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Lst>
  <p:notesMasterIdLst>
    <p:notesMasterId r:id="rId6"/>
  </p:notesMasterIdLst>
  <p:handoutMasterIdLst>
    <p:handoutMasterId r:id="rId7"/>
  </p:handoutMasterIdLst>
  <p:sldIdLst>
    <p:sldId id="256" r:id="rId5"/>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490" autoAdjust="0"/>
    <p:restoredTop sz="94280" autoAdjust="0"/>
  </p:normalViewPr>
  <p:slideViewPr>
    <p:cSldViewPr snapToGrid="0">
      <p:cViewPr varScale="1">
        <p:scale>
          <a:sx n="23" d="100"/>
          <a:sy n="23" d="100"/>
        </p:scale>
        <p:origin x="1854" y="18"/>
      </p:cViewPr>
      <p:guideLst/>
    </p:cSldViewPr>
  </p:slideViewPr>
  <p:notesTextViewPr>
    <p:cViewPr>
      <p:scale>
        <a:sx n="1" d="1"/>
        <a:sy n="1" d="1"/>
      </p:scale>
      <p:origin x="0" y="0"/>
    </p:cViewPr>
  </p:notesTextViewPr>
  <p:notesViewPr>
    <p:cSldViewPr snapToGrid="0" showGuides="1">
      <p:cViewPr varScale="1">
        <p:scale>
          <a:sx n="65" d="100"/>
          <a:sy n="65" d="100"/>
        </p:scale>
        <p:origin x="2796" y="6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4/13/2018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4/13/2018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i="1" dirty="0">
                <a:latin typeface="Times New Roman" panose="02020603050405020304" pitchFamily="18" charset="0"/>
                <a:cs typeface="Times New Roman" panose="02020603050405020304" pitchFamily="18" charset="0"/>
              </a:rPr>
              <a:t>‘St. Blaise’, &lt;www.catholic.org&gt;, 2017, [Accessed 7 November 2017]. </a:t>
            </a:r>
          </a:p>
          <a:p>
            <a:pPr marL="0" indent="0">
              <a:buNone/>
            </a:pPr>
            <a:r>
              <a:rPr lang="en-GB" i="1" dirty="0">
                <a:latin typeface="Times New Roman" panose="02020603050405020304" pitchFamily="18" charset="0"/>
                <a:cs typeface="Times New Roman" panose="02020603050405020304" pitchFamily="18" charset="0"/>
              </a:rPr>
              <a:t>2.   Leonard Foley, ‘St. Blaise’, www.catholicculture.org, 2017, [Accessed 7 November 2017].</a:t>
            </a:r>
          </a:p>
          <a:p>
            <a:r>
              <a:rPr lang="en-GB" dirty="0">
                <a:latin typeface="Times New Roman" panose="02020603050405020304" pitchFamily="18" charset="0"/>
                <a:cs typeface="Times New Roman" panose="02020603050405020304" pitchFamily="18" charset="0"/>
              </a:rPr>
              <a:t>3. ‘</a:t>
            </a:r>
            <a:r>
              <a:rPr lang="en-GB" i="1" dirty="0">
                <a:latin typeface="Times New Roman" panose="02020603050405020304" pitchFamily="18" charset="0"/>
                <a:cs typeface="Times New Roman" panose="02020603050405020304" pitchFamily="18" charset="0"/>
              </a:rPr>
              <a:t>The Wolf returning the Pig to the poor widow</a:t>
            </a:r>
            <a:r>
              <a:rPr lang="en-GB" dirty="0">
                <a:latin typeface="Times New Roman" panose="02020603050405020304" pitchFamily="18" charset="0"/>
                <a:cs typeface="Times New Roman" panose="02020603050405020304" pitchFamily="18" charset="0"/>
              </a:rPr>
              <a:t>’, Sano di Pietro, 15</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(Illustration).</a:t>
            </a:r>
          </a:p>
          <a:p>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4. M. M. Banks, ‘St. Blaise’s Comb’, (Published by Taylor &amp; Francis Ltd.,  Vol. 45, No. 1, March 1934), pp. 77-78.</a:t>
            </a:r>
          </a:p>
          <a:p>
            <a:r>
              <a:rPr lang="en-GB" dirty="0">
                <a:latin typeface="Times New Roman" panose="02020603050405020304" pitchFamily="18" charset="0"/>
                <a:cs typeface="Times New Roman" panose="02020603050405020304" pitchFamily="18" charset="0"/>
              </a:rPr>
              <a:t>5. Gregory </a:t>
            </a:r>
            <a:r>
              <a:rPr lang="en-GB" dirty="0" err="1">
                <a:latin typeface="Times New Roman" panose="02020603050405020304" pitchFamily="18" charset="0"/>
                <a:cs typeface="Times New Roman" panose="02020603050405020304" pitchFamily="18" charset="0"/>
              </a:rPr>
              <a:t>Delanty</a:t>
            </a:r>
            <a:r>
              <a:rPr lang="en-GB" dirty="0">
                <a:latin typeface="Times New Roman" panose="02020603050405020304" pitchFamily="18" charset="0"/>
                <a:cs typeface="Times New Roman" panose="02020603050405020304" pitchFamily="18" charset="0"/>
              </a:rPr>
              <a:t>, ‘Prayer to St. Blaise’, (Published by Evanston </a:t>
            </a:r>
            <a:r>
              <a:rPr lang="en-GB" dirty="0" err="1">
                <a:latin typeface="Times New Roman" panose="02020603050405020304" pitchFamily="18" charset="0"/>
                <a:cs typeface="Times New Roman" panose="02020603050405020304" pitchFamily="18" charset="0"/>
              </a:rPr>
              <a:t>Triquarterly</a:t>
            </a:r>
            <a:r>
              <a:rPr lang="en-GB" dirty="0">
                <a:latin typeface="Times New Roman" panose="02020603050405020304" pitchFamily="18" charset="0"/>
                <a:cs typeface="Times New Roman" panose="02020603050405020304" pitchFamily="18" charset="0"/>
              </a:rPr>
              <a:t>, Issue 106, 1999) pp. 166-167.</a:t>
            </a:r>
            <a:r>
              <a:rPr lang="en-GB" dirty="0"/>
              <a:t/>
            </a:r>
            <a:br>
              <a:rPr lang="en-GB" dirty="0"/>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7C7F044-5458-4B2E-BFA0-52AAA1C529D4}" type="slidenum">
              <a:rPr lang="en-US" smtClean="0"/>
              <a:t>1</a:t>
            </a:fld>
            <a:endParaRPr lang="en-US"/>
          </a:p>
        </p:txBody>
      </p:sp>
    </p:spTree>
    <p:extLst>
      <p:ext uri="{BB962C8B-B14F-4D97-AF65-F5344CB8AC3E}">
        <p14:creationId xmlns:p14="http://schemas.microsoft.com/office/powerpoint/2010/main" val="33616551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2" name="Title 1"/>
          <p:cNvSpPr>
            <a:spLocks noGrp="1"/>
          </p:cNvSpPr>
          <p:nvPr>
            <p:ph type="title"/>
          </p:nvPr>
        </p:nvSpPr>
        <p:spPr>
          <a:xfrm>
            <a:off x="6400800" y="990600"/>
            <a:ext cx="31089600" cy="2514540"/>
          </a:xfrm>
        </p:spPr>
        <p:txBody>
          <a:bodyPr/>
          <a:lstStyle/>
          <a:p>
            <a:r>
              <a:rPr lang="en-US"/>
              <a:t>Click to edit Master title style</a:t>
            </a:r>
          </a:p>
        </p:txBody>
      </p:sp>
      <p:sp>
        <p:nvSpPr>
          <p:cNvPr id="31" name="Text Placeholder 6"/>
          <p:cNvSpPr>
            <a:spLocks noGrp="1"/>
          </p:cNvSpPr>
          <p:nvPr>
            <p:ph type="body" sz="quarter" idx="36"/>
          </p:nvPr>
        </p:nvSpPr>
        <p:spPr bwMode="auto">
          <a:xfrm>
            <a:off x="6400800" y="3588603"/>
            <a:ext cx="31089600" cy="830997"/>
          </a:xfrm>
        </p:spPr>
        <p:txBody>
          <a:bodyPr>
            <a:noAutofit/>
          </a:bodyPr>
          <a:lstStyle>
            <a:lvl1pPr marL="0" indent="0">
              <a:spcBef>
                <a:spcPts val="0"/>
              </a:spcBef>
              <a:buNone/>
              <a:defRPr sz="2400">
                <a:solidFill>
                  <a:schemeClr val="bg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t>4/13/2018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7" name="Text Placeholder 6"/>
          <p:cNvSpPr>
            <a:spLocks noGrp="1"/>
          </p:cNvSpPr>
          <p:nvPr>
            <p:ph type="body" sz="quarter" idx="13" hasCustomPrompt="1"/>
          </p:nvPr>
        </p:nvSpPr>
        <p:spPr>
          <a:xfrm>
            <a:off x="1143000" y="5852160"/>
            <a:ext cx="12801600" cy="1219200"/>
          </a:xfrm>
          <a:prstGeom prst="round1Rect">
            <a:avLst/>
          </a:prstGeom>
          <a:solidFill>
            <a:schemeClr val="accent2"/>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9" name="Content Placeholder 17"/>
          <p:cNvSpPr>
            <a:spLocks noGrp="1"/>
          </p:cNvSpPr>
          <p:nvPr>
            <p:ph sz="quarter" idx="24" hasCustomPrompt="1"/>
          </p:nvPr>
        </p:nvSpPr>
        <p:spPr>
          <a:xfrm>
            <a:off x="1143000" y="7071360"/>
            <a:ext cx="12801600" cy="6858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1" name="Text Placeholder 6"/>
          <p:cNvSpPr>
            <a:spLocks noGrp="1"/>
          </p:cNvSpPr>
          <p:nvPr>
            <p:ph type="body" sz="quarter" idx="17" hasCustomPrompt="1"/>
          </p:nvPr>
        </p:nvSpPr>
        <p:spPr>
          <a:xfrm>
            <a:off x="1143000" y="15032736"/>
            <a:ext cx="12801600" cy="1219200"/>
          </a:xfrm>
          <a:prstGeom prst="round1Rect">
            <a:avLst/>
          </a:prstGeom>
          <a:solidFill>
            <a:schemeClr val="accent3"/>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251936"/>
            <a:ext cx="12801600" cy="9088165"/>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5831800"/>
            <a:ext cx="12801600" cy="1219200"/>
          </a:xfrm>
          <a:prstGeom prst="round1Rect">
            <a:avLst/>
          </a:prstGeom>
          <a:solidFill>
            <a:schemeClr val="accent4"/>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852160"/>
            <a:ext cx="12801600" cy="1219200"/>
          </a:xfrm>
          <a:prstGeom prst="round1Rect">
            <a:avLst/>
          </a:prstGeom>
          <a:solidFill>
            <a:schemeClr val="accent5"/>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071360"/>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8" name="Content Placeholder 17"/>
          <p:cNvSpPr>
            <a:spLocks noGrp="1"/>
          </p:cNvSpPr>
          <p:nvPr>
            <p:ph sz="quarter" idx="23" hasCustomPrompt="1"/>
          </p:nvPr>
        </p:nvSpPr>
        <p:spPr>
          <a:xfrm>
            <a:off x="15544800" y="11948160"/>
            <a:ext cx="12801600" cy="6172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3" name="Content Placeholder 17"/>
          <p:cNvSpPr>
            <a:spLocks noGrp="1"/>
          </p:cNvSpPr>
          <p:nvPr>
            <p:ph sz="quarter" idx="28" hasCustomPrompt="1"/>
          </p:nvPr>
        </p:nvSpPr>
        <p:spPr>
          <a:xfrm>
            <a:off x="15544800" y="23469600"/>
            <a:ext cx="12801600" cy="1752600"/>
          </a:xfrm>
        </p:spPr>
        <p:txBody>
          <a:bodyPr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p:txBody>
      </p:sp>
      <p:sp>
        <p:nvSpPr>
          <p:cNvPr id="24" name="Text Placeholder 6"/>
          <p:cNvSpPr>
            <a:spLocks noGrp="1"/>
          </p:cNvSpPr>
          <p:nvPr>
            <p:ph type="body" sz="quarter" idx="29" hasCustomPrompt="1"/>
          </p:nvPr>
        </p:nvSpPr>
        <p:spPr>
          <a:xfrm>
            <a:off x="15544800" y="2583180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85216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071360"/>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5837408"/>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9" name="Text Placeholder 6"/>
          <p:cNvSpPr>
            <a:spLocks noGrp="1"/>
          </p:cNvSpPr>
          <p:nvPr>
            <p:ph type="body" sz="quarter" idx="34" hasCustomPrompt="1"/>
          </p:nvPr>
        </p:nvSpPr>
        <p:spPr>
          <a:xfrm>
            <a:off x="29900880" y="25831800"/>
            <a:ext cx="12801600" cy="1219200"/>
          </a:xfrm>
          <a:prstGeom prst="round1Rect">
            <a:avLst/>
          </a:prstGeom>
          <a:solidFill>
            <a:schemeClr val="accent1"/>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2" name="Instructions"/>
          <p:cNvSpPr/>
          <p:nvPr userDrawn="1"/>
        </p:nvSpPr>
        <p:spPr>
          <a:xfrm>
            <a:off x="43891200" y="2552699"/>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just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just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pictures instead of ours? No problem! Just </a:t>
            </a:r>
            <a:r>
              <a:rPr lang="en-US" sz="6600" dirty="0">
                <a:solidFill>
                  <a:prstClr val="white">
                    <a:lumMod val="50000"/>
                  </a:prstClr>
                </a:solidFill>
                <a:latin typeface="Calibri Light" panose="020F0302020204030204" pitchFamily="34" charset="0"/>
                <a:cs typeface="Calibri" panose="020F0502020204030204" pitchFamily="34" charset="0"/>
              </a:rPr>
              <a:t>right-</a:t>
            </a:r>
            <a:r>
              <a:rPr sz="6600" dirty="0">
                <a:solidFill>
                  <a:prstClr val="white">
                    <a:lumMod val="50000"/>
                  </a:prstClr>
                </a:solidFill>
                <a:latin typeface="Calibri Light" panose="020F0302020204030204" pitchFamily="34" charset="0"/>
                <a:cs typeface="Calibri" panose="020F0502020204030204" pitchFamily="34" charset="0"/>
              </a:rPr>
              <a:t>click a picture</a:t>
            </a:r>
            <a:r>
              <a:rPr lang="en-US" sz="6600" dirty="0">
                <a:solidFill>
                  <a:prstClr val="white">
                    <a:lumMod val="50000"/>
                  </a:prstClr>
                </a:solidFill>
                <a:latin typeface="Calibri Light" panose="020F0302020204030204" pitchFamily="34" charset="0"/>
                <a:cs typeface="Calibri" panose="020F0502020204030204" pitchFamily="34" charset="0"/>
              </a:rPr>
              <a:t> and choose Change Picture. Maintain the</a:t>
            </a:r>
            <a:r>
              <a:rPr lang="en-US" sz="6600" baseline="0" dirty="0">
                <a:solidFill>
                  <a:prstClr val="white">
                    <a:lumMod val="50000"/>
                  </a:prstClr>
                </a:solidFill>
                <a:latin typeface="Calibri Light" panose="020F0302020204030204" pitchFamily="34" charset="0"/>
                <a:cs typeface="Calibri" panose="020F0502020204030204" pitchFamily="34" charset="0"/>
              </a:rPr>
              <a:t> proportion of pictures as you r</a:t>
            </a:r>
            <a:r>
              <a:rPr lang="en-US" sz="6600" dirty="0">
                <a:solidFill>
                  <a:prstClr val="white">
                    <a:lumMod val="50000"/>
                  </a:prstClr>
                </a:solidFill>
                <a:latin typeface="Calibri Light" panose="020F0302020204030204" pitchFamily="34" charset="0"/>
                <a:cs typeface="Calibri" panose="020F0502020204030204" pitchFamily="34" charset="0"/>
              </a:rPr>
              <a:t>esize</a:t>
            </a:r>
            <a:r>
              <a:rPr lang="en-US" sz="6600" baseline="0" dirty="0">
                <a:solidFill>
                  <a:prstClr val="white">
                    <a:lumMod val="50000"/>
                  </a:prstClr>
                </a:solidFill>
                <a:latin typeface="Calibri Light" panose="020F0302020204030204" pitchFamily="34" charset="0"/>
                <a:cs typeface="Calibri" panose="020F0502020204030204" pitchFamily="34" charset="0"/>
              </a:rPr>
              <a:t> by dragging a corner.</a:t>
            </a:r>
            <a:endParaRPr sz="6600" dirty="0">
              <a:solidFill>
                <a:prstClr val="white">
                  <a:lumMod val="50000"/>
                </a:prstClr>
              </a:solidFill>
              <a:latin typeface="Calibri Light" panose="020F0302020204030204" pitchFamily="34" charset="0"/>
              <a:cs typeface="Calibri" panose="020F0502020204030204" pitchFamily="34" charset="0"/>
            </a:endParaRPr>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invGray">
          <a:xfrm>
            <a:off x="0" y="0"/>
            <a:ext cx="43891200" cy="5029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6400800" y="990600"/>
            <a:ext cx="31089600" cy="25145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6400800" y="6019800"/>
            <a:ext cx="31089600" cy="236296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4/13/2018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8800" b="1"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image" Target="../media/image1.gif"/><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gif"/><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00800" y="348833"/>
            <a:ext cx="6211626" cy="1508140"/>
          </a:xfrm>
        </p:spPr>
        <p:txBody>
          <a:bodyPr>
            <a:noAutofit/>
          </a:bodyPr>
          <a:lstStyle/>
          <a:p>
            <a:pPr algn="ctr">
              <a:lnSpc>
                <a:spcPct val="100000"/>
              </a:lnSpc>
            </a:pPr>
            <a:r>
              <a:rPr lang="en-US" sz="9600" u="sng" dirty="0">
                <a:latin typeface="Book Antiqua" panose="02040602050305030304" pitchFamily="18" charset="0"/>
              </a:rPr>
              <a:t>St. Blaise</a:t>
            </a:r>
          </a:p>
        </p:txBody>
      </p:sp>
      <p:sp>
        <p:nvSpPr>
          <p:cNvPr id="23" name="Text Placeholder 22"/>
          <p:cNvSpPr>
            <a:spLocks noGrp="1"/>
          </p:cNvSpPr>
          <p:nvPr>
            <p:ph type="body" sz="quarter" idx="36"/>
          </p:nvPr>
        </p:nvSpPr>
        <p:spPr>
          <a:xfrm>
            <a:off x="6756400" y="2081519"/>
            <a:ext cx="19340156" cy="2355545"/>
          </a:xfrm>
        </p:spPr>
        <p:txBody>
          <a:bodyPr/>
          <a:lstStyle/>
          <a:p>
            <a:r>
              <a:rPr lang="en-US" sz="6600" b="1" dirty="0">
                <a:latin typeface="Book Antiqua" panose="02040602050305030304" pitchFamily="18" charset="0"/>
              </a:rPr>
              <a:t> </a:t>
            </a:r>
            <a:r>
              <a:rPr lang="en-US" sz="6000" b="1" dirty="0">
                <a:latin typeface="Book Antiqua" panose="02040602050305030304" pitchFamily="18" charset="0"/>
              </a:rPr>
              <a:t>Frederick R H Blakey Lodge – Christopher J Lawrance</a:t>
            </a:r>
          </a:p>
          <a:p>
            <a:r>
              <a:rPr lang="en-GB" sz="6600" i="1" dirty="0">
                <a:latin typeface="Book Antiqua" panose="02040602050305030304" pitchFamily="18" charset="0"/>
              </a:rPr>
              <a:t> Prifysgol Cymru Y Drindod Dewi Sant</a:t>
            </a:r>
            <a:endParaRPr lang="en-US" sz="6600" b="1" dirty="0">
              <a:latin typeface="Book Antiqua" panose="02040602050305030304" pitchFamily="18" charset="0"/>
            </a:endParaRPr>
          </a:p>
          <a:p>
            <a:endParaRPr lang="en-US" sz="5400" dirty="0"/>
          </a:p>
          <a:p>
            <a:endParaRPr lang="en-US" dirty="0"/>
          </a:p>
          <a:p>
            <a:endParaRPr lang="en-US" dirty="0"/>
          </a:p>
        </p:txBody>
      </p:sp>
      <p:sp>
        <p:nvSpPr>
          <p:cNvPr id="7" name="Text Placeholder 6"/>
          <p:cNvSpPr>
            <a:spLocks noGrp="1"/>
          </p:cNvSpPr>
          <p:nvPr>
            <p:ph type="body" sz="quarter" idx="17"/>
          </p:nvPr>
        </p:nvSpPr>
        <p:spPr>
          <a:xfrm>
            <a:off x="29772764" y="21590001"/>
            <a:ext cx="14118436" cy="1591186"/>
          </a:xfrm>
          <a:solidFill>
            <a:schemeClr val="accent4"/>
          </a:solidFill>
        </p:spPr>
        <p:txBody>
          <a:bodyPr/>
          <a:lstStyle/>
          <a:p>
            <a:r>
              <a:rPr lang="en-US" sz="5400" dirty="0">
                <a:solidFill>
                  <a:schemeClr val="accent3"/>
                </a:solidFill>
              </a:rPr>
              <a:t>.</a:t>
            </a:r>
          </a:p>
        </p:txBody>
      </p:sp>
      <p:sp>
        <p:nvSpPr>
          <p:cNvPr id="9" name="Text Placeholder 8"/>
          <p:cNvSpPr>
            <a:spLocks noGrp="1"/>
          </p:cNvSpPr>
          <p:nvPr>
            <p:ph type="body" sz="quarter" idx="21"/>
          </p:nvPr>
        </p:nvSpPr>
        <p:spPr>
          <a:xfrm>
            <a:off x="1604265" y="21345039"/>
            <a:ext cx="11869122" cy="1591186"/>
          </a:xfrm>
          <a:solidFill>
            <a:schemeClr val="accent4"/>
          </a:solidFill>
        </p:spPr>
        <p:txBody>
          <a:bodyPr/>
          <a:lstStyle/>
          <a:p>
            <a:r>
              <a:rPr lang="en-US" sz="5400" dirty="0"/>
              <a:t>BLESSING OF THE CANDLES PRAYER:</a:t>
            </a:r>
          </a:p>
        </p:txBody>
      </p:sp>
      <p:sp>
        <p:nvSpPr>
          <p:cNvPr id="16" name="Text Placeholder 15"/>
          <p:cNvSpPr>
            <a:spLocks noGrp="1"/>
          </p:cNvSpPr>
          <p:nvPr>
            <p:ph type="body" sz="quarter" idx="29"/>
          </p:nvPr>
        </p:nvSpPr>
        <p:spPr>
          <a:xfrm>
            <a:off x="0" y="5487480"/>
            <a:ext cx="22199600" cy="1420519"/>
          </a:xfrm>
          <a:solidFill>
            <a:schemeClr val="accent4"/>
          </a:solidFill>
        </p:spPr>
        <p:txBody>
          <a:bodyPr/>
          <a:lstStyle/>
          <a:p>
            <a:r>
              <a:rPr lang="en-US" sz="5400" dirty="0"/>
              <a:t>his life's work and significance to the catholic church:</a:t>
            </a:r>
          </a:p>
        </p:txBody>
      </p:sp>
      <p:sp>
        <p:nvSpPr>
          <p:cNvPr id="17" name="Content Placeholder 16"/>
          <p:cNvSpPr>
            <a:spLocks noGrp="1"/>
          </p:cNvSpPr>
          <p:nvPr>
            <p:ph sz="quarter" idx="30"/>
          </p:nvPr>
        </p:nvSpPr>
        <p:spPr>
          <a:xfrm>
            <a:off x="-1" y="6970993"/>
            <a:ext cx="15392401" cy="10831420"/>
          </a:xfrm>
        </p:spPr>
        <p:txBody>
          <a:bodyPr>
            <a:noAutofit/>
          </a:bodyPr>
          <a:lstStyle/>
          <a:p>
            <a:r>
              <a:rPr lang="en-US" sz="4000" dirty="0">
                <a:latin typeface="Times New Roman" panose="02020603050405020304" pitchFamily="18" charset="0"/>
                <a:cs typeface="Times New Roman" panose="02020603050405020304" pitchFamily="18" charset="0"/>
              </a:rPr>
              <a:t>Result 1: St. Blaise is best remembered as a ‘physician of souls’ – a medical saint. In celebration of this, the Catholic Church uses a manufactured forearm and hand made from silver to bless those who require his intercession. Another legacy of his role in healing is that of St. Blaise’s well in Kent which is believed to have healing properties.</a:t>
            </a:r>
          </a:p>
          <a:p>
            <a:r>
              <a:rPr lang="en-US" sz="4000" dirty="0">
                <a:latin typeface="Times New Roman" panose="02020603050405020304" pitchFamily="18" charset="0"/>
                <a:cs typeface="Times New Roman" panose="02020603050405020304" pitchFamily="18" charset="0"/>
              </a:rPr>
              <a:t>Result 2: St. Blaise healed not only people, but animals. He is praised in the Catholic Church for his acts of kindness and gentleness to animals just as much as his compassion towards people. In the legend in which he commands a wolf to return a pig to its owner; the pig miraculously had no injuries.</a:t>
            </a:r>
          </a:p>
          <a:p>
            <a:r>
              <a:rPr lang="en-US" sz="4000" dirty="0">
                <a:latin typeface="Times New Roman" panose="02020603050405020304" pitchFamily="18" charset="0"/>
                <a:cs typeface="Times New Roman" panose="02020603050405020304" pitchFamily="18" charset="0"/>
              </a:rPr>
              <a:t>Result 3: When St. Blaise saved a boy from choking on a fishbone, his mother was so grateful, that she sent him two candles during his incarceration as to light his cell. The story of him saving the boy as well as ministering/preaching to his inmates aside the candle light have been merged into one context in the sense that two candles are blessed by the holy trinity before being used as a sacred instrument during the blessing of the candles prayer on his feast day.</a:t>
            </a:r>
          </a:p>
          <a:p>
            <a:r>
              <a:rPr lang="en-US" sz="4000" b="1" dirty="0">
                <a:latin typeface="Times New Roman" panose="02020603050405020304" pitchFamily="18" charset="0"/>
                <a:cs typeface="Times New Roman" panose="02020603050405020304" pitchFamily="18" charset="0"/>
              </a:rPr>
              <a:t>It must be noted that St. Blaise is venerated in the Eastern Orthodox Church as well as the Catholic Church.</a:t>
            </a:r>
          </a:p>
        </p:txBody>
      </p:sp>
      <p:sp>
        <p:nvSpPr>
          <p:cNvPr id="21" name="Text Placeholder 20"/>
          <p:cNvSpPr>
            <a:spLocks noGrp="1"/>
          </p:cNvSpPr>
          <p:nvPr>
            <p:ph type="body" sz="quarter" idx="34"/>
          </p:nvPr>
        </p:nvSpPr>
        <p:spPr>
          <a:xfrm>
            <a:off x="29819601" y="13665200"/>
            <a:ext cx="14132714" cy="1249655"/>
          </a:xfrm>
          <a:solidFill>
            <a:schemeClr val="accent4"/>
          </a:solidFill>
        </p:spPr>
        <p:txBody>
          <a:bodyPr/>
          <a:lstStyle/>
          <a:p>
            <a:r>
              <a:rPr lang="en-US" sz="5400" dirty="0"/>
              <a:t>.</a:t>
            </a:r>
          </a:p>
        </p:txBody>
      </p:sp>
      <p:pic>
        <p:nvPicPr>
          <p:cNvPr id="10" name="Content Placeholder 9">
            <a:extLst>
              <a:ext uri="{FF2B5EF4-FFF2-40B4-BE49-F238E27FC236}">
                <a16:creationId xmlns:a16="http://schemas.microsoft.com/office/drawing/2014/main" id="{74198780-0899-4CC1-8FD5-1D4AFC3AD0EA}"/>
              </a:ext>
            </a:extLst>
          </p:cNvPr>
          <p:cNvPicPr>
            <a:picLocks noGrp="1" noChangeAspect="1"/>
          </p:cNvPicPr>
          <p:nvPr>
            <p:ph sz="quarter" idx="24"/>
          </p:nvPr>
        </p:nvPicPr>
        <p:blipFill>
          <a:blip r:embed="rId3">
            <a:extLst>
              <a:ext uri="{28A0092B-C50C-407E-A947-70E740481C1C}">
                <a14:useLocalDpi xmlns:a14="http://schemas.microsoft.com/office/drawing/2010/main" val="0"/>
              </a:ext>
            </a:extLst>
          </a:blip>
          <a:stretch>
            <a:fillRect/>
          </a:stretch>
        </p:blipFill>
        <p:spPr>
          <a:xfrm>
            <a:off x="29870400" y="5005010"/>
            <a:ext cx="14020800" cy="8697411"/>
          </a:xfrm>
          <a:ln>
            <a:noFill/>
          </a:ln>
        </p:spPr>
      </p:pic>
      <p:pic>
        <p:nvPicPr>
          <p:cNvPr id="30" name="Content Placeholder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04010" y="348833"/>
            <a:ext cx="4796790" cy="4399951"/>
          </a:xfrm>
          <a:prstGeom prst="rect">
            <a:avLst/>
          </a:prstGeom>
        </p:spPr>
      </p:pic>
      <p:sp>
        <p:nvSpPr>
          <p:cNvPr id="26" name="Text Placeholder 25">
            <a:extLst>
              <a:ext uri="{FF2B5EF4-FFF2-40B4-BE49-F238E27FC236}">
                <a16:creationId xmlns:a16="http://schemas.microsoft.com/office/drawing/2014/main" id="{2F650D46-D379-4EB4-8FB3-A16F00ACE585}"/>
              </a:ext>
            </a:extLst>
          </p:cNvPr>
          <p:cNvSpPr>
            <a:spLocks noGrp="1"/>
          </p:cNvSpPr>
          <p:nvPr>
            <p:ph type="body" sz="quarter" idx="31"/>
          </p:nvPr>
        </p:nvSpPr>
        <p:spPr>
          <a:xfrm>
            <a:off x="16429563" y="21286733"/>
            <a:ext cx="12018437" cy="1649492"/>
          </a:xfrm>
          <a:solidFill>
            <a:schemeClr val="accent4"/>
          </a:solidFill>
        </p:spPr>
        <p:txBody>
          <a:bodyPr/>
          <a:lstStyle/>
          <a:p>
            <a:r>
              <a:rPr lang="en-GB" sz="5400" dirty="0"/>
              <a:t>Blessing of the throats prayer:</a:t>
            </a:r>
          </a:p>
        </p:txBody>
      </p:sp>
      <p:pic>
        <p:nvPicPr>
          <p:cNvPr id="33" name="Picture 32">
            <a:extLst>
              <a:ext uri="{FF2B5EF4-FFF2-40B4-BE49-F238E27FC236}">
                <a16:creationId xmlns:a16="http://schemas.microsoft.com/office/drawing/2014/main" id="{368B8B57-F6AF-4765-BC23-1968ED80EB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772763" y="22816844"/>
            <a:ext cx="14179551" cy="10101556"/>
          </a:xfrm>
          <a:prstGeom prst="rect">
            <a:avLst/>
          </a:prstGeom>
        </p:spPr>
      </p:pic>
      <p:pic>
        <p:nvPicPr>
          <p:cNvPr id="2" name="Picture 1">
            <a:extLst>
              <a:ext uri="{FF2B5EF4-FFF2-40B4-BE49-F238E27FC236}">
                <a16:creationId xmlns:a16="http://schemas.microsoft.com/office/drawing/2014/main" id="{5D51435A-E2E7-4C0E-B0D1-ED155AB323DB}"/>
              </a:ext>
            </a:extLst>
          </p:cNvPr>
          <p:cNvPicPr>
            <a:picLocks noChangeAspect="1"/>
          </p:cNvPicPr>
          <p:nvPr/>
        </p:nvPicPr>
        <p:blipFill>
          <a:blip r:embed="rId6"/>
          <a:stretch>
            <a:fillRect/>
          </a:stretch>
        </p:blipFill>
        <p:spPr>
          <a:xfrm>
            <a:off x="29772765" y="14323541"/>
            <a:ext cx="14179550" cy="7817091"/>
          </a:xfrm>
          <a:prstGeom prst="rect">
            <a:avLst/>
          </a:prstGeom>
        </p:spPr>
      </p:pic>
      <p:sp>
        <p:nvSpPr>
          <p:cNvPr id="6" name="Oval 5">
            <a:extLst>
              <a:ext uri="{FF2B5EF4-FFF2-40B4-BE49-F238E27FC236}">
                <a16:creationId xmlns:a16="http://schemas.microsoft.com/office/drawing/2014/main" id="{E1BCAD23-713C-4063-BC0C-9953A5A4EC17}"/>
              </a:ext>
            </a:extLst>
          </p:cNvPr>
          <p:cNvSpPr/>
          <p:nvPr/>
        </p:nvSpPr>
        <p:spPr>
          <a:xfrm>
            <a:off x="16773092" y="13314968"/>
            <a:ext cx="12580681" cy="7851953"/>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dirty="0">
                <a:latin typeface="Times New Roman" panose="02020603050405020304" pitchFamily="18" charset="0"/>
                <a:cs typeface="Times New Roman" panose="02020603050405020304" pitchFamily="18" charset="0"/>
              </a:rPr>
              <a:t>St. Blaise was tortured with agricultural wool combs before being executed. They later became associated with him, and he became a beloved saint of wool combers throughout medieval Europe. </a:t>
            </a:r>
          </a:p>
        </p:txBody>
      </p:sp>
      <p:sp>
        <p:nvSpPr>
          <p:cNvPr id="11" name="Arrow: Notched Right 10">
            <a:extLst>
              <a:ext uri="{FF2B5EF4-FFF2-40B4-BE49-F238E27FC236}">
                <a16:creationId xmlns:a16="http://schemas.microsoft.com/office/drawing/2014/main" id="{1340A78A-8CAA-4757-91A5-29177EF81BF2}"/>
              </a:ext>
            </a:extLst>
          </p:cNvPr>
          <p:cNvSpPr/>
          <p:nvPr/>
        </p:nvSpPr>
        <p:spPr>
          <a:xfrm rot="922040">
            <a:off x="26850823" y="17325973"/>
            <a:ext cx="4703325" cy="1884714"/>
          </a:xfrm>
          <a:prstGeom prst="notchedRightArrow">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000" dirty="0" err="1"/>
          </a:p>
        </p:txBody>
      </p:sp>
      <p:sp>
        <p:nvSpPr>
          <p:cNvPr id="12" name="Scroll: Vertical 11">
            <a:extLst>
              <a:ext uri="{FF2B5EF4-FFF2-40B4-BE49-F238E27FC236}">
                <a16:creationId xmlns:a16="http://schemas.microsoft.com/office/drawing/2014/main" id="{5EDD68B7-4375-4A5D-89D9-C2262E820169}"/>
              </a:ext>
            </a:extLst>
          </p:cNvPr>
          <p:cNvSpPr/>
          <p:nvPr/>
        </p:nvSpPr>
        <p:spPr>
          <a:xfrm>
            <a:off x="599651" y="23181187"/>
            <a:ext cx="13878350" cy="9209117"/>
          </a:xfrm>
          <a:prstGeom prst="verticalScroll">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solidFill>
                  <a:schemeClr val="tx1"/>
                </a:solidFill>
              </a:rPr>
              <a:t> </a:t>
            </a:r>
            <a:r>
              <a:rPr lang="en-GB" sz="6000" i="1" dirty="0">
                <a:solidFill>
                  <a:schemeClr val="tx1"/>
                </a:solidFill>
              </a:rPr>
              <a:t>…Let all men of faith whose necks are touched with them (the candles) be healed of every malady of the throat, and being restored in health and good spirits let them return thanks to you in your holy Church, and praise your glorious name which is blessed forever; through Christ our Lord.</a:t>
            </a:r>
          </a:p>
        </p:txBody>
      </p:sp>
      <p:sp>
        <p:nvSpPr>
          <p:cNvPr id="18" name="Scroll: Vertical 17">
            <a:extLst>
              <a:ext uri="{FF2B5EF4-FFF2-40B4-BE49-F238E27FC236}">
                <a16:creationId xmlns:a16="http://schemas.microsoft.com/office/drawing/2014/main" id="{E0FE297F-56FD-414A-A53D-4F57FCD39667}"/>
              </a:ext>
            </a:extLst>
          </p:cNvPr>
          <p:cNvSpPr/>
          <p:nvPr/>
        </p:nvSpPr>
        <p:spPr>
          <a:xfrm>
            <a:off x="15102331" y="23095974"/>
            <a:ext cx="13345669" cy="9507768"/>
          </a:xfrm>
          <a:prstGeom prst="verticalScroll">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i="1" dirty="0">
                <a:solidFill>
                  <a:schemeClr val="tx1"/>
                </a:solidFill>
              </a:rPr>
              <a:t>By the intercession of St. Blaise, bishop and martyr, may God deliver you from every malady of the throat, and from every possible mishap; in the name of the Father, and of the Son, + and of the Holy Spirit.</a:t>
            </a:r>
          </a:p>
          <a:p>
            <a:pPr algn="ctr"/>
            <a:r>
              <a:rPr lang="en-GB" sz="6000" i="1" dirty="0">
                <a:solidFill>
                  <a:schemeClr val="tx1"/>
                </a:solidFill>
              </a:rPr>
              <a:t> Amen.</a:t>
            </a:r>
          </a:p>
        </p:txBody>
      </p:sp>
      <p:pic>
        <p:nvPicPr>
          <p:cNvPr id="19" name="Picture 18">
            <a:extLst>
              <a:ext uri="{FF2B5EF4-FFF2-40B4-BE49-F238E27FC236}">
                <a16:creationId xmlns:a16="http://schemas.microsoft.com/office/drawing/2014/main" id="{9FC0CFBE-6CF9-44AD-95BB-38606D7F978F}"/>
              </a:ext>
            </a:extLst>
          </p:cNvPr>
          <p:cNvPicPr>
            <a:picLocks noChangeAspect="1"/>
          </p:cNvPicPr>
          <p:nvPr/>
        </p:nvPicPr>
        <p:blipFill>
          <a:blip r:embed="rId7"/>
          <a:stretch>
            <a:fillRect/>
          </a:stretch>
        </p:blipFill>
        <p:spPr>
          <a:xfrm>
            <a:off x="13478726" y="18789109"/>
            <a:ext cx="2875375" cy="2077496"/>
          </a:xfrm>
          <a:prstGeom prst="rect">
            <a:avLst/>
          </a:prstGeom>
        </p:spPr>
      </p:pic>
      <p:pic>
        <p:nvPicPr>
          <p:cNvPr id="27" name="Content Placeholder 26">
            <a:extLst>
              <a:ext uri="{FF2B5EF4-FFF2-40B4-BE49-F238E27FC236}">
                <a16:creationId xmlns:a16="http://schemas.microsoft.com/office/drawing/2014/main" id="{46F1C5E2-2904-4CFA-B940-B405B02E0717}"/>
              </a:ext>
            </a:extLst>
          </p:cNvPr>
          <p:cNvPicPr>
            <a:picLocks noGrp="1" noChangeAspect="1"/>
          </p:cNvPicPr>
          <p:nvPr>
            <p:ph sz="quarter" idx="27"/>
          </p:nvPr>
        </p:nvPicPr>
        <p:blipFill>
          <a:blip r:embed="rId8">
            <a:extLst>
              <a:ext uri="{28A0092B-C50C-407E-A947-70E740481C1C}">
                <a14:useLocalDpi xmlns:a14="http://schemas.microsoft.com/office/drawing/2010/main" val="0"/>
              </a:ext>
            </a:extLst>
          </a:blip>
          <a:stretch>
            <a:fillRect/>
          </a:stretch>
        </p:blipFill>
        <p:spPr>
          <a:xfrm>
            <a:off x="18251905" y="7131130"/>
            <a:ext cx="11030414" cy="6064026"/>
          </a:xfrm>
        </p:spPr>
      </p:pic>
    </p:spTree>
    <p:extLst>
      <p:ext uri="{BB962C8B-B14F-4D97-AF65-F5344CB8AC3E}">
        <p14:creationId xmlns:p14="http://schemas.microsoft.com/office/powerpoint/2010/main" val="931198942"/>
      </p:ext>
    </p:extLst>
  </p:cSld>
  <p:clrMapOvr>
    <a:masterClrMapping/>
  </p:clrMapOvr>
</p:sld>
</file>

<file path=ppt/theme/theme1.xml><?xml version="1.0" encoding="utf-8"?>
<a:theme xmlns:a="http://schemas.openxmlformats.org/drawingml/2006/main" name="Medical Poster">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1" id="{55A68E73-61CB-4542-8C48-DCBB2482A3D5}" vid="{6A3CA63D-1E3C-4681-8668-89277FEB3FEB}"/>
    </a:ext>
  </a:extLst>
</a:theme>
</file>

<file path=ppt/theme/theme2.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1669414</Value>
      <Value>1669470</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2013-01-21T12:05:00+00:00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ApprovalLog xmlns="4873beb7-5857-4685-be1f-d57550cc96cc" xsi:nil="tru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TP104001550</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875987</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LocMarketGroupTiers2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documentManagement>
</p:properties>
</file>

<file path=customXml/itemProps1.xml><?xml version="1.0" encoding="utf-8"?>
<ds:datastoreItem xmlns:ds="http://schemas.openxmlformats.org/officeDocument/2006/customXml" ds:itemID="{A1110015-E380-4C53-980C-698226C61CAC}">
  <ds:schemaRefs>
    <ds:schemaRef ds:uri="http://schemas.microsoft.com/sharepoint/v3/contenttype/forms"/>
  </ds:schemaRefs>
</ds:datastoreItem>
</file>

<file path=customXml/itemProps2.xml><?xml version="1.0" encoding="utf-8"?>
<ds:datastoreItem xmlns:ds="http://schemas.openxmlformats.org/officeDocument/2006/customXml" ds:itemID="{AF7E4019-AE58-4CAA-B67D-559F9FEEB2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9F945EE-6400-432A-A9B1-179A0A2A37CE}">
  <ds:schemaRefs>
    <ds:schemaRef ds:uri="http://schemas.microsoft.com/office/2006/documentManagement/types"/>
    <ds:schemaRef ds:uri="http://purl.org/dc/dcmitype/"/>
    <ds:schemaRef ds:uri="http://purl.org/dc/elements/1.1/"/>
    <ds:schemaRef ds:uri="http://purl.org/dc/terms/"/>
    <ds:schemaRef ds:uri="http://schemas.microsoft.com/office/infopath/2007/PartnerControls"/>
    <ds:schemaRef ds:uri="http://schemas.openxmlformats.org/package/2006/metadata/core-properties"/>
    <ds:schemaRef ds:uri="4873beb7-5857-4685-be1f-d57550cc96cc"/>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tf04001551</Template>
  <TotalTime>0</TotalTime>
  <Words>558</Words>
  <Application>Microsoft Office PowerPoint</Application>
  <PresentationFormat>Custom</PresentationFormat>
  <Paragraphs>23</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Book Antiqua</vt:lpstr>
      <vt:lpstr>Calibri</vt:lpstr>
      <vt:lpstr>Calibri Light</vt:lpstr>
      <vt:lpstr>Cambria</vt:lpstr>
      <vt:lpstr>Times New Roman</vt:lpstr>
      <vt:lpstr>Medical Poster</vt:lpstr>
      <vt:lpstr>St. Blaise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2017-04-30T19:00:37Z</dcterms:created>
  <dcterms:modified xsi:type="dcterms:W3CDTF">2018-04-13T16:19:39Z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