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4"/>
  </p:sldMasterIdLst>
  <p:sldIdLst>
    <p:sldId id="264" r:id="rId5"/>
    <p:sldId id="265" r:id="rId6"/>
    <p:sldId id="256" r:id="rId7"/>
    <p:sldId id="257" r:id="rId8"/>
    <p:sldId id="258" r:id="rId9"/>
    <p:sldId id="261" r:id="rId10"/>
    <p:sldId id="263" r:id="rId11"/>
    <p:sldId id="260"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a Ann Jones (2007994)" initials="JAJ(" lastIdx="2" clrIdx="0">
    <p:extLst>
      <p:ext uri="{19B8F6BF-5375-455C-9EA6-DF929625EA0E}">
        <p15:presenceInfo xmlns:p15="http://schemas.microsoft.com/office/powerpoint/2012/main" userId="Julia Ann Jones (200799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E49897-FADB-7A16-8B61-652399D7BA45}" v="105" dt="2020-11-03T23:51:47.255"/>
    <p1510:client id="{E8EA5904-FCF4-40E0-BEFF-7AB71B147C10}" v="14" dt="2020-11-03T21:21:09.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60" autoAdjust="0"/>
    <p:restoredTop sz="94712" autoAdjust="0"/>
  </p:normalViewPr>
  <p:slideViewPr>
    <p:cSldViewPr snapToGrid="0">
      <p:cViewPr varScale="1">
        <p:scale>
          <a:sx n="86" d="100"/>
          <a:sy n="86" d="100"/>
        </p:scale>
        <p:origin x="32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22T16:19:40.923" idx="1">
    <p:pos x="10" y="1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9421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1975346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926356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F58AAB-5AEA-408A-9881-6862F3501A00}"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2458990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F58AAB-5AEA-408A-9881-6862F3501A00}" type="datetimeFigureOut">
              <a:rPr lang="en-GB" smtClean="0"/>
              <a:t>04/11/2020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3226542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F58AAB-5AEA-408A-9881-6862F3501A00}" type="datetimeFigureOut">
              <a:rPr lang="en-GB" smtClean="0"/>
              <a:t>04/11/2020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123393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F58AAB-5AEA-408A-9881-6862F3501A00}" type="datetimeFigureOut">
              <a:rPr lang="en-GB" smtClean="0"/>
              <a:t>04/11/2020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3542479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F58AAB-5AEA-408A-9881-6862F3501A00}"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1034443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F58AAB-5AEA-408A-9881-6862F3501A00}"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47109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CF58AAB-5AEA-408A-9881-6862F3501A00}" type="datetimeFigureOut">
              <a:rPr lang="en-GB" smtClean="0"/>
              <a:t>04/11/2020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881884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3214743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5835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402890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248296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3445000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4290343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F58AAB-5AEA-408A-9881-6862F3501A00}"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6C47D-D491-4030-8E46-65583F004137}" type="slidenum">
              <a:rPr lang="en-GB" smtClean="0"/>
              <a:t>‹#›</a:t>
            </a:fld>
            <a:endParaRPr lang="en-GB"/>
          </a:p>
        </p:txBody>
      </p:sp>
    </p:spTree>
    <p:extLst>
      <p:ext uri="{BB962C8B-B14F-4D97-AF65-F5344CB8AC3E}">
        <p14:creationId xmlns:p14="http://schemas.microsoft.com/office/powerpoint/2010/main" val="1856099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CF58AAB-5AEA-408A-9881-6862F3501A00}" type="datetimeFigureOut">
              <a:rPr lang="en-GB" smtClean="0"/>
              <a:t>04/11/2020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3F6C47D-D491-4030-8E46-65583F004137}" type="slidenum">
              <a:rPr lang="en-GB" smtClean="0"/>
              <a:t>‹#›</a:t>
            </a:fld>
            <a:endParaRPr lang="en-GB"/>
          </a:p>
        </p:txBody>
      </p:sp>
    </p:spTree>
    <p:extLst>
      <p:ext uri="{BB962C8B-B14F-4D97-AF65-F5344CB8AC3E}">
        <p14:creationId xmlns:p14="http://schemas.microsoft.com/office/powerpoint/2010/main" val="652101375"/>
      </p:ext>
    </p:extLst>
  </p:cSld>
  <p:clrMap bg1="dk1" tx1="lt1" bg2="dk2" tx2="lt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 id="2147483839" r:id="rId16"/>
    <p:sldLayoutId id="214748384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scientificamerican.com/" TargetMode="External"/><Relationship Id="rId2" Type="http://schemas.openxmlformats.org/officeDocument/2006/relationships/hyperlink" Target="https://doi.org/10.1007/s00428-013-1441-1"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www.joanannlansberry.com/fotoart/tut/skiff1.jpg" TargetMode="External"/><Relationship Id="rId5" Type="http://schemas.openxmlformats.org/officeDocument/2006/relationships/image" Target="../media/image2.jpe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nd/3.0/" TargetMode="External"/><Relationship Id="rId5" Type="http://schemas.openxmlformats.org/officeDocument/2006/relationships/hyperlink" Target="https://presurfer.blogspot.com/2010/02/tutankhamun-was-disabled-malarial-and.html" TargetMode="Externa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c-nd/3.0/" TargetMode="External"/><Relationship Id="rId5" Type="http://schemas.openxmlformats.org/officeDocument/2006/relationships/hyperlink" Target="https://www.flickr.com/photos/tjflex/8584534310/" TargetMode="External"/><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hyperlink" Target="http://www.joanannlansberry.com/fotoart/tut/skiff1.jpg" TargetMode="Externa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69809C-3FD4-4490-8C6A-5D696AAD93E6}"/>
              </a:ext>
            </a:extLst>
          </p:cNvPr>
          <p:cNvSpPr txBox="1"/>
          <p:nvPr/>
        </p:nvSpPr>
        <p:spPr>
          <a:xfrm>
            <a:off x="3870655" y="4173801"/>
            <a:ext cx="4270442" cy="307777"/>
          </a:xfrm>
          <a:prstGeom prst="rect">
            <a:avLst/>
          </a:prstGeom>
          <a:noFill/>
        </p:spPr>
        <p:txBody>
          <a:bodyPr wrap="square" lIns="91440" tIns="45720" rIns="91440" bIns="45720" rtlCol="0" anchor="t">
            <a:spAutoFit/>
          </a:bodyPr>
          <a:lstStyle/>
          <a:p>
            <a:r>
              <a:rPr lang="en-GB" sz="1400" dirty="0">
                <a:solidFill>
                  <a:schemeClr val="bg1"/>
                </a:solidFill>
              </a:rPr>
              <a:t>Discuss Weaknesses</a:t>
            </a:r>
          </a:p>
        </p:txBody>
      </p:sp>
      <p:sp>
        <p:nvSpPr>
          <p:cNvPr id="3" name="TextBox 2">
            <a:extLst>
              <a:ext uri="{FF2B5EF4-FFF2-40B4-BE49-F238E27FC236}">
                <a16:creationId xmlns:a16="http://schemas.microsoft.com/office/drawing/2014/main" id="{96D691DD-C595-41C7-840C-B4D36D7EE771}"/>
              </a:ext>
            </a:extLst>
          </p:cNvPr>
          <p:cNvSpPr txBox="1"/>
          <p:nvPr/>
        </p:nvSpPr>
        <p:spPr>
          <a:xfrm>
            <a:off x="2850204" y="2722689"/>
            <a:ext cx="2684834" cy="307777"/>
          </a:xfrm>
          <a:prstGeom prst="rect">
            <a:avLst/>
          </a:prstGeom>
          <a:noFill/>
        </p:spPr>
        <p:txBody>
          <a:bodyPr wrap="square" lIns="91440" tIns="45720" rIns="91440" bIns="45720" rtlCol="0" anchor="t">
            <a:spAutoFit/>
          </a:bodyPr>
          <a:lstStyle/>
          <a:p>
            <a:r>
              <a:rPr lang="en-GB" sz="1400" dirty="0">
                <a:solidFill>
                  <a:schemeClr val="accent2"/>
                </a:solidFill>
              </a:rPr>
              <a:t>Summary of Primary source</a:t>
            </a:r>
          </a:p>
        </p:txBody>
      </p:sp>
      <p:sp>
        <p:nvSpPr>
          <p:cNvPr id="4" name="TextBox 3">
            <a:extLst>
              <a:ext uri="{FF2B5EF4-FFF2-40B4-BE49-F238E27FC236}">
                <a16:creationId xmlns:a16="http://schemas.microsoft.com/office/drawing/2014/main" id="{F9ED1FE2-ECED-441F-BCBA-31D88A4AB600}"/>
              </a:ext>
            </a:extLst>
          </p:cNvPr>
          <p:cNvSpPr txBox="1"/>
          <p:nvPr/>
        </p:nvSpPr>
        <p:spPr>
          <a:xfrm>
            <a:off x="3522556" y="2241068"/>
            <a:ext cx="2012482" cy="646331"/>
          </a:xfrm>
          <a:prstGeom prst="rect">
            <a:avLst/>
          </a:prstGeom>
          <a:noFill/>
        </p:spPr>
        <p:txBody>
          <a:bodyPr wrap="square" rtlCol="0">
            <a:spAutoFit/>
          </a:bodyPr>
          <a:lstStyle/>
          <a:p>
            <a:endParaRPr lang="en-GB" dirty="0"/>
          </a:p>
          <a:p>
            <a:r>
              <a:rPr lang="en-GB" dirty="0">
                <a:solidFill>
                  <a:schemeClr val="accent2"/>
                </a:solidFill>
              </a:rPr>
              <a:t>Introduction</a:t>
            </a:r>
          </a:p>
        </p:txBody>
      </p:sp>
      <p:sp>
        <p:nvSpPr>
          <p:cNvPr id="6" name="TextBox 5">
            <a:extLst>
              <a:ext uri="{FF2B5EF4-FFF2-40B4-BE49-F238E27FC236}">
                <a16:creationId xmlns:a16="http://schemas.microsoft.com/office/drawing/2014/main" id="{68B5AB13-94C2-49AC-80FE-BF0FCF878DCF}"/>
              </a:ext>
            </a:extLst>
          </p:cNvPr>
          <p:cNvSpPr txBox="1"/>
          <p:nvPr/>
        </p:nvSpPr>
        <p:spPr>
          <a:xfrm>
            <a:off x="1846157" y="1096059"/>
            <a:ext cx="4486549" cy="738664"/>
          </a:xfrm>
          <a:prstGeom prst="rect">
            <a:avLst/>
          </a:prstGeom>
          <a:noFill/>
        </p:spPr>
        <p:txBody>
          <a:bodyPr wrap="square" lIns="91440" tIns="45720" rIns="91440" bIns="45720" rtlCol="0" anchor="t">
            <a:spAutoFit/>
          </a:bodyPr>
          <a:lstStyle/>
          <a:p>
            <a:r>
              <a:rPr lang="en-GB" sz="1400" dirty="0"/>
              <a:t>First slide – Title </a:t>
            </a:r>
          </a:p>
          <a:p>
            <a:r>
              <a:rPr lang="en-GB" sz="1400" dirty="0"/>
              <a:t>Picture of Tuts features </a:t>
            </a:r>
          </a:p>
          <a:p>
            <a:r>
              <a:rPr lang="en-GB" sz="1400" dirty="0"/>
              <a:t>some key words</a:t>
            </a:r>
          </a:p>
        </p:txBody>
      </p:sp>
      <p:sp>
        <p:nvSpPr>
          <p:cNvPr id="7" name="TextBox 6">
            <a:extLst>
              <a:ext uri="{FF2B5EF4-FFF2-40B4-BE49-F238E27FC236}">
                <a16:creationId xmlns:a16="http://schemas.microsoft.com/office/drawing/2014/main" id="{7668053D-D87D-474A-870B-1B8445AE0684}"/>
              </a:ext>
            </a:extLst>
          </p:cNvPr>
          <p:cNvSpPr txBox="1"/>
          <p:nvPr/>
        </p:nvSpPr>
        <p:spPr>
          <a:xfrm>
            <a:off x="2932127" y="4660027"/>
            <a:ext cx="3336587" cy="338554"/>
          </a:xfrm>
          <a:prstGeom prst="rect">
            <a:avLst/>
          </a:prstGeom>
          <a:noFill/>
        </p:spPr>
        <p:txBody>
          <a:bodyPr wrap="square" lIns="91440" tIns="45720" rIns="91440" bIns="45720" rtlCol="0" anchor="t">
            <a:spAutoFit/>
          </a:bodyPr>
          <a:lstStyle/>
          <a:p>
            <a:r>
              <a:rPr lang="en-GB" sz="1600" dirty="0">
                <a:solidFill>
                  <a:schemeClr val="accent6"/>
                </a:solidFill>
              </a:rPr>
              <a:t>Conclusion </a:t>
            </a:r>
            <a:r>
              <a:rPr lang="en-GB" sz="1400" dirty="0">
                <a:solidFill>
                  <a:schemeClr val="accent6"/>
                </a:solidFill>
              </a:rPr>
              <a:t>of findings</a:t>
            </a:r>
          </a:p>
        </p:txBody>
      </p:sp>
      <p:sp>
        <p:nvSpPr>
          <p:cNvPr id="9" name="TextBox 8">
            <a:extLst>
              <a:ext uri="{FF2B5EF4-FFF2-40B4-BE49-F238E27FC236}">
                <a16:creationId xmlns:a16="http://schemas.microsoft.com/office/drawing/2014/main" id="{F9AFB8B3-FB2A-4399-A670-2EC3FBD95EF2}"/>
              </a:ext>
            </a:extLst>
          </p:cNvPr>
          <p:cNvSpPr txBox="1"/>
          <p:nvPr/>
        </p:nvSpPr>
        <p:spPr>
          <a:xfrm>
            <a:off x="3556890" y="3604777"/>
            <a:ext cx="2422187" cy="523220"/>
          </a:xfrm>
          <a:prstGeom prst="rect">
            <a:avLst/>
          </a:prstGeom>
          <a:noFill/>
        </p:spPr>
        <p:txBody>
          <a:bodyPr wrap="square" lIns="91440" tIns="45720" rIns="91440" bIns="45720" rtlCol="0" anchor="t">
            <a:spAutoFit/>
          </a:bodyPr>
          <a:lstStyle/>
          <a:p>
            <a:r>
              <a:rPr lang="en-GB" sz="1400" dirty="0">
                <a:solidFill>
                  <a:schemeClr val="bg1"/>
                </a:solidFill>
              </a:rPr>
              <a:t>Evidence, Analysis + interpretation</a:t>
            </a:r>
          </a:p>
        </p:txBody>
      </p:sp>
      <p:sp>
        <p:nvSpPr>
          <p:cNvPr id="10" name="TextBox 9">
            <a:extLst>
              <a:ext uri="{FF2B5EF4-FFF2-40B4-BE49-F238E27FC236}">
                <a16:creationId xmlns:a16="http://schemas.microsoft.com/office/drawing/2014/main" id="{B8331767-5963-40DB-9E64-FC420E59B781}"/>
              </a:ext>
            </a:extLst>
          </p:cNvPr>
          <p:cNvSpPr txBox="1"/>
          <p:nvPr/>
        </p:nvSpPr>
        <p:spPr>
          <a:xfrm>
            <a:off x="3305878" y="5390831"/>
            <a:ext cx="2986391" cy="523220"/>
          </a:xfrm>
          <a:prstGeom prst="rect">
            <a:avLst/>
          </a:prstGeom>
          <a:noFill/>
        </p:spPr>
        <p:txBody>
          <a:bodyPr wrap="square" lIns="91440" tIns="45720" rIns="91440" bIns="45720" rtlCol="0" anchor="t">
            <a:spAutoFit/>
          </a:bodyPr>
          <a:lstStyle/>
          <a:p>
            <a:r>
              <a:rPr lang="en-GB" sz="1400" dirty="0"/>
              <a:t>Persuade reader through informed argument.</a:t>
            </a:r>
          </a:p>
        </p:txBody>
      </p:sp>
      <p:sp>
        <p:nvSpPr>
          <p:cNvPr id="11" name="TextBox 10">
            <a:extLst>
              <a:ext uri="{FF2B5EF4-FFF2-40B4-BE49-F238E27FC236}">
                <a16:creationId xmlns:a16="http://schemas.microsoft.com/office/drawing/2014/main" id="{4AD486F0-50BC-49D8-8FC5-8BEF5705BB87}"/>
              </a:ext>
            </a:extLst>
          </p:cNvPr>
          <p:cNvSpPr txBox="1"/>
          <p:nvPr/>
        </p:nvSpPr>
        <p:spPr>
          <a:xfrm>
            <a:off x="2936513" y="3243962"/>
            <a:ext cx="3482502" cy="338554"/>
          </a:xfrm>
          <a:prstGeom prst="rect">
            <a:avLst/>
          </a:prstGeom>
          <a:noFill/>
        </p:spPr>
        <p:txBody>
          <a:bodyPr wrap="square" lIns="91440" tIns="45720" rIns="91440" bIns="45720" rtlCol="0" anchor="t">
            <a:spAutoFit/>
          </a:bodyPr>
          <a:lstStyle/>
          <a:p>
            <a:r>
              <a:rPr lang="en-GB" sz="1600" dirty="0">
                <a:solidFill>
                  <a:schemeClr val="bg1"/>
                </a:solidFill>
              </a:rPr>
              <a:t>Main body</a:t>
            </a:r>
            <a:r>
              <a:rPr lang="en-GB" sz="1400" dirty="0">
                <a:solidFill>
                  <a:schemeClr val="bg1"/>
                </a:solidFill>
              </a:rPr>
              <a:t> of paragraphs</a:t>
            </a:r>
          </a:p>
        </p:txBody>
      </p:sp>
      <p:sp>
        <p:nvSpPr>
          <p:cNvPr id="12" name="TextBox 11">
            <a:extLst>
              <a:ext uri="{FF2B5EF4-FFF2-40B4-BE49-F238E27FC236}">
                <a16:creationId xmlns:a16="http://schemas.microsoft.com/office/drawing/2014/main" id="{0A0D3488-D1B8-4B42-AD38-7981FFDBCFD5}"/>
              </a:ext>
            </a:extLst>
          </p:cNvPr>
          <p:cNvSpPr txBox="1"/>
          <p:nvPr/>
        </p:nvSpPr>
        <p:spPr>
          <a:xfrm>
            <a:off x="3589506" y="680936"/>
            <a:ext cx="6556443" cy="276999"/>
          </a:xfrm>
          <a:prstGeom prst="rect">
            <a:avLst/>
          </a:prstGeom>
          <a:noFill/>
        </p:spPr>
        <p:txBody>
          <a:bodyPr wrap="square" rtlCol="0">
            <a:spAutoFit/>
          </a:bodyPr>
          <a:lstStyle/>
          <a:p>
            <a:r>
              <a:rPr lang="en-GB" sz="1200" b="1" u="sng" dirty="0">
                <a:solidFill>
                  <a:schemeClr val="bg1"/>
                </a:solidFill>
              </a:rPr>
              <a:t>Plan board – to be deleted </a:t>
            </a:r>
          </a:p>
        </p:txBody>
      </p:sp>
      <p:sp>
        <p:nvSpPr>
          <p:cNvPr id="5" name="TextBox 4">
            <a:extLst>
              <a:ext uri="{FF2B5EF4-FFF2-40B4-BE49-F238E27FC236}">
                <a16:creationId xmlns:a16="http://schemas.microsoft.com/office/drawing/2014/main" id="{C4D92F40-1A64-461B-922B-98C45B291B18}"/>
              </a:ext>
            </a:extLst>
          </p:cNvPr>
          <p:cNvSpPr txBox="1"/>
          <p:nvPr/>
        </p:nvSpPr>
        <p:spPr>
          <a:xfrm>
            <a:off x="645458" y="1828800"/>
            <a:ext cx="994185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Click to ad</a:t>
            </a:r>
            <a:r>
              <a:rPr lang="en-GB" sz="1400" dirty="0">
                <a:ea typeface="+mn-lt"/>
                <a:cs typeface="+mn-lt"/>
              </a:rPr>
              <a:t>Incest and Epilepsy in the Akhenaten Family: - Consequences within part of a tight family </a:t>
            </a:r>
            <a:r>
              <a:rPr lang="en-GB" sz="1400">
                <a:ea typeface="+mn-lt"/>
                <a:cs typeface="+mn-lt"/>
              </a:rPr>
              <a:t>group in the eighteenth Dynasty from Ancient Egypt for keeping the blood group pure. - (To word right/change</a:t>
            </a:r>
            <a:r>
              <a:rPr lang="en-GB" sz="1400" dirty="0"/>
              <a:t> </a:t>
            </a:r>
            <a:r>
              <a:rPr lang="en-GB" sz="1400"/>
              <a:t>text)</a:t>
            </a:r>
            <a:endParaRPr lang="en-GB" sz="1400" dirty="0"/>
          </a:p>
        </p:txBody>
      </p:sp>
    </p:spTree>
    <p:extLst>
      <p:ext uri="{BB962C8B-B14F-4D97-AF65-F5344CB8AC3E}">
        <p14:creationId xmlns:p14="http://schemas.microsoft.com/office/powerpoint/2010/main" val="544685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0AEE36-24F3-4ADE-9EF9-005234C70587}"/>
              </a:ext>
            </a:extLst>
          </p:cNvPr>
          <p:cNvSpPr txBox="1"/>
          <p:nvPr/>
        </p:nvSpPr>
        <p:spPr>
          <a:xfrm>
            <a:off x="188260" y="0"/>
            <a:ext cx="11429998"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4.</a:t>
            </a:r>
            <a:r>
              <a:rPr lang="en-GB" sz="1200" b="1" u="sng">
                <a:solidFill>
                  <a:schemeClr val="bg1"/>
                </a:solidFill>
              </a:rPr>
              <a:t>IDENTIFY MAIN ARGUMENT </a:t>
            </a:r>
            <a:r>
              <a:rPr lang="en-GB" sz="1200"/>
              <a:t>-  </a:t>
            </a:r>
            <a:r>
              <a:rPr lang="en-GB" sz="1200">
                <a:solidFill>
                  <a:schemeClr val="bg1"/>
                </a:solidFill>
              </a:rPr>
              <a:t> Evidence, Analysis + interpretation  </a:t>
            </a:r>
            <a:endParaRPr lang="en-GB" sz="1200" dirty="0">
              <a:solidFill>
                <a:schemeClr val="bg1"/>
              </a:solidFill>
            </a:endParaRPr>
          </a:p>
          <a:p>
            <a:r>
              <a:rPr lang="en-GB" sz="1200">
                <a:solidFill>
                  <a:schemeClr val="bg1"/>
                </a:solidFill>
              </a:rPr>
              <a:t>Multidisciplinary research - coming together to show a better picture/understanding of how all ancient Egyptians of eighteenth dynasty (Hussein,K), not only Akhenaten’s close family group (pers. Coard.R ) endured. </a:t>
            </a:r>
            <a:endParaRPr lang="en-GB" sz="1200" dirty="0">
              <a:solidFill>
                <a:schemeClr val="bg1"/>
              </a:solidFill>
            </a:endParaRPr>
          </a:p>
          <a:p>
            <a:r>
              <a:rPr lang="en-GB" sz="1200">
                <a:solidFill>
                  <a:schemeClr val="bg1"/>
                </a:solidFill>
              </a:rPr>
              <a:t>Minimal/non-destructive endoscopic and radiological methods [1–4]. </a:t>
            </a:r>
            <a:endParaRPr lang="en-GB" sz="1200" dirty="0">
              <a:solidFill>
                <a:schemeClr val="bg1"/>
              </a:solidFill>
            </a:endParaRPr>
          </a:p>
          <a:p>
            <a:r>
              <a:rPr lang="en-GB" sz="1200">
                <a:solidFill>
                  <a:schemeClr val="bg1"/>
                </a:solidFill>
              </a:rPr>
              <a:t>Computed tomography (CT), which has been introduced in 1977 for mummy examination, is a particularly helpful tool [1].  </a:t>
            </a:r>
            <a:endParaRPr lang="en-GB" sz="1200" dirty="0">
              <a:solidFill>
                <a:schemeClr val="bg1"/>
              </a:solidFill>
            </a:endParaRPr>
          </a:p>
          <a:p>
            <a:r>
              <a:rPr lang="en-GB" sz="1200">
                <a:solidFill>
                  <a:schemeClr val="bg1"/>
                </a:solidFill>
              </a:rPr>
              <a:t>In addition, methods of modern molecular pathology can be applied because PCR   based gene analysis is possible in &gt;1,000-year-old DNA (e.g., from bone) [5–12].   </a:t>
            </a:r>
            <a:endParaRPr lang="en-GB" sz="1200" dirty="0">
              <a:solidFill>
                <a:schemeClr val="bg1"/>
              </a:solidFill>
            </a:endParaRPr>
          </a:p>
          <a:p>
            <a:r>
              <a:rPr lang="en-GB" sz="1200">
                <a:solidFill>
                  <a:schemeClr val="bg1"/>
                </a:solidFill>
              </a:rPr>
              <a:t>Year of publication was a while ago see what new evidence has become available to back up theories mentioned in introduction, body and conclusion. </a:t>
            </a:r>
            <a:endParaRPr lang="en-GB" sz="1200" dirty="0">
              <a:solidFill>
                <a:schemeClr val="bg1"/>
              </a:solidFill>
            </a:endParaRPr>
          </a:p>
          <a:p>
            <a:r>
              <a:rPr lang="en-GB" sz="1200">
                <a:solidFill>
                  <a:schemeClr val="bg1"/>
                </a:solidFill>
              </a:rPr>
              <a:t>? To back up evidence with slightly more up to date DNA Evidence review another source </a:t>
            </a:r>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r>
              <a:rPr lang="en-GB" sz="1200">
                <a:solidFill>
                  <a:schemeClr val="bg1"/>
                </a:solidFill>
              </a:rPr>
              <a:t>. Title – To finalise  </a:t>
            </a:r>
            <a:endParaRPr lang="en-GB" sz="1200" dirty="0">
              <a:solidFill>
                <a:schemeClr val="bg1"/>
              </a:solidFill>
            </a:endParaRPr>
          </a:p>
          <a:p>
            <a:r>
              <a:rPr lang="en-GB" sz="1200">
                <a:solidFill>
                  <a:schemeClr val="bg1"/>
                </a:solidFill>
              </a:rPr>
              <a:t>. Introduction – 200 words – To do - Incorporating all points raising throughout.   </a:t>
            </a:r>
            <a:endParaRPr lang="en-GB" sz="1200" dirty="0">
              <a:solidFill>
                <a:schemeClr val="bg1"/>
              </a:solidFill>
            </a:endParaRPr>
          </a:p>
          <a:p>
            <a:r>
              <a:rPr lang="en-GB" sz="1200">
                <a:solidFill>
                  <a:schemeClr val="bg1"/>
                </a:solidFill>
              </a:rPr>
              <a:t>. Pre Egypt – Samarians + tablet, Hercules and Julius Cesar - Epilepsy + documentation </a:t>
            </a:r>
            <a:endParaRPr lang="en-GB" sz="1200" dirty="0">
              <a:solidFill>
                <a:schemeClr val="bg1"/>
              </a:solidFill>
            </a:endParaRPr>
          </a:p>
          <a:p>
            <a:endParaRPr lang="en-GB" sz="1200" dirty="0">
              <a:solidFill>
                <a:schemeClr val="bg1"/>
              </a:solidFill>
            </a:endParaRPr>
          </a:p>
          <a:p>
            <a:r>
              <a:rPr lang="en-GB" sz="1200">
                <a:solidFill>
                  <a:schemeClr val="bg1"/>
                </a:solidFill>
              </a:rPr>
              <a:t>. what I am trying to say </a:t>
            </a:r>
            <a:endParaRPr lang="en-GB" sz="1200" dirty="0">
              <a:solidFill>
                <a:schemeClr val="bg1"/>
              </a:solidFill>
            </a:endParaRPr>
          </a:p>
          <a:p>
            <a:r>
              <a:rPr lang="en-GB" sz="1200">
                <a:solidFill>
                  <a:schemeClr val="bg1"/>
                </a:solidFill>
              </a:rPr>
              <a:t>. Maybe a map? </a:t>
            </a:r>
            <a:endParaRPr lang="en-GB" sz="1200" dirty="0">
              <a:solidFill>
                <a:schemeClr val="bg1"/>
              </a:solidFill>
            </a:endParaRPr>
          </a:p>
          <a:p>
            <a:r>
              <a:rPr lang="en-GB" sz="1200">
                <a:solidFill>
                  <a:schemeClr val="bg1"/>
                </a:solidFill>
              </a:rPr>
              <a:t>. Summary of primary source as body of essay 200 words </a:t>
            </a:r>
            <a:endParaRPr lang="en-GB" sz="1200" dirty="0">
              <a:solidFill>
                <a:schemeClr val="bg1"/>
              </a:solidFill>
            </a:endParaRPr>
          </a:p>
          <a:p>
            <a:r>
              <a:rPr lang="en-GB" sz="1200">
                <a:solidFill>
                  <a:schemeClr val="bg1"/>
                </a:solidFill>
              </a:rPr>
              <a:t>. Paleopathology of the Juvenile pharaoh Tutankhamun 90th anniversary of discovery – an international journal of pathology. </a:t>
            </a:r>
            <a:endParaRPr lang="en-GB" sz="1200" dirty="0">
              <a:solidFill>
                <a:schemeClr val="bg1"/>
              </a:solidFill>
            </a:endParaRPr>
          </a:p>
          <a:p>
            <a:r>
              <a:rPr lang="en-GB" sz="1200">
                <a:solidFill>
                  <a:schemeClr val="bg1"/>
                </a:solidFill>
              </a:rPr>
              <a:t>.1st source – diseases + theories </a:t>
            </a:r>
            <a:endParaRPr lang="en-GB" sz="1200" dirty="0">
              <a:solidFill>
                <a:schemeClr val="bg1"/>
              </a:solidFill>
            </a:endParaRPr>
          </a:p>
          <a:p>
            <a:r>
              <a:rPr lang="en-GB" sz="1200">
                <a:solidFill>
                  <a:schemeClr val="bg1"/>
                </a:solidFill>
              </a:rPr>
              <a:t>. Weaknesses – 250 words </a:t>
            </a:r>
            <a:endParaRPr lang="en-GB" sz="1200" dirty="0">
              <a:solidFill>
                <a:schemeClr val="bg1"/>
              </a:solidFill>
            </a:endParaRPr>
          </a:p>
          <a:p>
            <a:r>
              <a:rPr lang="en-GB" sz="1200">
                <a:solidFill>
                  <a:schemeClr val="bg1"/>
                </a:solidFill>
              </a:rPr>
              <a:t>. Religious/demonic/Seen as weak </a:t>
            </a:r>
            <a:endParaRPr lang="en-GB" sz="1200" dirty="0">
              <a:solidFill>
                <a:schemeClr val="bg1"/>
              </a:solidFill>
            </a:endParaRPr>
          </a:p>
          <a:p>
            <a:r>
              <a:rPr lang="en-GB" sz="1200">
                <a:solidFill>
                  <a:schemeClr val="bg1"/>
                </a:solidFill>
              </a:rPr>
              <a:t>. Conclusion </a:t>
            </a:r>
            <a:endParaRPr lang="en-GB" sz="1200" dirty="0">
              <a:solidFill>
                <a:schemeClr val="bg1"/>
              </a:solidFill>
            </a:endParaRPr>
          </a:p>
          <a:p>
            <a:r>
              <a:rPr lang="en-GB" sz="1200">
                <a:solidFill>
                  <a:schemeClr val="bg1"/>
                </a:solidFill>
              </a:rPr>
              <a:t>. Why evidence shows - with the non-intrusive technology that is breaking boundaries and giving us definitive proof about the incestuous life of Tutankhamun and his immediate family and why now Hussein,Kais, Martin, Ekatrina, and Nerlich,Andreas G. (2013) theory will remain just that until more research is done... </a:t>
            </a:r>
            <a:endParaRPr lang="en-GB" sz="1200" dirty="0">
              <a:solidFill>
                <a:schemeClr val="bg1"/>
              </a:solidFill>
            </a:endParaRPr>
          </a:p>
          <a:p>
            <a:endParaRPr lang="en-GB" sz="1200" dirty="0">
              <a:solidFill>
                <a:schemeClr val="bg1"/>
              </a:solidFill>
            </a:endParaRPr>
          </a:p>
          <a:p>
            <a:r>
              <a:rPr lang="en-GB" sz="1200">
                <a:solidFill>
                  <a:schemeClr val="bg1"/>
                </a:solidFill>
              </a:rPr>
              <a:t>Bibliography </a:t>
            </a:r>
            <a:endParaRPr lang="en-GB" sz="1200" dirty="0">
              <a:solidFill>
                <a:schemeClr val="bg1"/>
              </a:solidFill>
            </a:endParaRPr>
          </a:p>
          <a:p>
            <a:r>
              <a:rPr lang="en-GB" sz="1200">
                <a:solidFill>
                  <a:schemeClr val="bg1"/>
                </a:solidFill>
              </a:rPr>
              <a:t>Hussein, Kais, M, Ekatrina, &amp; Nerlich, Andreas G. (2013). Paleopathology of the juvenile Pharaoh Tutankhamun—90th anniversary of discovery. Virchows Archiv : An International Journal of Pathology, 463(3), 475–479. </a:t>
            </a:r>
            <a:r>
              <a:rPr lang="en-GB" sz="1200" dirty="0">
                <a:solidFill>
                  <a:schemeClr val="bg1"/>
                </a:solidFill>
                <a:hlinkClick r:id="rId2">
                  <a:extLst>
                    <a:ext uri="{A12FA001-AC4F-418D-AE19-62706E023703}">
                      <ahyp:hlinkClr xmlns:ahyp="http://schemas.microsoft.com/office/drawing/2018/hyperlinkcolor" val="tx"/>
                    </a:ext>
                  </a:extLst>
                </a:hlinkClick>
              </a:rPr>
              <a:t>https://doi.org/10.1007/s00428-013-1441-1</a:t>
            </a:r>
            <a:r>
              <a:rPr lang="en-GB" sz="1200" dirty="0">
                <a:solidFill>
                  <a:schemeClr val="bg1"/>
                </a:solidFill>
              </a:rPr>
              <a:t> </a:t>
            </a:r>
          </a:p>
          <a:p>
            <a:r>
              <a:rPr lang="en-GB" sz="1200">
                <a:solidFill>
                  <a:schemeClr val="bg1"/>
                </a:solidFill>
              </a:rPr>
              <a:t>Pers. Cord. Ros – part highlighted in title </a:t>
            </a:r>
            <a:endParaRPr lang="en-GB" sz="1200" dirty="0">
              <a:solidFill>
                <a:schemeClr val="bg1"/>
              </a:solidFill>
            </a:endParaRPr>
          </a:p>
          <a:p>
            <a:r>
              <a:rPr lang="en-GB" sz="1200">
                <a:solidFill>
                  <a:schemeClr val="bg1"/>
                </a:solidFill>
              </a:rPr>
              <a:t>Another viewpoint at later date to confirm data. - S</a:t>
            </a:r>
            <a:r>
              <a:rPr lang="en-GB" sz="1200" dirty="0">
                <a:solidFill>
                  <a:schemeClr val="bg1"/>
                </a:solidFill>
                <a:hlinkClick r:id="rId3">
                  <a:extLst>
                    <a:ext uri="{A12FA001-AC4F-418D-AE19-62706E023703}">
                      <ahyp:hlinkClr xmlns:ahyp="http://schemas.microsoft.com/office/drawing/2018/hyperlinkcolor" val="tx"/>
                    </a:ext>
                  </a:extLst>
                </a:hlinkClick>
              </a:rPr>
              <a:t>cientificamerican.com</a:t>
            </a:r>
            <a:r>
              <a:rPr lang="en-GB" sz="1200">
                <a:solidFill>
                  <a:schemeClr val="bg1"/>
                </a:solidFill>
              </a:rPr>
              <a:t> Moisse K Feb 16, 2010 Tutankhamun's family DNA tells tales of boy pharaoh's Disease and incest. </a:t>
            </a:r>
            <a:endParaRPr lang="en-GB" sz="1200" dirty="0">
              <a:solidFill>
                <a:schemeClr val="bg1"/>
              </a:solidFill>
            </a:endParaRPr>
          </a:p>
          <a:p>
            <a:endParaRPr lang="en-GB"/>
          </a:p>
          <a:p>
            <a:endParaRPr lang="en-GB"/>
          </a:p>
        </p:txBody>
      </p:sp>
    </p:spTree>
    <p:extLst>
      <p:ext uri="{BB962C8B-B14F-4D97-AF65-F5344CB8AC3E}">
        <p14:creationId xmlns:p14="http://schemas.microsoft.com/office/powerpoint/2010/main" val="394249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A2C02-5859-49D8-A14D-E57084AD615B}"/>
              </a:ext>
            </a:extLst>
          </p:cNvPr>
          <p:cNvSpPr>
            <a:spLocks noGrp="1"/>
          </p:cNvSpPr>
          <p:nvPr>
            <p:ph type="ctrTitle"/>
          </p:nvPr>
        </p:nvSpPr>
        <p:spPr>
          <a:xfrm>
            <a:off x="1454426" y="10994"/>
            <a:ext cx="9144000" cy="2387600"/>
          </a:xfrm>
        </p:spPr>
        <p:txBody>
          <a:bodyPr>
            <a:normAutofit/>
          </a:bodyPr>
          <a:lstStyle/>
          <a:p>
            <a:r>
              <a:rPr lang="en-GB" sz="2000" u="sng" dirty="0">
                <a:solidFill>
                  <a:schemeClr val="bg1"/>
                </a:solidFill>
              </a:rPr>
              <a:t>Incest and Epilepsy;  </a:t>
            </a:r>
            <a:r>
              <a:rPr lang="en-GB" sz="2000" dirty="0">
                <a:solidFill>
                  <a:schemeClr val="bg1"/>
                </a:solidFill>
              </a:rPr>
              <a:t>The long term consequences within  Akhenaten’s tight family group,  in Ancient Egypt’s  eighteenth dynasty explored  by analysis of an article  written by – Hussein, </a:t>
            </a:r>
            <a:r>
              <a:rPr lang="en-GB" sz="2000" dirty="0" err="1">
                <a:solidFill>
                  <a:schemeClr val="bg1"/>
                </a:solidFill>
              </a:rPr>
              <a:t>K,Martin</a:t>
            </a:r>
            <a:r>
              <a:rPr lang="en-GB" sz="2000" dirty="0">
                <a:solidFill>
                  <a:schemeClr val="bg1"/>
                </a:solidFill>
              </a:rPr>
              <a:t>, </a:t>
            </a:r>
            <a:r>
              <a:rPr lang="en-GB" sz="2000" dirty="0" err="1">
                <a:solidFill>
                  <a:schemeClr val="bg1"/>
                </a:solidFill>
              </a:rPr>
              <a:t>Ekatrina</a:t>
            </a:r>
            <a:r>
              <a:rPr lang="en-GB" sz="2000" dirty="0">
                <a:solidFill>
                  <a:schemeClr val="bg1"/>
                </a:solidFill>
              </a:rPr>
              <a:t>, &amp; </a:t>
            </a:r>
            <a:r>
              <a:rPr lang="en-GB" sz="2000" dirty="0" err="1">
                <a:solidFill>
                  <a:schemeClr val="bg1"/>
                </a:solidFill>
              </a:rPr>
              <a:t>Nerlich</a:t>
            </a:r>
            <a:r>
              <a:rPr lang="en-GB" sz="2000" dirty="0">
                <a:solidFill>
                  <a:schemeClr val="bg1"/>
                </a:solidFill>
              </a:rPr>
              <a:t>, Andreas G.(2003).  </a:t>
            </a:r>
            <a:r>
              <a:rPr lang="en-GB" sz="800" dirty="0" err="1">
                <a:solidFill>
                  <a:srgbClr val="FF0000"/>
                </a:solidFill>
              </a:rPr>
              <a:t>Ref.Article</a:t>
            </a:r>
            <a:r>
              <a:rPr lang="en-GB" sz="800" dirty="0">
                <a:solidFill>
                  <a:srgbClr val="FF0000"/>
                </a:solidFill>
              </a:rPr>
              <a:t> title + who did it, when.</a:t>
            </a:r>
          </a:p>
        </p:txBody>
      </p:sp>
      <p:sp>
        <p:nvSpPr>
          <p:cNvPr id="3" name="Subtitle 2">
            <a:extLst>
              <a:ext uri="{FF2B5EF4-FFF2-40B4-BE49-F238E27FC236}">
                <a16:creationId xmlns:a16="http://schemas.microsoft.com/office/drawing/2014/main" id="{7139DB4B-F75B-40CE-AB04-495C6469A397}"/>
              </a:ext>
            </a:extLst>
          </p:cNvPr>
          <p:cNvSpPr>
            <a:spLocks noGrp="1"/>
          </p:cNvSpPr>
          <p:nvPr>
            <p:ph type="subTitle" idx="1"/>
          </p:nvPr>
        </p:nvSpPr>
        <p:spPr>
          <a:xfrm>
            <a:off x="1248096" y="2502548"/>
            <a:ext cx="9144000" cy="1655762"/>
          </a:xfrm>
        </p:spPr>
        <p:txBody>
          <a:bodyPr/>
          <a:lstStyle/>
          <a:p>
            <a:endParaRPr lang="en-GB" b="1" u="sng" dirty="0"/>
          </a:p>
          <a:p>
            <a:endParaRPr lang="en-GB" dirty="0"/>
          </a:p>
        </p:txBody>
      </p:sp>
      <p:pic>
        <p:nvPicPr>
          <p:cNvPr id="14" name="Audio 13">
            <a:hlinkClick r:id="" action="ppaction://media"/>
            <a:extLst>
              <a:ext uri="{FF2B5EF4-FFF2-40B4-BE49-F238E27FC236}">
                <a16:creationId xmlns:a16="http://schemas.microsoft.com/office/drawing/2014/main" id="{7F962098-4CC8-43EB-9668-6956FD776D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
        <p:nvSpPr>
          <p:cNvPr id="4" name="TextBox 3">
            <a:extLst>
              <a:ext uri="{FF2B5EF4-FFF2-40B4-BE49-F238E27FC236}">
                <a16:creationId xmlns:a16="http://schemas.microsoft.com/office/drawing/2014/main" id="{C9E823F8-FCD2-449B-A5C9-3DA86382ACE7}"/>
              </a:ext>
            </a:extLst>
          </p:cNvPr>
          <p:cNvSpPr txBox="1"/>
          <p:nvPr/>
        </p:nvSpPr>
        <p:spPr>
          <a:xfrm>
            <a:off x="5637402" y="2873229"/>
            <a:ext cx="914400" cy="914400"/>
          </a:xfrm>
          <a:prstGeom prst="rect">
            <a:avLst/>
          </a:prstGeom>
          <a:noFill/>
        </p:spPr>
        <p:txBody>
          <a:bodyPr wrap="square" rtlCol="0">
            <a:spAutoFit/>
          </a:bodyPr>
          <a:lstStyle/>
          <a:p>
            <a:endParaRPr lang="en-GB" dirty="0"/>
          </a:p>
        </p:txBody>
      </p:sp>
      <p:sp>
        <p:nvSpPr>
          <p:cNvPr id="9" name="Subtitle 2">
            <a:extLst>
              <a:ext uri="{FF2B5EF4-FFF2-40B4-BE49-F238E27FC236}">
                <a16:creationId xmlns:a16="http://schemas.microsoft.com/office/drawing/2014/main" id="{6D2C37DB-09C2-4C44-8575-9BBEF1110FB4}"/>
              </a:ext>
            </a:extLst>
          </p:cNvPr>
          <p:cNvSpPr txBox="1">
            <a:spLocks/>
          </p:cNvSpPr>
          <p:nvPr/>
        </p:nvSpPr>
        <p:spPr>
          <a:xfrm>
            <a:off x="1522602" y="1353279"/>
            <a:ext cx="9144000" cy="457200"/>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endParaRPr lang="en-GB" b="1" u="sng"/>
          </a:p>
          <a:p>
            <a:endParaRPr lang="en-GB" dirty="0"/>
          </a:p>
        </p:txBody>
      </p:sp>
      <p:sp>
        <p:nvSpPr>
          <p:cNvPr id="10" name="TextBox 9">
            <a:extLst>
              <a:ext uri="{FF2B5EF4-FFF2-40B4-BE49-F238E27FC236}">
                <a16:creationId xmlns:a16="http://schemas.microsoft.com/office/drawing/2014/main" id="{B43A8E09-E188-4F77-9895-32E02C9ECA02}"/>
              </a:ext>
            </a:extLst>
          </p:cNvPr>
          <p:cNvSpPr txBox="1"/>
          <p:nvPr/>
        </p:nvSpPr>
        <p:spPr>
          <a:xfrm>
            <a:off x="9374359" y="8403534"/>
            <a:ext cx="734387" cy="875635"/>
          </a:xfrm>
          <a:prstGeom prst="rect">
            <a:avLst/>
          </a:prstGeom>
          <a:noFill/>
        </p:spPr>
        <p:txBody>
          <a:bodyPr wrap="square" rtlCol="0">
            <a:spAutoFit/>
          </a:bodyPr>
          <a:lstStyle/>
          <a:p>
            <a:endParaRPr lang="en-GB" dirty="0"/>
          </a:p>
        </p:txBody>
      </p:sp>
      <p:pic>
        <p:nvPicPr>
          <p:cNvPr id="1026" name="Picture 2">
            <a:extLst>
              <a:ext uri="{FF2B5EF4-FFF2-40B4-BE49-F238E27FC236}">
                <a16:creationId xmlns:a16="http://schemas.microsoft.com/office/drawing/2014/main" id="{12E9499A-4937-45F4-9D00-0DDD14ACC1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3240" y="2502548"/>
            <a:ext cx="3023637" cy="40744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A6D858B-35EF-470F-9719-73D5F2E5E8EF}"/>
              </a:ext>
            </a:extLst>
          </p:cNvPr>
          <p:cNvSpPr txBox="1"/>
          <p:nvPr/>
        </p:nvSpPr>
        <p:spPr>
          <a:xfrm>
            <a:off x="7847668" y="6100794"/>
            <a:ext cx="3312254" cy="70788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Gilded Wooden Figure of Tutankhamun on a Skiff, Throwing Harpoon</a:t>
            </a:r>
            <a:r>
              <a:rPr kumimoji="0" lang="en-GB" altLang="en-US" sz="800" b="0" i="0" u="none" strike="noStrike" cap="none" normalizeH="0" baseline="0" dirty="0">
                <a:ln>
                  <a:noFill/>
                </a:ln>
                <a:solidFill>
                  <a:srgbClr val="000000"/>
                </a:solidFill>
                <a:effectLst/>
                <a:latin typeface="WordVisiCarriageReturn_MSFontService"/>
                <a:cs typeface="Segoe UI" panose="020B0502040204020203" pitchFamily="34" charset="0"/>
              </a:rPr>
              <a:t> </a:t>
            </a:r>
            <a:br>
              <a:rPr kumimoji="0" lang="en-GB" altLang="en-US" sz="800" b="0" i="0" u="none" strike="noStrike" cap="none" normalizeH="0" baseline="0" dirty="0">
                <a:ln>
                  <a:noFill/>
                </a:ln>
                <a:solidFill>
                  <a:srgbClr val="000000"/>
                </a:solidFill>
                <a:effectLst/>
                <a:latin typeface="WordVisiCarriageReturn_MSFontService"/>
                <a:cs typeface="Segoe UI" panose="020B0502040204020203" pitchFamily="34" charset="0"/>
              </a:rPr>
            </a:br>
            <a:r>
              <a:rPr kumimoji="0" lang="en-GB" altLang="en-US" sz="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Wood, Gesso, Gold Leaf, Bronze</a:t>
            </a:r>
            <a:r>
              <a:rPr kumimoji="0" lang="en-GB" altLang="en-US" sz="800" b="0" i="0" u="none" strike="noStrike" cap="none" normalizeH="0" baseline="0" dirty="0">
                <a:ln>
                  <a:noFill/>
                </a:ln>
                <a:solidFill>
                  <a:srgbClr val="000000"/>
                </a:solidFill>
                <a:effectLst/>
                <a:latin typeface="WordVisiCarriageReturn_MSFontService"/>
                <a:cs typeface="Segoe UI" panose="020B0502040204020203" pitchFamily="34" charset="0"/>
              </a:rPr>
              <a:t> </a:t>
            </a:r>
            <a:br>
              <a:rPr kumimoji="0" lang="en-GB" altLang="en-US" sz="800" b="0" i="0" u="none" strike="noStrike" cap="none" normalizeH="0" baseline="0" dirty="0">
                <a:ln>
                  <a:noFill/>
                </a:ln>
                <a:solidFill>
                  <a:srgbClr val="000000"/>
                </a:solidFill>
                <a:effectLst/>
                <a:latin typeface="WordVisiCarriageReturn_MSFontService"/>
                <a:cs typeface="Segoe UI" panose="020B0502040204020203" pitchFamily="34" charset="0"/>
              </a:rPr>
            </a:br>
            <a:r>
              <a:rPr kumimoji="0" lang="en-GB" altLang="en-US" sz="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Height 69.5 cm (27.36 inches)</a:t>
            </a:r>
            <a:r>
              <a:rPr kumimoji="0" lang="en-GB" altLang="en-US" sz="800" b="0" i="0" u="none" strike="noStrike" cap="none" normalizeH="0" baseline="0" dirty="0">
                <a:ln>
                  <a:noFill/>
                </a:ln>
                <a:solidFill>
                  <a:srgbClr val="000000"/>
                </a:solidFill>
                <a:effectLst/>
                <a:latin typeface="WordVisiCarriageReturn_MSFontService"/>
                <a:cs typeface="Segoe UI" panose="020B0502040204020203" pitchFamily="34" charset="0"/>
              </a:rPr>
              <a:t> </a:t>
            </a:r>
            <a:br>
              <a:rPr kumimoji="0" lang="en-GB" altLang="en-US" sz="800" b="0" i="0" u="none" strike="noStrike" cap="none" normalizeH="0" baseline="0" dirty="0">
                <a:ln>
                  <a:noFill/>
                </a:ln>
                <a:solidFill>
                  <a:srgbClr val="000000"/>
                </a:solidFill>
                <a:effectLst/>
                <a:latin typeface="WordVisiCarriageReturn_MSFontService"/>
                <a:cs typeface="Segoe UI" panose="020B0502040204020203" pitchFamily="34" charset="0"/>
              </a:rPr>
            </a:br>
            <a:r>
              <a:rPr kumimoji="0" lang="en-GB" altLang="en-US" sz="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Grand Egyptian Museum, #338 (Formerly JE 60709)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sng" strike="noStrike" cap="none" normalizeH="0" baseline="0" dirty="0">
                <a:ln>
                  <a:noFill/>
                </a:ln>
                <a:solidFill>
                  <a:srgbClr val="0563C1"/>
                </a:solidFill>
                <a:effectLst/>
                <a:latin typeface="Times New Roman" panose="02020603050405020304" pitchFamily="18" charset="0"/>
                <a:cs typeface="Times New Roman" panose="02020603050405020304" pitchFamily="18" charset="0"/>
                <a:hlinkClick r:id="rId6"/>
              </a:rPr>
              <a:t>http://www.joanannlansberry.com/fotoart/tut/skiff1.jpg</a:t>
            </a:r>
            <a:r>
              <a:rPr kumimoji="0" lang="en-GB" altLang="en-US" sz="8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973BF681-3DAB-4359-A00E-E4A0EFD43B15}"/>
              </a:ext>
            </a:extLst>
          </p:cNvPr>
          <p:cNvSpPr txBox="1"/>
          <p:nvPr/>
        </p:nvSpPr>
        <p:spPr>
          <a:xfrm>
            <a:off x="2624982" y="2839137"/>
            <a:ext cx="1896893" cy="1415772"/>
          </a:xfrm>
          <a:prstGeom prst="rect">
            <a:avLst/>
          </a:prstGeom>
          <a:noFill/>
        </p:spPr>
        <p:txBody>
          <a:bodyPr wrap="square" rtlCol="0">
            <a:spAutoFit/>
          </a:bodyPr>
          <a:lstStyle/>
          <a:p>
            <a:r>
              <a:rPr lang="en-GB" sz="1400" b="1" u="sng" dirty="0">
                <a:solidFill>
                  <a:schemeClr val="bg1"/>
                </a:solidFill>
              </a:rPr>
              <a:t>Key words</a:t>
            </a:r>
          </a:p>
          <a:p>
            <a:endParaRPr lang="en-GB" sz="1200" b="1" u="sng" dirty="0">
              <a:solidFill>
                <a:schemeClr val="bg1"/>
              </a:solidFill>
            </a:endParaRPr>
          </a:p>
          <a:p>
            <a:r>
              <a:rPr lang="en-GB" sz="1200" dirty="0">
                <a:solidFill>
                  <a:schemeClr val="bg1"/>
                </a:solidFill>
              </a:rPr>
              <a:t>Multidisciplinary approach -</a:t>
            </a:r>
          </a:p>
          <a:p>
            <a:pPr algn="ctr"/>
            <a:r>
              <a:rPr lang="en-GB" sz="1200" dirty="0">
                <a:solidFill>
                  <a:schemeClr val="bg1"/>
                </a:solidFill>
              </a:rPr>
              <a:t>Archaeology</a:t>
            </a:r>
          </a:p>
          <a:p>
            <a:pPr algn="ctr"/>
            <a:r>
              <a:rPr lang="en-GB" sz="1200" dirty="0">
                <a:solidFill>
                  <a:schemeClr val="bg1"/>
                </a:solidFill>
              </a:rPr>
              <a:t>Biology</a:t>
            </a:r>
          </a:p>
          <a:p>
            <a:pPr algn="ctr"/>
            <a:r>
              <a:rPr lang="en-GB" sz="1200" dirty="0">
                <a:solidFill>
                  <a:schemeClr val="bg1"/>
                </a:solidFill>
              </a:rPr>
              <a:t>Medicine</a:t>
            </a:r>
          </a:p>
        </p:txBody>
      </p:sp>
      <p:sp>
        <p:nvSpPr>
          <p:cNvPr id="11" name="TextBox 10">
            <a:extLst>
              <a:ext uri="{FF2B5EF4-FFF2-40B4-BE49-F238E27FC236}">
                <a16:creationId xmlns:a16="http://schemas.microsoft.com/office/drawing/2014/main" id="{B6E2E4C8-7C3D-43FF-8B84-C77EBDBDEA5D}"/>
              </a:ext>
            </a:extLst>
          </p:cNvPr>
          <p:cNvSpPr txBox="1"/>
          <p:nvPr/>
        </p:nvSpPr>
        <p:spPr>
          <a:xfrm>
            <a:off x="2912628" y="4369850"/>
            <a:ext cx="1609247" cy="923330"/>
          </a:xfrm>
          <a:prstGeom prst="rect">
            <a:avLst/>
          </a:prstGeom>
          <a:noFill/>
        </p:spPr>
        <p:txBody>
          <a:bodyPr wrap="square" rtlCol="0">
            <a:spAutoFit/>
          </a:bodyPr>
          <a:lstStyle/>
          <a:p>
            <a:r>
              <a:rPr lang="en-GB" sz="1200" dirty="0">
                <a:solidFill>
                  <a:schemeClr val="bg1"/>
                </a:solidFill>
              </a:rPr>
              <a:t>Injuries/disease -</a:t>
            </a:r>
          </a:p>
          <a:p>
            <a:r>
              <a:rPr lang="en-GB" sz="1200" dirty="0">
                <a:solidFill>
                  <a:schemeClr val="bg1"/>
                </a:solidFill>
              </a:rPr>
              <a:t>traumatic injuries </a:t>
            </a:r>
          </a:p>
          <a:p>
            <a:r>
              <a:rPr lang="en-GB" sz="1200" dirty="0">
                <a:solidFill>
                  <a:schemeClr val="bg1"/>
                </a:solidFill>
              </a:rPr>
              <a:t> malaria</a:t>
            </a:r>
          </a:p>
          <a:p>
            <a:r>
              <a:rPr lang="en-GB" sz="1200" dirty="0">
                <a:solidFill>
                  <a:schemeClr val="bg1"/>
                </a:solidFill>
              </a:rPr>
              <a:t> tuberculosis</a:t>
            </a:r>
            <a:r>
              <a:rPr lang="en-GB" dirty="0">
                <a:solidFill>
                  <a:schemeClr val="bg1"/>
                </a:solidFill>
              </a:rPr>
              <a:t>.</a:t>
            </a:r>
          </a:p>
        </p:txBody>
      </p:sp>
      <p:sp>
        <p:nvSpPr>
          <p:cNvPr id="19" name="TextBox 18">
            <a:extLst>
              <a:ext uri="{FF2B5EF4-FFF2-40B4-BE49-F238E27FC236}">
                <a16:creationId xmlns:a16="http://schemas.microsoft.com/office/drawing/2014/main" id="{2ABF3CF3-992F-4480-AC43-9472B69AC0A1}"/>
              </a:ext>
            </a:extLst>
          </p:cNvPr>
          <p:cNvSpPr txBox="1"/>
          <p:nvPr/>
        </p:nvSpPr>
        <p:spPr>
          <a:xfrm>
            <a:off x="2195913" y="5504721"/>
            <a:ext cx="2642787" cy="1015663"/>
          </a:xfrm>
          <a:prstGeom prst="rect">
            <a:avLst/>
          </a:prstGeom>
          <a:noFill/>
        </p:spPr>
        <p:txBody>
          <a:bodyPr wrap="square" rtlCol="0">
            <a:spAutoFit/>
          </a:bodyPr>
          <a:lstStyle/>
          <a:p>
            <a:pPr algn="l" rtl="0" fontAlgn="base"/>
            <a:r>
              <a:rPr lang="en-GB" sz="1200" b="0" i="0" dirty="0">
                <a:solidFill>
                  <a:srgbClr val="000000"/>
                </a:solidFill>
                <a:effectLst/>
                <a:latin typeface="Calibri" panose="020F0502020204030204" pitchFamily="34" charset="0"/>
              </a:rPr>
              <a:t>Minimal/non destructive endoscopic + radiological methods (C.T) – 1977</a:t>
            </a:r>
          </a:p>
          <a:p>
            <a:pPr algn="l" rtl="0" fontAlgn="base"/>
            <a:r>
              <a:rPr lang="en-GB" sz="1200" b="0" i="0" dirty="0">
                <a:solidFill>
                  <a:srgbClr val="000000"/>
                </a:solidFill>
                <a:effectLst/>
                <a:latin typeface="Calibri" panose="020F0502020204030204" pitchFamily="34" charset="0"/>
              </a:rPr>
              <a:t>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Calibri" panose="020F0502020204030204" pitchFamily="34" charset="0"/>
              </a:rPr>
              <a:t>PCR – gene analysis from bone (5 – 12)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Calibri" panose="020F0502020204030204" pitchFamily="34" charset="0"/>
              </a:rPr>
              <a:t>Diseases can be reconstructed.  </a:t>
            </a:r>
            <a:endParaRPr lang="en-GB" sz="1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028354842"/>
      </p:ext>
    </p:extLst>
  </p:cSld>
  <p:clrMapOvr>
    <a:masterClrMapping/>
  </p:clrMapOvr>
  <mc:AlternateContent xmlns:mc="http://schemas.openxmlformats.org/markup-compatibility/2006" xmlns:p14="http://schemas.microsoft.com/office/powerpoint/2010/main">
    <mc:Choice Requires="p14">
      <p:transition spd="slow" p14:dur="2000" advTm="39008"/>
    </mc:Choice>
    <mc:Fallback xmlns="">
      <p:transition spd="slow" advTm="39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D488EB-94E1-41FB-88ED-343A20C8FA4D}"/>
              </a:ext>
            </a:extLst>
          </p:cNvPr>
          <p:cNvSpPr txBox="1"/>
          <p:nvPr/>
        </p:nvSpPr>
        <p:spPr>
          <a:xfrm>
            <a:off x="5257795" y="260352"/>
            <a:ext cx="5998840" cy="3343135"/>
          </a:xfrm>
          <a:prstGeom prst="rect">
            <a:avLst/>
          </a:prstGeom>
          <a:noFill/>
        </p:spPr>
        <p:txBody>
          <a:bodyPr vert="horz" lIns="91440" tIns="45720" rIns="91440" bIns="45720" rtlCol="0" anchor="b">
            <a:normAutofit/>
          </a:bodyPr>
          <a:lstStyle/>
          <a:p>
            <a:pPr>
              <a:lnSpc>
                <a:spcPct val="90000"/>
              </a:lnSpc>
              <a:spcBef>
                <a:spcPct val="0"/>
              </a:spcBef>
              <a:spcAft>
                <a:spcPts val="600"/>
              </a:spcAft>
            </a:pPr>
            <a:endParaRPr lang="en-US" sz="3600" b="1" u="sng" dirty="0">
              <a:solidFill>
                <a:schemeClr val="bg1"/>
              </a:solidFill>
              <a:latin typeface="+mj-lt"/>
              <a:ea typeface="+mj-ea"/>
              <a:cs typeface="+mj-cs"/>
            </a:endParaRPr>
          </a:p>
          <a:p>
            <a:pPr>
              <a:lnSpc>
                <a:spcPct val="90000"/>
              </a:lnSpc>
              <a:spcBef>
                <a:spcPct val="0"/>
              </a:spcBef>
              <a:spcAft>
                <a:spcPts val="600"/>
              </a:spcAft>
            </a:pPr>
            <a:r>
              <a:rPr lang="en-US" sz="3600" b="1" u="sng" dirty="0">
                <a:solidFill>
                  <a:schemeClr val="bg1"/>
                </a:solidFill>
                <a:latin typeface="+mj-lt"/>
                <a:ea typeface="+mj-ea"/>
                <a:cs typeface="+mj-cs"/>
              </a:rPr>
              <a:t>To Do - Introduction</a:t>
            </a:r>
          </a:p>
          <a:p>
            <a:pPr>
              <a:lnSpc>
                <a:spcPct val="90000"/>
              </a:lnSpc>
              <a:spcBef>
                <a:spcPct val="0"/>
              </a:spcBef>
              <a:spcAft>
                <a:spcPts val="600"/>
              </a:spcAft>
            </a:pPr>
            <a:r>
              <a:rPr lang="en-US" sz="1000" dirty="0">
                <a:solidFill>
                  <a:schemeClr val="bg1"/>
                </a:solidFill>
                <a:latin typeface="+mj-lt"/>
                <a:ea typeface="+mj-ea"/>
                <a:cs typeface="+mj-cs"/>
              </a:rPr>
              <a:t>Find out answer and write introduction to what I’m talking about</a:t>
            </a:r>
            <a:r>
              <a:rPr lang="en-US" sz="3600" dirty="0">
                <a:solidFill>
                  <a:schemeClr val="bg1"/>
                </a:solidFill>
                <a:latin typeface="+mj-lt"/>
                <a:ea typeface="+mj-ea"/>
                <a:cs typeface="+mj-cs"/>
              </a:rPr>
              <a:t>.</a:t>
            </a:r>
          </a:p>
          <a:p>
            <a:pPr>
              <a:lnSpc>
                <a:spcPct val="90000"/>
              </a:lnSpc>
              <a:spcBef>
                <a:spcPct val="0"/>
              </a:spcBef>
              <a:spcAft>
                <a:spcPts val="600"/>
              </a:spcAft>
            </a:pPr>
            <a:r>
              <a:rPr lang="en-US" sz="1200" dirty="0">
                <a:solidFill>
                  <a:schemeClr val="bg1"/>
                </a:solidFill>
                <a:latin typeface="+mj-lt"/>
                <a:ea typeface="+mj-ea"/>
                <a:cs typeface="+mj-cs"/>
              </a:rPr>
              <a:t>Multidisciplinary research coming together to show a better picture/understanding of how all ancient Egyptians of 18</a:t>
            </a:r>
            <a:r>
              <a:rPr lang="en-US" sz="1200" baseline="30000" dirty="0">
                <a:solidFill>
                  <a:schemeClr val="bg1"/>
                </a:solidFill>
                <a:latin typeface="+mj-lt"/>
                <a:ea typeface="+mj-ea"/>
                <a:cs typeface="+mj-cs"/>
              </a:rPr>
              <a:t>th</a:t>
            </a:r>
            <a:r>
              <a:rPr lang="en-US" sz="1200" dirty="0">
                <a:solidFill>
                  <a:schemeClr val="bg1"/>
                </a:solidFill>
                <a:latin typeface="+mj-lt"/>
                <a:ea typeface="+mj-ea"/>
                <a:cs typeface="+mj-cs"/>
              </a:rPr>
              <a:t> dynasty not only  Akhenaten close family group (pers. </a:t>
            </a:r>
            <a:r>
              <a:rPr lang="en-US" sz="1200" dirty="0" err="1">
                <a:solidFill>
                  <a:schemeClr val="bg1"/>
                </a:solidFill>
                <a:latin typeface="+mj-lt"/>
                <a:ea typeface="+mj-ea"/>
                <a:cs typeface="+mj-cs"/>
              </a:rPr>
              <a:t>Coard.R</a:t>
            </a:r>
            <a:r>
              <a:rPr lang="en-US" sz="1200" dirty="0">
                <a:solidFill>
                  <a:schemeClr val="bg1"/>
                </a:solidFill>
                <a:latin typeface="+mj-lt"/>
                <a:ea typeface="+mj-ea"/>
                <a:cs typeface="+mj-cs"/>
              </a:rPr>
              <a:t> ) suffered. </a:t>
            </a:r>
          </a:p>
        </p:txBody>
      </p:sp>
      <p:pic>
        <p:nvPicPr>
          <p:cNvPr id="4" name="Picture 3" descr="A picture containing looking, shirt, standing, room&#10;&#10;Description automatically generated">
            <a:extLst>
              <a:ext uri="{FF2B5EF4-FFF2-40B4-BE49-F238E27FC236}">
                <a16:creationId xmlns:a16="http://schemas.microsoft.com/office/drawing/2014/main" id="{07B49444-B31D-4521-914B-083B7103DAC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809"/>
          <a:stretch/>
        </p:blipFill>
        <p:spPr>
          <a:xfrm>
            <a:off x="20" y="10"/>
            <a:ext cx="4519779" cy="6857990"/>
          </a:xfrm>
          <a:prstGeom prst="rect">
            <a:avLst/>
          </a:prstGeom>
        </p:spPr>
      </p:pic>
      <p:sp>
        <p:nvSpPr>
          <p:cNvPr id="5" name="TextBox 4">
            <a:extLst>
              <a:ext uri="{FF2B5EF4-FFF2-40B4-BE49-F238E27FC236}">
                <a16:creationId xmlns:a16="http://schemas.microsoft.com/office/drawing/2014/main" id="{BBE9456A-3B81-44D9-B6A9-7CEAAA619695}"/>
              </a:ext>
            </a:extLst>
          </p:cNvPr>
          <p:cNvSpPr txBox="1"/>
          <p:nvPr/>
        </p:nvSpPr>
        <p:spPr>
          <a:xfrm>
            <a:off x="2533677" y="6657945"/>
            <a:ext cx="2226247"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5" tooltip="https://presurfer.blogspot.com/2010/02/tutankhamun-was-disabled-malarial-an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6" name="Audio 5">
            <a:hlinkClick r:id="" action="ppaction://media"/>
            <a:extLst>
              <a:ext uri="{FF2B5EF4-FFF2-40B4-BE49-F238E27FC236}">
                <a16:creationId xmlns:a16="http://schemas.microsoft.com/office/drawing/2014/main" id="{8C3A270F-1B7B-4D02-AFD6-849F9897D84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
        <p:nvSpPr>
          <p:cNvPr id="8" name="TextBox 7">
            <a:extLst>
              <a:ext uri="{FF2B5EF4-FFF2-40B4-BE49-F238E27FC236}">
                <a16:creationId xmlns:a16="http://schemas.microsoft.com/office/drawing/2014/main" id="{7E6D190A-13F6-488F-90F4-1FDEFFE6E5F3}"/>
              </a:ext>
            </a:extLst>
          </p:cNvPr>
          <p:cNvSpPr txBox="1"/>
          <p:nvPr/>
        </p:nvSpPr>
        <p:spPr>
          <a:xfrm>
            <a:off x="5257795" y="3895317"/>
            <a:ext cx="6096000" cy="1015663"/>
          </a:xfrm>
          <a:prstGeom prst="rect">
            <a:avLst/>
          </a:prstGeom>
          <a:noFill/>
        </p:spPr>
        <p:txBody>
          <a:bodyPr wrap="square">
            <a:spAutoFit/>
          </a:bodyPr>
          <a:lstStyle/>
          <a:p>
            <a:r>
              <a:rPr lang="en-GB" sz="1200" dirty="0">
                <a:solidFill>
                  <a:schemeClr val="bg1"/>
                </a:solidFill>
              </a:rPr>
              <a:t>minimal/non-destructive endoscopic and radiological methods [1–4]. Computed tomography (CT), which has been introduced in 1977 for mummy examination, is a particularly helpful tool [1]. In addition, methods of modern molecular pathology can be applied because PCR   based gene analysis is possible in &gt;1,000-year-old DNA (e.g. from bone) [5–12]. </a:t>
            </a:r>
          </a:p>
        </p:txBody>
      </p:sp>
    </p:spTree>
    <p:extLst>
      <p:ext uri="{BB962C8B-B14F-4D97-AF65-F5344CB8AC3E}">
        <p14:creationId xmlns:p14="http://schemas.microsoft.com/office/powerpoint/2010/main" val="517207160"/>
      </p:ext>
    </p:extLst>
  </p:cSld>
  <p:clrMapOvr>
    <a:masterClrMapping/>
  </p:clrMapOvr>
  <mc:AlternateContent xmlns:mc="http://schemas.openxmlformats.org/markup-compatibility/2006" xmlns:p14="http://schemas.microsoft.com/office/powerpoint/2010/main">
    <mc:Choice Requires="p14">
      <p:transition spd="slow" p14:dur="2000" advTm="15520"/>
    </mc:Choice>
    <mc:Fallback xmlns="">
      <p:transition spd="slow" advTm="15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32708">
              <a:schemeClr val="accent5">
                <a:lumMod val="40000"/>
                <a:lumOff val="60000"/>
              </a:schemeClr>
            </a:gs>
            <a:gs pos="0">
              <a:schemeClr val="accent1">
                <a:lumMod val="5000"/>
                <a:lumOff val="95000"/>
              </a:schemeClr>
            </a:gs>
            <a:gs pos="74000">
              <a:schemeClr val="accent1">
                <a:lumMod val="45000"/>
                <a:lumOff val="55000"/>
              </a:schemeClr>
            </a:gs>
            <a:gs pos="91500">
              <a:srgbClr val="B9CBE9"/>
            </a:gs>
            <a:gs pos="83000">
              <a:schemeClr val="accent1">
                <a:lumMod val="45000"/>
                <a:lumOff val="55000"/>
              </a:schemeClr>
            </a:gs>
            <a:gs pos="100000">
              <a:schemeClr val="accent5">
                <a:lumMod val="60000"/>
                <a:lumOff val="40000"/>
              </a:schemeClr>
            </a:gs>
          </a:gsLst>
          <a:lin ang="5400000" scaled="1"/>
          <a:tileRect/>
        </a:gradFill>
        <a:effectLst/>
      </p:bgPr>
    </p:bg>
    <p:spTree>
      <p:nvGrpSpPr>
        <p:cNvPr id="1" name=""/>
        <p:cNvGrpSpPr/>
        <p:nvPr/>
      </p:nvGrpSpPr>
      <p:grpSpPr>
        <a:xfrm>
          <a:off x="0" y="0"/>
          <a:ext cx="0" cy="0"/>
          <a:chOff x="0" y="0"/>
          <a:chExt cx="0" cy="0"/>
        </a:xfrm>
      </p:grpSpPr>
      <p:pic>
        <p:nvPicPr>
          <p:cNvPr id="6" name="Audio 5">
            <a:hlinkClick r:id="" action="ppaction://media"/>
            <a:extLst>
              <a:ext uri="{FF2B5EF4-FFF2-40B4-BE49-F238E27FC236}">
                <a16:creationId xmlns:a16="http://schemas.microsoft.com/office/drawing/2014/main" id="{1EB4A8DD-F2C6-49E2-AAC5-E2537BFDD0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
        <p:nvSpPr>
          <p:cNvPr id="4" name="TextBox 3">
            <a:extLst>
              <a:ext uri="{FF2B5EF4-FFF2-40B4-BE49-F238E27FC236}">
                <a16:creationId xmlns:a16="http://schemas.microsoft.com/office/drawing/2014/main" id="{65FC42CE-8552-449B-BFF1-1914F6D32F60}"/>
              </a:ext>
            </a:extLst>
          </p:cNvPr>
          <p:cNvSpPr txBox="1"/>
          <p:nvPr/>
        </p:nvSpPr>
        <p:spPr>
          <a:xfrm>
            <a:off x="1541849" y="775543"/>
            <a:ext cx="10789851" cy="5078313"/>
          </a:xfrm>
          <a:prstGeom prst="rect">
            <a:avLst/>
          </a:prstGeom>
          <a:noFill/>
        </p:spPr>
        <p:txBody>
          <a:bodyPr wrap="square" rtlCol="0">
            <a:spAutoFit/>
          </a:bodyPr>
          <a:lstStyle/>
          <a:p>
            <a:pPr algn="l" rtl="0" fontAlgn="base"/>
            <a:r>
              <a:rPr lang="en-GB" sz="1800" b="0" i="0" u="sng" dirty="0">
                <a:solidFill>
                  <a:srgbClr val="000000"/>
                </a:solidFill>
                <a:effectLst/>
                <a:latin typeface="Calibri" panose="020F0502020204030204" pitchFamily="34" charset="0"/>
              </a:rPr>
              <a:t>Key words  For main body of essay/talk</a:t>
            </a:r>
          </a:p>
          <a:p>
            <a:pPr algn="l" rtl="0" fontAlgn="base"/>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Calibri" panose="020F0502020204030204" pitchFamily="34" charset="0"/>
              </a:rPr>
              <a:t>A diversity of disease is verifiable </a:t>
            </a:r>
          </a:p>
          <a:p>
            <a:pPr algn="l" rtl="0" fontAlgn="base"/>
            <a:endParaRPr lang="en-GB" b="1"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Chronic degenerative diseases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Mild Kyphoscoliosis, </a:t>
            </a:r>
            <a:r>
              <a:rPr lang="en-GB" sz="1800" b="0" i="0" dirty="0" err="1">
                <a:solidFill>
                  <a:srgbClr val="000000"/>
                </a:solidFill>
                <a:effectLst/>
                <a:latin typeface="Calibri" panose="020F0502020204030204" pitchFamily="34" charset="0"/>
              </a:rPr>
              <a:t>Pesplanus</a:t>
            </a:r>
            <a:r>
              <a:rPr lang="en-GB" sz="1800" b="0" i="0" dirty="0">
                <a:solidFill>
                  <a:srgbClr val="000000"/>
                </a:solidFill>
                <a:effectLst/>
                <a:latin typeface="Calibri" panose="020F0502020204030204" pitchFamily="34" charset="0"/>
              </a:rPr>
              <a:t> + </a:t>
            </a:r>
            <a:r>
              <a:rPr lang="en-GB" sz="1800" b="0" i="0" dirty="0" err="1">
                <a:solidFill>
                  <a:srgbClr val="000000"/>
                </a:solidFill>
                <a:effectLst/>
                <a:latin typeface="Calibri" panose="020F0502020204030204" pitchFamily="34" charset="0"/>
              </a:rPr>
              <a:t>Hypophal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flangism</a:t>
            </a:r>
            <a:r>
              <a:rPr lang="en-GB" sz="1800" b="0" i="0" dirty="0">
                <a:solidFill>
                  <a:srgbClr val="000000"/>
                </a:solidFill>
                <a:effectLst/>
                <a:latin typeface="Calibri" panose="020F0502020204030204" pitchFamily="34" charset="0"/>
              </a:rPr>
              <a:t> of the right foot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Bone necrosis of metatarsal bones  1 + 2 of the left foot </a:t>
            </a:r>
            <a:endParaRPr lang="en-GB" b="0" i="0" dirty="0">
              <a:solidFill>
                <a:srgbClr val="000000"/>
              </a:solidFill>
              <a:effectLst/>
              <a:latin typeface="Segoe UI" panose="020B0502040204020203" pitchFamily="34" charset="0"/>
            </a:endParaRPr>
          </a:p>
          <a:p>
            <a:pPr algn="l" rtl="0" fontAlgn="base"/>
            <a:r>
              <a:rPr lang="en-GB" sz="1800" b="0" i="0" dirty="0" err="1">
                <a:solidFill>
                  <a:srgbClr val="000000"/>
                </a:solidFill>
                <a:effectLst/>
                <a:latin typeface="Calibri" panose="020F0502020204030204" pitchFamily="34" charset="0"/>
              </a:rPr>
              <a:t>Inflamitory</a:t>
            </a:r>
            <a:r>
              <a:rPr lang="en-GB" sz="1800" b="0" i="0" dirty="0">
                <a:solidFill>
                  <a:srgbClr val="000000"/>
                </a:solidFill>
                <a:effectLst/>
                <a:latin typeface="Calibri" panose="020F0502020204030204" pitchFamily="34" charset="0"/>
              </a:rPr>
              <a:t> disease (Malaria </a:t>
            </a:r>
            <a:r>
              <a:rPr lang="en-GB" sz="1800" b="0" i="0" dirty="0" err="1">
                <a:solidFill>
                  <a:srgbClr val="000000"/>
                </a:solidFill>
                <a:effectLst/>
                <a:latin typeface="Calibri" panose="020F0502020204030204" pitchFamily="34" charset="0"/>
              </a:rPr>
              <a:t>tropica</a:t>
            </a:r>
            <a:r>
              <a:rPr lang="en-GB" sz="1800" b="0" i="0" dirty="0">
                <a:solidFill>
                  <a:srgbClr val="000000"/>
                </a:solidFill>
                <a:effectLst/>
                <a:latin typeface="Calibri" panose="020F0502020204030204" pitchFamily="34" charset="0"/>
              </a:rPr>
              <a:t>, verified by </a:t>
            </a:r>
            <a:r>
              <a:rPr lang="en-GB" sz="1800" b="1" i="0" dirty="0">
                <a:solidFill>
                  <a:srgbClr val="000000"/>
                </a:solidFill>
                <a:effectLst/>
                <a:latin typeface="Calibri" panose="020F0502020204030204" pitchFamily="34" charset="0"/>
              </a:rPr>
              <a:t>PCR analysis </a:t>
            </a:r>
            <a:endParaRPr lang="en-GB" b="1"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Acute trauma (complex fracture of the right knee shortly before death. </a:t>
            </a:r>
          </a:p>
          <a:p>
            <a:pPr algn="l" rtl="0" fontAlgn="base"/>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Calibri" panose="020F0502020204030204" pitchFamily="34" charset="0"/>
              </a:rPr>
              <a:t>MOST LIKELY CAUSE OF DEATH IS SEVERE ACUTE KNEE FRACTURE AND/OR MALARIA ?</a:t>
            </a:r>
          </a:p>
          <a:p>
            <a:pPr algn="l" rtl="0" fontAlgn="base"/>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Suspected 18</a:t>
            </a:r>
            <a:r>
              <a:rPr lang="en-GB" sz="1800" b="0" i="0" baseline="30000" dirty="0">
                <a:solidFill>
                  <a:srgbClr val="000000"/>
                </a:solidFill>
                <a:effectLst/>
                <a:latin typeface="Calibri" panose="020F0502020204030204" pitchFamily="34" charset="0"/>
              </a:rPr>
              <a:t>th</a:t>
            </a:r>
            <a:r>
              <a:rPr lang="en-GB" sz="1800" b="0" i="0" dirty="0">
                <a:solidFill>
                  <a:srgbClr val="000000"/>
                </a:solidFill>
                <a:effectLst/>
                <a:latin typeface="Calibri" panose="020F0502020204030204" pitchFamily="34" charset="0"/>
              </a:rPr>
              <a:t> dynasty syndrome not proven </a:t>
            </a:r>
          </a:p>
          <a:p>
            <a:pPr algn="l" rtl="0" fontAlgn="base"/>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Many mummified remains – mummification allowed insight into diseases people suffered – Poor or Rich (malnutrition/diabetes) </a:t>
            </a:r>
          </a:p>
          <a:p>
            <a:pPr algn="l" rtl="0" fontAlgn="base"/>
            <a:endParaRPr lang="en-GB" b="0" i="0" dirty="0">
              <a:solidFill>
                <a:srgbClr val="000000"/>
              </a:solidFill>
              <a:effectLst/>
              <a:latin typeface="Segoe UI" panose="020B0502040204020203" pitchFamily="34" charset="0"/>
            </a:endParaRPr>
          </a:p>
          <a:p>
            <a:pPr algn="l" rtl="0" fontAlgn="base"/>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785559270"/>
      </p:ext>
    </p:extLst>
  </p:cSld>
  <p:clrMapOvr>
    <a:masterClrMapping/>
  </p:clrMapOvr>
  <mc:AlternateContent xmlns:mc="http://schemas.openxmlformats.org/markup-compatibility/2006" xmlns:p14="http://schemas.microsoft.com/office/powerpoint/2010/main">
    <mc:Choice Requires="p14">
      <p:transition spd="slow" p14:dur="2000" advTm="14011"/>
    </mc:Choice>
    <mc:Fallback xmlns="">
      <p:transition spd="slow" advTm="14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FFC6E-B1A2-427B-87E7-9EC41488C81E}"/>
              </a:ext>
            </a:extLst>
          </p:cNvPr>
          <p:cNvSpPr>
            <a:spLocks noGrp="1"/>
          </p:cNvSpPr>
          <p:nvPr>
            <p:ph type="title"/>
          </p:nvPr>
        </p:nvSpPr>
        <p:spPr>
          <a:xfrm>
            <a:off x="2592925" y="373487"/>
            <a:ext cx="8911687" cy="1531513"/>
          </a:xfrm>
        </p:spPr>
        <p:txBody>
          <a:bodyPr>
            <a:normAutofit fontScale="90000"/>
          </a:bodyPr>
          <a:lstStyle/>
          <a:p>
            <a:r>
              <a:rPr lang="en-GB" dirty="0">
                <a:solidFill>
                  <a:schemeClr val="bg1"/>
                </a:solidFill>
              </a:rPr>
              <a:t>Incest and Epilepsy; the long term consequences within Tutankhamun's family unit.  </a:t>
            </a:r>
          </a:p>
        </p:txBody>
      </p:sp>
      <p:sp>
        <p:nvSpPr>
          <p:cNvPr id="3" name="Content Placeholder 2">
            <a:extLst>
              <a:ext uri="{FF2B5EF4-FFF2-40B4-BE49-F238E27FC236}">
                <a16:creationId xmlns:a16="http://schemas.microsoft.com/office/drawing/2014/main" id="{9EA15C37-EAFA-4586-8CEF-5AB3E697FC6D}"/>
              </a:ext>
            </a:extLst>
          </p:cNvPr>
          <p:cNvSpPr>
            <a:spLocks noGrp="1"/>
          </p:cNvSpPr>
          <p:nvPr>
            <p:ph idx="1"/>
          </p:nvPr>
        </p:nvSpPr>
        <p:spPr>
          <a:xfrm>
            <a:off x="2337914" y="2456234"/>
            <a:ext cx="8534400" cy="3615267"/>
          </a:xfrm>
        </p:spPr>
        <p:txBody>
          <a:bodyPr/>
          <a:lstStyle/>
          <a:p>
            <a:r>
              <a:rPr lang="en-GB" dirty="0"/>
              <a:t>In ancient Egypt's eighteenth dynasty – The Akhenaten Family</a:t>
            </a:r>
          </a:p>
          <a:p>
            <a:r>
              <a:rPr lang="en-GB" dirty="0"/>
              <a:t>Ancient Egyptian Royalty of the 18</a:t>
            </a:r>
            <a:r>
              <a:rPr lang="en-GB" baseline="30000" dirty="0"/>
              <a:t>th</a:t>
            </a:r>
            <a:r>
              <a:rPr lang="en-GB" dirty="0"/>
              <a:t> dynasty </a:t>
            </a:r>
          </a:p>
          <a:p>
            <a:r>
              <a:rPr lang="en-GB" dirty="0"/>
              <a:t> Ground breaking … non-invasive technology  that is revealing some facts about  Tutankhamun and his part within the Akhenaten's tight family  group </a:t>
            </a:r>
          </a:p>
          <a:p>
            <a:r>
              <a:rPr lang="en-GB" dirty="0"/>
              <a:t>possibilities off epilepsy being inherited from the gods</a:t>
            </a:r>
          </a:p>
          <a:p>
            <a:r>
              <a:rPr lang="en-GB" dirty="0"/>
              <a:t> Demise of his Bloodline</a:t>
            </a:r>
          </a:p>
        </p:txBody>
      </p:sp>
    </p:spTree>
    <p:extLst>
      <p:ext uri="{BB962C8B-B14F-4D97-AF65-F5344CB8AC3E}">
        <p14:creationId xmlns:p14="http://schemas.microsoft.com/office/powerpoint/2010/main" val="3315064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A3A8C42-B59B-443C-BC95-0FDBBD470629}"/>
              </a:ext>
            </a:extLst>
          </p:cNvPr>
          <p:cNvSpPr txBox="1"/>
          <p:nvPr/>
        </p:nvSpPr>
        <p:spPr>
          <a:xfrm>
            <a:off x="3048000" y="3112185"/>
            <a:ext cx="6096000" cy="923330"/>
          </a:xfrm>
          <a:prstGeom prst="rect">
            <a:avLst/>
          </a:prstGeom>
          <a:noFill/>
        </p:spPr>
        <p:txBody>
          <a:bodyPr wrap="square">
            <a:spAutoFit/>
          </a:bodyPr>
          <a:lstStyle/>
          <a:p>
            <a:pPr algn="ctr"/>
            <a:r>
              <a:rPr lang="en-GB" b="1" u="sng" dirty="0">
                <a:solidFill>
                  <a:schemeClr val="bg1"/>
                </a:solidFill>
              </a:rPr>
              <a:t>Explanations of academic thoughts</a:t>
            </a:r>
          </a:p>
          <a:p>
            <a:pPr algn="ctr"/>
            <a:r>
              <a:rPr lang="en-GB" b="1" u="sng" dirty="0">
                <a:solidFill>
                  <a:schemeClr val="bg1"/>
                </a:solidFill>
              </a:rPr>
              <a:t>evidence of incest in Ancient Egypt </a:t>
            </a:r>
          </a:p>
          <a:p>
            <a:pPr algn="ctr"/>
            <a:r>
              <a:rPr lang="en-GB" b="1" u="sng" dirty="0">
                <a:solidFill>
                  <a:schemeClr val="bg1"/>
                </a:solidFill>
              </a:rPr>
              <a:t> Maybe 3 different opinions?</a:t>
            </a:r>
          </a:p>
        </p:txBody>
      </p:sp>
    </p:spTree>
    <p:extLst>
      <p:ext uri="{BB962C8B-B14F-4D97-AF65-F5344CB8AC3E}">
        <p14:creationId xmlns:p14="http://schemas.microsoft.com/office/powerpoint/2010/main" val="724409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tatue of a person&#10;&#10;Description automatically generated">
            <a:extLst>
              <a:ext uri="{FF2B5EF4-FFF2-40B4-BE49-F238E27FC236}">
                <a16:creationId xmlns:a16="http://schemas.microsoft.com/office/drawing/2014/main" id="{76695C1D-395F-463C-996E-08DCCACFA3A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7910" b="15660"/>
          <a:stretch/>
        </p:blipFill>
        <p:spPr>
          <a:xfrm>
            <a:off x="4601817" y="10"/>
            <a:ext cx="759018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extBox 1">
            <a:extLst>
              <a:ext uri="{FF2B5EF4-FFF2-40B4-BE49-F238E27FC236}">
                <a16:creationId xmlns:a16="http://schemas.microsoft.com/office/drawing/2014/main" id="{92ACE507-6F32-4F29-8A50-5E167F299E1E}"/>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Conclusion of findings</a:t>
            </a:r>
          </a:p>
        </p:txBody>
      </p:sp>
      <p:sp>
        <p:nvSpPr>
          <p:cNvPr id="8" name="TextBox 7">
            <a:extLst>
              <a:ext uri="{FF2B5EF4-FFF2-40B4-BE49-F238E27FC236}">
                <a16:creationId xmlns:a16="http://schemas.microsoft.com/office/drawing/2014/main" id="{EE08B320-1C2D-4286-A429-D8B8A048FDC6}"/>
              </a:ext>
            </a:extLst>
          </p:cNvPr>
          <p:cNvSpPr txBox="1"/>
          <p:nvPr/>
        </p:nvSpPr>
        <p:spPr>
          <a:xfrm>
            <a:off x="9882295" y="6657945"/>
            <a:ext cx="2309705" cy="307777"/>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5" tooltip="https://www.flickr.com/photos/tjflex/8584534310/">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9" name="Audio 8">
            <a:hlinkClick r:id="" action="ppaction://media"/>
            <a:extLst>
              <a:ext uri="{FF2B5EF4-FFF2-40B4-BE49-F238E27FC236}">
                <a16:creationId xmlns:a16="http://schemas.microsoft.com/office/drawing/2014/main" id="{8F561F73-C98B-4849-AC1E-AF8530354DF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
        <p:nvSpPr>
          <p:cNvPr id="3" name="TextBox 2">
            <a:extLst>
              <a:ext uri="{FF2B5EF4-FFF2-40B4-BE49-F238E27FC236}">
                <a16:creationId xmlns:a16="http://schemas.microsoft.com/office/drawing/2014/main" id="{4B22D416-3E0F-4426-A6FA-3FA6B91D2746}"/>
              </a:ext>
            </a:extLst>
          </p:cNvPr>
          <p:cNvSpPr txBox="1"/>
          <p:nvPr/>
        </p:nvSpPr>
        <p:spPr>
          <a:xfrm>
            <a:off x="398834" y="5366305"/>
            <a:ext cx="3404681" cy="923330"/>
          </a:xfrm>
          <a:prstGeom prst="rect">
            <a:avLst/>
          </a:prstGeom>
          <a:noFill/>
        </p:spPr>
        <p:txBody>
          <a:bodyPr wrap="square" rtlCol="0">
            <a:spAutoFit/>
          </a:bodyPr>
          <a:lstStyle/>
          <a:p>
            <a:r>
              <a:rPr lang="en-GB" dirty="0"/>
              <a:t>No proof of ….</a:t>
            </a:r>
          </a:p>
          <a:p>
            <a:r>
              <a:rPr lang="en-GB" dirty="0"/>
              <a:t>Proof of  ……. and evidence  of ….</a:t>
            </a:r>
          </a:p>
        </p:txBody>
      </p:sp>
    </p:spTree>
    <p:extLst>
      <p:ext uri="{BB962C8B-B14F-4D97-AF65-F5344CB8AC3E}">
        <p14:creationId xmlns:p14="http://schemas.microsoft.com/office/powerpoint/2010/main" val="4273959131"/>
      </p:ext>
    </p:extLst>
  </p:cSld>
  <p:clrMapOvr>
    <a:masterClrMapping/>
  </p:clrMapOvr>
  <mc:AlternateContent xmlns:mc="http://schemas.openxmlformats.org/markup-compatibility/2006" xmlns:p14="http://schemas.microsoft.com/office/powerpoint/2010/main">
    <mc:Choice Requires="p14">
      <p:transition spd="slow" p14:dur="2000" advTm="5954"/>
    </mc:Choice>
    <mc:Fallback xmlns="">
      <p:transition spd="slow" advTm="5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32708">
              <a:schemeClr val="accent5">
                <a:lumMod val="75000"/>
              </a:schemeClr>
            </a:gs>
            <a:gs pos="0">
              <a:schemeClr val="accent1">
                <a:lumMod val="5000"/>
                <a:lumOff val="95000"/>
              </a:schemeClr>
            </a:gs>
            <a:gs pos="74000">
              <a:schemeClr val="accent5">
                <a:lumMod val="40000"/>
                <a:lumOff val="60000"/>
              </a:schemeClr>
            </a:gs>
            <a:gs pos="91500">
              <a:srgbClr val="B9CBE9"/>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A3D00F-D972-4911-AC2E-34E87BA77746}"/>
              </a:ext>
            </a:extLst>
          </p:cNvPr>
          <p:cNvSpPr txBox="1"/>
          <p:nvPr/>
        </p:nvSpPr>
        <p:spPr>
          <a:xfrm>
            <a:off x="897622" y="864066"/>
            <a:ext cx="3816991" cy="646331"/>
          </a:xfrm>
          <a:prstGeom prst="rect">
            <a:avLst/>
          </a:prstGeom>
          <a:noFill/>
        </p:spPr>
        <p:txBody>
          <a:bodyPr wrap="square" rtlCol="0">
            <a:spAutoFit/>
          </a:bodyPr>
          <a:lstStyle/>
          <a:p>
            <a:r>
              <a:rPr lang="en-GB" b="1" u="sng" dirty="0"/>
              <a:t>Ref. list – Where I got my info from</a:t>
            </a:r>
          </a:p>
          <a:p>
            <a:endParaRPr lang="en-GB" dirty="0"/>
          </a:p>
        </p:txBody>
      </p:sp>
      <p:pic>
        <p:nvPicPr>
          <p:cNvPr id="3" name="Audio 2">
            <a:hlinkClick r:id="" action="ppaction://media"/>
            <a:extLst>
              <a:ext uri="{FF2B5EF4-FFF2-40B4-BE49-F238E27FC236}">
                <a16:creationId xmlns:a16="http://schemas.microsoft.com/office/drawing/2014/main" id="{468E336B-8CC8-4433-85D6-82964BC05E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
        <p:nvSpPr>
          <p:cNvPr id="4" name="TextBox 3">
            <a:extLst>
              <a:ext uri="{FF2B5EF4-FFF2-40B4-BE49-F238E27FC236}">
                <a16:creationId xmlns:a16="http://schemas.microsoft.com/office/drawing/2014/main" id="{2BBC106D-BB05-4B45-B2F3-8814ED21A84C}"/>
              </a:ext>
            </a:extLst>
          </p:cNvPr>
          <p:cNvSpPr txBox="1"/>
          <p:nvPr/>
        </p:nvSpPr>
        <p:spPr>
          <a:xfrm>
            <a:off x="897622" y="1754660"/>
            <a:ext cx="6961275" cy="1754326"/>
          </a:xfrm>
          <a:prstGeom prst="rect">
            <a:avLst/>
          </a:prstGeom>
          <a:noFill/>
        </p:spPr>
        <p:txBody>
          <a:bodyPr wrap="square" rtlCol="0">
            <a:spAutoFit/>
          </a:bodyPr>
          <a:lstStyle/>
          <a:p>
            <a:pPr algn="l" rtl="0" fontAlgn="base"/>
            <a:r>
              <a:rPr lang="en-GB" sz="1800" b="0" i="0" dirty="0">
                <a:solidFill>
                  <a:srgbClr val="3A3A3A"/>
                </a:solidFill>
                <a:effectLst/>
                <a:latin typeface="Source Sans Pro" panose="020B0503030403020204" pitchFamily="34" charset="0"/>
              </a:rPr>
              <a:t>Hussein, </a:t>
            </a:r>
            <a:r>
              <a:rPr lang="en-GB" sz="1800" b="0" i="0" dirty="0" err="1">
                <a:solidFill>
                  <a:srgbClr val="3A3A3A"/>
                </a:solidFill>
                <a:effectLst/>
                <a:latin typeface="Source Sans Pro" panose="020B0503030403020204" pitchFamily="34" charset="0"/>
              </a:rPr>
              <a:t>Kais</a:t>
            </a:r>
            <a:r>
              <a:rPr lang="en-GB" sz="1800" b="0" i="0" dirty="0">
                <a:solidFill>
                  <a:srgbClr val="3A3A3A"/>
                </a:solidFill>
                <a:effectLst/>
                <a:latin typeface="Source Sans Pro" panose="020B0503030403020204" pitchFamily="34" charset="0"/>
              </a:rPr>
              <a:t>, M, </a:t>
            </a:r>
            <a:r>
              <a:rPr lang="en-GB" sz="1800" b="0" i="0" dirty="0" err="1">
                <a:solidFill>
                  <a:srgbClr val="3A3A3A"/>
                </a:solidFill>
                <a:effectLst/>
                <a:latin typeface="Source Sans Pro" panose="020B0503030403020204" pitchFamily="34" charset="0"/>
              </a:rPr>
              <a:t>Ekatrina</a:t>
            </a:r>
            <a:r>
              <a:rPr lang="en-GB" sz="1800" b="0" i="0" dirty="0">
                <a:solidFill>
                  <a:srgbClr val="3A3A3A"/>
                </a:solidFill>
                <a:effectLst/>
                <a:latin typeface="Source Sans Pro" panose="020B0503030403020204" pitchFamily="34" charset="0"/>
              </a:rPr>
              <a:t>, &amp; </a:t>
            </a:r>
            <a:r>
              <a:rPr lang="en-GB" sz="1800" b="0" i="0" dirty="0" err="1">
                <a:solidFill>
                  <a:srgbClr val="3A3A3A"/>
                </a:solidFill>
                <a:effectLst/>
                <a:latin typeface="Source Sans Pro" panose="020B0503030403020204" pitchFamily="34" charset="0"/>
              </a:rPr>
              <a:t>Nerlich</a:t>
            </a:r>
            <a:r>
              <a:rPr lang="en-GB" sz="1800" b="0" i="0" dirty="0">
                <a:solidFill>
                  <a:srgbClr val="3A3A3A"/>
                </a:solidFill>
                <a:effectLst/>
                <a:latin typeface="Source Sans Pro" panose="020B0503030403020204" pitchFamily="34" charset="0"/>
              </a:rPr>
              <a:t>, Andreas G. (2013). </a:t>
            </a:r>
            <a:r>
              <a:rPr lang="en-GB" sz="1800" b="1" i="0" dirty="0">
                <a:solidFill>
                  <a:srgbClr val="3A3A3A"/>
                </a:solidFill>
                <a:effectLst/>
                <a:latin typeface="Source Sans Pro" panose="020B0503030403020204" pitchFamily="34" charset="0"/>
              </a:rPr>
              <a:t>Paleopathology of the juvenile Pharaoh</a:t>
            </a:r>
            <a:r>
              <a:rPr lang="en-GB" sz="1800" b="0" i="0" dirty="0">
                <a:solidFill>
                  <a:srgbClr val="3A3A3A"/>
                </a:solidFill>
                <a:effectLst/>
                <a:latin typeface="Source Sans Pro" panose="020B0503030403020204" pitchFamily="34" charset="0"/>
              </a:rPr>
              <a:t> </a:t>
            </a:r>
            <a:r>
              <a:rPr lang="en-GB" sz="1800" b="1" i="0" dirty="0">
                <a:solidFill>
                  <a:srgbClr val="3A3A3A"/>
                </a:solidFill>
                <a:effectLst/>
                <a:latin typeface="Source Sans Pro" panose="020B0503030403020204" pitchFamily="34" charset="0"/>
              </a:rPr>
              <a:t>Tutankhamun—90th anniversary of discovery</a:t>
            </a:r>
            <a:r>
              <a:rPr lang="en-GB" sz="1800" b="0" i="0" dirty="0">
                <a:solidFill>
                  <a:srgbClr val="3A3A3A"/>
                </a:solidFill>
                <a:effectLst/>
                <a:latin typeface="Source Sans Pro" panose="020B0503030403020204" pitchFamily="34" charset="0"/>
              </a:rPr>
              <a:t>. </a:t>
            </a:r>
            <a:r>
              <a:rPr lang="en-GB" sz="1800" b="0" i="1" dirty="0" err="1">
                <a:solidFill>
                  <a:srgbClr val="3A3A3A"/>
                </a:solidFill>
                <a:effectLst/>
                <a:latin typeface="Source Sans Pro" panose="020B0503030403020204" pitchFamily="34" charset="0"/>
              </a:rPr>
              <a:t>Virchows</a:t>
            </a:r>
            <a:r>
              <a:rPr lang="en-GB" sz="1800" b="0" i="1" dirty="0">
                <a:solidFill>
                  <a:srgbClr val="3A3A3A"/>
                </a:solidFill>
                <a:effectLst/>
                <a:latin typeface="Source Sans Pro" panose="020B0503030403020204" pitchFamily="34" charset="0"/>
              </a:rPr>
              <a:t> </a:t>
            </a:r>
            <a:r>
              <a:rPr lang="en-GB" sz="1800" b="0" i="1" dirty="0" err="1">
                <a:solidFill>
                  <a:srgbClr val="000000"/>
                </a:solidFill>
                <a:effectLst/>
                <a:latin typeface="Source Sans Pro" panose="020B0503030403020204" pitchFamily="34" charset="0"/>
              </a:rPr>
              <a:t>Archiv</a:t>
            </a:r>
            <a:r>
              <a:rPr lang="en-GB" sz="1800" b="0" i="1" dirty="0">
                <a:solidFill>
                  <a:srgbClr val="3A3A3A"/>
                </a:solidFill>
                <a:effectLst/>
                <a:latin typeface="Source Sans Pro" panose="020B0503030403020204" pitchFamily="34" charset="0"/>
              </a:rPr>
              <a:t> : An International Journal of Pathology</a:t>
            </a:r>
            <a:r>
              <a:rPr lang="en-GB" sz="1800" b="0" i="0" dirty="0">
                <a:solidFill>
                  <a:srgbClr val="3A3A3A"/>
                </a:solidFill>
                <a:effectLst/>
                <a:latin typeface="Source Sans Pro" panose="020B0503030403020204" pitchFamily="34" charset="0"/>
              </a:rPr>
              <a:t>, </a:t>
            </a:r>
            <a:r>
              <a:rPr lang="en-GB" sz="1800" b="0" i="1" dirty="0">
                <a:solidFill>
                  <a:srgbClr val="3A3A3A"/>
                </a:solidFill>
                <a:effectLst/>
                <a:latin typeface="Source Sans Pro" panose="020B0503030403020204" pitchFamily="34" charset="0"/>
              </a:rPr>
              <a:t>463</a:t>
            </a:r>
            <a:r>
              <a:rPr lang="en-GB" sz="1800" b="0" i="0" dirty="0">
                <a:solidFill>
                  <a:srgbClr val="3A3A3A"/>
                </a:solidFill>
                <a:effectLst/>
                <a:latin typeface="Source Sans Pro" panose="020B0503030403020204" pitchFamily="34" charset="0"/>
              </a:rPr>
              <a:t>(3), 475–479. https://doi.org/10.1007/s00428-013-1441-1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p:txBody>
      </p:sp>
      <p:sp>
        <p:nvSpPr>
          <p:cNvPr id="5" name="TextBox 4">
            <a:extLst>
              <a:ext uri="{FF2B5EF4-FFF2-40B4-BE49-F238E27FC236}">
                <a16:creationId xmlns:a16="http://schemas.microsoft.com/office/drawing/2014/main" id="{78F7E8B7-E513-4C80-9FC6-12775E9802FD}"/>
              </a:ext>
            </a:extLst>
          </p:cNvPr>
          <p:cNvSpPr txBox="1"/>
          <p:nvPr/>
        </p:nvSpPr>
        <p:spPr>
          <a:xfrm>
            <a:off x="897622" y="4053016"/>
            <a:ext cx="10841297" cy="17543264"/>
          </a:xfrm>
          <a:prstGeom prst="rect">
            <a:avLst/>
          </a:prstGeom>
          <a:noFill/>
        </p:spPr>
        <p:txBody>
          <a:bodyPr wrap="square" rtlCol="0">
            <a:spAutoFit/>
          </a:bodyPr>
          <a:lstStyle/>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References 1. </a:t>
            </a:r>
            <a:r>
              <a:rPr lang="en-GB" sz="1800" b="0" i="0" dirty="0" err="1">
                <a:solidFill>
                  <a:srgbClr val="000000"/>
                </a:solidFill>
                <a:effectLst/>
                <a:latin typeface="Calibri" panose="020F0502020204030204" pitchFamily="34" charset="0"/>
              </a:rPr>
              <a:t>Zweifel</a:t>
            </a:r>
            <a:r>
              <a:rPr lang="en-GB" sz="1800" b="0" i="0" dirty="0">
                <a:solidFill>
                  <a:srgbClr val="000000"/>
                </a:solidFill>
                <a:effectLst/>
                <a:latin typeface="Calibri" panose="020F0502020204030204" pitchFamily="34" charset="0"/>
              </a:rPr>
              <a:t> L, </a:t>
            </a:r>
            <a:r>
              <a:rPr lang="en-GB" sz="1800" b="0" i="0" dirty="0" err="1">
                <a:solidFill>
                  <a:srgbClr val="000000"/>
                </a:solidFill>
                <a:effectLst/>
                <a:latin typeface="Calibri" panose="020F0502020204030204" pitchFamily="34" charset="0"/>
              </a:rPr>
              <a:t>Büni</a:t>
            </a:r>
            <a:r>
              <a:rPr lang="en-GB" sz="1800" b="0" i="0" dirty="0">
                <a:solidFill>
                  <a:srgbClr val="000000"/>
                </a:solidFill>
                <a:effectLst/>
                <a:latin typeface="Calibri" panose="020F0502020204030204" pitchFamily="34" charset="0"/>
              </a:rPr>
              <a:t> T, </a:t>
            </a:r>
            <a:r>
              <a:rPr lang="en-GB" sz="1800" b="0" i="0" dirty="0" err="1">
                <a:solidFill>
                  <a:srgbClr val="000000"/>
                </a:solidFill>
                <a:effectLst/>
                <a:latin typeface="Calibri" panose="020F0502020204030204" pitchFamily="34" charset="0"/>
              </a:rPr>
              <a:t>Rühli</a:t>
            </a:r>
            <a:r>
              <a:rPr lang="en-GB" sz="1800" b="0" i="0" dirty="0">
                <a:solidFill>
                  <a:srgbClr val="000000"/>
                </a:solidFill>
                <a:effectLst/>
                <a:latin typeface="Calibri" panose="020F0502020204030204" pitchFamily="34" charset="0"/>
              </a:rPr>
              <a:t> FJ (2009) Evidence-based palaeopathology: meta-analysis of PubMed-listed scientific studies on Ancient Egyptian mummies. Homo 60:405–427 2.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Rohrbach H, Zink A (2002) Paleopathology of Ancient Egyptian mummies and skeletons. Investigations on the occurrence and frequency of specific diseases during various time periods in the necropolis of Thebes-West. </a:t>
            </a:r>
            <a:r>
              <a:rPr lang="en-GB" sz="1800" b="0" i="0" dirty="0" err="1">
                <a:solidFill>
                  <a:srgbClr val="000000"/>
                </a:solidFill>
                <a:effectLst/>
                <a:latin typeface="Calibri" panose="020F0502020204030204" pitchFamily="34" charset="0"/>
              </a:rPr>
              <a:t>Pathologe</a:t>
            </a:r>
            <a:r>
              <a:rPr lang="en-GB" sz="1800" b="0" i="0" dirty="0">
                <a:solidFill>
                  <a:srgbClr val="000000"/>
                </a:solidFill>
                <a:effectLst/>
                <a:latin typeface="Calibri" panose="020F0502020204030204" pitchFamily="34" charset="0"/>
              </a:rPr>
              <a:t> 23:379–385 3.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 Zink A, Hagedorn HG, </a:t>
            </a:r>
            <a:r>
              <a:rPr lang="en-GB" sz="1800" b="0" i="0" dirty="0" err="1">
                <a:solidFill>
                  <a:srgbClr val="000000"/>
                </a:solidFill>
                <a:effectLst/>
                <a:latin typeface="Calibri" panose="020F0502020204030204" pitchFamily="34" charset="0"/>
              </a:rPr>
              <a:t>Szeimies</a:t>
            </a:r>
            <a:r>
              <a:rPr lang="en-GB" sz="1800" b="0" i="0" dirty="0">
                <a:solidFill>
                  <a:srgbClr val="000000"/>
                </a:solidFill>
                <a:effectLst/>
                <a:latin typeface="Calibri" panose="020F0502020204030204" pitchFamily="34" charset="0"/>
              </a:rPr>
              <a:t> U, </a:t>
            </a:r>
            <a:r>
              <a:rPr lang="en-GB" sz="1800" b="0" i="0" dirty="0" err="1">
                <a:solidFill>
                  <a:srgbClr val="000000"/>
                </a:solidFill>
                <a:effectLst/>
                <a:latin typeface="Calibri" panose="020F0502020204030204" pitchFamily="34" charset="0"/>
              </a:rPr>
              <a:t>Weyss</a:t>
            </a:r>
            <a:r>
              <a:rPr lang="en-GB" sz="1800" b="0" i="0" dirty="0">
                <a:solidFill>
                  <a:srgbClr val="000000"/>
                </a:solidFill>
                <a:effectLst/>
                <a:latin typeface="Calibri" panose="020F0502020204030204" pitchFamily="34" charset="0"/>
              </a:rPr>
              <a:t> C (2000) Anthropological and palaeopathological analysis of the human remains from three “Tombs of the Nobles” of the necropolis of Thebes-west, upper Egypt. </a:t>
            </a:r>
            <a:r>
              <a:rPr lang="en-GB" sz="1800" b="0" i="0" dirty="0" err="1">
                <a:solidFill>
                  <a:srgbClr val="000000"/>
                </a:solidFill>
                <a:effectLst/>
                <a:latin typeface="Calibri" panose="020F0502020204030204" pitchFamily="34" charset="0"/>
              </a:rPr>
              <a:t>Anthropol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Anz</a:t>
            </a:r>
            <a:r>
              <a:rPr lang="en-GB" sz="1800" b="0" i="0" dirty="0">
                <a:solidFill>
                  <a:srgbClr val="000000"/>
                </a:solidFill>
                <a:effectLst/>
                <a:latin typeface="Calibri" panose="020F0502020204030204" pitchFamily="34" charset="0"/>
              </a:rPr>
              <a:t> 58:321–343 4. Hagedorn HG, Zink A, </a:t>
            </a:r>
            <a:r>
              <a:rPr lang="en-GB" sz="1800" b="0" i="0" dirty="0" err="1">
                <a:solidFill>
                  <a:srgbClr val="000000"/>
                </a:solidFill>
                <a:effectLst/>
                <a:latin typeface="Calibri" panose="020F0502020204030204" pitchFamily="34" charset="0"/>
              </a:rPr>
              <a:t>Szeimies</a:t>
            </a:r>
            <a:r>
              <a:rPr lang="en-GB" sz="1800" b="0" i="0" dirty="0">
                <a:solidFill>
                  <a:srgbClr val="000000"/>
                </a:solidFill>
                <a:effectLst/>
                <a:latin typeface="Calibri" panose="020F0502020204030204" pitchFamily="34" charset="0"/>
              </a:rPr>
              <a:t> U,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(2004) Macroscopic and endoscopic examinations of the head and neck region in Ancient Egyptian mummies. HNO 52:413–422 478 </a:t>
            </a:r>
            <a:r>
              <a:rPr lang="en-GB" sz="1800" b="0" i="0" dirty="0" err="1">
                <a:solidFill>
                  <a:srgbClr val="000000"/>
                </a:solidFill>
                <a:effectLst/>
                <a:latin typeface="Calibri" panose="020F0502020204030204" pitchFamily="34" charset="0"/>
              </a:rPr>
              <a:t>Virchows</a:t>
            </a:r>
            <a:r>
              <a:rPr lang="en-GB" sz="1800" b="0" i="0" dirty="0">
                <a:solidFill>
                  <a:srgbClr val="000000"/>
                </a:solidFill>
                <a:effectLst/>
                <a:latin typeface="Calibri" panose="020F0502020204030204" pitchFamily="34" charset="0"/>
              </a:rPr>
              <a:t> Arch (2013) 463:475–479 5. </a:t>
            </a:r>
            <a:r>
              <a:rPr lang="en-GB" sz="1800" b="0" i="0" dirty="0" err="1">
                <a:solidFill>
                  <a:srgbClr val="000000"/>
                </a:solidFill>
                <a:effectLst/>
                <a:latin typeface="Calibri" panose="020F0502020204030204" pitchFamily="34" charset="0"/>
              </a:rPr>
              <a:t>Hawass</a:t>
            </a:r>
            <a:r>
              <a:rPr lang="en-GB" sz="1800" b="0" i="0" dirty="0">
                <a:solidFill>
                  <a:srgbClr val="000000"/>
                </a:solidFill>
                <a:effectLst/>
                <a:latin typeface="Calibri" panose="020F0502020204030204" pitchFamily="34" charset="0"/>
              </a:rPr>
              <a:t> Z, Gad YZ, Ismail S, </a:t>
            </a:r>
            <a:r>
              <a:rPr lang="en-GB" sz="1800" b="0" i="0" dirty="0" err="1">
                <a:solidFill>
                  <a:srgbClr val="000000"/>
                </a:solidFill>
                <a:effectLst/>
                <a:latin typeface="Calibri" panose="020F0502020204030204" pitchFamily="34" charset="0"/>
              </a:rPr>
              <a:t>Khairat</a:t>
            </a:r>
            <a:r>
              <a:rPr lang="en-GB" sz="1800" b="0" i="0" dirty="0">
                <a:solidFill>
                  <a:srgbClr val="000000"/>
                </a:solidFill>
                <a:effectLst/>
                <a:latin typeface="Calibri" panose="020F0502020204030204" pitchFamily="34" charset="0"/>
              </a:rPr>
              <a:t> R, </a:t>
            </a:r>
            <a:r>
              <a:rPr lang="en-GB" sz="1800" b="0" i="0" dirty="0" err="1">
                <a:solidFill>
                  <a:srgbClr val="000000"/>
                </a:solidFill>
                <a:effectLst/>
                <a:latin typeface="Calibri" panose="020F0502020204030204" pitchFamily="34" charset="0"/>
              </a:rPr>
              <a:t>Fathalla</a:t>
            </a:r>
            <a:r>
              <a:rPr lang="en-GB" sz="1800" b="0" i="0" dirty="0">
                <a:solidFill>
                  <a:srgbClr val="000000"/>
                </a:solidFill>
                <a:effectLst/>
                <a:latin typeface="Calibri" panose="020F0502020204030204" pitchFamily="34" charset="0"/>
              </a:rPr>
              <a:t> D, Hasan N, Ahmed A, </a:t>
            </a:r>
            <a:r>
              <a:rPr lang="en-GB" sz="1800" b="0" i="0" dirty="0" err="1">
                <a:solidFill>
                  <a:srgbClr val="000000"/>
                </a:solidFill>
                <a:effectLst/>
                <a:latin typeface="Calibri" panose="020F0502020204030204" pitchFamily="34" charset="0"/>
              </a:rPr>
              <a:t>Elleithy</a:t>
            </a:r>
            <a:r>
              <a:rPr lang="en-GB" sz="1800" b="0" i="0" dirty="0">
                <a:solidFill>
                  <a:srgbClr val="000000"/>
                </a:solidFill>
                <a:effectLst/>
                <a:latin typeface="Calibri" panose="020F0502020204030204" pitchFamily="34" charset="0"/>
              </a:rPr>
              <a:t> H, Ball M, </a:t>
            </a:r>
            <a:r>
              <a:rPr lang="en-GB" sz="1800" b="0" i="0" dirty="0" err="1">
                <a:solidFill>
                  <a:srgbClr val="000000"/>
                </a:solidFill>
                <a:effectLst/>
                <a:latin typeface="Calibri" panose="020F0502020204030204" pitchFamily="34" charset="0"/>
              </a:rPr>
              <a:t>Gaballah</a:t>
            </a:r>
            <a:r>
              <a:rPr lang="en-GB" sz="1800" b="0" i="0" dirty="0">
                <a:solidFill>
                  <a:srgbClr val="000000"/>
                </a:solidFill>
                <a:effectLst/>
                <a:latin typeface="Calibri" panose="020F0502020204030204" pitchFamily="34" charset="0"/>
              </a:rPr>
              <a:t> F, </a:t>
            </a:r>
            <a:r>
              <a:rPr lang="en-GB" sz="1800" b="0" i="0" dirty="0" err="1">
                <a:solidFill>
                  <a:srgbClr val="000000"/>
                </a:solidFill>
                <a:effectLst/>
                <a:latin typeface="Calibri" panose="020F0502020204030204" pitchFamily="34" charset="0"/>
              </a:rPr>
              <a:t>Wasef</a:t>
            </a:r>
            <a:r>
              <a:rPr lang="en-GB" sz="1800" b="0" i="0" dirty="0">
                <a:solidFill>
                  <a:srgbClr val="000000"/>
                </a:solidFill>
                <a:effectLst/>
                <a:latin typeface="Calibri" panose="020F0502020204030204" pitchFamily="34" charset="0"/>
              </a:rPr>
              <a:t> S, </a:t>
            </a:r>
            <a:r>
              <a:rPr lang="en-GB" sz="1800" b="0" i="0" dirty="0" err="1">
                <a:solidFill>
                  <a:srgbClr val="000000"/>
                </a:solidFill>
                <a:effectLst/>
                <a:latin typeface="Calibri" panose="020F0502020204030204" pitchFamily="34" charset="0"/>
              </a:rPr>
              <a:t>Fateen</a:t>
            </a:r>
            <a:r>
              <a:rPr lang="en-GB" sz="1800" b="0" i="0" dirty="0">
                <a:solidFill>
                  <a:srgbClr val="000000"/>
                </a:solidFill>
                <a:effectLst/>
                <a:latin typeface="Calibri" panose="020F0502020204030204" pitchFamily="34" charset="0"/>
              </a:rPr>
              <a:t> M, Amer H, </a:t>
            </a:r>
            <a:r>
              <a:rPr lang="en-GB" sz="1800" b="0" i="0" dirty="0" err="1">
                <a:solidFill>
                  <a:srgbClr val="000000"/>
                </a:solidFill>
                <a:effectLst/>
                <a:latin typeface="Calibri" panose="020F0502020204030204" pitchFamily="34" charset="0"/>
              </a:rPr>
              <a:t>Gostner</a:t>
            </a:r>
            <a:r>
              <a:rPr lang="en-GB" sz="1800" b="0" i="0" dirty="0">
                <a:solidFill>
                  <a:srgbClr val="000000"/>
                </a:solidFill>
                <a:effectLst/>
                <a:latin typeface="Calibri" panose="020F0502020204030204" pitchFamily="34" charset="0"/>
              </a:rPr>
              <a:t> P, Selim A, Zink A, </a:t>
            </a:r>
            <a:r>
              <a:rPr lang="en-GB" sz="1800" b="0" i="0" dirty="0" err="1">
                <a:solidFill>
                  <a:srgbClr val="000000"/>
                </a:solidFill>
                <a:effectLst/>
                <a:latin typeface="Calibri" panose="020F0502020204030204" pitchFamily="34" charset="0"/>
              </a:rPr>
              <a:t>Pusch</a:t>
            </a:r>
            <a:r>
              <a:rPr lang="en-GB" sz="1800" b="0" i="0" dirty="0">
                <a:solidFill>
                  <a:srgbClr val="000000"/>
                </a:solidFill>
                <a:effectLst/>
                <a:latin typeface="Calibri" panose="020F0502020204030204" pitchFamily="34" charset="0"/>
              </a:rPr>
              <a:t> CM (2010) Ancient pathology in King Tutankhamun’s family. JAMA 303:638– 647 6. Zink A,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(2003) Molecular analyses of the “</a:t>
            </a:r>
            <a:r>
              <a:rPr lang="en-GB" sz="1800" b="0" i="0" dirty="0" err="1">
                <a:solidFill>
                  <a:srgbClr val="000000"/>
                </a:solidFill>
                <a:effectLst/>
                <a:latin typeface="Calibri" panose="020F0502020204030204" pitchFamily="34" charset="0"/>
              </a:rPr>
              <a:t>Pharaos</a:t>
            </a:r>
            <a:r>
              <a:rPr lang="en-GB" sz="1800" b="0" i="0" dirty="0">
                <a:solidFill>
                  <a:srgbClr val="000000"/>
                </a:solidFill>
                <a:effectLst/>
                <a:latin typeface="Calibri" panose="020F0502020204030204" pitchFamily="34" charset="0"/>
              </a:rPr>
              <a:t>”: feasibility of molecular studies in Ancient Egyptian material. Am J Phys </a:t>
            </a:r>
            <a:r>
              <a:rPr lang="en-GB" sz="1800" b="0" i="0" dirty="0" err="1">
                <a:solidFill>
                  <a:srgbClr val="000000"/>
                </a:solidFill>
                <a:effectLst/>
                <a:latin typeface="Calibri" panose="020F0502020204030204" pitchFamily="34" charset="0"/>
              </a:rPr>
              <a:t>Anthropol</a:t>
            </a:r>
            <a:r>
              <a:rPr lang="en-GB" sz="1800" b="0" i="0" dirty="0">
                <a:solidFill>
                  <a:srgbClr val="000000"/>
                </a:solidFill>
                <a:effectLst/>
                <a:latin typeface="Calibri" panose="020F0502020204030204" pitchFamily="34" charset="0"/>
              </a:rPr>
              <a:t> 121:109–111 7. Zink AR, </a:t>
            </a:r>
            <a:r>
              <a:rPr lang="en-GB" sz="1800" b="0" i="0" dirty="0" err="1">
                <a:solidFill>
                  <a:srgbClr val="000000"/>
                </a:solidFill>
                <a:effectLst/>
                <a:latin typeface="Calibri" panose="020F0502020204030204" pitchFamily="34" charset="0"/>
              </a:rPr>
              <a:t>Reischl</a:t>
            </a:r>
            <a:r>
              <a:rPr lang="en-GB" sz="1800" b="0" i="0" dirty="0">
                <a:solidFill>
                  <a:srgbClr val="000000"/>
                </a:solidFill>
                <a:effectLst/>
                <a:latin typeface="Calibri" panose="020F0502020204030204" pitchFamily="34" charset="0"/>
              </a:rPr>
              <a:t> U, Wolf H,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(2002) Molecular analysis of ancient microbial infections. FEMS </a:t>
            </a:r>
            <a:r>
              <a:rPr lang="en-GB" sz="1800" b="0" i="0" dirty="0" err="1">
                <a:solidFill>
                  <a:srgbClr val="000000"/>
                </a:solidFill>
                <a:effectLst/>
                <a:latin typeface="Calibri" panose="020F0502020204030204" pitchFamily="34" charset="0"/>
              </a:rPr>
              <a:t>Microbiol</a:t>
            </a:r>
            <a:r>
              <a:rPr lang="en-GB" sz="1800" b="0" i="0" dirty="0">
                <a:solidFill>
                  <a:srgbClr val="000000"/>
                </a:solidFill>
                <a:effectLst/>
                <a:latin typeface="Calibri" panose="020F0502020204030204" pitchFamily="34" charset="0"/>
              </a:rPr>
              <a:t> Lett 213:141–147 8. Zink AR, </a:t>
            </a:r>
            <a:r>
              <a:rPr lang="en-GB" sz="1800" b="0" i="0" dirty="0" err="1">
                <a:solidFill>
                  <a:srgbClr val="000000"/>
                </a:solidFill>
                <a:effectLst/>
                <a:latin typeface="Calibri" panose="020F0502020204030204" pitchFamily="34" charset="0"/>
              </a:rPr>
              <a:t>Grabner</a:t>
            </a:r>
            <a:r>
              <a:rPr lang="en-GB" sz="1800" b="0" i="0" dirty="0">
                <a:solidFill>
                  <a:srgbClr val="000000"/>
                </a:solidFill>
                <a:effectLst/>
                <a:latin typeface="Calibri" panose="020F0502020204030204" pitchFamily="34" charset="0"/>
              </a:rPr>
              <a:t> W,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(2005) Molecular identification of human tuberculosis in recent and historic bone tissue samples: the role of molecular techniques for the study of historic tuberculosis. Am J Phys </a:t>
            </a:r>
            <a:r>
              <a:rPr lang="en-GB" sz="1800" b="0" i="0" dirty="0" err="1">
                <a:solidFill>
                  <a:srgbClr val="000000"/>
                </a:solidFill>
                <a:effectLst/>
                <a:latin typeface="Calibri" panose="020F0502020204030204" pitchFamily="34" charset="0"/>
              </a:rPr>
              <a:t>Anthropol</a:t>
            </a:r>
            <a:r>
              <a:rPr lang="en-GB" sz="1800" b="0" i="0" dirty="0">
                <a:solidFill>
                  <a:srgbClr val="000000"/>
                </a:solidFill>
                <a:effectLst/>
                <a:latin typeface="Calibri" panose="020F0502020204030204" pitchFamily="34" charset="0"/>
              </a:rPr>
              <a:t> 126:32–47 9. Zink AR, </a:t>
            </a:r>
            <a:r>
              <a:rPr lang="en-GB" sz="1800" b="0" i="0" dirty="0" err="1">
                <a:solidFill>
                  <a:srgbClr val="000000"/>
                </a:solidFill>
                <a:effectLst/>
                <a:latin typeface="Calibri" panose="020F0502020204030204" pitchFamily="34" charset="0"/>
              </a:rPr>
              <a:t>Grabner</a:t>
            </a:r>
            <a:r>
              <a:rPr lang="en-GB" sz="1800" b="0" i="0" dirty="0">
                <a:solidFill>
                  <a:srgbClr val="000000"/>
                </a:solidFill>
                <a:effectLst/>
                <a:latin typeface="Calibri" panose="020F0502020204030204" pitchFamily="34" charset="0"/>
              </a:rPr>
              <a:t> W, </a:t>
            </a:r>
            <a:r>
              <a:rPr lang="en-GB" sz="1800" b="0" i="0" dirty="0" err="1">
                <a:solidFill>
                  <a:srgbClr val="000000"/>
                </a:solidFill>
                <a:effectLst/>
                <a:latin typeface="Calibri" panose="020F0502020204030204" pitchFamily="34" charset="0"/>
              </a:rPr>
              <a:t>Reischl</a:t>
            </a:r>
            <a:r>
              <a:rPr lang="en-GB" sz="1800" b="0" i="0" dirty="0">
                <a:solidFill>
                  <a:srgbClr val="000000"/>
                </a:solidFill>
                <a:effectLst/>
                <a:latin typeface="Calibri" panose="020F0502020204030204" pitchFamily="34" charset="0"/>
              </a:rPr>
              <a:t> U, Wolf H,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(2003) Molecular study on human tuberculosis in three geographically distinct and time delineated populations from Ancient Egypt. </a:t>
            </a:r>
            <a:r>
              <a:rPr lang="en-GB" sz="1800" b="0" i="0" dirty="0" err="1">
                <a:solidFill>
                  <a:srgbClr val="000000"/>
                </a:solidFill>
                <a:effectLst/>
                <a:latin typeface="Calibri" panose="020F0502020204030204" pitchFamily="34" charset="0"/>
              </a:rPr>
              <a:t>Epidemiol</a:t>
            </a:r>
            <a:r>
              <a:rPr lang="en-GB" sz="1800" b="0" i="0" dirty="0">
                <a:solidFill>
                  <a:srgbClr val="000000"/>
                </a:solidFill>
                <a:effectLst/>
                <a:latin typeface="Calibri" panose="020F0502020204030204" pitchFamily="34" charset="0"/>
              </a:rPr>
              <a:t> Infect 130:239–249 10. Zink AR, Sola C, </a:t>
            </a:r>
            <a:r>
              <a:rPr lang="en-GB" sz="1800" b="0" i="0" dirty="0" err="1">
                <a:solidFill>
                  <a:srgbClr val="000000"/>
                </a:solidFill>
                <a:effectLst/>
                <a:latin typeface="Calibri" panose="020F0502020204030204" pitchFamily="34" charset="0"/>
              </a:rPr>
              <a:t>Reischl</a:t>
            </a:r>
            <a:r>
              <a:rPr lang="en-GB" sz="1800" b="0" i="0" dirty="0">
                <a:solidFill>
                  <a:srgbClr val="000000"/>
                </a:solidFill>
                <a:effectLst/>
                <a:latin typeface="Calibri" panose="020F0502020204030204" pitchFamily="34" charset="0"/>
              </a:rPr>
              <a:t> U, </a:t>
            </a:r>
            <a:r>
              <a:rPr lang="en-GB" sz="1800" b="0" i="0" dirty="0" err="1">
                <a:solidFill>
                  <a:srgbClr val="000000"/>
                </a:solidFill>
                <a:effectLst/>
                <a:latin typeface="Calibri" panose="020F0502020204030204" pitchFamily="34" charset="0"/>
              </a:rPr>
              <a:t>Grabner</a:t>
            </a:r>
            <a:r>
              <a:rPr lang="en-GB" sz="1800" b="0" i="0" dirty="0">
                <a:solidFill>
                  <a:srgbClr val="000000"/>
                </a:solidFill>
                <a:effectLst/>
                <a:latin typeface="Calibri" panose="020F0502020204030204" pitchFamily="34" charset="0"/>
              </a:rPr>
              <a:t> W, Rastogi N, Wolf H,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(2003) Characterization of Mycobacterium tuberculosis complex DNAs from Egyptian mummies by </a:t>
            </a:r>
            <a:r>
              <a:rPr lang="en-GB" sz="1800" b="0" i="0" dirty="0" err="1">
                <a:solidFill>
                  <a:srgbClr val="000000"/>
                </a:solidFill>
                <a:effectLst/>
                <a:latin typeface="Calibri" panose="020F0502020204030204" pitchFamily="34" charset="0"/>
              </a:rPr>
              <a:t>spoligotyping</a:t>
            </a:r>
            <a:r>
              <a:rPr lang="en-GB" sz="1800" b="0" i="0" dirty="0">
                <a:solidFill>
                  <a:srgbClr val="000000"/>
                </a:solidFill>
                <a:effectLst/>
                <a:latin typeface="Calibri" panose="020F0502020204030204" pitchFamily="34" charset="0"/>
              </a:rPr>
              <a:t>. J Clin </a:t>
            </a:r>
            <a:r>
              <a:rPr lang="en-GB" sz="1800" b="0" i="0" dirty="0" err="1">
                <a:solidFill>
                  <a:srgbClr val="000000"/>
                </a:solidFill>
                <a:effectLst/>
                <a:latin typeface="Calibri" panose="020F0502020204030204" pitchFamily="34" charset="0"/>
              </a:rPr>
              <a:t>Microbiol</a:t>
            </a:r>
            <a:r>
              <a:rPr lang="en-GB" sz="1800" b="0" i="0" dirty="0">
                <a:solidFill>
                  <a:srgbClr val="000000"/>
                </a:solidFill>
                <a:effectLst/>
                <a:latin typeface="Calibri" panose="020F0502020204030204" pitchFamily="34" charset="0"/>
              </a:rPr>
              <a:t> 41:359–367 11. Zink A, Haas CJ, </a:t>
            </a:r>
            <a:r>
              <a:rPr lang="en-GB" sz="1800" b="0" i="0" dirty="0" err="1">
                <a:solidFill>
                  <a:srgbClr val="000000"/>
                </a:solidFill>
                <a:effectLst/>
                <a:latin typeface="Calibri" panose="020F0502020204030204" pitchFamily="34" charset="0"/>
              </a:rPr>
              <a:t>Reischl</a:t>
            </a:r>
            <a:r>
              <a:rPr lang="en-GB" sz="1800" b="0" i="0" dirty="0">
                <a:solidFill>
                  <a:srgbClr val="000000"/>
                </a:solidFill>
                <a:effectLst/>
                <a:latin typeface="Calibri" panose="020F0502020204030204" pitchFamily="34" charset="0"/>
              </a:rPr>
              <a:t> U, </a:t>
            </a:r>
            <a:r>
              <a:rPr lang="en-GB" sz="1800" b="0" i="0" dirty="0" err="1">
                <a:solidFill>
                  <a:srgbClr val="000000"/>
                </a:solidFill>
                <a:effectLst/>
                <a:latin typeface="Calibri" panose="020F0502020204030204" pitchFamily="34" charset="0"/>
              </a:rPr>
              <a:t>Szeimies</a:t>
            </a:r>
            <a:r>
              <a:rPr lang="en-GB" sz="1800" b="0" i="0" dirty="0">
                <a:solidFill>
                  <a:srgbClr val="000000"/>
                </a:solidFill>
                <a:effectLst/>
                <a:latin typeface="Calibri" panose="020F0502020204030204" pitchFamily="34" charset="0"/>
              </a:rPr>
              <a:t> U,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(2001) Molecular analysis of skeletal tuberculosis in an Ancient Egyptian population. J Med </a:t>
            </a:r>
            <a:r>
              <a:rPr lang="en-GB" sz="1800" b="0" i="0" dirty="0" err="1">
                <a:solidFill>
                  <a:srgbClr val="000000"/>
                </a:solidFill>
                <a:effectLst/>
                <a:latin typeface="Calibri" panose="020F0502020204030204" pitchFamily="34" charset="0"/>
              </a:rPr>
              <a:t>Microbiol</a:t>
            </a:r>
            <a:r>
              <a:rPr lang="en-GB" sz="1800" b="0" i="0" dirty="0">
                <a:solidFill>
                  <a:srgbClr val="000000"/>
                </a:solidFill>
                <a:effectLst/>
                <a:latin typeface="Calibri" panose="020F0502020204030204" pitchFamily="34" charset="0"/>
              </a:rPr>
              <a:t> 50:355–666 12.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Haas CJ, Zink A, </a:t>
            </a:r>
            <a:r>
              <a:rPr lang="en-GB" sz="1800" b="0" i="0" dirty="0" err="1">
                <a:solidFill>
                  <a:srgbClr val="000000"/>
                </a:solidFill>
                <a:effectLst/>
                <a:latin typeface="Calibri" panose="020F0502020204030204" pitchFamily="34" charset="0"/>
              </a:rPr>
              <a:t>Szeimies</a:t>
            </a:r>
            <a:r>
              <a:rPr lang="en-GB" sz="1800" b="0" i="0" dirty="0">
                <a:solidFill>
                  <a:srgbClr val="000000"/>
                </a:solidFill>
                <a:effectLst/>
                <a:latin typeface="Calibri" panose="020F0502020204030204" pitchFamily="34" charset="0"/>
              </a:rPr>
              <a:t> U, Hagedorn HG (1997) Molecular evidence for tuberculosis in an Ancient Egyptian mummy. Lancet 350:1404 13. Rose JC (2006) Paleopathology of the commoners at Tell Amarna, Egypt, Akhenaten’s capital city. Mem Inst Oswaldo Cruz 101 (</a:t>
            </a:r>
            <a:r>
              <a:rPr lang="en-GB" sz="1800" b="0" i="0" dirty="0" err="1">
                <a:solidFill>
                  <a:srgbClr val="000000"/>
                </a:solidFill>
                <a:effectLst/>
                <a:latin typeface="Calibri" panose="020F0502020204030204" pitchFamily="34" charset="0"/>
              </a:rPr>
              <a:t>Suppl</a:t>
            </a:r>
            <a:r>
              <a:rPr lang="en-GB" sz="1800" b="0" i="0" dirty="0">
                <a:solidFill>
                  <a:srgbClr val="000000"/>
                </a:solidFill>
                <a:effectLst/>
                <a:latin typeface="Calibri" panose="020F0502020204030204" pitchFamily="34" charset="0"/>
              </a:rPr>
              <a:t> 2):73–76 14.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Zink A, </a:t>
            </a:r>
            <a:r>
              <a:rPr lang="en-GB" sz="1800" b="0" i="0" dirty="0" err="1">
                <a:solidFill>
                  <a:srgbClr val="000000"/>
                </a:solidFill>
                <a:effectLst/>
                <a:latin typeface="Calibri" panose="020F0502020204030204" pitchFamily="34" charset="0"/>
              </a:rPr>
              <a:t>Szeimies</a:t>
            </a:r>
            <a:r>
              <a:rPr lang="en-GB" sz="1800" b="0" i="0" dirty="0">
                <a:solidFill>
                  <a:srgbClr val="000000"/>
                </a:solidFill>
                <a:effectLst/>
                <a:latin typeface="Calibri" panose="020F0502020204030204" pitchFamily="34" charset="0"/>
              </a:rPr>
              <a:t> U, Hagedorn HG (2000) Ancient Egyptian prosthesis of the big toe. Lancet 356:2176–2179 15. </a:t>
            </a:r>
            <a:r>
              <a:rPr lang="en-GB" sz="1800" b="0" i="0" dirty="0" err="1">
                <a:solidFill>
                  <a:srgbClr val="000000"/>
                </a:solidFill>
                <a:effectLst/>
                <a:latin typeface="Calibri" panose="020F0502020204030204" pitchFamily="34" charset="0"/>
              </a:rPr>
              <a:t>Michalopoulos</a:t>
            </a:r>
            <a:r>
              <a:rPr lang="en-GB" sz="1800" b="0" i="0" dirty="0">
                <a:solidFill>
                  <a:srgbClr val="000000"/>
                </a:solidFill>
                <a:effectLst/>
                <a:latin typeface="Calibri" panose="020F0502020204030204" pitchFamily="34" charset="0"/>
              </a:rPr>
              <a:t> A, </a:t>
            </a:r>
            <a:r>
              <a:rPr lang="en-GB" sz="1800" b="0" i="0" dirty="0" err="1">
                <a:solidFill>
                  <a:srgbClr val="000000"/>
                </a:solidFill>
                <a:effectLst/>
                <a:latin typeface="Calibri" panose="020F0502020204030204" pitchFamily="34" charset="0"/>
              </a:rPr>
              <a:t>Tzelepis</a:t>
            </a:r>
            <a:r>
              <a:rPr lang="en-GB" sz="1800" b="0" i="0" dirty="0">
                <a:solidFill>
                  <a:srgbClr val="000000"/>
                </a:solidFill>
                <a:effectLst/>
                <a:latin typeface="Calibri" panose="020F0502020204030204" pitchFamily="34" charset="0"/>
              </a:rPr>
              <a:t> G, </a:t>
            </a:r>
            <a:r>
              <a:rPr lang="en-GB" sz="1800" b="0" i="0" dirty="0" err="1">
                <a:solidFill>
                  <a:srgbClr val="000000"/>
                </a:solidFill>
                <a:effectLst/>
                <a:latin typeface="Calibri" panose="020F0502020204030204" pitchFamily="34" charset="0"/>
              </a:rPr>
              <a:t>Geroulanos</a:t>
            </a:r>
            <a:r>
              <a:rPr lang="en-GB" sz="1800" b="0" i="0" dirty="0">
                <a:solidFill>
                  <a:srgbClr val="000000"/>
                </a:solidFill>
                <a:effectLst/>
                <a:latin typeface="Calibri" panose="020F0502020204030204" pitchFamily="34" charset="0"/>
              </a:rPr>
              <a:t> S (2003) Morbid obesity and hypersomnolence in several members of an ancient royal family. Thorax 58:281–282 16.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a:t>
            </a:r>
            <a:r>
              <a:rPr lang="en-GB" sz="1800" b="0" i="0" dirty="0" err="1">
                <a:solidFill>
                  <a:srgbClr val="000000"/>
                </a:solidFill>
                <a:effectLst/>
                <a:latin typeface="Calibri" panose="020F0502020204030204" pitchFamily="34" charset="0"/>
              </a:rPr>
              <a:t>Schraut</a:t>
            </a:r>
            <a:r>
              <a:rPr lang="en-GB" sz="1800" b="0" i="0" dirty="0">
                <a:solidFill>
                  <a:srgbClr val="000000"/>
                </a:solidFill>
                <a:effectLst/>
                <a:latin typeface="Calibri" panose="020F0502020204030204" pitchFamily="34" charset="0"/>
              </a:rPr>
              <a:t> B, Dittrich S, Jelinek T, Zink AR (2008) Plasmodium falciparum in Ancient Egypt. </a:t>
            </a:r>
            <a:r>
              <a:rPr lang="en-GB" sz="1800" b="0" i="0" dirty="0" err="1">
                <a:solidFill>
                  <a:srgbClr val="000000"/>
                </a:solidFill>
                <a:effectLst/>
                <a:latin typeface="Calibri" panose="020F0502020204030204" pitchFamily="34" charset="0"/>
              </a:rPr>
              <a:t>Emerg</a:t>
            </a:r>
            <a:r>
              <a:rPr lang="en-GB" sz="1800" b="0" i="0" dirty="0">
                <a:solidFill>
                  <a:srgbClr val="000000"/>
                </a:solidFill>
                <a:effectLst/>
                <a:latin typeface="Calibri" panose="020F0502020204030204" pitchFamily="34" charset="0"/>
              </a:rPr>
              <a:t> Infect Dis 14:1317–1319 17. Zink A, </a:t>
            </a:r>
            <a:r>
              <a:rPr lang="en-GB" sz="1800" b="0" i="0" dirty="0" err="1">
                <a:solidFill>
                  <a:srgbClr val="000000"/>
                </a:solidFill>
                <a:effectLst/>
                <a:latin typeface="Calibri" panose="020F0502020204030204" pitchFamily="34" charset="0"/>
              </a:rPr>
              <a:t>Reischl</a:t>
            </a:r>
            <a:r>
              <a:rPr lang="en-GB" sz="1800" b="0" i="0" dirty="0">
                <a:solidFill>
                  <a:srgbClr val="000000"/>
                </a:solidFill>
                <a:effectLst/>
                <a:latin typeface="Calibri" panose="020F0502020204030204" pitchFamily="34" charset="0"/>
              </a:rPr>
              <a:t> U, Wolf H,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Miller R (2001) Corynebacterium in Ancient Egypt. Med Hist 45:267–272 18. Zink AR, </a:t>
            </a:r>
            <a:r>
              <a:rPr lang="en-GB" sz="1800" b="0" i="0" dirty="0" err="1">
                <a:solidFill>
                  <a:srgbClr val="000000"/>
                </a:solidFill>
                <a:effectLst/>
                <a:latin typeface="Calibri" panose="020F0502020204030204" pitchFamily="34" charset="0"/>
              </a:rPr>
              <a:t>Spigelman</a:t>
            </a:r>
            <a:r>
              <a:rPr lang="en-GB" sz="1800" b="0" i="0" dirty="0">
                <a:solidFill>
                  <a:srgbClr val="000000"/>
                </a:solidFill>
                <a:effectLst/>
                <a:latin typeface="Calibri" panose="020F0502020204030204" pitchFamily="34" charset="0"/>
              </a:rPr>
              <a:t> M, </a:t>
            </a:r>
            <a:r>
              <a:rPr lang="en-GB" sz="1800" b="0" i="0" dirty="0" err="1">
                <a:solidFill>
                  <a:srgbClr val="000000"/>
                </a:solidFill>
                <a:effectLst/>
                <a:latin typeface="Calibri" panose="020F0502020204030204" pitchFamily="34" charset="0"/>
              </a:rPr>
              <a:t>Schraut</a:t>
            </a:r>
            <a:r>
              <a:rPr lang="en-GB" sz="1800" b="0" i="0" dirty="0">
                <a:solidFill>
                  <a:srgbClr val="000000"/>
                </a:solidFill>
                <a:effectLst/>
                <a:latin typeface="Calibri" panose="020F0502020204030204" pitchFamily="34" charset="0"/>
              </a:rPr>
              <a:t> B, Greenblatt CL,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Donoghue HD (2006) Leishmaniasis in Ancient Egypt and Upper Nubia. </a:t>
            </a:r>
            <a:r>
              <a:rPr lang="en-GB" sz="1800" b="0" i="0" dirty="0" err="1">
                <a:solidFill>
                  <a:srgbClr val="000000"/>
                </a:solidFill>
                <a:effectLst/>
                <a:latin typeface="Calibri" panose="020F0502020204030204" pitchFamily="34" charset="0"/>
              </a:rPr>
              <a:t>Emerg</a:t>
            </a:r>
            <a:r>
              <a:rPr lang="en-GB" sz="1800" b="0" i="0" dirty="0">
                <a:solidFill>
                  <a:srgbClr val="000000"/>
                </a:solidFill>
                <a:effectLst/>
                <a:latin typeface="Calibri" panose="020F0502020204030204" pitchFamily="34" charset="0"/>
              </a:rPr>
              <a:t> Infect Dis 12:1616–1617 19. Zink A, </a:t>
            </a:r>
            <a:r>
              <a:rPr lang="en-GB" sz="1800" b="0" i="0" dirty="0" err="1">
                <a:solidFill>
                  <a:srgbClr val="000000"/>
                </a:solidFill>
                <a:effectLst/>
                <a:latin typeface="Calibri" panose="020F0502020204030204" pitchFamily="34" charset="0"/>
              </a:rPr>
              <a:t>Reischl</a:t>
            </a:r>
            <a:r>
              <a:rPr lang="en-GB" sz="1800" b="0" i="0" dirty="0">
                <a:solidFill>
                  <a:srgbClr val="000000"/>
                </a:solidFill>
                <a:effectLst/>
                <a:latin typeface="Calibri" panose="020F0502020204030204" pitchFamily="34" charset="0"/>
              </a:rPr>
              <a:t> U, Wolf H,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(2000) Molecular evidence of </a:t>
            </a:r>
            <a:r>
              <a:rPr lang="en-GB" sz="1800" b="0" i="0" dirty="0" err="1">
                <a:solidFill>
                  <a:srgbClr val="000000"/>
                </a:solidFill>
                <a:effectLst/>
                <a:latin typeface="Calibri" panose="020F0502020204030204" pitchFamily="34" charset="0"/>
              </a:rPr>
              <a:t>bacteremia</a:t>
            </a:r>
            <a:r>
              <a:rPr lang="en-GB" sz="1800" b="0" i="0" dirty="0">
                <a:solidFill>
                  <a:srgbClr val="000000"/>
                </a:solidFill>
                <a:effectLst/>
                <a:latin typeface="Calibri" panose="020F0502020204030204" pitchFamily="34" charset="0"/>
              </a:rPr>
              <a:t> by gastrointestinal pathogenic bacteria in an infant mummy from Ancient Egypt. Arch </a:t>
            </a:r>
            <a:r>
              <a:rPr lang="en-GB" sz="1800" b="0" i="0" dirty="0" err="1">
                <a:solidFill>
                  <a:srgbClr val="000000"/>
                </a:solidFill>
                <a:effectLst/>
                <a:latin typeface="Calibri" panose="020F0502020204030204" pitchFamily="34" charset="0"/>
              </a:rPr>
              <a:t>Pathol</a:t>
            </a:r>
            <a:r>
              <a:rPr lang="en-GB" sz="1800" b="0" i="0" dirty="0">
                <a:solidFill>
                  <a:srgbClr val="000000"/>
                </a:solidFill>
                <a:effectLst/>
                <a:latin typeface="Calibri" panose="020F0502020204030204" pitchFamily="34" charset="0"/>
              </a:rPr>
              <a:t> Lab Med 124:1614– 1618 20. Zink A, Rohrbach H, </a:t>
            </a:r>
            <a:r>
              <a:rPr lang="en-GB" sz="1800" b="0" i="0" dirty="0" err="1">
                <a:solidFill>
                  <a:srgbClr val="000000"/>
                </a:solidFill>
                <a:effectLst/>
                <a:latin typeface="Calibri" panose="020F0502020204030204" pitchFamily="34" charset="0"/>
              </a:rPr>
              <a:t>Szeimies</a:t>
            </a:r>
            <a:r>
              <a:rPr lang="en-GB" sz="1800" b="0" i="0" dirty="0">
                <a:solidFill>
                  <a:srgbClr val="000000"/>
                </a:solidFill>
                <a:effectLst/>
                <a:latin typeface="Calibri" panose="020F0502020204030204" pitchFamily="34" charset="0"/>
              </a:rPr>
              <a:t> U, Hagedorn HG, Haas CJ, </a:t>
            </a:r>
            <a:r>
              <a:rPr lang="en-GB" sz="1800" b="0" i="0" dirty="0" err="1">
                <a:solidFill>
                  <a:srgbClr val="000000"/>
                </a:solidFill>
                <a:effectLst/>
                <a:latin typeface="Calibri" panose="020F0502020204030204" pitchFamily="34" charset="0"/>
              </a:rPr>
              <a:t>Weyss</a:t>
            </a:r>
            <a:r>
              <a:rPr lang="en-GB" sz="1800" b="0" i="0" dirty="0">
                <a:solidFill>
                  <a:srgbClr val="000000"/>
                </a:solidFill>
                <a:effectLst/>
                <a:latin typeface="Calibri" panose="020F0502020204030204" pitchFamily="34" charset="0"/>
              </a:rPr>
              <a:t> C, </a:t>
            </a:r>
            <a:r>
              <a:rPr lang="en-GB" sz="1800" b="0" i="0" dirty="0" err="1">
                <a:solidFill>
                  <a:srgbClr val="000000"/>
                </a:solidFill>
                <a:effectLst/>
                <a:latin typeface="Calibri" panose="020F0502020204030204" pitchFamily="34" charset="0"/>
              </a:rPr>
              <a:t>Bachmeier</a:t>
            </a:r>
            <a:r>
              <a:rPr lang="en-GB" sz="1800" b="0" i="0" dirty="0">
                <a:solidFill>
                  <a:srgbClr val="000000"/>
                </a:solidFill>
                <a:effectLst/>
                <a:latin typeface="Calibri" panose="020F0502020204030204" pitchFamily="34" charset="0"/>
              </a:rPr>
              <a:t> B,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 G (1999) Malignant </a:t>
            </a:r>
            <a:r>
              <a:rPr lang="en-GB" sz="1800" b="0" i="0" dirty="0" err="1">
                <a:solidFill>
                  <a:srgbClr val="000000"/>
                </a:solidFill>
                <a:effectLst/>
                <a:latin typeface="Calibri" panose="020F0502020204030204" pitchFamily="34" charset="0"/>
              </a:rPr>
              <a:t>tumors</a:t>
            </a:r>
            <a:r>
              <a:rPr lang="en-GB" sz="1800" b="0" i="0" dirty="0">
                <a:solidFill>
                  <a:srgbClr val="000000"/>
                </a:solidFill>
                <a:effectLst/>
                <a:latin typeface="Calibri" panose="020F0502020204030204" pitchFamily="34" charset="0"/>
              </a:rPr>
              <a:t> in an Ancient Egyptian population. Anticancer Res 19:4273–4277 21. </a:t>
            </a:r>
            <a:r>
              <a:rPr lang="en-GB" sz="1800" b="0" i="0" dirty="0" err="1">
                <a:solidFill>
                  <a:srgbClr val="000000"/>
                </a:solidFill>
                <a:effectLst/>
                <a:latin typeface="Calibri" panose="020F0502020204030204" pitchFamily="34" charset="0"/>
              </a:rPr>
              <a:t>Nerlich</a:t>
            </a:r>
            <a:r>
              <a:rPr lang="en-GB" sz="1800" b="0" i="0" dirty="0">
                <a:solidFill>
                  <a:srgbClr val="000000"/>
                </a:solidFill>
                <a:effectLst/>
                <a:latin typeface="Calibri" panose="020F0502020204030204" pitchFamily="34" charset="0"/>
              </a:rPr>
              <a:t> AG, Rohrbach H, </a:t>
            </a:r>
            <a:r>
              <a:rPr lang="en-GB" sz="1800" b="0" i="0" dirty="0" err="1">
                <a:solidFill>
                  <a:srgbClr val="000000"/>
                </a:solidFill>
                <a:effectLst/>
                <a:latin typeface="Calibri" panose="020F0502020204030204" pitchFamily="34" charset="0"/>
              </a:rPr>
              <a:t>Bachmeier</a:t>
            </a:r>
            <a:r>
              <a:rPr lang="en-GB" sz="1800" b="0" i="0" dirty="0">
                <a:solidFill>
                  <a:srgbClr val="000000"/>
                </a:solidFill>
                <a:effectLst/>
                <a:latin typeface="Calibri" panose="020F0502020204030204" pitchFamily="34" charset="0"/>
              </a:rPr>
              <a:t> B, Zink A (2006) Malignant </a:t>
            </a:r>
            <a:r>
              <a:rPr lang="en-GB" sz="1800" b="0" i="0" dirty="0" err="1">
                <a:solidFill>
                  <a:srgbClr val="000000"/>
                </a:solidFill>
                <a:effectLst/>
                <a:latin typeface="Calibri" panose="020F0502020204030204" pitchFamily="34" charset="0"/>
              </a:rPr>
              <a:t>tumors</a:t>
            </a:r>
            <a:r>
              <a:rPr lang="en-GB" sz="1800" b="0" i="0" dirty="0">
                <a:solidFill>
                  <a:srgbClr val="000000"/>
                </a:solidFill>
                <a:effectLst/>
                <a:latin typeface="Calibri" panose="020F0502020204030204" pitchFamily="34" charset="0"/>
              </a:rPr>
              <a:t> in two ancient populations: an approach to historical </a:t>
            </a:r>
            <a:r>
              <a:rPr lang="en-GB" sz="1800" b="0" i="0" dirty="0" err="1">
                <a:solidFill>
                  <a:srgbClr val="000000"/>
                </a:solidFill>
                <a:effectLst/>
                <a:latin typeface="Calibri" panose="020F0502020204030204" pitchFamily="34" charset="0"/>
              </a:rPr>
              <a:t>tumor</a:t>
            </a:r>
            <a:r>
              <a:rPr lang="en-GB" sz="1800" b="0" i="0" dirty="0">
                <a:solidFill>
                  <a:srgbClr val="000000"/>
                </a:solidFill>
                <a:effectLst/>
                <a:latin typeface="Calibri" panose="020F0502020204030204" pitchFamily="34" charset="0"/>
              </a:rPr>
              <a:t> epidemiology. Oncol Rep 16:197–202 22. </a:t>
            </a:r>
            <a:r>
              <a:rPr lang="en-GB" sz="1800" b="0" i="0" dirty="0" err="1">
                <a:solidFill>
                  <a:srgbClr val="000000"/>
                </a:solidFill>
                <a:effectLst/>
                <a:latin typeface="Calibri" panose="020F0502020204030204" pitchFamily="34" charset="0"/>
              </a:rPr>
              <a:t>Cattaino</a:t>
            </a:r>
            <a:r>
              <a:rPr lang="en-GB" sz="1800" b="0" i="0" dirty="0">
                <a:solidFill>
                  <a:srgbClr val="000000"/>
                </a:solidFill>
                <a:effectLst/>
                <a:latin typeface="Calibri" panose="020F0502020204030204" pitchFamily="34" charset="0"/>
              </a:rPr>
              <a:t> G, Vicario L (1999) Myotonic dystrophy in Ancient Egypt. Eur </a:t>
            </a:r>
            <a:r>
              <a:rPr lang="en-GB" sz="1800" b="0" i="0" dirty="0" err="1">
                <a:solidFill>
                  <a:srgbClr val="000000"/>
                </a:solidFill>
                <a:effectLst/>
                <a:latin typeface="Calibri" panose="020F0502020204030204" pitchFamily="34" charset="0"/>
              </a:rPr>
              <a:t>Neurol</a:t>
            </a:r>
            <a:r>
              <a:rPr lang="en-GB" sz="1800" b="0" i="0" dirty="0">
                <a:solidFill>
                  <a:srgbClr val="000000"/>
                </a:solidFill>
                <a:effectLst/>
                <a:latin typeface="Calibri" panose="020F0502020204030204" pitchFamily="34" charset="0"/>
              </a:rPr>
              <a:t> 41:59–63 23. Braverman IM, Redford DB, </a:t>
            </a:r>
            <a:r>
              <a:rPr lang="en-GB" sz="1800" b="0" i="0" dirty="0" err="1">
                <a:solidFill>
                  <a:srgbClr val="000000"/>
                </a:solidFill>
                <a:effectLst/>
                <a:latin typeface="Calibri" panose="020F0502020204030204" pitchFamily="34" charset="0"/>
              </a:rPr>
              <a:t>Mackowiak</a:t>
            </a:r>
            <a:r>
              <a:rPr lang="en-GB" sz="1800" b="0" i="0" dirty="0">
                <a:solidFill>
                  <a:srgbClr val="000000"/>
                </a:solidFill>
                <a:effectLst/>
                <a:latin typeface="Calibri" panose="020F0502020204030204" pitchFamily="34" charset="0"/>
              </a:rPr>
              <a:t> PA (2009) Akhenaten and the strange physiques of Egypt’s 18th dynasty. Ann Intern Med 150:556–560 24. </a:t>
            </a:r>
            <a:r>
              <a:rPr lang="en-GB" sz="1800" b="0" i="0" dirty="0" err="1">
                <a:solidFill>
                  <a:srgbClr val="000000"/>
                </a:solidFill>
                <a:effectLst/>
                <a:latin typeface="Calibri" panose="020F0502020204030204" pitchFamily="34" charset="0"/>
              </a:rPr>
              <a:t>Paulshock</a:t>
            </a:r>
            <a:r>
              <a:rPr lang="en-GB" sz="1800" b="0" i="0" dirty="0">
                <a:solidFill>
                  <a:srgbClr val="000000"/>
                </a:solidFill>
                <a:effectLst/>
                <a:latin typeface="Calibri" panose="020F0502020204030204" pitchFamily="34" charset="0"/>
              </a:rPr>
              <a:t> BZ (1980) Tutankhamun and his brothers. Familial gynecomastia in the Eighteenth Dynasty. JAMA 244:160–164 25. </a:t>
            </a:r>
            <a:r>
              <a:rPr lang="en-GB" sz="1800" b="0" i="0" dirty="0" err="1">
                <a:solidFill>
                  <a:srgbClr val="000000"/>
                </a:solidFill>
                <a:effectLst/>
                <a:latin typeface="Calibri" panose="020F0502020204030204" pitchFamily="34" charset="0"/>
              </a:rPr>
              <a:t>Hawass</a:t>
            </a:r>
            <a:r>
              <a:rPr lang="en-GB" sz="1800" b="0" i="0" dirty="0">
                <a:solidFill>
                  <a:srgbClr val="000000"/>
                </a:solidFill>
                <a:effectLst/>
                <a:latin typeface="Calibri" panose="020F0502020204030204" pitchFamily="34" charset="0"/>
              </a:rPr>
              <a:t> Z, Saleem SN (2011) Mummified daughters of King Tutankhamun: archeologic and CT studies. AJR Am J </a:t>
            </a:r>
            <a:r>
              <a:rPr lang="en-GB" sz="1800" b="0" i="0" dirty="0" err="1">
                <a:solidFill>
                  <a:srgbClr val="000000"/>
                </a:solidFill>
                <a:effectLst/>
                <a:latin typeface="Calibri" panose="020F0502020204030204" pitchFamily="34" charset="0"/>
              </a:rPr>
              <a:t>Roentgenol</a:t>
            </a:r>
            <a:r>
              <a:rPr lang="en-GB" sz="1800" b="0" i="0" dirty="0">
                <a:solidFill>
                  <a:srgbClr val="000000"/>
                </a:solidFill>
                <a:effectLst/>
                <a:latin typeface="Calibri" panose="020F0502020204030204" pitchFamily="34" charset="0"/>
              </a:rPr>
              <a:t> 197:W829–W836 26. Boyer RS, Rodin EA, Grey TC, Connolly RC (2003) The skull and cervical spine radiographs of Tutankhamen: a critical appraisal. AJNR Am J </a:t>
            </a:r>
            <a:r>
              <a:rPr lang="en-GB" sz="1800" b="0" i="0" dirty="0" err="1">
                <a:solidFill>
                  <a:srgbClr val="000000"/>
                </a:solidFill>
                <a:effectLst/>
                <a:latin typeface="Calibri" panose="020F0502020204030204" pitchFamily="34" charset="0"/>
              </a:rPr>
              <a:t>Neuroradiol</a:t>
            </a:r>
            <a:r>
              <a:rPr lang="en-GB" sz="1800" b="0" i="0" dirty="0">
                <a:solidFill>
                  <a:srgbClr val="000000"/>
                </a:solidFill>
                <a:effectLst/>
                <a:latin typeface="Calibri" panose="020F0502020204030204" pitchFamily="34" charset="0"/>
              </a:rPr>
              <a:t> 24:1142–1147 27. Harrison RG, Connolly RC, Abdalla A (1969) Kinship of </a:t>
            </a:r>
            <a:r>
              <a:rPr lang="en-GB" sz="1800" b="0" i="0" dirty="0" err="1">
                <a:solidFill>
                  <a:srgbClr val="000000"/>
                </a:solidFill>
                <a:effectLst/>
                <a:latin typeface="Calibri" panose="020F0502020204030204" pitchFamily="34" charset="0"/>
              </a:rPr>
              <a:t>Smenkhkare</a:t>
            </a:r>
            <a:r>
              <a:rPr lang="en-GB" sz="1800" b="0" i="0" dirty="0">
                <a:solidFill>
                  <a:srgbClr val="000000"/>
                </a:solidFill>
                <a:effectLst/>
                <a:latin typeface="Calibri" panose="020F0502020204030204" pitchFamily="34" charset="0"/>
              </a:rPr>
              <a:t> and Tutankhamen demonstrated serologically. Nature 224:325–326 28. </a:t>
            </a:r>
            <a:r>
              <a:rPr lang="en-GB" sz="1800" b="0" i="0" dirty="0" err="1">
                <a:solidFill>
                  <a:srgbClr val="000000"/>
                </a:solidFill>
                <a:effectLst/>
                <a:latin typeface="Calibri" panose="020F0502020204030204" pitchFamily="34" charset="0"/>
              </a:rPr>
              <a:t>Timmann</a:t>
            </a:r>
            <a:r>
              <a:rPr lang="en-GB" sz="1800" b="0" i="0" dirty="0">
                <a:solidFill>
                  <a:srgbClr val="000000"/>
                </a:solidFill>
                <a:effectLst/>
                <a:latin typeface="Calibri" panose="020F0502020204030204" pitchFamily="34" charset="0"/>
              </a:rPr>
              <a:t> C, Meyer CG (2010) Malaria, mummies, mutations: Tutankhamun’s archaeological autopsy. Trop Med Int Health 15:1278–1280 29. Walshe JM (1973) Tutankhamun: Klinefelter’s or Wilson’s? Lancet 1:109–110 30. Weller M (1972) Tutankhamun: an adrenal tumour. Lancet 2:1312 31. </a:t>
            </a:r>
            <a:r>
              <a:rPr lang="en-GB" sz="1800" b="0" i="0" dirty="0" err="1">
                <a:solidFill>
                  <a:srgbClr val="000000"/>
                </a:solidFill>
                <a:effectLst/>
                <a:latin typeface="Calibri" panose="020F0502020204030204" pitchFamily="34" charset="0"/>
              </a:rPr>
              <a:t>Cavka</a:t>
            </a:r>
            <a:r>
              <a:rPr lang="en-GB" sz="1800" b="0" i="0" dirty="0">
                <a:solidFill>
                  <a:srgbClr val="000000"/>
                </a:solidFill>
                <a:effectLst/>
                <a:latin typeface="Calibri" panose="020F0502020204030204" pitchFamily="34" charset="0"/>
              </a:rPr>
              <a:t> M, </a:t>
            </a:r>
            <a:r>
              <a:rPr lang="en-GB" sz="1800" b="0" i="0" dirty="0" err="1">
                <a:solidFill>
                  <a:srgbClr val="000000"/>
                </a:solidFill>
                <a:effectLst/>
                <a:latin typeface="Calibri" panose="020F0502020204030204" pitchFamily="34" charset="0"/>
              </a:rPr>
              <a:t>Kelava</a:t>
            </a:r>
            <a:r>
              <a:rPr lang="en-GB" sz="1800" b="0" i="0" dirty="0">
                <a:solidFill>
                  <a:srgbClr val="000000"/>
                </a:solidFill>
                <a:effectLst/>
                <a:latin typeface="Calibri" panose="020F0502020204030204" pitchFamily="34" charset="0"/>
              </a:rPr>
              <a:t> T, </a:t>
            </a:r>
            <a:r>
              <a:rPr lang="en-GB" sz="1800" b="0" i="0" dirty="0" err="1">
                <a:solidFill>
                  <a:srgbClr val="000000"/>
                </a:solidFill>
                <a:effectLst/>
                <a:latin typeface="Calibri" panose="020F0502020204030204" pitchFamily="34" charset="0"/>
              </a:rPr>
              <a:t>Cavka</a:t>
            </a:r>
            <a:r>
              <a:rPr lang="en-GB" sz="1800" b="0" i="0" dirty="0">
                <a:solidFill>
                  <a:srgbClr val="000000"/>
                </a:solidFill>
                <a:effectLst/>
                <a:latin typeface="Calibri" panose="020F0502020204030204" pitchFamily="34" charset="0"/>
              </a:rPr>
              <a:t> V, </a:t>
            </a:r>
            <a:r>
              <a:rPr lang="en-GB" sz="1800" b="0" i="0" dirty="0" err="1">
                <a:solidFill>
                  <a:srgbClr val="000000"/>
                </a:solidFill>
                <a:effectLst/>
                <a:latin typeface="Calibri" panose="020F0502020204030204" pitchFamily="34" charset="0"/>
              </a:rPr>
              <a:t>Busić</a:t>
            </a:r>
            <a:r>
              <a:rPr lang="en-GB" sz="1800" b="0" i="0" dirty="0">
                <a:solidFill>
                  <a:srgbClr val="000000"/>
                </a:solidFill>
                <a:effectLst/>
                <a:latin typeface="Calibri" panose="020F0502020204030204" pitchFamily="34" charset="0"/>
              </a:rPr>
              <a:t> Z, </a:t>
            </a:r>
            <a:r>
              <a:rPr lang="en-GB" sz="1800" b="0" i="0" dirty="0" err="1">
                <a:solidFill>
                  <a:srgbClr val="000000"/>
                </a:solidFill>
                <a:effectLst/>
                <a:latin typeface="Calibri" panose="020F0502020204030204" pitchFamily="34" charset="0"/>
              </a:rPr>
              <a:t>Olujić</a:t>
            </a:r>
            <a:r>
              <a:rPr lang="en-GB" sz="1800" b="0" i="0" dirty="0">
                <a:solidFill>
                  <a:srgbClr val="000000"/>
                </a:solidFill>
                <a:effectLst/>
                <a:latin typeface="Calibri" panose="020F0502020204030204" pitchFamily="34" charset="0"/>
              </a:rPr>
              <a:t> B, </a:t>
            </a:r>
            <a:r>
              <a:rPr lang="en-GB" sz="1800" b="0" i="0" dirty="0" err="1">
                <a:solidFill>
                  <a:srgbClr val="000000"/>
                </a:solidFill>
                <a:effectLst/>
                <a:latin typeface="Calibri" panose="020F0502020204030204" pitchFamily="34" charset="0"/>
              </a:rPr>
              <a:t>Brkljacić</a:t>
            </a:r>
            <a:r>
              <a:rPr lang="en-GB" sz="1800" b="0" i="0" dirty="0">
                <a:solidFill>
                  <a:srgbClr val="000000"/>
                </a:solidFill>
                <a:effectLst/>
                <a:latin typeface="Calibri" panose="020F0502020204030204" pitchFamily="34" charset="0"/>
              </a:rPr>
              <a:t> B (2010) Homocystinuria, a possible solution of the Akhenaten’s mystery. Coll </a:t>
            </a:r>
            <a:r>
              <a:rPr lang="en-GB" sz="1800" b="0" i="0" dirty="0" err="1">
                <a:solidFill>
                  <a:srgbClr val="000000"/>
                </a:solidFill>
                <a:effectLst/>
                <a:latin typeface="Calibri" panose="020F0502020204030204" pitchFamily="34" charset="0"/>
              </a:rPr>
              <a:t>Antropol</a:t>
            </a:r>
            <a:r>
              <a:rPr lang="en-GB" sz="1800" b="0" i="0" dirty="0">
                <a:solidFill>
                  <a:srgbClr val="000000"/>
                </a:solidFill>
                <a:effectLst/>
                <a:latin typeface="Calibri" panose="020F0502020204030204" pitchFamily="34" charset="0"/>
              </a:rPr>
              <a:t> 34(</a:t>
            </a:r>
            <a:r>
              <a:rPr lang="en-GB" sz="1800" b="0" i="0" dirty="0" err="1">
                <a:solidFill>
                  <a:srgbClr val="000000"/>
                </a:solidFill>
                <a:effectLst/>
                <a:latin typeface="Calibri" panose="020F0502020204030204" pitchFamily="34" charset="0"/>
              </a:rPr>
              <a:t>Suppl</a:t>
            </a:r>
            <a:r>
              <a:rPr lang="en-GB" sz="1800" b="0" i="0" dirty="0">
                <a:solidFill>
                  <a:srgbClr val="000000"/>
                </a:solidFill>
                <a:effectLst/>
                <a:latin typeface="Calibri" panose="020F0502020204030204" pitchFamily="34" charset="0"/>
              </a:rPr>
              <a:t> 1):255–258 32. Braverman IM, </a:t>
            </a:r>
            <a:r>
              <a:rPr lang="en-GB" sz="1800" b="0" i="0" dirty="0" err="1">
                <a:solidFill>
                  <a:srgbClr val="000000"/>
                </a:solidFill>
                <a:effectLst/>
                <a:latin typeface="Calibri" panose="020F0502020204030204" pitchFamily="34" charset="0"/>
              </a:rPr>
              <a:t>Mackowiak</a:t>
            </a:r>
            <a:r>
              <a:rPr lang="en-GB" sz="1800" b="0" i="0" dirty="0">
                <a:solidFill>
                  <a:srgbClr val="000000"/>
                </a:solidFill>
                <a:effectLst/>
                <a:latin typeface="Calibri" panose="020F0502020204030204" pitchFamily="34" charset="0"/>
              </a:rPr>
              <a:t> PA (2010) King Tutankhamun’s family and demise. JAMA 303:2472–2473 33. </a:t>
            </a:r>
            <a:r>
              <a:rPr lang="en-GB" sz="1800" b="0" i="0" dirty="0" err="1">
                <a:solidFill>
                  <a:srgbClr val="000000"/>
                </a:solidFill>
                <a:effectLst/>
                <a:latin typeface="Calibri" panose="020F0502020204030204" pitchFamily="34" charset="0"/>
              </a:rPr>
              <a:t>Ashrafian</a:t>
            </a:r>
            <a:r>
              <a:rPr lang="en-GB" sz="1800" b="0" i="0" dirty="0">
                <a:solidFill>
                  <a:srgbClr val="000000"/>
                </a:solidFill>
                <a:effectLst/>
                <a:latin typeface="Calibri" panose="020F0502020204030204" pitchFamily="34" charset="0"/>
              </a:rPr>
              <a:t> H (2012) Familial epilepsy in the pharaohs of Ancient Egypt’s eighteenth dynasty. Epilepsy </a:t>
            </a:r>
            <a:r>
              <a:rPr lang="en-GB" sz="1800" b="0" i="0" dirty="0" err="1">
                <a:solidFill>
                  <a:srgbClr val="000000"/>
                </a:solidFill>
                <a:effectLst/>
                <a:latin typeface="Calibri" panose="020F0502020204030204" pitchFamily="34" charset="0"/>
              </a:rPr>
              <a:t>Behav</a:t>
            </a:r>
            <a:r>
              <a:rPr lang="en-GB" sz="1800" b="0" i="0" dirty="0">
                <a:solidFill>
                  <a:srgbClr val="000000"/>
                </a:solidFill>
                <a:effectLst/>
                <a:latin typeface="Calibri" panose="020F0502020204030204" pitchFamily="34" charset="0"/>
              </a:rPr>
              <a:t> 25:23–31 34. Rossbach HC, </a:t>
            </a:r>
            <a:r>
              <a:rPr lang="en-GB" sz="1800" b="0" i="0" dirty="0" err="1">
                <a:solidFill>
                  <a:srgbClr val="000000"/>
                </a:solidFill>
                <a:effectLst/>
                <a:latin typeface="Calibri" panose="020F0502020204030204" pitchFamily="34" charset="0"/>
              </a:rPr>
              <a:t>Letson</a:t>
            </a:r>
            <a:r>
              <a:rPr lang="en-GB" sz="1800" b="0" i="0" dirty="0">
                <a:solidFill>
                  <a:srgbClr val="000000"/>
                </a:solidFill>
                <a:effectLst/>
                <a:latin typeface="Calibri" panose="020F0502020204030204" pitchFamily="34" charset="0"/>
              </a:rPr>
              <a:t> D, </a:t>
            </a:r>
            <a:r>
              <a:rPr lang="en-GB" sz="1800" b="0" i="0" dirty="0" err="1">
                <a:solidFill>
                  <a:srgbClr val="000000"/>
                </a:solidFill>
                <a:effectLst/>
                <a:latin typeface="Calibri" panose="020F0502020204030204" pitchFamily="34" charset="0"/>
              </a:rPr>
              <a:t>Lacson</a:t>
            </a:r>
            <a:r>
              <a:rPr lang="en-GB" sz="1800" b="0" i="0" dirty="0">
                <a:solidFill>
                  <a:srgbClr val="000000"/>
                </a:solidFill>
                <a:effectLst/>
                <a:latin typeface="Calibri" panose="020F0502020204030204" pitchFamily="34" charset="0"/>
              </a:rPr>
              <a:t> A, </a:t>
            </a:r>
            <a:r>
              <a:rPr lang="en-GB" sz="1800" b="0" i="0" dirty="0" err="1">
                <a:solidFill>
                  <a:srgbClr val="000000"/>
                </a:solidFill>
                <a:effectLst/>
                <a:latin typeface="Calibri" panose="020F0502020204030204" pitchFamily="34" charset="0"/>
              </a:rPr>
              <a:t>Ruas</a:t>
            </a:r>
            <a:r>
              <a:rPr lang="en-GB" sz="1800" b="0" i="0" dirty="0">
                <a:solidFill>
                  <a:srgbClr val="000000"/>
                </a:solidFill>
                <a:effectLst/>
                <a:latin typeface="Calibri" panose="020F0502020204030204" pitchFamily="34" charset="0"/>
              </a:rPr>
              <a:t> E, Salazar P (2005) Familial </a:t>
            </a:r>
            <a:r>
              <a:rPr lang="en-GB" sz="1800" b="0" i="0" dirty="0" err="1">
                <a:solidFill>
                  <a:srgbClr val="000000"/>
                </a:solidFill>
                <a:effectLst/>
                <a:latin typeface="Calibri" panose="020F0502020204030204" pitchFamily="34" charset="0"/>
              </a:rPr>
              <a:t>gigantiform</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cementoma</a:t>
            </a:r>
            <a:r>
              <a:rPr lang="en-GB" sz="1800" b="0" i="0" dirty="0">
                <a:solidFill>
                  <a:srgbClr val="000000"/>
                </a:solidFill>
                <a:effectLst/>
                <a:latin typeface="Calibri" panose="020F0502020204030204" pitchFamily="34" charset="0"/>
              </a:rPr>
              <a:t> with brittle bone disease, pathologic fractures, and osteosarcoma: a possible explanation of an ancient mystery. </a:t>
            </a:r>
            <a:r>
              <a:rPr lang="en-GB" sz="1800" b="0" i="0" dirty="0" err="1">
                <a:solidFill>
                  <a:srgbClr val="000000"/>
                </a:solidFill>
                <a:effectLst/>
                <a:latin typeface="Calibri" panose="020F0502020204030204" pitchFamily="34" charset="0"/>
              </a:rPr>
              <a:t>Pediatr</a:t>
            </a:r>
            <a:r>
              <a:rPr lang="en-GB" sz="1800" b="0" i="0" dirty="0">
                <a:solidFill>
                  <a:srgbClr val="000000"/>
                </a:solidFill>
                <a:effectLst/>
                <a:latin typeface="Calibri" panose="020F0502020204030204" pitchFamily="34" charset="0"/>
              </a:rPr>
              <a:t> Blood Cancer 44:390–396 35. Gad YZ, Selim A, </a:t>
            </a:r>
            <a:r>
              <a:rPr lang="en-GB" sz="1800" b="0" i="0" dirty="0" err="1">
                <a:solidFill>
                  <a:srgbClr val="000000"/>
                </a:solidFill>
                <a:effectLst/>
                <a:latin typeface="Calibri" panose="020F0502020204030204" pitchFamily="34" charset="0"/>
              </a:rPr>
              <a:t>Pusch</a:t>
            </a:r>
            <a:r>
              <a:rPr lang="en-GB" sz="1800" b="0" i="0" dirty="0">
                <a:solidFill>
                  <a:srgbClr val="000000"/>
                </a:solidFill>
                <a:effectLst/>
                <a:latin typeface="Calibri" panose="020F0502020204030204" pitchFamily="34" charset="0"/>
              </a:rPr>
              <a:t> CM (2010) King Tutankhamun’s family and demise. JAMA 303:2473–2475 36. </a:t>
            </a:r>
            <a:r>
              <a:rPr lang="en-GB" sz="1800" b="0" i="0" dirty="0" err="1">
                <a:solidFill>
                  <a:srgbClr val="000000"/>
                </a:solidFill>
                <a:effectLst/>
                <a:latin typeface="Calibri" panose="020F0502020204030204" pitchFamily="34" charset="0"/>
              </a:rPr>
              <a:t>Timmann</a:t>
            </a:r>
            <a:r>
              <a:rPr lang="en-GB" sz="1800" b="0" i="0" dirty="0">
                <a:solidFill>
                  <a:srgbClr val="000000"/>
                </a:solidFill>
                <a:effectLst/>
                <a:latin typeface="Calibri" panose="020F0502020204030204" pitchFamily="34" charset="0"/>
              </a:rPr>
              <a:t> C, Meyer CG (2010) King Tutankhamun’s family and demise. JAMA 303:2473 37. Pays JF (2010) Tutankhamun and sickle-cell anaemia. Bull Soc </a:t>
            </a:r>
            <a:r>
              <a:rPr lang="en-GB" sz="1800" b="0" i="0" dirty="0" err="1">
                <a:solidFill>
                  <a:srgbClr val="000000"/>
                </a:solidFill>
                <a:effectLst/>
                <a:latin typeface="Calibri" panose="020F0502020204030204" pitchFamily="34" charset="0"/>
              </a:rPr>
              <a:t>Pathol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Exot</a:t>
            </a:r>
            <a:r>
              <a:rPr lang="en-GB" sz="1800" b="0" i="0" dirty="0">
                <a:solidFill>
                  <a:srgbClr val="000000"/>
                </a:solidFill>
                <a:effectLst/>
                <a:latin typeface="Calibri" panose="020F0502020204030204" pitchFamily="34" charset="0"/>
              </a:rPr>
              <a:t> 103:346–347 38. </a:t>
            </a:r>
            <a:r>
              <a:rPr lang="en-GB" sz="1800" b="0" i="0" dirty="0" err="1">
                <a:solidFill>
                  <a:srgbClr val="000000"/>
                </a:solidFill>
                <a:effectLst/>
                <a:latin typeface="Calibri" panose="020F0502020204030204" pitchFamily="34" charset="0"/>
              </a:rPr>
              <a:t>Harer</a:t>
            </a:r>
            <a:r>
              <a:rPr lang="en-GB" sz="1800" b="0" i="0" dirty="0">
                <a:solidFill>
                  <a:srgbClr val="000000"/>
                </a:solidFill>
                <a:effectLst/>
                <a:latin typeface="Calibri" panose="020F0502020204030204" pitchFamily="34" charset="0"/>
              </a:rPr>
              <a:t> WB (2007) Chariots, horses or hippos: what killed Tutankhamun? Minerva, London 39. </a:t>
            </a:r>
            <a:r>
              <a:rPr lang="en-GB" sz="1800" b="0" i="0" dirty="0" err="1">
                <a:solidFill>
                  <a:srgbClr val="000000"/>
                </a:solidFill>
                <a:effectLst/>
                <a:latin typeface="Calibri" panose="020F0502020204030204" pitchFamily="34" charset="0"/>
              </a:rPr>
              <a:t>Hawass</a:t>
            </a:r>
            <a:r>
              <a:rPr lang="en-GB" sz="1800" b="0" i="0" dirty="0">
                <a:solidFill>
                  <a:srgbClr val="000000"/>
                </a:solidFill>
                <a:effectLst/>
                <a:latin typeface="Calibri" panose="020F0502020204030204" pitchFamily="34" charset="0"/>
              </a:rPr>
              <a:t> Z (2005) Tutankhamun and the golden age of the Pharaohs. National Geographic society, Washington </a:t>
            </a:r>
            <a:r>
              <a:rPr lang="en-GB" sz="1800" b="0" i="0" dirty="0">
                <a:solidFill>
                  <a:srgbClr val="000000"/>
                </a:solidFill>
                <a:effectLst/>
                <a:latin typeface="Times New Roman" panose="02020603050405020304" pitchFamily="18" charset="0"/>
              </a:rPr>
              <a:t>Gilded Wooden Figure of Tutankhamun on a Skiff, Throwing Harpoon</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dirty="0">
                <a:solidFill>
                  <a:srgbClr val="000000"/>
                </a:solidFill>
                <a:effectLst/>
                <a:latin typeface="Times New Roman" panose="02020603050405020304" pitchFamily="18" charset="0"/>
              </a:rPr>
              <a:t>Wood, Gesso, Gold Leaf, Bronze</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dirty="0">
                <a:solidFill>
                  <a:srgbClr val="000000"/>
                </a:solidFill>
                <a:effectLst/>
                <a:latin typeface="Times New Roman" panose="02020603050405020304" pitchFamily="18" charset="0"/>
              </a:rPr>
              <a:t>Height 69.5 cm (27.36 inches)</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dirty="0">
                <a:solidFill>
                  <a:srgbClr val="000000"/>
                </a:solidFill>
                <a:effectLst/>
                <a:latin typeface="Times New Roman" panose="02020603050405020304" pitchFamily="18" charset="0"/>
              </a:rPr>
              <a:t>Grand Egyptian Museum, #338 (Formerly JE 60709)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Times New Roman" panose="02020603050405020304" pitchFamily="18" charset="0"/>
                <a:hlinkClick r:id="rId5"/>
              </a:rPr>
              <a:t>http://www.joanannlansberry.com/fotoart/tut/skiff1.jpg</a:t>
            </a:r>
            <a:r>
              <a:rPr lang="en-GB" sz="1800" b="0" i="0" dirty="0">
                <a:solidFill>
                  <a:srgbClr val="FFFFFF"/>
                </a:solidFill>
                <a:effectLst/>
                <a:latin typeface="Times New Roman" panose="02020603050405020304" pitchFamily="18" charset="0"/>
              </a:rPr>
              <a:t> </a:t>
            </a:r>
            <a:endParaRPr lang="en-GB" b="0" i="0" dirty="0">
              <a:solidFill>
                <a:srgbClr val="000000"/>
              </a:solidFill>
              <a:effectLst/>
              <a:latin typeface="Segoe UI" panose="020B0502040204020203" pitchFamily="34" charset="0"/>
            </a:endParaRPr>
          </a:p>
          <a:p>
            <a:pPr algn="l" rtl="0" fontAlgn="base"/>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854137454"/>
      </p:ext>
    </p:extLst>
  </p:cSld>
  <p:clrMapOvr>
    <a:masterClrMapping/>
  </p:clrMapOvr>
  <mc:AlternateContent xmlns:mc="http://schemas.openxmlformats.org/markup-compatibility/2006" xmlns:p14="http://schemas.microsoft.com/office/powerpoint/2010/main">
    <mc:Choice Requires="p14">
      <p:transition spd="slow" p14:dur="2000" advTm="7685"/>
    </mc:Choice>
    <mc:Fallback xmlns="">
      <p:transition spd="slow" advTm="7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9" ma:contentTypeDescription="Create a new document." ma:contentTypeScope="" ma:versionID="b56005d7fd3ef3bf6ee4303508b865c7">
  <xsd:schema xmlns:xsd="http://www.w3.org/2001/XMLSchema" xmlns:xs="http://www.w3.org/2001/XMLSchema" xmlns:p="http://schemas.microsoft.com/office/2006/metadata/properties" xmlns:ns3="7b23fa32-4003-4364-bee1-595462966394" targetNamespace="http://schemas.microsoft.com/office/2006/metadata/properties" ma:root="true" ma:fieldsID="2b2af56ed1e23f7e0b20510d4cc210d1"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1C55B-C355-4EFF-8788-4C11045BD5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576A28-2AAF-4B7B-B5AB-DB501D79F9CC}">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7b23fa32-4003-4364-bee1-595462966394"/>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8DA7382D-3A67-4FD9-B998-03A6AC4CD7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Slice</Template>
  <TotalTime>232</TotalTime>
  <Words>2298</Words>
  <Application>Microsoft Office PowerPoint</Application>
  <PresentationFormat>Widescreen</PresentationFormat>
  <Paragraphs>99</Paragraphs>
  <Slides>9</Slides>
  <Notes>0</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Calibri</vt:lpstr>
      <vt:lpstr>Century Gothic</vt:lpstr>
      <vt:lpstr>Segoe UI</vt:lpstr>
      <vt:lpstr>Source Sans Pro</vt:lpstr>
      <vt:lpstr>Times New Roman</vt:lpstr>
      <vt:lpstr>Wingdings 3</vt:lpstr>
      <vt:lpstr>WordVisiCarriageReturn_MSFontService</vt:lpstr>
      <vt:lpstr>Slice</vt:lpstr>
      <vt:lpstr>PowerPoint Presentation</vt:lpstr>
      <vt:lpstr>PowerPoint Presentation</vt:lpstr>
      <vt:lpstr>Incest and Epilepsy;  The long term consequences within  Akhenaten’s tight family group,  in Ancient Egypt’s  eighteenth dynasty explored  by analysis of an article  written by – Hussein, K,Martin, Ekatrina, &amp; Nerlich, Andreas G.(2003).  Ref.Article title + who did it, when.</vt:lpstr>
      <vt:lpstr>PowerPoint Presentation</vt:lpstr>
      <vt:lpstr>PowerPoint Presentation</vt:lpstr>
      <vt:lpstr>Incest and Epilepsy; the long term consequences within Tutankhamun's family unit.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Incest in Ancient Egypt</dc:title>
  <dc:creator>Julia Ann Jones (2007994)</dc:creator>
  <cp:lastModifiedBy>Julia Ann Jones (2007994)</cp:lastModifiedBy>
  <cp:revision>91</cp:revision>
  <dcterms:created xsi:type="dcterms:W3CDTF">2020-10-22T15:57:58Z</dcterms:created>
  <dcterms:modified xsi:type="dcterms:W3CDTF">2020-11-04T00:03:58Z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