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6858000" cy="9906000" type="A4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86292B-BA5B-C176-FE59-EC151718AB9B}" v="229" dt="2026-07-01T07:34:18.226"/>
    <p1510:client id="{DBC79334-174B-4816-FEA1-6BC17C9AE726}" v="307" dt="2026-07-01T08:03:45.5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7-01T07:14:45.15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13702 4865 16383 0 0,'4'4'0'0'0,"-2"25"0"0"0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7-01T07:26:31.76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10973 1879 16383 0 0,'18'-4'0'0'0,"-25"16"0"0"0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7-01T07:26:31.76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11097 1954 16383 0 0,'0'-4'0'0'0,"0"2"0"0"0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7-01T07:26:31.76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11173 1926 16383 0 0,'-4'0'0'0'0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7250" y="1621191"/>
            <a:ext cx="5143500" cy="3448755"/>
          </a:xfrm>
        </p:spPr>
        <p:txBody>
          <a:bodyPr anchor="b"/>
          <a:lstStyle>
            <a:lvl1pPr algn="ctr">
              <a:defRPr sz="2742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097"/>
            </a:lvl1pPr>
            <a:lvl2pPr marL="208955" indent="0" algn="ctr">
              <a:buNone/>
              <a:defRPr sz="914"/>
            </a:lvl2pPr>
            <a:lvl3pPr marL="417909" indent="0" algn="ctr">
              <a:buNone/>
              <a:defRPr sz="823"/>
            </a:lvl3pPr>
            <a:lvl4pPr marL="626864" indent="0" algn="ctr">
              <a:buNone/>
              <a:defRPr sz="731"/>
            </a:lvl4pPr>
            <a:lvl5pPr marL="835819" indent="0" algn="ctr">
              <a:buNone/>
              <a:defRPr sz="731"/>
            </a:lvl5pPr>
            <a:lvl6pPr marL="1044773" indent="0" algn="ctr">
              <a:buNone/>
              <a:defRPr sz="731"/>
            </a:lvl6pPr>
            <a:lvl7pPr marL="1253728" indent="0" algn="ctr">
              <a:buNone/>
              <a:defRPr sz="731"/>
            </a:lvl7pPr>
            <a:lvl8pPr marL="1462683" indent="0" algn="ctr">
              <a:buNone/>
              <a:defRPr sz="731"/>
            </a:lvl8pPr>
            <a:lvl9pPr marL="1671638" indent="0" algn="ctr">
              <a:buNone/>
              <a:defRPr sz="731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7" y="2469622"/>
            <a:ext cx="5915025" cy="4120620"/>
          </a:xfrm>
        </p:spPr>
        <p:txBody>
          <a:bodyPr anchor="b"/>
          <a:lstStyle>
            <a:lvl1pPr>
              <a:defRPr sz="2742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7" y="6629225"/>
            <a:ext cx="5915025" cy="2166937"/>
          </a:xfrm>
        </p:spPr>
        <p:txBody>
          <a:bodyPr/>
          <a:lstStyle>
            <a:lvl1pPr marL="0" indent="0">
              <a:buNone/>
              <a:defRPr sz="1097">
                <a:solidFill>
                  <a:schemeClr val="tx1">
                    <a:tint val="82000"/>
                  </a:schemeClr>
                </a:solidFill>
              </a:defRPr>
            </a:lvl1pPr>
            <a:lvl2pPr marL="208955" indent="0">
              <a:buNone/>
              <a:defRPr sz="914">
                <a:solidFill>
                  <a:schemeClr val="tx1">
                    <a:tint val="82000"/>
                  </a:schemeClr>
                </a:solidFill>
              </a:defRPr>
            </a:lvl2pPr>
            <a:lvl3pPr marL="417909" indent="0">
              <a:buNone/>
              <a:defRPr sz="823">
                <a:solidFill>
                  <a:schemeClr val="tx1">
                    <a:tint val="82000"/>
                  </a:schemeClr>
                </a:solidFill>
              </a:defRPr>
            </a:lvl3pPr>
            <a:lvl4pPr marL="626864" indent="0">
              <a:buNone/>
              <a:defRPr sz="731">
                <a:solidFill>
                  <a:schemeClr val="tx1">
                    <a:tint val="82000"/>
                  </a:schemeClr>
                </a:solidFill>
              </a:defRPr>
            </a:lvl4pPr>
            <a:lvl5pPr marL="835819" indent="0">
              <a:buNone/>
              <a:defRPr sz="731">
                <a:solidFill>
                  <a:schemeClr val="tx1">
                    <a:tint val="82000"/>
                  </a:schemeClr>
                </a:solidFill>
              </a:defRPr>
            </a:lvl5pPr>
            <a:lvl6pPr marL="1044773" indent="0">
              <a:buNone/>
              <a:defRPr sz="731">
                <a:solidFill>
                  <a:schemeClr val="tx1">
                    <a:tint val="82000"/>
                  </a:schemeClr>
                </a:solidFill>
              </a:defRPr>
            </a:lvl6pPr>
            <a:lvl7pPr marL="1253728" indent="0">
              <a:buNone/>
              <a:defRPr sz="731">
                <a:solidFill>
                  <a:schemeClr val="tx1">
                    <a:tint val="82000"/>
                  </a:schemeClr>
                </a:solidFill>
              </a:defRPr>
            </a:lvl7pPr>
            <a:lvl8pPr marL="1462683" indent="0">
              <a:buNone/>
              <a:defRPr sz="731">
                <a:solidFill>
                  <a:schemeClr val="tx1">
                    <a:tint val="82000"/>
                  </a:schemeClr>
                </a:solidFill>
              </a:defRPr>
            </a:lvl8pPr>
            <a:lvl9pPr marL="1671638" indent="0">
              <a:buNone/>
              <a:defRPr sz="731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2" y="527403"/>
            <a:ext cx="5915025" cy="191470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6"/>
            <a:ext cx="2901255" cy="1190095"/>
          </a:xfrm>
        </p:spPr>
        <p:txBody>
          <a:bodyPr anchor="b"/>
          <a:lstStyle>
            <a:lvl1pPr marL="0" indent="0">
              <a:buNone/>
              <a:defRPr sz="1097" b="1"/>
            </a:lvl1pPr>
            <a:lvl2pPr marL="208955" indent="0">
              <a:buNone/>
              <a:defRPr sz="914" b="1"/>
            </a:lvl2pPr>
            <a:lvl3pPr marL="417909" indent="0">
              <a:buNone/>
              <a:defRPr sz="823" b="1"/>
            </a:lvl3pPr>
            <a:lvl4pPr marL="626864" indent="0">
              <a:buNone/>
              <a:defRPr sz="731" b="1"/>
            </a:lvl4pPr>
            <a:lvl5pPr marL="835819" indent="0">
              <a:buNone/>
              <a:defRPr sz="731" b="1"/>
            </a:lvl5pPr>
            <a:lvl6pPr marL="1044773" indent="0">
              <a:buNone/>
              <a:defRPr sz="731" b="1"/>
            </a:lvl6pPr>
            <a:lvl7pPr marL="1253728" indent="0">
              <a:buNone/>
              <a:defRPr sz="731" b="1"/>
            </a:lvl7pPr>
            <a:lvl8pPr marL="1462683" indent="0">
              <a:buNone/>
              <a:defRPr sz="731" b="1"/>
            </a:lvl8pPr>
            <a:lvl9pPr marL="1671638" indent="0">
              <a:buNone/>
              <a:defRPr sz="731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4" y="2428346"/>
            <a:ext cx="2915543" cy="1190095"/>
          </a:xfrm>
        </p:spPr>
        <p:txBody>
          <a:bodyPr anchor="b"/>
          <a:lstStyle>
            <a:lvl1pPr marL="0" indent="0">
              <a:buNone/>
              <a:defRPr sz="1097" b="1"/>
            </a:lvl1pPr>
            <a:lvl2pPr marL="208955" indent="0">
              <a:buNone/>
              <a:defRPr sz="914" b="1"/>
            </a:lvl2pPr>
            <a:lvl3pPr marL="417909" indent="0">
              <a:buNone/>
              <a:defRPr sz="823" b="1"/>
            </a:lvl3pPr>
            <a:lvl4pPr marL="626864" indent="0">
              <a:buNone/>
              <a:defRPr sz="731" b="1"/>
            </a:lvl4pPr>
            <a:lvl5pPr marL="835819" indent="0">
              <a:buNone/>
              <a:defRPr sz="731" b="1"/>
            </a:lvl5pPr>
            <a:lvl6pPr marL="1044773" indent="0">
              <a:buNone/>
              <a:defRPr sz="731" b="1"/>
            </a:lvl6pPr>
            <a:lvl7pPr marL="1253728" indent="0">
              <a:buNone/>
              <a:defRPr sz="731" b="1"/>
            </a:lvl7pPr>
            <a:lvl8pPr marL="1462683" indent="0">
              <a:buNone/>
              <a:defRPr sz="731" b="1"/>
            </a:lvl8pPr>
            <a:lvl9pPr marL="1671638" indent="0">
              <a:buNone/>
              <a:defRPr sz="731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4" y="3618442"/>
            <a:ext cx="2915543" cy="532218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2" y="660400"/>
            <a:ext cx="2211883" cy="2311400"/>
          </a:xfrm>
        </p:spPr>
        <p:txBody>
          <a:bodyPr anchor="b"/>
          <a:lstStyle>
            <a:lvl1pPr>
              <a:defRPr sz="1463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4" y="1426281"/>
            <a:ext cx="3471863" cy="7039680"/>
          </a:xfrm>
        </p:spPr>
        <p:txBody>
          <a:bodyPr/>
          <a:lstStyle>
            <a:lvl1pPr>
              <a:defRPr sz="1463"/>
            </a:lvl1pPr>
            <a:lvl2pPr>
              <a:defRPr sz="1280"/>
            </a:lvl2pPr>
            <a:lvl3pPr>
              <a:defRPr sz="1097"/>
            </a:lvl3pPr>
            <a:lvl4pPr>
              <a:defRPr sz="914"/>
            </a:lvl4pPr>
            <a:lvl5pPr>
              <a:defRPr sz="914"/>
            </a:lvl5pPr>
            <a:lvl6pPr>
              <a:defRPr sz="914"/>
            </a:lvl6pPr>
            <a:lvl7pPr>
              <a:defRPr sz="914"/>
            </a:lvl7pPr>
            <a:lvl8pPr>
              <a:defRPr sz="914"/>
            </a:lvl8pPr>
            <a:lvl9pPr>
              <a:defRPr sz="914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2" y="2971800"/>
            <a:ext cx="2211883" cy="5505627"/>
          </a:xfrm>
        </p:spPr>
        <p:txBody>
          <a:bodyPr/>
          <a:lstStyle>
            <a:lvl1pPr marL="0" indent="0">
              <a:buNone/>
              <a:defRPr sz="731"/>
            </a:lvl1pPr>
            <a:lvl2pPr marL="208955" indent="0">
              <a:buNone/>
              <a:defRPr sz="640"/>
            </a:lvl2pPr>
            <a:lvl3pPr marL="417909" indent="0">
              <a:buNone/>
              <a:defRPr sz="548"/>
            </a:lvl3pPr>
            <a:lvl4pPr marL="626864" indent="0">
              <a:buNone/>
              <a:defRPr sz="457"/>
            </a:lvl4pPr>
            <a:lvl5pPr marL="835819" indent="0">
              <a:buNone/>
              <a:defRPr sz="457"/>
            </a:lvl5pPr>
            <a:lvl6pPr marL="1044773" indent="0">
              <a:buNone/>
              <a:defRPr sz="457"/>
            </a:lvl6pPr>
            <a:lvl7pPr marL="1253728" indent="0">
              <a:buNone/>
              <a:defRPr sz="457"/>
            </a:lvl7pPr>
            <a:lvl8pPr marL="1462683" indent="0">
              <a:buNone/>
              <a:defRPr sz="457"/>
            </a:lvl8pPr>
            <a:lvl9pPr marL="1671638" indent="0">
              <a:buNone/>
              <a:defRPr sz="457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2" y="660400"/>
            <a:ext cx="2211883" cy="2311400"/>
          </a:xfrm>
        </p:spPr>
        <p:txBody>
          <a:bodyPr anchor="b"/>
          <a:lstStyle>
            <a:lvl1pPr>
              <a:defRPr sz="1463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4" y="1426281"/>
            <a:ext cx="3471863" cy="7039680"/>
          </a:xfrm>
        </p:spPr>
        <p:txBody>
          <a:bodyPr anchor="t"/>
          <a:lstStyle>
            <a:lvl1pPr marL="0" indent="0">
              <a:buNone/>
              <a:defRPr sz="1463"/>
            </a:lvl1pPr>
            <a:lvl2pPr marL="208955" indent="0">
              <a:buNone/>
              <a:defRPr sz="1280"/>
            </a:lvl2pPr>
            <a:lvl3pPr marL="417909" indent="0">
              <a:buNone/>
              <a:defRPr sz="1097"/>
            </a:lvl3pPr>
            <a:lvl4pPr marL="626864" indent="0">
              <a:buNone/>
              <a:defRPr sz="914"/>
            </a:lvl4pPr>
            <a:lvl5pPr marL="835819" indent="0">
              <a:buNone/>
              <a:defRPr sz="914"/>
            </a:lvl5pPr>
            <a:lvl6pPr marL="1044773" indent="0">
              <a:buNone/>
              <a:defRPr sz="914"/>
            </a:lvl6pPr>
            <a:lvl7pPr marL="1253728" indent="0">
              <a:buNone/>
              <a:defRPr sz="914"/>
            </a:lvl7pPr>
            <a:lvl8pPr marL="1462683" indent="0">
              <a:buNone/>
              <a:defRPr sz="914"/>
            </a:lvl8pPr>
            <a:lvl9pPr marL="1671638" indent="0">
              <a:buNone/>
              <a:defRPr sz="914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2" y="2971800"/>
            <a:ext cx="2211883" cy="5505627"/>
          </a:xfrm>
        </p:spPr>
        <p:txBody>
          <a:bodyPr/>
          <a:lstStyle>
            <a:lvl1pPr marL="0" indent="0">
              <a:buNone/>
              <a:defRPr sz="731"/>
            </a:lvl1pPr>
            <a:lvl2pPr marL="208955" indent="0">
              <a:buNone/>
              <a:defRPr sz="640"/>
            </a:lvl2pPr>
            <a:lvl3pPr marL="417909" indent="0">
              <a:buNone/>
              <a:defRPr sz="548"/>
            </a:lvl3pPr>
            <a:lvl4pPr marL="626864" indent="0">
              <a:buNone/>
              <a:defRPr sz="457"/>
            </a:lvl4pPr>
            <a:lvl5pPr marL="835819" indent="0">
              <a:buNone/>
              <a:defRPr sz="457"/>
            </a:lvl5pPr>
            <a:lvl6pPr marL="1044773" indent="0">
              <a:buNone/>
              <a:defRPr sz="457"/>
            </a:lvl6pPr>
            <a:lvl7pPr marL="1253728" indent="0">
              <a:buNone/>
              <a:defRPr sz="457"/>
            </a:lvl7pPr>
            <a:lvl8pPr marL="1462683" indent="0">
              <a:buNone/>
              <a:defRPr sz="457"/>
            </a:lvl8pPr>
            <a:lvl9pPr marL="1671638" indent="0">
              <a:buNone/>
              <a:defRPr sz="457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6" y="527403"/>
            <a:ext cx="1478756" cy="8394877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7" y="527403"/>
            <a:ext cx="4350544" cy="839487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9" y="527403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9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6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548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4" y="9181396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548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6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48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customXml" Target="../ink/ink3.xml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12" Type="http://schemas.openxmlformats.org/officeDocument/2006/relationships/image" Target="../media/image3.jpe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4.xml"/><Relationship Id="rId6" Type="http://schemas.openxmlformats.org/officeDocument/2006/relationships/customXml" Target="../ink/ink2.xml"/><Relationship Id="rId11" Type="http://schemas.openxmlformats.org/officeDocument/2006/relationships/image" Target="../media/image5.png"/><Relationship Id="rId5" Type="http://schemas.openxmlformats.org/officeDocument/2006/relationships/image" Target="../media/image2.jpeg"/><Relationship Id="rId10" Type="http://schemas.openxmlformats.org/officeDocument/2006/relationships/customXml" Target="../ink/ink4.xml"/><Relationship Id="rId4" Type="http://schemas.openxmlformats.org/officeDocument/2006/relationships/image" Target="../media/image1.jpeg"/><Relationship Id="rId9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2571" y="155212"/>
            <a:ext cx="6461358" cy="1438300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GB" sz="2700" b="1">
                <a:latin typeface="Sitka Heading"/>
                <a:ea typeface="+mj-lt"/>
                <a:cs typeface="+mj-lt"/>
              </a:rPr>
              <a:t>Obsessive-Compulsive Disorder (OCD): A Critical Examination of Historical and Contemporary Treatment and Care</a:t>
            </a:r>
            <a:endParaRPr lang="en-US" b="1">
              <a:latin typeface="Sitka Heading"/>
            </a:endParaRPr>
          </a:p>
        </p:txBody>
      </p:sp>
      <p:sp>
        <p:nvSpPr>
          <p:cNvPr id="3" name="Subtitle 2"/>
          <p:cNvSpPr>
            <a:spLocks noGrp="1"/>
          </p:cNvSpPr>
          <p:nvPr>
            <p:ph sz="half" idx="1"/>
          </p:nvPr>
        </p:nvSpPr>
        <p:spPr>
          <a:xfrm>
            <a:off x="250141" y="1456881"/>
            <a:ext cx="4950029" cy="2533429"/>
          </a:xfrm>
          <a:solidFill>
            <a:schemeClr val="accent5">
              <a:lumMod val="20000"/>
              <a:lumOff val="80000"/>
            </a:schemeClr>
          </a:solidFill>
        </p:spPr>
        <p:txBody>
          <a:bodyPr vert="horz" lIns="74295" tIns="37148" rIns="74295" bIns="37148" rtlCol="0" anchor="t">
            <a:noAutofit/>
          </a:bodyPr>
          <a:lstStyle/>
          <a:p>
            <a:r>
              <a:rPr lang="en-GB" sz="1400" b="1">
                <a:latin typeface="Cooper Black"/>
              </a:rPr>
              <a:t>INTRODUCTION </a:t>
            </a:r>
          </a:p>
          <a:p>
            <a:r>
              <a:rPr lang="en-GB" sz="1400">
                <a:ea typeface="+mn-lt"/>
                <a:cs typeface="+mn-lt"/>
              </a:rPr>
              <a:t>Persistent compulsions and obsessions are the hallmarks of OCD.</a:t>
            </a:r>
          </a:p>
          <a:p>
            <a:r>
              <a:rPr lang="en-GB" sz="1400">
                <a:ea typeface="+mn-lt"/>
                <a:cs typeface="+mn-lt"/>
              </a:rPr>
              <a:t>Obsessive-Compulsive or Related Disorder is the ICD-11 classification.</a:t>
            </a:r>
          </a:p>
          <a:p>
            <a:r>
              <a:rPr lang="en-GB" sz="1400">
                <a:ea typeface="+mn-lt"/>
                <a:cs typeface="+mn-lt"/>
              </a:rPr>
              <a:t>This poster examines OCD's background, therapies, stigma, and future suggestions.</a:t>
            </a:r>
          </a:p>
          <a:p>
            <a:r>
              <a:rPr lang="en-GB" sz="1400">
                <a:ea typeface="+mn-lt"/>
                <a:cs typeface="+mn-lt"/>
              </a:rPr>
              <a:t>OCD is classified in ICD-11 as an Obsessive-Compulsive or Related Disorder.</a:t>
            </a:r>
            <a:endParaRPr lang="en-GB" sz="1400" dirty="0">
              <a:latin typeface="Aptos"/>
            </a:endParaRP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EFE95E9B-79A7-3732-AB2E-545D5D6D81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690156" y="5117694"/>
            <a:ext cx="3739802" cy="2314511"/>
          </a:xfrm>
          <a:solidFill>
            <a:schemeClr val="accent5">
              <a:lumMod val="40000"/>
              <a:lumOff val="6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>
                <a:latin typeface="Cooper Black"/>
                <a:ea typeface="+mn-lt"/>
                <a:cs typeface="+mn-lt"/>
              </a:rPr>
              <a:t>Exorcisms, sin, and possession</a:t>
            </a:r>
          </a:p>
          <a:p>
            <a:pPr marL="0" indent="0">
              <a:buNone/>
            </a:pPr>
            <a:endParaRPr lang="en-GB" sz="1600" dirty="0">
              <a:latin typeface="Cooper Black"/>
              <a:ea typeface="+mn-lt"/>
              <a:cs typeface="+mn-lt"/>
            </a:endParaRPr>
          </a:p>
          <a:p>
            <a:pPr marL="285750" indent="-285750"/>
            <a:r>
              <a:rPr lang="en-GB" sz="1600">
                <a:latin typeface="Cooper Black"/>
                <a:ea typeface="+mn-lt"/>
                <a:cs typeface="+mn-lt"/>
              </a:rPr>
              <a:t>Medical model and asylum care</a:t>
            </a:r>
            <a:endParaRPr lang="en-GB">
              <a:latin typeface="Cooper Black"/>
            </a:endParaRPr>
          </a:p>
          <a:p>
            <a:pPr marL="285750" indent="-285750"/>
            <a:r>
              <a:rPr lang="en-GB" sz="1600">
                <a:latin typeface="Cooper Black"/>
                <a:ea typeface="+mn-lt"/>
                <a:cs typeface="+mn-lt"/>
              </a:rPr>
              <a:t>Recognition of OCD, CBT and medication</a:t>
            </a:r>
          </a:p>
          <a:p>
            <a:pPr marL="285750" indent="-285750"/>
            <a:r>
              <a:rPr lang="en-GB" sz="1600">
                <a:latin typeface="Cooper Black"/>
                <a:ea typeface="+mn-lt"/>
                <a:cs typeface="+mn-lt"/>
              </a:rPr>
              <a:t>Evidence-based treatment (ERP &amp; SSRIs)</a:t>
            </a:r>
            <a:endParaRPr lang="en-GB" sz="1600">
              <a:latin typeface="Cooper Black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2DABCE6C-B87F-CC2D-BA0A-CA29E43CCA3C}"/>
                  </a:ext>
                </a:extLst>
              </p14:cNvPr>
              <p14:cNvContentPartPr/>
              <p14:nvPr/>
            </p14:nvContentPartPr>
            <p14:xfrm>
              <a:off x="3314295" y="2940844"/>
              <a:ext cx="20729" cy="20729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2DABCE6C-B87F-CC2D-BA0A-CA29E43CCA3C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169192" y="2910970"/>
                <a:ext cx="313896" cy="81087"/>
              </a:xfrm>
              <a:prstGeom prst="rect">
                <a:avLst/>
              </a:prstGeom>
            </p:spPr>
          </p:pic>
        </mc:Fallback>
      </mc:AlternateContent>
      <p:pic>
        <p:nvPicPr>
          <p:cNvPr id="6" name="Picture 5" descr="A black and white drawing of a human head with arrows&#10;&#10;AI-generated content may be incorrect.">
            <a:extLst>
              <a:ext uri="{FF2B5EF4-FFF2-40B4-BE49-F238E27FC236}">
                <a16:creationId xmlns:a16="http://schemas.microsoft.com/office/drawing/2014/main" id="{A0600715-7E85-F3D5-D8A5-F829E9DC3E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59249" y="1527846"/>
            <a:ext cx="1363562" cy="140588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C4A2174-8077-9A02-8F6F-0317B8031462}"/>
              </a:ext>
            </a:extLst>
          </p:cNvPr>
          <p:cNvSpPr txBox="1"/>
          <p:nvPr/>
        </p:nvSpPr>
        <p:spPr>
          <a:xfrm>
            <a:off x="259663" y="4049600"/>
            <a:ext cx="3210822" cy="52129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74295" tIns="37148" rIns="74295" bIns="37148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GB" sz="1450" b="1">
                <a:solidFill>
                  <a:schemeClr val="tx1">
                    <a:lumMod val="95000"/>
                    <a:lumOff val="5000"/>
                  </a:schemeClr>
                </a:solidFill>
                <a:latin typeface="Cooper Black"/>
                <a:ea typeface="+mn-lt"/>
                <a:cs typeface="+mn-lt"/>
              </a:rPr>
              <a:t>Knowledge of the Past</a:t>
            </a:r>
            <a:endParaRPr lang="en-US" sz="2800" b="1">
              <a:solidFill>
                <a:schemeClr val="tx1">
                  <a:lumMod val="95000"/>
                  <a:lumOff val="5000"/>
                </a:schemeClr>
              </a:solidFill>
              <a:latin typeface="Cooper Black"/>
            </a:endParaRPr>
          </a:p>
          <a:p>
            <a:pPr marL="285750" indent="-285750" algn="just">
              <a:buFont typeface="Arial"/>
              <a:buChar char="•"/>
            </a:pPr>
            <a:endParaRPr lang="en-GB" sz="1450" b="1" dirty="0">
              <a:solidFill>
                <a:srgbClr val="FF0000"/>
              </a:solidFill>
              <a:latin typeface="Sitka Heading"/>
            </a:endParaRPr>
          </a:p>
        </p:txBody>
      </p:sp>
      <p:pic>
        <p:nvPicPr>
          <p:cNvPr id="9" name="Picture 8" descr="A diagram of a circle with arrows&#10;&#10;AI-generated content may be incorrect.">
            <a:extLst>
              <a:ext uri="{FF2B5EF4-FFF2-40B4-BE49-F238E27FC236}">
                <a16:creationId xmlns:a16="http://schemas.microsoft.com/office/drawing/2014/main" id="{F7FCC02C-A74D-BEAA-88BA-3FC82CC741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2681" y="3576329"/>
            <a:ext cx="1636911" cy="942111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2AF638EA-0469-7F27-12DA-BA0D2CF513A5}"/>
                  </a:ext>
                </a:extLst>
              </p14:cNvPr>
              <p14:cNvContentPartPr/>
              <p14:nvPr/>
            </p14:nvContentPartPr>
            <p14:xfrm>
              <a:off x="1221548" y="671865"/>
              <a:ext cx="20450" cy="2045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2AF638EA-0469-7F27-12DA-BA0D2CF513A5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167732" y="594784"/>
                <a:ext cx="127005" cy="17618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F3D7D9A4-D9DE-FA32-EFE1-6FE02E649A68}"/>
                  </a:ext>
                </a:extLst>
              </p14:cNvPr>
              <p14:cNvContentPartPr/>
              <p14:nvPr/>
            </p14:nvContentPartPr>
            <p14:xfrm>
              <a:off x="1316981" y="728590"/>
              <a:ext cx="20450" cy="2045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F3D7D9A4-D9DE-FA32-EFE1-6FE02E649A68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314931" y="582519"/>
                <a:ext cx="2045000" cy="30967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9BDBAAD3-4748-8A2F-94A7-465A5D731268}"/>
                  </a:ext>
                </a:extLst>
              </p14:cNvPr>
              <p14:cNvContentPartPr/>
              <p14:nvPr/>
            </p14:nvContentPartPr>
            <p14:xfrm>
              <a:off x="1372620" y="711661"/>
              <a:ext cx="20450" cy="2045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9BDBAAD3-4748-8A2F-94A7-465A5D731268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1205612" y="-310839"/>
                <a:ext cx="357875" cy="2045000"/>
              </a:xfrm>
              <a:prstGeom prst="rect">
                <a:avLst/>
              </a:prstGeom>
            </p:spPr>
          </p:pic>
        </mc:Fallback>
      </mc:AlternateContent>
      <p:sp>
        <p:nvSpPr>
          <p:cNvPr id="15" name="TextBox 14">
            <a:extLst>
              <a:ext uri="{FF2B5EF4-FFF2-40B4-BE49-F238E27FC236}">
                <a16:creationId xmlns:a16="http://schemas.microsoft.com/office/drawing/2014/main" id="{060D21A8-FB2B-95BA-BAD8-FCBB708E86E1}"/>
              </a:ext>
            </a:extLst>
          </p:cNvPr>
          <p:cNvSpPr txBox="1"/>
          <p:nvPr/>
        </p:nvSpPr>
        <p:spPr>
          <a:xfrm>
            <a:off x="6436" y="5114253"/>
            <a:ext cx="2892246" cy="230832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latin typeface="Cooper Black"/>
                <a:ea typeface="+mn-lt"/>
                <a:cs typeface="+mn-lt"/>
              </a:rPr>
              <a:t>Early and Middle Ages</a:t>
            </a:r>
            <a:endParaRPr lang="en-US">
              <a:latin typeface="Cooper Black"/>
            </a:endParaRPr>
          </a:p>
          <a:p>
            <a:endParaRPr lang="en-GB" dirty="0">
              <a:latin typeface="Cooper Black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latin typeface="Cooper Black"/>
                <a:ea typeface="+mn-lt"/>
                <a:cs typeface="+mn-lt"/>
              </a:rPr>
              <a:t>18th–19th Century</a:t>
            </a:r>
            <a:endParaRPr lang="en-GB" dirty="0">
              <a:latin typeface="Cooper Black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Cooper Black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latin typeface="Cooper Black"/>
                <a:ea typeface="+mn-lt"/>
                <a:cs typeface="+mn-lt"/>
              </a:rPr>
              <a:t>20th Century</a:t>
            </a:r>
          </a:p>
          <a:p>
            <a:endParaRPr lang="en-GB" dirty="0">
              <a:latin typeface="Cooper Black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latin typeface="Cooper Black"/>
                <a:ea typeface="+mn-lt"/>
                <a:cs typeface="+mn-lt"/>
              </a:rPr>
              <a:t>Today (ICD-11)</a:t>
            </a:r>
            <a:endParaRPr lang="en-GB">
              <a:latin typeface="Cooper Black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5B5B58E-6934-9D36-E1F9-04C5655D35C0}"/>
              </a:ext>
            </a:extLst>
          </p:cNvPr>
          <p:cNvSpPr txBox="1"/>
          <p:nvPr/>
        </p:nvSpPr>
        <p:spPr>
          <a:xfrm>
            <a:off x="243000" y="4578514"/>
            <a:ext cx="5906722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Period</a:t>
            </a:r>
            <a:r>
              <a:rPr lang="en-GB" b="1">
                <a:solidFill>
                  <a:schemeClr val="tx1">
                    <a:lumMod val="95000"/>
                    <a:lumOff val="5000"/>
                  </a:schemeClr>
                </a:solidFill>
              </a:rPr>
              <a:t>​                                            </a:t>
            </a:r>
            <a:r>
              <a:rPr lang="en-GB" b="1">
                <a:ea typeface="+mn-lt"/>
                <a:cs typeface="+mn-lt"/>
              </a:rPr>
              <a:t>Key Development</a:t>
            </a:r>
            <a:r>
              <a:rPr lang="en-GB" b="1" dirty="0"/>
              <a:t>  </a:t>
            </a:r>
            <a:endParaRPr lang="en-US" b="1">
              <a:solidFill>
                <a:schemeClr val="accent5"/>
              </a:solidFill>
            </a:endParaRPr>
          </a:p>
        </p:txBody>
      </p:sp>
      <p:pic>
        <p:nvPicPr>
          <p:cNvPr id="17" name="Picture 16" descr="A cartoon of a face with different colored objects&#10;&#10;AI-generated content may be incorrect.">
            <a:extLst>
              <a:ext uri="{FF2B5EF4-FFF2-40B4-BE49-F238E27FC236}">
                <a16:creationId xmlns:a16="http://schemas.microsoft.com/office/drawing/2014/main" id="{4C07A1A5-682B-CF4B-59A0-0BF4E627573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18645" y="7649817"/>
            <a:ext cx="1730106" cy="1780437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3FE13642-D062-24CD-CA43-332DF416A0A8}"/>
              </a:ext>
            </a:extLst>
          </p:cNvPr>
          <p:cNvSpPr txBox="1"/>
          <p:nvPr/>
        </p:nvSpPr>
        <p:spPr>
          <a:xfrm>
            <a:off x="2141499" y="7648273"/>
            <a:ext cx="4549696" cy="175432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u="sng">
                <a:latin typeface="Cooper Black"/>
                <a:ea typeface="+mn-lt"/>
                <a:cs typeface="+mn-lt"/>
              </a:rPr>
              <a:t>Contemporary </a:t>
            </a:r>
            <a:r>
              <a:rPr lang="en-GB" b="1" u="sng">
                <a:latin typeface="Cooper Black"/>
                <a:ea typeface="+mn-lt"/>
                <a:cs typeface="+mn-lt"/>
              </a:rPr>
              <a:t>Treatment and Care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CBT (ERP) – first-line treatment.</a:t>
            </a:r>
            <a:endParaRPr lang="en-GB" dirty="0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SSRIs – reduce OCD symptoms.</a:t>
            </a:r>
            <a:endParaRPr lang="en-GB" dirty="0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Person-centred care – tailored support.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MDT approach – psychologists, psychiatrists and GPs.</a:t>
            </a:r>
            <a:endParaRPr lang="en-GB"/>
          </a:p>
        </p:txBody>
      </p:sp>
      <p:sp>
        <p:nvSpPr>
          <p:cNvPr id="19" name="TextBox 18"/>
          <p:cNvSpPr txBox="1"/>
          <p:nvPr/>
        </p:nvSpPr>
        <p:spPr>
          <a:xfrm>
            <a:off x="256032" y="9582912"/>
            <a:ext cx="6355080" cy="256032"/>
          </a:xfrm>
          <a:prstGeom prst="rect">
            <a:avLst/>
          </a:prstGeom>
          <a:noFill/>
        </p:spPr>
        <p:txBody>
          <a:bodyPr wrap="none" lIns="0" tIns="0" bIns="0">
            <a:spAutoFit/>
          </a:bodyPr>
          <a:lstStyle/>
          <a:p>
            <a:r>
              <a:rPr sz="1000" b="1">
                <a:solidFill>
                  <a:srgbClr val="1E2D46"/>
                </a:solidFill>
                <a:latin typeface="Arial"/>
              </a:rPr>
              <a:t>Janna Akhter  |  Student ID: 2316154  |  BMHP6029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A4 Paper (210x297 mm)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Obsessive-Compulsive Disorder (OCD): A Critical Examination of Historical and Contemporary Treatment and Care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299</cp:revision>
  <dcterms:created xsi:type="dcterms:W3CDTF">2026-06-28T20:34:28Z</dcterms:created>
  <dcterms:modified xsi:type="dcterms:W3CDTF">2026-10-25T12:40:35Z</dcterms:modified>
</cp:coreProperties>
</file>