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022AE4-A952-714A-99CB-48FF7585D2CD}" v="11" dt="2023-05-18T13:11:16.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296"/>
  </p:normalViewPr>
  <p:slideViewPr>
    <p:cSldViewPr snapToGrid="0">
      <p:cViewPr varScale="1">
        <p:scale>
          <a:sx n="121" d="100"/>
          <a:sy n="121" d="100"/>
        </p:scale>
        <p:origin x="200" y="3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Rahman (2219864)" userId="9a4c3801-66fb-4cad-9645-e204be1c0df8" providerId="ADAL" clId="{4B022AE4-A952-714A-99CB-48FF7585D2CD}"/>
    <pc:docChg chg="custSel addSld modSld">
      <pc:chgData name="Max Rahman (2219864)" userId="9a4c3801-66fb-4cad-9645-e204be1c0df8" providerId="ADAL" clId="{4B022AE4-A952-714A-99CB-48FF7585D2CD}" dt="2023-05-18T13:11:16.466" v="669" actId="27636"/>
      <pc:docMkLst>
        <pc:docMk/>
      </pc:docMkLst>
      <pc:sldChg chg="addSp delSp modSp mod delDesignElem">
        <pc:chgData name="Max Rahman (2219864)" userId="9a4c3801-66fb-4cad-9645-e204be1c0df8" providerId="ADAL" clId="{4B022AE4-A952-714A-99CB-48FF7585D2CD}" dt="2023-05-18T13:11:16.041" v="667"/>
        <pc:sldMkLst>
          <pc:docMk/>
          <pc:sldMk cId="3519786921" sldId="256"/>
        </pc:sldMkLst>
        <pc:spChg chg="mod">
          <ac:chgData name="Max Rahman (2219864)" userId="9a4c3801-66fb-4cad-9645-e204be1c0df8" providerId="ADAL" clId="{4B022AE4-A952-714A-99CB-48FF7585D2CD}" dt="2023-05-17T23:38:00.068" v="645" actId="20577"/>
          <ac:spMkLst>
            <pc:docMk/>
            <pc:sldMk cId="3519786921" sldId="256"/>
            <ac:spMk id="2" creationId="{679CD74A-24A1-4097-02D7-D0226A015348}"/>
          </ac:spMkLst>
        </pc:spChg>
        <pc:spChg chg="mod">
          <ac:chgData name="Max Rahman (2219864)" userId="9a4c3801-66fb-4cad-9645-e204be1c0df8" providerId="ADAL" clId="{4B022AE4-A952-714A-99CB-48FF7585D2CD}" dt="2023-05-17T23:37:22.920" v="637" actId="20577"/>
          <ac:spMkLst>
            <pc:docMk/>
            <pc:sldMk cId="3519786921" sldId="256"/>
            <ac:spMk id="3" creationId="{BAD0D82F-3A92-0B48-3F6D-2E2F9325EC1A}"/>
          </ac:spMkLst>
        </pc:spChg>
        <pc:spChg chg="del">
          <ac:chgData name="Max Rahman (2219864)" userId="9a4c3801-66fb-4cad-9645-e204be1c0df8" providerId="ADAL" clId="{4B022AE4-A952-714A-99CB-48FF7585D2CD}" dt="2023-05-18T13:11:16.041" v="667"/>
          <ac:spMkLst>
            <pc:docMk/>
            <pc:sldMk cId="3519786921" sldId="256"/>
            <ac:spMk id="9" creationId="{143B1410-D187-427C-B738-BA6AEEF75FA2}"/>
          </ac:spMkLst>
        </pc:spChg>
        <pc:spChg chg="del">
          <ac:chgData name="Max Rahman (2219864)" userId="9a4c3801-66fb-4cad-9645-e204be1c0df8" providerId="ADAL" clId="{4B022AE4-A952-714A-99CB-48FF7585D2CD}" dt="2023-05-18T13:11:16.041" v="667"/>
          <ac:spMkLst>
            <pc:docMk/>
            <pc:sldMk cId="3519786921" sldId="256"/>
            <ac:spMk id="11" creationId="{67F1335F-97CE-4842-9A57-2B6A3F459D82}"/>
          </ac:spMkLst>
        </pc:spChg>
        <pc:picChg chg="add mod">
          <ac:chgData name="Max Rahman (2219864)" userId="9a4c3801-66fb-4cad-9645-e204be1c0df8" providerId="ADAL" clId="{4B022AE4-A952-714A-99CB-48FF7585D2CD}" dt="2023-05-18T13:10:42.081" v="665"/>
          <ac:picMkLst>
            <pc:docMk/>
            <pc:sldMk cId="3519786921" sldId="256"/>
            <ac:picMk id="5" creationId="{F0BB3819-E846-3C8C-13EF-D42A914FDFED}"/>
          </ac:picMkLst>
        </pc:picChg>
      </pc:sldChg>
      <pc:sldChg chg="addSp modSp mod">
        <pc:chgData name="Max Rahman (2219864)" userId="9a4c3801-66fb-4cad-9645-e204be1c0df8" providerId="ADAL" clId="{4B022AE4-A952-714A-99CB-48FF7585D2CD}" dt="2023-05-18T13:11:16.298" v="668" actId="27636"/>
        <pc:sldMkLst>
          <pc:docMk/>
          <pc:sldMk cId="1073185385" sldId="257"/>
        </pc:sldMkLst>
        <pc:spChg chg="mod">
          <ac:chgData name="Max Rahman (2219864)" userId="9a4c3801-66fb-4cad-9645-e204be1c0df8" providerId="ADAL" clId="{4B022AE4-A952-714A-99CB-48FF7585D2CD}" dt="2023-05-18T13:11:16.298" v="668" actId="27636"/>
          <ac:spMkLst>
            <pc:docMk/>
            <pc:sldMk cId="1073185385" sldId="257"/>
            <ac:spMk id="2" creationId="{02C6B99E-78E1-B808-BA98-1771B647DD1F}"/>
          </ac:spMkLst>
        </pc:spChg>
        <pc:spChg chg="mod">
          <ac:chgData name="Max Rahman (2219864)" userId="9a4c3801-66fb-4cad-9645-e204be1c0df8" providerId="ADAL" clId="{4B022AE4-A952-714A-99CB-48FF7585D2CD}" dt="2023-05-18T13:11:16.041" v="667"/>
          <ac:spMkLst>
            <pc:docMk/>
            <pc:sldMk cId="1073185385" sldId="257"/>
            <ac:spMk id="3" creationId="{AB3EF83F-1B55-28AD-15EC-A442261E7A13}"/>
          </ac:spMkLst>
        </pc:spChg>
        <pc:picChg chg="add mod">
          <ac:chgData name="Max Rahman (2219864)" userId="9a4c3801-66fb-4cad-9645-e204be1c0df8" providerId="ADAL" clId="{4B022AE4-A952-714A-99CB-48FF7585D2CD}" dt="2023-05-18T13:10:42.081" v="665"/>
          <ac:picMkLst>
            <pc:docMk/>
            <pc:sldMk cId="1073185385" sldId="257"/>
            <ac:picMk id="4" creationId="{AF329F5B-6031-414D-F4FE-BF0BE6F0E1B4}"/>
          </ac:picMkLst>
        </pc:picChg>
      </pc:sldChg>
      <pc:sldChg chg="addSp modSp new mod">
        <pc:chgData name="Max Rahman (2219864)" userId="9a4c3801-66fb-4cad-9645-e204be1c0df8" providerId="ADAL" clId="{4B022AE4-A952-714A-99CB-48FF7585D2CD}" dt="2023-05-18T13:11:16.041" v="667"/>
        <pc:sldMkLst>
          <pc:docMk/>
          <pc:sldMk cId="985954100" sldId="258"/>
        </pc:sldMkLst>
        <pc:spChg chg="mod">
          <ac:chgData name="Max Rahman (2219864)" userId="9a4c3801-66fb-4cad-9645-e204be1c0df8" providerId="ADAL" clId="{4B022AE4-A952-714A-99CB-48FF7585D2CD}" dt="2023-05-18T13:11:16.041" v="667"/>
          <ac:spMkLst>
            <pc:docMk/>
            <pc:sldMk cId="985954100" sldId="258"/>
            <ac:spMk id="2" creationId="{232BB59A-789F-2821-6682-18626C64F5B7}"/>
          </ac:spMkLst>
        </pc:spChg>
        <pc:spChg chg="mod">
          <ac:chgData name="Max Rahman (2219864)" userId="9a4c3801-66fb-4cad-9645-e204be1c0df8" providerId="ADAL" clId="{4B022AE4-A952-714A-99CB-48FF7585D2CD}" dt="2023-05-18T13:07:39.259" v="661" actId="255"/>
          <ac:spMkLst>
            <pc:docMk/>
            <pc:sldMk cId="985954100" sldId="258"/>
            <ac:spMk id="3" creationId="{AFF5D622-1777-4EDD-215E-493CF6E0E794}"/>
          </ac:spMkLst>
        </pc:spChg>
        <pc:picChg chg="add mod">
          <ac:chgData name="Max Rahman (2219864)" userId="9a4c3801-66fb-4cad-9645-e204be1c0df8" providerId="ADAL" clId="{4B022AE4-A952-714A-99CB-48FF7585D2CD}" dt="2023-05-18T13:10:42.081" v="665"/>
          <ac:picMkLst>
            <pc:docMk/>
            <pc:sldMk cId="985954100" sldId="258"/>
            <ac:picMk id="4" creationId="{0D7A3074-ACFB-3E86-D841-3231DCE5356A}"/>
          </ac:picMkLst>
        </pc:picChg>
      </pc:sldChg>
      <pc:sldChg chg="addSp modSp new mod">
        <pc:chgData name="Max Rahman (2219864)" userId="9a4c3801-66fb-4cad-9645-e204be1c0df8" providerId="ADAL" clId="{4B022AE4-A952-714A-99CB-48FF7585D2CD}" dt="2023-05-18T13:11:16.466" v="669" actId="27636"/>
        <pc:sldMkLst>
          <pc:docMk/>
          <pc:sldMk cId="598451697" sldId="259"/>
        </pc:sldMkLst>
        <pc:spChg chg="mod">
          <ac:chgData name="Max Rahman (2219864)" userId="9a4c3801-66fb-4cad-9645-e204be1c0df8" providerId="ADAL" clId="{4B022AE4-A952-714A-99CB-48FF7585D2CD}" dt="2023-05-18T13:11:16.466" v="669" actId="27636"/>
          <ac:spMkLst>
            <pc:docMk/>
            <pc:sldMk cId="598451697" sldId="259"/>
            <ac:spMk id="2" creationId="{06E57D40-8649-3E32-8A64-325BCF1F73E2}"/>
          </ac:spMkLst>
        </pc:spChg>
        <pc:spChg chg="mod">
          <ac:chgData name="Max Rahman (2219864)" userId="9a4c3801-66fb-4cad-9645-e204be1c0df8" providerId="ADAL" clId="{4B022AE4-A952-714A-99CB-48FF7585D2CD}" dt="2023-05-18T13:08:11.723" v="664" actId="1076"/>
          <ac:spMkLst>
            <pc:docMk/>
            <pc:sldMk cId="598451697" sldId="259"/>
            <ac:spMk id="3" creationId="{899581EB-327C-588F-BD17-0AB4A3A3E2BF}"/>
          </ac:spMkLst>
        </pc:spChg>
        <pc:picChg chg="add mod">
          <ac:chgData name="Max Rahman (2219864)" userId="9a4c3801-66fb-4cad-9645-e204be1c0df8" providerId="ADAL" clId="{4B022AE4-A952-714A-99CB-48FF7585D2CD}" dt="2023-05-18T13:10:42.081" v="665"/>
          <ac:picMkLst>
            <pc:docMk/>
            <pc:sldMk cId="598451697" sldId="259"/>
            <ac:picMk id="4" creationId="{63D88ACE-36DE-93CA-D775-620A7223B30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5/17/23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370681455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5/17/23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14682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341B595-366B-43E2-A22E-EA6A78C03F06}" type="datetimeFigureOut">
              <a:rPr lang="en-US" smtClean="0"/>
              <a:t>5/17/23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336418471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341B595-366B-43E2-A22E-EA6A78C03F06}" type="datetimeFigureOut">
              <a:rPr lang="en-US" smtClean="0"/>
              <a:t>5/17/23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546731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341B595-366B-43E2-A22E-EA6A78C03F06}" type="datetimeFigureOut">
              <a:rPr lang="en-US" smtClean="0"/>
              <a:t>5/17/23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644763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41B595-366B-43E2-A22E-EA6A78C03F06}" type="datetimeFigureOut">
              <a:rPr lang="en-US" smtClean="0"/>
              <a:t>5/17/23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920131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1B595-366B-43E2-A22E-EA6A78C03F06}" type="datetimeFigureOut">
              <a:rPr lang="en-US" smtClean="0"/>
              <a:t>5/17/23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396442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341B595-366B-43E2-A22E-EA6A78C03F06}" type="datetimeFigureOut">
              <a:rPr lang="en-US" smtClean="0"/>
              <a:t>5/17/23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234638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341B595-366B-43E2-A22E-EA6A78C03F06}" type="datetimeFigureOut">
              <a:rPr lang="en-US" smtClean="0"/>
              <a:t>5/17/23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678578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5/17/23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264321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5/17/23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dirty="0"/>
          </a:p>
        </p:txBody>
      </p:sp>
    </p:spTree>
    <p:extLst>
      <p:ext uri="{BB962C8B-B14F-4D97-AF65-F5344CB8AC3E}">
        <p14:creationId xmlns:p14="http://schemas.microsoft.com/office/powerpoint/2010/main" val="1636668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341B595-366B-43E2-A22E-EA6A78C03F06}" type="datetimeFigureOut">
              <a:rPr lang="en-US" smtClean="0"/>
              <a:t>5/17/23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BA915EE-10CB-4CF1-8569-6154455DA573}" type="slidenum">
              <a:rPr lang="en-US" smtClean="0"/>
              <a:t>‹#›</a:t>
            </a:fld>
            <a:endParaRPr lang="en-US" dirty="0"/>
          </a:p>
        </p:txBody>
      </p:sp>
    </p:spTree>
    <p:extLst>
      <p:ext uri="{BB962C8B-B14F-4D97-AF65-F5344CB8AC3E}">
        <p14:creationId xmlns:p14="http://schemas.microsoft.com/office/powerpoint/2010/main" val="25225424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hrowing empty plastic bottle into the rubbish">
            <a:extLst>
              <a:ext uri="{FF2B5EF4-FFF2-40B4-BE49-F238E27FC236}">
                <a16:creationId xmlns:a16="http://schemas.microsoft.com/office/drawing/2014/main" id="{1D4D1B70-6590-D4C7-08C2-E14FCC13D9B5}"/>
              </a:ext>
            </a:extLst>
          </p:cNvPr>
          <p:cNvPicPr>
            <a:picLocks noChangeAspect="1"/>
          </p:cNvPicPr>
          <p:nvPr/>
        </p:nvPicPr>
        <p:blipFill rotWithShape="1">
          <a:blip r:embed="rId4"/>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679CD74A-24A1-4097-02D7-D0226A015348}"/>
              </a:ext>
            </a:extLst>
          </p:cNvPr>
          <p:cNvSpPr>
            <a:spLocks noGrp="1"/>
          </p:cNvSpPr>
          <p:nvPr>
            <p:ph type="ctrTitle"/>
          </p:nvPr>
        </p:nvSpPr>
        <p:spPr>
          <a:xfrm>
            <a:off x="7249886" y="914400"/>
            <a:ext cx="4294414" cy="3848100"/>
          </a:xfrm>
        </p:spPr>
        <p:txBody>
          <a:bodyPr>
            <a:normAutofit/>
          </a:bodyPr>
          <a:lstStyle/>
          <a:p>
            <a:pPr algn="r"/>
            <a:r>
              <a:rPr lang="en-US" dirty="0"/>
              <a:t>Recycling at Swansea  campus </a:t>
            </a:r>
          </a:p>
        </p:txBody>
      </p:sp>
      <p:sp>
        <p:nvSpPr>
          <p:cNvPr id="3" name="Subtitle 2">
            <a:extLst>
              <a:ext uri="{FF2B5EF4-FFF2-40B4-BE49-F238E27FC236}">
                <a16:creationId xmlns:a16="http://schemas.microsoft.com/office/drawing/2014/main" id="{BAD0D82F-3A92-0B48-3F6D-2E2F9325EC1A}"/>
              </a:ext>
            </a:extLst>
          </p:cNvPr>
          <p:cNvSpPr>
            <a:spLocks noGrp="1"/>
          </p:cNvSpPr>
          <p:nvPr>
            <p:ph type="subTitle" idx="1"/>
          </p:nvPr>
        </p:nvSpPr>
        <p:spPr>
          <a:xfrm>
            <a:off x="7249886" y="5075227"/>
            <a:ext cx="4294414" cy="1609352"/>
          </a:xfrm>
        </p:spPr>
        <p:txBody>
          <a:bodyPr>
            <a:normAutofit/>
          </a:bodyPr>
          <a:lstStyle/>
          <a:p>
            <a:pPr algn="r"/>
            <a:r>
              <a:rPr lang="en-US" dirty="0">
                <a:solidFill>
                  <a:srgbClr val="FFFFFF"/>
                </a:solidFill>
              </a:rPr>
              <a:t>By Mahmudur Rahman</a:t>
            </a:r>
          </a:p>
          <a:p>
            <a:pPr algn="r"/>
            <a:r>
              <a:rPr lang="en-US" dirty="0">
                <a:solidFill>
                  <a:srgbClr val="FFFFFF"/>
                </a:solidFill>
              </a:rPr>
              <a:t>2219864</a:t>
            </a:r>
          </a:p>
          <a:p>
            <a:pPr algn="r"/>
            <a:r>
              <a:rPr lang="en-US" dirty="0">
                <a:solidFill>
                  <a:srgbClr val="FFFFFF"/>
                </a:solidFill>
              </a:rPr>
              <a:t>Module: Contemporary challenges</a:t>
            </a:r>
          </a:p>
          <a:p>
            <a:pPr algn="r"/>
            <a:endParaRPr lang="en-US" dirty="0">
              <a:solidFill>
                <a:srgbClr val="FFFFFF"/>
              </a:solidFill>
            </a:endParaRPr>
          </a:p>
        </p:txBody>
      </p:sp>
      <p:pic>
        <p:nvPicPr>
          <p:cNvPr id="5" name="Video 4">
            <a:hlinkClick r:id="" action="ppaction://media"/>
            <a:extLst>
              <a:ext uri="{FF2B5EF4-FFF2-40B4-BE49-F238E27FC236}">
                <a16:creationId xmlns:a16="http://schemas.microsoft.com/office/drawing/2014/main" id="{F0BB3819-E846-3C8C-13EF-D42A914FDF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519786921"/>
      </p:ext>
    </p:extLst>
  </p:cSld>
  <p:clrMapOvr>
    <a:masterClrMapping/>
  </p:clrMapOvr>
  <mc:AlternateContent xmlns:mc="http://schemas.openxmlformats.org/markup-compatibility/2006">
    <mc:Choice xmlns:p14="http://schemas.microsoft.com/office/powerpoint/2010/main" Requires="p14">
      <p:transition spd="slow" p14:dur="2000" advTm="7966"/>
    </mc:Choice>
    <mc:Fallback>
      <p:transition spd="slow" advTm="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B99E-78E1-B808-BA98-1771B647DD1F}"/>
              </a:ext>
            </a:extLst>
          </p:cNvPr>
          <p:cNvSpPr>
            <a:spLocks noGrp="1"/>
          </p:cNvSpPr>
          <p:nvPr>
            <p:ph type="title"/>
          </p:nvPr>
        </p:nvSpPr>
        <p:spPr/>
        <p:txBody>
          <a:bodyPr>
            <a:normAutofit/>
          </a:bodyPr>
          <a:lstStyle/>
          <a:p>
            <a:r>
              <a:rPr lang="en-US" dirty="0"/>
              <a:t>How we can improve recycling as a whole</a:t>
            </a:r>
          </a:p>
        </p:txBody>
      </p:sp>
      <p:sp>
        <p:nvSpPr>
          <p:cNvPr id="3" name="Content Placeholder 2">
            <a:extLst>
              <a:ext uri="{FF2B5EF4-FFF2-40B4-BE49-F238E27FC236}">
                <a16:creationId xmlns:a16="http://schemas.microsoft.com/office/drawing/2014/main" id="{AB3EF83F-1B55-28AD-15EC-A442261E7A13}"/>
              </a:ext>
            </a:extLst>
          </p:cNvPr>
          <p:cNvSpPr>
            <a:spLocks noGrp="1"/>
          </p:cNvSpPr>
          <p:nvPr>
            <p:ph idx="1"/>
          </p:nvPr>
        </p:nvSpPr>
        <p:spPr/>
        <p:txBody>
          <a:bodyPr>
            <a:normAutofit fontScale="55000" lnSpcReduction="20000"/>
          </a:bodyPr>
          <a:lstStyle/>
          <a:p>
            <a:pPr algn="l">
              <a:buFont typeface="Arial" panose="020B0604020202020204" pitchFamily="34" charset="0"/>
              <a:buChar char="•"/>
            </a:pPr>
            <a:r>
              <a:rPr lang="en-GB" i="1" dirty="0">
                <a:effectLst/>
                <a:latin typeface="+mj-lt"/>
              </a:rPr>
              <a:t>Recycling at our university achieves that fewer materials are burned, buried in the ground or washed away into the ocean. Instead, these resources can be re-used again to generate economic value and benefit people. Recycling is a core aspect of becoming a sustainable university. </a:t>
            </a:r>
            <a:r>
              <a:rPr lang="en-GB" i="0" dirty="0">
                <a:effectLst/>
                <a:latin typeface="+mj-lt"/>
              </a:rPr>
              <a:t>university saves money, by paying less for waste going to landfill or incineration. </a:t>
            </a:r>
            <a:r>
              <a:rPr lang="en-GB" dirty="0">
                <a:latin typeface="+mj-lt"/>
              </a:rPr>
              <a:t>Our u</a:t>
            </a:r>
            <a:r>
              <a:rPr lang="en-GB" i="0" dirty="0">
                <a:effectLst/>
                <a:latin typeface="+mj-lt"/>
              </a:rPr>
              <a:t>niversity might even earn money, by selling cardboard, glass or plastic.</a:t>
            </a:r>
          </a:p>
          <a:p>
            <a:pPr algn="l">
              <a:buFont typeface="Arial" panose="020B0604020202020204" pitchFamily="34" charset="0"/>
              <a:buChar char="•"/>
            </a:pPr>
            <a:r>
              <a:rPr lang="en-GB" i="0" dirty="0">
                <a:effectLst/>
                <a:latin typeface="+mj-lt"/>
              </a:rPr>
              <a:t>Everybody at our university throws away garbage. Students and staff immediately see if a recycling system is in place or not. If you want people to care about environmental issues, then improving recycling is a good way to </a:t>
            </a:r>
            <a:r>
              <a:rPr lang="en-GB" dirty="0">
                <a:latin typeface="+mj-lt"/>
              </a:rPr>
              <a:t>avoid common complaints</a:t>
            </a:r>
            <a:r>
              <a:rPr lang="en-GB" i="0" dirty="0">
                <a:effectLst/>
                <a:latin typeface="+mj-lt"/>
              </a:rPr>
              <a:t> that your university doesn’t do enough on sustainability.</a:t>
            </a:r>
          </a:p>
          <a:p>
            <a:pPr algn="l">
              <a:buFont typeface="Arial" panose="020B0604020202020204" pitchFamily="34" charset="0"/>
              <a:buChar char="•"/>
            </a:pPr>
            <a:r>
              <a:rPr lang="en-GB" i="0" dirty="0">
                <a:effectLst/>
                <a:latin typeface="+mj-lt"/>
              </a:rPr>
              <a:t>Litter can spoil beautiful campus gardens, incineration contributes to climate change, as well as seagulls and fish suffocate from plastic. University recycling can help you to reduce our university’s environmental impacts.</a:t>
            </a:r>
          </a:p>
          <a:p>
            <a:r>
              <a:rPr lang="en-GB" i="0" dirty="0">
                <a:effectLst/>
                <a:latin typeface="+mj-lt"/>
              </a:rPr>
              <a:t>The resources that go into the goods, buildings and gadgets that make your modern life so convenient are limited. Finding ways to use less material inputs for products and to re-use materials in a circular economy is necessary for long-term prosperity.</a:t>
            </a:r>
          </a:p>
          <a:p>
            <a:pPr algn="l"/>
            <a:r>
              <a:rPr lang="en-GB" i="0" dirty="0">
                <a:effectLst/>
                <a:latin typeface="Open Sans" panose="020B0606030504020204" pitchFamily="34" charset="0"/>
              </a:rPr>
              <a:t>Here are some materials to recycle and re-use: , Organic materials, Glass, Electronics, Metals and cans, Paper</a:t>
            </a:r>
            <a:r>
              <a:rPr lang="en-GB" dirty="0">
                <a:latin typeface="Open Sans" panose="020B0606030504020204" pitchFamily="34" charset="0"/>
              </a:rPr>
              <a:t>, </a:t>
            </a:r>
            <a:r>
              <a:rPr lang="en-GB" i="0" dirty="0">
                <a:effectLst/>
                <a:latin typeface="Open Sans" panose="020B0606030504020204" pitchFamily="34" charset="0"/>
              </a:rPr>
              <a:t>Clothes</a:t>
            </a:r>
            <a:r>
              <a:rPr lang="en-GB" dirty="0">
                <a:latin typeface="Open Sans" panose="020B0606030504020204" pitchFamily="34" charset="0"/>
              </a:rPr>
              <a:t>, </a:t>
            </a:r>
            <a:r>
              <a:rPr lang="en-GB" i="0" dirty="0">
                <a:effectLst/>
                <a:latin typeface="Open Sans" panose="020B0606030504020204" pitchFamily="34" charset="0"/>
              </a:rPr>
              <a:t>Furniture</a:t>
            </a:r>
            <a:r>
              <a:rPr lang="en-GB" dirty="0">
                <a:latin typeface="Open Sans" panose="020B0606030504020204" pitchFamily="34" charset="0"/>
              </a:rPr>
              <a:t>, </a:t>
            </a:r>
            <a:r>
              <a:rPr lang="en-GB" i="0" dirty="0">
                <a:effectLst/>
                <a:latin typeface="Open Sans" panose="020B0606030504020204" pitchFamily="34" charset="0"/>
              </a:rPr>
              <a:t>Plastics</a:t>
            </a:r>
            <a:r>
              <a:rPr lang="en-GB" dirty="0">
                <a:latin typeface="Open Sans" panose="020B0606030504020204" pitchFamily="34" charset="0"/>
              </a:rPr>
              <a:t>, we</a:t>
            </a:r>
            <a:r>
              <a:rPr lang="en-GB" i="0" dirty="0">
                <a:effectLst/>
                <a:latin typeface="Open Sans" panose="020B0606030504020204" pitchFamily="34" charset="0"/>
              </a:rPr>
              <a:t> can recycle these materials by implementing recycling project ideas.</a:t>
            </a:r>
          </a:p>
          <a:p>
            <a:pPr algn="l"/>
            <a:r>
              <a:rPr lang="en-GB" i="0" dirty="0">
                <a:effectLst/>
                <a:latin typeface="+mj-lt"/>
              </a:rPr>
              <a:t>Some buildings might not have any bins. Also, the types of bins and how they are labelled might differ, which can be very confusing for people. Standardising the types of bins and how they are labelled across all buildings makes university recycling much easier.</a:t>
            </a:r>
            <a:endParaRPr lang="en-GB" dirty="0">
              <a:latin typeface="+mj-lt"/>
            </a:endParaRPr>
          </a:p>
          <a:p>
            <a:pPr algn="l"/>
            <a:r>
              <a:rPr lang="en-GB" i="0" dirty="0">
                <a:effectLst/>
                <a:latin typeface="+mj-lt"/>
              </a:rPr>
              <a:t>A university-wide recycling target can help you to set a clear ambition on how much to improve recycling at your university. Without a target, it might be difficult to legitimize why money and time should be invested to improve recycling. Once you have a university-wide target, you can easier legitimise your projects, and hold the institution accountable if goals aren’t met.</a:t>
            </a:r>
          </a:p>
          <a:p>
            <a:endParaRPr lang="en-US" sz="1000" dirty="0"/>
          </a:p>
        </p:txBody>
      </p:sp>
      <p:pic>
        <p:nvPicPr>
          <p:cNvPr id="4" name="Video 3">
            <a:hlinkClick r:id="" action="ppaction://media"/>
            <a:extLst>
              <a:ext uri="{FF2B5EF4-FFF2-40B4-BE49-F238E27FC236}">
                <a16:creationId xmlns:a16="http://schemas.microsoft.com/office/drawing/2014/main" id="{AF329F5B-6031-414D-F4FE-BF0BE6F0E1B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1073185385"/>
      </p:ext>
    </p:extLst>
  </p:cSld>
  <p:clrMapOvr>
    <a:masterClrMapping/>
  </p:clrMapOvr>
  <mc:AlternateContent xmlns:mc="http://schemas.openxmlformats.org/markup-compatibility/2006">
    <mc:Choice xmlns:p14="http://schemas.microsoft.com/office/powerpoint/2010/main" Requires="p14">
      <p:transition spd="slow" p14:dur="2000" advTm="87300"/>
    </mc:Choice>
    <mc:Fallback>
      <p:transition spd="slow" advTm="87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BB59A-789F-2821-6682-18626C64F5B7}"/>
              </a:ext>
            </a:extLst>
          </p:cNvPr>
          <p:cNvSpPr>
            <a:spLocks noGrp="1"/>
          </p:cNvSpPr>
          <p:nvPr>
            <p:ph type="title"/>
          </p:nvPr>
        </p:nvSpPr>
        <p:spPr/>
        <p:txBody>
          <a:bodyPr/>
          <a:lstStyle/>
          <a:p>
            <a:r>
              <a:rPr lang="en-US" dirty="0"/>
              <a:t>Why we should recycle in general</a:t>
            </a:r>
          </a:p>
        </p:txBody>
      </p:sp>
      <p:sp>
        <p:nvSpPr>
          <p:cNvPr id="3" name="Content Placeholder 2">
            <a:extLst>
              <a:ext uri="{FF2B5EF4-FFF2-40B4-BE49-F238E27FC236}">
                <a16:creationId xmlns:a16="http://schemas.microsoft.com/office/drawing/2014/main" id="{AFF5D622-1777-4EDD-215E-493CF6E0E794}"/>
              </a:ext>
            </a:extLst>
          </p:cNvPr>
          <p:cNvSpPr>
            <a:spLocks noGrp="1"/>
          </p:cNvSpPr>
          <p:nvPr>
            <p:ph idx="1"/>
          </p:nvPr>
        </p:nvSpPr>
        <p:spPr>
          <a:xfrm>
            <a:off x="652371" y="2095500"/>
            <a:ext cx="10620855" cy="4557548"/>
          </a:xfrm>
        </p:spPr>
        <p:txBody>
          <a:bodyPr>
            <a:normAutofit/>
          </a:bodyPr>
          <a:lstStyle/>
          <a:p>
            <a:r>
              <a:rPr lang="en-GB" sz="1200" i="0" dirty="0">
                <a:effectLst/>
                <a:latin typeface="+mj-lt"/>
              </a:rPr>
              <a:t>More and more people recycle everyday. This helps to reduce the need for landfill and more costly forms of disposal. Recycling also reduces the need for extracting (mining, quarrying and logging), refining and processing raw materials all of which create substantial air and water pollution. This helps to save energy, reducing greenhouse gas emissions and helping to tackle climate change.</a:t>
            </a:r>
          </a:p>
          <a:p>
            <a:pPr algn="l"/>
            <a:r>
              <a:rPr lang="en-GB" sz="1200" i="0" dirty="0">
                <a:effectLst/>
                <a:latin typeface="+mj-lt"/>
              </a:rPr>
              <a:t>Whilst recycled materials are valuable commodities in the worldwide market and are financially important; recycling is good for the environment too.  It makes best use of our limited natural resources.</a:t>
            </a:r>
          </a:p>
          <a:p>
            <a:pPr algn="l"/>
            <a:r>
              <a:rPr lang="en-GB" sz="1200" i="0" dirty="0">
                <a:effectLst/>
                <a:latin typeface="+mj-lt"/>
              </a:rPr>
              <a:t>Recycling is a real success story and we should be proud of what we have achieved as a nation – but there is still much more we can do.</a:t>
            </a:r>
          </a:p>
          <a:p>
            <a:pPr algn="l"/>
            <a:r>
              <a:rPr lang="en-GB" sz="1200" i="0" dirty="0">
                <a:effectLst/>
                <a:latin typeface="+mj-lt"/>
              </a:rPr>
              <a:t>In 2008-09 over 27 million tonnes of household waste was collected by local authorities. Of this:</a:t>
            </a:r>
          </a:p>
          <a:p>
            <a:pPr algn="l">
              <a:buFont typeface="Arial" panose="020B0604020202020204" pitchFamily="34" charset="0"/>
              <a:buChar char="•"/>
            </a:pPr>
            <a:r>
              <a:rPr lang="en-GB" sz="1200" i="0" dirty="0">
                <a:effectLst/>
                <a:latin typeface="+mj-lt"/>
              </a:rPr>
              <a:t>50% of this waste was sent to landfill;</a:t>
            </a:r>
          </a:p>
          <a:p>
            <a:pPr algn="l">
              <a:buFont typeface="Arial" panose="020B0604020202020204" pitchFamily="34" charset="0"/>
              <a:buChar char="•"/>
            </a:pPr>
            <a:r>
              <a:rPr lang="en-GB" sz="1200" i="0" dirty="0">
                <a:effectLst/>
                <a:latin typeface="+mj-lt"/>
              </a:rPr>
              <a:t>37% was recycled or composted; and </a:t>
            </a:r>
          </a:p>
          <a:p>
            <a:pPr algn="l">
              <a:buFont typeface="Arial" panose="020B0604020202020204" pitchFamily="34" charset="0"/>
              <a:buChar char="•"/>
            </a:pPr>
            <a:r>
              <a:rPr lang="en-GB" sz="1200" i="0" dirty="0">
                <a:effectLst/>
                <a:latin typeface="+mj-lt"/>
              </a:rPr>
              <a:t>12% was incinerated for energy recovery.</a:t>
            </a:r>
          </a:p>
          <a:p>
            <a:pPr algn="l"/>
            <a:r>
              <a:rPr lang="en-GB" sz="1200" i="0" dirty="0">
                <a:effectLst/>
                <a:latin typeface="+mj-lt"/>
              </a:rPr>
              <a:t>The amount of household waste we recycled in 2008 reached an impressive 8.7 million tonnes. That alone saved the same amount of CO2 that nearly a million return flights from London to Sydney would produce.</a:t>
            </a:r>
          </a:p>
          <a:p>
            <a:pPr algn="l"/>
            <a:r>
              <a:rPr lang="en-GB" sz="1200" dirty="0">
                <a:latin typeface="+mj-lt"/>
              </a:rPr>
              <a:t>In our campus we do have quite a lot of recyclable things being thrown in the wrong bins, this could be common mistakes or that some people don’t think it is important enough to recycle and are unaware of the dangers of not recycling.</a:t>
            </a:r>
            <a:endParaRPr lang="en-GB" sz="1200" i="0" dirty="0">
              <a:effectLst/>
              <a:latin typeface="+mj-lt"/>
            </a:endParaRPr>
          </a:p>
          <a:p>
            <a:pPr algn="l"/>
            <a:endParaRPr lang="en-GB" sz="900" i="0" dirty="0">
              <a:effectLst/>
              <a:latin typeface="+mj-lt"/>
            </a:endParaRPr>
          </a:p>
          <a:p>
            <a:endParaRPr lang="en-US" sz="1000" dirty="0"/>
          </a:p>
        </p:txBody>
      </p:sp>
      <p:pic>
        <p:nvPicPr>
          <p:cNvPr id="4" name="Video 3">
            <a:hlinkClick r:id="" action="ppaction://media"/>
            <a:extLst>
              <a:ext uri="{FF2B5EF4-FFF2-40B4-BE49-F238E27FC236}">
                <a16:creationId xmlns:a16="http://schemas.microsoft.com/office/drawing/2014/main" id="{0D7A3074-ACFB-3E86-D841-3231DCE535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985954100"/>
      </p:ext>
    </p:extLst>
  </p:cSld>
  <p:clrMapOvr>
    <a:masterClrMapping/>
  </p:clrMapOvr>
  <mc:AlternateContent xmlns:mc="http://schemas.openxmlformats.org/markup-compatibility/2006">
    <mc:Choice xmlns:p14="http://schemas.microsoft.com/office/powerpoint/2010/main" Requires="p14">
      <p:transition spd="slow" p14:dur="2000" advTm="17439"/>
    </mc:Choice>
    <mc:Fallback>
      <p:transition spd="slow" advTm="17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57D40-8649-3E32-8A64-325BCF1F73E2}"/>
              </a:ext>
            </a:extLst>
          </p:cNvPr>
          <p:cNvSpPr>
            <a:spLocks noGrp="1"/>
          </p:cNvSpPr>
          <p:nvPr>
            <p:ph type="title"/>
          </p:nvPr>
        </p:nvSpPr>
        <p:spPr/>
        <p:txBody>
          <a:bodyPr>
            <a:normAutofit/>
          </a:bodyPr>
          <a:lstStyle/>
          <a:p>
            <a:r>
              <a:rPr lang="en-GB" dirty="0"/>
              <a:t>What happens if recycling doesn’t improve</a:t>
            </a:r>
          </a:p>
        </p:txBody>
      </p:sp>
      <p:sp>
        <p:nvSpPr>
          <p:cNvPr id="3" name="Content Placeholder 2">
            <a:extLst>
              <a:ext uri="{FF2B5EF4-FFF2-40B4-BE49-F238E27FC236}">
                <a16:creationId xmlns:a16="http://schemas.microsoft.com/office/drawing/2014/main" id="{899581EB-327C-588F-BD17-0AB4A3A3E2BF}"/>
              </a:ext>
            </a:extLst>
          </p:cNvPr>
          <p:cNvSpPr>
            <a:spLocks noGrp="1"/>
          </p:cNvSpPr>
          <p:nvPr>
            <p:ph idx="1"/>
          </p:nvPr>
        </p:nvSpPr>
        <p:spPr>
          <a:xfrm>
            <a:off x="652371" y="1426891"/>
            <a:ext cx="10730332" cy="4536529"/>
          </a:xfrm>
        </p:spPr>
        <p:txBody>
          <a:bodyPr>
            <a:noAutofit/>
          </a:bodyPr>
          <a:lstStyle/>
          <a:p>
            <a:r>
              <a:rPr lang="en-GB" sz="1200" dirty="0">
                <a:latin typeface="+mj-lt"/>
              </a:rPr>
              <a:t>Increase in pollution </a:t>
            </a:r>
          </a:p>
          <a:p>
            <a:r>
              <a:rPr lang="en-GB" sz="1200" i="0" dirty="0">
                <a:effectLst/>
                <a:latin typeface="+mj-lt"/>
              </a:rPr>
              <a:t>The first consequence from not recycling would be pollution. There are many different kinds of pollution. For example, the Styrofoam which carries water or coffee pollutes the ground by leaking nasty chemicals into the soil. If enough of these chemicals build-up, this can cause cancer. The air also gets polluted each time you drive your car. Plastic particles from water bottles and chemicals pollute our water – that’s why you should always recycle them. </a:t>
            </a:r>
          </a:p>
          <a:p>
            <a:pPr algn="l"/>
            <a:r>
              <a:rPr lang="en-GB" sz="1200" i="0" dirty="0">
                <a:effectLst/>
                <a:latin typeface="+mj-lt"/>
              </a:rPr>
              <a:t>Overflow of landfills </a:t>
            </a:r>
          </a:p>
          <a:p>
            <a:pPr algn="l"/>
            <a:r>
              <a:rPr lang="en-GB" sz="1200" i="0" dirty="0">
                <a:effectLst/>
                <a:latin typeface="+mj-lt"/>
              </a:rPr>
              <a:t>Landfills are designed to deal with waster. However, if we threw everything away when it could be recycled, the landfill would fill up and would be unable to cope with this large load. It would also create unpleasant smells and end up being toxic from all the harmful chemicals which arise from the Styrofoam, batteries, microwaves, cleaning supplies and other household products. Making little recycling efforts helps substantially in keeping landfill sites under control. </a:t>
            </a:r>
          </a:p>
          <a:p>
            <a:pPr algn="l"/>
            <a:r>
              <a:rPr lang="en-GB" sz="1200" i="0" dirty="0">
                <a:effectLst/>
                <a:latin typeface="+mj-lt"/>
              </a:rPr>
              <a:t>Destruction of natural habitats </a:t>
            </a:r>
          </a:p>
          <a:p>
            <a:pPr algn="l"/>
            <a:r>
              <a:rPr lang="en-GB" sz="1200" i="0" dirty="0">
                <a:effectLst/>
                <a:latin typeface="+mj-lt"/>
              </a:rPr>
              <a:t>When we don’t recycle, reuse and reduce, we destroy natural habitats. As it is, our earth cannot cope with the current rate of destruction. By failing to reuse what we already have, we’ll end up in a sticky situation of running out of resources.  </a:t>
            </a:r>
          </a:p>
          <a:p>
            <a:pPr algn="l"/>
            <a:r>
              <a:rPr lang="en-GB" sz="1200" i="0" dirty="0">
                <a:effectLst/>
                <a:latin typeface="+mj-lt"/>
              </a:rPr>
              <a:t>Luckily, recycling is easy. There are lots of things you can recycle, such as soft drink cans and scrap metal. At Metal Men Recycling, we provide cash for scrap metal.</a:t>
            </a:r>
          </a:p>
          <a:p>
            <a:r>
              <a:rPr lang="en-GB" sz="1200" i="0" dirty="0">
                <a:effectLst/>
                <a:latin typeface="+mj-lt"/>
              </a:rPr>
              <a:t>We all know that landfills are designed as a designated place to deposit waste. But it’s no secret that as more of the population continues to neglect recycling, our landfills are going to continuously pile up, creating that unmistakable, foul smell we’ve all encountered and depositing harmful chemicals into the atmosphere.</a:t>
            </a:r>
          </a:p>
          <a:p>
            <a:r>
              <a:rPr lang="en-GB" sz="1200" i="0" dirty="0">
                <a:effectLst/>
                <a:latin typeface="+mj-lt"/>
              </a:rPr>
              <a:t>As landfills pile up, the earth can’t keep up with the amount of hazardous waste, resulting in the destruction of natural habitats.</a:t>
            </a:r>
            <a:endParaRPr lang="en-GB" sz="1200" dirty="0">
              <a:latin typeface="+mj-lt"/>
            </a:endParaRPr>
          </a:p>
        </p:txBody>
      </p:sp>
      <p:pic>
        <p:nvPicPr>
          <p:cNvPr id="4" name="Video 3">
            <a:hlinkClick r:id="" action="ppaction://media"/>
            <a:extLst>
              <a:ext uri="{FF2B5EF4-FFF2-40B4-BE49-F238E27FC236}">
                <a16:creationId xmlns:a16="http://schemas.microsoft.com/office/drawing/2014/main" id="{63D88ACE-36DE-93CA-D775-620A7223B3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598451697"/>
      </p:ext>
    </p:extLst>
  </p:cSld>
  <p:clrMapOvr>
    <a:masterClrMapping/>
  </p:clrMapOvr>
  <mc:AlternateContent xmlns:mc="http://schemas.openxmlformats.org/markup-compatibility/2006">
    <mc:Choice xmlns:p14="http://schemas.microsoft.com/office/powerpoint/2010/main" Requires="p14">
      <p:transition spd="slow" p14:dur="2000" advTm="18267"/>
    </mc:Choice>
    <mc:Fallback>
      <p:transition spd="slow" advTm="18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{51D416C5-5BD2-1C4A-ACBF-9A8A75610B10}tf10001120</Template>
  <TotalTime>862</TotalTime>
  <Words>1000</Words>
  <Application>Microsoft Macintosh PowerPoint</Application>
  <PresentationFormat>Widescreen</PresentationFormat>
  <Paragraphs>32</Paragraphs>
  <Slides>4</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Gill Sans MT</vt:lpstr>
      <vt:lpstr>Open Sans</vt:lpstr>
      <vt:lpstr>Parcel</vt:lpstr>
      <vt:lpstr>Recycling at Swansea  campus </vt:lpstr>
      <vt:lpstr>How we can improve recycling as a whole</vt:lpstr>
      <vt:lpstr>Why we should recycle in general</vt:lpstr>
      <vt:lpstr>What happens if recycling doesn’t improve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Recycling at Swansea business campus </dc:title>
  <dc:subject/>
  <dc:creator>Max Rahman (2219864)</dc:creator>
  <cp:keywords/>
  <dc:description/>
  <cp:lastModifiedBy>Max Rahman (2219864)</cp:lastModifiedBy>
  <cp:revision>1</cp:revision>
  <dcterms:created xsi:type="dcterms:W3CDTF">2023-05-17T22:49:03Z</dcterms:created>
  <dcterms:modified xsi:type="dcterms:W3CDTF">2023-05-18T13:11:26Z</dcterms:modified>
  <cp:category/>
</cp:coreProperties>
</file>