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331" r:id="rId2"/>
    <p:sldId id="332" r:id="rId3"/>
    <p:sldId id="333" r:id="rId4"/>
    <p:sldId id="334" r:id="rId5"/>
    <p:sldId id="335" r:id="rId6"/>
    <p:sldId id="336" r:id="rId7"/>
    <p:sldId id="337" r:id="rId8"/>
    <p:sldId id="338" r:id="rId9"/>
    <p:sldId id="339" r:id="rId10"/>
    <p:sldId id="340" r:id="rId11"/>
    <p:sldId id="341" r:id="rId12"/>
    <p:sldId id="342" r:id="rId13"/>
    <p:sldId id="343" r:id="rId14"/>
    <p:sldId id="344" r:id="rId15"/>
    <p:sldId id="345" r:id="rId16"/>
    <p:sldId id="346" r:id="rId17"/>
    <p:sldId id="34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8C1B39-D4FB-4FBA-BE64-D45492414B4A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9BF4AE-291B-45C1-BB29-E0E64D944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55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197D82A6-2716-4A29-AB82-2AFC9306FBAC}" type="slidenum">
              <a:rPr lang="en-GB" altLang="en-US" smtClean="0"/>
              <a:pPr/>
              <a:t>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2416571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7833CAA7-F749-4A3A-9109-71C0683B0A1D}" type="slidenum">
              <a:rPr lang="en-GB" altLang="en-US" smtClean="0"/>
              <a:pPr/>
              <a:t>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813374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EC667093-4855-404F-877F-6A5E299F34F2}" type="slidenum">
              <a:rPr lang="en-GB" altLang="en-US" smtClean="0"/>
              <a:pPr/>
              <a:t>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107831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CA0F552A-7ADC-41D9-9C17-51642E13851B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1882841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894B360-A1CB-4254-813F-C3E1D6D75A79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842526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2DF9B40-F6D4-47A6-AEB5-1072CE70A854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075727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13962E8-4313-48E4-9388-842CD5AD5C35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2415447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C7E1F79-0980-4FD8-8F78-6AFD6486F48A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442541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79E04CD3-116C-43A4-A096-CD5A1C91D233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11901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1C5CC47-6289-4FE7-B3F3-E5F39A85775D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8586735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9977533-E02B-49E5-98D3-4540C1A57132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74006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1C76F0A3-D60E-4989-B508-C078E81858F4}" type="slidenum">
              <a:rPr lang="en-GB" altLang="en-US" smtClean="0"/>
              <a:pPr/>
              <a:t>13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610739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1B80582A-3922-409B-B8D4-7EBD66A41B49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6886493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000149B-25C7-440F-A31A-3DA218516665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642380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51247F7-D8E8-44FD-9514-66CD87F0E6D8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8034142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8525259-6B58-4ECA-AA4D-BC3EF731BBDA}" type="slidenum">
              <a:rPr lang="en-GB" altLang="en-US" smtClean="0"/>
              <a:pPr/>
              <a:t>17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53672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004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117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890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1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334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09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316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92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580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17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73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29E00-FD38-42B4-99C3-5417A3CD552D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05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179512" y="908720"/>
            <a:ext cx="8784976" cy="195356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and </a:t>
            </a: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b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Lecture Three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251520" y="4221088"/>
            <a:ext cx="8640960" cy="720080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Cognition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5576" y="566124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 Paul Hutchings					Miss Katie Sullivan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5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How do we know the things we know?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Where do we get the information from that helps to form our stereotypes, attitudes and opinions about other groups?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Does watching every episode of ‘The Wire’ make me an expert on people from East Baltimore?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How many Afghan refugees do you know personally?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Probably have opinions, attitudes, beliefs about them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These are the components of a stereotype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1250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543594"/>
          </a:xfrm>
        </p:spPr>
        <p:txBody>
          <a:bodyPr/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Cognition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How people think about themselves and others		(Hamilton, 1981)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How we process information and how we then use that information within our cognitive system (Brewer &amp; Kramer, 1985)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Stereotyping, prejudice and discrimination does not occur in isolation from our cognitive processes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It is often highly influenced by them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7793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39713" y="332656"/>
            <a:ext cx="7886700" cy="543594"/>
          </a:xfrm>
        </p:spPr>
        <p:txBody>
          <a:bodyPr/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Influences Our Use Of Information?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Salience of the situation in the environment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Figure/Ground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Attribution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2673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Affect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Affect = the emotional response to a stimulus (</a:t>
            </a:r>
            <a:r>
              <a:rPr lang="en-GB" altLang="en-US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 feeling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Attitude = evaluation of an object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Affect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Cognition		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Fishbein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Ajzen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1975)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Attitudes viewed as stable and enduring traits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Fishbein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Ajzen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1975)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 the attitudes, behaviours and cognitions towards an outgroup should remain stable across time and situations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846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Mead (1963)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“(People) must be taught to hate, but the appreciation and fear of difference is everywhere”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 seem to naturally fear/feel apprehensive about things that are different to the norm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Billig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Tajfel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1973)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Outgroups are different to the norm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Outgroups are different to </a:t>
            </a:r>
            <a:r>
              <a:rPr lang="en-GB" altLang="en-US" sz="2000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our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norm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 if we are apprehensive about an outgroup, the feeling that goes with that apprehension is likely to be negative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 </a:t>
            </a:r>
            <a:r>
              <a:rPr lang="en-GB" alt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Affect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is likely to be </a:t>
            </a:r>
            <a:r>
              <a:rPr lang="en-GB" alt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negative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towards outgroups			</a:t>
            </a:r>
          </a:p>
          <a:p>
            <a:pPr eaLnBrk="1" hangingPunct="1">
              <a:lnSpc>
                <a:spcPct val="150000"/>
              </a:lnSpc>
            </a:pP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685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But… Devine (1989) – People with low prejudice know about stereotypes of their outgroup, so if they have the same information why don’t they have the same affect?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May not be as simple as a basic ABC attitude response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423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052736"/>
            <a:ext cx="8640960" cy="5124227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most common affective feeling in intergroup interactions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Esses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Zanna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1995)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Anxiety disruptive to behaviours, thoughts and other feelings (Stephen &amp; Stephen, 1985)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Anxiety leads to a reduction in cognitive capacity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Bodenhausen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Anxiety leads to increased stereotyping and avoidance of future interactions (Fiske et al., 1996)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784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Affect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Happiness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Happy people more likely to use stereotypes (Hamilton et al., 1993;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Isen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1982)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Why? Either…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Being happy uses up cognitive resources and leaves less room for processing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 motivation to think carefully (and expend cognitive processes) and so rely on stereotypes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Bodenhausen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 (1994a)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Seems people have the ability to process carefully when required, so more likely to be motivation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22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61045" y="260648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Negative Affect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Anger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Anger in the perceiver – more stereotypic judgements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Bodenhausen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1994b)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Anger in the target – deeper processing of angry target (Ackerman et al., 2004)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more likely to stereotype if prejudiced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Hugenberg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Bodenhausen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2003, 2004; Hutchings &amp; Haddock, 2008)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Sadness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Leads to greater processing and less use of stereotypes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Bodenhausen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1994b; Ellis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Ashbrook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1988)</a:t>
            </a:r>
          </a:p>
          <a:p>
            <a:pPr lvl="1" eaLnBrk="1" hangingPunct="1">
              <a:lnSpc>
                <a:spcPct val="150000"/>
              </a:lnSpc>
            </a:pP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2057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As seen previously, we are often motivated to maintain our mood if happy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 less processing and more use of stereotypes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Also motivated to avoid dissonance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Festinger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1959)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 attitudes, cognitions and behaviours should match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719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Cognition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interaction between implicit and explicit prejudice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Low Implicit/Low Explicit = Egalitarian/Truly Low Prejudiced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High Implicit/Low Explicit = Aversive Racists</a:t>
            </a:r>
          </a:p>
          <a:p>
            <a:pPr>
              <a:lnSpc>
                <a:spcPct val="150000"/>
              </a:lnSpc>
              <a:defRPr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Low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Implicit/High Explicit = Principled Conservatives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High Implicit/High Explicit = Modern Racists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Modern studies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Implicit prejudice: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Hugenberg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Bodenhausen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(2004); Hutchings and Haddock (2008)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Interaction between Implicit and Explicit prejudice: Son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Hing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 (2006, 2008); Sullivan and Hutchings (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2019,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in press)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4255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16632"/>
            <a:ext cx="7886700" cy="543594"/>
          </a:xfrm>
        </p:spPr>
        <p:txBody>
          <a:bodyPr/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Did We Get To This Point?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Implicit memory – first explored in depth in amnesic patients (i.e., the mirror maze task)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Led to the theory in memory that we have an explicit, conscious memory for experienced events and an implicit, unconscious memory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Given many names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Automatic (implicit) versus Controlled (explicit; Devine, 1989)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Mindful (explicit) versus Mindless (implicit; Langer, 1989)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Intended (explicit) versus Unintended (implicit;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Uleman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Bargh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1989)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0280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Cognition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Increased cognitive load = Increased stereotyping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To be expected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As cognitive resources become limited, so we need to take mental shortcuts to allow the allocation of resources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This is the main function of stereotypes – to allow for this very action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3965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Implicit Association Test – consciously exploring the unconscious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Participants see the things priming them (faces and words)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Their reactions to them are the implicit (unconscious) part, as measured by reaction time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Priming – unconsciously exploring the unconscious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Participants unaware of the prime (e.g., rapidly displayed word or picture)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Task response measured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75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Big Argument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What do implicit and explicit prejudices show us?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Devine (1989) – explicit prejudice different for high and low prejudiced participants, but implicit prejudice the same for all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Suggests implicit prejudice is a measure of knowledge of cultural stereotypes rather than a measure of prejudice </a:t>
            </a:r>
            <a:r>
              <a:rPr lang="en-GB" alt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per se</a:t>
            </a:r>
            <a:endParaRPr lang="en-GB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Dijksterhuis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Knippenberg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(1996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);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Lepore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and Brown (1997);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Wittenbrink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 (1999)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Differences in implicit prejudice, similar to the type seen in explicit prejudice, suggest implicit prejudice is a form of prejudice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Leads to a different form of stereotyping and discrimination, such as that seen in Aversive Racists</a:t>
            </a:r>
            <a:endParaRPr lang="en-US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4042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One of the big areas of active research in prejudice psychology at the moment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844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495</TotalTime>
  <Words>930</Words>
  <Application>Microsoft Office PowerPoint</Application>
  <PresentationFormat>On-screen Show (4:3)</PresentationFormat>
  <Paragraphs>135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     Prejudice and Discrimination   Lecture Three</vt:lpstr>
      <vt:lpstr>PowerPoint Presentation</vt:lpstr>
      <vt:lpstr>Social Cognition</vt:lpstr>
      <vt:lpstr>What Influences Our Use Of Information?</vt:lpstr>
      <vt:lpstr>Affect</vt:lpstr>
      <vt:lpstr>PowerPoint Presentation</vt:lpstr>
      <vt:lpstr>PowerPoint Presentation</vt:lpstr>
      <vt:lpstr>PowerPoint Presentation</vt:lpstr>
      <vt:lpstr>Positive Affect</vt:lpstr>
      <vt:lpstr>Negative Affect</vt:lpstr>
      <vt:lpstr>Motivation</vt:lpstr>
      <vt:lpstr>Cognition</vt:lpstr>
      <vt:lpstr>How Did We Get To This Point?</vt:lpstr>
      <vt:lpstr>Cognition</vt:lpstr>
      <vt:lpstr>PowerPoint Presentation</vt:lpstr>
      <vt:lpstr>The Big Argument</vt:lpstr>
      <vt:lpstr>PowerPoint Presentation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Prejudice and Discrimination 1</dc:title>
  <dc:creator>edu-ph1</dc:creator>
  <cp:lastModifiedBy>Paul Hutchings</cp:lastModifiedBy>
  <cp:revision>64</cp:revision>
  <dcterms:created xsi:type="dcterms:W3CDTF">2015-01-23T19:04:55Z</dcterms:created>
  <dcterms:modified xsi:type="dcterms:W3CDTF">2019-09-26T10:33:08Z</dcterms:modified>
</cp:coreProperties>
</file>