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2"/>
  </p:notesMasterIdLst>
  <p:sldIdLst>
    <p:sldId id="256" r:id="rId2"/>
    <p:sldId id="456" r:id="rId3"/>
    <p:sldId id="455" r:id="rId4"/>
    <p:sldId id="460" r:id="rId5"/>
    <p:sldId id="462" r:id="rId6"/>
    <p:sldId id="463" r:id="rId7"/>
    <p:sldId id="464" r:id="rId8"/>
    <p:sldId id="461" r:id="rId9"/>
    <p:sldId id="465" r:id="rId10"/>
    <p:sldId id="466" r:id="rId11"/>
    <p:sldId id="472" r:id="rId12"/>
    <p:sldId id="473" r:id="rId13"/>
    <p:sldId id="475" r:id="rId14"/>
    <p:sldId id="477" r:id="rId15"/>
    <p:sldId id="478" r:id="rId16"/>
    <p:sldId id="479" r:id="rId17"/>
    <p:sldId id="480" r:id="rId18"/>
    <p:sldId id="476" r:id="rId19"/>
    <p:sldId id="484" r:id="rId20"/>
    <p:sldId id="485" r:id="rId21"/>
    <p:sldId id="486" r:id="rId22"/>
    <p:sldId id="487" r:id="rId23"/>
    <p:sldId id="489" r:id="rId24"/>
    <p:sldId id="488" r:id="rId25"/>
    <p:sldId id="495" r:id="rId26"/>
    <p:sldId id="490" r:id="rId27"/>
    <p:sldId id="491" r:id="rId28"/>
    <p:sldId id="492" r:id="rId29"/>
    <p:sldId id="493" r:id="rId30"/>
    <p:sldId id="482"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3E10FF-B991-48DB-B377-BB3B6F2A74A5}" v="24" dt="2024-04-27T11:01:03.775"/>
    <p1510:client id="{F657B1ED-B8D0-41A0-98AF-21A1AFC655BF}" v="3" dt="2024-04-27T11:48:22.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09" d="100"/>
          <a:sy n="109" d="100"/>
        </p:scale>
        <p:origin x="672"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us Slater" userId="b69ffda3-48ee-49d2-a2aa-2cc3c049f833" providerId="ADAL" clId="{F657B1ED-B8D0-41A0-98AF-21A1AFC655BF}"/>
    <pc:docChg chg="custSel modSld">
      <pc:chgData name="Angus Slater" userId="b69ffda3-48ee-49d2-a2aa-2cc3c049f833" providerId="ADAL" clId="{F657B1ED-B8D0-41A0-98AF-21A1AFC655BF}" dt="2024-04-27T11:48:28.094" v="7" actId="20577"/>
      <pc:docMkLst>
        <pc:docMk/>
      </pc:docMkLst>
      <pc:sldChg chg="addSp modSp mod setBg addAnim">
        <pc:chgData name="Angus Slater" userId="b69ffda3-48ee-49d2-a2aa-2cc3c049f833" providerId="ADAL" clId="{F657B1ED-B8D0-41A0-98AF-21A1AFC655BF}" dt="2024-04-27T11:47:42.971" v="3"/>
        <pc:sldMkLst>
          <pc:docMk/>
          <pc:sldMk cId="2014304791" sldId="256"/>
        </pc:sldMkLst>
        <pc:spChg chg="mod">
          <ac:chgData name="Angus Slater" userId="b69ffda3-48ee-49d2-a2aa-2cc3c049f833" providerId="ADAL" clId="{F657B1ED-B8D0-41A0-98AF-21A1AFC655BF}" dt="2024-04-27T11:47:42.970" v="1" actId="26606"/>
          <ac:spMkLst>
            <pc:docMk/>
            <pc:sldMk cId="2014304791" sldId="256"/>
            <ac:spMk id="2" creationId="{18CA9319-1953-4F2C-BA2F-74F5392512A4}"/>
          </ac:spMkLst>
        </pc:spChg>
        <pc:spChg chg="mod">
          <ac:chgData name="Angus Slater" userId="b69ffda3-48ee-49d2-a2aa-2cc3c049f833" providerId="ADAL" clId="{F657B1ED-B8D0-41A0-98AF-21A1AFC655BF}" dt="2024-04-27T11:47:42.970" v="1" actId="26606"/>
          <ac:spMkLst>
            <pc:docMk/>
            <pc:sldMk cId="2014304791" sldId="256"/>
            <ac:spMk id="3" creationId="{D9B4CAE0-B3A6-4A2F-957F-6BBC37C254DA}"/>
          </ac:spMkLst>
        </pc:spChg>
        <pc:spChg chg="mod">
          <ac:chgData name="Angus Slater" userId="b69ffda3-48ee-49d2-a2aa-2cc3c049f833" providerId="ADAL" clId="{F657B1ED-B8D0-41A0-98AF-21A1AFC655BF}" dt="2024-04-27T11:47:42.970" v="1" actId="26606"/>
          <ac:spMkLst>
            <pc:docMk/>
            <pc:sldMk cId="2014304791" sldId="256"/>
            <ac:spMk id="4" creationId="{4851B3CA-B6B8-4800-AB5C-89762F0BB68E}"/>
          </ac:spMkLst>
        </pc:spChg>
        <pc:spChg chg="add">
          <ac:chgData name="Angus Slater" userId="b69ffda3-48ee-49d2-a2aa-2cc3c049f833" providerId="ADAL" clId="{F657B1ED-B8D0-41A0-98AF-21A1AFC655BF}" dt="2024-04-27T11:47:42.970" v="1" actId="26606"/>
          <ac:spMkLst>
            <pc:docMk/>
            <pc:sldMk cId="2014304791" sldId="256"/>
            <ac:spMk id="10" creationId="{2FDF0794-1B86-42B2-B8C7-F60123E638ED}"/>
          </ac:spMkLst>
        </pc:spChg>
        <pc:spChg chg="add">
          <ac:chgData name="Angus Slater" userId="b69ffda3-48ee-49d2-a2aa-2cc3c049f833" providerId="ADAL" clId="{F657B1ED-B8D0-41A0-98AF-21A1AFC655BF}" dt="2024-04-27T11:47:42.970" v="1" actId="26606"/>
          <ac:spMkLst>
            <pc:docMk/>
            <pc:sldMk cId="2014304791" sldId="256"/>
            <ac:spMk id="12" creationId="{EAA48FC5-3C83-4F1B-BC33-DF0B588F8317}"/>
          </ac:spMkLst>
        </pc:spChg>
        <pc:picChg chg="add mod ord">
          <ac:chgData name="Angus Slater" userId="b69ffda3-48ee-49d2-a2aa-2cc3c049f833" providerId="ADAL" clId="{F657B1ED-B8D0-41A0-98AF-21A1AFC655BF}" dt="2024-04-27T11:47:42.970" v="1" actId="26606"/>
          <ac:picMkLst>
            <pc:docMk/>
            <pc:sldMk cId="2014304791" sldId="256"/>
            <ac:picMk id="5" creationId="{EAE4DC63-DCCB-45A5-B73F-E5DE84A0537A}"/>
          </ac:picMkLst>
        </pc:picChg>
        <pc:cxnChg chg="add">
          <ac:chgData name="Angus Slater" userId="b69ffda3-48ee-49d2-a2aa-2cc3c049f833" providerId="ADAL" clId="{F657B1ED-B8D0-41A0-98AF-21A1AFC655BF}" dt="2024-04-27T11:47:42.970" v="1" actId="26606"/>
          <ac:cxnSpMkLst>
            <pc:docMk/>
            <pc:sldMk cId="2014304791" sldId="256"/>
            <ac:cxnSpMk id="14" creationId="{62F01714-1A39-4194-BD47-8A9960C59985}"/>
          </ac:cxnSpMkLst>
        </pc:cxnChg>
      </pc:sldChg>
      <pc:sldChg chg="addSp delSp modSp mod">
        <pc:chgData name="Angus Slater" userId="b69ffda3-48ee-49d2-a2aa-2cc3c049f833" providerId="ADAL" clId="{F657B1ED-B8D0-41A0-98AF-21A1AFC655BF}" dt="2024-04-27T11:48:28.094" v="7" actId="20577"/>
        <pc:sldMkLst>
          <pc:docMk/>
          <pc:sldMk cId="938890484" sldId="482"/>
        </pc:sldMkLst>
        <pc:spChg chg="mod">
          <ac:chgData name="Angus Slater" userId="b69ffda3-48ee-49d2-a2aa-2cc3c049f833" providerId="ADAL" clId="{F657B1ED-B8D0-41A0-98AF-21A1AFC655BF}" dt="2024-04-27T11:48:28.094" v="7" actId="20577"/>
          <ac:spMkLst>
            <pc:docMk/>
            <pc:sldMk cId="938890484" sldId="482"/>
            <ac:spMk id="3" creationId="{3200ACD6-E996-4A01-809B-D1EA4B1C59F6}"/>
          </ac:spMkLst>
        </pc:spChg>
        <pc:picChg chg="add del mod">
          <ac:chgData name="Angus Slater" userId="b69ffda3-48ee-49d2-a2aa-2cc3c049f833" providerId="ADAL" clId="{F657B1ED-B8D0-41A0-98AF-21A1AFC655BF}" dt="2024-04-27T11:48:22.176" v="5"/>
          <ac:picMkLst>
            <pc:docMk/>
            <pc:sldMk cId="938890484" sldId="482"/>
            <ac:picMk id="7" creationId="{4BA6BAB1-BC2D-4CB6-8483-0C87793715E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2666529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E15FF54-C2DF-4537-9068-C4EE64FCC8EB}" type="datetime1">
              <a:rPr lang="en-US" smtClean="0"/>
              <a:t>4/27/2024</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BAF5C1-E137-43A7-9C32-67A05A94E6B2}" type="datetime1">
              <a:rPr lang="en-US" smtClean="0"/>
              <a:t>4/27/2024</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4A2491-F9F5-4B91-8DC0-2EF0E9A0FDC8}" type="datetime1">
              <a:rPr lang="en-US" smtClean="0"/>
              <a:t>4/27/2024</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E8EC71-6AD6-4CFA-9636-C63D30156A15}" type="datetime1">
              <a:rPr lang="en-US" smtClean="0"/>
              <a:t>4/27/2024</a:t>
            </a:fld>
            <a:endParaRPr lang="en-US" dirty="0"/>
          </a:p>
        </p:txBody>
      </p:sp>
      <p:sp>
        <p:nvSpPr>
          <p:cNvPr id="6" name="Footer Placeholder 5"/>
          <p:cNvSpPr>
            <a:spLocks noGrp="1"/>
          </p:cNvSpPr>
          <p:nvPr>
            <p:ph type="ftr" sz="quarter" idx="11"/>
          </p:nvPr>
        </p:nvSpPr>
        <p:spPr/>
        <p:txBody>
          <a:bodyPr/>
          <a:lstStyle/>
          <a:p>
            <a:r>
              <a:rPr lang="en-US"/>
              <a:t>2022 - A Slater</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F7A42D-D960-4697-9961-B399931ADC6C}" type="datetime1">
              <a:rPr lang="en-US" smtClean="0"/>
              <a:t>4/27/2024</a:t>
            </a:fld>
            <a:endParaRPr lang="en-US" dirty="0"/>
          </a:p>
        </p:txBody>
      </p:sp>
      <p:sp>
        <p:nvSpPr>
          <p:cNvPr id="8" name="Footer Placeholder 7"/>
          <p:cNvSpPr>
            <a:spLocks noGrp="1"/>
          </p:cNvSpPr>
          <p:nvPr>
            <p:ph type="ftr" sz="quarter" idx="11"/>
          </p:nvPr>
        </p:nvSpPr>
        <p:spPr/>
        <p:txBody>
          <a:bodyPr/>
          <a:lstStyle/>
          <a:p>
            <a:r>
              <a:rPr lang="en-US"/>
              <a:t>2022 - A Slater</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4C9AC-F72B-450A-90EA-3FC84CBB134B}" type="datetime1">
              <a:rPr lang="en-US" smtClean="0"/>
              <a:t>4/27/2024</a:t>
            </a:fld>
            <a:endParaRPr lang="en-US" dirty="0"/>
          </a:p>
        </p:txBody>
      </p:sp>
      <p:sp>
        <p:nvSpPr>
          <p:cNvPr id="4" name="Footer Placeholder 3"/>
          <p:cNvSpPr>
            <a:spLocks noGrp="1"/>
          </p:cNvSpPr>
          <p:nvPr>
            <p:ph type="ftr" sz="quarter" idx="11"/>
          </p:nvPr>
        </p:nvSpPr>
        <p:spPr/>
        <p:txBody>
          <a:bodyPr/>
          <a:lstStyle/>
          <a:p>
            <a:r>
              <a:rPr lang="en-US"/>
              <a:t>2022 - A Slater</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13F007-1033-4999-9F05-B061F6392020}" type="datetime1">
              <a:rPr lang="en-US" smtClean="0"/>
              <a:t>4/27/2024</a:t>
            </a:fld>
            <a:endParaRPr lang="en-US" dirty="0"/>
          </a:p>
        </p:txBody>
      </p:sp>
      <p:sp>
        <p:nvSpPr>
          <p:cNvPr id="3" name="Footer Placeholder 2"/>
          <p:cNvSpPr>
            <a:spLocks noGrp="1"/>
          </p:cNvSpPr>
          <p:nvPr>
            <p:ph type="ftr" sz="quarter" idx="11"/>
          </p:nvPr>
        </p:nvSpPr>
        <p:spPr/>
        <p:txBody>
          <a:bodyPr/>
          <a:lstStyle/>
          <a:p>
            <a:r>
              <a:rPr lang="en-US"/>
              <a:t>2022 - A Slater</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55AEEC-8A0C-41A8-B259-D175ED85134C}" type="datetime1">
              <a:rPr lang="en-US" smtClean="0"/>
              <a:t>4/27/2024</a:t>
            </a:fld>
            <a:endParaRPr lang="en-US" dirty="0"/>
          </a:p>
        </p:txBody>
      </p:sp>
      <p:sp>
        <p:nvSpPr>
          <p:cNvPr id="6" name="Footer Placeholder 5"/>
          <p:cNvSpPr>
            <a:spLocks noGrp="1"/>
          </p:cNvSpPr>
          <p:nvPr>
            <p:ph type="ftr" sz="quarter" idx="11"/>
          </p:nvPr>
        </p:nvSpPr>
        <p:spPr/>
        <p:txBody>
          <a:bodyPr/>
          <a:lstStyle/>
          <a:p>
            <a:r>
              <a:rPr lang="en-US"/>
              <a:t>2022 - A Slater</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C604F7-C43A-46AB-BD8A-E0375788F160}" type="datetime1">
              <a:rPr lang="en-US" smtClean="0"/>
              <a:t>4/27/2024</a:t>
            </a:fld>
            <a:endParaRPr lang="en-US" dirty="0"/>
          </a:p>
        </p:txBody>
      </p:sp>
      <p:sp>
        <p:nvSpPr>
          <p:cNvPr id="6" name="Footer Placeholder 5"/>
          <p:cNvSpPr>
            <a:spLocks noGrp="1"/>
          </p:cNvSpPr>
          <p:nvPr>
            <p:ph type="ftr" sz="quarter" idx="11"/>
          </p:nvPr>
        </p:nvSpPr>
        <p:spPr/>
        <p:txBody>
          <a:bodyPr/>
          <a:lstStyle/>
          <a:p>
            <a:r>
              <a:rPr lang="en-US"/>
              <a:t>2022 - A Slater</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5544F0-A188-454C-BC97-9F6974DDB760}" type="datetime1">
              <a:rPr lang="en-US" smtClean="0"/>
              <a:t>4/27/2024</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3604ED-1C13-4745-82D6-C8520173C937}" type="datetime1">
              <a:rPr lang="en-US" smtClean="0"/>
              <a:t>4/27/2024</a:t>
            </a:fld>
            <a:endParaRPr lang="en-US" dirty="0"/>
          </a:p>
        </p:txBody>
      </p:sp>
      <p:sp>
        <p:nvSpPr>
          <p:cNvPr id="5" name="Footer Placeholder 4"/>
          <p:cNvSpPr>
            <a:spLocks noGrp="1"/>
          </p:cNvSpPr>
          <p:nvPr>
            <p:ph type="ftr" sz="quarter" idx="11"/>
          </p:nvPr>
        </p:nvSpPr>
        <p:spPr/>
        <p:txBody>
          <a:bodyPr/>
          <a:lstStyle/>
          <a:p>
            <a:r>
              <a:rPr lang="en-US"/>
              <a:t>2022 - A Slater</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8FD37FB-3FA6-457B-9413-83E9B5C765A6}" type="datetime1">
              <a:rPr lang="en-US" smtClean="0"/>
              <a:t>4/27/2024</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2022 - A Slater</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4.jf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DG2nuR0zcW8&amp;ab_channel=BouletBrothers" TargetMode="External"/><Relationship Id="rId2" Type="http://schemas.openxmlformats.org/officeDocument/2006/relationships/hyperlink" Target="https://www.youtube.com/watch?v=f4ow2ggxXYg&amp;ab_channel=chadabouttodie"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jVdlxwX6A7g?feature=shared" TargetMode="External"/><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2307/j.ctv11cwb00.12" TargetMode="External"/><Relationship Id="rId2" Type="http://schemas.openxmlformats.org/officeDocument/2006/relationships/image" Target="../media/image2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Premium Photo | Kitschy neon frame mockup with kitsch geometric patterns  created with generative ai">
            <a:extLst>
              <a:ext uri="{FF2B5EF4-FFF2-40B4-BE49-F238E27FC236}">
                <a16:creationId xmlns:a16="http://schemas.microsoft.com/office/drawing/2014/main" id="{EAE4DC63-DCCB-45A5-B73F-E5DE84A053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252" b="11162"/>
          <a:stretch/>
        </p:blipFill>
        <p:spPr bwMode="auto">
          <a:xfrm>
            <a:off x="20" y="975"/>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4309349" y="3429000"/>
            <a:ext cx="7501651" cy="1090938"/>
          </a:xfrm>
        </p:spPr>
        <p:txBody>
          <a:bodyPr anchor="b">
            <a:normAutofit/>
          </a:bodyPr>
          <a:lstStyle/>
          <a:p>
            <a:pPr algn="l"/>
            <a:r>
              <a:rPr lang="en-GB" sz="3900">
                <a:solidFill>
                  <a:srgbClr val="FFFFFF"/>
                </a:solidFill>
              </a:rPr>
              <a:t>Complex Bodies: Questioning Gender, Religion, and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4309349" y="4779313"/>
            <a:ext cx="7501650" cy="514816"/>
          </a:xfrm>
        </p:spPr>
        <p:txBody>
          <a:bodyPr anchor="t">
            <a:normAutofit/>
          </a:bodyPr>
          <a:lstStyle/>
          <a:p>
            <a:r>
              <a:rPr lang="en-GB">
                <a:solidFill>
                  <a:srgbClr val="FFFFFF"/>
                </a:solidFill>
              </a:rPr>
              <a:t>Dr Angus M Slater</a:t>
            </a:r>
          </a:p>
        </p:txBody>
      </p:sp>
      <p:cxnSp>
        <p:nvCxnSpPr>
          <p:cNvPr id="14" name="Straight Connector 13">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CCD13A"/>
            </a:solidFill>
          </a:ln>
        </p:spPr>
        <p:style>
          <a:lnRef idx="3">
            <a:schemeClr val="accent1"/>
          </a:lnRef>
          <a:fillRef idx="0">
            <a:schemeClr val="accent1"/>
          </a:fillRef>
          <a:effectRef idx="2">
            <a:schemeClr val="accent1"/>
          </a:effectRef>
          <a:fontRef idx="minor">
            <a:schemeClr val="tx1"/>
          </a:fontRef>
        </p:style>
      </p:cxnSp>
      <p:sp>
        <p:nvSpPr>
          <p:cNvPr id="4" name="Footer Placeholder 3">
            <a:extLst>
              <a:ext uri="{FF2B5EF4-FFF2-40B4-BE49-F238E27FC236}">
                <a16:creationId xmlns:a16="http://schemas.microsoft.com/office/drawing/2014/main" id="{4851B3CA-B6B8-4800-AB5C-89762F0BB68E}"/>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a:normAutofit/>
          </a:bodyPr>
          <a:lstStyle/>
          <a:p>
            <a:pPr>
              <a:spcAft>
                <a:spcPts val="600"/>
              </a:spcAft>
            </a:pPr>
            <a:r>
              <a:rPr lang="en-US">
                <a:solidFill>
                  <a:srgbClr val="FFFFFF"/>
                </a:solidFill>
              </a:rPr>
              <a:t>2022 - A Slater</a:t>
            </a:r>
          </a:p>
        </p:txBody>
      </p:sp>
    </p:spTree>
    <p:extLst>
      <p:ext uri="{BB962C8B-B14F-4D97-AF65-F5344CB8AC3E}">
        <p14:creationId xmlns:p14="http://schemas.microsoft.com/office/powerpoint/2010/main" val="201430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hairpiece&#10;&#10;Description automatically generated">
            <a:extLst>
              <a:ext uri="{FF2B5EF4-FFF2-40B4-BE49-F238E27FC236}">
                <a16:creationId xmlns:a16="http://schemas.microsoft.com/office/drawing/2014/main" id="{7CA55B1C-3166-42B3-9D8F-847F55386BEB}"/>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27822" b="24072"/>
          <a:stretch/>
        </p:blipFill>
        <p:spPr>
          <a:xfrm>
            <a:off x="20" y="-1"/>
            <a:ext cx="12188932" cy="6858000"/>
          </a:xfrm>
          <a:prstGeom prst="rect">
            <a:avLst/>
          </a:prstGeom>
        </p:spPr>
      </p:pic>
      <p:sp>
        <p:nvSpPr>
          <p:cNvPr id="2" name="Title 1">
            <a:extLst>
              <a:ext uri="{FF2B5EF4-FFF2-40B4-BE49-F238E27FC236}">
                <a16:creationId xmlns:a16="http://schemas.microsoft.com/office/drawing/2014/main" id="{B0541A6B-61D9-41AC-A161-9808CD506AB5}"/>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Hyper-femininity</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5F450A-1249-478B-BA6C-C121D3D853DC}"/>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Hyper-femininity is the idea that there are certain forms of gender performance which play, knowingly or unknowingly, with taking the expected norms of that gender to the extreme.</a:t>
            </a:r>
            <a:br>
              <a:rPr lang="en-US" dirty="0"/>
            </a:br>
            <a:br>
              <a:rPr lang="en-US" dirty="0"/>
            </a:br>
            <a:r>
              <a:rPr lang="en-US" dirty="0"/>
              <a:t>Hyper-femininity is therefore those gendered performances which exaggerate the expected feminine qualities of those who are female. </a:t>
            </a:r>
            <a:br>
              <a:rPr lang="en-US" dirty="0"/>
            </a:br>
            <a:br>
              <a:rPr lang="en-US" sz="4000" dirty="0"/>
            </a:br>
            <a:r>
              <a:rPr lang="en-US" sz="4000" dirty="0"/>
              <a:t>The specifics vary – but what qualities does society associate with femaleness?</a:t>
            </a:r>
            <a:br>
              <a:rPr lang="en-US" sz="4000" dirty="0"/>
            </a:br>
            <a:endParaRPr lang="en-US" sz="4000" dirty="0"/>
          </a:p>
        </p:txBody>
      </p:sp>
      <p:sp>
        <p:nvSpPr>
          <p:cNvPr id="4" name="Footer Placeholder 3">
            <a:extLst>
              <a:ext uri="{FF2B5EF4-FFF2-40B4-BE49-F238E27FC236}">
                <a16:creationId xmlns:a16="http://schemas.microsoft.com/office/drawing/2014/main" id="{BF8AEB75-0F28-41FC-BC87-8663979679AD}"/>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14579741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wearing a costume posing for the camera&#10;&#10;Description automatically generated">
            <a:extLst>
              <a:ext uri="{FF2B5EF4-FFF2-40B4-BE49-F238E27FC236}">
                <a16:creationId xmlns:a16="http://schemas.microsoft.com/office/drawing/2014/main" id="{85217175-F5A5-4BD6-A2E3-23910AE126B7}"/>
              </a:ext>
            </a:extLst>
          </p:cNvPr>
          <p:cNvPicPr>
            <a:picLocks noChangeAspect="1"/>
          </p:cNvPicPr>
          <p:nvPr/>
        </p:nvPicPr>
        <p:blipFill rotWithShape="1">
          <a:blip r:embed="rId2"/>
          <a:srcRect l="17818" r="171"/>
          <a:stretch/>
        </p:blipFill>
        <p:spPr>
          <a:xfrm>
            <a:off x="2" y="10"/>
            <a:ext cx="4063593" cy="6857990"/>
          </a:xfrm>
          <a:prstGeom prst="rect">
            <a:avLst/>
          </a:prstGeom>
        </p:spPr>
      </p:pic>
      <p:pic>
        <p:nvPicPr>
          <p:cNvPr id="7" name="Picture 6" descr="A person that is sitting in the water&#10;&#10;Description automatically generated">
            <a:extLst>
              <a:ext uri="{FF2B5EF4-FFF2-40B4-BE49-F238E27FC236}">
                <a16:creationId xmlns:a16="http://schemas.microsoft.com/office/drawing/2014/main" id="{87AACE1A-A208-416E-A790-87F6D0EEDF6E}"/>
              </a:ext>
            </a:extLst>
          </p:cNvPr>
          <p:cNvPicPr>
            <a:picLocks noChangeAspect="1"/>
          </p:cNvPicPr>
          <p:nvPr/>
        </p:nvPicPr>
        <p:blipFill rotWithShape="1">
          <a:blip r:embed="rId3"/>
          <a:srcRect l="22873" r="17874"/>
          <a:stretch/>
        </p:blipFill>
        <p:spPr>
          <a:xfrm>
            <a:off x="4064204" y="10"/>
            <a:ext cx="4063593" cy="6857990"/>
          </a:xfrm>
          <a:prstGeom prst="rect">
            <a:avLst/>
          </a:prstGeom>
        </p:spPr>
      </p:pic>
      <p:pic>
        <p:nvPicPr>
          <p:cNvPr id="5" name="Picture 4" descr="A picture containing indoor, small, little, girl&#10;&#10;Description automatically generated">
            <a:extLst>
              <a:ext uri="{FF2B5EF4-FFF2-40B4-BE49-F238E27FC236}">
                <a16:creationId xmlns:a16="http://schemas.microsoft.com/office/drawing/2014/main" id="{59C93E0F-1880-4549-8D05-E3486F319D46}"/>
              </a:ext>
            </a:extLst>
          </p:cNvPr>
          <p:cNvPicPr>
            <a:picLocks noChangeAspect="1"/>
          </p:cNvPicPr>
          <p:nvPr/>
        </p:nvPicPr>
        <p:blipFill rotWithShape="1">
          <a:blip r:embed="rId4"/>
          <a:srcRect l="28798" r="31798"/>
          <a:stretch/>
        </p:blipFill>
        <p:spPr>
          <a:xfrm>
            <a:off x="8128407" y="10"/>
            <a:ext cx="4063593" cy="6857990"/>
          </a:xfrm>
          <a:prstGeom prst="rect">
            <a:avLst/>
          </a:prstGeom>
        </p:spPr>
      </p:pic>
      <p:sp>
        <p:nvSpPr>
          <p:cNvPr id="2" name="Footer Placeholder 1">
            <a:extLst>
              <a:ext uri="{FF2B5EF4-FFF2-40B4-BE49-F238E27FC236}">
                <a16:creationId xmlns:a16="http://schemas.microsoft.com/office/drawing/2014/main" id="{E33DB083-FA3A-4728-BAE8-D91900583B75}"/>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163591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72BA2FC-1AB3-4AE2-BC66-0EF3FFA16A83}"/>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dirty="0" err="1"/>
              <a:t>MAry</a:t>
            </a:r>
            <a:endParaRPr lang="en-US" dirty="0"/>
          </a:p>
        </p:txBody>
      </p:sp>
      <p:sp>
        <p:nvSpPr>
          <p:cNvPr id="3" name="Content Placeholder 2">
            <a:extLst>
              <a:ext uri="{FF2B5EF4-FFF2-40B4-BE49-F238E27FC236}">
                <a16:creationId xmlns:a16="http://schemas.microsoft.com/office/drawing/2014/main" id="{6A1BA404-431F-46FC-AAFA-799F2BD9D981}"/>
              </a:ext>
            </a:extLst>
          </p:cNvPr>
          <p:cNvSpPr>
            <a:spLocks noGrp="1"/>
          </p:cNvSpPr>
          <p:nvPr>
            <p:ph sz="half" idx="1"/>
          </p:nvPr>
        </p:nvSpPr>
        <p:spPr>
          <a:xfrm>
            <a:off x="1024128" y="2286000"/>
            <a:ext cx="5902061" cy="3931920"/>
          </a:xfrm>
        </p:spPr>
        <p:txBody>
          <a:bodyPr vert="horz" lIns="45720" tIns="45720" rIns="45720" bIns="45720" rtlCol="0">
            <a:normAutofit/>
          </a:bodyPr>
          <a:lstStyle/>
          <a:p>
            <a:r>
              <a:rPr lang="en-US" dirty="0"/>
              <a:t>So how does Mary function as a symbol of hyper-femininity?</a:t>
            </a:r>
          </a:p>
          <a:p>
            <a:endParaRPr lang="en-US" dirty="0"/>
          </a:p>
          <a:p>
            <a:r>
              <a:rPr lang="en-US" dirty="0"/>
              <a:t>Mary operates as a model or ideal form of femaleness within much of the Christian tradition, particularly within medieval catholic forms. </a:t>
            </a:r>
          </a:p>
          <a:p>
            <a:endParaRPr lang="en-US" dirty="0"/>
          </a:p>
          <a:p>
            <a:r>
              <a:rPr lang="en-US" dirty="0"/>
              <a:t>The representation of Mary brings together a whole host of “female” themes which operate with and against actual women. </a:t>
            </a:r>
          </a:p>
        </p:txBody>
      </p:sp>
      <p:pic>
        <p:nvPicPr>
          <p:cNvPr id="6" name="Content Placeholder 5" descr="A picture containing photo, holding, old, woman&#10;&#10;Description automatically generated">
            <a:extLst>
              <a:ext uri="{FF2B5EF4-FFF2-40B4-BE49-F238E27FC236}">
                <a16:creationId xmlns:a16="http://schemas.microsoft.com/office/drawing/2014/main" id="{1AD722DF-6BD5-401D-9B5D-05B8F0B0AC78}"/>
              </a:ext>
            </a:extLst>
          </p:cNvPr>
          <p:cNvPicPr>
            <a:picLocks noGrp="1" noChangeAspect="1"/>
          </p:cNvPicPr>
          <p:nvPr>
            <p:ph sz="half" idx="2"/>
          </p:nvPr>
        </p:nvPicPr>
        <p:blipFill rotWithShape="1">
          <a:blip r:embed="rId2"/>
          <a:srcRect r="-2" b="7259"/>
          <a:stretch/>
        </p:blipFill>
        <p:spPr>
          <a:xfrm>
            <a:off x="7552267" y="640080"/>
            <a:ext cx="3999654" cy="5577840"/>
          </a:xfrm>
          <a:prstGeom prst="rect">
            <a:avLst/>
          </a:prstGeom>
        </p:spPr>
      </p:pic>
      <p:sp>
        <p:nvSpPr>
          <p:cNvPr id="4" name="Footer Placeholder 3">
            <a:extLst>
              <a:ext uri="{FF2B5EF4-FFF2-40B4-BE49-F238E27FC236}">
                <a16:creationId xmlns:a16="http://schemas.microsoft.com/office/drawing/2014/main" id="{51F5B18A-6AB4-4EE7-B817-8A25C0BA8246}"/>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000745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A9ED-D6C0-472F-9CAA-72B6F144FA8C}"/>
              </a:ext>
            </a:extLst>
          </p:cNvPr>
          <p:cNvSpPr>
            <a:spLocks noGrp="1"/>
          </p:cNvSpPr>
          <p:nvPr>
            <p:ph type="title"/>
          </p:nvPr>
        </p:nvSpPr>
        <p:spPr/>
        <p:txBody>
          <a:bodyPr/>
          <a:lstStyle/>
          <a:p>
            <a:r>
              <a:rPr lang="en-GB" dirty="0"/>
              <a:t>Women, generally…</a:t>
            </a:r>
          </a:p>
        </p:txBody>
      </p:sp>
      <p:sp>
        <p:nvSpPr>
          <p:cNvPr id="3" name="Content Placeholder 2">
            <a:extLst>
              <a:ext uri="{FF2B5EF4-FFF2-40B4-BE49-F238E27FC236}">
                <a16:creationId xmlns:a16="http://schemas.microsoft.com/office/drawing/2014/main" id="{6B2B1B9F-7463-4CDB-B35B-6F7AC9F371A0}"/>
              </a:ext>
            </a:extLst>
          </p:cNvPr>
          <p:cNvSpPr>
            <a:spLocks noGrp="1"/>
          </p:cNvSpPr>
          <p:nvPr>
            <p:ph sz="half" idx="1"/>
          </p:nvPr>
        </p:nvSpPr>
        <p:spPr>
          <a:xfrm>
            <a:off x="1024128" y="1975757"/>
            <a:ext cx="4754880" cy="4023360"/>
          </a:xfrm>
        </p:spPr>
        <p:txBody>
          <a:bodyPr>
            <a:noAutofit/>
          </a:bodyPr>
          <a:lstStyle/>
          <a:p>
            <a:pPr>
              <a:lnSpc>
                <a:spcPct val="100000"/>
              </a:lnSpc>
            </a:pPr>
            <a:r>
              <a:rPr lang="en-GB" sz="1800" b="1" i="1" dirty="0"/>
              <a:t>Origen (184-253) </a:t>
            </a:r>
            <a:r>
              <a:rPr lang="en-GB" sz="1800" i="1" dirty="0"/>
              <a:t>– “Men should not sit and listen to a woman . . . even if she says admirable things, or even saintly things, that is of little consequence, since it came from the mouth of a woman”</a:t>
            </a:r>
            <a:br>
              <a:rPr lang="en-GB" sz="1800" i="1" dirty="0"/>
            </a:br>
            <a:br>
              <a:rPr lang="en-GB" sz="1800" i="1" dirty="0"/>
            </a:br>
            <a:r>
              <a:rPr lang="en-GB" sz="1800" b="1" i="1" dirty="0"/>
              <a:t>Tertullian (155-245) </a:t>
            </a:r>
            <a:r>
              <a:rPr lang="en-GB" sz="1800" i="1" dirty="0"/>
              <a:t>– “You are the devil’s gateway: you are the </a:t>
            </a:r>
            <a:r>
              <a:rPr lang="en-GB" sz="1800" i="1" dirty="0" err="1"/>
              <a:t>unsealer</a:t>
            </a:r>
            <a:r>
              <a:rPr lang="en-GB" sz="1800" i="1" dirty="0"/>
              <a:t> of that (forbidden) tree: you are the first deserter of the divine law”</a:t>
            </a:r>
            <a:br>
              <a:rPr lang="en-GB" sz="1800" i="1" dirty="0"/>
            </a:br>
            <a:br>
              <a:rPr lang="en-GB" sz="1800" i="1" dirty="0"/>
            </a:br>
            <a:r>
              <a:rPr lang="en-GB" sz="1800" b="1" i="1" dirty="0"/>
              <a:t>Augustine (354-430) </a:t>
            </a:r>
            <a:r>
              <a:rPr lang="en-GB" sz="1800" i="1" dirty="0"/>
              <a:t>- “I don’t see what sort of help woman was created to provide man with, if one excludes procreation. If woman is not given to man for help in bearing children, for what help could she be? To till the earth together? If help were needed for that, man would have been a better help for man.”</a:t>
            </a:r>
            <a:br>
              <a:rPr lang="en-GB" sz="1800" i="1" dirty="0"/>
            </a:br>
            <a:br>
              <a:rPr lang="en-GB" sz="1800" i="1" dirty="0"/>
            </a:br>
            <a:endParaRPr lang="en-GB" sz="1800" i="1" dirty="0"/>
          </a:p>
        </p:txBody>
      </p:sp>
      <p:sp>
        <p:nvSpPr>
          <p:cNvPr id="4" name="Content Placeholder 3">
            <a:extLst>
              <a:ext uri="{FF2B5EF4-FFF2-40B4-BE49-F238E27FC236}">
                <a16:creationId xmlns:a16="http://schemas.microsoft.com/office/drawing/2014/main" id="{984D59D8-CBD9-4ACA-9DCE-1369BEAE9714}"/>
              </a:ext>
            </a:extLst>
          </p:cNvPr>
          <p:cNvSpPr>
            <a:spLocks noGrp="1"/>
          </p:cNvSpPr>
          <p:nvPr>
            <p:ph sz="half" idx="2"/>
          </p:nvPr>
        </p:nvSpPr>
        <p:spPr>
          <a:xfrm>
            <a:off x="6094476" y="2084832"/>
            <a:ext cx="4754880" cy="5724144"/>
          </a:xfrm>
        </p:spPr>
        <p:txBody>
          <a:bodyPr>
            <a:noAutofit/>
          </a:bodyPr>
          <a:lstStyle/>
          <a:p>
            <a:pPr>
              <a:lnSpc>
                <a:spcPct val="100000"/>
              </a:lnSpc>
            </a:pPr>
            <a:r>
              <a:rPr lang="en-GB" sz="1800" b="1" i="1" dirty="0"/>
              <a:t>Aquinas (1225-1274) </a:t>
            </a:r>
            <a:r>
              <a:rPr lang="en-GB" sz="1800" i="1" dirty="0"/>
              <a:t>– “As regards the individual nature, woman is defective and misbegotten, for the active force in the male seed tends to the production of a perfect likeness in the masculine sex; while the production of woman comes from a defect in the active force or from some material indisposition, or even from some external influence.”</a:t>
            </a:r>
            <a:br>
              <a:rPr lang="en-GB" sz="1800" i="1" dirty="0"/>
            </a:br>
            <a:br>
              <a:rPr lang="en-GB" sz="1800" i="1" dirty="0"/>
            </a:br>
            <a:r>
              <a:rPr lang="en-GB" sz="1800" b="1" i="1" dirty="0"/>
              <a:t>Martin Luther (1483-1546) </a:t>
            </a:r>
            <a:r>
              <a:rPr lang="en-GB" sz="1800" i="1" dirty="0"/>
              <a:t>– “The woman, on the other hand, is like a nail driven into the wall”</a:t>
            </a:r>
            <a:br>
              <a:rPr lang="en-GB" sz="1800" i="1" dirty="0"/>
            </a:br>
            <a:br>
              <a:rPr lang="en-GB" sz="1800" i="1" dirty="0"/>
            </a:br>
            <a:r>
              <a:rPr lang="en-GB" sz="1800" b="1" i="1" dirty="0"/>
              <a:t>John Calvin (1509-1564) </a:t>
            </a:r>
            <a:r>
              <a:rPr lang="en-GB" sz="1800" i="1" dirty="0"/>
              <a:t>– “On this account, all women are born that they may acknowledge themselves as inferior in consequence to the superiority of the male sex”</a:t>
            </a:r>
            <a:br>
              <a:rPr lang="en-GB" sz="1800" i="1" dirty="0"/>
            </a:br>
            <a:endParaRPr lang="en-GB" sz="1800" i="1" dirty="0"/>
          </a:p>
        </p:txBody>
      </p:sp>
      <p:sp>
        <p:nvSpPr>
          <p:cNvPr id="5" name="Footer Placeholder 4">
            <a:extLst>
              <a:ext uri="{FF2B5EF4-FFF2-40B4-BE49-F238E27FC236}">
                <a16:creationId xmlns:a16="http://schemas.microsoft.com/office/drawing/2014/main" id="{7C13B691-CE70-424E-8854-FA2D16552A5F}"/>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726456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8238A-2E54-40F6-864C-4879E5E095DD}"/>
              </a:ext>
            </a:extLst>
          </p:cNvPr>
          <p:cNvSpPr>
            <a:spLocks noGrp="1"/>
          </p:cNvSpPr>
          <p:nvPr>
            <p:ph type="title"/>
          </p:nvPr>
        </p:nvSpPr>
        <p:spPr/>
        <p:txBody>
          <a:bodyPr/>
          <a:lstStyle/>
          <a:p>
            <a:r>
              <a:rPr lang="en-GB" dirty="0"/>
              <a:t>Mary, specifically…</a:t>
            </a:r>
          </a:p>
        </p:txBody>
      </p:sp>
      <p:sp>
        <p:nvSpPr>
          <p:cNvPr id="3" name="Content Placeholder 2">
            <a:extLst>
              <a:ext uri="{FF2B5EF4-FFF2-40B4-BE49-F238E27FC236}">
                <a16:creationId xmlns:a16="http://schemas.microsoft.com/office/drawing/2014/main" id="{EE77409F-0881-476B-A0C5-B384AB53784E}"/>
              </a:ext>
            </a:extLst>
          </p:cNvPr>
          <p:cNvSpPr>
            <a:spLocks noGrp="1"/>
          </p:cNvSpPr>
          <p:nvPr>
            <p:ph sz="half" idx="1"/>
          </p:nvPr>
        </p:nvSpPr>
        <p:spPr/>
        <p:txBody>
          <a:bodyPr>
            <a:noAutofit/>
          </a:bodyPr>
          <a:lstStyle/>
          <a:p>
            <a:r>
              <a:rPr lang="en-GB" sz="1800" b="1" i="1" dirty="0"/>
              <a:t>Jerome (347-420) </a:t>
            </a:r>
            <a:r>
              <a:rPr lang="en-GB" sz="1800" i="1" dirty="0"/>
              <a:t>– “Even while living in the world, the heart of Mary was so filled with motherly tenderness and compassion for men that no-one ever suffered so much for their own pains, as Mary suffered for the pains of her children”</a:t>
            </a:r>
            <a:br>
              <a:rPr lang="en-GB" sz="1800" i="1" dirty="0"/>
            </a:br>
            <a:br>
              <a:rPr lang="en-GB" sz="1800" i="1" dirty="0"/>
            </a:br>
            <a:r>
              <a:rPr lang="en-GB" sz="1800" b="1" i="1" dirty="0"/>
              <a:t>Augustine (354-430) </a:t>
            </a:r>
            <a:r>
              <a:rPr lang="en-GB" sz="1800" i="1" dirty="0"/>
              <a:t>– "The world being unworthy to receive the son of God directly from the hands of the Father, he gave his son to Mary for the world to receive him from her."</a:t>
            </a:r>
            <a:br>
              <a:rPr lang="en-GB" sz="1800" i="1" dirty="0"/>
            </a:br>
            <a:br>
              <a:rPr lang="en-GB" sz="1800" i="1" dirty="0"/>
            </a:br>
            <a:endParaRPr lang="en-GB" sz="1800" i="1" dirty="0"/>
          </a:p>
        </p:txBody>
      </p:sp>
      <p:sp>
        <p:nvSpPr>
          <p:cNvPr id="4" name="Content Placeholder 3">
            <a:extLst>
              <a:ext uri="{FF2B5EF4-FFF2-40B4-BE49-F238E27FC236}">
                <a16:creationId xmlns:a16="http://schemas.microsoft.com/office/drawing/2014/main" id="{B6C0D678-C822-4F99-A79F-987DF61FD86D}"/>
              </a:ext>
            </a:extLst>
          </p:cNvPr>
          <p:cNvSpPr>
            <a:spLocks noGrp="1"/>
          </p:cNvSpPr>
          <p:nvPr>
            <p:ph sz="half" idx="2"/>
          </p:nvPr>
        </p:nvSpPr>
        <p:spPr>
          <a:xfrm>
            <a:off x="6096000" y="2286000"/>
            <a:ext cx="4754880" cy="5634446"/>
          </a:xfrm>
        </p:spPr>
        <p:txBody>
          <a:bodyPr>
            <a:normAutofit/>
          </a:bodyPr>
          <a:lstStyle/>
          <a:p>
            <a:r>
              <a:rPr lang="en-GB" sz="1800" b="1" i="1" dirty="0"/>
              <a:t>Bernard of Clairvaux (1090-1153) </a:t>
            </a:r>
            <a:r>
              <a:rPr lang="en-GB" sz="1800" i="1" dirty="0"/>
              <a:t>– “Let us not imagine that we obscure the glory of the Son by the great praise we lavish on the Mother – for the more she is honoured, the greater is the glory of her Son.</a:t>
            </a:r>
            <a:br>
              <a:rPr lang="en-GB" sz="1800" i="1" dirty="0"/>
            </a:br>
            <a:r>
              <a:rPr lang="en-GB" sz="1800" i="1" dirty="0"/>
              <a:t>There can be no doubt that whatever we say in praise of the Mother gives equal praise to the Son”</a:t>
            </a:r>
            <a:br>
              <a:rPr lang="en-GB" sz="1800" i="1" dirty="0"/>
            </a:br>
            <a:br>
              <a:rPr lang="en-GB" sz="1800" i="1" dirty="0"/>
            </a:br>
            <a:r>
              <a:rPr lang="en-GB" sz="1800" b="1" i="1" dirty="0"/>
              <a:t>Aquinas (1225-1274) </a:t>
            </a:r>
            <a:r>
              <a:rPr lang="en-GB" sz="1800" i="1" dirty="0"/>
              <a:t>– "As mariners are guided into port by the shining of a star, so Christians are guided to heaven by Mary."</a:t>
            </a:r>
            <a:br>
              <a:rPr lang="en-GB" sz="1800" i="1" dirty="0"/>
            </a:br>
            <a:br>
              <a:rPr lang="en-GB" sz="1800" i="1" dirty="0"/>
            </a:br>
            <a:r>
              <a:rPr lang="en-GB" sz="1800" b="1" i="1" dirty="0"/>
              <a:t>Martin Luther (1483-1546) </a:t>
            </a:r>
            <a:r>
              <a:rPr lang="en-GB" sz="1800" i="1" dirty="0"/>
              <a:t>– “She is the] highest woman and the noblest gem in Christianity after Christ . . . She is nobility, wisdom, and holiness personified. We can never honour her enough.”</a:t>
            </a:r>
          </a:p>
        </p:txBody>
      </p:sp>
      <p:sp>
        <p:nvSpPr>
          <p:cNvPr id="5" name="Footer Placeholder 4">
            <a:extLst>
              <a:ext uri="{FF2B5EF4-FFF2-40B4-BE49-F238E27FC236}">
                <a16:creationId xmlns:a16="http://schemas.microsoft.com/office/drawing/2014/main" id="{6A18A7EA-130C-4FAE-A8F3-5C13ABC98B05}"/>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504581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C10AC-6099-47CA-BC05-66438B526787}"/>
              </a:ext>
            </a:extLst>
          </p:cNvPr>
          <p:cNvSpPr>
            <a:spLocks noGrp="1"/>
          </p:cNvSpPr>
          <p:nvPr>
            <p:ph type="title"/>
          </p:nvPr>
        </p:nvSpPr>
        <p:spPr/>
        <p:txBody>
          <a:bodyPr/>
          <a:lstStyle/>
          <a:p>
            <a:pPr algn="l"/>
            <a:r>
              <a:rPr lang="en-GB" dirty="0"/>
              <a:t>What is going on here?</a:t>
            </a:r>
          </a:p>
        </p:txBody>
      </p:sp>
      <p:pic>
        <p:nvPicPr>
          <p:cNvPr id="6" name="Picture Placeholder 5">
            <a:extLst>
              <a:ext uri="{FF2B5EF4-FFF2-40B4-BE49-F238E27FC236}">
                <a16:creationId xmlns:a16="http://schemas.microsoft.com/office/drawing/2014/main" id="{40F22C7A-9095-414C-B83C-226D6B7AB674}"/>
              </a:ext>
            </a:extLst>
          </p:cNvPr>
          <p:cNvPicPr>
            <a:picLocks noGrp="1" noChangeAspect="1"/>
          </p:cNvPicPr>
          <p:nvPr>
            <p:ph type="pic" idx="1"/>
          </p:nvPr>
        </p:nvPicPr>
        <p:blipFill>
          <a:blip r:embed="rId2"/>
          <a:srcRect t="31245" b="31245"/>
          <a:stretch>
            <a:fillRect/>
          </a:stretch>
        </p:blipFill>
        <p:spPr/>
      </p:pic>
      <p:sp>
        <p:nvSpPr>
          <p:cNvPr id="4" name="Text Placeholder 3">
            <a:extLst>
              <a:ext uri="{FF2B5EF4-FFF2-40B4-BE49-F238E27FC236}">
                <a16:creationId xmlns:a16="http://schemas.microsoft.com/office/drawing/2014/main" id="{336D116D-3213-4EDF-A217-BAF22FDAB570}"/>
              </a:ext>
            </a:extLst>
          </p:cNvPr>
          <p:cNvSpPr>
            <a:spLocks noGrp="1"/>
          </p:cNvSpPr>
          <p:nvPr>
            <p:ph type="body" sz="half" idx="2"/>
          </p:nvPr>
        </p:nvSpPr>
        <p:spPr/>
        <p:txBody>
          <a:bodyPr/>
          <a:lstStyle/>
          <a:p>
            <a:endParaRPr lang="en-GB"/>
          </a:p>
        </p:txBody>
      </p:sp>
      <p:sp>
        <p:nvSpPr>
          <p:cNvPr id="3" name="Footer Placeholder 2">
            <a:extLst>
              <a:ext uri="{FF2B5EF4-FFF2-40B4-BE49-F238E27FC236}">
                <a16:creationId xmlns:a16="http://schemas.microsoft.com/office/drawing/2014/main" id="{20A0E17F-AE6B-4DE7-9047-9C1A0915D823}"/>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661237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743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CAA27-9253-4127-85AD-D7E2CEC7B63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Mary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129043-E74E-4FC8-86EE-C258F8F9B4D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Mary operates as a symbol of hyper-femininity by encapsulating the various primary characteristics of femaleness within one role model – mother, virgin, purity, meekness, obedience, submission – with these characteristics being promoted by men.</a:t>
            </a:r>
            <a:br>
              <a:rPr lang="en-US" dirty="0">
                <a:solidFill>
                  <a:srgbClr val="FFFFFF"/>
                </a:solidFill>
              </a:rPr>
            </a:br>
            <a:br>
              <a:rPr lang="en-US" dirty="0">
                <a:solidFill>
                  <a:srgbClr val="FFFFFF"/>
                </a:solidFill>
              </a:rPr>
            </a:br>
            <a:r>
              <a:rPr lang="en-US" dirty="0">
                <a:solidFill>
                  <a:srgbClr val="FFFFFF"/>
                </a:solidFill>
              </a:rPr>
              <a:t>In doing so, the performance of femininity becomes an adjunct to masculinity – appropriate “femaleness” becomes whatever men say it is. </a:t>
            </a:r>
            <a:br>
              <a:rPr lang="en-US" dirty="0">
                <a:solidFill>
                  <a:srgbClr val="FFFFFF"/>
                </a:solidFill>
              </a:rPr>
            </a:br>
            <a:endParaRPr lang="en-US" dirty="0">
              <a:solidFill>
                <a:srgbClr val="FFFFFF"/>
              </a:solidFill>
            </a:endParaRPr>
          </a:p>
        </p:txBody>
      </p:sp>
      <p:pic>
        <p:nvPicPr>
          <p:cNvPr id="6" name="Content Placeholder 5" descr="A picture containing fabric, rug&#10;&#10;Description automatically generated">
            <a:extLst>
              <a:ext uri="{FF2B5EF4-FFF2-40B4-BE49-F238E27FC236}">
                <a16:creationId xmlns:a16="http://schemas.microsoft.com/office/drawing/2014/main" id="{6E3FDBD6-D650-4B57-8D01-F3655CC4E710}"/>
              </a:ext>
            </a:extLst>
          </p:cNvPr>
          <p:cNvPicPr>
            <a:picLocks noGrp="1" noChangeAspect="1"/>
          </p:cNvPicPr>
          <p:nvPr>
            <p:ph sz="half" idx="2"/>
          </p:nvPr>
        </p:nvPicPr>
        <p:blipFill rotWithShape="1">
          <a:blip r:embed="rId2"/>
          <a:srcRect r="2" b="2817"/>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5DE32B49-258B-4F7A-B28F-238FFE8DA581}"/>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957438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3D8096D-F9BF-4A17-83CF-58072342348E}"/>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Mary</a:t>
            </a:r>
          </a:p>
        </p:txBody>
      </p:sp>
      <p:sp>
        <p:nvSpPr>
          <p:cNvPr id="3" name="Content Placeholder 2">
            <a:extLst>
              <a:ext uri="{FF2B5EF4-FFF2-40B4-BE49-F238E27FC236}">
                <a16:creationId xmlns:a16="http://schemas.microsoft.com/office/drawing/2014/main" id="{65A86F37-3D41-4765-B72E-1644A4BF6E2C}"/>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Mary is seen as, and promoted as, the apogee of all the things men want from women:</a:t>
            </a:r>
            <a:br>
              <a:rPr lang="en-US" sz="2000"/>
            </a:br>
            <a:br>
              <a:rPr lang="en-US" sz="2000"/>
            </a:br>
            <a:r>
              <a:rPr lang="en-US" sz="2000"/>
              <a:t>Chaste – because female sexual power is threatening</a:t>
            </a:r>
            <a:br>
              <a:rPr lang="en-US" sz="2000"/>
            </a:br>
            <a:br>
              <a:rPr lang="en-US" sz="2000"/>
            </a:br>
            <a:r>
              <a:rPr lang="en-US" sz="2000"/>
              <a:t>Motherly – because this role is defined by its relation to the Father</a:t>
            </a:r>
          </a:p>
          <a:p>
            <a:r>
              <a:rPr lang="en-US" sz="2000"/>
              <a:t>Submissive – following the order of God, following the order of men</a:t>
            </a:r>
            <a:br>
              <a:rPr lang="en-US" sz="2000"/>
            </a:br>
            <a:br>
              <a:rPr lang="en-US" sz="2000"/>
            </a:br>
            <a:r>
              <a:rPr lang="en-US" sz="2000"/>
              <a:t>Pure – eternally virginal, assumption to heaven, perfect ideal</a:t>
            </a:r>
          </a:p>
        </p:txBody>
      </p:sp>
      <p:pic>
        <p:nvPicPr>
          <p:cNvPr id="6" name="Content Placeholder 5" descr="A picture containing text, book, man&#10;&#10;Description automatically generated">
            <a:extLst>
              <a:ext uri="{FF2B5EF4-FFF2-40B4-BE49-F238E27FC236}">
                <a16:creationId xmlns:a16="http://schemas.microsoft.com/office/drawing/2014/main" id="{AE3D2FF4-B17F-442E-B70C-B00A19088011}"/>
              </a:ext>
            </a:extLst>
          </p:cNvPr>
          <p:cNvPicPr>
            <a:picLocks noGrp="1" noChangeAspect="1"/>
          </p:cNvPicPr>
          <p:nvPr>
            <p:ph sz="half" idx="2"/>
          </p:nvPr>
        </p:nvPicPr>
        <p:blipFill rotWithShape="1">
          <a:blip r:embed="rId2"/>
          <a:srcRect r="-2" b="2073"/>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382E00BD-95FC-4A0F-B8EE-BE4D4DEDA8A5}"/>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031729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4775E-1CA5-485F-B07C-DBCB532B39B5}"/>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sz="4400"/>
              <a:t>Mary</a:t>
            </a:r>
          </a:p>
        </p:txBody>
      </p:sp>
      <p:cxnSp>
        <p:nvCxnSpPr>
          <p:cNvPr id="19" name="Straight Connector 14">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F3C897-7F2E-421A-88E1-4E93DB655F66}"/>
              </a:ext>
            </a:extLst>
          </p:cNvPr>
          <p:cNvSpPr>
            <a:spLocks noGrp="1"/>
          </p:cNvSpPr>
          <p:nvPr>
            <p:ph sz="half" idx="1"/>
          </p:nvPr>
        </p:nvSpPr>
        <p:spPr>
          <a:xfrm>
            <a:off x="1024129" y="2286000"/>
            <a:ext cx="4389120" cy="3931920"/>
          </a:xfrm>
        </p:spPr>
        <p:txBody>
          <a:bodyPr vert="horz" lIns="45720" tIns="45720" rIns="45720" bIns="45720" rtlCol="0">
            <a:normAutofit/>
          </a:bodyPr>
          <a:lstStyle/>
          <a:p>
            <a:r>
              <a:rPr lang="en-US" sz="1800"/>
              <a:t>The hyper-feminisation of Mary therefore serves, in some ways, as an aspect of control over sexual / gender expression, by providing an ideal form that conforms not to the experience of those of the same gender, but rather to the fantasies of in power.</a:t>
            </a:r>
            <a:br>
              <a:rPr lang="en-US" sz="1800"/>
            </a:br>
            <a:br>
              <a:rPr lang="en-US" sz="1800"/>
            </a:br>
            <a:r>
              <a:rPr lang="en-US" sz="1800"/>
              <a:t>Politically, our gender ideals play a huge part in forming our sense of self, our idea of appropriateness, and our sense of shame. </a:t>
            </a:r>
            <a:br>
              <a:rPr lang="en-US" sz="1800"/>
            </a:br>
            <a:br>
              <a:rPr lang="en-US" sz="1800"/>
            </a:br>
            <a:r>
              <a:rPr lang="en-US" sz="1800"/>
              <a:t>What gender ideals do we have now and what do they operate to encourage?</a:t>
            </a:r>
          </a:p>
        </p:txBody>
      </p:sp>
      <p:pic>
        <p:nvPicPr>
          <p:cNvPr id="6" name="Content Placeholder 5" descr="A picture containing text, book, photo, sign&#10;&#10;Description automatically generated">
            <a:extLst>
              <a:ext uri="{FF2B5EF4-FFF2-40B4-BE49-F238E27FC236}">
                <a16:creationId xmlns:a16="http://schemas.microsoft.com/office/drawing/2014/main" id="{8F6A6D62-2F06-4DCF-9ABE-575EA3D8DF9B}"/>
              </a:ext>
            </a:extLst>
          </p:cNvPr>
          <p:cNvPicPr>
            <a:picLocks noGrp="1" noChangeAspect="1"/>
          </p:cNvPicPr>
          <p:nvPr>
            <p:ph sz="half" idx="2"/>
          </p:nvPr>
        </p:nvPicPr>
        <p:blipFill rotWithShape="1">
          <a:blip r:embed="rId2"/>
          <a:srcRect r="3" b="5049"/>
          <a:stretch/>
        </p:blipFill>
        <p:spPr>
          <a:xfrm>
            <a:off x="7056116" y="960120"/>
            <a:ext cx="4175762" cy="4940852"/>
          </a:xfrm>
          <a:prstGeom prst="rect">
            <a:avLst/>
          </a:prstGeom>
        </p:spPr>
      </p:pic>
      <p:sp>
        <p:nvSpPr>
          <p:cNvPr id="4" name="Footer Placeholder 3">
            <a:extLst>
              <a:ext uri="{FF2B5EF4-FFF2-40B4-BE49-F238E27FC236}">
                <a16:creationId xmlns:a16="http://schemas.microsoft.com/office/drawing/2014/main" id="{7D21C402-893F-470E-9154-02E84FB99768}"/>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444311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C3D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2E256-C883-4CC3-B7AD-331BBBD1835F}"/>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Gender solidarity</a:t>
            </a:r>
          </a:p>
        </p:txBody>
      </p:sp>
      <p:pic>
        <p:nvPicPr>
          <p:cNvPr id="6" name="Content Placeholder 5" descr="A person talking on a cell phone&#10;&#10;Description automatically generated">
            <a:extLst>
              <a:ext uri="{FF2B5EF4-FFF2-40B4-BE49-F238E27FC236}">
                <a16:creationId xmlns:a16="http://schemas.microsoft.com/office/drawing/2014/main" id="{824C7973-36D4-4D88-B887-AA53C4AEFB4B}"/>
              </a:ext>
            </a:extLst>
          </p:cNvPr>
          <p:cNvPicPr>
            <a:picLocks noGrp="1" noChangeAspect="1"/>
          </p:cNvPicPr>
          <p:nvPr>
            <p:ph sz="half" idx="2"/>
          </p:nvPr>
        </p:nvPicPr>
        <p:blipFill rotWithShape="1">
          <a:blip r:embed="rId2"/>
          <a:srcRect r="1" b="1282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FFF5C0-337F-44FA-B4DF-4097F8EEC2C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Much gender theory seeks to address the way that the expected gender roles we have serve to sustain the current system of power (Foucault, remember?)</a:t>
            </a:r>
          </a:p>
          <a:p>
            <a:endParaRPr lang="en-US" sz="2000">
              <a:solidFill>
                <a:srgbClr val="FFFFFF"/>
              </a:solidFill>
            </a:endParaRPr>
          </a:p>
          <a:p>
            <a:r>
              <a:rPr lang="en-US" sz="2000">
                <a:solidFill>
                  <a:srgbClr val="FFFFFF"/>
                </a:solidFill>
              </a:rPr>
              <a:t>How do our societies function to exclude those who do not, or cannot, conform to gendered expectations?</a:t>
            </a:r>
            <a:br>
              <a:rPr lang="en-US" sz="2000">
                <a:solidFill>
                  <a:srgbClr val="FFFFFF"/>
                </a:solidFill>
              </a:rPr>
            </a:br>
            <a:br>
              <a:rPr lang="en-US" sz="2000">
                <a:solidFill>
                  <a:srgbClr val="FFFFFF"/>
                </a:solidFill>
              </a:rPr>
            </a:br>
            <a:r>
              <a:rPr lang="en-US" sz="2000">
                <a:solidFill>
                  <a:srgbClr val="FFFFFF"/>
                </a:solidFill>
              </a:rPr>
              <a:t>How do these systems overcome solidarity between men and / or women?</a:t>
            </a:r>
          </a:p>
        </p:txBody>
      </p:sp>
      <p:sp>
        <p:nvSpPr>
          <p:cNvPr id="4" name="Footer Placeholder 3">
            <a:extLst>
              <a:ext uri="{FF2B5EF4-FFF2-40B4-BE49-F238E27FC236}">
                <a16:creationId xmlns:a16="http://schemas.microsoft.com/office/drawing/2014/main" id="{BB37F2D3-875D-4E8D-8EC3-CC82CA7AB210}"/>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848779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248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D48B8-F514-4C9B-B0C7-D1F34A9D4AD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Gender solidarity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09C39A-42D1-4F40-A036-A5B5DA0503D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Anthropologists (Fisher &amp; Cox, 2011) have tackled the various ways this works and divided responses into two different forms:</a:t>
            </a:r>
            <a:br>
              <a:rPr lang="en-US" dirty="0">
                <a:solidFill>
                  <a:srgbClr val="FFFFFF"/>
                </a:solidFill>
              </a:rPr>
            </a:br>
            <a:br>
              <a:rPr lang="en-US" dirty="0">
                <a:solidFill>
                  <a:srgbClr val="FFFFFF"/>
                </a:solidFill>
              </a:rPr>
            </a:br>
            <a:r>
              <a:rPr lang="en-US" dirty="0">
                <a:solidFill>
                  <a:srgbClr val="FFFFFF"/>
                </a:solidFill>
              </a:rPr>
              <a:t>Self-promotion tactics </a:t>
            </a:r>
            <a:br>
              <a:rPr lang="en-US" dirty="0">
                <a:solidFill>
                  <a:srgbClr val="FFFFFF"/>
                </a:solidFill>
              </a:rPr>
            </a:br>
            <a:br>
              <a:rPr lang="en-US" dirty="0">
                <a:solidFill>
                  <a:srgbClr val="FFFFFF"/>
                </a:solidFill>
              </a:rPr>
            </a:br>
            <a:r>
              <a:rPr lang="en-US" dirty="0">
                <a:solidFill>
                  <a:srgbClr val="FFFFFF"/>
                </a:solidFill>
              </a:rPr>
              <a:t>Competitor derogation tactics</a:t>
            </a:r>
            <a:br>
              <a:rPr lang="en-US" dirty="0">
                <a:solidFill>
                  <a:srgbClr val="FFFFFF"/>
                </a:solidFill>
              </a:rPr>
            </a:br>
            <a:br>
              <a:rPr lang="en-US" dirty="0">
                <a:solidFill>
                  <a:srgbClr val="FFFFFF"/>
                </a:solidFill>
              </a:rPr>
            </a:br>
            <a:br>
              <a:rPr lang="en-US" dirty="0">
                <a:solidFill>
                  <a:srgbClr val="FFFFFF"/>
                </a:solidFill>
              </a:rPr>
            </a:br>
            <a:r>
              <a:rPr lang="en-US" dirty="0">
                <a:solidFill>
                  <a:srgbClr val="FFFFFF"/>
                </a:solidFill>
              </a:rPr>
              <a:t>These are the ways by which expected gender roles function to control the expression of individuals – either by rewarding those who conform in some way, or punishing those who do not.</a:t>
            </a:r>
          </a:p>
        </p:txBody>
      </p:sp>
      <p:pic>
        <p:nvPicPr>
          <p:cNvPr id="6" name="Content Placeholder 5">
            <a:extLst>
              <a:ext uri="{FF2B5EF4-FFF2-40B4-BE49-F238E27FC236}">
                <a16:creationId xmlns:a16="http://schemas.microsoft.com/office/drawing/2014/main" id="{2E21AB67-02CC-4906-B732-E298B6972CB1}"/>
              </a:ext>
            </a:extLst>
          </p:cNvPr>
          <p:cNvPicPr>
            <a:picLocks noGrp="1" noChangeAspect="1"/>
          </p:cNvPicPr>
          <p:nvPr>
            <p:ph sz="half" idx="2"/>
          </p:nvPr>
        </p:nvPicPr>
        <p:blipFill rotWithShape="1">
          <a:blip r:embed="rId2"/>
          <a:srcRect l="34811" t="-1" r="20029"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5BE706E3-81DB-4D69-A020-9B15AC958CFA}"/>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151232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3513-A910-4069-B12B-1ECAF0707477}"/>
              </a:ext>
            </a:extLst>
          </p:cNvPr>
          <p:cNvSpPr>
            <a:spLocks noGrp="1"/>
          </p:cNvSpPr>
          <p:nvPr>
            <p:ph type="title"/>
          </p:nvPr>
        </p:nvSpPr>
        <p:spPr/>
        <p:txBody>
          <a:bodyPr/>
          <a:lstStyle/>
          <a:p>
            <a:r>
              <a:rPr lang="en-US" dirty="0">
                <a:solidFill>
                  <a:schemeClr val="tx1"/>
                </a:solidFill>
              </a:rPr>
              <a:t>Gender solidarity</a:t>
            </a:r>
            <a:endParaRPr lang="en-GB" dirty="0">
              <a:solidFill>
                <a:schemeClr val="tx1"/>
              </a:solidFill>
            </a:endParaRPr>
          </a:p>
        </p:txBody>
      </p:sp>
      <p:sp>
        <p:nvSpPr>
          <p:cNvPr id="3" name="Text Placeholder 2">
            <a:extLst>
              <a:ext uri="{FF2B5EF4-FFF2-40B4-BE49-F238E27FC236}">
                <a16:creationId xmlns:a16="http://schemas.microsoft.com/office/drawing/2014/main" id="{9ED3E7A2-5551-4DEA-9BAB-2F362172FB0C}"/>
              </a:ext>
            </a:extLst>
          </p:cNvPr>
          <p:cNvSpPr>
            <a:spLocks noGrp="1"/>
          </p:cNvSpPr>
          <p:nvPr>
            <p:ph type="body" idx="1"/>
          </p:nvPr>
        </p:nvSpPr>
        <p:spPr>
          <a:solidFill>
            <a:schemeClr val="accent2">
              <a:lumMod val="20000"/>
              <a:lumOff val="80000"/>
            </a:schemeClr>
          </a:solidFill>
        </p:spPr>
        <p:txBody>
          <a:bodyPr/>
          <a:lstStyle/>
          <a:p>
            <a:r>
              <a:rPr lang="en-US" dirty="0">
                <a:solidFill>
                  <a:schemeClr val="tx1"/>
                </a:solidFill>
              </a:rPr>
              <a:t>Self-promotion tactics</a:t>
            </a:r>
            <a:endParaRPr lang="en-GB" dirty="0">
              <a:solidFill>
                <a:schemeClr val="tx1"/>
              </a:solidFill>
            </a:endParaRPr>
          </a:p>
        </p:txBody>
      </p:sp>
      <p:sp>
        <p:nvSpPr>
          <p:cNvPr id="4" name="Content Placeholder 3">
            <a:extLst>
              <a:ext uri="{FF2B5EF4-FFF2-40B4-BE49-F238E27FC236}">
                <a16:creationId xmlns:a16="http://schemas.microsoft.com/office/drawing/2014/main" id="{805B08B5-351B-4FC8-B6C0-82DC2F08B094}"/>
              </a:ext>
            </a:extLst>
          </p:cNvPr>
          <p:cNvSpPr>
            <a:spLocks noGrp="1"/>
          </p:cNvSpPr>
          <p:nvPr>
            <p:ph sz="half" idx="2"/>
          </p:nvPr>
        </p:nvSpPr>
        <p:spPr/>
        <p:txBody>
          <a:bodyPr>
            <a:normAutofit lnSpcReduction="10000"/>
          </a:bodyPr>
          <a:lstStyle/>
          <a:p>
            <a:endParaRPr lang="en-GB" dirty="0"/>
          </a:p>
          <a:p>
            <a:r>
              <a:rPr lang="en-GB" dirty="0"/>
              <a:t>Luxury Consumption – in order to complete within expected gender roles, outward presentation of status becomes important, usually physically, to better match a gender ideal</a:t>
            </a:r>
            <a:br>
              <a:rPr lang="en-GB" dirty="0"/>
            </a:br>
            <a:br>
              <a:rPr lang="en-GB" dirty="0"/>
            </a:br>
            <a:r>
              <a:rPr lang="en-GB" dirty="0"/>
              <a:t>Cosmetic Surgery – this desire to match a gender ideal can extend to physical manipulation, the crafting of an outward model of perfection</a:t>
            </a:r>
          </a:p>
        </p:txBody>
      </p:sp>
      <p:sp>
        <p:nvSpPr>
          <p:cNvPr id="5" name="Text Placeholder 4">
            <a:extLst>
              <a:ext uri="{FF2B5EF4-FFF2-40B4-BE49-F238E27FC236}">
                <a16:creationId xmlns:a16="http://schemas.microsoft.com/office/drawing/2014/main" id="{5E6B4866-D614-453C-A9D7-563C83631E6F}"/>
              </a:ext>
            </a:extLst>
          </p:cNvPr>
          <p:cNvSpPr>
            <a:spLocks noGrp="1"/>
          </p:cNvSpPr>
          <p:nvPr>
            <p:ph type="body" sz="quarter" idx="3"/>
          </p:nvPr>
        </p:nvSpPr>
        <p:spPr>
          <a:solidFill>
            <a:schemeClr val="accent2">
              <a:lumMod val="20000"/>
              <a:lumOff val="80000"/>
            </a:schemeClr>
          </a:solidFill>
        </p:spPr>
        <p:txBody>
          <a:bodyPr/>
          <a:lstStyle/>
          <a:p>
            <a:r>
              <a:rPr lang="en-US" dirty="0">
                <a:solidFill>
                  <a:schemeClr val="tx1"/>
                </a:solidFill>
              </a:rPr>
              <a:t>Competitor derogation tactics</a:t>
            </a:r>
            <a:endParaRPr lang="en-GB" dirty="0">
              <a:solidFill>
                <a:schemeClr val="tx1"/>
              </a:solidFill>
            </a:endParaRPr>
          </a:p>
        </p:txBody>
      </p:sp>
      <p:sp>
        <p:nvSpPr>
          <p:cNvPr id="6" name="Content Placeholder 5">
            <a:extLst>
              <a:ext uri="{FF2B5EF4-FFF2-40B4-BE49-F238E27FC236}">
                <a16:creationId xmlns:a16="http://schemas.microsoft.com/office/drawing/2014/main" id="{8E7C494E-6B22-4F62-8D49-5C11985E1ED3}"/>
              </a:ext>
            </a:extLst>
          </p:cNvPr>
          <p:cNvSpPr>
            <a:spLocks noGrp="1"/>
          </p:cNvSpPr>
          <p:nvPr>
            <p:ph sz="quarter" idx="4"/>
          </p:nvPr>
        </p:nvSpPr>
        <p:spPr/>
        <p:txBody>
          <a:bodyPr>
            <a:normAutofit lnSpcReduction="10000"/>
          </a:bodyPr>
          <a:lstStyle/>
          <a:p>
            <a:endParaRPr lang="en-GB" dirty="0"/>
          </a:p>
          <a:p>
            <a:r>
              <a:rPr lang="en-GB" dirty="0"/>
              <a:t>Female derogation – in order to promote their own conformance to a gender ideal, this behaviour is about highlighting the ways in which competition does not conform</a:t>
            </a:r>
            <a:br>
              <a:rPr lang="en-GB" dirty="0"/>
            </a:br>
            <a:br>
              <a:rPr lang="en-GB" dirty="0"/>
            </a:br>
            <a:r>
              <a:rPr lang="en-GB" dirty="0"/>
              <a:t>Slut-shaming – an example of this is slut-shaming, where sexual activity is used as a symbol of non-femininity, and re-inscribes male desires for femaleness. </a:t>
            </a:r>
          </a:p>
        </p:txBody>
      </p:sp>
      <p:sp>
        <p:nvSpPr>
          <p:cNvPr id="7" name="Footer Placeholder 6">
            <a:extLst>
              <a:ext uri="{FF2B5EF4-FFF2-40B4-BE49-F238E27FC236}">
                <a16:creationId xmlns:a16="http://schemas.microsoft.com/office/drawing/2014/main" id="{E9B5D1B7-F876-4E32-BDFA-CE22591B8BB2}"/>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83219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154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4ED54-CC15-438F-8C7D-5F8A7FDDF84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Drag Performance</a:t>
            </a:r>
          </a:p>
        </p:txBody>
      </p:sp>
      <p:pic>
        <p:nvPicPr>
          <p:cNvPr id="6" name="Content Placeholder 5" descr="A person looking at the camera&#10;&#10;Description automatically generated">
            <a:extLst>
              <a:ext uri="{FF2B5EF4-FFF2-40B4-BE49-F238E27FC236}">
                <a16:creationId xmlns:a16="http://schemas.microsoft.com/office/drawing/2014/main" id="{CAA63AE4-28F5-483C-B38D-BB520AF9474B}"/>
              </a:ext>
            </a:extLst>
          </p:cNvPr>
          <p:cNvPicPr>
            <a:picLocks noGrp="1" noChangeAspect="1"/>
          </p:cNvPicPr>
          <p:nvPr>
            <p:ph sz="half" idx="2"/>
          </p:nvPr>
        </p:nvPicPr>
        <p:blipFill rotWithShape="1">
          <a:blip r:embed="rId2"/>
          <a:srcRect t="16290"/>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001752-F179-493F-959F-74C942FC38F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But, we are not just caught with the gender roles we are given. We are also able to change those expected gender roles through our own conscious performances (Butler, remember?)</a:t>
            </a:r>
            <a:br>
              <a:rPr lang="en-US" sz="1900">
                <a:solidFill>
                  <a:srgbClr val="FFFFFF"/>
                </a:solidFill>
              </a:rPr>
            </a:br>
            <a:endParaRPr lang="en-US" sz="1900">
              <a:solidFill>
                <a:srgbClr val="FFFFFF"/>
              </a:solidFill>
            </a:endParaRPr>
          </a:p>
          <a:p>
            <a:r>
              <a:rPr lang="en-US" sz="1900">
                <a:solidFill>
                  <a:srgbClr val="FFFFFF"/>
                </a:solidFill>
              </a:rPr>
              <a:t>When I choose, or do not choose, to dress in a way that conforms / does not conform to my expected gender, then I am engaged in a process of conscious performance – to myself and to others.</a:t>
            </a:r>
            <a:br>
              <a:rPr lang="en-US" sz="1900">
                <a:solidFill>
                  <a:srgbClr val="FFFFFF"/>
                </a:solidFill>
              </a:rPr>
            </a:br>
            <a:br>
              <a:rPr lang="en-US" sz="1900">
                <a:solidFill>
                  <a:srgbClr val="FFFFFF"/>
                </a:solidFill>
              </a:rPr>
            </a:br>
            <a:r>
              <a:rPr lang="en-US" sz="1900">
                <a:solidFill>
                  <a:srgbClr val="FFFFFF"/>
                </a:solidFill>
              </a:rPr>
              <a:t>In doing so, the inevitability of gender norms is challenged. </a:t>
            </a:r>
          </a:p>
        </p:txBody>
      </p:sp>
      <p:sp>
        <p:nvSpPr>
          <p:cNvPr id="4" name="Footer Placeholder 3">
            <a:extLst>
              <a:ext uri="{FF2B5EF4-FFF2-40B4-BE49-F238E27FC236}">
                <a16:creationId xmlns:a16="http://schemas.microsoft.com/office/drawing/2014/main" id="{201A2D24-D6FC-465C-9705-83A91FD00A22}"/>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301993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3FBB5-5517-4852-AA96-E2461A0661CC}"/>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Drag Performance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2F676E-E95D-4314-A937-E9C7BEC0E678}"/>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Drag undoubtedly challenges notions of masculinity – most performers (not all) are biologically male, but chose to adopt the appearance, mannerisms, and performative characteristics associated with femininity. </a:t>
            </a:r>
            <a:br>
              <a:rPr lang="en-US" sz="2000">
                <a:solidFill>
                  <a:srgbClr val="FFFFFF"/>
                </a:solidFill>
              </a:rPr>
            </a:br>
            <a:br>
              <a:rPr lang="en-US" sz="2000">
                <a:solidFill>
                  <a:srgbClr val="FFFFFF"/>
                </a:solidFill>
              </a:rPr>
            </a:br>
            <a:r>
              <a:rPr lang="en-US" sz="2000">
                <a:solidFill>
                  <a:srgbClr val="FFFFFF"/>
                </a:solidFill>
              </a:rPr>
              <a:t>This challenges the division espoused between genders and also challenges the nature of “masculinity” by associating it with feminine characteristics. </a:t>
            </a:r>
          </a:p>
        </p:txBody>
      </p:sp>
      <p:pic>
        <p:nvPicPr>
          <p:cNvPr id="6" name="Content Placeholder 5">
            <a:extLst>
              <a:ext uri="{FF2B5EF4-FFF2-40B4-BE49-F238E27FC236}">
                <a16:creationId xmlns:a16="http://schemas.microsoft.com/office/drawing/2014/main" id="{B12760D5-5A88-4F9C-B2B9-800EBEFA1E5B}"/>
              </a:ext>
            </a:extLst>
          </p:cNvPr>
          <p:cNvPicPr>
            <a:picLocks noGrp="1" noChangeAspect="1"/>
          </p:cNvPicPr>
          <p:nvPr>
            <p:ph sz="half" idx="2"/>
          </p:nvPr>
        </p:nvPicPr>
        <p:blipFill>
          <a:blip r:embed="rId2"/>
          <a:stretch>
            <a:fillRect/>
          </a:stretch>
        </p:blipFill>
        <p:spPr>
          <a:xfrm>
            <a:off x="6096000" y="701039"/>
            <a:ext cx="5455921" cy="5455921"/>
          </a:xfrm>
          <a:prstGeom prst="rect">
            <a:avLst/>
          </a:prstGeom>
        </p:spPr>
      </p:pic>
      <p:sp>
        <p:nvSpPr>
          <p:cNvPr id="4" name="Footer Placeholder 3">
            <a:extLst>
              <a:ext uri="{FF2B5EF4-FFF2-40B4-BE49-F238E27FC236}">
                <a16:creationId xmlns:a16="http://schemas.microsoft.com/office/drawing/2014/main" id="{983BB53D-EBBB-40C3-877E-66B041584B59}"/>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58858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3B2BD-D485-40D4-A8B3-9E0B83458529}"/>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Drag Performance</a:t>
            </a:r>
          </a:p>
        </p:txBody>
      </p:sp>
      <p:cxnSp>
        <p:nvCxnSpPr>
          <p:cNvPr id="26" name="Straight Connector 25">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ED3F1D-6386-476C-9A2B-09595515EFDC}"/>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Yet, there are questions about the representation of femininity in drag performances.</a:t>
            </a:r>
            <a:br>
              <a:rPr lang="en-US" sz="2000">
                <a:solidFill>
                  <a:srgbClr val="FFFFFF"/>
                </a:solidFill>
              </a:rPr>
            </a:br>
            <a:br>
              <a:rPr lang="en-US" sz="2000">
                <a:solidFill>
                  <a:srgbClr val="FFFFFF"/>
                </a:solidFill>
              </a:rPr>
            </a:br>
            <a:r>
              <a:rPr lang="en-US" sz="2000">
                <a:solidFill>
                  <a:srgbClr val="FFFFFF"/>
                </a:solidFill>
              </a:rPr>
              <a:t>Do drag performances, which often valorize “fishiness” and traditional visions of femininity, work to disrupt traditional male-produced visions of femininity or work to re-inscribe it?</a:t>
            </a:r>
            <a:br>
              <a:rPr lang="en-US" sz="2000">
                <a:solidFill>
                  <a:srgbClr val="FFFFFF"/>
                </a:solidFill>
              </a:rPr>
            </a:br>
            <a:br>
              <a:rPr lang="en-US" sz="2000">
                <a:solidFill>
                  <a:srgbClr val="FFFFFF"/>
                </a:solidFill>
              </a:rPr>
            </a:br>
            <a:r>
              <a:rPr lang="en-US" sz="2000">
                <a:solidFill>
                  <a:srgbClr val="FFFFFF"/>
                </a:solidFill>
              </a:rPr>
              <a:t>Is drag just male privilege being expressed in another way?</a:t>
            </a:r>
          </a:p>
        </p:txBody>
      </p:sp>
      <p:pic>
        <p:nvPicPr>
          <p:cNvPr id="6" name="Content Placeholder 5" descr="A person holding a sign&#10;&#10;Description automatically generated">
            <a:extLst>
              <a:ext uri="{FF2B5EF4-FFF2-40B4-BE49-F238E27FC236}">
                <a16:creationId xmlns:a16="http://schemas.microsoft.com/office/drawing/2014/main" id="{8B701FC1-1309-41E7-AA99-2ED339C33399}"/>
              </a:ext>
            </a:extLst>
          </p:cNvPr>
          <p:cNvPicPr>
            <a:picLocks noGrp="1" noChangeAspect="1"/>
          </p:cNvPicPr>
          <p:nvPr>
            <p:ph sz="half" idx="2"/>
          </p:nvPr>
        </p:nvPicPr>
        <p:blipFill>
          <a:blip r:embed="rId2"/>
          <a:stretch>
            <a:fillRect/>
          </a:stretch>
        </p:blipFill>
        <p:spPr>
          <a:xfrm>
            <a:off x="6676492" y="640080"/>
            <a:ext cx="4294936" cy="5577840"/>
          </a:xfrm>
          <a:prstGeom prst="rect">
            <a:avLst/>
          </a:prstGeom>
        </p:spPr>
      </p:pic>
      <p:sp>
        <p:nvSpPr>
          <p:cNvPr id="4" name="Footer Placeholder 3">
            <a:extLst>
              <a:ext uri="{FF2B5EF4-FFF2-40B4-BE49-F238E27FC236}">
                <a16:creationId xmlns:a16="http://schemas.microsoft.com/office/drawing/2014/main" id="{DC9527D1-6D3E-4B02-831C-9E43670264D8}"/>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1662651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04BAB-66FB-4855-8F63-8B68D45DB2D5}"/>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Drag Performance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2F2ED2-36E4-40B1-89DD-0C91690258C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a:solidFill>
                  <a:srgbClr val="FFFFFF"/>
                </a:solidFill>
              </a:rPr>
              <a:t>Having said that, much drag seeks to undercut both male and female standards of gender appropriateness and beauty by challenging and reclaiming those aspects of performance often thought of as disgusting / monstrous and doing so in a positive way.</a:t>
            </a:r>
            <a:br>
              <a:rPr lang="en-US">
                <a:solidFill>
                  <a:srgbClr val="FFFFFF"/>
                </a:solidFill>
              </a:rPr>
            </a:br>
            <a:br>
              <a:rPr lang="en-US">
                <a:solidFill>
                  <a:srgbClr val="FFFFFF"/>
                </a:solidFill>
              </a:rPr>
            </a:br>
            <a:r>
              <a:rPr lang="en-US">
                <a:solidFill>
                  <a:srgbClr val="FFFFFF"/>
                </a:solidFill>
              </a:rPr>
              <a:t>Eg. Pageant queens, Comedy Queens, Dragula etc etc. </a:t>
            </a:r>
          </a:p>
        </p:txBody>
      </p:sp>
      <p:pic>
        <p:nvPicPr>
          <p:cNvPr id="6" name="Content Placeholder 5" descr="A statue of a person&#10;&#10;Description automatically generated">
            <a:extLst>
              <a:ext uri="{FF2B5EF4-FFF2-40B4-BE49-F238E27FC236}">
                <a16:creationId xmlns:a16="http://schemas.microsoft.com/office/drawing/2014/main" id="{9052B6A2-4C41-42F6-B576-80EB885F81B3}"/>
              </a:ext>
            </a:extLst>
          </p:cNvPr>
          <p:cNvPicPr>
            <a:picLocks noGrp="1" noChangeAspect="1"/>
          </p:cNvPicPr>
          <p:nvPr>
            <p:ph sz="half" idx="2"/>
          </p:nvPr>
        </p:nvPicPr>
        <p:blipFill>
          <a:blip r:embed="rId2"/>
          <a:stretch>
            <a:fillRect/>
          </a:stretch>
        </p:blipFill>
        <p:spPr>
          <a:xfrm>
            <a:off x="6096000" y="701039"/>
            <a:ext cx="5455921" cy="5455921"/>
          </a:xfrm>
          <a:prstGeom prst="rect">
            <a:avLst/>
          </a:prstGeom>
        </p:spPr>
      </p:pic>
      <p:sp>
        <p:nvSpPr>
          <p:cNvPr id="4" name="Footer Placeholder 3">
            <a:extLst>
              <a:ext uri="{FF2B5EF4-FFF2-40B4-BE49-F238E27FC236}">
                <a16:creationId xmlns:a16="http://schemas.microsoft.com/office/drawing/2014/main" id="{B36F35F5-2B08-4E75-8ED9-9D26C27BF77D}"/>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786927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18126C-AC4A-408C-BCDA-8E28C38B62F4}"/>
              </a:ext>
            </a:extLst>
          </p:cNvPr>
          <p:cNvSpPr txBox="1"/>
          <p:nvPr/>
        </p:nvSpPr>
        <p:spPr>
          <a:xfrm>
            <a:off x="2265484" y="1027446"/>
            <a:ext cx="7385957" cy="1477328"/>
          </a:xfrm>
          <a:prstGeom prst="rect">
            <a:avLst/>
          </a:prstGeom>
          <a:noFill/>
        </p:spPr>
        <p:txBody>
          <a:bodyPr wrap="square" rtlCol="0">
            <a:spAutoFit/>
          </a:bodyPr>
          <a:lstStyle/>
          <a:p>
            <a:r>
              <a:rPr lang="en-GB" dirty="0">
                <a:hlinkClick r:id="rId2"/>
              </a:rPr>
              <a:t>BEST MOMENTS DRAG RACE - FUNNY MOMENTS THAT I THINK ABOUT A LOT - Part 2 (youtube.com)</a:t>
            </a:r>
            <a:endParaRPr lang="en-GB" dirty="0"/>
          </a:p>
          <a:p>
            <a:endParaRPr lang="en-GB" dirty="0"/>
          </a:p>
          <a:p>
            <a:endParaRPr lang="en-GB" dirty="0"/>
          </a:p>
          <a:p>
            <a:r>
              <a:rPr lang="en-GB" dirty="0">
                <a:hlinkClick r:id="rId3"/>
              </a:rPr>
              <a:t>"MEET OUR MONSTERS" - The Boulet Brothers </a:t>
            </a:r>
            <a:r>
              <a:rPr lang="en-GB" dirty="0" err="1">
                <a:hlinkClick r:id="rId3"/>
              </a:rPr>
              <a:t>Dragula</a:t>
            </a:r>
            <a:r>
              <a:rPr lang="en-GB" dirty="0">
                <a:hlinkClick r:id="rId3"/>
              </a:rPr>
              <a:t> S3 Cast (youtube.com)</a:t>
            </a:r>
            <a:endParaRPr lang="en-GB" dirty="0"/>
          </a:p>
        </p:txBody>
      </p:sp>
      <p:sp>
        <p:nvSpPr>
          <p:cNvPr id="2" name="Footer Placeholder 1">
            <a:extLst>
              <a:ext uri="{FF2B5EF4-FFF2-40B4-BE49-F238E27FC236}">
                <a16:creationId xmlns:a16="http://schemas.microsoft.com/office/drawing/2014/main" id="{7D2C6F15-6FC9-4255-8EBE-5DCD03B8B441}"/>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28838544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49"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251" name="Straight Connector 10250">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0253" name="Rectangle 1025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Celebrating Queer Art: reimagining iconic logos in the style of renowned  queer artists - 99designs">
            <a:extLst>
              <a:ext uri="{FF2B5EF4-FFF2-40B4-BE49-F238E27FC236}">
                <a16:creationId xmlns:a16="http://schemas.microsoft.com/office/drawing/2014/main" id="{0C4586FB-DFD9-479D-A69B-5A5F84CDA2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30" b="11295"/>
          <a:stretch/>
        </p:blipFill>
        <p:spPr bwMode="auto">
          <a:xfrm>
            <a:off x="20" y="975"/>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255" name="Rectangle 10254">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51289-B3CA-4231-87AE-6B4E63878925}"/>
              </a:ext>
            </a:extLst>
          </p:cNvPr>
          <p:cNvSpPr>
            <a:spLocks noGrp="1"/>
          </p:cNvSpPr>
          <p:nvPr>
            <p:ph type="title"/>
          </p:nvPr>
        </p:nvSpPr>
        <p:spPr>
          <a:xfrm>
            <a:off x="4309349" y="3429000"/>
            <a:ext cx="7501651" cy="1090938"/>
          </a:xfrm>
        </p:spPr>
        <p:txBody>
          <a:bodyPr vert="horz" lIns="91440" tIns="45720" rIns="91440" bIns="45720" rtlCol="0" anchor="b">
            <a:normAutofit fontScale="90000"/>
          </a:bodyPr>
          <a:lstStyle/>
          <a:p>
            <a:pPr algn="l"/>
            <a:r>
              <a:rPr lang="en-US" kern="1200" cap="all" spc="200" baseline="0" dirty="0">
                <a:solidFill>
                  <a:srgbClr val="FFFFFF"/>
                </a:solidFill>
                <a:latin typeface="+mj-lt"/>
                <a:ea typeface="+mj-ea"/>
                <a:cs typeface="+mj-cs"/>
              </a:rPr>
              <a:t>Judith / Jack Halberstam – Female Masculinities</a:t>
            </a:r>
          </a:p>
        </p:txBody>
      </p:sp>
      <p:sp>
        <p:nvSpPr>
          <p:cNvPr id="3" name="Text Placeholder 2">
            <a:extLst>
              <a:ext uri="{FF2B5EF4-FFF2-40B4-BE49-F238E27FC236}">
                <a16:creationId xmlns:a16="http://schemas.microsoft.com/office/drawing/2014/main" id="{056551DF-9340-4F6E-8D6C-C7A5C8FC36E1}"/>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10257" name="Straight Connector 10256">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E79004"/>
            </a:solidFill>
          </a:ln>
        </p:spPr>
        <p:style>
          <a:lnRef idx="3">
            <a:schemeClr val="accent1"/>
          </a:lnRef>
          <a:fillRef idx="0">
            <a:schemeClr val="accent1"/>
          </a:fillRef>
          <a:effectRef idx="2">
            <a:schemeClr val="accent1"/>
          </a:effectRef>
          <a:fontRef idx="minor">
            <a:schemeClr val="tx1"/>
          </a:fontRef>
        </p:style>
      </p:cxnSp>
      <p:sp>
        <p:nvSpPr>
          <p:cNvPr id="4" name="Footer Placeholder 3">
            <a:extLst>
              <a:ext uri="{FF2B5EF4-FFF2-40B4-BE49-F238E27FC236}">
                <a16:creationId xmlns:a16="http://schemas.microsoft.com/office/drawing/2014/main" id="{5E824E4B-4F0E-4212-885A-2F76B755D856}"/>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spTree>
    <p:extLst>
      <p:ext uri="{BB962C8B-B14F-4D97-AF65-F5344CB8AC3E}">
        <p14:creationId xmlns:p14="http://schemas.microsoft.com/office/powerpoint/2010/main" val="3981871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79" name="Straight Connector 307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F11EB11-6356-41B6-B606-0F34A0AE124B}"/>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Female Masculinities</a:t>
            </a:r>
          </a:p>
        </p:txBody>
      </p:sp>
      <p:sp>
        <p:nvSpPr>
          <p:cNvPr id="3" name="Content Placeholder 2">
            <a:extLst>
              <a:ext uri="{FF2B5EF4-FFF2-40B4-BE49-F238E27FC236}">
                <a16:creationId xmlns:a16="http://schemas.microsoft.com/office/drawing/2014/main" id="{485F46E7-C0F5-4775-A06A-080F227F9D8F}"/>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b="0" i="0">
                <a:effectLst/>
              </a:rPr>
              <a:t>Judith Halberstam's "Female Masculinities" opens with an exploration of the concept of masculinity as it intersects with female-bodied individuals – how do people within the category female relate to, and express, forms of masculinity?</a:t>
            </a:r>
            <a:br>
              <a:rPr lang="en-US" b="0" i="0">
                <a:effectLst/>
              </a:rPr>
            </a:br>
            <a:endParaRPr lang="en-US" b="0" i="0">
              <a:effectLst/>
            </a:endParaRPr>
          </a:p>
          <a:p>
            <a:r>
              <a:rPr lang="en-US" b="0" i="0">
                <a:effectLst/>
              </a:rPr>
              <a:t>For Halberstam, masculinity is not solely the domain of male-bodied individuals, but is instead a diverse spectrum of gender expression that can be embodied by individuals of any sex or gender identity.</a:t>
            </a:r>
            <a:endParaRPr lang="en-US"/>
          </a:p>
        </p:txBody>
      </p:sp>
      <p:sp>
        <p:nvSpPr>
          <p:cNvPr id="5" name="Footer Placeholder 4">
            <a:extLst>
              <a:ext uri="{FF2B5EF4-FFF2-40B4-BE49-F238E27FC236}">
                <a16:creationId xmlns:a16="http://schemas.microsoft.com/office/drawing/2014/main" id="{A0BD2018-C5A0-4D22-99EA-6E47378BDB66}"/>
              </a:ext>
            </a:extLst>
          </p:cNvPr>
          <p:cNvSpPr>
            <a:spLocks noGrp="1"/>
          </p:cNvSpPr>
          <p:nvPr>
            <p:ph type="ftr" sz="quarter" idx="11"/>
          </p:nvPr>
        </p:nvSpPr>
        <p:spPr>
          <a:xfrm>
            <a:off x="3215148" y="6470704"/>
            <a:ext cx="3875798"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2022 - A Slater</a:t>
            </a:r>
          </a:p>
        </p:txBody>
      </p:sp>
      <p:pic>
        <p:nvPicPr>
          <p:cNvPr id="3074" name="Picture 2" descr="Jack Halberstam | The Department of English and Comparative Literature">
            <a:extLst>
              <a:ext uri="{FF2B5EF4-FFF2-40B4-BE49-F238E27FC236}">
                <a16:creationId xmlns:a16="http://schemas.microsoft.com/office/drawing/2014/main" id="{149C5700-2AC9-4906-951B-C4AA08DB422C}"/>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5945" r="25196" b="1"/>
          <a:stretch/>
        </p:blipFill>
        <p:spPr bwMode="auto">
          <a:xfrm>
            <a:off x="7552266" y="10"/>
            <a:ext cx="463973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049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03" name="Straight Connector 410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105" name="Rectangle 4104">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E6E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E5534-2C45-4189-9D7D-B0ECC572763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Female Masculinities</a:t>
            </a:r>
          </a:p>
        </p:txBody>
      </p:sp>
      <p:cxnSp>
        <p:nvCxnSpPr>
          <p:cNvPr id="4107" name="Straight Connector 4106">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587829-52FD-40F1-BBC2-3721494FE57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At its core, this is a challenge to notions of gender essentialism – that the characteristics we associate with maleness have their essence in the physical reality of maleness. </a:t>
            </a:r>
          </a:p>
          <a:p>
            <a:r>
              <a:rPr lang="en-US">
                <a:solidFill>
                  <a:srgbClr val="FFFFFF"/>
                </a:solidFill>
              </a:rPr>
              <a:t>Halberstam seeks to both identify and explore, but also uncover, the way in which this essentialism is false – where masculinity is performed without physical maleness, or beyond physical maleness. </a:t>
            </a:r>
          </a:p>
          <a:p>
            <a:r>
              <a:rPr lang="en-US">
                <a:solidFill>
                  <a:srgbClr val="FFFFFF"/>
                </a:solidFill>
              </a:rPr>
              <a:t>This takes place both within the opposed category, e.g. femaleness, but also within sub-altern categories within maleness too. </a:t>
            </a:r>
          </a:p>
          <a:p>
            <a:endParaRPr lang="en-US">
              <a:solidFill>
                <a:srgbClr val="FFFFFF"/>
              </a:solidFill>
            </a:endParaRPr>
          </a:p>
        </p:txBody>
      </p:sp>
      <p:sp>
        <p:nvSpPr>
          <p:cNvPr id="5" name="Footer Placeholder 4">
            <a:extLst>
              <a:ext uri="{FF2B5EF4-FFF2-40B4-BE49-F238E27FC236}">
                <a16:creationId xmlns:a16="http://schemas.microsoft.com/office/drawing/2014/main" id="{8EC608BF-91E2-4FC3-9131-9DABB692A29F}"/>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4098" name="Picture 2" descr="How Queer Artists Used Abstraction to Express Themselves | Ideelart">
            <a:extLst>
              <a:ext uri="{FF2B5EF4-FFF2-40B4-BE49-F238E27FC236}">
                <a16:creationId xmlns:a16="http://schemas.microsoft.com/office/drawing/2014/main" id="{0BE49676-1B11-4E8C-99CB-1AD3BC2ED61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8071" r="27953"/>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459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27" name="Straight Connector 512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129" name="Rectangle 512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444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349C3-E992-4E89-B7D1-5C4C4000315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Female Masculinities</a:t>
            </a:r>
          </a:p>
        </p:txBody>
      </p:sp>
      <p:cxnSp>
        <p:nvCxnSpPr>
          <p:cNvPr id="5131" name="Straight Connector 513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5AA987-9373-4414-A833-732666D3929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Some examples of this include </a:t>
            </a:r>
            <a:r>
              <a:rPr lang="en-US" sz="2000" b="0" i="0">
                <a:solidFill>
                  <a:srgbClr val="FFFFFF"/>
                </a:solidFill>
                <a:effectLst/>
              </a:rPr>
              <a:t>tomboyism, where girls exhibit traditionally masculine behaviours and interests, and butch lesbian identities, who embody a masculine gender presentation within a homosexual presentation of sexuality.</a:t>
            </a:r>
            <a:endParaRPr lang="en-US" sz="2000">
              <a:solidFill>
                <a:srgbClr val="FFFFFF"/>
              </a:solidFill>
            </a:endParaRPr>
          </a:p>
          <a:p>
            <a:r>
              <a:rPr lang="en-US" sz="2000">
                <a:solidFill>
                  <a:srgbClr val="FFFFFF"/>
                </a:solidFill>
              </a:rPr>
              <a:t>In both cases, the divergent presentation disrupts expectations of gender normativity, while elements of resistance are also apparent in both. </a:t>
            </a:r>
          </a:p>
          <a:p>
            <a:r>
              <a:rPr lang="en-US" sz="2000" b="0" i="0">
                <a:solidFill>
                  <a:srgbClr val="FFFFFF"/>
                </a:solidFill>
                <a:effectLst/>
              </a:rPr>
              <a:t>Halberstam examines how female-bodied individuals who embody masculinity challenge patriarchal power structures and disrupt heteronormative assumptions about gender and sexuality.</a:t>
            </a:r>
            <a:endParaRPr lang="en-US" sz="2000">
              <a:solidFill>
                <a:srgbClr val="FFFFFF"/>
              </a:solidFill>
            </a:endParaRPr>
          </a:p>
        </p:txBody>
      </p:sp>
      <p:sp>
        <p:nvSpPr>
          <p:cNvPr id="5" name="Footer Placeholder 4">
            <a:extLst>
              <a:ext uri="{FF2B5EF4-FFF2-40B4-BE49-F238E27FC236}">
                <a16:creationId xmlns:a16="http://schemas.microsoft.com/office/drawing/2014/main" id="{1A88EA86-8DEF-42E2-8CF5-B4827105E922}"/>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5122" name="Picture 2" descr="queer abstraction – KC STUDIO">
            <a:extLst>
              <a:ext uri="{FF2B5EF4-FFF2-40B4-BE49-F238E27FC236}">
                <a16:creationId xmlns:a16="http://schemas.microsoft.com/office/drawing/2014/main" id="{5AC33602-E323-4599-A21E-0D6841B8883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6601" r="1617"/>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3581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295" name="Straight Connector 1229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97" name="Rectangle 1229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C3D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646B8-D986-42E1-BF47-A1CE492049B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Female Masculinities</a:t>
            </a:r>
            <a:endParaRPr lang="en-US">
              <a:solidFill>
                <a:srgbClr val="FFFFFF"/>
              </a:solidFill>
            </a:endParaRPr>
          </a:p>
        </p:txBody>
      </p:sp>
      <p:cxnSp>
        <p:nvCxnSpPr>
          <p:cNvPr id="12299" name="Straight Connector 1229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671572-27C8-41E7-BFC3-B63314580E1F}"/>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b="0" i="0">
                <a:solidFill>
                  <a:srgbClr val="FFFFFF"/>
                </a:solidFill>
                <a:effectLst/>
              </a:rPr>
              <a:t>Halberstam also acknowledges the intersections of gender with other social categories such as race, class, and sexuality - exploring how experiences of female masculinity are shaped by multiple axes of identity, such as race and class. </a:t>
            </a:r>
          </a:p>
          <a:p>
            <a:pPr marL="0" indent="0">
              <a:buNone/>
            </a:pPr>
            <a:r>
              <a:rPr lang="en-US" sz="2000" b="0" i="0">
                <a:solidFill>
                  <a:srgbClr val="FFFFFF"/>
                </a:solidFill>
                <a:effectLst/>
              </a:rPr>
              <a:t>The examples of </a:t>
            </a:r>
            <a:r>
              <a:rPr lang="en-US" sz="2000">
                <a:solidFill>
                  <a:srgbClr val="FFFFFF"/>
                </a:solidFill>
              </a:rPr>
              <a:t>female masculinity identified are closely connected to the racial and class acceptability boundaries. In understanding them fully, we have to </a:t>
            </a:r>
            <a:r>
              <a:rPr lang="en-US" sz="2000" b="0" i="0">
                <a:solidFill>
                  <a:srgbClr val="FFFFFF"/>
                </a:solidFill>
                <a:effectLst/>
              </a:rPr>
              <a:t>analyse how these representations both reflect and shape societal understandings of gender and sexuality, highlighting the ways in which female masculinities are constructed and contested within broader cultural contexts.</a:t>
            </a:r>
          </a:p>
          <a:p>
            <a:endParaRPr lang="en-US" sz="2000">
              <a:solidFill>
                <a:srgbClr val="FFFFFF"/>
              </a:solidFill>
            </a:endParaRPr>
          </a:p>
        </p:txBody>
      </p:sp>
      <p:sp>
        <p:nvSpPr>
          <p:cNvPr id="5" name="Footer Placeholder 4">
            <a:extLst>
              <a:ext uri="{FF2B5EF4-FFF2-40B4-BE49-F238E27FC236}">
                <a16:creationId xmlns:a16="http://schemas.microsoft.com/office/drawing/2014/main" id="{B0641F40-344D-4F10-9BC6-D3CA757630E0}"/>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12290" name="Picture 2" descr="BOMB Magazine | Carrie Moyer by Bruce Pearson">
            <a:extLst>
              <a:ext uri="{FF2B5EF4-FFF2-40B4-BE49-F238E27FC236}">
                <a16:creationId xmlns:a16="http://schemas.microsoft.com/office/drawing/2014/main" id="{D85FE3A3-53C3-4BB2-B562-0D778171692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5362" r="28295" b="-1"/>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73175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51" name="Straight Connector 615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153" name="Rectangle 615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B4E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4B193-6C75-4107-92A2-76E9EC094A5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Female Masculinities</a:t>
            </a:r>
          </a:p>
        </p:txBody>
      </p:sp>
      <p:cxnSp>
        <p:nvCxnSpPr>
          <p:cNvPr id="6155" name="Straight Connector 615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083C3D-36F4-4EB1-ADE7-4C0DBEFAB4CB}"/>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Halberstam also focuses on the political and social implications of masculine performances within femininity, emphasising the validating and affirmative role that sub-cultures play on elements of masculine female performance. </a:t>
            </a:r>
          </a:p>
          <a:p>
            <a:endParaRPr lang="en-US">
              <a:solidFill>
                <a:srgbClr val="FFFFFF"/>
              </a:solidFill>
            </a:endParaRPr>
          </a:p>
          <a:p>
            <a:r>
              <a:rPr lang="en-US">
                <a:solidFill>
                  <a:srgbClr val="FFFFFF"/>
                </a:solidFill>
              </a:rPr>
              <a:t>Why might this positioning of female masculinities be different to male femininities?</a:t>
            </a:r>
          </a:p>
        </p:txBody>
      </p:sp>
      <p:sp>
        <p:nvSpPr>
          <p:cNvPr id="5" name="Footer Placeholder 4">
            <a:extLst>
              <a:ext uri="{FF2B5EF4-FFF2-40B4-BE49-F238E27FC236}">
                <a16:creationId xmlns:a16="http://schemas.microsoft.com/office/drawing/2014/main" id="{9CA55702-9F24-4DF6-8761-382480D26908}"/>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6146" name="Picture 2" descr="Queer Abstraction (Or How to Be a Pervert with No Body). Some Notes Toward  a Probability — Mousse Magazine and Publishing">
            <a:extLst>
              <a:ext uri="{FF2B5EF4-FFF2-40B4-BE49-F238E27FC236}">
                <a16:creationId xmlns:a16="http://schemas.microsoft.com/office/drawing/2014/main" id="{D3E9E85E-27ED-4005-9D2F-E0CA8CC8A21B}"/>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706" r="2" b="2"/>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736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7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275" name="Straight Connector 11274">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277" name="Rectangle 11276">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What Is Queer Art? Haring, Hockney, And Many More! DailyArt, 55% OFF">
            <a:extLst>
              <a:ext uri="{FF2B5EF4-FFF2-40B4-BE49-F238E27FC236}">
                <a16:creationId xmlns:a16="http://schemas.microsoft.com/office/drawing/2014/main" id="{ED67D801-6A80-421E-A980-0571B53AA8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065"/>
          <a:stretch/>
        </p:blipFill>
        <p:spPr bwMode="auto">
          <a:xfrm>
            <a:off x="20" y="975"/>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11279" name="Rectangle 11278">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353A1-898C-41B1-9B7A-D11746847CAF}"/>
              </a:ext>
            </a:extLst>
          </p:cNvPr>
          <p:cNvSpPr>
            <a:spLocks noGrp="1"/>
          </p:cNvSpPr>
          <p:nvPr>
            <p:ph type="title"/>
          </p:nvPr>
        </p:nvSpPr>
        <p:spPr>
          <a:xfrm>
            <a:off x="4309349" y="3429000"/>
            <a:ext cx="7501651" cy="1090938"/>
          </a:xfrm>
        </p:spPr>
        <p:txBody>
          <a:bodyPr vert="horz" lIns="91440" tIns="45720" rIns="91440" bIns="45720" rtlCol="0" anchor="b">
            <a:normAutofit fontScale="90000"/>
          </a:bodyPr>
          <a:lstStyle/>
          <a:p>
            <a:pPr algn="l"/>
            <a:r>
              <a:rPr lang="en-US" kern="1200" cap="all" spc="200" baseline="0" dirty="0">
                <a:solidFill>
                  <a:srgbClr val="FFFFFF"/>
                </a:solidFill>
                <a:latin typeface="+mj-lt"/>
                <a:ea typeface="+mj-ea"/>
                <a:cs typeface="+mj-cs"/>
              </a:rPr>
              <a:t>Judith / Jack Halberstam – the Queer Art of Failure </a:t>
            </a:r>
          </a:p>
        </p:txBody>
      </p:sp>
      <p:sp>
        <p:nvSpPr>
          <p:cNvPr id="3" name="Text Placeholder 2">
            <a:extLst>
              <a:ext uri="{FF2B5EF4-FFF2-40B4-BE49-F238E27FC236}">
                <a16:creationId xmlns:a16="http://schemas.microsoft.com/office/drawing/2014/main" id="{A211C539-8A62-4139-994F-E46C649973D8}"/>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11281" name="Straight Connector 11280">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5FD12"/>
            </a:solidFill>
          </a:ln>
        </p:spPr>
        <p:style>
          <a:lnRef idx="3">
            <a:schemeClr val="accent1"/>
          </a:lnRef>
          <a:fillRef idx="0">
            <a:schemeClr val="accent1"/>
          </a:fillRef>
          <a:effectRef idx="2">
            <a:schemeClr val="accent1"/>
          </a:effectRef>
          <a:fontRef idx="minor">
            <a:schemeClr val="tx1"/>
          </a:fontRef>
        </p:style>
      </p:cxnSp>
      <p:sp>
        <p:nvSpPr>
          <p:cNvPr id="4" name="Footer Placeholder 3">
            <a:extLst>
              <a:ext uri="{FF2B5EF4-FFF2-40B4-BE49-F238E27FC236}">
                <a16:creationId xmlns:a16="http://schemas.microsoft.com/office/drawing/2014/main" id="{E8379DD7-F7EC-4C3D-842C-2DE839D5F157}"/>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spTree>
    <p:extLst>
      <p:ext uri="{BB962C8B-B14F-4D97-AF65-F5344CB8AC3E}">
        <p14:creationId xmlns:p14="http://schemas.microsoft.com/office/powerpoint/2010/main" val="37646213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367" name="Straight Connector 1536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369" name="Rectangle 1536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0E12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F3F36-3771-4CB8-88D9-88E972A8C1C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sz="4300">
                <a:solidFill>
                  <a:srgbClr val="FFFFFF"/>
                </a:solidFill>
              </a:rPr>
              <a:t>Judith / Jack Halberstam – the Queer Art of FailurJudith</a:t>
            </a:r>
          </a:p>
        </p:txBody>
      </p:sp>
      <p:cxnSp>
        <p:nvCxnSpPr>
          <p:cNvPr id="15371" name="Straight Connector 1537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E1019A-9972-4689-BF76-DD328571940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b="0" i="0">
                <a:solidFill>
                  <a:srgbClr val="FFFFFF"/>
                </a:solidFill>
                <a:effectLst/>
              </a:rPr>
              <a:t>In “The Queer Art of Failure”, Halberstam challenges traditional notions of success and failure, particularly within the context of mainstream culture and dominant social norms. </a:t>
            </a:r>
          </a:p>
          <a:p>
            <a:r>
              <a:rPr lang="en-US" b="0" i="0">
                <a:solidFill>
                  <a:srgbClr val="FFFFFF"/>
                </a:solidFill>
                <a:effectLst/>
              </a:rPr>
              <a:t>The central thesis revolves around the idea that embracing failure can be a subversive and liberating act, particularly for marginalized individuals and communities.</a:t>
            </a:r>
          </a:p>
          <a:p>
            <a:r>
              <a:rPr lang="en-US" b="0" i="0">
                <a:solidFill>
                  <a:srgbClr val="FFFFFF"/>
                </a:solidFill>
                <a:effectLst/>
              </a:rPr>
              <a:t>Failure disrupts normative expectations and opens up possibilities for resistance, creativity, and alternative modes of living.</a:t>
            </a:r>
            <a:endParaRPr lang="en-US">
              <a:solidFill>
                <a:srgbClr val="FFFFFF"/>
              </a:solidFill>
            </a:endParaRPr>
          </a:p>
        </p:txBody>
      </p:sp>
      <p:sp>
        <p:nvSpPr>
          <p:cNvPr id="5" name="Footer Placeholder 4">
            <a:extLst>
              <a:ext uri="{FF2B5EF4-FFF2-40B4-BE49-F238E27FC236}">
                <a16:creationId xmlns:a16="http://schemas.microsoft.com/office/drawing/2014/main" id="{0E44BD0F-216F-48A0-8D22-3C068AC97E38}"/>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15362" name="Picture 2" descr="Drawing Papers 152: Xiyadie: Queer Cut Utopias by The Drawing Center - Issuu">
            <a:extLst>
              <a:ext uri="{FF2B5EF4-FFF2-40B4-BE49-F238E27FC236}">
                <a16:creationId xmlns:a16="http://schemas.microsoft.com/office/drawing/2014/main" id="{6D741C81-B2CB-463D-AF90-E8BEF8ED312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8323" r="14023"/>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2330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47" name="Straight Connector 1434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49" name="Rectangle 1434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927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E735A5-750F-4C0B-81DD-4ECEAC2B6CC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 Jack Halberstam – the Queer Art of Failure </a:t>
            </a:r>
          </a:p>
        </p:txBody>
      </p:sp>
      <p:cxnSp>
        <p:nvCxnSpPr>
          <p:cNvPr id="14351" name="Straight Connector 1435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C52EF5-3A39-44AE-BD87-49222F67596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b="0" i="0">
                <a:solidFill>
                  <a:srgbClr val="FFFFFF"/>
                </a:solidFill>
                <a:effectLst/>
              </a:rPr>
              <a:t>Halberstam argues that the current cultural obsession with success and achievement, is deeply intertwined with capitalist ideologies and heteronormative ideals – producing an incredibly narrow definitions of success, which often marginalises and excludes those who do not fit within dominant narratives of achievement.</a:t>
            </a:r>
          </a:p>
          <a:p>
            <a:r>
              <a:rPr lang="en-US" sz="2000" b="0" i="0">
                <a:solidFill>
                  <a:srgbClr val="FFFFFF"/>
                </a:solidFill>
                <a:effectLst/>
              </a:rPr>
              <a:t>Drawing on queer theory and cultural studies, Halberstam explores how queer individuals and communities can and do embrace failure as a form of resistance against normative expectations. They highlight the ways in which failure can have upsides by disrupting linear narratives of progress and opening up space for experimentation, playfulness, and non-conformity.</a:t>
            </a:r>
            <a:endParaRPr lang="en-US" sz="2000">
              <a:solidFill>
                <a:srgbClr val="FFFFFF"/>
              </a:solidFill>
            </a:endParaRPr>
          </a:p>
        </p:txBody>
      </p:sp>
      <p:sp>
        <p:nvSpPr>
          <p:cNvPr id="5" name="Footer Placeholder 4">
            <a:extLst>
              <a:ext uri="{FF2B5EF4-FFF2-40B4-BE49-F238E27FC236}">
                <a16:creationId xmlns:a16="http://schemas.microsoft.com/office/drawing/2014/main" id="{D7BD6030-6BFB-4CF2-B48F-039D3E0ADDB7}"/>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14342" name="Picture 6" descr="Queer Biennial: “What If Utopia?” - Artillery Magazine">
            <a:extLst>
              <a:ext uri="{FF2B5EF4-FFF2-40B4-BE49-F238E27FC236}">
                <a16:creationId xmlns:a16="http://schemas.microsoft.com/office/drawing/2014/main" id="{22E971EA-0D85-4B24-92B2-3C26BAF606A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9583" r="12251"/>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72765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391" name="Straight Connector 1639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6393" name="Rectangle 1639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Queer Time and Place | Frieze">
            <a:extLst>
              <a:ext uri="{FF2B5EF4-FFF2-40B4-BE49-F238E27FC236}">
                <a16:creationId xmlns:a16="http://schemas.microsoft.com/office/drawing/2014/main" id="{72257D33-21C0-4180-8186-9CABB6CBB174}"/>
              </a:ext>
            </a:extLst>
          </p:cNvPr>
          <p:cNvPicPr>
            <a:picLocks noGrp="1" noChangeAspect="1" noChangeArrowheads="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3729" r="43396"/>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25E231F-B060-488D-866C-1B285460D899}"/>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Judith / Jack Halberstam – the Queer Art of Failure </a:t>
            </a:r>
          </a:p>
        </p:txBody>
      </p:sp>
      <p:cxnSp>
        <p:nvCxnSpPr>
          <p:cNvPr id="16395" name="Straight Connector 1639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4502A7-C59D-4B7D-9058-23B0C3FE6595}"/>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b="0" i="0" dirty="0">
                <a:effectLst/>
              </a:rPr>
              <a:t>Halberstam examines various cultural texts and phenomena, including literature, film, art, and popular culture, to illustrate the queer art of failure – including </a:t>
            </a:r>
            <a:r>
              <a:rPr lang="en-US" b="0" i="1" dirty="0">
                <a:effectLst/>
                <a:hlinkClick r:id="rId3"/>
              </a:rPr>
              <a:t>Chicken Run</a:t>
            </a:r>
            <a:r>
              <a:rPr lang="en-US" b="0" i="0" dirty="0">
                <a:effectLst/>
              </a:rPr>
              <a:t>. </a:t>
            </a:r>
          </a:p>
          <a:p>
            <a:endParaRPr lang="en-US" b="0" i="0" dirty="0">
              <a:effectLst/>
            </a:endParaRPr>
          </a:p>
          <a:p>
            <a:r>
              <a:rPr lang="en-US" b="0" i="0" dirty="0">
                <a:effectLst/>
              </a:rPr>
              <a:t>They explore how failure to be natural, to be acceptable, to follow the path to success, is depicted and celebrated within queer cultural productions, showcasing its potential to challenge dominant power structures and reimagine possibilities for living and relating.</a:t>
            </a:r>
            <a:endParaRPr lang="en-US" dirty="0"/>
          </a:p>
        </p:txBody>
      </p:sp>
      <p:sp>
        <p:nvSpPr>
          <p:cNvPr id="5" name="Footer Placeholder 4">
            <a:extLst>
              <a:ext uri="{FF2B5EF4-FFF2-40B4-BE49-F238E27FC236}">
                <a16:creationId xmlns:a16="http://schemas.microsoft.com/office/drawing/2014/main" id="{AFF11CEF-FCB6-4A00-86A4-F66DC3B5767D}"/>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2022 - A Slater</a:t>
            </a:r>
          </a:p>
        </p:txBody>
      </p:sp>
    </p:spTree>
    <p:extLst>
      <p:ext uri="{BB962C8B-B14F-4D97-AF65-F5344CB8AC3E}">
        <p14:creationId xmlns:p14="http://schemas.microsoft.com/office/powerpoint/2010/main" val="150158955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19" name="Straight Connector 133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321" name="Rectangle 1332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83A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63C82-4155-4382-AE34-CAD36E040FE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 Jack Halberstam – the Queer Art of Failure </a:t>
            </a:r>
          </a:p>
        </p:txBody>
      </p:sp>
      <p:cxnSp>
        <p:nvCxnSpPr>
          <p:cNvPr id="13323" name="Straight Connector 1332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DBAD32-1D9C-4D70-967D-1F73FE1CF24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b="0" i="0" dirty="0">
                <a:solidFill>
                  <a:srgbClr val="FFFFFF"/>
                </a:solidFill>
                <a:effectLst/>
              </a:rPr>
              <a:t>Throughout the book, Halberstam </a:t>
            </a:r>
            <a:r>
              <a:rPr lang="en-US" b="0" i="0" dirty="0" err="1">
                <a:solidFill>
                  <a:srgbClr val="FFFFFF"/>
                </a:solidFill>
                <a:effectLst/>
              </a:rPr>
              <a:t>emphasises</a:t>
            </a:r>
            <a:r>
              <a:rPr lang="en-US" b="0" i="0" dirty="0">
                <a:solidFill>
                  <a:srgbClr val="FFFFFF"/>
                </a:solidFill>
                <a:effectLst/>
              </a:rPr>
              <a:t> the importance of failure as a political act and as a potential strategy for resisting oppression. </a:t>
            </a:r>
          </a:p>
          <a:p>
            <a:endParaRPr lang="en-US" b="0" i="0" dirty="0">
              <a:solidFill>
                <a:srgbClr val="FFFFFF"/>
              </a:solidFill>
              <a:effectLst/>
            </a:endParaRPr>
          </a:p>
          <a:p>
            <a:r>
              <a:rPr lang="en-US" b="0" i="0" dirty="0">
                <a:solidFill>
                  <a:srgbClr val="FFFFFF"/>
                </a:solidFill>
                <a:effectLst/>
              </a:rPr>
              <a:t>They argue that failure allows for the creation of alternative worlds and communities that exist outside of normative frameworks, offering spaces of belonging and solidarity for those who have been </a:t>
            </a:r>
            <a:r>
              <a:rPr lang="en-US" b="0" i="0" dirty="0" err="1">
                <a:solidFill>
                  <a:srgbClr val="FFFFFF"/>
                </a:solidFill>
                <a:effectLst/>
              </a:rPr>
              <a:t>marginalised</a:t>
            </a:r>
            <a:r>
              <a:rPr lang="en-US" b="0" i="0" dirty="0">
                <a:solidFill>
                  <a:srgbClr val="FFFFFF"/>
                </a:solidFill>
                <a:effectLst/>
              </a:rPr>
              <a:t> by mainstream culture.</a:t>
            </a:r>
            <a:endParaRPr lang="en-US" dirty="0">
              <a:solidFill>
                <a:srgbClr val="FFFFFF"/>
              </a:solidFill>
            </a:endParaRPr>
          </a:p>
        </p:txBody>
      </p:sp>
      <p:sp>
        <p:nvSpPr>
          <p:cNvPr id="5" name="Footer Placeholder 4">
            <a:extLst>
              <a:ext uri="{FF2B5EF4-FFF2-40B4-BE49-F238E27FC236}">
                <a16:creationId xmlns:a16="http://schemas.microsoft.com/office/drawing/2014/main" id="{6E4588A2-9A2A-4BF4-9910-2B23206CE21A}"/>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2022 - A Slater</a:t>
            </a:r>
          </a:p>
        </p:txBody>
      </p:sp>
      <p:pic>
        <p:nvPicPr>
          <p:cNvPr id="13314" name="Picture 2" descr="The Rescue of Saint Sebastian — KEVISSIMO">
            <a:extLst>
              <a:ext uri="{FF2B5EF4-FFF2-40B4-BE49-F238E27FC236}">
                <a16:creationId xmlns:a16="http://schemas.microsoft.com/office/drawing/2014/main" id="{34BA8BF6-7341-40E6-AF25-3AD2B911809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128" r="2" b="5754"/>
          <a:stretch/>
        </p:blipFill>
        <p:spPr bwMode="auto">
          <a:xfrm>
            <a:off x="7552266" y="10"/>
            <a:ext cx="4639734"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8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wearing a costume&#10;&#10;Description automatically generated">
            <a:extLst>
              <a:ext uri="{FF2B5EF4-FFF2-40B4-BE49-F238E27FC236}">
                <a16:creationId xmlns:a16="http://schemas.microsoft.com/office/drawing/2014/main" id="{F3350686-F808-485F-ADB8-CE6EC7779042}"/>
              </a:ext>
            </a:extLst>
          </p:cNvPr>
          <p:cNvPicPr>
            <a:picLocks noGrp="1" noChangeAspect="1"/>
          </p:cNvPicPr>
          <p:nvPr>
            <p:ph sz="half" idx="2"/>
          </p:nvPr>
        </p:nvPicPr>
        <p:blipFill rotWithShape="1">
          <a:blip r:embed="rId2">
            <a:alphaModFix amt="74000"/>
          </a:blip>
          <a:srcRect b="13853"/>
          <a:stretch/>
        </p:blipFill>
        <p:spPr>
          <a:xfrm>
            <a:off x="0" y="0"/>
            <a:ext cx="12246590" cy="6858000"/>
          </a:xfrm>
        </p:spPr>
      </p:pic>
      <p:sp>
        <p:nvSpPr>
          <p:cNvPr id="2" name="Title 1">
            <a:extLst>
              <a:ext uri="{FF2B5EF4-FFF2-40B4-BE49-F238E27FC236}">
                <a16:creationId xmlns:a16="http://schemas.microsoft.com/office/drawing/2014/main" id="{4515C2B0-20D8-4917-BA98-15B1534A12E7}"/>
              </a:ext>
            </a:extLst>
          </p:cNvPr>
          <p:cNvSpPr>
            <a:spLocks noGrp="1"/>
          </p:cNvSpPr>
          <p:nvPr>
            <p:ph type="title"/>
          </p:nvPr>
        </p:nvSpPr>
        <p:spPr>
          <a:xfrm>
            <a:off x="1024128" y="585216"/>
            <a:ext cx="4332618" cy="1499616"/>
          </a:xfrm>
        </p:spPr>
        <p:txBody>
          <a:bodyPr/>
          <a:lstStyle/>
          <a:p>
            <a:r>
              <a:rPr lang="en-GB">
                <a:solidFill>
                  <a:schemeClr val="bg1"/>
                </a:solidFill>
              </a:rPr>
              <a:t>Readings</a:t>
            </a:r>
            <a:endParaRPr lang="en-GB" dirty="0">
              <a:solidFill>
                <a:schemeClr val="bg1"/>
              </a:solidFill>
            </a:endParaRPr>
          </a:p>
        </p:txBody>
      </p:sp>
      <p:sp>
        <p:nvSpPr>
          <p:cNvPr id="3" name="Content Placeholder 2">
            <a:extLst>
              <a:ext uri="{FF2B5EF4-FFF2-40B4-BE49-F238E27FC236}">
                <a16:creationId xmlns:a16="http://schemas.microsoft.com/office/drawing/2014/main" id="{3200ACD6-E996-4A01-809B-D1EA4B1C59F6}"/>
              </a:ext>
            </a:extLst>
          </p:cNvPr>
          <p:cNvSpPr>
            <a:spLocks noGrp="1"/>
          </p:cNvSpPr>
          <p:nvPr>
            <p:ph sz="half" idx="1"/>
          </p:nvPr>
        </p:nvSpPr>
        <p:spPr>
          <a:xfrm>
            <a:off x="1024126" y="2286000"/>
            <a:ext cx="10521879" cy="4023360"/>
          </a:xfrm>
        </p:spPr>
        <p:txBody>
          <a:bodyPr>
            <a:normAutofit/>
          </a:bodyPr>
          <a:lstStyle/>
          <a:p>
            <a:r>
              <a:rPr lang="en-GB" dirty="0">
                <a:solidFill>
                  <a:schemeClr val="bg1"/>
                </a:solidFill>
              </a:rPr>
              <a:t>HALBERSTAM, JACK. “DRAG KINGS: Masculinity and Performance.” </a:t>
            </a:r>
            <a:r>
              <a:rPr lang="en-GB" i="1" dirty="0">
                <a:solidFill>
                  <a:schemeClr val="bg1"/>
                </a:solidFill>
              </a:rPr>
              <a:t>Female Masculinity</a:t>
            </a:r>
            <a:r>
              <a:rPr lang="en-GB" dirty="0">
                <a:solidFill>
                  <a:schemeClr val="bg1"/>
                </a:solidFill>
              </a:rPr>
              <a:t>, Duke University Press, 1998, pp. 231–66, </a:t>
            </a:r>
            <a:r>
              <a:rPr lang="en-GB" dirty="0">
                <a:solidFill>
                  <a:schemeClr val="bg1"/>
                </a:solidFill>
                <a:hlinkClick r:id="rId3">
                  <a:extLst>
                    <a:ext uri="{A12FA001-AC4F-418D-AE19-62706E023703}">
                      <ahyp:hlinkClr xmlns:ahyp="http://schemas.microsoft.com/office/drawing/2018/hyperlinkcolor" val="tx"/>
                    </a:ext>
                  </a:extLst>
                </a:hlinkClick>
              </a:rPr>
              <a:t>https://doi.org/10.2307/j.ctv11cwb00.12</a:t>
            </a:r>
            <a:r>
              <a:rPr lang="en-GB" dirty="0">
                <a:solidFill>
                  <a:schemeClr val="bg1"/>
                </a:solidFill>
              </a:rPr>
              <a:t>.</a:t>
            </a:r>
          </a:p>
          <a:p>
            <a:r>
              <a:rPr lang="en-GB">
                <a:solidFill>
                  <a:schemeClr val="bg1"/>
                </a:solidFill>
              </a:rPr>
              <a:t>The </a:t>
            </a:r>
            <a:r>
              <a:rPr lang="en-GB" dirty="0">
                <a:solidFill>
                  <a:schemeClr val="bg1"/>
                </a:solidFill>
              </a:rPr>
              <a:t>whole book is good!</a:t>
            </a:r>
            <a:br>
              <a:rPr lang="en-GB" dirty="0">
                <a:solidFill>
                  <a:schemeClr val="bg1"/>
                </a:solidFill>
              </a:rPr>
            </a:br>
            <a:endParaRPr lang="en-GB" dirty="0">
              <a:solidFill>
                <a:schemeClr val="bg1"/>
              </a:solidFill>
            </a:endParaRPr>
          </a:p>
          <a:p>
            <a:endParaRPr lang="en-GB" dirty="0">
              <a:solidFill>
                <a:schemeClr val="bg1"/>
              </a:solidFill>
            </a:endParaRPr>
          </a:p>
        </p:txBody>
      </p:sp>
      <p:sp>
        <p:nvSpPr>
          <p:cNvPr id="4" name="Footer Placeholder 3">
            <a:extLst>
              <a:ext uri="{FF2B5EF4-FFF2-40B4-BE49-F238E27FC236}">
                <a16:creationId xmlns:a16="http://schemas.microsoft.com/office/drawing/2014/main" id="{F8792D63-F876-41BE-A124-084F3130761D}"/>
              </a:ext>
            </a:extLst>
          </p:cNvPr>
          <p:cNvSpPr>
            <a:spLocks noGrp="1"/>
          </p:cNvSpPr>
          <p:nvPr>
            <p:ph type="ftr" sz="quarter" idx="11"/>
          </p:nvPr>
        </p:nvSpPr>
        <p:spPr/>
        <p:txBody>
          <a:bodyPr/>
          <a:lstStyle/>
          <a:p>
            <a:r>
              <a:rPr lang="en-US"/>
              <a:t>2022 - A Slater</a:t>
            </a:r>
            <a:endParaRPr lang="en-US" dirty="0"/>
          </a:p>
        </p:txBody>
      </p:sp>
    </p:spTree>
    <p:extLst>
      <p:ext uri="{BB962C8B-B14F-4D97-AF65-F5344CB8AC3E}">
        <p14:creationId xmlns:p14="http://schemas.microsoft.com/office/powerpoint/2010/main" val="9388904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2392</Words>
  <Application>Microsoft Office PowerPoint</Application>
  <PresentationFormat>Widescreen</PresentationFormat>
  <Paragraphs>119</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Complex Bodies: Questioning Gender, Religion, and Sexuality</vt:lpstr>
      <vt:lpstr>Hyper-femininity</vt:lpstr>
      <vt:lpstr>PowerPoint Presentation</vt:lpstr>
      <vt:lpstr>MAry</vt:lpstr>
      <vt:lpstr>Women, generally…</vt:lpstr>
      <vt:lpstr>Mary, specifically…</vt:lpstr>
      <vt:lpstr>What is going on here?</vt:lpstr>
      <vt:lpstr>Mary </vt:lpstr>
      <vt:lpstr>Mary</vt:lpstr>
      <vt:lpstr>Mary</vt:lpstr>
      <vt:lpstr>Gender solidarity</vt:lpstr>
      <vt:lpstr>Gender solidarity</vt:lpstr>
      <vt:lpstr>Gender solidarity</vt:lpstr>
      <vt:lpstr>Drag Performance</vt:lpstr>
      <vt:lpstr>Drag Performance</vt:lpstr>
      <vt:lpstr>Drag Performance</vt:lpstr>
      <vt:lpstr>Drag Performance</vt:lpstr>
      <vt:lpstr>PowerPoint Presentation</vt:lpstr>
      <vt:lpstr>Judith / Jack Halberstam – Female Masculinities</vt:lpstr>
      <vt:lpstr>Female Masculinities</vt:lpstr>
      <vt:lpstr>Female Masculinities</vt:lpstr>
      <vt:lpstr>Female Masculinities</vt:lpstr>
      <vt:lpstr>Female Masculinities</vt:lpstr>
      <vt:lpstr>Female Masculinities</vt:lpstr>
      <vt:lpstr>Judith / Jack Halberstam – the Queer Art of Failure </vt:lpstr>
      <vt:lpstr>Judith / Jack Halberstam – the Queer Art of FailurJudith</vt:lpstr>
      <vt:lpstr>Judith / Jack Halberstam – the Queer Art of Failure </vt:lpstr>
      <vt:lpstr>Judith / Jack Halberstam – the Queer Art of Failure </vt:lpstr>
      <vt:lpstr>Judith / Jack Halberstam – the Queer Art of Failure </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John Smith</dc:creator>
  <cp:lastModifiedBy>Angus Slater</cp:lastModifiedBy>
  <cp:revision>11</cp:revision>
  <dcterms:created xsi:type="dcterms:W3CDTF">2020-03-03T14:15:02Z</dcterms:created>
  <dcterms:modified xsi:type="dcterms:W3CDTF">2024-04-27T11:48:29Z</dcterms:modified>
</cp:coreProperties>
</file>