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75"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6" autoAdjust="0"/>
    <p:restoredTop sz="85714" autoAdjust="0"/>
  </p:normalViewPr>
  <p:slideViewPr>
    <p:cSldViewPr snapToGrid="0">
      <p:cViewPr varScale="1">
        <p:scale>
          <a:sx n="68" d="100"/>
          <a:sy n="68" d="100"/>
        </p:scale>
        <p:origin x="6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7.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image" Target="../media/image17.svg"/><Relationship Id="rId1" Type="http://schemas.openxmlformats.org/officeDocument/2006/relationships/image" Target="../media/image12.png"/><Relationship Id="rId6" Type="http://schemas.openxmlformats.org/officeDocument/2006/relationships/image" Target="../media/image21.svg"/><Relationship Id="rId5" Type="http://schemas.openxmlformats.org/officeDocument/2006/relationships/image" Target="../media/image14.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25.svg"/><Relationship Id="rId5" Type="http://schemas.openxmlformats.org/officeDocument/2006/relationships/image" Target="../media/image16.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7.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image" Target="../media/image17.svg"/><Relationship Id="rId1" Type="http://schemas.openxmlformats.org/officeDocument/2006/relationships/image" Target="../media/image12.png"/><Relationship Id="rId6" Type="http://schemas.openxmlformats.org/officeDocument/2006/relationships/image" Target="../media/image21.svg"/><Relationship Id="rId5" Type="http://schemas.openxmlformats.org/officeDocument/2006/relationships/image" Target="../media/image14.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25.svg"/><Relationship Id="rId5" Type="http://schemas.openxmlformats.org/officeDocument/2006/relationships/image" Target="../media/image16.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488B43-2328-4302-808F-6793752AD81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F01F464-D884-4EF7-8042-428435C7E160}">
      <dgm:prSet/>
      <dgm:spPr/>
      <dgm:t>
        <a:bodyPr/>
        <a:lstStyle/>
        <a:p>
          <a:pPr>
            <a:lnSpc>
              <a:spcPct val="100000"/>
            </a:lnSpc>
          </a:pPr>
          <a:r>
            <a:rPr lang="en-IN">
              <a:latin typeface="Arial" panose="020B0604020202020204" pitchFamily="34" charset="0"/>
              <a:cs typeface="Arial" panose="020B0604020202020204" pitchFamily="34" charset="0"/>
            </a:rPr>
            <a:t>In the United Kingdom, cardiovascular disease is common in millions of individuals (British Heart Foundation, 2026).</a:t>
          </a:r>
          <a:endParaRPr lang="en-US">
            <a:latin typeface="Arial" panose="020B0604020202020204" pitchFamily="34" charset="0"/>
            <a:cs typeface="Arial" panose="020B0604020202020204" pitchFamily="34" charset="0"/>
          </a:endParaRPr>
        </a:p>
      </dgm:t>
    </dgm:pt>
    <dgm:pt modelId="{7B4B1B27-24CE-45BC-BF75-C4A86485F97E}" type="parTrans" cxnId="{72326A24-3E19-4323-85F7-49A9BCAE431B}">
      <dgm:prSet/>
      <dgm:spPr/>
      <dgm:t>
        <a:bodyPr/>
        <a:lstStyle/>
        <a:p>
          <a:endParaRPr lang="en-US">
            <a:latin typeface="Arial" panose="020B0604020202020204" pitchFamily="34" charset="0"/>
            <a:cs typeface="Arial" panose="020B0604020202020204" pitchFamily="34" charset="0"/>
          </a:endParaRPr>
        </a:p>
      </dgm:t>
    </dgm:pt>
    <dgm:pt modelId="{DFF93164-89D6-4AA3-A0E4-A474315EC3B9}" type="sibTrans" cxnId="{72326A24-3E19-4323-85F7-49A9BCAE431B}">
      <dgm:prSet/>
      <dgm:spPr/>
      <dgm:t>
        <a:bodyPr/>
        <a:lstStyle/>
        <a:p>
          <a:endParaRPr lang="en-US">
            <a:latin typeface="Arial" panose="020B0604020202020204" pitchFamily="34" charset="0"/>
            <a:cs typeface="Arial" panose="020B0604020202020204" pitchFamily="34" charset="0"/>
          </a:endParaRPr>
        </a:p>
      </dgm:t>
    </dgm:pt>
    <dgm:pt modelId="{B6656571-FD20-4260-AAD6-944D7520C15B}">
      <dgm:prSet/>
      <dgm:spPr/>
      <dgm:t>
        <a:bodyPr/>
        <a:lstStyle/>
        <a:p>
          <a:pPr>
            <a:lnSpc>
              <a:spcPct val="100000"/>
            </a:lnSpc>
          </a:pPr>
          <a:r>
            <a:rPr lang="en-IN">
              <a:latin typeface="Arial" panose="020B0604020202020204" pitchFamily="34" charset="0"/>
              <a:cs typeface="Arial" panose="020B0604020202020204" pitchFamily="34" charset="0"/>
            </a:rPr>
            <a:t>The CVD can be regarded as one of the reasons that cause untimely demises in the country (House of Commons Library, 2025).</a:t>
          </a:r>
          <a:endParaRPr lang="en-US">
            <a:latin typeface="Arial" panose="020B0604020202020204" pitchFamily="34" charset="0"/>
            <a:cs typeface="Arial" panose="020B0604020202020204" pitchFamily="34" charset="0"/>
          </a:endParaRPr>
        </a:p>
      </dgm:t>
    </dgm:pt>
    <dgm:pt modelId="{CC322615-E767-4F82-BF73-458E53675036}" type="parTrans" cxnId="{DCF92BFE-282A-4A96-91F8-B3C7A7B1AC2B}">
      <dgm:prSet/>
      <dgm:spPr/>
      <dgm:t>
        <a:bodyPr/>
        <a:lstStyle/>
        <a:p>
          <a:endParaRPr lang="en-US">
            <a:latin typeface="Arial" panose="020B0604020202020204" pitchFamily="34" charset="0"/>
            <a:cs typeface="Arial" panose="020B0604020202020204" pitchFamily="34" charset="0"/>
          </a:endParaRPr>
        </a:p>
      </dgm:t>
    </dgm:pt>
    <dgm:pt modelId="{A38A0A84-008C-4542-9575-50A06E1F258B}" type="sibTrans" cxnId="{DCF92BFE-282A-4A96-91F8-B3C7A7B1AC2B}">
      <dgm:prSet/>
      <dgm:spPr/>
      <dgm:t>
        <a:bodyPr/>
        <a:lstStyle/>
        <a:p>
          <a:endParaRPr lang="en-US">
            <a:latin typeface="Arial" panose="020B0604020202020204" pitchFamily="34" charset="0"/>
            <a:cs typeface="Arial" panose="020B0604020202020204" pitchFamily="34" charset="0"/>
          </a:endParaRPr>
        </a:p>
      </dgm:t>
    </dgm:pt>
    <dgm:pt modelId="{B72F2CDE-CAA2-4853-A938-2646A5D80189}">
      <dgm:prSet/>
      <dgm:spPr/>
      <dgm:t>
        <a:bodyPr/>
        <a:lstStyle/>
        <a:p>
          <a:pPr>
            <a:lnSpc>
              <a:spcPct val="100000"/>
            </a:lnSpc>
          </a:pPr>
          <a:r>
            <a:rPr lang="en-IN">
              <a:latin typeface="Arial" panose="020B0604020202020204" pitchFamily="34" charset="0"/>
              <a:cs typeface="Arial" panose="020B0604020202020204" pitchFamily="34" charset="0"/>
            </a:rPr>
            <a:t>It is common in the socio- economically poor populations (British Heart Foundation, 2025).</a:t>
          </a:r>
          <a:endParaRPr lang="en-US">
            <a:latin typeface="Arial" panose="020B0604020202020204" pitchFamily="34" charset="0"/>
            <a:cs typeface="Arial" panose="020B0604020202020204" pitchFamily="34" charset="0"/>
          </a:endParaRPr>
        </a:p>
      </dgm:t>
    </dgm:pt>
    <dgm:pt modelId="{893FAFA0-415E-4107-8A5E-0E560769D449}" type="parTrans" cxnId="{E63AD672-97FB-4935-9C0B-6A25144C5283}">
      <dgm:prSet/>
      <dgm:spPr/>
      <dgm:t>
        <a:bodyPr/>
        <a:lstStyle/>
        <a:p>
          <a:endParaRPr lang="en-US">
            <a:latin typeface="Arial" panose="020B0604020202020204" pitchFamily="34" charset="0"/>
            <a:cs typeface="Arial" panose="020B0604020202020204" pitchFamily="34" charset="0"/>
          </a:endParaRPr>
        </a:p>
      </dgm:t>
    </dgm:pt>
    <dgm:pt modelId="{70CB1C4A-2B7F-43A3-B68D-00CC66DF0924}" type="sibTrans" cxnId="{E63AD672-97FB-4935-9C0B-6A25144C5283}">
      <dgm:prSet/>
      <dgm:spPr/>
      <dgm:t>
        <a:bodyPr/>
        <a:lstStyle/>
        <a:p>
          <a:endParaRPr lang="en-US">
            <a:latin typeface="Arial" panose="020B0604020202020204" pitchFamily="34" charset="0"/>
            <a:cs typeface="Arial" panose="020B0604020202020204" pitchFamily="34" charset="0"/>
          </a:endParaRPr>
        </a:p>
      </dgm:t>
    </dgm:pt>
    <dgm:pt modelId="{E414FB5E-D3A2-45F5-96FD-7AEFFF055651}">
      <dgm:prSet/>
      <dgm:spPr/>
      <dgm:t>
        <a:bodyPr/>
        <a:lstStyle/>
        <a:p>
          <a:pPr>
            <a:lnSpc>
              <a:spcPct val="100000"/>
            </a:lnSpc>
          </a:pPr>
          <a:r>
            <a:rPr lang="en-IN">
              <a:latin typeface="Arial" panose="020B0604020202020204" pitchFamily="34" charset="0"/>
              <a:cs typeface="Arial" panose="020B0604020202020204" pitchFamily="34" charset="0"/>
            </a:rPr>
            <a:t>The follow-up will help in developing a helpful health planning and preventive strategies (National Health Service, 2026; NHS England, 2024).</a:t>
          </a:r>
          <a:endParaRPr lang="en-US">
            <a:latin typeface="Arial" panose="020B0604020202020204" pitchFamily="34" charset="0"/>
            <a:cs typeface="Arial" panose="020B0604020202020204" pitchFamily="34" charset="0"/>
          </a:endParaRPr>
        </a:p>
      </dgm:t>
    </dgm:pt>
    <dgm:pt modelId="{6B29C1CD-3599-41B7-A42C-E210FA6C2E37}" type="parTrans" cxnId="{010F7C1F-9C49-4198-90A3-F568CB1B01D2}">
      <dgm:prSet/>
      <dgm:spPr/>
      <dgm:t>
        <a:bodyPr/>
        <a:lstStyle/>
        <a:p>
          <a:endParaRPr lang="en-US">
            <a:latin typeface="Arial" panose="020B0604020202020204" pitchFamily="34" charset="0"/>
            <a:cs typeface="Arial" panose="020B0604020202020204" pitchFamily="34" charset="0"/>
          </a:endParaRPr>
        </a:p>
      </dgm:t>
    </dgm:pt>
    <dgm:pt modelId="{BDA488DB-1C69-4F54-99D1-0E249D2C8187}" type="sibTrans" cxnId="{010F7C1F-9C49-4198-90A3-F568CB1B01D2}">
      <dgm:prSet/>
      <dgm:spPr/>
      <dgm:t>
        <a:bodyPr/>
        <a:lstStyle/>
        <a:p>
          <a:endParaRPr lang="en-US">
            <a:latin typeface="Arial" panose="020B0604020202020204" pitchFamily="34" charset="0"/>
            <a:cs typeface="Arial" panose="020B0604020202020204" pitchFamily="34" charset="0"/>
          </a:endParaRPr>
        </a:p>
      </dgm:t>
    </dgm:pt>
    <dgm:pt modelId="{AF89EA30-D4DD-4646-B47F-5F79C2F3E751}" type="pres">
      <dgm:prSet presAssocID="{D1488B43-2328-4302-808F-6793752AD81F}" presName="root" presStyleCnt="0">
        <dgm:presLayoutVars>
          <dgm:dir/>
          <dgm:resizeHandles val="exact"/>
        </dgm:presLayoutVars>
      </dgm:prSet>
      <dgm:spPr/>
      <dgm:t>
        <a:bodyPr/>
        <a:lstStyle/>
        <a:p>
          <a:endParaRPr lang="en-US"/>
        </a:p>
      </dgm:t>
    </dgm:pt>
    <dgm:pt modelId="{AD2F61BC-E2BD-4A79-9E3A-CC54E5221D27}" type="pres">
      <dgm:prSet presAssocID="{1F01F464-D884-4EF7-8042-428435C7E160}" presName="compNode" presStyleCnt="0"/>
      <dgm:spPr/>
    </dgm:pt>
    <dgm:pt modelId="{286DC871-57F5-4989-946A-F6923F25D58E}" type="pres">
      <dgm:prSet presAssocID="{1F01F464-D884-4EF7-8042-428435C7E160}" presName="bgRect" presStyleLbl="bgShp" presStyleIdx="0" presStyleCnt="4"/>
      <dgm:spPr/>
    </dgm:pt>
    <dgm:pt modelId="{7C64CFDB-C3E0-4076-B052-AD1805B0831E}" type="pres">
      <dgm:prSet presAssocID="{1F01F464-D884-4EF7-8042-428435C7E16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dgm:spPr>
      <dgm:extLst>
        <a:ext uri="{E40237B7-FDA0-4F09-8148-C483321AD2D9}">
          <dgm14:cNvPr xmlns:dgm14="http://schemas.microsoft.com/office/drawing/2010/diagram" id="0" name="" descr="Heart Organ"/>
        </a:ext>
      </dgm:extLst>
    </dgm:pt>
    <dgm:pt modelId="{693EC4D2-F194-402B-81DC-C6E69C989182}" type="pres">
      <dgm:prSet presAssocID="{1F01F464-D884-4EF7-8042-428435C7E160}" presName="spaceRect" presStyleCnt="0"/>
      <dgm:spPr/>
    </dgm:pt>
    <dgm:pt modelId="{E679440C-2571-4C00-9F04-F2C7C73F80AF}" type="pres">
      <dgm:prSet presAssocID="{1F01F464-D884-4EF7-8042-428435C7E160}" presName="parTx" presStyleLbl="revTx" presStyleIdx="0" presStyleCnt="4">
        <dgm:presLayoutVars>
          <dgm:chMax val="0"/>
          <dgm:chPref val="0"/>
        </dgm:presLayoutVars>
      </dgm:prSet>
      <dgm:spPr/>
      <dgm:t>
        <a:bodyPr/>
        <a:lstStyle/>
        <a:p>
          <a:endParaRPr lang="en-US"/>
        </a:p>
      </dgm:t>
    </dgm:pt>
    <dgm:pt modelId="{AD785FD8-4F5E-4BDF-9D04-6B81FC720E6E}" type="pres">
      <dgm:prSet presAssocID="{DFF93164-89D6-4AA3-A0E4-A474315EC3B9}" presName="sibTrans" presStyleCnt="0"/>
      <dgm:spPr/>
    </dgm:pt>
    <dgm:pt modelId="{C1D60AB8-4A13-4584-9F71-61AAA6F812EF}" type="pres">
      <dgm:prSet presAssocID="{B6656571-FD20-4260-AAD6-944D7520C15B}" presName="compNode" presStyleCnt="0"/>
      <dgm:spPr/>
    </dgm:pt>
    <dgm:pt modelId="{ED541F63-8B52-4F6D-B26F-DBD07CD0C62C}" type="pres">
      <dgm:prSet presAssocID="{B6656571-FD20-4260-AAD6-944D7520C15B}" presName="bgRect" presStyleLbl="bgShp" presStyleIdx="1" presStyleCnt="4"/>
      <dgm:spPr/>
    </dgm:pt>
    <dgm:pt modelId="{72D13B37-5C6B-4FF5-8C33-A47CD20F1E99}" type="pres">
      <dgm:prSet presAssocID="{B6656571-FD20-4260-AAD6-944D7520C1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B40A334D-F24F-406E-B64B-D413988F5FDD}" type="pres">
      <dgm:prSet presAssocID="{B6656571-FD20-4260-AAD6-944D7520C15B}" presName="spaceRect" presStyleCnt="0"/>
      <dgm:spPr/>
    </dgm:pt>
    <dgm:pt modelId="{8269D0B3-9A22-4D33-A8D2-78BA31290A88}" type="pres">
      <dgm:prSet presAssocID="{B6656571-FD20-4260-AAD6-944D7520C15B}" presName="parTx" presStyleLbl="revTx" presStyleIdx="1" presStyleCnt="4">
        <dgm:presLayoutVars>
          <dgm:chMax val="0"/>
          <dgm:chPref val="0"/>
        </dgm:presLayoutVars>
      </dgm:prSet>
      <dgm:spPr/>
      <dgm:t>
        <a:bodyPr/>
        <a:lstStyle/>
        <a:p>
          <a:endParaRPr lang="en-US"/>
        </a:p>
      </dgm:t>
    </dgm:pt>
    <dgm:pt modelId="{B756F762-BF25-4C9D-B28C-0AAD7665872F}" type="pres">
      <dgm:prSet presAssocID="{A38A0A84-008C-4542-9575-50A06E1F258B}" presName="sibTrans" presStyleCnt="0"/>
      <dgm:spPr/>
    </dgm:pt>
    <dgm:pt modelId="{BADA0B94-8094-4C28-8423-DCC759204DA3}" type="pres">
      <dgm:prSet presAssocID="{B72F2CDE-CAA2-4853-A938-2646A5D80189}" presName="compNode" presStyleCnt="0"/>
      <dgm:spPr/>
    </dgm:pt>
    <dgm:pt modelId="{288B51B9-1DC8-458B-9B70-53F8C3207589}" type="pres">
      <dgm:prSet presAssocID="{B72F2CDE-CAA2-4853-A938-2646A5D80189}" presName="bgRect" presStyleLbl="bgShp" presStyleIdx="2" presStyleCnt="4"/>
      <dgm:spPr/>
    </dgm:pt>
    <dgm:pt modelId="{CD340ACA-D81E-4772-A40F-64F39B535492}" type="pres">
      <dgm:prSet presAssocID="{B72F2CDE-CAA2-4853-A938-2646A5D8018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9684468C-6E4F-4E74-8948-5BA6094C3A93}" type="pres">
      <dgm:prSet presAssocID="{B72F2CDE-CAA2-4853-A938-2646A5D80189}" presName="spaceRect" presStyleCnt="0"/>
      <dgm:spPr/>
    </dgm:pt>
    <dgm:pt modelId="{B1662A62-5985-41B1-8705-AFFFFE3B8978}" type="pres">
      <dgm:prSet presAssocID="{B72F2CDE-CAA2-4853-A938-2646A5D80189}" presName="parTx" presStyleLbl="revTx" presStyleIdx="2" presStyleCnt="4">
        <dgm:presLayoutVars>
          <dgm:chMax val="0"/>
          <dgm:chPref val="0"/>
        </dgm:presLayoutVars>
      </dgm:prSet>
      <dgm:spPr/>
      <dgm:t>
        <a:bodyPr/>
        <a:lstStyle/>
        <a:p>
          <a:endParaRPr lang="en-US"/>
        </a:p>
      </dgm:t>
    </dgm:pt>
    <dgm:pt modelId="{8654B7B8-445E-4A70-9CFA-EF4F5D6028DE}" type="pres">
      <dgm:prSet presAssocID="{70CB1C4A-2B7F-43A3-B68D-00CC66DF0924}" presName="sibTrans" presStyleCnt="0"/>
      <dgm:spPr/>
    </dgm:pt>
    <dgm:pt modelId="{269E8759-3CA9-40E1-B3A7-DBC674FE6EED}" type="pres">
      <dgm:prSet presAssocID="{E414FB5E-D3A2-45F5-96FD-7AEFFF055651}" presName="compNode" presStyleCnt="0"/>
      <dgm:spPr/>
    </dgm:pt>
    <dgm:pt modelId="{A3BE6F91-253D-4EA5-8CDE-2CB7C763A031}" type="pres">
      <dgm:prSet presAssocID="{E414FB5E-D3A2-45F5-96FD-7AEFFF055651}" presName="bgRect" presStyleLbl="bgShp" presStyleIdx="3" presStyleCnt="4"/>
      <dgm:spPr/>
    </dgm:pt>
    <dgm:pt modelId="{90D524B8-7E37-4D2F-9A50-3453B5FDFC3D}" type="pres">
      <dgm:prSet presAssocID="{E414FB5E-D3A2-45F5-96FD-7AEFFF0556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dgm:spPr>
      <dgm:extLst>
        <a:ext uri="{E40237B7-FDA0-4F09-8148-C483321AD2D9}">
          <dgm14:cNvPr xmlns:dgm14="http://schemas.microsoft.com/office/drawing/2010/diagram" id="0" name="" descr="Hospital"/>
        </a:ext>
      </dgm:extLst>
    </dgm:pt>
    <dgm:pt modelId="{B7790811-392D-4C29-929C-DDAE997C7DBE}" type="pres">
      <dgm:prSet presAssocID="{E414FB5E-D3A2-45F5-96FD-7AEFFF055651}" presName="spaceRect" presStyleCnt="0"/>
      <dgm:spPr/>
    </dgm:pt>
    <dgm:pt modelId="{A7081801-9FCA-4469-9C60-7D310CAA3E1B}" type="pres">
      <dgm:prSet presAssocID="{E414FB5E-D3A2-45F5-96FD-7AEFFF055651}" presName="parTx" presStyleLbl="revTx" presStyleIdx="3" presStyleCnt="4">
        <dgm:presLayoutVars>
          <dgm:chMax val="0"/>
          <dgm:chPref val="0"/>
        </dgm:presLayoutVars>
      </dgm:prSet>
      <dgm:spPr/>
      <dgm:t>
        <a:bodyPr/>
        <a:lstStyle/>
        <a:p>
          <a:endParaRPr lang="en-US"/>
        </a:p>
      </dgm:t>
    </dgm:pt>
  </dgm:ptLst>
  <dgm:cxnLst>
    <dgm:cxn modelId="{DCF92BFE-282A-4A96-91F8-B3C7A7B1AC2B}" srcId="{D1488B43-2328-4302-808F-6793752AD81F}" destId="{B6656571-FD20-4260-AAD6-944D7520C15B}" srcOrd="1" destOrd="0" parTransId="{CC322615-E767-4F82-BF73-458E53675036}" sibTransId="{A38A0A84-008C-4542-9575-50A06E1F258B}"/>
    <dgm:cxn modelId="{72326A24-3E19-4323-85F7-49A9BCAE431B}" srcId="{D1488B43-2328-4302-808F-6793752AD81F}" destId="{1F01F464-D884-4EF7-8042-428435C7E160}" srcOrd="0" destOrd="0" parTransId="{7B4B1B27-24CE-45BC-BF75-C4A86485F97E}" sibTransId="{DFF93164-89D6-4AA3-A0E4-A474315EC3B9}"/>
    <dgm:cxn modelId="{77D7D693-A570-465E-994E-C0DE96EB7545}" type="presOf" srcId="{B6656571-FD20-4260-AAD6-944D7520C15B}" destId="{8269D0B3-9A22-4D33-A8D2-78BA31290A88}" srcOrd="0" destOrd="0" presId="urn:microsoft.com/office/officeart/2018/2/layout/IconVerticalSolidList"/>
    <dgm:cxn modelId="{FE6F0857-9DA1-4063-BC28-2EEE7B039A46}" type="presOf" srcId="{D1488B43-2328-4302-808F-6793752AD81F}" destId="{AF89EA30-D4DD-4646-B47F-5F79C2F3E751}" srcOrd="0" destOrd="0" presId="urn:microsoft.com/office/officeart/2018/2/layout/IconVerticalSolidList"/>
    <dgm:cxn modelId="{58FB2588-82CC-48BD-958B-011929F22686}" type="presOf" srcId="{B72F2CDE-CAA2-4853-A938-2646A5D80189}" destId="{B1662A62-5985-41B1-8705-AFFFFE3B8978}" srcOrd="0" destOrd="0" presId="urn:microsoft.com/office/officeart/2018/2/layout/IconVerticalSolidList"/>
    <dgm:cxn modelId="{1947716C-6A5E-49C5-B11C-8567DAA69CE5}" type="presOf" srcId="{E414FB5E-D3A2-45F5-96FD-7AEFFF055651}" destId="{A7081801-9FCA-4469-9C60-7D310CAA3E1B}" srcOrd="0" destOrd="0" presId="urn:microsoft.com/office/officeart/2018/2/layout/IconVerticalSolidList"/>
    <dgm:cxn modelId="{1CAFAA42-6C88-4322-8446-C8B9CB3D56A7}" type="presOf" srcId="{1F01F464-D884-4EF7-8042-428435C7E160}" destId="{E679440C-2571-4C00-9F04-F2C7C73F80AF}" srcOrd="0" destOrd="0" presId="urn:microsoft.com/office/officeart/2018/2/layout/IconVerticalSolidList"/>
    <dgm:cxn modelId="{010F7C1F-9C49-4198-90A3-F568CB1B01D2}" srcId="{D1488B43-2328-4302-808F-6793752AD81F}" destId="{E414FB5E-D3A2-45F5-96FD-7AEFFF055651}" srcOrd="3" destOrd="0" parTransId="{6B29C1CD-3599-41B7-A42C-E210FA6C2E37}" sibTransId="{BDA488DB-1C69-4F54-99D1-0E249D2C8187}"/>
    <dgm:cxn modelId="{E63AD672-97FB-4935-9C0B-6A25144C5283}" srcId="{D1488B43-2328-4302-808F-6793752AD81F}" destId="{B72F2CDE-CAA2-4853-A938-2646A5D80189}" srcOrd="2" destOrd="0" parTransId="{893FAFA0-415E-4107-8A5E-0E560769D449}" sibTransId="{70CB1C4A-2B7F-43A3-B68D-00CC66DF0924}"/>
    <dgm:cxn modelId="{5290DDCF-F8D0-4805-86CD-99487643C97B}" type="presParOf" srcId="{AF89EA30-D4DD-4646-B47F-5F79C2F3E751}" destId="{AD2F61BC-E2BD-4A79-9E3A-CC54E5221D27}" srcOrd="0" destOrd="0" presId="urn:microsoft.com/office/officeart/2018/2/layout/IconVerticalSolidList"/>
    <dgm:cxn modelId="{A0DC58A1-463D-4917-A9CD-0237950636AB}" type="presParOf" srcId="{AD2F61BC-E2BD-4A79-9E3A-CC54E5221D27}" destId="{286DC871-57F5-4989-946A-F6923F25D58E}" srcOrd="0" destOrd="0" presId="urn:microsoft.com/office/officeart/2018/2/layout/IconVerticalSolidList"/>
    <dgm:cxn modelId="{6E2DB5D1-2F8F-4C58-974D-6DA276220820}" type="presParOf" srcId="{AD2F61BC-E2BD-4A79-9E3A-CC54E5221D27}" destId="{7C64CFDB-C3E0-4076-B052-AD1805B0831E}" srcOrd="1" destOrd="0" presId="urn:microsoft.com/office/officeart/2018/2/layout/IconVerticalSolidList"/>
    <dgm:cxn modelId="{2160B3F4-421C-4FE8-8593-57420C5E4C33}" type="presParOf" srcId="{AD2F61BC-E2BD-4A79-9E3A-CC54E5221D27}" destId="{693EC4D2-F194-402B-81DC-C6E69C989182}" srcOrd="2" destOrd="0" presId="urn:microsoft.com/office/officeart/2018/2/layout/IconVerticalSolidList"/>
    <dgm:cxn modelId="{6CFBAA0A-26C7-48E9-BF6A-0E65B46D76C0}" type="presParOf" srcId="{AD2F61BC-E2BD-4A79-9E3A-CC54E5221D27}" destId="{E679440C-2571-4C00-9F04-F2C7C73F80AF}" srcOrd="3" destOrd="0" presId="urn:microsoft.com/office/officeart/2018/2/layout/IconVerticalSolidList"/>
    <dgm:cxn modelId="{A6360939-5E1D-4609-8D44-613D7D17894A}" type="presParOf" srcId="{AF89EA30-D4DD-4646-B47F-5F79C2F3E751}" destId="{AD785FD8-4F5E-4BDF-9D04-6B81FC720E6E}" srcOrd="1" destOrd="0" presId="urn:microsoft.com/office/officeart/2018/2/layout/IconVerticalSolidList"/>
    <dgm:cxn modelId="{EF322233-CC69-4175-8108-0D878C34111E}" type="presParOf" srcId="{AF89EA30-D4DD-4646-B47F-5F79C2F3E751}" destId="{C1D60AB8-4A13-4584-9F71-61AAA6F812EF}" srcOrd="2" destOrd="0" presId="urn:microsoft.com/office/officeart/2018/2/layout/IconVerticalSolidList"/>
    <dgm:cxn modelId="{760960EF-1326-4DC3-8127-4529366A3B83}" type="presParOf" srcId="{C1D60AB8-4A13-4584-9F71-61AAA6F812EF}" destId="{ED541F63-8B52-4F6D-B26F-DBD07CD0C62C}" srcOrd="0" destOrd="0" presId="urn:microsoft.com/office/officeart/2018/2/layout/IconVerticalSolidList"/>
    <dgm:cxn modelId="{1956E5D8-4C1C-4387-9B69-B50D1E4320FE}" type="presParOf" srcId="{C1D60AB8-4A13-4584-9F71-61AAA6F812EF}" destId="{72D13B37-5C6B-4FF5-8C33-A47CD20F1E99}" srcOrd="1" destOrd="0" presId="urn:microsoft.com/office/officeart/2018/2/layout/IconVerticalSolidList"/>
    <dgm:cxn modelId="{78C79DD4-1F91-48CE-8496-C0723FD951E5}" type="presParOf" srcId="{C1D60AB8-4A13-4584-9F71-61AAA6F812EF}" destId="{B40A334D-F24F-406E-B64B-D413988F5FDD}" srcOrd="2" destOrd="0" presId="urn:microsoft.com/office/officeart/2018/2/layout/IconVerticalSolidList"/>
    <dgm:cxn modelId="{824CD699-135C-4745-A7A7-FA640D3AE49B}" type="presParOf" srcId="{C1D60AB8-4A13-4584-9F71-61AAA6F812EF}" destId="{8269D0B3-9A22-4D33-A8D2-78BA31290A88}" srcOrd="3" destOrd="0" presId="urn:microsoft.com/office/officeart/2018/2/layout/IconVerticalSolidList"/>
    <dgm:cxn modelId="{FEFEBB02-A96A-4FCC-80FD-B4F0ED49CC27}" type="presParOf" srcId="{AF89EA30-D4DD-4646-B47F-5F79C2F3E751}" destId="{B756F762-BF25-4C9D-B28C-0AAD7665872F}" srcOrd="3" destOrd="0" presId="urn:microsoft.com/office/officeart/2018/2/layout/IconVerticalSolidList"/>
    <dgm:cxn modelId="{3B6AEDCC-B0AB-4AAD-89E6-4B76241CC371}" type="presParOf" srcId="{AF89EA30-D4DD-4646-B47F-5F79C2F3E751}" destId="{BADA0B94-8094-4C28-8423-DCC759204DA3}" srcOrd="4" destOrd="0" presId="urn:microsoft.com/office/officeart/2018/2/layout/IconVerticalSolidList"/>
    <dgm:cxn modelId="{02BA2655-B4CA-4835-91FC-8221D7BC3742}" type="presParOf" srcId="{BADA0B94-8094-4C28-8423-DCC759204DA3}" destId="{288B51B9-1DC8-458B-9B70-53F8C3207589}" srcOrd="0" destOrd="0" presId="urn:microsoft.com/office/officeart/2018/2/layout/IconVerticalSolidList"/>
    <dgm:cxn modelId="{90E109DB-BB37-4B42-AE8A-9BC15CF6DEE3}" type="presParOf" srcId="{BADA0B94-8094-4C28-8423-DCC759204DA3}" destId="{CD340ACA-D81E-4772-A40F-64F39B535492}" srcOrd="1" destOrd="0" presId="urn:microsoft.com/office/officeart/2018/2/layout/IconVerticalSolidList"/>
    <dgm:cxn modelId="{BB271037-8F3E-428E-BB1C-0E7F30FF0F6E}" type="presParOf" srcId="{BADA0B94-8094-4C28-8423-DCC759204DA3}" destId="{9684468C-6E4F-4E74-8948-5BA6094C3A93}" srcOrd="2" destOrd="0" presId="urn:microsoft.com/office/officeart/2018/2/layout/IconVerticalSolidList"/>
    <dgm:cxn modelId="{E578C804-2042-44A9-AAE7-4E930D74655C}" type="presParOf" srcId="{BADA0B94-8094-4C28-8423-DCC759204DA3}" destId="{B1662A62-5985-41B1-8705-AFFFFE3B8978}" srcOrd="3" destOrd="0" presId="urn:microsoft.com/office/officeart/2018/2/layout/IconVerticalSolidList"/>
    <dgm:cxn modelId="{59DADC40-DA4D-4712-B4C2-BC0B957F8D40}" type="presParOf" srcId="{AF89EA30-D4DD-4646-B47F-5F79C2F3E751}" destId="{8654B7B8-445E-4A70-9CFA-EF4F5D6028DE}" srcOrd="5" destOrd="0" presId="urn:microsoft.com/office/officeart/2018/2/layout/IconVerticalSolidList"/>
    <dgm:cxn modelId="{BB1EDC75-215A-4013-ACBD-5339E28E1B0B}" type="presParOf" srcId="{AF89EA30-D4DD-4646-B47F-5F79C2F3E751}" destId="{269E8759-3CA9-40E1-B3A7-DBC674FE6EED}" srcOrd="6" destOrd="0" presId="urn:microsoft.com/office/officeart/2018/2/layout/IconVerticalSolidList"/>
    <dgm:cxn modelId="{202CC5AE-53A4-4C7B-B0E0-B47E6ED6D434}" type="presParOf" srcId="{269E8759-3CA9-40E1-B3A7-DBC674FE6EED}" destId="{A3BE6F91-253D-4EA5-8CDE-2CB7C763A031}" srcOrd="0" destOrd="0" presId="urn:microsoft.com/office/officeart/2018/2/layout/IconVerticalSolidList"/>
    <dgm:cxn modelId="{74E1A26C-DD0C-4272-B345-1E86988F7DEF}" type="presParOf" srcId="{269E8759-3CA9-40E1-B3A7-DBC674FE6EED}" destId="{90D524B8-7E37-4D2F-9A50-3453B5FDFC3D}" srcOrd="1" destOrd="0" presId="urn:microsoft.com/office/officeart/2018/2/layout/IconVerticalSolidList"/>
    <dgm:cxn modelId="{137171B5-62C4-4A82-B989-4D1DA1EF6251}" type="presParOf" srcId="{269E8759-3CA9-40E1-B3A7-DBC674FE6EED}" destId="{B7790811-392D-4C29-929C-DDAE997C7DBE}" srcOrd="2" destOrd="0" presId="urn:microsoft.com/office/officeart/2018/2/layout/IconVerticalSolidList"/>
    <dgm:cxn modelId="{A74B9711-8833-41CB-BF9B-EE4E6FE9D4BD}" type="presParOf" srcId="{269E8759-3CA9-40E1-B3A7-DBC674FE6EED}" destId="{A7081801-9FCA-4469-9C60-7D310CAA3E1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AB8A63-7E2D-4162-ABCE-C69B0CD0A88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1ED6216-F43E-4EC4-B5BD-BE1A83152A40}">
      <dgm:prSet/>
      <dgm:spPr/>
      <dgm:t>
        <a:bodyPr/>
        <a:lstStyle/>
        <a:p>
          <a:pPr>
            <a:lnSpc>
              <a:spcPct val="100000"/>
            </a:lnSpc>
          </a:pPr>
          <a:r>
            <a:rPr lang="en-IN">
              <a:latin typeface="Arial" panose="020B0604020202020204" pitchFamily="34" charset="0"/>
              <a:cs typeface="Arial" panose="020B0604020202020204" pitchFamily="34" charset="0"/>
            </a:rPr>
            <a:t>The managerial practices are in line with national guidelines of clinical practice and evidence-based practice (National Institute for Health and Care Excellence, 2023).</a:t>
          </a:r>
          <a:endParaRPr lang="en-US">
            <a:latin typeface="Arial" panose="020B0604020202020204" pitchFamily="34" charset="0"/>
            <a:cs typeface="Arial" panose="020B0604020202020204" pitchFamily="34" charset="0"/>
          </a:endParaRPr>
        </a:p>
      </dgm:t>
    </dgm:pt>
    <dgm:pt modelId="{417416DA-2F95-4918-A966-26039FA7B53B}" type="parTrans" cxnId="{80643C79-5746-41E2-AFAA-31A354E02AAB}">
      <dgm:prSet/>
      <dgm:spPr/>
      <dgm:t>
        <a:bodyPr/>
        <a:lstStyle/>
        <a:p>
          <a:endParaRPr lang="en-US">
            <a:latin typeface="Arial" panose="020B0604020202020204" pitchFamily="34" charset="0"/>
            <a:cs typeface="Arial" panose="020B0604020202020204" pitchFamily="34" charset="0"/>
          </a:endParaRPr>
        </a:p>
      </dgm:t>
    </dgm:pt>
    <dgm:pt modelId="{2412FF28-B6ED-4BF6-8438-149F593B7448}" type="sibTrans" cxnId="{80643C79-5746-41E2-AFAA-31A354E02AAB}">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97424D6D-FAA4-4F80-9518-7CC7FFACD6A0}">
      <dgm:prSet/>
      <dgm:spPr/>
      <dgm:t>
        <a:bodyPr/>
        <a:lstStyle/>
        <a:p>
          <a:pPr>
            <a:lnSpc>
              <a:spcPct val="100000"/>
            </a:lnSpc>
          </a:pPr>
          <a:r>
            <a:rPr lang="en-IN">
              <a:latin typeface="Arial" panose="020B0604020202020204" pitchFamily="34" charset="0"/>
              <a:cs typeface="Arial" panose="020B0604020202020204" pitchFamily="34" charset="0"/>
            </a:rPr>
            <a:t>The NICE guidelines are cardiovascular risk assessment and treatment guidelines, which are systemic.</a:t>
          </a:r>
          <a:endParaRPr lang="en-US">
            <a:latin typeface="Arial" panose="020B0604020202020204" pitchFamily="34" charset="0"/>
            <a:cs typeface="Arial" panose="020B0604020202020204" pitchFamily="34" charset="0"/>
          </a:endParaRPr>
        </a:p>
      </dgm:t>
    </dgm:pt>
    <dgm:pt modelId="{C05FC3E1-0B43-47A0-92A8-5F2C4E387A51}" type="parTrans" cxnId="{44CD2C4C-9992-4024-8475-17E2D4A93285}">
      <dgm:prSet/>
      <dgm:spPr/>
      <dgm:t>
        <a:bodyPr/>
        <a:lstStyle/>
        <a:p>
          <a:endParaRPr lang="en-US">
            <a:latin typeface="Arial" panose="020B0604020202020204" pitchFamily="34" charset="0"/>
            <a:cs typeface="Arial" panose="020B0604020202020204" pitchFamily="34" charset="0"/>
          </a:endParaRPr>
        </a:p>
      </dgm:t>
    </dgm:pt>
    <dgm:pt modelId="{3B476105-A9A0-434A-92EF-58FCFBA30EF3}" type="sibTrans" cxnId="{44CD2C4C-9992-4024-8475-17E2D4A93285}">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A49FE0F8-4294-4505-AB0C-3EECC2B86BB3}">
      <dgm:prSet/>
      <dgm:spPr/>
      <dgm:t>
        <a:bodyPr/>
        <a:lstStyle/>
        <a:p>
          <a:pPr>
            <a:lnSpc>
              <a:spcPct val="100000"/>
            </a:lnSpc>
          </a:pPr>
          <a:r>
            <a:rPr lang="en-IN">
              <a:latin typeface="Arial" panose="020B0604020202020204" pitchFamily="34" charset="0"/>
              <a:cs typeface="Arial" panose="020B0604020202020204" pitchFamily="34" charset="0"/>
            </a:rPr>
            <a:t>The NHS programmes emphasize prevention, early diagnosis and long-term management of the disease (NHS England, 2024).</a:t>
          </a:r>
          <a:endParaRPr lang="en-US">
            <a:latin typeface="Arial" panose="020B0604020202020204" pitchFamily="34" charset="0"/>
            <a:cs typeface="Arial" panose="020B0604020202020204" pitchFamily="34" charset="0"/>
          </a:endParaRPr>
        </a:p>
      </dgm:t>
    </dgm:pt>
    <dgm:pt modelId="{D133180B-1370-4F7E-809B-5BEC8971BC1A}" type="parTrans" cxnId="{01BA4FB6-19EE-43DA-8C79-DE4DBDAA3276}">
      <dgm:prSet/>
      <dgm:spPr/>
      <dgm:t>
        <a:bodyPr/>
        <a:lstStyle/>
        <a:p>
          <a:endParaRPr lang="en-US">
            <a:latin typeface="Arial" panose="020B0604020202020204" pitchFamily="34" charset="0"/>
            <a:cs typeface="Arial" panose="020B0604020202020204" pitchFamily="34" charset="0"/>
          </a:endParaRPr>
        </a:p>
      </dgm:t>
    </dgm:pt>
    <dgm:pt modelId="{45E45FF4-0FAF-49C3-87FB-9F3650F29210}" type="sibTrans" cxnId="{01BA4FB6-19EE-43DA-8C79-DE4DBDAA3276}">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C59241EC-3713-430C-AE3A-36CAEFCD9339}">
      <dgm:prSet/>
      <dgm:spPr/>
      <dgm:t>
        <a:bodyPr/>
        <a:lstStyle/>
        <a:p>
          <a:pPr>
            <a:lnSpc>
              <a:spcPct val="100000"/>
            </a:lnSpc>
          </a:pPr>
          <a:r>
            <a:rPr lang="en-IN" dirty="0">
              <a:latin typeface="Arial" panose="020B0604020202020204" pitchFamily="34" charset="0"/>
              <a:cs typeface="Arial" panose="020B0604020202020204" pitchFamily="34" charset="0"/>
            </a:rPr>
            <a:t>Antiplatelet therapy can be used as pharmacological treatment to help decrease complications (Galanti et al., 2024).</a:t>
          </a:r>
          <a:endParaRPr lang="en-US" dirty="0">
            <a:latin typeface="Arial" panose="020B0604020202020204" pitchFamily="34" charset="0"/>
            <a:cs typeface="Arial" panose="020B0604020202020204" pitchFamily="34" charset="0"/>
          </a:endParaRPr>
        </a:p>
      </dgm:t>
    </dgm:pt>
    <dgm:pt modelId="{B459E340-603D-431C-90E9-658F9BB1C455}" type="parTrans" cxnId="{0BDB2841-FD45-4FAF-B955-400E899CDF82}">
      <dgm:prSet/>
      <dgm:spPr/>
      <dgm:t>
        <a:bodyPr/>
        <a:lstStyle/>
        <a:p>
          <a:endParaRPr lang="en-US">
            <a:latin typeface="Arial" panose="020B0604020202020204" pitchFamily="34" charset="0"/>
            <a:cs typeface="Arial" panose="020B0604020202020204" pitchFamily="34" charset="0"/>
          </a:endParaRPr>
        </a:p>
      </dgm:t>
    </dgm:pt>
    <dgm:pt modelId="{AFDDBC1D-0DCA-436F-967E-082692F86B8A}" type="sibTrans" cxnId="{0BDB2841-FD45-4FAF-B955-400E899CDF82}">
      <dgm:prSet/>
      <dgm:spPr/>
      <dgm:t>
        <a:bodyPr/>
        <a:lstStyle/>
        <a:p>
          <a:endParaRPr lang="en-US">
            <a:latin typeface="Arial" panose="020B0604020202020204" pitchFamily="34" charset="0"/>
            <a:cs typeface="Arial" panose="020B0604020202020204" pitchFamily="34" charset="0"/>
          </a:endParaRPr>
        </a:p>
      </dgm:t>
    </dgm:pt>
    <dgm:pt modelId="{5867A919-1A7E-4128-9D6F-E700F1E1D244}" type="pres">
      <dgm:prSet presAssocID="{80AB8A63-7E2D-4162-ABCE-C69B0CD0A883}" presName="root" presStyleCnt="0">
        <dgm:presLayoutVars>
          <dgm:dir/>
          <dgm:resizeHandles val="exact"/>
        </dgm:presLayoutVars>
      </dgm:prSet>
      <dgm:spPr/>
      <dgm:t>
        <a:bodyPr/>
        <a:lstStyle/>
        <a:p>
          <a:endParaRPr lang="en-US"/>
        </a:p>
      </dgm:t>
    </dgm:pt>
    <dgm:pt modelId="{BBF80DC0-77A3-485E-97FB-50D434D5E75E}" type="pres">
      <dgm:prSet presAssocID="{C1ED6216-F43E-4EC4-B5BD-BE1A83152A40}" presName="compNode" presStyleCnt="0"/>
      <dgm:spPr/>
    </dgm:pt>
    <dgm:pt modelId="{E0D010B8-57D5-4C1D-855C-0A8CAF15FD2B}" type="pres">
      <dgm:prSet presAssocID="{C1ED6216-F43E-4EC4-B5BD-BE1A83152A40}" presName="bgRect" presStyleLbl="bgShp" presStyleIdx="0" presStyleCnt="4"/>
      <dgm:spPr/>
    </dgm:pt>
    <dgm:pt modelId="{00B69BFF-39D7-4612-981E-ECAA18E9C9A5}" type="pres">
      <dgm:prSet presAssocID="{C1ED6216-F43E-4EC4-B5BD-BE1A83152A4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85C2F576-60E7-48DA-A9CE-D434BD5A65A4}" type="pres">
      <dgm:prSet presAssocID="{C1ED6216-F43E-4EC4-B5BD-BE1A83152A40}" presName="spaceRect" presStyleCnt="0"/>
      <dgm:spPr/>
    </dgm:pt>
    <dgm:pt modelId="{FA4AE511-4A3D-49C8-894B-6170A34C5036}" type="pres">
      <dgm:prSet presAssocID="{C1ED6216-F43E-4EC4-B5BD-BE1A83152A40}" presName="parTx" presStyleLbl="revTx" presStyleIdx="0" presStyleCnt="4">
        <dgm:presLayoutVars>
          <dgm:chMax val="0"/>
          <dgm:chPref val="0"/>
        </dgm:presLayoutVars>
      </dgm:prSet>
      <dgm:spPr/>
      <dgm:t>
        <a:bodyPr/>
        <a:lstStyle/>
        <a:p>
          <a:endParaRPr lang="en-US"/>
        </a:p>
      </dgm:t>
    </dgm:pt>
    <dgm:pt modelId="{E6CA2C82-CE5F-40D9-A2D8-A7DC4EB1EC61}" type="pres">
      <dgm:prSet presAssocID="{2412FF28-B6ED-4BF6-8438-149F593B7448}" presName="sibTrans" presStyleCnt="0"/>
      <dgm:spPr/>
    </dgm:pt>
    <dgm:pt modelId="{78B0819F-D86F-476B-861C-3F63EEB62CC1}" type="pres">
      <dgm:prSet presAssocID="{97424D6D-FAA4-4F80-9518-7CC7FFACD6A0}" presName="compNode" presStyleCnt="0"/>
      <dgm:spPr/>
    </dgm:pt>
    <dgm:pt modelId="{1C4C5CA8-6317-48D5-9DD3-D88B382665CF}" type="pres">
      <dgm:prSet presAssocID="{97424D6D-FAA4-4F80-9518-7CC7FFACD6A0}" presName="bgRect" presStyleLbl="bgShp" presStyleIdx="1" presStyleCnt="4"/>
      <dgm:spPr/>
    </dgm:pt>
    <dgm:pt modelId="{F0EC0E5D-2ECB-48C6-ADDB-BFC877A3F6F6}" type="pres">
      <dgm:prSet presAssocID="{97424D6D-FAA4-4F80-9518-7CC7FFACD6A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Organ"/>
        </a:ext>
      </dgm:extLst>
    </dgm:pt>
    <dgm:pt modelId="{1DDE86CC-1983-4E90-BECA-7928FF302CFF}" type="pres">
      <dgm:prSet presAssocID="{97424D6D-FAA4-4F80-9518-7CC7FFACD6A0}" presName="spaceRect" presStyleCnt="0"/>
      <dgm:spPr/>
    </dgm:pt>
    <dgm:pt modelId="{714850E2-E27C-41AA-842D-9A9FAA96F1D4}" type="pres">
      <dgm:prSet presAssocID="{97424D6D-FAA4-4F80-9518-7CC7FFACD6A0}" presName="parTx" presStyleLbl="revTx" presStyleIdx="1" presStyleCnt="4">
        <dgm:presLayoutVars>
          <dgm:chMax val="0"/>
          <dgm:chPref val="0"/>
        </dgm:presLayoutVars>
      </dgm:prSet>
      <dgm:spPr/>
      <dgm:t>
        <a:bodyPr/>
        <a:lstStyle/>
        <a:p>
          <a:endParaRPr lang="en-US"/>
        </a:p>
      </dgm:t>
    </dgm:pt>
    <dgm:pt modelId="{340EDADC-0997-4B4B-9BA9-04C1EE466B49}" type="pres">
      <dgm:prSet presAssocID="{3B476105-A9A0-434A-92EF-58FCFBA30EF3}" presName="sibTrans" presStyleCnt="0"/>
      <dgm:spPr/>
    </dgm:pt>
    <dgm:pt modelId="{E08AB04F-83DC-4F7C-A311-63B34E6DA6BC}" type="pres">
      <dgm:prSet presAssocID="{A49FE0F8-4294-4505-AB0C-3EECC2B86BB3}" presName="compNode" presStyleCnt="0"/>
      <dgm:spPr/>
    </dgm:pt>
    <dgm:pt modelId="{F6254DCA-BECD-49AA-ADC3-D70C5906B956}" type="pres">
      <dgm:prSet presAssocID="{A49FE0F8-4294-4505-AB0C-3EECC2B86BB3}" presName="bgRect" presStyleLbl="bgShp" presStyleIdx="2" presStyleCnt="4"/>
      <dgm:spPr/>
    </dgm:pt>
    <dgm:pt modelId="{A3818668-8F57-4006-BBD4-9EB09EE30271}" type="pres">
      <dgm:prSet presAssocID="{A49FE0F8-4294-4505-AB0C-3EECC2B86BB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F3476FFC-2F4B-4192-B0D5-33D24ABBF68E}" type="pres">
      <dgm:prSet presAssocID="{A49FE0F8-4294-4505-AB0C-3EECC2B86BB3}" presName="spaceRect" presStyleCnt="0"/>
      <dgm:spPr/>
    </dgm:pt>
    <dgm:pt modelId="{97E94EE4-2F2C-4EC1-900C-F7E78A585DB9}" type="pres">
      <dgm:prSet presAssocID="{A49FE0F8-4294-4505-AB0C-3EECC2B86BB3}" presName="parTx" presStyleLbl="revTx" presStyleIdx="2" presStyleCnt="4">
        <dgm:presLayoutVars>
          <dgm:chMax val="0"/>
          <dgm:chPref val="0"/>
        </dgm:presLayoutVars>
      </dgm:prSet>
      <dgm:spPr/>
      <dgm:t>
        <a:bodyPr/>
        <a:lstStyle/>
        <a:p>
          <a:endParaRPr lang="en-US"/>
        </a:p>
      </dgm:t>
    </dgm:pt>
    <dgm:pt modelId="{6ED50A8E-7071-4315-93A7-78B2B945855A}" type="pres">
      <dgm:prSet presAssocID="{45E45FF4-0FAF-49C3-87FB-9F3650F29210}" presName="sibTrans" presStyleCnt="0"/>
      <dgm:spPr/>
    </dgm:pt>
    <dgm:pt modelId="{2580EA1B-63F7-4798-994E-67A227E3AD2D}" type="pres">
      <dgm:prSet presAssocID="{C59241EC-3713-430C-AE3A-36CAEFCD9339}" presName="compNode" presStyleCnt="0"/>
      <dgm:spPr/>
    </dgm:pt>
    <dgm:pt modelId="{E1E86DA9-4A5F-42B7-947D-D9354FE3A54B}" type="pres">
      <dgm:prSet presAssocID="{C59241EC-3713-430C-AE3A-36CAEFCD9339}" presName="bgRect" presStyleLbl="bgShp" presStyleIdx="3" presStyleCnt="4"/>
      <dgm:spPr/>
    </dgm:pt>
    <dgm:pt modelId="{DFE59F27-481D-4915-BD10-61439FEEA646}" type="pres">
      <dgm:prSet presAssocID="{C59241EC-3713-430C-AE3A-36CAEFCD933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idney"/>
        </a:ext>
      </dgm:extLst>
    </dgm:pt>
    <dgm:pt modelId="{66F03B2E-E202-489C-A450-46C30C818DE7}" type="pres">
      <dgm:prSet presAssocID="{C59241EC-3713-430C-AE3A-36CAEFCD9339}" presName="spaceRect" presStyleCnt="0"/>
      <dgm:spPr/>
    </dgm:pt>
    <dgm:pt modelId="{30144EA6-8A2E-422D-91D1-8696E501A5E0}" type="pres">
      <dgm:prSet presAssocID="{C59241EC-3713-430C-AE3A-36CAEFCD9339}" presName="parTx" presStyleLbl="revTx" presStyleIdx="3" presStyleCnt="4">
        <dgm:presLayoutVars>
          <dgm:chMax val="0"/>
          <dgm:chPref val="0"/>
        </dgm:presLayoutVars>
      </dgm:prSet>
      <dgm:spPr/>
      <dgm:t>
        <a:bodyPr/>
        <a:lstStyle/>
        <a:p>
          <a:endParaRPr lang="en-US"/>
        </a:p>
      </dgm:t>
    </dgm:pt>
  </dgm:ptLst>
  <dgm:cxnLst>
    <dgm:cxn modelId="{B609BAC9-2671-40C6-8DF9-A9CE309A305F}" type="presOf" srcId="{C59241EC-3713-430C-AE3A-36CAEFCD9339}" destId="{30144EA6-8A2E-422D-91D1-8696E501A5E0}" srcOrd="0" destOrd="0" presId="urn:microsoft.com/office/officeart/2018/2/layout/IconVerticalSolidList"/>
    <dgm:cxn modelId="{44CD2C4C-9992-4024-8475-17E2D4A93285}" srcId="{80AB8A63-7E2D-4162-ABCE-C69B0CD0A883}" destId="{97424D6D-FAA4-4F80-9518-7CC7FFACD6A0}" srcOrd="1" destOrd="0" parTransId="{C05FC3E1-0B43-47A0-92A8-5F2C4E387A51}" sibTransId="{3B476105-A9A0-434A-92EF-58FCFBA30EF3}"/>
    <dgm:cxn modelId="{06801B1A-FE4D-456A-BC43-A318A16DF0B8}" type="presOf" srcId="{C1ED6216-F43E-4EC4-B5BD-BE1A83152A40}" destId="{FA4AE511-4A3D-49C8-894B-6170A34C5036}" srcOrd="0" destOrd="0" presId="urn:microsoft.com/office/officeart/2018/2/layout/IconVerticalSolidList"/>
    <dgm:cxn modelId="{DB99D87E-6ACF-4E67-B496-B91E7587F9A5}" type="presOf" srcId="{97424D6D-FAA4-4F80-9518-7CC7FFACD6A0}" destId="{714850E2-E27C-41AA-842D-9A9FAA96F1D4}" srcOrd="0" destOrd="0" presId="urn:microsoft.com/office/officeart/2018/2/layout/IconVerticalSolidList"/>
    <dgm:cxn modelId="{80643C79-5746-41E2-AFAA-31A354E02AAB}" srcId="{80AB8A63-7E2D-4162-ABCE-C69B0CD0A883}" destId="{C1ED6216-F43E-4EC4-B5BD-BE1A83152A40}" srcOrd="0" destOrd="0" parTransId="{417416DA-2F95-4918-A966-26039FA7B53B}" sibTransId="{2412FF28-B6ED-4BF6-8438-149F593B7448}"/>
    <dgm:cxn modelId="{DD9CA149-0D47-421E-B91D-D6502F24096F}" type="presOf" srcId="{A49FE0F8-4294-4505-AB0C-3EECC2B86BB3}" destId="{97E94EE4-2F2C-4EC1-900C-F7E78A585DB9}" srcOrd="0" destOrd="0" presId="urn:microsoft.com/office/officeart/2018/2/layout/IconVerticalSolidList"/>
    <dgm:cxn modelId="{01BA4FB6-19EE-43DA-8C79-DE4DBDAA3276}" srcId="{80AB8A63-7E2D-4162-ABCE-C69B0CD0A883}" destId="{A49FE0F8-4294-4505-AB0C-3EECC2B86BB3}" srcOrd="2" destOrd="0" parTransId="{D133180B-1370-4F7E-809B-5BEC8971BC1A}" sibTransId="{45E45FF4-0FAF-49C3-87FB-9F3650F29210}"/>
    <dgm:cxn modelId="{B46438C4-ACCC-4DD2-A7A6-EA9FF9933628}" type="presOf" srcId="{80AB8A63-7E2D-4162-ABCE-C69B0CD0A883}" destId="{5867A919-1A7E-4128-9D6F-E700F1E1D244}" srcOrd="0" destOrd="0" presId="urn:microsoft.com/office/officeart/2018/2/layout/IconVerticalSolidList"/>
    <dgm:cxn modelId="{0BDB2841-FD45-4FAF-B955-400E899CDF82}" srcId="{80AB8A63-7E2D-4162-ABCE-C69B0CD0A883}" destId="{C59241EC-3713-430C-AE3A-36CAEFCD9339}" srcOrd="3" destOrd="0" parTransId="{B459E340-603D-431C-90E9-658F9BB1C455}" sibTransId="{AFDDBC1D-0DCA-436F-967E-082692F86B8A}"/>
    <dgm:cxn modelId="{B07C2059-64BD-4419-967A-AB00C968A001}" type="presParOf" srcId="{5867A919-1A7E-4128-9D6F-E700F1E1D244}" destId="{BBF80DC0-77A3-485E-97FB-50D434D5E75E}" srcOrd="0" destOrd="0" presId="urn:microsoft.com/office/officeart/2018/2/layout/IconVerticalSolidList"/>
    <dgm:cxn modelId="{1F57C7F0-2AA6-420E-9994-F81845CF02E2}" type="presParOf" srcId="{BBF80DC0-77A3-485E-97FB-50D434D5E75E}" destId="{E0D010B8-57D5-4C1D-855C-0A8CAF15FD2B}" srcOrd="0" destOrd="0" presId="urn:microsoft.com/office/officeart/2018/2/layout/IconVerticalSolidList"/>
    <dgm:cxn modelId="{9754D762-8046-4EA7-AFF1-6DB4CB4A7A47}" type="presParOf" srcId="{BBF80DC0-77A3-485E-97FB-50D434D5E75E}" destId="{00B69BFF-39D7-4612-981E-ECAA18E9C9A5}" srcOrd="1" destOrd="0" presId="urn:microsoft.com/office/officeart/2018/2/layout/IconVerticalSolidList"/>
    <dgm:cxn modelId="{B6AA4623-2D57-4ECD-9C43-080C4CD8AF8F}" type="presParOf" srcId="{BBF80DC0-77A3-485E-97FB-50D434D5E75E}" destId="{85C2F576-60E7-48DA-A9CE-D434BD5A65A4}" srcOrd="2" destOrd="0" presId="urn:microsoft.com/office/officeart/2018/2/layout/IconVerticalSolidList"/>
    <dgm:cxn modelId="{7FE3EBC3-4516-4837-A798-003653F9368B}" type="presParOf" srcId="{BBF80DC0-77A3-485E-97FB-50D434D5E75E}" destId="{FA4AE511-4A3D-49C8-894B-6170A34C5036}" srcOrd="3" destOrd="0" presId="urn:microsoft.com/office/officeart/2018/2/layout/IconVerticalSolidList"/>
    <dgm:cxn modelId="{B409E45A-3C54-4DB4-8E79-9FF3114FEC97}" type="presParOf" srcId="{5867A919-1A7E-4128-9D6F-E700F1E1D244}" destId="{E6CA2C82-CE5F-40D9-A2D8-A7DC4EB1EC61}" srcOrd="1" destOrd="0" presId="urn:microsoft.com/office/officeart/2018/2/layout/IconVerticalSolidList"/>
    <dgm:cxn modelId="{063F3F71-30A7-42C6-80C1-EE6725B8167B}" type="presParOf" srcId="{5867A919-1A7E-4128-9D6F-E700F1E1D244}" destId="{78B0819F-D86F-476B-861C-3F63EEB62CC1}" srcOrd="2" destOrd="0" presId="urn:microsoft.com/office/officeart/2018/2/layout/IconVerticalSolidList"/>
    <dgm:cxn modelId="{698669E6-E925-4DAF-ACD3-DF20601620D2}" type="presParOf" srcId="{78B0819F-D86F-476B-861C-3F63EEB62CC1}" destId="{1C4C5CA8-6317-48D5-9DD3-D88B382665CF}" srcOrd="0" destOrd="0" presId="urn:microsoft.com/office/officeart/2018/2/layout/IconVerticalSolidList"/>
    <dgm:cxn modelId="{448B70E7-32A1-47E1-ADCA-3D5CBD5D79AE}" type="presParOf" srcId="{78B0819F-D86F-476B-861C-3F63EEB62CC1}" destId="{F0EC0E5D-2ECB-48C6-ADDB-BFC877A3F6F6}" srcOrd="1" destOrd="0" presId="urn:microsoft.com/office/officeart/2018/2/layout/IconVerticalSolidList"/>
    <dgm:cxn modelId="{A2CD1B3C-3DA9-40BD-85D4-8459CE6E8F9A}" type="presParOf" srcId="{78B0819F-D86F-476B-861C-3F63EEB62CC1}" destId="{1DDE86CC-1983-4E90-BECA-7928FF302CFF}" srcOrd="2" destOrd="0" presId="urn:microsoft.com/office/officeart/2018/2/layout/IconVerticalSolidList"/>
    <dgm:cxn modelId="{3DE53679-93FB-4731-8790-D891B317CB22}" type="presParOf" srcId="{78B0819F-D86F-476B-861C-3F63EEB62CC1}" destId="{714850E2-E27C-41AA-842D-9A9FAA96F1D4}" srcOrd="3" destOrd="0" presId="urn:microsoft.com/office/officeart/2018/2/layout/IconVerticalSolidList"/>
    <dgm:cxn modelId="{F96711B3-C052-4694-A26D-1430EC58129E}" type="presParOf" srcId="{5867A919-1A7E-4128-9D6F-E700F1E1D244}" destId="{340EDADC-0997-4B4B-9BA9-04C1EE466B49}" srcOrd="3" destOrd="0" presId="urn:microsoft.com/office/officeart/2018/2/layout/IconVerticalSolidList"/>
    <dgm:cxn modelId="{C1D7D98F-9F1A-41E5-8741-4A3F6196E4FC}" type="presParOf" srcId="{5867A919-1A7E-4128-9D6F-E700F1E1D244}" destId="{E08AB04F-83DC-4F7C-A311-63B34E6DA6BC}" srcOrd="4" destOrd="0" presId="urn:microsoft.com/office/officeart/2018/2/layout/IconVerticalSolidList"/>
    <dgm:cxn modelId="{E19BDEEB-6057-456E-B10E-8C80CD3E38E2}" type="presParOf" srcId="{E08AB04F-83DC-4F7C-A311-63B34E6DA6BC}" destId="{F6254DCA-BECD-49AA-ADC3-D70C5906B956}" srcOrd="0" destOrd="0" presId="urn:microsoft.com/office/officeart/2018/2/layout/IconVerticalSolidList"/>
    <dgm:cxn modelId="{87B70295-5F9B-401C-BBE9-F2AB4CC84112}" type="presParOf" srcId="{E08AB04F-83DC-4F7C-A311-63B34E6DA6BC}" destId="{A3818668-8F57-4006-BBD4-9EB09EE30271}" srcOrd="1" destOrd="0" presId="urn:microsoft.com/office/officeart/2018/2/layout/IconVerticalSolidList"/>
    <dgm:cxn modelId="{1AB31C12-E313-45C4-A798-288C5B3A8541}" type="presParOf" srcId="{E08AB04F-83DC-4F7C-A311-63B34E6DA6BC}" destId="{F3476FFC-2F4B-4192-B0D5-33D24ABBF68E}" srcOrd="2" destOrd="0" presId="urn:microsoft.com/office/officeart/2018/2/layout/IconVerticalSolidList"/>
    <dgm:cxn modelId="{062F92A8-7A19-42B1-B917-25403A166677}" type="presParOf" srcId="{E08AB04F-83DC-4F7C-A311-63B34E6DA6BC}" destId="{97E94EE4-2F2C-4EC1-900C-F7E78A585DB9}" srcOrd="3" destOrd="0" presId="urn:microsoft.com/office/officeart/2018/2/layout/IconVerticalSolidList"/>
    <dgm:cxn modelId="{813FCD66-406B-487C-B749-C18BB7F60E5A}" type="presParOf" srcId="{5867A919-1A7E-4128-9D6F-E700F1E1D244}" destId="{6ED50A8E-7071-4315-93A7-78B2B945855A}" srcOrd="5" destOrd="0" presId="urn:microsoft.com/office/officeart/2018/2/layout/IconVerticalSolidList"/>
    <dgm:cxn modelId="{BC42E515-70C0-4686-BCA7-3E923B1675F8}" type="presParOf" srcId="{5867A919-1A7E-4128-9D6F-E700F1E1D244}" destId="{2580EA1B-63F7-4798-994E-67A227E3AD2D}" srcOrd="6" destOrd="0" presId="urn:microsoft.com/office/officeart/2018/2/layout/IconVerticalSolidList"/>
    <dgm:cxn modelId="{DFE29552-AB88-4B89-8891-2B674BB2B932}" type="presParOf" srcId="{2580EA1B-63F7-4798-994E-67A227E3AD2D}" destId="{E1E86DA9-4A5F-42B7-947D-D9354FE3A54B}" srcOrd="0" destOrd="0" presId="urn:microsoft.com/office/officeart/2018/2/layout/IconVerticalSolidList"/>
    <dgm:cxn modelId="{6200AE72-54A1-4293-963F-FAC4DAC758E0}" type="presParOf" srcId="{2580EA1B-63F7-4798-994E-67A227E3AD2D}" destId="{DFE59F27-481D-4915-BD10-61439FEEA646}" srcOrd="1" destOrd="0" presId="urn:microsoft.com/office/officeart/2018/2/layout/IconVerticalSolidList"/>
    <dgm:cxn modelId="{2FD2071D-359F-4083-9ACD-78F9FFC9B72D}" type="presParOf" srcId="{2580EA1B-63F7-4798-994E-67A227E3AD2D}" destId="{66F03B2E-E202-489C-A450-46C30C818DE7}" srcOrd="2" destOrd="0" presId="urn:microsoft.com/office/officeart/2018/2/layout/IconVerticalSolidList"/>
    <dgm:cxn modelId="{24414ACB-4407-481A-AC2E-8ED1C36E6737}" type="presParOf" srcId="{2580EA1B-63F7-4798-994E-67A227E3AD2D}" destId="{30144EA6-8A2E-422D-91D1-8696E501A5E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F034C4-D796-4C1E-9567-D07DB0EBF9C8}" type="doc">
      <dgm:prSet loTypeId="urn:microsoft.com/office/officeart/2018/2/layout/IconCircleList" loCatId="icon" qsTypeId="urn:microsoft.com/office/officeart/2005/8/quickstyle/simple2" qsCatId="simple" csTypeId="urn:microsoft.com/office/officeart/2005/8/colors/accent3_2" csCatId="accent3" phldr="1"/>
      <dgm:spPr/>
      <dgm:t>
        <a:bodyPr/>
        <a:lstStyle/>
        <a:p>
          <a:endParaRPr lang="en-US"/>
        </a:p>
      </dgm:t>
    </dgm:pt>
    <dgm:pt modelId="{C5902AF7-151C-4508-8E72-27464E4B4094}">
      <dgm:prSet custT="1"/>
      <dgm:spPr/>
      <dgm:t>
        <a:bodyPr/>
        <a:lstStyle/>
        <a:p>
          <a:pPr>
            <a:lnSpc>
              <a:spcPct val="100000"/>
            </a:lnSpc>
          </a:pPr>
          <a:r>
            <a:rPr lang="en-IN" sz="1400">
              <a:latin typeface="Arial" panose="020B0604020202020204" pitchFamily="34" charset="0"/>
              <a:cs typeface="Arial" panose="020B0604020202020204" pitchFamily="34" charset="0"/>
            </a:rPr>
            <a:t>The </a:t>
          </a:r>
          <a:r>
            <a:rPr lang="en-IN" sz="1400" b="1" i="1">
              <a:latin typeface="Arial" panose="020B0604020202020204" pitchFamily="34" charset="0"/>
              <a:cs typeface="Arial" panose="020B0604020202020204" pitchFamily="34" charset="0"/>
            </a:rPr>
            <a:t>Chronic Care Model (CCM) </a:t>
          </a:r>
          <a:r>
            <a:rPr lang="en-IN" sz="1400">
              <a:latin typeface="Arial" panose="020B0604020202020204" pitchFamily="34" charset="0"/>
              <a:cs typeface="Arial" panose="020B0604020202020204" pitchFamily="34" charset="0"/>
            </a:rPr>
            <a:t>is a systematic approach to treatment of long-term illnesses like cardiovascular disease by the means of organised care provision (World Health Organization, 2025).</a:t>
          </a:r>
          <a:endParaRPr lang="en-US" sz="1400">
            <a:latin typeface="Arial" panose="020B0604020202020204" pitchFamily="34" charset="0"/>
            <a:cs typeface="Arial" panose="020B0604020202020204" pitchFamily="34" charset="0"/>
          </a:endParaRPr>
        </a:p>
      </dgm:t>
    </dgm:pt>
    <dgm:pt modelId="{A1F43980-7A32-4D8E-A33E-953ADA94DABA}" type="parTrans" cxnId="{0B1A7FB0-80BD-4A1E-9582-516181A51F2C}">
      <dgm:prSet/>
      <dgm:spPr/>
      <dgm:t>
        <a:bodyPr/>
        <a:lstStyle/>
        <a:p>
          <a:endParaRPr lang="en-US" sz="2400">
            <a:latin typeface="Arial" panose="020B0604020202020204" pitchFamily="34" charset="0"/>
            <a:cs typeface="Arial" panose="020B0604020202020204" pitchFamily="34" charset="0"/>
          </a:endParaRPr>
        </a:p>
      </dgm:t>
    </dgm:pt>
    <dgm:pt modelId="{E718B37A-A764-4509-8116-CA81F84B6921}" type="sibTrans" cxnId="{0B1A7FB0-80BD-4A1E-9582-516181A51F2C}">
      <dgm:prSet/>
      <dgm:spPr/>
      <dgm:t>
        <a:bodyPr/>
        <a:lstStyle/>
        <a:p>
          <a:pPr>
            <a:lnSpc>
              <a:spcPct val="100000"/>
            </a:lnSpc>
          </a:pPr>
          <a:endParaRPr lang="en-US" sz="2400">
            <a:latin typeface="Arial" panose="020B0604020202020204" pitchFamily="34" charset="0"/>
            <a:cs typeface="Arial" panose="020B0604020202020204" pitchFamily="34" charset="0"/>
          </a:endParaRPr>
        </a:p>
      </dgm:t>
    </dgm:pt>
    <dgm:pt modelId="{B1E84CD3-ECE4-4FB5-B002-B7AC7122AFE1}">
      <dgm:prSet custT="1"/>
      <dgm:spPr/>
      <dgm:t>
        <a:bodyPr/>
        <a:lstStyle/>
        <a:p>
          <a:pPr>
            <a:lnSpc>
              <a:spcPct val="100000"/>
            </a:lnSpc>
          </a:pPr>
          <a:r>
            <a:rPr lang="en-IN" sz="1800" dirty="0">
              <a:latin typeface="Arial" panose="020B0604020202020204" pitchFamily="34" charset="0"/>
              <a:cs typeface="Arial" panose="020B0604020202020204" pitchFamily="34" charset="0"/>
            </a:rPr>
            <a:t>The model fosters multidisciplinary and coordinated care in healthcare services (Spartz et al., 2023).</a:t>
          </a:r>
          <a:endParaRPr lang="en-US" sz="1800" dirty="0">
            <a:latin typeface="Arial" panose="020B0604020202020204" pitchFamily="34" charset="0"/>
            <a:cs typeface="Arial" panose="020B0604020202020204" pitchFamily="34" charset="0"/>
          </a:endParaRPr>
        </a:p>
      </dgm:t>
    </dgm:pt>
    <dgm:pt modelId="{BA50DBB3-403F-421A-9D10-50024788D84B}" type="parTrans" cxnId="{9A4C413B-5AA9-4018-8DE7-1E50843C3256}">
      <dgm:prSet/>
      <dgm:spPr/>
      <dgm:t>
        <a:bodyPr/>
        <a:lstStyle/>
        <a:p>
          <a:endParaRPr lang="en-US" sz="2400">
            <a:latin typeface="Arial" panose="020B0604020202020204" pitchFamily="34" charset="0"/>
            <a:cs typeface="Arial" panose="020B0604020202020204" pitchFamily="34" charset="0"/>
          </a:endParaRPr>
        </a:p>
      </dgm:t>
    </dgm:pt>
    <dgm:pt modelId="{E2580516-8928-4387-9208-5FD2A0A8C1CC}" type="sibTrans" cxnId="{9A4C413B-5AA9-4018-8DE7-1E50843C3256}">
      <dgm:prSet/>
      <dgm:spPr/>
      <dgm:t>
        <a:bodyPr/>
        <a:lstStyle/>
        <a:p>
          <a:pPr>
            <a:lnSpc>
              <a:spcPct val="100000"/>
            </a:lnSpc>
          </a:pPr>
          <a:endParaRPr lang="en-US" sz="2400">
            <a:latin typeface="Arial" panose="020B0604020202020204" pitchFamily="34" charset="0"/>
            <a:cs typeface="Arial" panose="020B0604020202020204" pitchFamily="34" charset="0"/>
          </a:endParaRPr>
        </a:p>
      </dgm:t>
    </dgm:pt>
    <dgm:pt modelId="{6EF19B92-7C21-439B-A67B-A7ACFE53D17F}">
      <dgm:prSet custT="1"/>
      <dgm:spPr/>
      <dgm:t>
        <a:bodyPr/>
        <a:lstStyle/>
        <a:p>
          <a:pPr>
            <a:lnSpc>
              <a:spcPct val="100000"/>
            </a:lnSpc>
          </a:pPr>
          <a:r>
            <a:rPr lang="en-IN" sz="1600" dirty="0">
              <a:latin typeface="Arial" panose="020B0604020202020204" pitchFamily="34" charset="0"/>
              <a:cs typeface="Arial" panose="020B0604020202020204" pitchFamily="34" charset="0"/>
            </a:rPr>
            <a:t>In the NHS, cardiovascular disease can be prevented and managed over the long-term using integrated care methods (NHS England, 2024).</a:t>
          </a:r>
          <a:endParaRPr lang="en-US" sz="1600" dirty="0">
            <a:latin typeface="Arial" panose="020B0604020202020204" pitchFamily="34" charset="0"/>
            <a:cs typeface="Arial" panose="020B0604020202020204" pitchFamily="34" charset="0"/>
          </a:endParaRPr>
        </a:p>
      </dgm:t>
    </dgm:pt>
    <dgm:pt modelId="{DE0C6410-9BAF-4867-859C-595AEA219AC7}" type="parTrans" cxnId="{9D190A4A-CD8A-4AEB-B5FA-827F8559F2A7}">
      <dgm:prSet/>
      <dgm:spPr/>
      <dgm:t>
        <a:bodyPr/>
        <a:lstStyle/>
        <a:p>
          <a:endParaRPr lang="en-US" sz="2400">
            <a:latin typeface="Arial" panose="020B0604020202020204" pitchFamily="34" charset="0"/>
            <a:cs typeface="Arial" panose="020B0604020202020204" pitchFamily="34" charset="0"/>
          </a:endParaRPr>
        </a:p>
      </dgm:t>
    </dgm:pt>
    <dgm:pt modelId="{6A0FCE5F-A09A-4C61-B28F-84CF064CFA61}" type="sibTrans" cxnId="{9D190A4A-CD8A-4AEB-B5FA-827F8559F2A7}">
      <dgm:prSet/>
      <dgm:spPr/>
      <dgm:t>
        <a:bodyPr/>
        <a:lstStyle/>
        <a:p>
          <a:endParaRPr lang="en-US" sz="2400">
            <a:latin typeface="Arial" panose="020B0604020202020204" pitchFamily="34" charset="0"/>
            <a:cs typeface="Arial" panose="020B0604020202020204" pitchFamily="34" charset="0"/>
          </a:endParaRPr>
        </a:p>
      </dgm:t>
    </dgm:pt>
    <dgm:pt modelId="{3BED196E-8534-43B3-AAB3-2523AA13312E}" type="pres">
      <dgm:prSet presAssocID="{35F034C4-D796-4C1E-9567-D07DB0EBF9C8}" presName="root" presStyleCnt="0">
        <dgm:presLayoutVars>
          <dgm:dir/>
          <dgm:resizeHandles val="exact"/>
        </dgm:presLayoutVars>
      </dgm:prSet>
      <dgm:spPr/>
      <dgm:t>
        <a:bodyPr/>
        <a:lstStyle/>
        <a:p>
          <a:endParaRPr lang="en-US"/>
        </a:p>
      </dgm:t>
    </dgm:pt>
    <dgm:pt modelId="{404B3167-36F4-448B-A1FA-DBF7D6C01A03}" type="pres">
      <dgm:prSet presAssocID="{35F034C4-D796-4C1E-9567-D07DB0EBF9C8}" presName="container" presStyleCnt="0">
        <dgm:presLayoutVars>
          <dgm:dir/>
          <dgm:resizeHandles val="exact"/>
        </dgm:presLayoutVars>
      </dgm:prSet>
      <dgm:spPr/>
    </dgm:pt>
    <dgm:pt modelId="{C8793AD8-23FA-42CB-A6CA-0A2826414B42}" type="pres">
      <dgm:prSet presAssocID="{C5902AF7-151C-4508-8E72-27464E4B4094}" presName="compNode" presStyleCnt="0"/>
      <dgm:spPr/>
    </dgm:pt>
    <dgm:pt modelId="{B19A54A6-9423-4AC4-983C-B96961C91D25}" type="pres">
      <dgm:prSet presAssocID="{C5902AF7-151C-4508-8E72-27464E4B4094}" presName="iconBgRect" presStyleLbl="bgShp" presStyleIdx="0" presStyleCnt="3"/>
      <dgm:spPr/>
    </dgm:pt>
    <dgm:pt modelId="{30C1909A-8187-4ABB-A8DF-3F5B7F8EB8C6}" type="pres">
      <dgm:prSet presAssocID="{C5902AF7-151C-4508-8E72-27464E4B409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dgm:spPr>
      <dgm:t>
        <a:bodyPr/>
        <a:lstStyle/>
        <a:p>
          <a:endParaRPr lang="en-US"/>
        </a:p>
      </dgm:t>
      <dgm:extLst>
        <a:ext uri="{E40237B7-FDA0-4F09-8148-C483321AD2D9}">
          <dgm14:cNvPr xmlns:dgm14="http://schemas.microsoft.com/office/drawing/2010/diagram" id="0" name="" descr="Heart Organ"/>
        </a:ext>
      </dgm:extLst>
    </dgm:pt>
    <dgm:pt modelId="{549BB182-F759-4E25-88E1-E49BEFC6FB21}" type="pres">
      <dgm:prSet presAssocID="{C5902AF7-151C-4508-8E72-27464E4B4094}" presName="spaceRect" presStyleCnt="0"/>
      <dgm:spPr/>
    </dgm:pt>
    <dgm:pt modelId="{B533F3EF-AD75-4FFE-BACA-510AE70381E0}" type="pres">
      <dgm:prSet presAssocID="{C5902AF7-151C-4508-8E72-27464E4B4094}" presName="textRect" presStyleLbl="revTx" presStyleIdx="0" presStyleCnt="3">
        <dgm:presLayoutVars>
          <dgm:chMax val="1"/>
          <dgm:chPref val="1"/>
        </dgm:presLayoutVars>
      </dgm:prSet>
      <dgm:spPr/>
      <dgm:t>
        <a:bodyPr/>
        <a:lstStyle/>
        <a:p>
          <a:endParaRPr lang="en-US"/>
        </a:p>
      </dgm:t>
    </dgm:pt>
    <dgm:pt modelId="{3DB4386A-F574-4D2F-872D-125C52DC8B35}" type="pres">
      <dgm:prSet presAssocID="{E718B37A-A764-4509-8116-CA81F84B6921}" presName="sibTrans" presStyleLbl="sibTrans2D1" presStyleIdx="0" presStyleCnt="0"/>
      <dgm:spPr/>
      <dgm:t>
        <a:bodyPr/>
        <a:lstStyle/>
        <a:p>
          <a:endParaRPr lang="en-US"/>
        </a:p>
      </dgm:t>
    </dgm:pt>
    <dgm:pt modelId="{BF2F38AD-F622-469A-A1A4-B4DC450B54FE}" type="pres">
      <dgm:prSet presAssocID="{B1E84CD3-ECE4-4FB5-B002-B7AC7122AFE1}" presName="compNode" presStyleCnt="0"/>
      <dgm:spPr/>
    </dgm:pt>
    <dgm:pt modelId="{238B2013-9CC7-4960-A652-DEA435CA2D9D}" type="pres">
      <dgm:prSet presAssocID="{B1E84CD3-ECE4-4FB5-B002-B7AC7122AFE1}" presName="iconBgRect" presStyleLbl="bgShp" presStyleIdx="1" presStyleCnt="3"/>
      <dgm:spPr/>
    </dgm:pt>
    <dgm:pt modelId="{72577EDB-D513-467C-A168-BAD01C7525C9}" type="pres">
      <dgm:prSet presAssocID="{B1E84CD3-ECE4-4FB5-B002-B7AC7122AFE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dgm:spPr>
      <dgm:t>
        <a:bodyPr/>
        <a:lstStyle/>
        <a:p>
          <a:endParaRPr lang="en-US"/>
        </a:p>
      </dgm:t>
      <dgm:extLst>
        <a:ext uri="{E40237B7-FDA0-4F09-8148-C483321AD2D9}">
          <dgm14:cNvPr xmlns:dgm14="http://schemas.microsoft.com/office/drawing/2010/diagram" id="0" name="" descr="Hospital"/>
        </a:ext>
      </dgm:extLst>
    </dgm:pt>
    <dgm:pt modelId="{C54F1047-57F6-4B78-B47C-75BB3167D17B}" type="pres">
      <dgm:prSet presAssocID="{B1E84CD3-ECE4-4FB5-B002-B7AC7122AFE1}" presName="spaceRect" presStyleCnt="0"/>
      <dgm:spPr/>
    </dgm:pt>
    <dgm:pt modelId="{C256EBCC-3924-47EF-8C80-2ED82C0810A5}" type="pres">
      <dgm:prSet presAssocID="{B1E84CD3-ECE4-4FB5-B002-B7AC7122AFE1}" presName="textRect" presStyleLbl="revTx" presStyleIdx="1" presStyleCnt="3">
        <dgm:presLayoutVars>
          <dgm:chMax val="1"/>
          <dgm:chPref val="1"/>
        </dgm:presLayoutVars>
      </dgm:prSet>
      <dgm:spPr/>
      <dgm:t>
        <a:bodyPr/>
        <a:lstStyle/>
        <a:p>
          <a:endParaRPr lang="en-US"/>
        </a:p>
      </dgm:t>
    </dgm:pt>
    <dgm:pt modelId="{F7A300AD-59DB-4D6A-AE33-1F200239F3D2}" type="pres">
      <dgm:prSet presAssocID="{E2580516-8928-4387-9208-5FD2A0A8C1CC}" presName="sibTrans" presStyleLbl="sibTrans2D1" presStyleIdx="0" presStyleCnt="0"/>
      <dgm:spPr/>
      <dgm:t>
        <a:bodyPr/>
        <a:lstStyle/>
        <a:p>
          <a:endParaRPr lang="en-US"/>
        </a:p>
      </dgm:t>
    </dgm:pt>
    <dgm:pt modelId="{BE58B3A2-E1D0-475F-A0F4-845702A6A5F8}" type="pres">
      <dgm:prSet presAssocID="{6EF19B92-7C21-439B-A67B-A7ACFE53D17F}" presName="compNode" presStyleCnt="0"/>
      <dgm:spPr/>
    </dgm:pt>
    <dgm:pt modelId="{43504CEF-6B3F-4EB3-BA26-D11E02092AAA}" type="pres">
      <dgm:prSet presAssocID="{6EF19B92-7C21-439B-A67B-A7ACFE53D17F}" presName="iconBgRect" presStyleLbl="bgShp" presStyleIdx="2" presStyleCnt="3"/>
      <dgm:spPr/>
    </dgm:pt>
    <dgm:pt modelId="{A5DAA054-CF59-4432-A21D-D6959EDAB0BF}" type="pres">
      <dgm:prSet presAssocID="{6EF19B92-7C21-439B-A67B-A7ACFE53D17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dgm:spPr>
      <dgm:t>
        <a:bodyPr/>
        <a:lstStyle/>
        <a:p>
          <a:endParaRPr lang="en-US"/>
        </a:p>
      </dgm:t>
      <dgm:extLst>
        <a:ext uri="{E40237B7-FDA0-4F09-8148-C483321AD2D9}">
          <dgm14:cNvPr xmlns:dgm14="http://schemas.microsoft.com/office/drawing/2010/diagram" id="0" name="" descr="Heart with Pulse"/>
        </a:ext>
      </dgm:extLst>
    </dgm:pt>
    <dgm:pt modelId="{F1BEBA5E-A755-4B84-BAF6-56FFA78027AF}" type="pres">
      <dgm:prSet presAssocID="{6EF19B92-7C21-439B-A67B-A7ACFE53D17F}" presName="spaceRect" presStyleCnt="0"/>
      <dgm:spPr/>
    </dgm:pt>
    <dgm:pt modelId="{E6518925-4171-4854-BE5F-37DA513DF5FB}" type="pres">
      <dgm:prSet presAssocID="{6EF19B92-7C21-439B-A67B-A7ACFE53D17F}" presName="textRect" presStyleLbl="revTx" presStyleIdx="2" presStyleCnt="3">
        <dgm:presLayoutVars>
          <dgm:chMax val="1"/>
          <dgm:chPref val="1"/>
        </dgm:presLayoutVars>
      </dgm:prSet>
      <dgm:spPr/>
      <dgm:t>
        <a:bodyPr/>
        <a:lstStyle/>
        <a:p>
          <a:endParaRPr lang="en-US"/>
        </a:p>
      </dgm:t>
    </dgm:pt>
  </dgm:ptLst>
  <dgm:cxnLst>
    <dgm:cxn modelId="{F005484C-516C-4D30-A12D-47292813CCD3}" type="presOf" srcId="{E718B37A-A764-4509-8116-CA81F84B6921}" destId="{3DB4386A-F574-4D2F-872D-125C52DC8B35}" srcOrd="0" destOrd="0" presId="urn:microsoft.com/office/officeart/2018/2/layout/IconCircleList"/>
    <dgm:cxn modelId="{FC4FA849-6757-4A77-9C57-05863F0402CD}" type="presOf" srcId="{B1E84CD3-ECE4-4FB5-B002-B7AC7122AFE1}" destId="{C256EBCC-3924-47EF-8C80-2ED82C0810A5}" srcOrd="0" destOrd="0" presId="urn:microsoft.com/office/officeart/2018/2/layout/IconCircleList"/>
    <dgm:cxn modelId="{9D190A4A-CD8A-4AEB-B5FA-827F8559F2A7}" srcId="{35F034C4-D796-4C1E-9567-D07DB0EBF9C8}" destId="{6EF19B92-7C21-439B-A67B-A7ACFE53D17F}" srcOrd="2" destOrd="0" parTransId="{DE0C6410-9BAF-4867-859C-595AEA219AC7}" sibTransId="{6A0FCE5F-A09A-4C61-B28F-84CF064CFA61}"/>
    <dgm:cxn modelId="{803727AC-4878-45FC-BA73-71D853C197D9}" type="presOf" srcId="{C5902AF7-151C-4508-8E72-27464E4B4094}" destId="{B533F3EF-AD75-4FFE-BACA-510AE70381E0}" srcOrd="0" destOrd="0" presId="urn:microsoft.com/office/officeart/2018/2/layout/IconCircleList"/>
    <dgm:cxn modelId="{0B1A7FB0-80BD-4A1E-9582-516181A51F2C}" srcId="{35F034C4-D796-4C1E-9567-D07DB0EBF9C8}" destId="{C5902AF7-151C-4508-8E72-27464E4B4094}" srcOrd="0" destOrd="0" parTransId="{A1F43980-7A32-4D8E-A33E-953ADA94DABA}" sibTransId="{E718B37A-A764-4509-8116-CA81F84B6921}"/>
    <dgm:cxn modelId="{023C4BA8-B00E-4952-A42E-AE8AA5396048}" type="presOf" srcId="{35F034C4-D796-4C1E-9567-D07DB0EBF9C8}" destId="{3BED196E-8534-43B3-AAB3-2523AA13312E}" srcOrd="0" destOrd="0" presId="urn:microsoft.com/office/officeart/2018/2/layout/IconCircleList"/>
    <dgm:cxn modelId="{339428B6-36ED-465E-A224-898859B96311}" type="presOf" srcId="{E2580516-8928-4387-9208-5FD2A0A8C1CC}" destId="{F7A300AD-59DB-4D6A-AE33-1F200239F3D2}" srcOrd="0" destOrd="0" presId="urn:microsoft.com/office/officeart/2018/2/layout/IconCircleList"/>
    <dgm:cxn modelId="{9A4C413B-5AA9-4018-8DE7-1E50843C3256}" srcId="{35F034C4-D796-4C1E-9567-D07DB0EBF9C8}" destId="{B1E84CD3-ECE4-4FB5-B002-B7AC7122AFE1}" srcOrd="1" destOrd="0" parTransId="{BA50DBB3-403F-421A-9D10-50024788D84B}" sibTransId="{E2580516-8928-4387-9208-5FD2A0A8C1CC}"/>
    <dgm:cxn modelId="{D094DA29-6AAB-4040-BA04-2E411056A683}" type="presOf" srcId="{6EF19B92-7C21-439B-A67B-A7ACFE53D17F}" destId="{E6518925-4171-4854-BE5F-37DA513DF5FB}" srcOrd="0" destOrd="0" presId="urn:microsoft.com/office/officeart/2018/2/layout/IconCircleList"/>
    <dgm:cxn modelId="{70289DA7-A1E3-45FA-8BD1-7678F826BA20}" type="presParOf" srcId="{3BED196E-8534-43B3-AAB3-2523AA13312E}" destId="{404B3167-36F4-448B-A1FA-DBF7D6C01A03}" srcOrd="0" destOrd="0" presId="urn:microsoft.com/office/officeart/2018/2/layout/IconCircleList"/>
    <dgm:cxn modelId="{83C1EAEE-6EB1-476D-94BC-119966621EF8}" type="presParOf" srcId="{404B3167-36F4-448B-A1FA-DBF7D6C01A03}" destId="{C8793AD8-23FA-42CB-A6CA-0A2826414B42}" srcOrd="0" destOrd="0" presId="urn:microsoft.com/office/officeart/2018/2/layout/IconCircleList"/>
    <dgm:cxn modelId="{B27F1BDD-7989-4023-8086-7E2AAEB8BB37}" type="presParOf" srcId="{C8793AD8-23FA-42CB-A6CA-0A2826414B42}" destId="{B19A54A6-9423-4AC4-983C-B96961C91D25}" srcOrd="0" destOrd="0" presId="urn:microsoft.com/office/officeart/2018/2/layout/IconCircleList"/>
    <dgm:cxn modelId="{835DB760-7C95-476A-8B6B-9C0C2ACA8316}" type="presParOf" srcId="{C8793AD8-23FA-42CB-A6CA-0A2826414B42}" destId="{30C1909A-8187-4ABB-A8DF-3F5B7F8EB8C6}" srcOrd="1" destOrd="0" presId="urn:microsoft.com/office/officeart/2018/2/layout/IconCircleList"/>
    <dgm:cxn modelId="{F36C6CBA-3F68-46BE-AFD3-34B9473F951E}" type="presParOf" srcId="{C8793AD8-23FA-42CB-A6CA-0A2826414B42}" destId="{549BB182-F759-4E25-88E1-E49BEFC6FB21}" srcOrd="2" destOrd="0" presId="urn:microsoft.com/office/officeart/2018/2/layout/IconCircleList"/>
    <dgm:cxn modelId="{85B85BD7-DD1E-4B13-8269-97323E9B23C5}" type="presParOf" srcId="{C8793AD8-23FA-42CB-A6CA-0A2826414B42}" destId="{B533F3EF-AD75-4FFE-BACA-510AE70381E0}" srcOrd="3" destOrd="0" presId="urn:microsoft.com/office/officeart/2018/2/layout/IconCircleList"/>
    <dgm:cxn modelId="{B2FB2288-190B-4349-8504-F5D547DD799D}" type="presParOf" srcId="{404B3167-36F4-448B-A1FA-DBF7D6C01A03}" destId="{3DB4386A-F574-4D2F-872D-125C52DC8B35}" srcOrd="1" destOrd="0" presId="urn:microsoft.com/office/officeart/2018/2/layout/IconCircleList"/>
    <dgm:cxn modelId="{8239AB3F-39BB-4A56-8B63-367268438A4D}" type="presParOf" srcId="{404B3167-36F4-448B-A1FA-DBF7D6C01A03}" destId="{BF2F38AD-F622-469A-A1A4-B4DC450B54FE}" srcOrd="2" destOrd="0" presId="urn:microsoft.com/office/officeart/2018/2/layout/IconCircleList"/>
    <dgm:cxn modelId="{08EA6EE3-2D77-4DC5-9799-DE3CA5306558}" type="presParOf" srcId="{BF2F38AD-F622-469A-A1A4-B4DC450B54FE}" destId="{238B2013-9CC7-4960-A652-DEA435CA2D9D}" srcOrd="0" destOrd="0" presId="urn:microsoft.com/office/officeart/2018/2/layout/IconCircleList"/>
    <dgm:cxn modelId="{7B5256F2-183A-4BC3-BC43-B5159A7B403A}" type="presParOf" srcId="{BF2F38AD-F622-469A-A1A4-B4DC450B54FE}" destId="{72577EDB-D513-467C-A168-BAD01C7525C9}" srcOrd="1" destOrd="0" presId="urn:microsoft.com/office/officeart/2018/2/layout/IconCircleList"/>
    <dgm:cxn modelId="{080793CA-33F3-4BCD-941B-A227F5ADBF93}" type="presParOf" srcId="{BF2F38AD-F622-469A-A1A4-B4DC450B54FE}" destId="{C54F1047-57F6-4B78-B47C-75BB3167D17B}" srcOrd="2" destOrd="0" presId="urn:microsoft.com/office/officeart/2018/2/layout/IconCircleList"/>
    <dgm:cxn modelId="{D7A43B6E-5440-4CA6-A5D0-BC3D7689C58A}" type="presParOf" srcId="{BF2F38AD-F622-469A-A1A4-B4DC450B54FE}" destId="{C256EBCC-3924-47EF-8C80-2ED82C0810A5}" srcOrd="3" destOrd="0" presId="urn:microsoft.com/office/officeart/2018/2/layout/IconCircleList"/>
    <dgm:cxn modelId="{ACD62E91-38C0-45D7-AC3C-EA6CF1EB38EC}" type="presParOf" srcId="{404B3167-36F4-448B-A1FA-DBF7D6C01A03}" destId="{F7A300AD-59DB-4D6A-AE33-1F200239F3D2}" srcOrd="3" destOrd="0" presId="urn:microsoft.com/office/officeart/2018/2/layout/IconCircleList"/>
    <dgm:cxn modelId="{B84E04FD-91BB-45EF-82BF-06B1CCFAE18E}" type="presParOf" srcId="{404B3167-36F4-448B-A1FA-DBF7D6C01A03}" destId="{BE58B3A2-E1D0-475F-A0F4-845702A6A5F8}" srcOrd="4" destOrd="0" presId="urn:microsoft.com/office/officeart/2018/2/layout/IconCircleList"/>
    <dgm:cxn modelId="{1171EAE1-54E7-4561-8122-93C2B947FCC1}" type="presParOf" srcId="{BE58B3A2-E1D0-475F-A0F4-845702A6A5F8}" destId="{43504CEF-6B3F-4EB3-BA26-D11E02092AAA}" srcOrd="0" destOrd="0" presId="urn:microsoft.com/office/officeart/2018/2/layout/IconCircleList"/>
    <dgm:cxn modelId="{2AFDE2C2-C3FD-48F1-B7E3-A7E11519E501}" type="presParOf" srcId="{BE58B3A2-E1D0-475F-A0F4-845702A6A5F8}" destId="{A5DAA054-CF59-4432-A21D-D6959EDAB0BF}" srcOrd="1" destOrd="0" presId="urn:microsoft.com/office/officeart/2018/2/layout/IconCircleList"/>
    <dgm:cxn modelId="{4E25E49E-67EF-4107-A870-3F0B86BF0A04}" type="presParOf" srcId="{BE58B3A2-E1D0-475F-A0F4-845702A6A5F8}" destId="{F1BEBA5E-A755-4B84-BAF6-56FFA78027AF}" srcOrd="2" destOrd="0" presId="urn:microsoft.com/office/officeart/2018/2/layout/IconCircleList"/>
    <dgm:cxn modelId="{85F78C1C-8E19-463E-96EB-126D3477DB52}" type="presParOf" srcId="{BE58B3A2-E1D0-475F-A0F4-845702A6A5F8}" destId="{E6518925-4171-4854-BE5F-37DA513DF5F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7E0B9D4-EC1F-43A5-BA9B-6C367725C9E8}" type="doc">
      <dgm:prSet loTypeId="urn:microsoft.com/office/officeart/2005/8/layout/matrix3" loCatId="matrix" qsTypeId="urn:microsoft.com/office/officeart/2005/8/quickstyle/simple1" qsCatId="simple" csTypeId="urn:microsoft.com/office/officeart/2005/8/colors/colorful5" csCatId="colorful" phldr="1"/>
      <dgm:spPr/>
      <dgm:t>
        <a:bodyPr/>
        <a:lstStyle/>
        <a:p>
          <a:endParaRPr lang="en-US"/>
        </a:p>
      </dgm:t>
    </dgm:pt>
    <dgm:pt modelId="{7A71B9EA-7EE1-4123-B9C7-59D63FE37500}">
      <dgm:prSet/>
      <dgm:spPr/>
      <dgm:t>
        <a:bodyPr/>
        <a:lstStyle/>
        <a:p>
          <a:r>
            <a:rPr lang="en-IN" dirty="0">
              <a:latin typeface="Arial" panose="020B0604020202020204" pitchFamily="34" charset="0"/>
              <a:cs typeface="Arial" panose="020B0604020202020204" pitchFamily="34" charset="0"/>
            </a:rPr>
            <a:t>Communication and empathy are critical to healthcare professionals (Gill et al., 2023).</a:t>
          </a:r>
          <a:endParaRPr lang="en-US" dirty="0">
            <a:latin typeface="Arial" panose="020B0604020202020204" pitchFamily="34" charset="0"/>
            <a:cs typeface="Arial" panose="020B0604020202020204" pitchFamily="34" charset="0"/>
          </a:endParaRPr>
        </a:p>
      </dgm:t>
    </dgm:pt>
    <dgm:pt modelId="{036E0E9F-625A-45F0-A882-DA2A6D495E3A}" type="parTrans" cxnId="{9520B027-D11D-4360-B32C-E003CF3E32B3}">
      <dgm:prSet/>
      <dgm:spPr/>
      <dgm:t>
        <a:bodyPr/>
        <a:lstStyle/>
        <a:p>
          <a:endParaRPr lang="en-US">
            <a:latin typeface="Arial" panose="020B0604020202020204" pitchFamily="34" charset="0"/>
            <a:cs typeface="Arial" panose="020B0604020202020204" pitchFamily="34" charset="0"/>
          </a:endParaRPr>
        </a:p>
      </dgm:t>
    </dgm:pt>
    <dgm:pt modelId="{6763C2F9-3883-46EB-884C-06CC565ADB09}" type="sibTrans" cxnId="{9520B027-D11D-4360-B32C-E003CF3E32B3}">
      <dgm:prSet/>
      <dgm:spPr/>
      <dgm:t>
        <a:bodyPr/>
        <a:lstStyle/>
        <a:p>
          <a:endParaRPr lang="en-US">
            <a:latin typeface="Arial" panose="020B0604020202020204" pitchFamily="34" charset="0"/>
            <a:cs typeface="Arial" panose="020B0604020202020204" pitchFamily="34" charset="0"/>
          </a:endParaRPr>
        </a:p>
      </dgm:t>
    </dgm:pt>
    <dgm:pt modelId="{8B88A8BB-CF04-4072-B199-4FD75E8D6027}">
      <dgm:prSet/>
      <dgm:spPr/>
      <dgm:t>
        <a:bodyPr/>
        <a:lstStyle/>
        <a:p>
          <a:r>
            <a:rPr lang="en-IN" dirty="0">
              <a:latin typeface="Arial" panose="020B0604020202020204" pitchFamily="34" charset="0"/>
              <a:cs typeface="Arial" panose="020B0604020202020204" pitchFamily="34" charset="0"/>
            </a:rPr>
            <a:t>Shared decision-making promotes the inclusion of the patient in the healthcare decisions (Isaiah et al., 2025).</a:t>
          </a:r>
          <a:endParaRPr lang="en-US" dirty="0">
            <a:latin typeface="Arial" panose="020B0604020202020204" pitchFamily="34" charset="0"/>
            <a:cs typeface="Arial" panose="020B0604020202020204" pitchFamily="34" charset="0"/>
          </a:endParaRPr>
        </a:p>
      </dgm:t>
    </dgm:pt>
    <dgm:pt modelId="{545A0B69-04B5-4DB0-B3E1-0C34EDFF0179}" type="parTrans" cxnId="{0A5207EE-0F23-4937-9DAC-8AE86250EE16}">
      <dgm:prSet/>
      <dgm:spPr/>
      <dgm:t>
        <a:bodyPr/>
        <a:lstStyle/>
        <a:p>
          <a:endParaRPr lang="en-US">
            <a:latin typeface="Arial" panose="020B0604020202020204" pitchFamily="34" charset="0"/>
            <a:cs typeface="Arial" panose="020B0604020202020204" pitchFamily="34" charset="0"/>
          </a:endParaRPr>
        </a:p>
      </dgm:t>
    </dgm:pt>
    <dgm:pt modelId="{84DAD8E1-A3B5-4E53-922E-ED0D49233B76}" type="sibTrans" cxnId="{0A5207EE-0F23-4937-9DAC-8AE86250EE16}">
      <dgm:prSet/>
      <dgm:spPr/>
      <dgm:t>
        <a:bodyPr/>
        <a:lstStyle/>
        <a:p>
          <a:endParaRPr lang="en-US">
            <a:latin typeface="Arial" panose="020B0604020202020204" pitchFamily="34" charset="0"/>
            <a:cs typeface="Arial" panose="020B0604020202020204" pitchFamily="34" charset="0"/>
          </a:endParaRPr>
        </a:p>
      </dgm:t>
    </dgm:pt>
    <dgm:pt modelId="{FAB02DA9-56F1-45F3-97BA-B959531738C1}">
      <dgm:prSet/>
      <dgm:spPr/>
      <dgm:t>
        <a:bodyPr/>
        <a:lstStyle/>
        <a:p>
          <a:r>
            <a:rPr lang="en-IN" dirty="0">
              <a:latin typeface="Arial" panose="020B0604020202020204" pitchFamily="34" charset="0"/>
              <a:cs typeface="Arial" panose="020B0604020202020204" pitchFamily="34" charset="0"/>
            </a:rPr>
            <a:t>Interprofessional relationships enhance treatment compliance and health outcomes (Spartz et al., 2023).</a:t>
          </a:r>
          <a:endParaRPr lang="en-US" dirty="0">
            <a:latin typeface="Arial" panose="020B0604020202020204" pitchFamily="34" charset="0"/>
            <a:cs typeface="Arial" panose="020B0604020202020204" pitchFamily="34" charset="0"/>
          </a:endParaRPr>
        </a:p>
      </dgm:t>
    </dgm:pt>
    <dgm:pt modelId="{231E99F1-7766-4D25-9FBB-8E76A0A839A4}" type="parTrans" cxnId="{4087692C-5753-473A-92FF-9B8D630B1EBB}">
      <dgm:prSet/>
      <dgm:spPr/>
      <dgm:t>
        <a:bodyPr/>
        <a:lstStyle/>
        <a:p>
          <a:endParaRPr lang="en-US">
            <a:latin typeface="Arial" panose="020B0604020202020204" pitchFamily="34" charset="0"/>
            <a:cs typeface="Arial" panose="020B0604020202020204" pitchFamily="34" charset="0"/>
          </a:endParaRPr>
        </a:p>
      </dgm:t>
    </dgm:pt>
    <dgm:pt modelId="{AB82EE35-B159-4D17-A9BD-436123B373BA}" type="sibTrans" cxnId="{4087692C-5753-473A-92FF-9B8D630B1EBB}">
      <dgm:prSet/>
      <dgm:spPr/>
      <dgm:t>
        <a:bodyPr/>
        <a:lstStyle/>
        <a:p>
          <a:endParaRPr lang="en-US">
            <a:latin typeface="Arial" panose="020B0604020202020204" pitchFamily="34" charset="0"/>
            <a:cs typeface="Arial" panose="020B0604020202020204" pitchFamily="34" charset="0"/>
          </a:endParaRPr>
        </a:p>
      </dgm:t>
    </dgm:pt>
    <dgm:pt modelId="{76FB78CF-2BC1-4B0D-AEA7-C05C500B9EBA}">
      <dgm:prSet/>
      <dgm:spPr/>
      <dgm:t>
        <a:bodyPr/>
        <a:lstStyle/>
        <a:p>
          <a:r>
            <a:rPr lang="en-IN" dirty="0">
              <a:latin typeface="Arial" panose="020B0604020202020204" pitchFamily="34" charset="0"/>
              <a:cs typeface="Arial" panose="020B0604020202020204" pitchFamily="34" charset="0"/>
            </a:rPr>
            <a:t>Skills in the profession aid in patient interaction and self-management (Ran et al., 2025).</a:t>
          </a:r>
          <a:endParaRPr lang="en-US" dirty="0">
            <a:latin typeface="Arial" panose="020B0604020202020204" pitchFamily="34" charset="0"/>
            <a:cs typeface="Arial" panose="020B0604020202020204" pitchFamily="34" charset="0"/>
          </a:endParaRPr>
        </a:p>
      </dgm:t>
    </dgm:pt>
    <dgm:pt modelId="{2BC58EEE-E4BD-47BC-B8D8-ABBF7F72DFB8}" type="parTrans" cxnId="{E73BD55D-C081-4985-9B9E-A2E8E3C734B2}">
      <dgm:prSet/>
      <dgm:spPr/>
      <dgm:t>
        <a:bodyPr/>
        <a:lstStyle/>
        <a:p>
          <a:endParaRPr lang="en-US">
            <a:latin typeface="Arial" panose="020B0604020202020204" pitchFamily="34" charset="0"/>
            <a:cs typeface="Arial" panose="020B0604020202020204" pitchFamily="34" charset="0"/>
          </a:endParaRPr>
        </a:p>
      </dgm:t>
    </dgm:pt>
    <dgm:pt modelId="{6664EB81-EC44-45D2-B221-4A911BFC8916}" type="sibTrans" cxnId="{E73BD55D-C081-4985-9B9E-A2E8E3C734B2}">
      <dgm:prSet/>
      <dgm:spPr/>
      <dgm:t>
        <a:bodyPr/>
        <a:lstStyle/>
        <a:p>
          <a:endParaRPr lang="en-US">
            <a:latin typeface="Arial" panose="020B0604020202020204" pitchFamily="34" charset="0"/>
            <a:cs typeface="Arial" panose="020B0604020202020204" pitchFamily="34" charset="0"/>
          </a:endParaRPr>
        </a:p>
      </dgm:t>
    </dgm:pt>
    <dgm:pt modelId="{007568CB-7D94-4DF8-B3EE-7B17F8E52B04}" type="pres">
      <dgm:prSet presAssocID="{D7E0B9D4-EC1F-43A5-BA9B-6C367725C9E8}" presName="matrix" presStyleCnt="0">
        <dgm:presLayoutVars>
          <dgm:chMax val="1"/>
          <dgm:dir/>
          <dgm:resizeHandles val="exact"/>
        </dgm:presLayoutVars>
      </dgm:prSet>
      <dgm:spPr/>
      <dgm:t>
        <a:bodyPr/>
        <a:lstStyle/>
        <a:p>
          <a:endParaRPr lang="en-US"/>
        </a:p>
      </dgm:t>
    </dgm:pt>
    <dgm:pt modelId="{850D8DA0-DF18-42C9-AC5B-7E5D2C712558}" type="pres">
      <dgm:prSet presAssocID="{D7E0B9D4-EC1F-43A5-BA9B-6C367725C9E8}" presName="diamond" presStyleLbl="bgShp" presStyleIdx="0" presStyleCnt="1"/>
      <dgm:spPr/>
    </dgm:pt>
    <dgm:pt modelId="{C5C92AF7-B984-4870-A1B5-26F30229B8D9}" type="pres">
      <dgm:prSet presAssocID="{D7E0B9D4-EC1F-43A5-BA9B-6C367725C9E8}" presName="quad1" presStyleLbl="node1" presStyleIdx="0" presStyleCnt="4">
        <dgm:presLayoutVars>
          <dgm:chMax val="0"/>
          <dgm:chPref val="0"/>
          <dgm:bulletEnabled val="1"/>
        </dgm:presLayoutVars>
      </dgm:prSet>
      <dgm:spPr/>
      <dgm:t>
        <a:bodyPr/>
        <a:lstStyle/>
        <a:p>
          <a:endParaRPr lang="en-US"/>
        </a:p>
      </dgm:t>
    </dgm:pt>
    <dgm:pt modelId="{37DC4BBA-CDE7-4B78-840B-DC83F98CE490}" type="pres">
      <dgm:prSet presAssocID="{D7E0B9D4-EC1F-43A5-BA9B-6C367725C9E8}" presName="quad2" presStyleLbl="node1" presStyleIdx="1" presStyleCnt="4">
        <dgm:presLayoutVars>
          <dgm:chMax val="0"/>
          <dgm:chPref val="0"/>
          <dgm:bulletEnabled val="1"/>
        </dgm:presLayoutVars>
      </dgm:prSet>
      <dgm:spPr/>
      <dgm:t>
        <a:bodyPr/>
        <a:lstStyle/>
        <a:p>
          <a:endParaRPr lang="en-US"/>
        </a:p>
      </dgm:t>
    </dgm:pt>
    <dgm:pt modelId="{48246321-2602-4F8C-8616-61D5CB3C2231}" type="pres">
      <dgm:prSet presAssocID="{D7E0B9D4-EC1F-43A5-BA9B-6C367725C9E8}" presName="quad3" presStyleLbl="node1" presStyleIdx="2" presStyleCnt="4">
        <dgm:presLayoutVars>
          <dgm:chMax val="0"/>
          <dgm:chPref val="0"/>
          <dgm:bulletEnabled val="1"/>
        </dgm:presLayoutVars>
      </dgm:prSet>
      <dgm:spPr/>
      <dgm:t>
        <a:bodyPr/>
        <a:lstStyle/>
        <a:p>
          <a:endParaRPr lang="en-US"/>
        </a:p>
      </dgm:t>
    </dgm:pt>
    <dgm:pt modelId="{CDBA183B-3B8B-49CF-9DB9-1AA62B9A3226}" type="pres">
      <dgm:prSet presAssocID="{D7E0B9D4-EC1F-43A5-BA9B-6C367725C9E8}" presName="quad4" presStyleLbl="node1" presStyleIdx="3" presStyleCnt="4">
        <dgm:presLayoutVars>
          <dgm:chMax val="0"/>
          <dgm:chPref val="0"/>
          <dgm:bulletEnabled val="1"/>
        </dgm:presLayoutVars>
      </dgm:prSet>
      <dgm:spPr/>
      <dgm:t>
        <a:bodyPr/>
        <a:lstStyle/>
        <a:p>
          <a:endParaRPr lang="en-US"/>
        </a:p>
      </dgm:t>
    </dgm:pt>
  </dgm:ptLst>
  <dgm:cxnLst>
    <dgm:cxn modelId="{ADCBB436-22D8-4B37-A586-EF04A7625B0D}" type="presOf" srcId="{76FB78CF-2BC1-4B0D-AEA7-C05C500B9EBA}" destId="{CDBA183B-3B8B-49CF-9DB9-1AA62B9A3226}" srcOrd="0" destOrd="0" presId="urn:microsoft.com/office/officeart/2005/8/layout/matrix3"/>
    <dgm:cxn modelId="{342F2DF9-39A1-4E6C-B766-130331ACC6D3}" type="presOf" srcId="{8B88A8BB-CF04-4072-B199-4FD75E8D6027}" destId="{37DC4BBA-CDE7-4B78-840B-DC83F98CE490}" srcOrd="0" destOrd="0" presId="urn:microsoft.com/office/officeart/2005/8/layout/matrix3"/>
    <dgm:cxn modelId="{A87FBCB6-A30A-4AAB-B288-6975975B01A9}" type="presOf" srcId="{FAB02DA9-56F1-45F3-97BA-B959531738C1}" destId="{48246321-2602-4F8C-8616-61D5CB3C2231}" srcOrd="0" destOrd="0" presId="urn:microsoft.com/office/officeart/2005/8/layout/matrix3"/>
    <dgm:cxn modelId="{30AA99E7-A24F-446C-BC4A-5FC6657615F7}" type="presOf" srcId="{D7E0B9D4-EC1F-43A5-BA9B-6C367725C9E8}" destId="{007568CB-7D94-4DF8-B3EE-7B17F8E52B04}" srcOrd="0" destOrd="0" presId="urn:microsoft.com/office/officeart/2005/8/layout/matrix3"/>
    <dgm:cxn modelId="{9520B027-D11D-4360-B32C-E003CF3E32B3}" srcId="{D7E0B9D4-EC1F-43A5-BA9B-6C367725C9E8}" destId="{7A71B9EA-7EE1-4123-B9C7-59D63FE37500}" srcOrd="0" destOrd="0" parTransId="{036E0E9F-625A-45F0-A882-DA2A6D495E3A}" sibTransId="{6763C2F9-3883-46EB-884C-06CC565ADB09}"/>
    <dgm:cxn modelId="{0A5207EE-0F23-4937-9DAC-8AE86250EE16}" srcId="{D7E0B9D4-EC1F-43A5-BA9B-6C367725C9E8}" destId="{8B88A8BB-CF04-4072-B199-4FD75E8D6027}" srcOrd="1" destOrd="0" parTransId="{545A0B69-04B5-4DB0-B3E1-0C34EDFF0179}" sibTransId="{84DAD8E1-A3B5-4E53-922E-ED0D49233B76}"/>
    <dgm:cxn modelId="{E73BD55D-C081-4985-9B9E-A2E8E3C734B2}" srcId="{D7E0B9D4-EC1F-43A5-BA9B-6C367725C9E8}" destId="{76FB78CF-2BC1-4B0D-AEA7-C05C500B9EBA}" srcOrd="3" destOrd="0" parTransId="{2BC58EEE-E4BD-47BC-B8D8-ABBF7F72DFB8}" sibTransId="{6664EB81-EC44-45D2-B221-4A911BFC8916}"/>
    <dgm:cxn modelId="{984A6D8F-233B-4E14-A491-0627229D9B0E}" type="presOf" srcId="{7A71B9EA-7EE1-4123-B9C7-59D63FE37500}" destId="{C5C92AF7-B984-4870-A1B5-26F30229B8D9}" srcOrd="0" destOrd="0" presId="urn:microsoft.com/office/officeart/2005/8/layout/matrix3"/>
    <dgm:cxn modelId="{4087692C-5753-473A-92FF-9B8D630B1EBB}" srcId="{D7E0B9D4-EC1F-43A5-BA9B-6C367725C9E8}" destId="{FAB02DA9-56F1-45F3-97BA-B959531738C1}" srcOrd="2" destOrd="0" parTransId="{231E99F1-7766-4D25-9FBB-8E76A0A839A4}" sibTransId="{AB82EE35-B159-4D17-A9BD-436123B373BA}"/>
    <dgm:cxn modelId="{1D4DF164-605F-4EA3-8779-D12C5A9345EB}" type="presParOf" srcId="{007568CB-7D94-4DF8-B3EE-7B17F8E52B04}" destId="{850D8DA0-DF18-42C9-AC5B-7E5D2C712558}" srcOrd="0" destOrd="0" presId="urn:microsoft.com/office/officeart/2005/8/layout/matrix3"/>
    <dgm:cxn modelId="{7CB7A2EF-FD19-45A8-8D05-C8AB931A70A3}" type="presParOf" srcId="{007568CB-7D94-4DF8-B3EE-7B17F8E52B04}" destId="{C5C92AF7-B984-4870-A1B5-26F30229B8D9}" srcOrd="1" destOrd="0" presId="urn:microsoft.com/office/officeart/2005/8/layout/matrix3"/>
    <dgm:cxn modelId="{94EAB8D3-A879-4A5A-A4D6-0F336852CFE8}" type="presParOf" srcId="{007568CB-7D94-4DF8-B3EE-7B17F8E52B04}" destId="{37DC4BBA-CDE7-4B78-840B-DC83F98CE490}" srcOrd="2" destOrd="0" presId="urn:microsoft.com/office/officeart/2005/8/layout/matrix3"/>
    <dgm:cxn modelId="{DA763F16-32FF-40AC-A26A-30BA28604364}" type="presParOf" srcId="{007568CB-7D94-4DF8-B3EE-7B17F8E52B04}" destId="{48246321-2602-4F8C-8616-61D5CB3C2231}" srcOrd="3" destOrd="0" presId="urn:microsoft.com/office/officeart/2005/8/layout/matrix3"/>
    <dgm:cxn modelId="{67A2256D-4EAD-49C6-B038-60472767C7B1}" type="presParOf" srcId="{007568CB-7D94-4DF8-B3EE-7B17F8E52B04}" destId="{CDBA183B-3B8B-49CF-9DB9-1AA62B9A322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6FDAA2D-5E40-46CE-9806-2D8120C13E8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AAE9E37-91CF-45DF-8F78-662A697CA9A2}">
      <dgm:prSet custT="1"/>
      <dgm:spPr/>
      <dgm:t>
        <a:bodyPr/>
        <a:lstStyle/>
        <a:p>
          <a:r>
            <a:rPr lang="en-IN" sz="1800" dirty="0">
              <a:latin typeface="Arial" panose="020B0604020202020204" pitchFamily="34" charset="0"/>
              <a:cs typeface="Arial" panose="020B0604020202020204" pitchFamily="34" charset="0"/>
            </a:rPr>
            <a:t>Effective healthcare relationships are enhanced with the help of respect, empathy and patient-centred values (Gill et al., 2023).</a:t>
          </a:r>
          <a:endParaRPr lang="en-US" sz="1800" dirty="0">
            <a:latin typeface="Arial" panose="020B0604020202020204" pitchFamily="34" charset="0"/>
            <a:cs typeface="Arial" panose="020B0604020202020204" pitchFamily="34" charset="0"/>
          </a:endParaRPr>
        </a:p>
      </dgm:t>
    </dgm:pt>
    <dgm:pt modelId="{534D12CA-2347-49FE-B5BD-6127A5632AD2}" type="parTrans" cxnId="{24AFAF78-F404-4E51-BDF6-A472C89F3AA2}">
      <dgm:prSet/>
      <dgm:spPr/>
      <dgm:t>
        <a:bodyPr/>
        <a:lstStyle/>
        <a:p>
          <a:endParaRPr lang="en-US" sz="1400">
            <a:latin typeface="Arial" panose="020B0604020202020204" pitchFamily="34" charset="0"/>
            <a:cs typeface="Arial" panose="020B0604020202020204" pitchFamily="34" charset="0"/>
          </a:endParaRPr>
        </a:p>
      </dgm:t>
    </dgm:pt>
    <dgm:pt modelId="{45715587-F254-4896-AA46-407FF8B01E7C}" type="sibTrans" cxnId="{24AFAF78-F404-4E51-BDF6-A472C89F3AA2}">
      <dgm:prSet/>
      <dgm:spPr/>
      <dgm:t>
        <a:bodyPr/>
        <a:lstStyle/>
        <a:p>
          <a:endParaRPr lang="en-US" sz="1400">
            <a:latin typeface="Arial" panose="020B0604020202020204" pitchFamily="34" charset="0"/>
            <a:cs typeface="Arial" panose="020B0604020202020204" pitchFamily="34" charset="0"/>
          </a:endParaRPr>
        </a:p>
      </dgm:t>
    </dgm:pt>
    <dgm:pt modelId="{855E140D-4250-449D-9CE7-D66F1940E65A}">
      <dgm:prSet custT="1"/>
      <dgm:spPr/>
      <dgm:t>
        <a:bodyPr/>
        <a:lstStyle/>
        <a:p>
          <a:r>
            <a:rPr lang="en-IN" sz="1800" dirty="0">
              <a:latin typeface="Arial" panose="020B0604020202020204" pitchFamily="34" charset="0"/>
              <a:cs typeface="Arial" panose="020B0604020202020204" pitchFamily="34" charset="0"/>
            </a:rPr>
            <a:t>The professionals need to promote patient involvement in the care decisions.</a:t>
          </a:r>
          <a:endParaRPr lang="en-US" sz="1800" dirty="0">
            <a:latin typeface="Arial" panose="020B0604020202020204" pitchFamily="34" charset="0"/>
            <a:cs typeface="Arial" panose="020B0604020202020204" pitchFamily="34" charset="0"/>
          </a:endParaRPr>
        </a:p>
      </dgm:t>
    </dgm:pt>
    <dgm:pt modelId="{F6549E56-7AD3-4424-8B07-BD3BC0C04DC1}" type="parTrans" cxnId="{D5D736FB-8832-4408-8A16-433A805FF00A}">
      <dgm:prSet/>
      <dgm:spPr/>
      <dgm:t>
        <a:bodyPr/>
        <a:lstStyle/>
        <a:p>
          <a:endParaRPr lang="en-US" sz="1400">
            <a:latin typeface="Arial" panose="020B0604020202020204" pitchFamily="34" charset="0"/>
            <a:cs typeface="Arial" panose="020B0604020202020204" pitchFamily="34" charset="0"/>
          </a:endParaRPr>
        </a:p>
      </dgm:t>
    </dgm:pt>
    <dgm:pt modelId="{83DFDA2B-F55F-409A-8F12-DBB474A2CCAB}" type="sibTrans" cxnId="{D5D736FB-8832-4408-8A16-433A805FF00A}">
      <dgm:prSet/>
      <dgm:spPr/>
      <dgm:t>
        <a:bodyPr/>
        <a:lstStyle/>
        <a:p>
          <a:endParaRPr lang="en-US" sz="1400">
            <a:latin typeface="Arial" panose="020B0604020202020204" pitchFamily="34" charset="0"/>
            <a:cs typeface="Arial" panose="020B0604020202020204" pitchFamily="34" charset="0"/>
          </a:endParaRPr>
        </a:p>
      </dgm:t>
    </dgm:pt>
    <dgm:pt modelId="{1EACBF34-6AD8-4A85-9230-A2922777B240}">
      <dgm:prSet custT="1"/>
      <dgm:spPr/>
      <dgm:t>
        <a:bodyPr/>
        <a:lstStyle/>
        <a:p>
          <a:r>
            <a:rPr lang="en-IN" sz="1800" dirty="0">
              <a:latin typeface="Arial" panose="020B0604020202020204" pitchFamily="34" charset="0"/>
              <a:cs typeface="Arial" panose="020B0604020202020204" pitchFamily="34" charset="0"/>
            </a:rPr>
            <a:t>Patient satisfaction and healthcare experiences are enhanced through trust and communication (Spartz et al., 2023).</a:t>
          </a:r>
          <a:endParaRPr lang="en-US" sz="1800" dirty="0">
            <a:latin typeface="Arial" panose="020B0604020202020204" pitchFamily="34" charset="0"/>
            <a:cs typeface="Arial" panose="020B0604020202020204" pitchFamily="34" charset="0"/>
          </a:endParaRPr>
        </a:p>
      </dgm:t>
    </dgm:pt>
    <dgm:pt modelId="{107C5BC6-DD84-4857-8BA6-90DDCD16868E}" type="parTrans" cxnId="{53368986-4EE6-49D6-ACAE-B42918F29789}">
      <dgm:prSet/>
      <dgm:spPr/>
      <dgm:t>
        <a:bodyPr/>
        <a:lstStyle/>
        <a:p>
          <a:endParaRPr lang="en-US" sz="1400">
            <a:latin typeface="Arial" panose="020B0604020202020204" pitchFamily="34" charset="0"/>
            <a:cs typeface="Arial" panose="020B0604020202020204" pitchFamily="34" charset="0"/>
          </a:endParaRPr>
        </a:p>
      </dgm:t>
    </dgm:pt>
    <dgm:pt modelId="{B8E178B6-38A1-459C-9B21-21F47C9025B8}" type="sibTrans" cxnId="{53368986-4EE6-49D6-ACAE-B42918F29789}">
      <dgm:prSet/>
      <dgm:spPr/>
      <dgm:t>
        <a:bodyPr/>
        <a:lstStyle/>
        <a:p>
          <a:endParaRPr lang="en-US" sz="1400">
            <a:latin typeface="Arial" panose="020B0604020202020204" pitchFamily="34" charset="0"/>
            <a:cs typeface="Arial" panose="020B0604020202020204" pitchFamily="34" charset="0"/>
          </a:endParaRPr>
        </a:p>
      </dgm:t>
    </dgm:pt>
    <dgm:pt modelId="{534DAB8C-6C37-46D8-B066-44F2D0B8B0DB}">
      <dgm:prSet custT="1"/>
      <dgm:spPr/>
      <dgm:t>
        <a:bodyPr/>
        <a:lstStyle/>
        <a:p>
          <a:r>
            <a:rPr lang="en-IN" sz="1800" dirty="0">
              <a:latin typeface="Arial" panose="020B0604020202020204" pitchFamily="34" charset="0"/>
              <a:cs typeface="Arial" panose="020B0604020202020204" pitchFamily="34" charset="0"/>
            </a:rPr>
            <a:t>There is also the impact of psychological wellbeing on cardiovascular outcomes (</a:t>
          </a:r>
          <a:r>
            <a:rPr lang="en-IN" sz="1800" dirty="0" err="1"/>
            <a:t>I</a:t>
          </a:r>
          <a:r>
            <a:rPr lang="en-IN" sz="1800" dirty="0" err="1">
              <a:latin typeface="Arial" panose="020B0604020202020204" pitchFamily="34" charset="0"/>
              <a:cs typeface="Arial" panose="020B0604020202020204" pitchFamily="34" charset="0"/>
            </a:rPr>
            <a:t>hekwaba</a:t>
          </a:r>
          <a:r>
            <a:rPr lang="en-IN" sz="1800" dirty="0">
              <a:latin typeface="Arial" panose="020B0604020202020204" pitchFamily="34" charset="0"/>
              <a:cs typeface="Arial" panose="020B0604020202020204" pitchFamily="34" charset="0"/>
            </a:rPr>
            <a:t> et al., 2024).</a:t>
          </a:r>
          <a:endParaRPr lang="en-US" sz="1800" dirty="0">
            <a:latin typeface="Arial" panose="020B0604020202020204" pitchFamily="34" charset="0"/>
            <a:cs typeface="Arial" panose="020B0604020202020204" pitchFamily="34" charset="0"/>
          </a:endParaRPr>
        </a:p>
      </dgm:t>
    </dgm:pt>
    <dgm:pt modelId="{9F901AA2-44F3-4E00-BD92-9C807EEE1D6D}" type="parTrans" cxnId="{292F5394-46B4-45D1-B265-0C0DCD4DFC60}">
      <dgm:prSet/>
      <dgm:spPr/>
      <dgm:t>
        <a:bodyPr/>
        <a:lstStyle/>
        <a:p>
          <a:endParaRPr lang="en-US" sz="1400">
            <a:latin typeface="Arial" panose="020B0604020202020204" pitchFamily="34" charset="0"/>
            <a:cs typeface="Arial" panose="020B0604020202020204" pitchFamily="34" charset="0"/>
          </a:endParaRPr>
        </a:p>
      </dgm:t>
    </dgm:pt>
    <dgm:pt modelId="{6EB7A18F-A489-49EE-8EDD-64E4AC8F8C77}" type="sibTrans" cxnId="{292F5394-46B4-45D1-B265-0C0DCD4DFC60}">
      <dgm:prSet/>
      <dgm:spPr/>
      <dgm:t>
        <a:bodyPr/>
        <a:lstStyle/>
        <a:p>
          <a:endParaRPr lang="en-US" sz="1400">
            <a:latin typeface="Arial" panose="020B0604020202020204" pitchFamily="34" charset="0"/>
            <a:cs typeface="Arial" panose="020B0604020202020204" pitchFamily="34" charset="0"/>
          </a:endParaRPr>
        </a:p>
      </dgm:t>
    </dgm:pt>
    <dgm:pt modelId="{AE249161-558B-47B1-9C33-B3ED068A74AA}" type="pres">
      <dgm:prSet presAssocID="{66FDAA2D-5E40-46CE-9806-2D8120C13E8B}" presName="linear" presStyleCnt="0">
        <dgm:presLayoutVars>
          <dgm:animLvl val="lvl"/>
          <dgm:resizeHandles val="exact"/>
        </dgm:presLayoutVars>
      </dgm:prSet>
      <dgm:spPr/>
      <dgm:t>
        <a:bodyPr/>
        <a:lstStyle/>
        <a:p>
          <a:endParaRPr lang="en-US"/>
        </a:p>
      </dgm:t>
    </dgm:pt>
    <dgm:pt modelId="{1DFDB85E-9158-4F4C-BBE7-138C1DBD3300}" type="pres">
      <dgm:prSet presAssocID="{9AAE9E37-91CF-45DF-8F78-662A697CA9A2}" presName="parentText" presStyleLbl="node1" presStyleIdx="0" presStyleCnt="4">
        <dgm:presLayoutVars>
          <dgm:chMax val="0"/>
          <dgm:bulletEnabled val="1"/>
        </dgm:presLayoutVars>
      </dgm:prSet>
      <dgm:spPr/>
      <dgm:t>
        <a:bodyPr/>
        <a:lstStyle/>
        <a:p>
          <a:endParaRPr lang="en-US"/>
        </a:p>
      </dgm:t>
    </dgm:pt>
    <dgm:pt modelId="{6999B190-64B3-42D6-A412-58333C42BBEB}" type="pres">
      <dgm:prSet presAssocID="{45715587-F254-4896-AA46-407FF8B01E7C}" presName="spacer" presStyleCnt="0"/>
      <dgm:spPr/>
    </dgm:pt>
    <dgm:pt modelId="{F34EE79B-05DC-4826-82A4-A9970F9EF89D}" type="pres">
      <dgm:prSet presAssocID="{855E140D-4250-449D-9CE7-D66F1940E65A}" presName="parentText" presStyleLbl="node1" presStyleIdx="1" presStyleCnt="4">
        <dgm:presLayoutVars>
          <dgm:chMax val="0"/>
          <dgm:bulletEnabled val="1"/>
        </dgm:presLayoutVars>
      </dgm:prSet>
      <dgm:spPr/>
      <dgm:t>
        <a:bodyPr/>
        <a:lstStyle/>
        <a:p>
          <a:endParaRPr lang="en-US"/>
        </a:p>
      </dgm:t>
    </dgm:pt>
    <dgm:pt modelId="{52522459-B94D-408D-9A77-087466768651}" type="pres">
      <dgm:prSet presAssocID="{83DFDA2B-F55F-409A-8F12-DBB474A2CCAB}" presName="spacer" presStyleCnt="0"/>
      <dgm:spPr/>
    </dgm:pt>
    <dgm:pt modelId="{E8E3F713-362C-4475-B446-C4AC2FEB311C}" type="pres">
      <dgm:prSet presAssocID="{1EACBF34-6AD8-4A85-9230-A2922777B240}" presName="parentText" presStyleLbl="node1" presStyleIdx="2" presStyleCnt="4">
        <dgm:presLayoutVars>
          <dgm:chMax val="0"/>
          <dgm:bulletEnabled val="1"/>
        </dgm:presLayoutVars>
      </dgm:prSet>
      <dgm:spPr/>
      <dgm:t>
        <a:bodyPr/>
        <a:lstStyle/>
        <a:p>
          <a:endParaRPr lang="en-US"/>
        </a:p>
      </dgm:t>
    </dgm:pt>
    <dgm:pt modelId="{5E5EE1EF-4FA2-4750-BEC9-86458327D8B0}" type="pres">
      <dgm:prSet presAssocID="{B8E178B6-38A1-459C-9B21-21F47C9025B8}" presName="spacer" presStyleCnt="0"/>
      <dgm:spPr/>
    </dgm:pt>
    <dgm:pt modelId="{7122EB1F-EF86-446A-91D3-684378226FDC}" type="pres">
      <dgm:prSet presAssocID="{534DAB8C-6C37-46D8-B066-44F2D0B8B0DB}" presName="parentText" presStyleLbl="node1" presStyleIdx="3" presStyleCnt="4">
        <dgm:presLayoutVars>
          <dgm:chMax val="0"/>
          <dgm:bulletEnabled val="1"/>
        </dgm:presLayoutVars>
      </dgm:prSet>
      <dgm:spPr/>
      <dgm:t>
        <a:bodyPr/>
        <a:lstStyle/>
        <a:p>
          <a:endParaRPr lang="en-US"/>
        </a:p>
      </dgm:t>
    </dgm:pt>
  </dgm:ptLst>
  <dgm:cxnLst>
    <dgm:cxn modelId="{540B0410-BFBF-4550-B3C0-7C7F5788FDB7}" type="presOf" srcId="{66FDAA2D-5E40-46CE-9806-2D8120C13E8B}" destId="{AE249161-558B-47B1-9C33-B3ED068A74AA}" srcOrd="0" destOrd="0" presId="urn:microsoft.com/office/officeart/2005/8/layout/vList2"/>
    <dgm:cxn modelId="{525D4ED0-65E3-4791-820F-688C69F9117E}" type="presOf" srcId="{855E140D-4250-449D-9CE7-D66F1940E65A}" destId="{F34EE79B-05DC-4826-82A4-A9970F9EF89D}" srcOrd="0" destOrd="0" presId="urn:microsoft.com/office/officeart/2005/8/layout/vList2"/>
    <dgm:cxn modelId="{E48858B3-5860-474D-9062-D87DEC7B4856}" type="presOf" srcId="{1EACBF34-6AD8-4A85-9230-A2922777B240}" destId="{E8E3F713-362C-4475-B446-C4AC2FEB311C}" srcOrd="0" destOrd="0" presId="urn:microsoft.com/office/officeart/2005/8/layout/vList2"/>
    <dgm:cxn modelId="{622AEACD-286D-4D15-9CFD-C8B1339233C8}" type="presOf" srcId="{534DAB8C-6C37-46D8-B066-44F2D0B8B0DB}" destId="{7122EB1F-EF86-446A-91D3-684378226FDC}" srcOrd="0" destOrd="0" presId="urn:microsoft.com/office/officeart/2005/8/layout/vList2"/>
    <dgm:cxn modelId="{D5D736FB-8832-4408-8A16-433A805FF00A}" srcId="{66FDAA2D-5E40-46CE-9806-2D8120C13E8B}" destId="{855E140D-4250-449D-9CE7-D66F1940E65A}" srcOrd="1" destOrd="0" parTransId="{F6549E56-7AD3-4424-8B07-BD3BC0C04DC1}" sibTransId="{83DFDA2B-F55F-409A-8F12-DBB474A2CCAB}"/>
    <dgm:cxn modelId="{292F5394-46B4-45D1-B265-0C0DCD4DFC60}" srcId="{66FDAA2D-5E40-46CE-9806-2D8120C13E8B}" destId="{534DAB8C-6C37-46D8-B066-44F2D0B8B0DB}" srcOrd="3" destOrd="0" parTransId="{9F901AA2-44F3-4E00-BD92-9C807EEE1D6D}" sibTransId="{6EB7A18F-A489-49EE-8EDD-64E4AC8F8C77}"/>
    <dgm:cxn modelId="{24AFAF78-F404-4E51-BDF6-A472C89F3AA2}" srcId="{66FDAA2D-5E40-46CE-9806-2D8120C13E8B}" destId="{9AAE9E37-91CF-45DF-8F78-662A697CA9A2}" srcOrd="0" destOrd="0" parTransId="{534D12CA-2347-49FE-B5BD-6127A5632AD2}" sibTransId="{45715587-F254-4896-AA46-407FF8B01E7C}"/>
    <dgm:cxn modelId="{53368986-4EE6-49D6-ACAE-B42918F29789}" srcId="{66FDAA2D-5E40-46CE-9806-2D8120C13E8B}" destId="{1EACBF34-6AD8-4A85-9230-A2922777B240}" srcOrd="2" destOrd="0" parTransId="{107C5BC6-DD84-4857-8BA6-90DDCD16868E}" sibTransId="{B8E178B6-38A1-459C-9B21-21F47C9025B8}"/>
    <dgm:cxn modelId="{2B48D5C9-A4C4-4776-8AA2-384EE52813EC}" type="presOf" srcId="{9AAE9E37-91CF-45DF-8F78-662A697CA9A2}" destId="{1DFDB85E-9158-4F4C-BBE7-138C1DBD3300}" srcOrd="0" destOrd="0" presId="urn:microsoft.com/office/officeart/2005/8/layout/vList2"/>
    <dgm:cxn modelId="{9A821FD9-3CCC-4B84-8FF5-4FA5C3E30C3B}" type="presParOf" srcId="{AE249161-558B-47B1-9C33-B3ED068A74AA}" destId="{1DFDB85E-9158-4F4C-BBE7-138C1DBD3300}" srcOrd="0" destOrd="0" presId="urn:microsoft.com/office/officeart/2005/8/layout/vList2"/>
    <dgm:cxn modelId="{C86F9F54-C502-409F-BA0E-7401C85D466E}" type="presParOf" srcId="{AE249161-558B-47B1-9C33-B3ED068A74AA}" destId="{6999B190-64B3-42D6-A412-58333C42BBEB}" srcOrd="1" destOrd="0" presId="urn:microsoft.com/office/officeart/2005/8/layout/vList2"/>
    <dgm:cxn modelId="{41FBCDC1-9A66-4AD6-9435-2AD73394F732}" type="presParOf" srcId="{AE249161-558B-47B1-9C33-B3ED068A74AA}" destId="{F34EE79B-05DC-4826-82A4-A9970F9EF89D}" srcOrd="2" destOrd="0" presId="urn:microsoft.com/office/officeart/2005/8/layout/vList2"/>
    <dgm:cxn modelId="{A55DDCF9-FEC6-43A5-8F97-8BFE5D5027D8}" type="presParOf" srcId="{AE249161-558B-47B1-9C33-B3ED068A74AA}" destId="{52522459-B94D-408D-9A77-087466768651}" srcOrd="3" destOrd="0" presId="urn:microsoft.com/office/officeart/2005/8/layout/vList2"/>
    <dgm:cxn modelId="{AC6D0DFB-19B2-4E06-900A-A592799B329A}" type="presParOf" srcId="{AE249161-558B-47B1-9C33-B3ED068A74AA}" destId="{E8E3F713-362C-4475-B446-C4AC2FEB311C}" srcOrd="4" destOrd="0" presId="urn:microsoft.com/office/officeart/2005/8/layout/vList2"/>
    <dgm:cxn modelId="{F781062B-B78C-43B2-917E-6A981A77A3B0}" type="presParOf" srcId="{AE249161-558B-47B1-9C33-B3ED068A74AA}" destId="{5E5EE1EF-4FA2-4750-BEC9-86458327D8B0}" srcOrd="5" destOrd="0" presId="urn:microsoft.com/office/officeart/2005/8/layout/vList2"/>
    <dgm:cxn modelId="{FF7ED988-2D20-4B94-A04A-2AB5EDE1A78A}" type="presParOf" srcId="{AE249161-558B-47B1-9C33-B3ED068A74AA}" destId="{7122EB1F-EF86-446A-91D3-684378226FD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4180D19-D6E9-4340-9032-C8A803EDAABD}"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D50F6D87-139C-46DF-B474-C8B7B84B91FB}">
      <dgm:prSet/>
      <dgm:spPr/>
      <dgm:t>
        <a:bodyPr/>
        <a:lstStyle/>
        <a:p>
          <a:r>
            <a:rPr lang="en-US"/>
            <a:t>Patient-centred healthcare is encouraged by the NHS personalised care model (NHS England, 2024).</a:t>
          </a:r>
        </a:p>
      </dgm:t>
    </dgm:pt>
    <dgm:pt modelId="{D2FE277B-2D79-490A-A73C-FB5A9A79B3BA}" type="parTrans" cxnId="{A1FBA001-25D7-407B-AC95-6E20933620D7}">
      <dgm:prSet/>
      <dgm:spPr/>
      <dgm:t>
        <a:bodyPr/>
        <a:lstStyle/>
        <a:p>
          <a:endParaRPr lang="en-US"/>
        </a:p>
      </dgm:t>
    </dgm:pt>
    <dgm:pt modelId="{F5DE067E-4FA1-4950-8595-FED36CA0B584}" type="sibTrans" cxnId="{A1FBA001-25D7-407B-AC95-6E20933620D7}">
      <dgm:prSet/>
      <dgm:spPr/>
      <dgm:t>
        <a:bodyPr/>
        <a:lstStyle/>
        <a:p>
          <a:endParaRPr lang="en-US"/>
        </a:p>
      </dgm:t>
    </dgm:pt>
    <dgm:pt modelId="{BDF11377-EBC7-48F5-B491-327CB700B499}">
      <dgm:prSet/>
      <dgm:spPr/>
      <dgm:t>
        <a:bodyPr/>
        <a:lstStyle/>
        <a:p>
          <a:r>
            <a:rPr lang="en-US"/>
            <a:t>The treatment decisions are based on patient needs, as personalised care planning enables them.</a:t>
          </a:r>
        </a:p>
      </dgm:t>
    </dgm:pt>
    <dgm:pt modelId="{65A50D97-801D-43CB-B5E8-CA1EF5822554}" type="parTrans" cxnId="{C0F4ACE7-E900-4CED-BFB2-D20724E3A3B3}">
      <dgm:prSet/>
      <dgm:spPr/>
      <dgm:t>
        <a:bodyPr/>
        <a:lstStyle/>
        <a:p>
          <a:endParaRPr lang="en-US"/>
        </a:p>
      </dgm:t>
    </dgm:pt>
    <dgm:pt modelId="{20950E4A-850B-42A6-97CA-0DA95743FF55}" type="sibTrans" cxnId="{C0F4ACE7-E900-4CED-BFB2-D20724E3A3B3}">
      <dgm:prSet/>
      <dgm:spPr/>
      <dgm:t>
        <a:bodyPr/>
        <a:lstStyle/>
        <a:p>
          <a:endParaRPr lang="en-US"/>
        </a:p>
      </dgm:t>
    </dgm:pt>
    <dgm:pt modelId="{7266A3BC-7F11-4302-9DA3-1FD2C7C5FE52}">
      <dgm:prSet/>
      <dgm:spPr/>
      <dgm:t>
        <a:bodyPr/>
        <a:lstStyle/>
        <a:p>
          <a:r>
            <a:rPr lang="en-US"/>
            <a:t>Self-management interventions assist people in dealing with chronic illnesses (World Health Organization, 2025).</a:t>
          </a:r>
        </a:p>
      </dgm:t>
    </dgm:pt>
    <dgm:pt modelId="{43247433-7C35-4383-A3CF-914806F6C6F5}" type="parTrans" cxnId="{9C5B795C-495F-4B15-9736-BE4AC8DDF4E4}">
      <dgm:prSet/>
      <dgm:spPr/>
      <dgm:t>
        <a:bodyPr/>
        <a:lstStyle/>
        <a:p>
          <a:endParaRPr lang="en-US"/>
        </a:p>
      </dgm:t>
    </dgm:pt>
    <dgm:pt modelId="{90C5D23A-5516-4020-A37B-EC3ED3F20141}" type="sibTrans" cxnId="{9C5B795C-495F-4B15-9736-BE4AC8DDF4E4}">
      <dgm:prSet/>
      <dgm:spPr/>
      <dgm:t>
        <a:bodyPr/>
        <a:lstStyle/>
        <a:p>
          <a:endParaRPr lang="en-US"/>
        </a:p>
      </dgm:t>
    </dgm:pt>
    <dgm:pt modelId="{36952F9B-BBCC-44B5-B2A3-747EDDD766FD}">
      <dgm:prSet/>
      <dgm:spPr/>
      <dgm:t>
        <a:bodyPr/>
        <a:lstStyle/>
        <a:p>
          <a:r>
            <a:rPr lang="en-US"/>
            <a:t>Long-term care is aided by the community services and support programmes (British Heart Foundation, 2025; </a:t>
          </a:r>
          <a:r>
            <a:rPr lang="en-IN"/>
            <a:t>Cantillo-Negrete </a:t>
          </a:r>
          <a:r>
            <a:rPr lang="en-US"/>
            <a:t>al., 2025).</a:t>
          </a:r>
        </a:p>
      </dgm:t>
    </dgm:pt>
    <dgm:pt modelId="{F1767E49-E0F5-4AFA-97D3-6C788936AA69}" type="parTrans" cxnId="{E78410BE-0603-4F21-982A-651ABBDDC9F7}">
      <dgm:prSet/>
      <dgm:spPr/>
      <dgm:t>
        <a:bodyPr/>
        <a:lstStyle/>
        <a:p>
          <a:endParaRPr lang="en-US"/>
        </a:p>
      </dgm:t>
    </dgm:pt>
    <dgm:pt modelId="{C9EBF934-AF95-4D64-A081-FEDD6F09041B}" type="sibTrans" cxnId="{E78410BE-0603-4F21-982A-651ABBDDC9F7}">
      <dgm:prSet/>
      <dgm:spPr/>
      <dgm:t>
        <a:bodyPr/>
        <a:lstStyle/>
        <a:p>
          <a:endParaRPr lang="en-US"/>
        </a:p>
      </dgm:t>
    </dgm:pt>
    <dgm:pt modelId="{480D7F81-99C3-49E1-BC9F-DED52F6716BD}" type="pres">
      <dgm:prSet presAssocID="{14180D19-D6E9-4340-9032-C8A803EDAABD}" presName="outerComposite" presStyleCnt="0">
        <dgm:presLayoutVars>
          <dgm:chMax val="5"/>
          <dgm:dir/>
          <dgm:resizeHandles val="exact"/>
        </dgm:presLayoutVars>
      </dgm:prSet>
      <dgm:spPr/>
      <dgm:t>
        <a:bodyPr/>
        <a:lstStyle/>
        <a:p>
          <a:endParaRPr lang="en-US"/>
        </a:p>
      </dgm:t>
    </dgm:pt>
    <dgm:pt modelId="{D8899F2B-7E6A-4880-B743-4F6B04F4A4AA}" type="pres">
      <dgm:prSet presAssocID="{14180D19-D6E9-4340-9032-C8A803EDAABD}" presName="dummyMaxCanvas" presStyleCnt="0">
        <dgm:presLayoutVars/>
      </dgm:prSet>
      <dgm:spPr/>
    </dgm:pt>
    <dgm:pt modelId="{FF63BBDB-8330-4E9C-A4FA-8598423F8C01}" type="pres">
      <dgm:prSet presAssocID="{14180D19-D6E9-4340-9032-C8A803EDAABD}" presName="FourNodes_1" presStyleLbl="node1" presStyleIdx="0" presStyleCnt="4">
        <dgm:presLayoutVars>
          <dgm:bulletEnabled val="1"/>
        </dgm:presLayoutVars>
      </dgm:prSet>
      <dgm:spPr/>
      <dgm:t>
        <a:bodyPr/>
        <a:lstStyle/>
        <a:p>
          <a:endParaRPr lang="en-US"/>
        </a:p>
      </dgm:t>
    </dgm:pt>
    <dgm:pt modelId="{5DA9CA0C-84BB-4555-8083-C6BDFE99CAB8}" type="pres">
      <dgm:prSet presAssocID="{14180D19-D6E9-4340-9032-C8A803EDAABD}" presName="FourNodes_2" presStyleLbl="node1" presStyleIdx="1" presStyleCnt="4">
        <dgm:presLayoutVars>
          <dgm:bulletEnabled val="1"/>
        </dgm:presLayoutVars>
      </dgm:prSet>
      <dgm:spPr/>
      <dgm:t>
        <a:bodyPr/>
        <a:lstStyle/>
        <a:p>
          <a:endParaRPr lang="en-US"/>
        </a:p>
      </dgm:t>
    </dgm:pt>
    <dgm:pt modelId="{B4821179-A6EE-48E6-8038-DB8D25EF7540}" type="pres">
      <dgm:prSet presAssocID="{14180D19-D6E9-4340-9032-C8A803EDAABD}" presName="FourNodes_3" presStyleLbl="node1" presStyleIdx="2" presStyleCnt="4">
        <dgm:presLayoutVars>
          <dgm:bulletEnabled val="1"/>
        </dgm:presLayoutVars>
      </dgm:prSet>
      <dgm:spPr/>
      <dgm:t>
        <a:bodyPr/>
        <a:lstStyle/>
        <a:p>
          <a:endParaRPr lang="en-US"/>
        </a:p>
      </dgm:t>
    </dgm:pt>
    <dgm:pt modelId="{87C1E466-6459-406F-B989-9123EB12545D}" type="pres">
      <dgm:prSet presAssocID="{14180D19-D6E9-4340-9032-C8A803EDAABD}" presName="FourNodes_4" presStyleLbl="node1" presStyleIdx="3" presStyleCnt="4">
        <dgm:presLayoutVars>
          <dgm:bulletEnabled val="1"/>
        </dgm:presLayoutVars>
      </dgm:prSet>
      <dgm:spPr/>
      <dgm:t>
        <a:bodyPr/>
        <a:lstStyle/>
        <a:p>
          <a:endParaRPr lang="en-US"/>
        </a:p>
      </dgm:t>
    </dgm:pt>
    <dgm:pt modelId="{9B57F24D-B9C7-4230-99C6-3C537D25169A}" type="pres">
      <dgm:prSet presAssocID="{14180D19-D6E9-4340-9032-C8A803EDAABD}" presName="FourConn_1-2" presStyleLbl="fgAccFollowNode1" presStyleIdx="0" presStyleCnt="3">
        <dgm:presLayoutVars>
          <dgm:bulletEnabled val="1"/>
        </dgm:presLayoutVars>
      </dgm:prSet>
      <dgm:spPr/>
      <dgm:t>
        <a:bodyPr/>
        <a:lstStyle/>
        <a:p>
          <a:endParaRPr lang="en-US"/>
        </a:p>
      </dgm:t>
    </dgm:pt>
    <dgm:pt modelId="{5E2383B3-FBB7-4831-A902-4DA99F573F91}" type="pres">
      <dgm:prSet presAssocID="{14180D19-D6E9-4340-9032-C8A803EDAABD}" presName="FourConn_2-3" presStyleLbl="fgAccFollowNode1" presStyleIdx="1" presStyleCnt="3">
        <dgm:presLayoutVars>
          <dgm:bulletEnabled val="1"/>
        </dgm:presLayoutVars>
      </dgm:prSet>
      <dgm:spPr/>
      <dgm:t>
        <a:bodyPr/>
        <a:lstStyle/>
        <a:p>
          <a:endParaRPr lang="en-US"/>
        </a:p>
      </dgm:t>
    </dgm:pt>
    <dgm:pt modelId="{DC7FEE1C-092F-4414-957B-3F393F2A8352}" type="pres">
      <dgm:prSet presAssocID="{14180D19-D6E9-4340-9032-C8A803EDAABD}" presName="FourConn_3-4" presStyleLbl="fgAccFollowNode1" presStyleIdx="2" presStyleCnt="3">
        <dgm:presLayoutVars>
          <dgm:bulletEnabled val="1"/>
        </dgm:presLayoutVars>
      </dgm:prSet>
      <dgm:spPr/>
      <dgm:t>
        <a:bodyPr/>
        <a:lstStyle/>
        <a:p>
          <a:endParaRPr lang="en-US"/>
        </a:p>
      </dgm:t>
    </dgm:pt>
    <dgm:pt modelId="{22E64EBD-3343-4D56-8518-FBD3EA2FD3E7}" type="pres">
      <dgm:prSet presAssocID="{14180D19-D6E9-4340-9032-C8A803EDAABD}" presName="FourNodes_1_text" presStyleLbl="node1" presStyleIdx="3" presStyleCnt="4">
        <dgm:presLayoutVars>
          <dgm:bulletEnabled val="1"/>
        </dgm:presLayoutVars>
      </dgm:prSet>
      <dgm:spPr/>
      <dgm:t>
        <a:bodyPr/>
        <a:lstStyle/>
        <a:p>
          <a:endParaRPr lang="en-US"/>
        </a:p>
      </dgm:t>
    </dgm:pt>
    <dgm:pt modelId="{79A46A9D-597F-4C1A-9773-DBE9C9AB8556}" type="pres">
      <dgm:prSet presAssocID="{14180D19-D6E9-4340-9032-C8A803EDAABD}" presName="FourNodes_2_text" presStyleLbl="node1" presStyleIdx="3" presStyleCnt="4">
        <dgm:presLayoutVars>
          <dgm:bulletEnabled val="1"/>
        </dgm:presLayoutVars>
      </dgm:prSet>
      <dgm:spPr/>
      <dgm:t>
        <a:bodyPr/>
        <a:lstStyle/>
        <a:p>
          <a:endParaRPr lang="en-US"/>
        </a:p>
      </dgm:t>
    </dgm:pt>
    <dgm:pt modelId="{24A14C38-66F3-42B4-9276-65FB15092845}" type="pres">
      <dgm:prSet presAssocID="{14180D19-D6E9-4340-9032-C8A803EDAABD}" presName="FourNodes_3_text" presStyleLbl="node1" presStyleIdx="3" presStyleCnt="4">
        <dgm:presLayoutVars>
          <dgm:bulletEnabled val="1"/>
        </dgm:presLayoutVars>
      </dgm:prSet>
      <dgm:spPr/>
      <dgm:t>
        <a:bodyPr/>
        <a:lstStyle/>
        <a:p>
          <a:endParaRPr lang="en-US"/>
        </a:p>
      </dgm:t>
    </dgm:pt>
    <dgm:pt modelId="{5969AB64-706A-463A-850E-6103C39CE807}" type="pres">
      <dgm:prSet presAssocID="{14180D19-D6E9-4340-9032-C8A803EDAABD}" presName="FourNodes_4_text" presStyleLbl="node1" presStyleIdx="3" presStyleCnt="4">
        <dgm:presLayoutVars>
          <dgm:bulletEnabled val="1"/>
        </dgm:presLayoutVars>
      </dgm:prSet>
      <dgm:spPr/>
      <dgm:t>
        <a:bodyPr/>
        <a:lstStyle/>
        <a:p>
          <a:endParaRPr lang="en-US"/>
        </a:p>
      </dgm:t>
    </dgm:pt>
  </dgm:ptLst>
  <dgm:cxnLst>
    <dgm:cxn modelId="{C808D089-516B-435E-8775-154DFA64E3D7}" type="presOf" srcId="{90C5D23A-5516-4020-A37B-EC3ED3F20141}" destId="{DC7FEE1C-092F-4414-957B-3F393F2A8352}" srcOrd="0" destOrd="0" presId="urn:microsoft.com/office/officeart/2005/8/layout/vProcess5"/>
    <dgm:cxn modelId="{A1C78BD6-DFC0-4BF7-AB65-9E49F06CF3A0}" type="presOf" srcId="{7266A3BC-7F11-4302-9DA3-1FD2C7C5FE52}" destId="{B4821179-A6EE-48E6-8038-DB8D25EF7540}" srcOrd="0" destOrd="0" presId="urn:microsoft.com/office/officeart/2005/8/layout/vProcess5"/>
    <dgm:cxn modelId="{B824855E-3AF2-4D35-819B-334D90A8451A}" type="presOf" srcId="{D50F6D87-139C-46DF-B474-C8B7B84B91FB}" destId="{22E64EBD-3343-4D56-8518-FBD3EA2FD3E7}" srcOrd="1" destOrd="0" presId="urn:microsoft.com/office/officeart/2005/8/layout/vProcess5"/>
    <dgm:cxn modelId="{F8C40FF8-CC73-4A9C-B455-5F277DCEF9AC}" type="presOf" srcId="{36952F9B-BBCC-44B5-B2A3-747EDDD766FD}" destId="{5969AB64-706A-463A-850E-6103C39CE807}" srcOrd="1" destOrd="0" presId="urn:microsoft.com/office/officeart/2005/8/layout/vProcess5"/>
    <dgm:cxn modelId="{2A764913-D84A-4704-804A-FF2C3861FF60}" type="presOf" srcId="{BDF11377-EBC7-48F5-B491-327CB700B499}" destId="{79A46A9D-597F-4C1A-9773-DBE9C9AB8556}" srcOrd="1" destOrd="0" presId="urn:microsoft.com/office/officeart/2005/8/layout/vProcess5"/>
    <dgm:cxn modelId="{C0F4ACE7-E900-4CED-BFB2-D20724E3A3B3}" srcId="{14180D19-D6E9-4340-9032-C8A803EDAABD}" destId="{BDF11377-EBC7-48F5-B491-327CB700B499}" srcOrd="1" destOrd="0" parTransId="{65A50D97-801D-43CB-B5E8-CA1EF5822554}" sibTransId="{20950E4A-850B-42A6-97CA-0DA95743FF55}"/>
    <dgm:cxn modelId="{B0249F0D-356C-46A9-A95C-57A883D41A8C}" type="presOf" srcId="{36952F9B-BBCC-44B5-B2A3-747EDDD766FD}" destId="{87C1E466-6459-406F-B989-9123EB12545D}" srcOrd="0" destOrd="0" presId="urn:microsoft.com/office/officeart/2005/8/layout/vProcess5"/>
    <dgm:cxn modelId="{97C2B3A8-CB41-42AC-A54C-1795D5E8213C}" type="presOf" srcId="{14180D19-D6E9-4340-9032-C8A803EDAABD}" destId="{480D7F81-99C3-49E1-BC9F-DED52F6716BD}" srcOrd="0" destOrd="0" presId="urn:microsoft.com/office/officeart/2005/8/layout/vProcess5"/>
    <dgm:cxn modelId="{56F62EA6-962B-4411-9E2D-9E3654A89928}" type="presOf" srcId="{20950E4A-850B-42A6-97CA-0DA95743FF55}" destId="{5E2383B3-FBB7-4831-A902-4DA99F573F91}" srcOrd="0" destOrd="0" presId="urn:microsoft.com/office/officeart/2005/8/layout/vProcess5"/>
    <dgm:cxn modelId="{2B1368F4-36C7-437D-8AA0-BC767F86A793}" type="presOf" srcId="{D50F6D87-139C-46DF-B474-C8B7B84B91FB}" destId="{FF63BBDB-8330-4E9C-A4FA-8598423F8C01}" srcOrd="0" destOrd="0" presId="urn:microsoft.com/office/officeart/2005/8/layout/vProcess5"/>
    <dgm:cxn modelId="{5D96FF56-1A8C-4065-BF05-CE17A2604EFC}" type="presOf" srcId="{7266A3BC-7F11-4302-9DA3-1FD2C7C5FE52}" destId="{24A14C38-66F3-42B4-9276-65FB15092845}" srcOrd="1" destOrd="0" presId="urn:microsoft.com/office/officeart/2005/8/layout/vProcess5"/>
    <dgm:cxn modelId="{776B29D6-6FDA-4520-8514-BFB46FF74CEA}" type="presOf" srcId="{BDF11377-EBC7-48F5-B491-327CB700B499}" destId="{5DA9CA0C-84BB-4555-8083-C6BDFE99CAB8}" srcOrd="0" destOrd="0" presId="urn:microsoft.com/office/officeart/2005/8/layout/vProcess5"/>
    <dgm:cxn modelId="{F1C036BC-088C-49B2-B3C9-F025E8E4CE72}" type="presOf" srcId="{F5DE067E-4FA1-4950-8595-FED36CA0B584}" destId="{9B57F24D-B9C7-4230-99C6-3C537D25169A}" srcOrd="0" destOrd="0" presId="urn:microsoft.com/office/officeart/2005/8/layout/vProcess5"/>
    <dgm:cxn modelId="{9C5B795C-495F-4B15-9736-BE4AC8DDF4E4}" srcId="{14180D19-D6E9-4340-9032-C8A803EDAABD}" destId="{7266A3BC-7F11-4302-9DA3-1FD2C7C5FE52}" srcOrd="2" destOrd="0" parTransId="{43247433-7C35-4383-A3CF-914806F6C6F5}" sibTransId="{90C5D23A-5516-4020-A37B-EC3ED3F20141}"/>
    <dgm:cxn modelId="{A1FBA001-25D7-407B-AC95-6E20933620D7}" srcId="{14180D19-D6E9-4340-9032-C8A803EDAABD}" destId="{D50F6D87-139C-46DF-B474-C8B7B84B91FB}" srcOrd="0" destOrd="0" parTransId="{D2FE277B-2D79-490A-A73C-FB5A9A79B3BA}" sibTransId="{F5DE067E-4FA1-4950-8595-FED36CA0B584}"/>
    <dgm:cxn modelId="{E78410BE-0603-4F21-982A-651ABBDDC9F7}" srcId="{14180D19-D6E9-4340-9032-C8A803EDAABD}" destId="{36952F9B-BBCC-44B5-B2A3-747EDDD766FD}" srcOrd="3" destOrd="0" parTransId="{F1767E49-E0F5-4AFA-97D3-6C788936AA69}" sibTransId="{C9EBF934-AF95-4D64-A081-FEDD6F09041B}"/>
    <dgm:cxn modelId="{98B20C01-D34D-4A52-8237-7224BC82FE0E}" type="presParOf" srcId="{480D7F81-99C3-49E1-BC9F-DED52F6716BD}" destId="{D8899F2B-7E6A-4880-B743-4F6B04F4A4AA}" srcOrd="0" destOrd="0" presId="urn:microsoft.com/office/officeart/2005/8/layout/vProcess5"/>
    <dgm:cxn modelId="{DFDF7485-65DF-4B77-AB6F-02AD0D4ABB1F}" type="presParOf" srcId="{480D7F81-99C3-49E1-BC9F-DED52F6716BD}" destId="{FF63BBDB-8330-4E9C-A4FA-8598423F8C01}" srcOrd="1" destOrd="0" presId="urn:microsoft.com/office/officeart/2005/8/layout/vProcess5"/>
    <dgm:cxn modelId="{663E4139-BFE8-4F6D-8CA1-C4B044FF549C}" type="presParOf" srcId="{480D7F81-99C3-49E1-BC9F-DED52F6716BD}" destId="{5DA9CA0C-84BB-4555-8083-C6BDFE99CAB8}" srcOrd="2" destOrd="0" presId="urn:microsoft.com/office/officeart/2005/8/layout/vProcess5"/>
    <dgm:cxn modelId="{7EC871C8-5876-4085-8B51-922351CC77D5}" type="presParOf" srcId="{480D7F81-99C3-49E1-BC9F-DED52F6716BD}" destId="{B4821179-A6EE-48E6-8038-DB8D25EF7540}" srcOrd="3" destOrd="0" presId="urn:microsoft.com/office/officeart/2005/8/layout/vProcess5"/>
    <dgm:cxn modelId="{667806C1-271B-4769-89BC-DBCBBB283857}" type="presParOf" srcId="{480D7F81-99C3-49E1-BC9F-DED52F6716BD}" destId="{87C1E466-6459-406F-B989-9123EB12545D}" srcOrd="4" destOrd="0" presId="urn:microsoft.com/office/officeart/2005/8/layout/vProcess5"/>
    <dgm:cxn modelId="{5E06E87D-DF13-46B9-B9A0-1FE950C7D4B9}" type="presParOf" srcId="{480D7F81-99C3-49E1-BC9F-DED52F6716BD}" destId="{9B57F24D-B9C7-4230-99C6-3C537D25169A}" srcOrd="5" destOrd="0" presId="urn:microsoft.com/office/officeart/2005/8/layout/vProcess5"/>
    <dgm:cxn modelId="{5C501940-B98E-406C-9402-27CB14208C37}" type="presParOf" srcId="{480D7F81-99C3-49E1-BC9F-DED52F6716BD}" destId="{5E2383B3-FBB7-4831-A902-4DA99F573F91}" srcOrd="6" destOrd="0" presId="urn:microsoft.com/office/officeart/2005/8/layout/vProcess5"/>
    <dgm:cxn modelId="{85BB23DD-385B-41A9-82D2-103782B55345}" type="presParOf" srcId="{480D7F81-99C3-49E1-BC9F-DED52F6716BD}" destId="{DC7FEE1C-092F-4414-957B-3F393F2A8352}" srcOrd="7" destOrd="0" presId="urn:microsoft.com/office/officeart/2005/8/layout/vProcess5"/>
    <dgm:cxn modelId="{96173D3B-82A1-46F4-86D7-CDC1934BD515}" type="presParOf" srcId="{480D7F81-99C3-49E1-BC9F-DED52F6716BD}" destId="{22E64EBD-3343-4D56-8518-FBD3EA2FD3E7}" srcOrd="8" destOrd="0" presId="urn:microsoft.com/office/officeart/2005/8/layout/vProcess5"/>
    <dgm:cxn modelId="{E2D8A7D4-2FE2-4920-A466-9C0ECFFCD67C}" type="presParOf" srcId="{480D7F81-99C3-49E1-BC9F-DED52F6716BD}" destId="{79A46A9D-597F-4C1A-9773-DBE9C9AB8556}" srcOrd="9" destOrd="0" presId="urn:microsoft.com/office/officeart/2005/8/layout/vProcess5"/>
    <dgm:cxn modelId="{C14B111A-8EBA-4017-972D-4D3637081DF9}" type="presParOf" srcId="{480D7F81-99C3-49E1-BC9F-DED52F6716BD}" destId="{24A14C38-66F3-42B4-9276-65FB15092845}" srcOrd="10" destOrd="0" presId="urn:microsoft.com/office/officeart/2005/8/layout/vProcess5"/>
    <dgm:cxn modelId="{4B22D183-82DD-4F72-93A1-B1BCAAEB441F}" type="presParOf" srcId="{480D7F81-99C3-49E1-BC9F-DED52F6716BD}" destId="{5969AB64-706A-463A-850E-6103C39CE80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D64F65-6439-4EA4-A050-1798AE0FCDDD}"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2B36F636-4E00-4E76-9182-D209C1F6114B}">
      <dgm:prSet/>
      <dgm:spPr/>
      <dgm:t>
        <a:bodyPr/>
        <a:lstStyle/>
        <a:p>
          <a:r>
            <a:rPr lang="en-IN">
              <a:latin typeface="Arial" panose="020B0604020202020204" pitchFamily="34" charset="0"/>
              <a:cs typeface="Arial" panose="020B0604020202020204" pitchFamily="34" charset="0"/>
            </a:rPr>
            <a:t>This is the type of shared decision-making that helps patients to participate in the process of treatment planning (NHS England, 2024).</a:t>
          </a:r>
          <a:endParaRPr lang="en-US">
            <a:latin typeface="Arial" panose="020B0604020202020204" pitchFamily="34" charset="0"/>
            <a:cs typeface="Arial" panose="020B0604020202020204" pitchFamily="34" charset="0"/>
          </a:endParaRPr>
        </a:p>
      </dgm:t>
    </dgm:pt>
    <dgm:pt modelId="{64F3742B-7E82-4C0F-B575-3960EBFE9F5C}" type="parTrans" cxnId="{7D126CAA-96F5-4A0A-87D2-55E5F25E89B6}">
      <dgm:prSet/>
      <dgm:spPr/>
      <dgm:t>
        <a:bodyPr/>
        <a:lstStyle/>
        <a:p>
          <a:endParaRPr lang="en-US">
            <a:latin typeface="Arial" panose="020B0604020202020204" pitchFamily="34" charset="0"/>
            <a:cs typeface="Arial" panose="020B0604020202020204" pitchFamily="34" charset="0"/>
          </a:endParaRPr>
        </a:p>
      </dgm:t>
    </dgm:pt>
    <dgm:pt modelId="{95A95C46-36FB-4BE2-B549-A6017E4F77B0}" type="sibTrans" cxnId="{7D126CAA-96F5-4A0A-87D2-55E5F25E89B6}">
      <dgm:prSet/>
      <dgm:spPr/>
      <dgm:t>
        <a:bodyPr/>
        <a:lstStyle/>
        <a:p>
          <a:endParaRPr lang="en-US">
            <a:latin typeface="Arial" panose="020B0604020202020204" pitchFamily="34" charset="0"/>
            <a:cs typeface="Arial" panose="020B0604020202020204" pitchFamily="34" charset="0"/>
          </a:endParaRPr>
        </a:p>
      </dgm:t>
    </dgm:pt>
    <dgm:pt modelId="{B0882BAC-8436-47D5-8347-158F3C285512}">
      <dgm:prSet/>
      <dgm:spPr/>
      <dgm:t>
        <a:bodyPr/>
        <a:lstStyle/>
        <a:p>
          <a:r>
            <a:rPr lang="en-IN">
              <a:latin typeface="Arial" panose="020B0604020202020204" pitchFamily="34" charset="0"/>
              <a:cs typeface="Arial" panose="020B0604020202020204" pitchFamily="34" charset="0"/>
            </a:rPr>
            <a:t>Personal care planning is for treating unique healthcare needs.</a:t>
          </a:r>
          <a:endParaRPr lang="en-US">
            <a:latin typeface="Arial" panose="020B0604020202020204" pitchFamily="34" charset="0"/>
            <a:cs typeface="Arial" panose="020B0604020202020204" pitchFamily="34" charset="0"/>
          </a:endParaRPr>
        </a:p>
      </dgm:t>
    </dgm:pt>
    <dgm:pt modelId="{F83D2635-C6AF-4D7F-AB65-568419701920}" type="parTrans" cxnId="{7B263925-8277-444A-B229-9A257A25F1E7}">
      <dgm:prSet/>
      <dgm:spPr/>
      <dgm:t>
        <a:bodyPr/>
        <a:lstStyle/>
        <a:p>
          <a:endParaRPr lang="en-US">
            <a:latin typeface="Arial" panose="020B0604020202020204" pitchFamily="34" charset="0"/>
            <a:cs typeface="Arial" panose="020B0604020202020204" pitchFamily="34" charset="0"/>
          </a:endParaRPr>
        </a:p>
      </dgm:t>
    </dgm:pt>
    <dgm:pt modelId="{3A98D07E-1AEE-44AB-BC77-7B5ECC970D35}" type="sibTrans" cxnId="{7B263925-8277-444A-B229-9A257A25F1E7}">
      <dgm:prSet/>
      <dgm:spPr/>
      <dgm:t>
        <a:bodyPr/>
        <a:lstStyle/>
        <a:p>
          <a:endParaRPr lang="en-US">
            <a:latin typeface="Arial" panose="020B0604020202020204" pitchFamily="34" charset="0"/>
            <a:cs typeface="Arial" panose="020B0604020202020204" pitchFamily="34" charset="0"/>
          </a:endParaRPr>
        </a:p>
      </dgm:t>
    </dgm:pt>
    <dgm:pt modelId="{3B1D8CEF-73FF-42C5-8E26-E78FD8B6E91F}">
      <dgm:prSet/>
      <dgm:spPr/>
      <dgm:t>
        <a:bodyPr/>
        <a:lstStyle/>
        <a:p>
          <a:r>
            <a:rPr lang="en-IN">
              <a:latin typeface="Arial" panose="020B0604020202020204" pitchFamily="34" charset="0"/>
              <a:cs typeface="Arial" panose="020B0604020202020204" pitchFamily="34" charset="0"/>
            </a:rPr>
            <a:t>Supported self-management promotes self-management in patients.</a:t>
          </a:r>
          <a:endParaRPr lang="en-US">
            <a:latin typeface="Arial" panose="020B0604020202020204" pitchFamily="34" charset="0"/>
            <a:cs typeface="Arial" panose="020B0604020202020204" pitchFamily="34" charset="0"/>
          </a:endParaRPr>
        </a:p>
      </dgm:t>
    </dgm:pt>
    <dgm:pt modelId="{9501FA86-21EB-470D-81EB-2DC91389EBC3}" type="parTrans" cxnId="{B7F3CB89-3C4C-41F8-A611-C0F6AB88FC22}">
      <dgm:prSet/>
      <dgm:spPr/>
      <dgm:t>
        <a:bodyPr/>
        <a:lstStyle/>
        <a:p>
          <a:endParaRPr lang="en-US">
            <a:latin typeface="Arial" panose="020B0604020202020204" pitchFamily="34" charset="0"/>
            <a:cs typeface="Arial" panose="020B0604020202020204" pitchFamily="34" charset="0"/>
          </a:endParaRPr>
        </a:p>
      </dgm:t>
    </dgm:pt>
    <dgm:pt modelId="{F21B40E5-1E8D-4216-8A21-541AA2E66A72}" type="sibTrans" cxnId="{B7F3CB89-3C4C-41F8-A611-C0F6AB88FC22}">
      <dgm:prSet/>
      <dgm:spPr/>
      <dgm:t>
        <a:bodyPr/>
        <a:lstStyle/>
        <a:p>
          <a:endParaRPr lang="en-US">
            <a:latin typeface="Arial" panose="020B0604020202020204" pitchFamily="34" charset="0"/>
            <a:cs typeface="Arial" panose="020B0604020202020204" pitchFamily="34" charset="0"/>
          </a:endParaRPr>
        </a:p>
      </dgm:t>
    </dgm:pt>
    <dgm:pt modelId="{4FFEABE0-28DA-4DC0-AD4B-DE4315A97DE7}">
      <dgm:prSet/>
      <dgm:spPr/>
      <dgm:t>
        <a:bodyPr/>
        <a:lstStyle/>
        <a:p>
          <a:r>
            <a:rPr lang="en-IN">
              <a:latin typeface="Arial" panose="020B0604020202020204" pitchFamily="34" charset="0"/>
              <a:cs typeface="Arial" panose="020B0604020202020204" pitchFamily="34" charset="0"/>
            </a:rPr>
            <a:t>Social prescribing links people to community support (UK Government, 2025).</a:t>
          </a:r>
          <a:endParaRPr lang="en-US">
            <a:latin typeface="Arial" panose="020B0604020202020204" pitchFamily="34" charset="0"/>
            <a:cs typeface="Arial" panose="020B0604020202020204" pitchFamily="34" charset="0"/>
          </a:endParaRPr>
        </a:p>
      </dgm:t>
    </dgm:pt>
    <dgm:pt modelId="{A56CF9E4-81B3-4C95-A234-D8B7D6AB5714}" type="parTrans" cxnId="{5F984DA6-319B-482E-A97D-13020C1499F6}">
      <dgm:prSet/>
      <dgm:spPr/>
      <dgm:t>
        <a:bodyPr/>
        <a:lstStyle/>
        <a:p>
          <a:endParaRPr lang="en-US">
            <a:latin typeface="Arial" panose="020B0604020202020204" pitchFamily="34" charset="0"/>
            <a:cs typeface="Arial" panose="020B0604020202020204" pitchFamily="34" charset="0"/>
          </a:endParaRPr>
        </a:p>
      </dgm:t>
    </dgm:pt>
    <dgm:pt modelId="{D55B3882-721F-42F9-B531-C8687F819B35}" type="sibTrans" cxnId="{5F984DA6-319B-482E-A97D-13020C1499F6}">
      <dgm:prSet/>
      <dgm:spPr/>
      <dgm:t>
        <a:bodyPr/>
        <a:lstStyle/>
        <a:p>
          <a:endParaRPr lang="en-US">
            <a:latin typeface="Arial" panose="020B0604020202020204" pitchFamily="34" charset="0"/>
            <a:cs typeface="Arial" panose="020B0604020202020204" pitchFamily="34" charset="0"/>
          </a:endParaRPr>
        </a:p>
      </dgm:t>
    </dgm:pt>
    <dgm:pt modelId="{7FE2586D-6EF0-4185-8AE6-95972FF40359}">
      <dgm:prSet/>
      <dgm:spPr/>
      <dgm:t>
        <a:bodyPr/>
        <a:lstStyle/>
        <a:p>
          <a:r>
            <a:rPr lang="en-IN">
              <a:latin typeface="Arial" panose="020B0604020202020204" pitchFamily="34" charset="0"/>
              <a:cs typeface="Arial" panose="020B0604020202020204" pitchFamily="34" charset="0"/>
            </a:rPr>
            <a:t>Long-term care has further support through personal health budgets (Department of Health and Social Care, 2026).</a:t>
          </a:r>
          <a:endParaRPr lang="en-US">
            <a:latin typeface="Arial" panose="020B0604020202020204" pitchFamily="34" charset="0"/>
            <a:cs typeface="Arial" panose="020B0604020202020204" pitchFamily="34" charset="0"/>
          </a:endParaRPr>
        </a:p>
      </dgm:t>
    </dgm:pt>
    <dgm:pt modelId="{29C85437-FC4E-42FA-BB88-A7B4AF1A6C07}" type="parTrans" cxnId="{273A7AF0-E5A4-43C9-9649-C2EDF174089D}">
      <dgm:prSet/>
      <dgm:spPr/>
      <dgm:t>
        <a:bodyPr/>
        <a:lstStyle/>
        <a:p>
          <a:endParaRPr lang="en-US">
            <a:latin typeface="Arial" panose="020B0604020202020204" pitchFamily="34" charset="0"/>
            <a:cs typeface="Arial" panose="020B0604020202020204" pitchFamily="34" charset="0"/>
          </a:endParaRPr>
        </a:p>
      </dgm:t>
    </dgm:pt>
    <dgm:pt modelId="{D8C7CB4E-CC31-4EDB-8E56-563CDD7FDE4C}" type="sibTrans" cxnId="{273A7AF0-E5A4-43C9-9649-C2EDF174089D}">
      <dgm:prSet/>
      <dgm:spPr/>
      <dgm:t>
        <a:bodyPr/>
        <a:lstStyle/>
        <a:p>
          <a:endParaRPr lang="en-US">
            <a:latin typeface="Arial" panose="020B0604020202020204" pitchFamily="34" charset="0"/>
            <a:cs typeface="Arial" panose="020B0604020202020204" pitchFamily="34" charset="0"/>
          </a:endParaRPr>
        </a:p>
      </dgm:t>
    </dgm:pt>
    <dgm:pt modelId="{32D0B36A-801B-463D-8B56-5FCB3C585ACC}">
      <dgm:prSet/>
      <dgm:spPr/>
      <dgm:t>
        <a:bodyPr/>
        <a:lstStyle/>
        <a:p>
          <a:r>
            <a:rPr lang="en-IN">
              <a:latin typeface="Arial" panose="020B0604020202020204" pitchFamily="34" charset="0"/>
              <a:cs typeface="Arial" panose="020B0604020202020204" pitchFamily="34" charset="0"/>
            </a:rPr>
            <a:t>The strategies are beneficial to the patients and the sustainability of healthcare (British Medical Association, 2024).</a:t>
          </a:r>
          <a:endParaRPr lang="en-US">
            <a:latin typeface="Arial" panose="020B0604020202020204" pitchFamily="34" charset="0"/>
            <a:cs typeface="Arial" panose="020B0604020202020204" pitchFamily="34" charset="0"/>
          </a:endParaRPr>
        </a:p>
      </dgm:t>
    </dgm:pt>
    <dgm:pt modelId="{407018E2-A1AF-47D1-9704-FD1BA1EB12BF}" type="parTrans" cxnId="{AB838F06-D7FF-4386-9DB5-BD5451B493A2}">
      <dgm:prSet/>
      <dgm:spPr/>
      <dgm:t>
        <a:bodyPr/>
        <a:lstStyle/>
        <a:p>
          <a:endParaRPr lang="en-US">
            <a:latin typeface="Arial" panose="020B0604020202020204" pitchFamily="34" charset="0"/>
            <a:cs typeface="Arial" panose="020B0604020202020204" pitchFamily="34" charset="0"/>
          </a:endParaRPr>
        </a:p>
      </dgm:t>
    </dgm:pt>
    <dgm:pt modelId="{54064864-9892-4843-B052-91D8EFBFCBCC}" type="sibTrans" cxnId="{AB838F06-D7FF-4386-9DB5-BD5451B493A2}">
      <dgm:prSet/>
      <dgm:spPr/>
      <dgm:t>
        <a:bodyPr/>
        <a:lstStyle/>
        <a:p>
          <a:endParaRPr lang="en-US">
            <a:latin typeface="Arial" panose="020B0604020202020204" pitchFamily="34" charset="0"/>
            <a:cs typeface="Arial" panose="020B0604020202020204" pitchFamily="34" charset="0"/>
          </a:endParaRPr>
        </a:p>
      </dgm:t>
    </dgm:pt>
    <dgm:pt modelId="{A33A0C99-0AFF-48E1-A9DC-7BDC33BD4061}" type="pres">
      <dgm:prSet presAssocID="{09D64F65-6439-4EA4-A050-1798AE0FCDDD}" presName="Name0" presStyleCnt="0">
        <dgm:presLayoutVars>
          <dgm:dir/>
          <dgm:resizeHandles val="exact"/>
        </dgm:presLayoutVars>
      </dgm:prSet>
      <dgm:spPr/>
      <dgm:t>
        <a:bodyPr/>
        <a:lstStyle/>
        <a:p>
          <a:endParaRPr lang="en-US"/>
        </a:p>
      </dgm:t>
    </dgm:pt>
    <dgm:pt modelId="{4A67D1F5-B3B1-4CBC-8C0C-FE4C0710DAC6}" type="pres">
      <dgm:prSet presAssocID="{2B36F636-4E00-4E76-9182-D209C1F6114B}" presName="node" presStyleLbl="node1" presStyleIdx="0" presStyleCnt="6">
        <dgm:presLayoutVars>
          <dgm:bulletEnabled val="1"/>
        </dgm:presLayoutVars>
      </dgm:prSet>
      <dgm:spPr/>
      <dgm:t>
        <a:bodyPr/>
        <a:lstStyle/>
        <a:p>
          <a:endParaRPr lang="en-US"/>
        </a:p>
      </dgm:t>
    </dgm:pt>
    <dgm:pt modelId="{19B16B61-044D-4286-977A-1169EC8C6905}" type="pres">
      <dgm:prSet presAssocID="{95A95C46-36FB-4BE2-B549-A6017E4F77B0}" presName="sibTrans" presStyleLbl="sibTrans1D1" presStyleIdx="0" presStyleCnt="5"/>
      <dgm:spPr/>
      <dgm:t>
        <a:bodyPr/>
        <a:lstStyle/>
        <a:p>
          <a:endParaRPr lang="en-US"/>
        </a:p>
      </dgm:t>
    </dgm:pt>
    <dgm:pt modelId="{9806E46B-6C30-4D45-9CE1-8AA574C7CD47}" type="pres">
      <dgm:prSet presAssocID="{95A95C46-36FB-4BE2-B549-A6017E4F77B0}" presName="connectorText" presStyleLbl="sibTrans1D1" presStyleIdx="0" presStyleCnt="5"/>
      <dgm:spPr/>
      <dgm:t>
        <a:bodyPr/>
        <a:lstStyle/>
        <a:p>
          <a:endParaRPr lang="en-US"/>
        </a:p>
      </dgm:t>
    </dgm:pt>
    <dgm:pt modelId="{741DFC4A-3FE9-42C6-882D-B47DED0BF7D4}" type="pres">
      <dgm:prSet presAssocID="{B0882BAC-8436-47D5-8347-158F3C285512}" presName="node" presStyleLbl="node1" presStyleIdx="1" presStyleCnt="6">
        <dgm:presLayoutVars>
          <dgm:bulletEnabled val="1"/>
        </dgm:presLayoutVars>
      </dgm:prSet>
      <dgm:spPr/>
      <dgm:t>
        <a:bodyPr/>
        <a:lstStyle/>
        <a:p>
          <a:endParaRPr lang="en-US"/>
        </a:p>
      </dgm:t>
    </dgm:pt>
    <dgm:pt modelId="{4403A0E2-376F-470A-BB6F-751D6906586B}" type="pres">
      <dgm:prSet presAssocID="{3A98D07E-1AEE-44AB-BC77-7B5ECC970D35}" presName="sibTrans" presStyleLbl="sibTrans1D1" presStyleIdx="1" presStyleCnt="5"/>
      <dgm:spPr/>
      <dgm:t>
        <a:bodyPr/>
        <a:lstStyle/>
        <a:p>
          <a:endParaRPr lang="en-US"/>
        </a:p>
      </dgm:t>
    </dgm:pt>
    <dgm:pt modelId="{B1A53973-744D-45C3-BA50-5F174DBDE59F}" type="pres">
      <dgm:prSet presAssocID="{3A98D07E-1AEE-44AB-BC77-7B5ECC970D35}" presName="connectorText" presStyleLbl="sibTrans1D1" presStyleIdx="1" presStyleCnt="5"/>
      <dgm:spPr/>
      <dgm:t>
        <a:bodyPr/>
        <a:lstStyle/>
        <a:p>
          <a:endParaRPr lang="en-US"/>
        </a:p>
      </dgm:t>
    </dgm:pt>
    <dgm:pt modelId="{44B467A6-7DF5-4921-8DA9-F62A9CCFD57B}" type="pres">
      <dgm:prSet presAssocID="{3B1D8CEF-73FF-42C5-8E26-E78FD8B6E91F}" presName="node" presStyleLbl="node1" presStyleIdx="2" presStyleCnt="6">
        <dgm:presLayoutVars>
          <dgm:bulletEnabled val="1"/>
        </dgm:presLayoutVars>
      </dgm:prSet>
      <dgm:spPr/>
      <dgm:t>
        <a:bodyPr/>
        <a:lstStyle/>
        <a:p>
          <a:endParaRPr lang="en-US"/>
        </a:p>
      </dgm:t>
    </dgm:pt>
    <dgm:pt modelId="{B556C164-B25C-48EF-85A0-A387B221D19C}" type="pres">
      <dgm:prSet presAssocID="{F21B40E5-1E8D-4216-8A21-541AA2E66A72}" presName="sibTrans" presStyleLbl="sibTrans1D1" presStyleIdx="2" presStyleCnt="5"/>
      <dgm:spPr/>
      <dgm:t>
        <a:bodyPr/>
        <a:lstStyle/>
        <a:p>
          <a:endParaRPr lang="en-US"/>
        </a:p>
      </dgm:t>
    </dgm:pt>
    <dgm:pt modelId="{189EB696-8A36-4883-8D89-087AEB55E51A}" type="pres">
      <dgm:prSet presAssocID="{F21B40E5-1E8D-4216-8A21-541AA2E66A72}" presName="connectorText" presStyleLbl="sibTrans1D1" presStyleIdx="2" presStyleCnt="5"/>
      <dgm:spPr/>
      <dgm:t>
        <a:bodyPr/>
        <a:lstStyle/>
        <a:p>
          <a:endParaRPr lang="en-US"/>
        </a:p>
      </dgm:t>
    </dgm:pt>
    <dgm:pt modelId="{39656177-3C37-4206-8935-BB66F962560F}" type="pres">
      <dgm:prSet presAssocID="{4FFEABE0-28DA-4DC0-AD4B-DE4315A97DE7}" presName="node" presStyleLbl="node1" presStyleIdx="3" presStyleCnt="6">
        <dgm:presLayoutVars>
          <dgm:bulletEnabled val="1"/>
        </dgm:presLayoutVars>
      </dgm:prSet>
      <dgm:spPr/>
      <dgm:t>
        <a:bodyPr/>
        <a:lstStyle/>
        <a:p>
          <a:endParaRPr lang="en-US"/>
        </a:p>
      </dgm:t>
    </dgm:pt>
    <dgm:pt modelId="{38EADEF2-B656-4F99-8FD4-482269C59688}" type="pres">
      <dgm:prSet presAssocID="{D55B3882-721F-42F9-B531-C8687F819B35}" presName="sibTrans" presStyleLbl="sibTrans1D1" presStyleIdx="3" presStyleCnt="5"/>
      <dgm:spPr/>
      <dgm:t>
        <a:bodyPr/>
        <a:lstStyle/>
        <a:p>
          <a:endParaRPr lang="en-US"/>
        </a:p>
      </dgm:t>
    </dgm:pt>
    <dgm:pt modelId="{0279A6A8-B38E-4A26-802A-9340988D0B99}" type="pres">
      <dgm:prSet presAssocID="{D55B3882-721F-42F9-B531-C8687F819B35}" presName="connectorText" presStyleLbl="sibTrans1D1" presStyleIdx="3" presStyleCnt="5"/>
      <dgm:spPr/>
      <dgm:t>
        <a:bodyPr/>
        <a:lstStyle/>
        <a:p>
          <a:endParaRPr lang="en-US"/>
        </a:p>
      </dgm:t>
    </dgm:pt>
    <dgm:pt modelId="{D9A93243-182B-43F1-A92D-99E6B32C2DCE}" type="pres">
      <dgm:prSet presAssocID="{7FE2586D-6EF0-4185-8AE6-95972FF40359}" presName="node" presStyleLbl="node1" presStyleIdx="4" presStyleCnt="6">
        <dgm:presLayoutVars>
          <dgm:bulletEnabled val="1"/>
        </dgm:presLayoutVars>
      </dgm:prSet>
      <dgm:spPr/>
      <dgm:t>
        <a:bodyPr/>
        <a:lstStyle/>
        <a:p>
          <a:endParaRPr lang="en-US"/>
        </a:p>
      </dgm:t>
    </dgm:pt>
    <dgm:pt modelId="{D961ECA7-0554-4B0E-A228-7E316BA1D6A8}" type="pres">
      <dgm:prSet presAssocID="{D8C7CB4E-CC31-4EDB-8E56-563CDD7FDE4C}" presName="sibTrans" presStyleLbl="sibTrans1D1" presStyleIdx="4" presStyleCnt="5"/>
      <dgm:spPr/>
      <dgm:t>
        <a:bodyPr/>
        <a:lstStyle/>
        <a:p>
          <a:endParaRPr lang="en-US"/>
        </a:p>
      </dgm:t>
    </dgm:pt>
    <dgm:pt modelId="{D91E2188-04F2-4B7F-A8DD-A1BC681AC6F7}" type="pres">
      <dgm:prSet presAssocID="{D8C7CB4E-CC31-4EDB-8E56-563CDD7FDE4C}" presName="connectorText" presStyleLbl="sibTrans1D1" presStyleIdx="4" presStyleCnt="5"/>
      <dgm:spPr/>
      <dgm:t>
        <a:bodyPr/>
        <a:lstStyle/>
        <a:p>
          <a:endParaRPr lang="en-US"/>
        </a:p>
      </dgm:t>
    </dgm:pt>
    <dgm:pt modelId="{246B87FD-5613-4939-92F9-15BDF7968E28}" type="pres">
      <dgm:prSet presAssocID="{32D0B36A-801B-463D-8B56-5FCB3C585ACC}" presName="node" presStyleLbl="node1" presStyleIdx="5" presStyleCnt="6">
        <dgm:presLayoutVars>
          <dgm:bulletEnabled val="1"/>
        </dgm:presLayoutVars>
      </dgm:prSet>
      <dgm:spPr/>
      <dgm:t>
        <a:bodyPr/>
        <a:lstStyle/>
        <a:p>
          <a:endParaRPr lang="en-US"/>
        </a:p>
      </dgm:t>
    </dgm:pt>
  </dgm:ptLst>
  <dgm:cxnLst>
    <dgm:cxn modelId="{5F984DA6-319B-482E-A97D-13020C1499F6}" srcId="{09D64F65-6439-4EA4-A050-1798AE0FCDDD}" destId="{4FFEABE0-28DA-4DC0-AD4B-DE4315A97DE7}" srcOrd="3" destOrd="0" parTransId="{A56CF9E4-81B3-4C95-A234-D8B7D6AB5714}" sibTransId="{D55B3882-721F-42F9-B531-C8687F819B35}"/>
    <dgm:cxn modelId="{A99898F9-9D02-4A95-B5DC-41C47696247B}" type="presOf" srcId="{D8C7CB4E-CC31-4EDB-8E56-563CDD7FDE4C}" destId="{D91E2188-04F2-4B7F-A8DD-A1BC681AC6F7}" srcOrd="1" destOrd="0" presId="urn:microsoft.com/office/officeart/2016/7/layout/RepeatingBendingProcessNew"/>
    <dgm:cxn modelId="{DFC90064-90B5-4299-A6D7-227147628E54}" type="presOf" srcId="{D8C7CB4E-CC31-4EDB-8E56-563CDD7FDE4C}" destId="{D961ECA7-0554-4B0E-A228-7E316BA1D6A8}" srcOrd="0" destOrd="0" presId="urn:microsoft.com/office/officeart/2016/7/layout/RepeatingBendingProcessNew"/>
    <dgm:cxn modelId="{7B263925-8277-444A-B229-9A257A25F1E7}" srcId="{09D64F65-6439-4EA4-A050-1798AE0FCDDD}" destId="{B0882BAC-8436-47D5-8347-158F3C285512}" srcOrd="1" destOrd="0" parTransId="{F83D2635-C6AF-4D7F-AB65-568419701920}" sibTransId="{3A98D07E-1AEE-44AB-BC77-7B5ECC970D35}"/>
    <dgm:cxn modelId="{3C65742F-FF92-4368-A4E5-CB93F7412274}" type="presOf" srcId="{3A98D07E-1AEE-44AB-BC77-7B5ECC970D35}" destId="{4403A0E2-376F-470A-BB6F-751D6906586B}" srcOrd="0" destOrd="0" presId="urn:microsoft.com/office/officeart/2016/7/layout/RepeatingBendingProcessNew"/>
    <dgm:cxn modelId="{D23B8B46-CA38-4228-8D77-1623A97D336E}" type="presOf" srcId="{F21B40E5-1E8D-4216-8A21-541AA2E66A72}" destId="{B556C164-B25C-48EF-85A0-A387B221D19C}" srcOrd="0" destOrd="0" presId="urn:microsoft.com/office/officeart/2016/7/layout/RepeatingBendingProcessNew"/>
    <dgm:cxn modelId="{7F35E21B-ADD5-4033-9F46-F99B30801F99}" type="presOf" srcId="{3B1D8CEF-73FF-42C5-8E26-E78FD8B6E91F}" destId="{44B467A6-7DF5-4921-8DA9-F62A9CCFD57B}" srcOrd="0" destOrd="0" presId="urn:microsoft.com/office/officeart/2016/7/layout/RepeatingBendingProcessNew"/>
    <dgm:cxn modelId="{344C7CB4-AD90-4EE0-93E0-CCADF7328F2C}" type="presOf" srcId="{09D64F65-6439-4EA4-A050-1798AE0FCDDD}" destId="{A33A0C99-0AFF-48E1-A9DC-7BDC33BD4061}" srcOrd="0" destOrd="0" presId="urn:microsoft.com/office/officeart/2016/7/layout/RepeatingBendingProcessNew"/>
    <dgm:cxn modelId="{E4A5C11A-F729-4775-B858-7D380BD24298}" type="presOf" srcId="{4FFEABE0-28DA-4DC0-AD4B-DE4315A97DE7}" destId="{39656177-3C37-4206-8935-BB66F962560F}" srcOrd="0" destOrd="0" presId="urn:microsoft.com/office/officeart/2016/7/layout/RepeatingBendingProcessNew"/>
    <dgm:cxn modelId="{2DB7B753-32C1-404B-BE47-C8E6DC6B99F9}" type="presOf" srcId="{D55B3882-721F-42F9-B531-C8687F819B35}" destId="{38EADEF2-B656-4F99-8FD4-482269C59688}" srcOrd="0" destOrd="0" presId="urn:microsoft.com/office/officeart/2016/7/layout/RepeatingBendingProcessNew"/>
    <dgm:cxn modelId="{F42B4A6D-3926-429E-9F4A-B278DA2AD796}" type="presOf" srcId="{7FE2586D-6EF0-4185-8AE6-95972FF40359}" destId="{D9A93243-182B-43F1-A92D-99E6B32C2DCE}" srcOrd="0" destOrd="0" presId="urn:microsoft.com/office/officeart/2016/7/layout/RepeatingBendingProcessNew"/>
    <dgm:cxn modelId="{4902F3BE-BC21-4F57-BA54-A841632CD9B8}" type="presOf" srcId="{95A95C46-36FB-4BE2-B549-A6017E4F77B0}" destId="{19B16B61-044D-4286-977A-1169EC8C6905}" srcOrd="0" destOrd="0" presId="urn:microsoft.com/office/officeart/2016/7/layout/RepeatingBendingProcessNew"/>
    <dgm:cxn modelId="{273A7AF0-E5A4-43C9-9649-C2EDF174089D}" srcId="{09D64F65-6439-4EA4-A050-1798AE0FCDDD}" destId="{7FE2586D-6EF0-4185-8AE6-95972FF40359}" srcOrd="4" destOrd="0" parTransId="{29C85437-FC4E-42FA-BB88-A7B4AF1A6C07}" sibTransId="{D8C7CB4E-CC31-4EDB-8E56-563CDD7FDE4C}"/>
    <dgm:cxn modelId="{B7F3CB89-3C4C-41F8-A611-C0F6AB88FC22}" srcId="{09D64F65-6439-4EA4-A050-1798AE0FCDDD}" destId="{3B1D8CEF-73FF-42C5-8E26-E78FD8B6E91F}" srcOrd="2" destOrd="0" parTransId="{9501FA86-21EB-470D-81EB-2DC91389EBC3}" sibTransId="{F21B40E5-1E8D-4216-8A21-541AA2E66A72}"/>
    <dgm:cxn modelId="{7D126CAA-96F5-4A0A-87D2-55E5F25E89B6}" srcId="{09D64F65-6439-4EA4-A050-1798AE0FCDDD}" destId="{2B36F636-4E00-4E76-9182-D209C1F6114B}" srcOrd="0" destOrd="0" parTransId="{64F3742B-7E82-4C0F-B575-3960EBFE9F5C}" sibTransId="{95A95C46-36FB-4BE2-B549-A6017E4F77B0}"/>
    <dgm:cxn modelId="{24692E02-B071-43D1-8A57-454D16B12584}" type="presOf" srcId="{F21B40E5-1E8D-4216-8A21-541AA2E66A72}" destId="{189EB696-8A36-4883-8D89-087AEB55E51A}" srcOrd="1" destOrd="0" presId="urn:microsoft.com/office/officeart/2016/7/layout/RepeatingBendingProcessNew"/>
    <dgm:cxn modelId="{9B805798-4C11-4215-8C1B-4832E1342F3B}" type="presOf" srcId="{2B36F636-4E00-4E76-9182-D209C1F6114B}" destId="{4A67D1F5-B3B1-4CBC-8C0C-FE4C0710DAC6}" srcOrd="0" destOrd="0" presId="urn:microsoft.com/office/officeart/2016/7/layout/RepeatingBendingProcessNew"/>
    <dgm:cxn modelId="{FE280F2D-EFB1-4F8B-8D05-EDB40E434BCE}" type="presOf" srcId="{32D0B36A-801B-463D-8B56-5FCB3C585ACC}" destId="{246B87FD-5613-4939-92F9-15BDF7968E28}" srcOrd="0" destOrd="0" presId="urn:microsoft.com/office/officeart/2016/7/layout/RepeatingBendingProcessNew"/>
    <dgm:cxn modelId="{C9AE40B9-4915-4D84-B37E-6C9941275A90}" type="presOf" srcId="{D55B3882-721F-42F9-B531-C8687F819B35}" destId="{0279A6A8-B38E-4A26-802A-9340988D0B99}" srcOrd="1" destOrd="0" presId="urn:microsoft.com/office/officeart/2016/7/layout/RepeatingBendingProcessNew"/>
    <dgm:cxn modelId="{AB838F06-D7FF-4386-9DB5-BD5451B493A2}" srcId="{09D64F65-6439-4EA4-A050-1798AE0FCDDD}" destId="{32D0B36A-801B-463D-8B56-5FCB3C585ACC}" srcOrd="5" destOrd="0" parTransId="{407018E2-A1AF-47D1-9704-FD1BA1EB12BF}" sibTransId="{54064864-9892-4843-B052-91D8EFBFCBCC}"/>
    <dgm:cxn modelId="{02A0E159-5934-4FE2-8C49-AB8D16C37424}" type="presOf" srcId="{3A98D07E-1AEE-44AB-BC77-7B5ECC970D35}" destId="{B1A53973-744D-45C3-BA50-5F174DBDE59F}" srcOrd="1" destOrd="0" presId="urn:microsoft.com/office/officeart/2016/7/layout/RepeatingBendingProcessNew"/>
    <dgm:cxn modelId="{88A02913-B826-4912-A86D-A4066C267DC4}" type="presOf" srcId="{95A95C46-36FB-4BE2-B549-A6017E4F77B0}" destId="{9806E46B-6C30-4D45-9CE1-8AA574C7CD47}" srcOrd="1" destOrd="0" presId="urn:microsoft.com/office/officeart/2016/7/layout/RepeatingBendingProcessNew"/>
    <dgm:cxn modelId="{86DEE404-0540-4B09-8E8E-002D09331E4D}" type="presOf" srcId="{B0882BAC-8436-47D5-8347-158F3C285512}" destId="{741DFC4A-3FE9-42C6-882D-B47DED0BF7D4}" srcOrd="0" destOrd="0" presId="urn:microsoft.com/office/officeart/2016/7/layout/RepeatingBendingProcessNew"/>
    <dgm:cxn modelId="{CC68873D-CC5D-46AB-AD37-85A87BB96985}" type="presParOf" srcId="{A33A0C99-0AFF-48E1-A9DC-7BDC33BD4061}" destId="{4A67D1F5-B3B1-4CBC-8C0C-FE4C0710DAC6}" srcOrd="0" destOrd="0" presId="urn:microsoft.com/office/officeart/2016/7/layout/RepeatingBendingProcessNew"/>
    <dgm:cxn modelId="{76C21D42-AFC0-4345-917F-904BCEAA9AEA}" type="presParOf" srcId="{A33A0C99-0AFF-48E1-A9DC-7BDC33BD4061}" destId="{19B16B61-044D-4286-977A-1169EC8C6905}" srcOrd="1" destOrd="0" presId="urn:microsoft.com/office/officeart/2016/7/layout/RepeatingBendingProcessNew"/>
    <dgm:cxn modelId="{7212DE27-FDD1-4B49-8AA2-EB36D97EBE01}" type="presParOf" srcId="{19B16B61-044D-4286-977A-1169EC8C6905}" destId="{9806E46B-6C30-4D45-9CE1-8AA574C7CD47}" srcOrd="0" destOrd="0" presId="urn:microsoft.com/office/officeart/2016/7/layout/RepeatingBendingProcessNew"/>
    <dgm:cxn modelId="{94C43FC1-132D-48C2-A800-8CE91E57775D}" type="presParOf" srcId="{A33A0C99-0AFF-48E1-A9DC-7BDC33BD4061}" destId="{741DFC4A-3FE9-42C6-882D-B47DED0BF7D4}" srcOrd="2" destOrd="0" presId="urn:microsoft.com/office/officeart/2016/7/layout/RepeatingBendingProcessNew"/>
    <dgm:cxn modelId="{9D513181-E771-4334-97FD-29F52A4B3E08}" type="presParOf" srcId="{A33A0C99-0AFF-48E1-A9DC-7BDC33BD4061}" destId="{4403A0E2-376F-470A-BB6F-751D6906586B}" srcOrd="3" destOrd="0" presId="urn:microsoft.com/office/officeart/2016/7/layout/RepeatingBendingProcessNew"/>
    <dgm:cxn modelId="{A6BED338-51B3-4F74-A5E6-1313450ED30D}" type="presParOf" srcId="{4403A0E2-376F-470A-BB6F-751D6906586B}" destId="{B1A53973-744D-45C3-BA50-5F174DBDE59F}" srcOrd="0" destOrd="0" presId="urn:microsoft.com/office/officeart/2016/7/layout/RepeatingBendingProcessNew"/>
    <dgm:cxn modelId="{0C5ACEA0-0BD6-462E-B2AD-D9D823F6DB6E}" type="presParOf" srcId="{A33A0C99-0AFF-48E1-A9DC-7BDC33BD4061}" destId="{44B467A6-7DF5-4921-8DA9-F62A9CCFD57B}" srcOrd="4" destOrd="0" presId="urn:microsoft.com/office/officeart/2016/7/layout/RepeatingBendingProcessNew"/>
    <dgm:cxn modelId="{542E20E9-8395-4103-A278-C94E609DF3BE}" type="presParOf" srcId="{A33A0C99-0AFF-48E1-A9DC-7BDC33BD4061}" destId="{B556C164-B25C-48EF-85A0-A387B221D19C}" srcOrd="5" destOrd="0" presId="urn:microsoft.com/office/officeart/2016/7/layout/RepeatingBendingProcessNew"/>
    <dgm:cxn modelId="{CCB7D6F8-7C8C-4BA4-81DC-185B6340C73F}" type="presParOf" srcId="{B556C164-B25C-48EF-85A0-A387B221D19C}" destId="{189EB696-8A36-4883-8D89-087AEB55E51A}" srcOrd="0" destOrd="0" presId="urn:microsoft.com/office/officeart/2016/7/layout/RepeatingBendingProcessNew"/>
    <dgm:cxn modelId="{9512CF1A-7BA5-4381-B535-610ADFF7313A}" type="presParOf" srcId="{A33A0C99-0AFF-48E1-A9DC-7BDC33BD4061}" destId="{39656177-3C37-4206-8935-BB66F962560F}" srcOrd="6" destOrd="0" presId="urn:microsoft.com/office/officeart/2016/7/layout/RepeatingBendingProcessNew"/>
    <dgm:cxn modelId="{960D1B57-888D-4E59-ADDA-31C8A8F99495}" type="presParOf" srcId="{A33A0C99-0AFF-48E1-A9DC-7BDC33BD4061}" destId="{38EADEF2-B656-4F99-8FD4-482269C59688}" srcOrd="7" destOrd="0" presId="urn:microsoft.com/office/officeart/2016/7/layout/RepeatingBendingProcessNew"/>
    <dgm:cxn modelId="{9EFAF227-DC0C-4877-A203-02D780129229}" type="presParOf" srcId="{38EADEF2-B656-4F99-8FD4-482269C59688}" destId="{0279A6A8-B38E-4A26-802A-9340988D0B99}" srcOrd="0" destOrd="0" presId="urn:microsoft.com/office/officeart/2016/7/layout/RepeatingBendingProcessNew"/>
    <dgm:cxn modelId="{39F593CD-4D58-4CF6-A426-F3FA65ABF660}" type="presParOf" srcId="{A33A0C99-0AFF-48E1-A9DC-7BDC33BD4061}" destId="{D9A93243-182B-43F1-A92D-99E6B32C2DCE}" srcOrd="8" destOrd="0" presId="urn:microsoft.com/office/officeart/2016/7/layout/RepeatingBendingProcessNew"/>
    <dgm:cxn modelId="{E8A7F524-6487-4111-A3E0-C3D68C7ACB7D}" type="presParOf" srcId="{A33A0C99-0AFF-48E1-A9DC-7BDC33BD4061}" destId="{D961ECA7-0554-4B0E-A228-7E316BA1D6A8}" srcOrd="9" destOrd="0" presId="urn:microsoft.com/office/officeart/2016/7/layout/RepeatingBendingProcessNew"/>
    <dgm:cxn modelId="{88866971-C6B8-40DE-ADD3-CFECEEF9D26E}" type="presParOf" srcId="{D961ECA7-0554-4B0E-A228-7E316BA1D6A8}" destId="{D91E2188-04F2-4B7F-A8DD-A1BC681AC6F7}" srcOrd="0" destOrd="0" presId="urn:microsoft.com/office/officeart/2016/7/layout/RepeatingBendingProcessNew"/>
    <dgm:cxn modelId="{C41314CD-3FAD-4B4C-A88D-DA0851C0DA72}" type="presParOf" srcId="{A33A0C99-0AFF-48E1-A9DC-7BDC33BD4061}" destId="{246B87FD-5613-4939-92F9-15BDF7968E28}"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DC871-57F5-4989-946A-F6923F25D58E}">
      <dsp:nvSpPr>
        <dsp:cNvPr id="0" name=""/>
        <dsp:cNvSpPr/>
      </dsp:nvSpPr>
      <dsp:spPr>
        <a:xfrm>
          <a:off x="0" y="1913"/>
          <a:ext cx="6093068" cy="9700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64CFDB-C3E0-4076-B052-AD1805B0831E}">
      <dsp:nvSpPr>
        <dsp:cNvPr id="0" name=""/>
        <dsp:cNvSpPr/>
      </dsp:nvSpPr>
      <dsp:spPr>
        <a:xfrm>
          <a:off x="293437" y="220173"/>
          <a:ext cx="533522" cy="5335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79440C-2571-4C00-9F04-F2C7C73F80AF}">
      <dsp:nvSpPr>
        <dsp:cNvPr id="0" name=""/>
        <dsp:cNvSpPr/>
      </dsp:nvSpPr>
      <dsp:spPr>
        <a:xfrm>
          <a:off x="1120396" y="1913"/>
          <a:ext cx="4972671" cy="970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663" tIns="102663" rIns="102663" bIns="102663" numCol="1" spcCol="1270" anchor="ctr" anchorCtr="0">
          <a:noAutofit/>
        </a:bodyPr>
        <a:lstStyle/>
        <a:p>
          <a:pPr lvl="0" algn="l" defTabSz="711200">
            <a:lnSpc>
              <a:spcPct val="100000"/>
            </a:lnSpc>
            <a:spcBef>
              <a:spcPct val="0"/>
            </a:spcBef>
            <a:spcAft>
              <a:spcPct val="35000"/>
            </a:spcAft>
          </a:pPr>
          <a:r>
            <a:rPr lang="en-IN" sz="1600" kern="1200">
              <a:latin typeface="Arial" panose="020B0604020202020204" pitchFamily="34" charset="0"/>
              <a:cs typeface="Arial" panose="020B0604020202020204" pitchFamily="34" charset="0"/>
            </a:rPr>
            <a:t>In the United Kingdom, cardiovascular disease is common in millions of individuals (British Heart Foundation, 2026).</a:t>
          </a:r>
          <a:endParaRPr lang="en-US" sz="1600" kern="1200">
            <a:latin typeface="Arial" panose="020B0604020202020204" pitchFamily="34" charset="0"/>
            <a:cs typeface="Arial" panose="020B0604020202020204" pitchFamily="34" charset="0"/>
          </a:endParaRPr>
        </a:p>
      </dsp:txBody>
      <dsp:txXfrm>
        <a:off x="1120396" y="1913"/>
        <a:ext cx="4972671" cy="970040"/>
      </dsp:txXfrm>
    </dsp:sp>
    <dsp:sp modelId="{ED541F63-8B52-4F6D-B26F-DBD07CD0C62C}">
      <dsp:nvSpPr>
        <dsp:cNvPr id="0" name=""/>
        <dsp:cNvSpPr/>
      </dsp:nvSpPr>
      <dsp:spPr>
        <a:xfrm>
          <a:off x="0" y="1214464"/>
          <a:ext cx="6093068" cy="9700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D13B37-5C6B-4FF5-8C33-A47CD20F1E99}">
      <dsp:nvSpPr>
        <dsp:cNvPr id="0" name=""/>
        <dsp:cNvSpPr/>
      </dsp:nvSpPr>
      <dsp:spPr>
        <a:xfrm>
          <a:off x="293437" y="1432723"/>
          <a:ext cx="533522" cy="5335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69D0B3-9A22-4D33-A8D2-78BA31290A88}">
      <dsp:nvSpPr>
        <dsp:cNvPr id="0" name=""/>
        <dsp:cNvSpPr/>
      </dsp:nvSpPr>
      <dsp:spPr>
        <a:xfrm>
          <a:off x="1120396" y="1214464"/>
          <a:ext cx="4972671" cy="970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663" tIns="102663" rIns="102663" bIns="102663" numCol="1" spcCol="1270" anchor="ctr" anchorCtr="0">
          <a:noAutofit/>
        </a:bodyPr>
        <a:lstStyle/>
        <a:p>
          <a:pPr lvl="0" algn="l" defTabSz="711200">
            <a:lnSpc>
              <a:spcPct val="100000"/>
            </a:lnSpc>
            <a:spcBef>
              <a:spcPct val="0"/>
            </a:spcBef>
            <a:spcAft>
              <a:spcPct val="35000"/>
            </a:spcAft>
          </a:pPr>
          <a:r>
            <a:rPr lang="en-IN" sz="1600" kern="1200">
              <a:latin typeface="Arial" panose="020B0604020202020204" pitchFamily="34" charset="0"/>
              <a:cs typeface="Arial" panose="020B0604020202020204" pitchFamily="34" charset="0"/>
            </a:rPr>
            <a:t>The CVD can be regarded as one of the reasons that cause untimely demises in the country (House of Commons Library, 2025).</a:t>
          </a:r>
          <a:endParaRPr lang="en-US" sz="1600" kern="1200">
            <a:latin typeface="Arial" panose="020B0604020202020204" pitchFamily="34" charset="0"/>
            <a:cs typeface="Arial" panose="020B0604020202020204" pitchFamily="34" charset="0"/>
          </a:endParaRPr>
        </a:p>
      </dsp:txBody>
      <dsp:txXfrm>
        <a:off x="1120396" y="1214464"/>
        <a:ext cx="4972671" cy="970040"/>
      </dsp:txXfrm>
    </dsp:sp>
    <dsp:sp modelId="{288B51B9-1DC8-458B-9B70-53F8C3207589}">
      <dsp:nvSpPr>
        <dsp:cNvPr id="0" name=""/>
        <dsp:cNvSpPr/>
      </dsp:nvSpPr>
      <dsp:spPr>
        <a:xfrm>
          <a:off x="0" y="2427014"/>
          <a:ext cx="6093068" cy="9700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340ACA-D81E-4772-A40F-64F39B535492}">
      <dsp:nvSpPr>
        <dsp:cNvPr id="0" name=""/>
        <dsp:cNvSpPr/>
      </dsp:nvSpPr>
      <dsp:spPr>
        <a:xfrm>
          <a:off x="293437" y="2645273"/>
          <a:ext cx="533522" cy="5335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662A62-5985-41B1-8705-AFFFFE3B8978}">
      <dsp:nvSpPr>
        <dsp:cNvPr id="0" name=""/>
        <dsp:cNvSpPr/>
      </dsp:nvSpPr>
      <dsp:spPr>
        <a:xfrm>
          <a:off x="1120396" y="2427014"/>
          <a:ext cx="4972671" cy="970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663" tIns="102663" rIns="102663" bIns="102663" numCol="1" spcCol="1270" anchor="ctr" anchorCtr="0">
          <a:noAutofit/>
        </a:bodyPr>
        <a:lstStyle/>
        <a:p>
          <a:pPr lvl="0" algn="l" defTabSz="711200">
            <a:lnSpc>
              <a:spcPct val="100000"/>
            </a:lnSpc>
            <a:spcBef>
              <a:spcPct val="0"/>
            </a:spcBef>
            <a:spcAft>
              <a:spcPct val="35000"/>
            </a:spcAft>
          </a:pPr>
          <a:r>
            <a:rPr lang="en-IN" sz="1600" kern="1200">
              <a:latin typeface="Arial" panose="020B0604020202020204" pitchFamily="34" charset="0"/>
              <a:cs typeface="Arial" panose="020B0604020202020204" pitchFamily="34" charset="0"/>
            </a:rPr>
            <a:t>It is common in the socio- economically poor populations (British Heart Foundation, 2025).</a:t>
          </a:r>
          <a:endParaRPr lang="en-US" sz="1600" kern="1200">
            <a:latin typeface="Arial" panose="020B0604020202020204" pitchFamily="34" charset="0"/>
            <a:cs typeface="Arial" panose="020B0604020202020204" pitchFamily="34" charset="0"/>
          </a:endParaRPr>
        </a:p>
      </dsp:txBody>
      <dsp:txXfrm>
        <a:off x="1120396" y="2427014"/>
        <a:ext cx="4972671" cy="970040"/>
      </dsp:txXfrm>
    </dsp:sp>
    <dsp:sp modelId="{A3BE6F91-253D-4EA5-8CDE-2CB7C763A031}">
      <dsp:nvSpPr>
        <dsp:cNvPr id="0" name=""/>
        <dsp:cNvSpPr/>
      </dsp:nvSpPr>
      <dsp:spPr>
        <a:xfrm>
          <a:off x="0" y="3639564"/>
          <a:ext cx="6093068" cy="9700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D524B8-7E37-4D2F-9A50-3453B5FDFC3D}">
      <dsp:nvSpPr>
        <dsp:cNvPr id="0" name=""/>
        <dsp:cNvSpPr/>
      </dsp:nvSpPr>
      <dsp:spPr>
        <a:xfrm>
          <a:off x="293437" y="3857823"/>
          <a:ext cx="533522" cy="5335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081801-9FCA-4469-9C60-7D310CAA3E1B}">
      <dsp:nvSpPr>
        <dsp:cNvPr id="0" name=""/>
        <dsp:cNvSpPr/>
      </dsp:nvSpPr>
      <dsp:spPr>
        <a:xfrm>
          <a:off x="1120396" y="3639564"/>
          <a:ext cx="4972671" cy="970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663" tIns="102663" rIns="102663" bIns="102663" numCol="1" spcCol="1270" anchor="ctr" anchorCtr="0">
          <a:noAutofit/>
        </a:bodyPr>
        <a:lstStyle/>
        <a:p>
          <a:pPr lvl="0" algn="l" defTabSz="711200">
            <a:lnSpc>
              <a:spcPct val="100000"/>
            </a:lnSpc>
            <a:spcBef>
              <a:spcPct val="0"/>
            </a:spcBef>
            <a:spcAft>
              <a:spcPct val="35000"/>
            </a:spcAft>
          </a:pPr>
          <a:r>
            <a:rPr lang="en-IN" sz="1600" kern="1200">
              <a:latin typeface="Arial" panose="020B0604020202020204" pitchFamily="34" charset="0"/>
              <a:cs typeface="Arial" panose="020B0604020202020204" pitchFamily="34" charset="0"/>
            </a:rPr>
            <a:t>The follow-up will help in developing a helpful health planning and preventive strategies (National Health Service, 2026; NHS England, 2024).</a:t>
          </a:r>
          <a:endParaRPr lang="en-US" sz="1600" kern="1200">
            <a:latin typeface="Arial" panose="020B0604020202020204" pitchFamily="34" charset="0"/>
            <a:cs typeface="Arial" panose="020B0604020202020204" pitchFamily="34" charset="0"/>
          </a:endParaRPr>
        </a:p>
      </dsp:txBody>
      <dsp:txXfrm>
        <a:off x="1120396" y="3639564"/>
        <a:ext cx="4972671" cy="970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010B8-57D5-4C1D-855C-0A8CAF15FD2B}">
      <dsp:nvSpPr>
        <dsp:cNvPr id="0" name=""/>
        <dsp:cNvSpPr/>
      </dsp:nvSpPr>
      <dsp:spPr>
        <a:xfrm>
          <a:off x="0" y="2254"/>
          <a:ext cx="5842095" cy="11424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69BFF-39D7-4612-981E-ECAA18E9C9A5}">
      <dsp:nvSpPr>
        <dsp:cNvPr id="0" name=""/>
        <dsp:cNvSpPr/>
      </dsp:nvSpPr>
      <dsp:spPr>
        <a:xfrm>
          <a:off x="345605" y="259316"/>
          <a:ext cx="628374" cy="6283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4AE511-4A3D-49C8-894B-6170A34C5036}">
      <dsp:nvSpPr>
        <dsp:cNvPr id="0" name=""/>
        <dsp:cNvSpPr/>
      </dsp:nvSpPr>
      <dsp:spPr>
        <a:xfrm>
          <a:off x="1319585" y="2254"/>
          <a:ext cx="4522509" cy="1142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14" tIns="120914" rIns="120914" bIns="120914" numCol="1" spcCol="1270" anchor="ctr" anchorCtr="0">
          <a:noAutofit/>
        </a:bodyPr>
        <a:lstStyle/>
        <a:p>
          <a:pPr lvl="0" algn="l" defTabSz="666750">
            <a:lnSpc>
              <a:spcPct val="100000"/>
            </a:lnSpc>
            <a:spcBef>
              <a:spcPct val="0"/>
            </a:spcBef>
            <a:spcAft>
              <a:spcPct val="35000"/>
            </a:spcAft>
          </a:pPr>
          <a:r>
            <a:rPr lang="en-IN" sz="1500" kern="1200">
              <a:latin typeface="Arial" panose="020B0604020202020204" pitchFamily="34" charset="0"/>
              <a:cs typeface="Arial" panose="020B0604020202020204" pitchFamily="34" charset="0"/>
            </a:rPr>
            <a:t>The managerial practices are in line with national guidelines of clinical practice and evidence-based practice (National Institute for Health and Care Excellence, 2023).</a:t>
          </a:r>
          <a:endParaRPr lang="en-US" sz="1500" kern="1200">
            <a:latin typeface="Arial" panose="020B0604020202020204" pitchFamily="34" charset="0"/>
            <a:cs typeface="Arial" panose="020B0604020202020204" pitchFamily="34" charset="0"/>
          </a:endParaRPr>
        </a:p>
      </dsp:txBody>
      <dsp:txXfrm>
        <a:off x="1319585" y="2254"/>
        <a:ext cx="4522509" cy="1142498"/>
      </dsp:txXfrm>
    </dsp:sp>
    <dsp:sp modelId="{1C4C5CA8-6317-48D5-9DD3-D88B382665CF}">
      <dsp:nvSpPr>
        <dsp:cNvPr id="0" name=""/>
        <dsp:cNvSpPr/>
      </dsp:nvSpPr>
      <dsp:spPr>
        <a:xfrm>
          <a:off x="0" y="1430377"/>
          <a:ext cx="5842095" cy="11424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C0E5D-2ECB-48C6-ADDB-BFC877A3F6F6}">
      <dsp:nvSpPr>
        <dsp:cNvPr id="0" name=""/>
        <dsp:cNvSpPr/>
      </dsp:nvSpPr>
      <dsp:spPr>
        <a:xfrm>
          <a:off x="345605" y="1687439"/>
          <a:ext cx="628374" cy="6283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4850E2-E27C-41AA-842D-9A9FAA96F1D4}">
      <dsp:nvSpPr>
        <dsp:cNvPr id="0" name=""/>
        <dsp:cNvSpPr/>
      </dsp:nvSpPr>
      <dsp:spPr>
        <a:xfrm>
          <a:off x="1319585" y="1430377"/>
          <a:ext cx="4522509" cy="1142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14" tIns="120914" rIns="120914" bIns="120914" numCol="1" spcCol="1270" anchor="ctr" anchorCtr="0">
          <a:noAutofit/>
        </a:bodyPr>
        <a:lstStyle/>
        <a:p>
          <a:pPr lvl="0" algn="l" defTabSz="666750">
            <a:lnSpc>
              <a:spcPct val="100000"/>
            </a:lnSpc>
            <a:spcBef>
              <a:spcPct val="0"/>
            </a:spcBef>
            <a:spcAft>
              <a:spcPct val="35000"/>
            </a:spcAft>
          </a:pPr>
          <a:r>
            <a:rPr lang="en-IN" sz="1500" kern="1200">
              <a:latin typeface="Arial" panose="020B0604020202020204" pitchFamily="34" charset="0"/>
              <a:cs typeface="Arial" panose="020B0604020202020204" pitchFamily="34" charset="0"/>
            </a:rPr>
            <a:t>The NICE guidelines are cardiovascular risk assessment and treatment guidelines, which are systemic.</a:t>
          </a:r>
          <a:endParaRPr lang="en-US" sz="1500" kern="1200">
            <a:latin typeface="Arial" panose="020B0604020202020204" pitchFamily="34" charset="0"/>
            <a:cs typeface="Arial" panose="020B0604020202020204" pitchFamily="34" charset="0"/>
          </a:endParaRPr>
        </a:p>
      </dsp:txBody>
      <dsp:txXfrm>
        <a:off x="1319585" y="1430377"/>
        <a:ext cx="4522509" cy="1142498"/>
      </dsp:txXfrm>
    </dsp:sp>
    <dsp:sp modelId="{F6254DCA-BECD-49AA-ADC3-D70C5906B956}">
      <dsp:nvSpPr>
        <dsp:cNvPr id="0" name=""/>
        <dsp:cNvSpPr/>
      </dsp:nvSpPr>
      <dsp:spPr>
        <a:xfrm>
          <a:off x="0" y="2858500"/>
          <a:ext cx="5842095" cy="11424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818668-8F57-4006-BBD4-9EB09EE30271}">
      <dsp:nvSpPr>
        <dsp:cNvPr id="0" name=""/>
        <dsp:cNvSpPr/>
      </dsp:nvSpPr>
      <dsp:spPr>
        <a:xfrm>
          <a:off x="345605" y="3115562"/>
          <a:ext cx="628374" cy="6283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E94EE4-2F2C-4EC1-900C-F7E78A585DB9}">
      <dsp:nvSpPr>
        <dsp:cNvPr id="0" name=""/>
        <dsp:cNvSpPr/>
      </dsp:nvSpPr>
      <dsp:spPr>
        <a:xfrm>
          <a:off x="1319585" y="2858500"/>
          <a:ext cx="4522509" cy="1142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14" tIns="120914" rIns="120914" bIns="120914" numCol="1" spcCol="1270" anchor="ctr" anchorCtr="0">
          <a:noAutofit/>
        </a:bodyPr>
        <a:lstStyle/>
        <a:p>
          <a:pPr lvl="0" algn="l" defTabSz="666750">
            <a:lnSpc>
              <a:spcPct val="100000"/>
            </a:lnSpc>
            <a:spcBef>
              <a:spcPct val="0"/>
            </a:spcBef>
            <a:spcAft>
              <a:spcPct val="35000"/>
            </a:spcAft>
          </a:pPr>
          <a:r>
            <a:rPr lang="en-IN" sz="1500" kern="1200">
              <a:latin typeface="Arial" panose="020B0604020202020204" pitchFamily="34" charset="0"/>
              <a:cs typeface="Arial" panose="020B0604020202020204" pitchFamily="34" charset="0"/>
            </a:rPr>
            <a:t>The NHS programmes emphasize prevention, early diagnosis and long-term management of the disease (NHS England, 2024).</a:t>
          </a:r>
          <a:endParaRPr lang="en-US" sz="1500" kern="1200">
            <a:latin typeface="Arial" panose="020B0604020202020204" pitchFamily="34" charset="0"/>
            <a:cs typeface="Arial" panose="020B0604020202020204" pitchFamily="34" charset="0"/>
          </a:endParaRPr>
        </a:p>
      </dsp:txBody>
      <dsp:txXfrm>
        <a:off x="1319585" y="2858500"/>
        <a:ext cx="4522509" cy="1142498"/>
      </dsp:txXfrm>
    </dsp:sp>
    <dsp:sp modelId="{E1E86DA9-4A5F-42B7-947D-D9354FE3A54B}">
      <dsp:nvSpPr>
        <dsp:cNvPr id="0" name=""/>
        <dsp:cNvSpPr/>
      </dsp:nvSpPr>
      <dsp:spPr>
        <a:xfrm>
          <a:off x="0" y="4286623"/>
          <a:ext cx="5842095" cy="11424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E59F27-481D-4915-BD10-61439FEEA646}">
      <dsp:nvSpPr>
        <dsp:cNvPr id="0" name=""/>
        <dsp:cNvSpPr/>
      </dsp:nvSpPr>
      <dsp:spPr>
        <a:xfrm>
          <a:off x="345605" y="4543685"/>
          <a:ext cx="628374" cy="6283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144EA6-8A2E-422D-91D1-8696E501A5E0}">
      <dsp:nvSpPr>
        <dsp:cNvPr id="0" name=""/>
        <dsp:cNvSpPr/>
      </dsp:nvSpPr>
      <dsp:spPr>
        <a:xfrm>
          <a:off x="1319585" y="4286623"/>
          <a:ext cx="4522509" cy="1142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14" tIns="120914" rIns="120914" bIns="120914" numCol="1" spcCol="1270" anchor="ctr" anchorCtr="0">
          <a:noAutofit/>
        </a:bodyPr>
        <a:lstStyle/>
        <a:p>
          <a:pPr lvl="0" algn="l" defTabSz="666750">
            <a:lnSpc>
              <a:spcPct val="100000"/>
            </a:lnSpc>
            <a:spcBef>
              <a:spcPct val="0"/>
            </a:spcBef>
            <a:spcAft>
              <a:spcPct val="35000"/>
            </a:spcAft>
          </a:pPr>
          <a:r>
            <a:rPr lang="en-IN" sz="1500" kern="1200" dirty="0">
              <a:latin typeface="Arial" panose="020B0604020202020204" pitchFamily="34" charset="0"/>
              <a:cs typeface="Arial" panose="020B0604020202020204" pitchFamily="34" charset="0"/>
            </a:rPr>
            <a:t>Antiplatelet therapy can be used as pharmacological treatment to help decrease complications (Galanti et al., 2024).</a:t>
          </a:r>
          <a:endParaRPr lang="en-US" sz="1500" kern="1200" dirty="0">
            <a:latin typeface="Arial" panose="020B0604020202020204" pitchFamily="34" charset="0"/>
            <a:cs typeface="Arial" panose="020B0604020202020204" pitchFamily="34" charset="0"/>
          </a:endParaRPr>
        </a:p>
      </dsp:txBody>
      <dsp:txXfrm>
        <a:off x="1319585" y="4286623"/>
        <a:ext cx="4522509" cy="11424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9A54A6-9423-4AC4-983C-B96961C91D25}">
      <dsp:nvSpPr>
        <dsp:cNvPr id="0" name=""/>
        <dsp:cNvSpPr/>
      </dsp:nvSpPr>
      <dsp:spPr>
        <a:xfrm>
          <a:off x="82613" y="1727046"/>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C1909A-8187-4ABB-A8DF-3F5B7F8EB8C6}">
      <dsp:nvSpPr>
        <dsp:cNvPr id="0" name=""/>
        <dsp:cNvSpPr/>
      </dsp:nvSpPr>
      <dsp:spPr>
        <a:xfrm>
          <a:off x="271034" y="1915467"/>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533F3EF-AD75-4FFE-BACA-510AE70381E0}">
      <dsp:nvSpPr>
        <dsp:cNvPr id="0" name=""/>
        <dsp:cNvSpPr/>
      </dsp:nvSpPr>
      <dsp:spPr>
        <a:xfrm>
          <a:off x="1172126"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622300">
            <a:lnSpc>
              <a:spcPct val="100000"/>
            </a:lnSpc>
            <a:spcBef>
              <a:spcPct val="0"/>
            </a:spcBef>
            <a:spcAft>
              <a:spcPct val="35000"/>
            </a:spcAft>
          </a:pPr>
          <a:r>
            <a:rPr lang="en-IN" sz="1400" kern="1200">
              <a:latin typeface="Arial" panose="020B0604020202020204" pitchFamily="34" charset="0"/>
              <a:cs typeface="Arial" panose="020B0604020202020204" pitchFamily="34" charset="0"/>
            </a:rPr>
            <a:t>The </a:t>
          </a:r>
          <a:r>
            <a:rPr lang="en-IN" sz="1400" b="1" i="1" kern="1200">
              <a:latin typeface="Arial" panose="020B0604020202020204" pitchFamily="34" charset="0"/>
              <a:cs typeface="Arial" panose="020B0604020202020204" pitchFamily="34" charset="0"/>
            </a:rPr>
            <a:t>Chronic Care Model (CCM) </a:t>
          </a:r>
          <a:r>
            <a:rPr lang="en-IN" sz="1400" kern="1200">
              <a:latin typeface="Arial" panose="020B0604020202020204" pitchFamily="34" charset="0"/>
              <a:cs typeface="Arial" panose="020B0604020202020204" pitchFamily="34" charset="0"/>
            </a:rPr>
            <a:t>is a systematic approach to treatment of long-term illnesses like cardiovascular disease by the means of organised care provision (World Health Organization, 2025).</a:t>
          </a:r>
          <a:endParaRPr lang="en-US" sz="1400" kern="1200">
            <a:latin typeface="Arial" panose="020B0604020202020204" pitchFamily="34" charset="0"/>
            <a:cs typeface="Arial" panose="020B0604020202020204" pitchFamily="34" charset="0"/>
          </a:endParaRPr>
        </a:p>
      </dsp:txBody>
      <dsp:txXfrm>
        <a:off x="1172126" y="1727046"/>
        <a:ext cx="2114937" cy="897246"/>
      </dsp:txXfrm>
    </dsp:sp>
    <dsp:sp modelId="{238B2013-9CC7-4960-A652-DEA435CA2D9D}">
      <dsp:nvSpPr>
        <dsp:cNvPr id="0" name=""/>
        <dsp:cNvSpPr/>
      </dsp:nvSpPr>
      <dsp:spPr>
        <a:xfrm>
          <a:off x="3655575" y="1727046"/>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577EDB-D513-467C-A168-BAD01C7525C9}">
      <dsp:nvSpPr>
        <dsp:cNvPr id="0" name=""/>
        <dsp:cNvSpPr/>
      </dsp:nvSpPr>
      <dsp:spPr>
        <a:xfrm>
          <a:off x="3843996" y="1915467"/>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256EBCC-3924-47EF-8C80-2ED82C0810A5}">
      <dsp:nvSpPr>
        <dsp:cNvPr id="0" name=""/>
        <dsp:cNvSpPr/>
      </dsp:nvSpPr>
      <dsp:spPr>
        <a:xfrm>
          <a:off x="4745088"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00100">
            <a:lnSpc>
              <a:spcPct val="100000"/>
            </a:lnSpc>
            <a:spcBef>
              <a:spcPct val="0"/>
            </a:spcBef>
            <a:spcAft>
              <a:spcPct val="35000"/>
            </a:spcAft>
          </a:pPr>
          <a:r>
            <a:rPr lang="en-IN" sz="1800" kern="1200" dirty="0">
              <a:latin typeface="Arial" panose="020B0604020202020204" pitchFamily="34" charset="0"/>
              <a:cs typeface="Arial" panose="020B0604020202020204" pitchFamily="34" charset="0"/>
            </a:rPr>
            <a:t>The model fosters multidisciplinary and coordinated care in healthcare services (Spartz et al., 2023).</a:t>
          </a:r>
          <a:endParaRPr lang="en-US" sz="1800" kern="1200" dirty="0">
            <a:latin typeface="Arial" panose="020B0604020202020204" pitchFamily="34" charset="0"/>
            <a:cs typeface="Arial" panose="020B0604020202020204" pitchFamily="34" charset="0"/>
          </a:endParaRPr>
        </a:p>
      </dsp:txBody>
      <dsp:txXfrm>
        <a:off x="4745088" y="1727046"/>
        <a:ext cx="2114937" cy="897246"/>
      </dsp:txXfrm>
    </dsp:sp>
    <dsp:sp modelId="{43504CEF-6B3F-4EB3-BA26-D11E02092AAA}">
      <dsp:nvSpPr>
        <dsp:cNvPr id="0" name=""/>
        <dsp:cNvSpPr/>
      </dsp:nvSpPr>
      <dsp:spPr>
        <a:xfrm>
          <a:off x="7228536" y="1727046"/>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AA054-CF59-4432-A21D-D6959EDAB0BF}">
      <dsp:nvSpPr>
        <dsp:cNvPr id="0" name=""/>
        <dsp:cNvSpPr/>
      </dsp:nvSpPr>
      <dsp:spPr>
        <a:xfrm>
          <a:off x="7416958" y="1915467"/>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6518925-4171-4854-BE5F-37DA513DF5FB}">
      <dsp:nvSpPr>
        <dsp:cNvPr id="0" name=""/>
        <dsp:cNvSpPr/>
      </dsp:nvSpPr>
      <dsp:spPr>
        <a:xfrm>
          <a:off x="8318049"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711200">
            <a:lnSpc>
              <a:spcPct val="100000"/>
            </a:lnSpc>
            <a:spcBef>
              <a:spcPct val="0"/>
            </a:spcBef>
            <a:spcAft>
              <a:spcPct val="35000"/>
            </a:spcAft>
          </a:pPr>
          <a:r>
            <a:rPr lang="en-IN" sz="1600" kern="1200" dirty="0">
              <a:latin typeface="Arial" panose="020B0604020202020204" pitchFamily="34" charset="0"/>
              <a:cs typeface="Arial" panose="020B0604020202020204" pitchFamily="34" charset="0"/>
            </a:rPr>
            <a:t>In the NHS, cardiovascular disease can be prevented and managed over the long-term using integrated care methods (NHS England, 2024).</a:t>
          </a:r>
          <a:endParaRPr lang="en-US" sz="1600" kern="1200" dirty="0">
            <a:latin typeface="Arial" panose="020B0604020202020204" pitchFamily="34" charset="0"/>
            <a:cs typeface="Arial" panose="020B0604020202020204" pitchFamily="34" charset="0"/>
          </a:endParaRPr>
        </a:p>
      </dsp:txBody>
      <dsp:txXfrm>
        <a:off x="8318049" y="1727046"/>
        <a:ext cx="2114937" cy="8972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0D8DA0-DF18-42C9-AC5B-7E5D2C712558}">
      <dsp:nvSpPr>
        <dsp:cNvPr id="0" name=""/>
        <dsp:cNvSpPr/>
      </dsp:nvSpPr>
      <dsp:spPr>
        <a:xfrm>
          <a:off x="0" y="192823"/>
          <a:ext cx="5581003" cy="5581003"/>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C92AF7-B984-4870-A1B5-26F30229B8D9}">
      <dsp:nvSpPr>
        <dsp:cNvPr id="0" name=""/>
        <dsp:cNvSpPr/>
      </dsp:nvSpPr>
      <dsp:spPr>
        <a:xfrm>
          <a:off x="530195" y="723019"/>
          <a:ext cx="2176591" cy="217659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IN" sz="1700" kern="1200" dirty="0">
              <a:latin typeface="Arial" panose="020B0604020202020204" pitchFamily="34" charset="0"/>
              <a:cs typeface="Arial" panose="020B0604020202020204" pitchFamily="34" charset="0"/>
            </a:rPr>
            <a:t>Communication and empathy are critical to healthcare professionals (Gill et al., 2023).</a:t>
          </a:r>
          <a:endParaRPr lang="en-US" sz="1700" kern="1200" dirty="0">
            <a:latin typeface="Arial" panose="020B0604020202020204" pitchFamily="34" charset="0"/>
            <a:cs typeface="Arial" panose="020B0604020202020204" pitchFamily="34" charset="0"/>
          </a:endParaRPr>
        </a:p>
      </dsp:txBody>
      <dsp:txXfrm>
        <a:off x="636447" y="829271"/>
        <a:ext cx="1964087" cy="1964087"/>
      </dsp:txXfrm>
    </dsp:sp>
    <dsp:sp modelId="{37DC4BBA-CDE7-4B78-840B-DC83F98CE490}">
      <dsp:nvSpPr>
        <dsp:cNvPr id="0" name=""/>
        <dsp:cNvSpPr/>
      </dsp:nvSpPr>
      <dsp:spPr>
        <a:xfrm>
          <a:off x="2874216" y="723019"/>
          <a:ext cx="2176591" cy="2176591"/>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IN" sz="1700" kern="1200" dirty="0">
              <a:latin typeface="Arial" panose="020B0604020202020204" pitchFamily="34" charset="0"/>
              <a:cs typeface="Arial" panose="020B0604020202020204" pitchFamily="34" charset="0"/>
            </a:rPr>
            <a:t>Shared decision-making promotes the inclusion of the patient in the healthcare decisions (Isaiah et al., 2025).</a:t>
          </a:r>
          <a:endParaRPr lang="en-US" sz="1700" kern="1200" dirty="0">
            <a:latin typeface="Arial" panose="020B0604020202020204" pitchFamily="34" charset="0"/>
            <a:cs typeface="Arial" panose="020B0604020202020204" pitchFamily="34" charset="0"/>
          </a:endParaRPr>
        </a:p>
      </dsp:txBody>
      <dsp:txXfrm>
        <a:off x="2980468" y="829271"/>
        <a:ext cx="1964087" cy="1964087"/>
      </dsp:txXfrm>
    </dsp:sp>
    <dsp:sp modelId="{48246321-2602-4F8C-8616-61D5CB3C2231}">
      <dsp:nvSpPr>
        <dsp:cNvPr id="0" name=""/>
        <dsp:cNvSpPr/>
      </dsp:nvSpPr>
      <dsp:spPr>
        <a:xfrm>
          <a:off x="530195" y="3067040"/>
          <a:ext cx="2176591" cy="2176591"/>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IN" sz="1700" kern="1200" dirty="0">
              <a:latin typeface="Arial" panose="020B0604020202020204" pitchFamily="34" charset="0"/>
              <a:cs typeface="Arial" panose="020B0604020202020204" pitchFamily="34" charset="0"/>
            </a:rPr>
            <a:t>Interprofessional relationships enhance treatment compliance and health outcomes (Spartz et al., 2023).</a:t>
          </a:r>
          <a:endParaRPr lang="en-US" sz="1700" kern="1200" dirty="0">
            <a:latin typeface="Arial" panose="020B0604020202020204" pitchFamily="34" charset="0"/>
            <a:cs typeface="Arial" panose="020B0604020202020204" pitchFamily="34" charset="0"/>
          </a:endParaRPr>
        </a:p>
      </dsp:txBody>
      <dsp:txXfrm>
        <a:off x="636447" y="3173292"/>
        <a:ext cx="1964087" cy="1964087"/>
      </dsp:txXfrm>
    </dsp:sp>
    <dsp:sp modelId="{CDBA183B-3B8B-49CF-9DB9-1AA62B9A3226}">
      <dsp:nvSpPr>
        <dsp:cNvPr id="0" name=""/>
        <dsp:cNvSpPr/>
      </dsp:nvSpPr>
      <dsp:spPr>
        <a:xfrm>
          <a:off x="2874216" y="3067040"/>
          <a:ext cx="2176591" cy="2176591"/>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IN" sz="1700" kern="1200" dirty="0">
              <a:latin typeface="Arial" panose="020B0604020202020204" pitchFamily="34" charset="0"/>
              <a:cs typeface="Arial" panose="020B0604020202020204" pitchFamily="34" charset="0"/>
            </a:rPr>
            <a:t>Skills in the profession aid in patient interaction and self-management (Ran et al., 2025).</a:t>
          </a:r>
          <a:endParaRPr lang="en-US" sz="1700" kern="1200" dirty="0">
            <a:latin typeface="Arial" panose="020B0604020202020204" pitchFamily="34" charset="0"/>
            <a:cs typeface="Arial" panose="020B0604020202020204" pitchFamily="34" charset="0"/>
          </a:endParaRPr>
        </a:p>
      </dsp:txBody>
      <dsp:txXfrm>
        <a:off x="2980468" y="3173292"/>
        <a:ext cx="1964087" cy="19640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DB85E-9158-4F4C-BBE7-138C1DBD3300}">
      <dsp:nvSpPr>
        <dsp:cNvPr id="0" name=""/>
        <dsp:cNvSpPr/>
      </dsp:nvSpPr>
      <dsp:spPr>
        <a:xfrm>
          <a:off x="0" y="77162"/>
          <a:ext cx="6245265" cy="1216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IN" sz="1800" kern="1200" dirty="0">
              <a:latin typeface="Arial" panose="020B0604020202020204" pitchFamily="34" charset="0"/>
              <a:cs typeface="Arial" panose="020B0604020202020204" pitchFamily="34" charset="0"/>
            </a:rPr>
            <a:t>Effective healthcare relationships are enhanced with the help of respect, empathy and patient-centred values (Gill et al., 2023).</a:t>
          </a:r>
          <a:endParaRPr lang="en-US" sz="1800" kern="1200" dirty="0">
            <a:latin typeface="Arial" panose="020B0604020202020204" pitchFamily="34" charset="0"/>
            <a:cs typeface="Arial" panose="020B0604020202020204" pitchFamily="34" charset="0"/>
          </a:endParaRPr>
        </a:p>
      </dsp:txBody>
      <dsp:txXfrm>
        <a:off x="59399" y="136561"/>
        <a:ext cx="6126467" cy="1098002"/>
      </dsp:txXfrm>
    </dsp:sp>
    <dsp:sp modelId="{F34EE79B-05DC-4826-82A4-A9970F9EF89D}">
      <dsp:nvSpPr>
        <dsp:cNvPr id="0" name=""/>
        <dsp:cNvSpPr/>
      </dsp:nvSpPr>
      <dsp:spPr>
        <a:xfrm>
          <a:off x="0" y="1481162"/>
          <a:ext cx="6245265" cy="121680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IN" sz="1800" kern="1200" dirty="0">
              <a:latin typeface="Arial" panose="020B0604020202020204" pitchFamily="34" charset="0"/>
              <a:cs typeface="Arial" panose="020B0604020202020204" pitchFamily="34" charset="0"/>
            </a:rPr>
            <a:t>The professionals need to promote patient involvement in the care decisions.</a:t>
          </a:r>
          <a:endParaRPr lang="en-US" sz="1800" kern="1200" dirty="0">
            <a:latin typeface="Arial" panose="020B0604020202020204" pitchFamily="34" charset="0"/>
            <a:cs typeface="Arial" panose="020B0604020202020204" pitchFamily="34" charset="0"/>
          </a:endParaRPr>
        </a:p>
      </dsp:txBody>
      <dsp:txXfrm>
        <a:off x="59399" y="1540561"/>
        <a:ext cx="6126467" cy="1098002"/>
      </dsp:txXfrm>
    </dsp:sp>
    <dsp:sp modelId="{E8E3F713-362C-4475-B446-C4AC2FEB311C}">
      <dsp:nvSpPr>
        <dsp:cNvPr id="0" name=""/>
        <dsp:cNvSpPr/>
      </dsp:nvSpPr>
      <dsp:spPr>
        <a:xfrm>
          <a:off x="0" y="2885162"/>
          <a:ext cx="6245265" cy="121680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IN" sz="1800" kern="1200" dirty="0">
              <a:latin typeface="Arial" panose="020B0604020202020204" pitchFamily="34" charset="0"/>
              <a:cs typeface="Arial" panose="020B0604020202020204" pitchFamily="34" charset="0"/>
            </a:rPr>
            <a:t>Patient satisfaction and healthcare experiences are enhanced through trust and communication (Spartz et al., 2023).</a:t>
          </a:r>
          <a:endParaRPr lang="en-US" sz="1800" kern="1200" dirty="0">
            <a:latin typeface="Arial" panose="020B0604020202020204" pitchFamily="34" charset="0"/>
            <a:cs typeface="Arial" panose="020B0604020202020204" pitchFamily="34" charset="0"/>
          </a:endParaRPr>
        </a:p>
      </dsp:txBody>
      <dsp:txXfrm>
        <a:off x="59399" y="2944561"/>
        <a:ext cx="6126467" cy="1098002"/>
      </dsp:txXfrm>
    </dsp:sp>
    <dsp:sp modelId="{7122EB1F-EF86-446A-91D3-684378226FDC}">
      <dsp:nvSpPr>
        <dsp:cNvPr id="0" name=""/>
        <dsp:cNvSpPr/>
      </dsp:nvSpPr>
      <dsp:spPr>
        <a:xfrm>
          <a:off x="0" y="4289162"/>
          <a:ext cx="6245265" cy="121680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IN" sz="1800" kern="1200" dirty="0">
              <a:latin typeface="Arial" panose="020B0604020202020204" pitchFamily="34" charset="0"/>
              <a:cs typeface="Arial" panose="020B0604020202020204" pitchFamily="34" charset="0"/>
            </a:rPr>
            <a:t>There is also the impact of psychological wellbeing on cardiovascular outcomes (</a:t>
          </a:r>
          <a:r>
            <a:rPr lang="en-IN" sz="1800" kern="1200" dirty="0" err="1"/>
            <a:t>I</a:t>
          </a:r>
          <a:r>
            <a:rPr lang="en-IN" sz="1800" kern="1200" dirty="0" err="1">
              <a:latin typeface="Arial" panose="020B0604020202020204" pitchFamily="34" charset="0"/>
              <a:cs typeface="Arial" panose="020B0604020202020204" pitchFamily="34" charset="0"/>
            </a:rPr>
            <a:t>hekwaba</a:t>
          </a:r>
          <a:r>
            <a:rPr lang="en-IN" sz="1800" kern="1200" dirty="0">
              <a:latin typeface="Arial" panose="020B0604020202020204" pitchFamily="34" charset="0"/>
              <a:cs typeface="Arial" panose="020B0604020202020204" pitchFamily="34" charset="0"/>
            </a:rPr>
            <a:t> et al., 2024).</a:t>
          </a:r>
          <a:endParaRPr lang="en-US" sz="1800" kern="1200" dirty="0">
            <a:latin typeface="Arial" panose="020B0604020202020204" pitchFamily="34" charset="0"/>
            <a:cs typeface="Arial" panose="020B0604020202020204" pitchFamily="34" charset="0"/>
          </a:endParaRPr>
        </a:p>
      </dsp:txBody>
      <dsp:txXfrm>
        <a:off x="59399" y="4348561"/>
        <a:ext cx="6126467" cy="10980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3BBDB-8330-4E9C-A4FA-8598423F8C01}">
      <dsp:nvSpPr>
        <dsp:cNvPr id="0" name=""/>
        <dsp:cNvSpPr/>
      </dsp:nvSpPr>
      <dsp:spPr>
        <a:xfrm>
          <a:off x="0" y="0"/>
          <a:ext cx="7904714" cy="92078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a:t>Patient-centred healthcare is encouraged by the NHS personalised care model (NHS England, 2024).</a:t>
          </a:r>
        </a:p>
      </dsp:txBody>
      <dsp:txXfrm>
        <a:off x="26969" y="26969"/>
        <a:ext cx="6833313" cy="866843"/>
      </dsp:txXfrm>
    </dsp:sp>
    <dsp:sp modelId="{5DA9CA0C-84BB-4555-8083-C6BDFE99CAB8}">
      <dsp:nvSpPr>
        <dsp:cNvPr id="0" name=""/>
        <dsp:cNvSpPr/>
      </dsp:nvSpPr>
      <dsp:spPr>
        <a:xfrm>
          <a:off x="662019" y="1088195"/>
          <a:ext cx="7904714" cy="920781"/>
        </a:xfrm>
        <a:prstGeom prst="roundRect">
          <a:avLst>
            <a:gd name="adj" fmla="val 10000"/>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a:t>The treatment decisions are based on patient needs, as personalised care planning enables them.</a:t>
          </a:r>
        </a:p>
      </dsp:txBody>
      <dsp:txXfrm>
        <a:off x="688988" y="1115164"/>
        <a:ext cx="6590248" cy="866843"/>
      </dsp:txXfrm>
    </dsp:sp>
    <dsp:sp modelId="{B4821179-A6EE-48E6-8038-DB8D25EF7540}">
      <dsp:nvSpPr>
        <dsp:cNvPr id="0" name=""/>
        <dsp:cNvSpPr/>
      </dsp:nvSpPr>
      <dsp:spPr>
        <a:xfrm>
          <a:off x="1314158" y="2176391"/>
          <a:ext cx="7904714" cy="920781"/>
        </a:xfrm>
        <a:prstGeom prst="roundRect">
          <a:avLst>
            <a:gd name="adj" fmla="val 10000"/>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a:t>Self-management interventions assist people in dealing with chronic illnesses (World Health Organization, 2025).</a:t>
          </a:r>
        </a:p>
      </dsp:txBody>
      <dsp:txXfrm>
        <a:off x="1341127" y="2203360"/>
        <a:ext cx="6600129" cy="866843"/>
      </dsp:txXfrm>
    </dsp:sp>
    <dsp:sp modelId="{87C1E466-6459-406F-B989-9123EB12545D}">
      <dsp:nvSpPr>
        <dsp:cNvPr id="0" name=""/>
        <dsp:cNvSpPr/>
      </dsp:nvSpPr>
      <dsp:spPr>
        <a:xfrm>
          <a:off x="1976178" y="3264587"/>
          <a:ext cx="7904714" cy="920781"/>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a:t>Long-term care is aided by the community services and support programmes (British Heart Foundation, 2025; </a:t>
          </a:r>
          <a:r>
            <a:rPr lang="en-IN" sz="1800" kern="1200"/>
            <a:t>Cantillo-Negrete </a:t>
          </a:r>
          <a:r>
            <a:rPr lang="en-US" sz="1800" kern="1200"/>
            <a:t>al., 2025).</a:t>
          </a:r>
        </a:p>
      </dsp:txBody>
      <dsp:txXfrm>
        <a:off x="2003147" y="3291556"/>
        <a:ext cx="6590248" cy="866843"/>
      </dsp:txXfrm>
    </dsp:sp>
    <dsp:sp modelId="{9B57F24D-B9C7-4230-99C6-3C537D25169A}">
      <dsp:nvSpPr>
        <dsp:cNvPr id="0" name=""/>
        <dsp:cNvSpPr/>
      </dsp:nvSpPr>
      <dsp:spPr>
        <a:xfrm>
          <a:off x="7306206" y="705234"/>
          <a:ext cx="598507" cy="598507"/>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endParaRPr lang="en-US" sz="2800" kern="1200"/>
        </a:p>
      </dsp:txBody>
      <dsp:txXfrm>
        <a:off x="7440870" y="705234"/>
        <a:ext cx="329179" cy="450377"/>
      </dsp:txXfrm>
    </dsp:sp>
    <dsp:sp modelId="{5E2383B3-FBB7-4831-A902-4DA99F573F91}">
      <dsp:nvSpPr>
        <dsp:cNvPr id="0" name=""/>
        <dsp:cNvSpPr/>
      </dsp:nvSpPr>
      <dsp:spPr>
        <a:xfrm>
          <a:off x="7968226" y="1793430"/>
          <a:ext cx="598507" cy="598507"/>
        </a:xfrm>
        <a:prstGeom prst="downArrow">
          <a:avLst>
            <a:gd name="adj1" fmla="val 55000"/>
            <a:gd name="adj2" fmla="val 45000"/>
          </a:avLst>
        </a:prstGeom>
        <a:solidFill>
          <a:schemeClr val="accent5">
            <a:tint val="40000"/>
            <a:alpha val="90000"/>
            <a:hueOff val="-5972333"/>
            <a:satOff val="1333"/>
            <a:lumOff val="20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endParaRPr lang="en-US" sz="2800" kern="1200"/>
        </a:p>
      </dsp:txBody>
      <dsp:txXfrm>
        <a:off x="8102890" y="1793430"/>
        <a:ext cx="329179" cy="450377"/>
      </dsp:txXfrm>
    </dsp:sp>
    <dsp:sp modelId="{DC7FEE1C-092F-4414-957B-3F393F2A8352}">
      <dsp:nvSpPr>
        <dsp:cNvPr id="0" name=""/>
        <dsp:cNvSpPr/>
      </dsp:nvSpPr>
      <dsp:spPr>
        <a:xfrm>
          <a:off x="8620365" y="2881626"/>
          <a:ext cx="598507" cy="598507"/>
        </a:xfrm>
        <a:prstGeom prst="downArrow">
          <a:avLst>
            <a:gd name="adj1" fmla="val 55000"/>
            <a:gd name="adj2" fmla="val 45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endParaRPr lang="en-US" sz="2800" kern="1200"/>
        </a:p>
      </dsp:txBody>
      <dsp:txXfrm>
        <a:off x="8755029" y="2881626"/>
        <a:ext cx="329179" cy="45037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16B61-044D-4286-977A-1169EC8C6905}">
      <dsp:nvSpPr>
        <dsp:cNvPr id="0" name=""/>
        <dsp:cNvSpPr/>
      </dsp:nvSpPr>
      <dsp:spPr>
        <a:xfrm>
          <a:off x="2850052" y="685988"/>
          <a:ext cx="529335" cy="91440"/>
        </a:xfrm>
        <a:custGeom>
          <a:avLst/>
          <a:gdLst/>
          <a:ahLst/>
          <a:cxnLst/>
          <a:rect l="0" t="0" r="0" b="0"/>
          <a:pathLst>
            <a:path>
              <a:moveTo>
                <a:pt x="0" y="45720"/>
              </a:moveTo>
              <a:lnTo>
                <a:pt x="529335"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latin typeface="Arial" panose="020B0604020202020204" pitchFamily="34" charset="0"/>
            <a:cs typeface="Arial" panose="020B0604020202020204" pitchFamily="34" charset="0"/>
          </a:endParaRPr>
        </a:p>
      </dsp:txBody>
      <dsp:txXfrm>
        <a:off x="3100721" y="728908"/>
        <a:ext cx="27996" cy="5599"/>
      </dsp:txXfrm>
    </dsp:sp>
    <dsp:sp modelId="{4A67D1F5-B3B1-4CBC-8C0C-FE4C0710DAC6}">
      <dsp:nvSpPr>
        <dsp:cNvPr id="0" name=""/>
        <dsp:cNvSpPr/>
      </dsp:nvSpPr>
      <dsp:spPr>
        <a:xfrm>
          <a:off x="417351" y="1358"/>
          <a:ext cx="2434500" cy="146070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93" tIns="125219" rIns="119293" bIns="125219" numCol="1" spcCol="1270" anchor="ctr" anchorCtr="0">
          <a:noAutofit/>
        </a:bodyPr>
        <a:lstStyle/>
        <a:p>
          <a:pPr lvl="0" algn="ctr" defTabSz="666750">
            <a:lnSpc>
              <a:spcPct val="90000"/>
            </a:lnSpc>
            <a:spcBef>
              <a:spcPct val="0"/>
            </a:spcBef>
            <a:spcAft>
              <a:spcPct val="35000"/>
            </a:spcAft>
          </a:pPr>
          <a:r>
            <a:rPr lang="en-IN" sz="1500" kern="1200">
              <a:latin typeface="Arial" panose="020B0604020202020204" pitchFamily="34" charset="0"/>
              <a:cs typeface="Arial" panose="020B0604020202020204" pitchFamily="34" charset="0"/>
            </a:rPr>
            <a:t>This is the type of shared decision-making that helps patients to participate in the process of treatment planning (NHS England, 2024).</a:t>
          </a:r>
          <a:endParaRPr lang="en-US" sz="1500" kern="1200">
            <a:latin typeface="Arial" panose="020B0604020202020204" pitchFamily="34" charset="0"/>
            <a:cs typeface="Arial" panose="020B0604020202020204" pitchFamily="34" charset="0"/>
          </a:endParaRPr>
        </a:p>
      </dsp:txBody>
      <dsp:txXfrm>
        <a:off x="417351" y="1358"/>
        <a:ext cx="2434500" cy="1460700"/>
      </dsp:txXfrm>
    </dsp:sp>
    <dsp:sp modelId="{4403A0E2-376F-470A-BB6F-751D6906586B}">
      <dsp:nvSpPr>
        <dsp:cNvPr id="0" name=""/>
        <dsp:cNvSpPr/>
      </dsp:nvSpPr>
      <dsp:spPr>
        <a:xfrm>
          <a:off x="1634602" y="1460258"/>
          <a:ext cx="2994435" cy="529335"/>
        </a:xfrm>
        <a:custGeom>
          <a:avLst/>
          <a:gdLst/>
          <a:ahLst/>
          <a:cxnLst/>
          <a:rect l="0" t="0" r="0" b="0"/>
          <a:pathLst>
            <a:path>
              <a:moveTo>
                <a:pt x="2994435" y="0"/>
              </a:moveTo>
              <a:lnTo>
                <a:pt x="2994435" y="281767"/>
              </a:lnTo>
              <a:lnTo>
                <a:pt x="0" y="281767"/>
              </a:lnTo>
              <a:lnTo>
                <a:pt x="0" y="529335"/>
              </a:lnTo>
            </a:path>
          </a:pathLst>
        </a:custGeom>
        <a:noFill/>
        <a:ln w="12700" cap="flat" cmpd="sng" algn="ctr">
          <a:solidFill>
            <a:schemeClr val="accent5">
              <a:hueOff val="-3038037"/>
              <a:satOff val="-207"/>
              <a:lumOff val="4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latin typeface="Arial" panose="020B0604020202020204" pitchFamily="34" charset="0"/>
            <a:cs typeface="Arial" panose="020B0604020202020204" pitchFamily="34" charset="0"/>
          </a:endParaRPr>
        </a:p>
      </dsp:txBody>
      <dsp:txXfrm>
        <a:off x="3055661" y="1722126"/>
        <a:ext cx="152316" cy="5599"/>
      </dsp:txXfrm>
    </dsp:sp>
    <dsp:sp modelId="{741DFC4A-3FE9-42C6-882D-B47DED0BF7D4}">
      <dsp:nvSpPr>
        <dsp:cNvPr id="0" name=""/>
        <dsp:cNvSpPr/>
      </dsp:nvSpPr>
      <dsp:spPr>
        <a:xfrm>
          <a:off x="3411787" y="1358"/>
          <a:ext cx="2434500" cy="1460700"/>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93" tIns="125219" rIns="119293" bIns="125219" numCol="1" spcCol="1270" anchor="ctr" anchorCtr="0">
          <a:noAutofit/>
        </a:bodyPr>
        <a:lstStyle/>
        <a:p>
          <a:pPr lvl="0" algn="ctr" defTabSz="666750">
            <a:lnSpc>
              <a:spcPct val="90000"/>
            </a:lnSpc>
            <a:spcBef>
              <a:spcPct val="0"/>
            </a:spcBef>
            <a:spcAft>
              <a:spcPct val="35000"/>
            </a:spcAft>
          </a:pPr>
          <a:r>
            <a:rPr lang="en-IN" sz="1500" kern="1200">
              <a:latin typeface="Arial" panose="020B0604020202020204" pitchFamily="34" charset="0"/>
              <a:cs typeface="Arial" panose="020B0604020202020204" pitchFamily="34" charset="0"/>
            </a:rPr>
            <a:t>Personal care planning is for treating unique healthcare needs.</a:t>
          </a:r>
          <a:endParaRPr lang="en-US" sz="1500" kern="1200">
            <a:latin typeface="Arial" panose="020B0604020202020204" pitchFamily="34" charset="0"/>
            <a:cs typeface="Arial" panose="020B0604020202020204" pitchFamily="34" charset="0"/>
          </a:endParaRPr>
        </a:p>
      </dsp:txBody>
      <dsp:txXfrm>
        <a:off x="3411787" y="1358"/>
        <a:ext cx="2434500" cy="1460700"/>
      </dsp:txXfrm>
    </dsp:sp>
    <dsp:sp modelId="{B556C164-B25C-48EF-85A0-A387B221D19C}">
      <dsp:nvSpPr>
        <dsp:cNvPr id="0" name=""/>
        <dsp:cNvSpPr/>
      </dsp:nvSpPr>
      <dsp:spPr>
        <a:xfrm>
          <a:off x="2850052" y="2706624"/>
          <a:ext cx="529335" cy="91440"/>
        </a:xfrm>
        <a:custGeom>
          <a:avLst/>
          <a:gdLst/>
          <a:ahLst/>
          <a:cxnLst/>
          <a:rect l="0" t="0" r="0" b="0"/>
          <a:pathLst>
            <a:path>
              <a:moveTo>
                <a:pt x="0" y="45720"/>
              </a:moveTo>
              <a:lnTo>
                <a:pt x="529335" y="45720"/>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latin typeface="Arial" panose="020B0604020202020204" pitchFamily="34" charset="0"/>
            <a:cs typeface="Arial" panose="020B0604020202020204" pitchFamily="34" charset="0"/>
          </a:endParaRPr>
        </a:p>
      </dsp:txBody>
      <dsp:txXfrm>
        <a:off x="3100721" y="2749544"/>
        <a:ext cx="27996" cy="5599"/>
      </dsp:txXfrm>
    </dsp:sp>
    <dsp:sp modelId="{44B467A6-7DF5-4921-8DA9-F62A9CCFD57B}">
      <dsp:nvSpPr>
        <dsp:cNvPr id="0" name=""/>
        <dsp:cNvSpPr/>
      </dsp:nvSpPr>
      <dsp:spPr>
        <a:xfrm>
          <a:off x="417351" y="2021993"/>
          <a:ext cx="2434500" cy="1460700"/>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93" tIns="125219" rIns="119293" bIns="125219" numCol="1" spcCol="1270" anchor="ctr" anchorCtr="0">
          <a:noAutofit/>
        </a:bodyPr>
        <a:lstStyle/>
        <a:p>
          <a:pPr lvl="0" algn="ctr" defTabSz="666750">
            <a:lnSpc>
              <a:spcPct val="90000"/>
            </a:lnSpc>
            <a:spcBef>
              <a:spcPct val="0"/>
            </a:spcBef>
            <a:spcAft>
              <a:spcPct val="35000"/>
            </a:spcAft>
          </a:pPr>
          <a:r>
            <a:rPr lang="en-IN" sz="1500" kern="1200">
              <a:latin typeface="Arial" panose="020B0604020202020204" pitchFamily="34" charset="0"/>
              <a:cs typeface="Arial" panose="020B0604020202020204" pitchFamily="34" charset="0"/>
            </a:rPr>
            <a:t>Supported self-management promotes self-management in patients.</a:t>
          </a:r>
          <a:endParaRPr lang="en-US" sz="1500" kern="1200">
            <a:latin typeface="Arial" panose="020B0604020202020204" pitchFamily="34" charset="0"/>
            <a:cs typeface="Arial" panose="020B0604020202020204" pitchFamily="34" charset="0"/>
          </a:endParaRPr>
        </a:p>
      </dsp:txBody>
      <dsp:txXfrm>
        <a:off x="417351" y="2021993"/>
        <a:ext cx="2434500" cy="1460700"/>
      </dsp:txXfrm>
    </dsp:sp>
    <dsp:sp modelId="{38EADEF2-B656-4F99-8FD4-482269C59688}">
      <dsp:nvSpPr>
        <dsp:cNvPr id="0" name=""/>
        <dsp:cNvSpPr/>
      </dsp:nvSpPr>
      <dsp:spPr>
        <a:xfrm>
          <a:off x="1634602" y="3480894"/>
          <a:ext cx="2994435" cy="529335"/>
        </a:xfrm>
        <a:custGeom>
          <a:avLst/>
          <a:gdLst/>
          <a:ahLst/>
          <a:cxnLst/>
          <a:rect l="0" t="0" r="0" b="0"/>
          <a:pathLst>
            <a:path>
              <a:moveTo>
                <a:pt x="2994435" y="0"/>
              </a:moveTo>
              <a:lnTo>
                <a:pt x="2994435" y="281767"/>
              </a:lnTo>
              <a:lnTo>
                <a:pt x="0" y="281767"/>
              </a:lnTo>
              <a:lnTo>
                <a:pt x="0" y="529335"/>
              </a:lnTo>
            </a:path>
          </a:pathLst>
        </a:custGeom>
        <a:noFill/>
        <a:ln w="12700" cap="flat" cmpd="sng" algn="ctr">
          <a:solidFill>
            <a:schemeClr val="accent5">
              <a:hueOff val="-9114112"/>
              <a:satOff val="-620"/>
              <a:lumOff val="1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latin typeface="Arial" panose="020B0604020202020204" pitchFamily="34" charset="0"/>
            <a:cs typeface="Arial" panose="020B0604020202020204" pitchFamily="34" charset="0"/>
          </a:endParaRPr>
        </a:p>
      </dsp:txBody>
      <dsp:txXfrm>
        <a:off x="3055661" y="3742762"/>
        <a:ext cx="152316" cy="5599"/>
      </dsp:txXfrm>
    </dsp:sp>
    <dsp:sp modelId="{39656177-3C37-4206-8935-BB66F962560F}">
      <dsp:nvSpPr>
        <dsp:cNvPr id="0" name=""/>
        <dsp:cNvSpPr/>
      </dsp:nvSpPr>
      <dsp:spPr>
        <a:xfrm>
          <a:off x="3411787" y="2021993"/>
          <a:ext cx="2434500" cy="1460700"/>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93" tIns="125219" rIns="119293" bIns="125219" numCol="1" spcCol="1270" anchor="ctr" anchorCtr="0">
          <a:noAutofit/>
        </a:bodyPr>
        <a:lstStyle/>
        <a:p>
          <a:pPr lvl="0" algn="ctr" defTabSz="666750">
            <a:lnSpc>
              <a:spcPct val="90000"/>
            </a:lnSpc>
            <a:spcBef>
              <a:spcPct val="0"/>
            </a:spcBef>
            <a:spcAft>
              <a:spcPct val="35000"/>
            </a:spcAft>
          </a:pPr>
          <a:r>
            <a:rPr lang="en-IN" sz="1500" kern="1200">
              <a:latin typeface="Arial" panose="020B0604020202020204" pitchFamily="34" charset="0"/>
              <a:cs typeface="Arial" panose="020B0604020202020204" pitchFamily="34" charset="0"/>
            </a:rPr>
            <a:t>Social prescribing links people to community support (UK Government, 2025).</a:t>
          </a:r>
          <a:endParaRPr lang="en-US" sz="1500" kern="1200">
            <a:latin typeface="Arial" panose="020B0604020202020204" pitchFamily="34" charset="0"/>
            <a:cs typeface="Arial" panose="020B0604020202020204" pitchFamily="34" charset="0"/>
          </a:endParaRPr>
        </a:p>
      </dsp:txBody>
      <dsp:txXfrm>
        <a:off x="3411787" y="2021993"/>
        <a:ext cx="2434500" cy="1460700"/>
      </dsp:txXfrm>
    </dsp:sp>
    <dsp:sp modelId="{D961ECA7-0554-4B0E-A228-7E316BA1D6A8}">
      <dsp:nvSpPr>
        <dsp:cNvPr id="0" name=""/>
        <dsp:cNvSpPr/>
      </dsp:nvSpPr>
      <dsp:spPr>
        <a:xfrm>
          <a:off x="2850052" y="4727259"/>
          <a:ext cx="529335" cy="91440"/>
        </a:xfrm>
        <a:custGeom>
          <a:avLst/>
          <a:gdLst/>
          <a:ahLst/>
          <a:cxnLst/>
          <a:rect l="0" t="0" r="0" b="0"/>
          <a:pathLst>
            <a:path>
              <a:moveTo>
                <a:pt x="0" y="45720"/>
              </a:moveTo>
              <a:lnTo>
                <a:pt x="529335"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latin typeface="Arial" panose="020B0604020202020204" pitchFamily="34" charset="0"/>
            <a:cs typeface="Arial" panose="020B0604020202020204" pitchFamily="34" charset="0"/>
          </a:endParaRPr>
        </a:p>
      </dsp:txBody>
      <dsp:txXfrm>
        <a:off x="3100721" y="4770179"/>
        <a:ext cx="27996" cy="5599"/>
      </dsp:txXfrm>
    </dsp:sp>
    <dsp:sp modelId="{D9A93243-182B-43F1-A92D-99E6B32C2DCE}">
      <dsp:nvSpPr>
        <dsp:cNvPr id="0" name=""/>
        <dsp:cNvSpPr/>
      </dsp:nvSpPr>
      <dsp:spPr>
        <a:xfrm>
          <a:off x="417351" y="4042629"/>
          <a:ext cx="2434500" cy="1460700"/>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93" tIns="125219" rIns="119293" bIns="125219" numCol="1" spcCol="1270" anchor="ctr" anchorCtr="0">
          <a:noAutofit/>
        </a:bodyPr>
        <a:lstStyle/>
        <a:p>
          <a:pPr lvl="0" algn="ctr" defTabSz="666750">
            <a:lnSpc>
              <a:spcPct val="90000"/>
            </a:lnSpc>
            <a:spcBef>
              <a:spcPct val="0"/>
            </a:spcBef>
            <a:spcAft>
              <a:spcPct val="35000"/>
            </a:spcAft>
          </a:pPr>
          <a:r>
            <a:rPr lang="en-IN" sz="1500" kern="1200">
              <a:latin typeface="Arial" panose="020B0604020202020204" pitchFamily="34" charset="0"/>
              <a:cs typeface="Arial" panose="020B0604020202020204" pitchFamily="34" charset="0"/>
            </a:rPr>
            <a:t>Long-term care has further support through personal health budgets (Department of Health and Social Care, 2026).</a:t>
          </a:r>
          <a:endParaRPr lang="en-US" sz="1500" kern="1200">
            <a:latin typeface="Arial" panose="020B0604020202020204" pitchFamily="34" charset="0"/>
            <a:cs typeface="Arial" panose="020B0604020202020204" pitchFamily="34" charset="0"/>
          </a:endParaRPr>
        </a:p>
      </dsp:txBody>
      <dsp:txXfrm>
        <a:off x="417351" y="4042629"/>
        <a:ext cx="2434500" cy="1460700"/>
      </dsp:txXfrm>
    </dsp:sp>
    <dsp:sp modelId="{246B87FD-5613-4939-92F9-15BDF7968E28}">
      <dsp:nvSpPr>
        <dsp:cNvPr id="0" name=""/>
        <dsp:cNvSpPr/>
      </dsp:nvSpPr>
      <dsp:spPr>
        <a:xfrm>
          <a:off x="3411787" y="4042629"/>
          <a:ext cx="2434500" cy="1460700"/>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93" tIns="125219" rIns="119293" bIns="125219" numCol="1" spcCol="1270" anchor="ctr" anchorCtr="0">
          <a:noAutofit/>
        </a:bodyPr>
        <a:lstStyle/>
        <a:p>
          <a:pPr lvl="0" algn="ctr" defTabSz="666750">
            <a:lnSpc>
              <a:spcPct val="90000"/>
            </a:lnSpc>
            <a:spcBef>
              <a:spcPct val="0"/>
            </a:spcBef>
            <a:spcAft>
              <a:spcPct val="35000"/>
            </a:spcAft>
          </a:pPr>
          <a:r>
            <a:rPr lang="en-IN" sz="1500" kern="1200">
              <a:latin typeface="Arial" panose="020B0604020202020204" pitchFamily="34" charset="0"/>
              <a:cs typeface="Arial" panose="020B0604020202020204" pitchFamily="34" charset="0"/>
            </a:rPr>
            <a:t>The strategies are beneficial to the patients and the sustainability of healthcare (British Medical Association, 2024).</a:t>
          </a:r>
          <a:endParaRPr lang="en-US" sz="1500" kern="1200">
            <a:latin typeface="Arial" panose="020B0604020202020204" pitchFamily="34" charset="0"/>
            <a:cs typeface="Arial" panose="020B0604020202020204" pitchFamily="34" charset="0"/>
          </a:endParaRPr>
        </a:p>
      </dsp:txBody>
      <dsp:txXfrm>
        <a:off x="3411787" y="4042629"/>
        <a:ext cx="2434500" cy="14607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B0A8E3-C913-4949-BAFD-AE32F726B3B3}" type="datetimeFigureOut">
              <a:rPr lang="en-IN" smtClean="0"/>
              <a:t>14-03-2026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75B4A7-1F9B-4B44-85F5-D119E588F035}" type="slidenum">
              <a:rPr lang="en-IN" smtClean="0"/>
              <a:t>‹#›</a:t>
            </a:fld>
            <a:endParaRPr lang="en-IN"/>
          </a:p>
        </p:txBody>
      </p:sp>
    </p:spTree>
    <p:extLst>
      <p:ext uri="{BB962C8B-B14F-4D97-AF65-F5344CB8AC3E}">
        <p14:creationId xmlns:p14="http://schemas.microsoft.com/office/powerpoint/2010/main" val="4211799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Cardiovascular disease is a generalization describing diseases of the heart and cardiovascular system. The patient may have symptoms such as chest pain and breathlessness. Biological and lifestyle risk factors build up to develop the condition, which makes the study of causes vital in the early diagnosis and prevention.</a:t>
            </a:r>
          </a:p>
        </p:txBody>
      </p:sp>
      <p:sp>
        <p:nvSpPr>
          <p:cNvPr id="4" name="Slide Number Placeholder 3"/>
          <p:cNvSpPr>
            <a:spLocks noGrp="1"/>
          </p:cNvSpPr>
          <p:nvPr>
            <p:ph type="sldNum" sz="quarter" idx="5"/>
          </p:nvPr>
        </p:nvSpPr>
        <p:spPr/>
        <p:txBody>
          <a:bodyPr/>
          <a:lstStyle/>
          <a:p>
            <a:fld id="{4F75B4A7-1F9B-4B44-85F5-D119E588F035}" type="slidenum">
              <a:rPr lang="en-IN" smtClean="0"/>
              <a:t>3</a:t>
            </a:fld>
            <a:endParaRPr lang="en-IN"/>
          </a:p>
        </p:txBody>
      </p:sp>
    </p:spTree>
    <p:extLst>
      <p:ext uri="{BB962C8B-B14F-4D97-AF65-F5344CB8AC3E}">
        <p14:creationId xmlns:p14="http://schemas.microsoft.com/office/powerpoint/2010/main" val="18561764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In the world, the cardiovascular disease is the leading cause of death. Increased prevalence is due to ageing populations and poor lifestyles. Prevention strategies, early diagnosis and enhanced access to healthcare services are the areas of focus as developed by international health organisations to curb cardiovascular mortality on the global scene.</a:t>
            </a:r>
          </a:p>
        </p:txBody>
      </p:sp>
      <p:sp>
        <p:nvSpPr>
          <p:cNvPr id="4" name="Slide Number Placeholder 3"/>
          <p:cNvSpPr>
            <a:spLocks noGrp="1"/>
          </p:cNvSpPr>
          <p:nvPr>
            <p:ph type="sldNum" sz="quarter" idx="5"/>
          </p:nvPr>
        </p:nvSpPr>
        <p:spPr/>
        <p:txBody>
          <a:bodyPr/>
          <a:lstStyle/>
          <a:p>
            <a:fld id="{4F75B4A7-1F9B-4B44-85F5-D119E588F035}" type="slidenum">
              <a:rPr lang="en-IN" smtClean="0"/>
              <a:t>4</a:t>
            </a:fld>
            <a:endParaRPr lang="en-IN"/>
          </a:p>
        </p:txBody>
      </p:sp>
    </p:spTree>
    <p:extLst>
      <p:ext uri="{BB962C8B-B14F-4D97-AF65-F5344CB8AC3E}">
        <p14:creationId xmlns:p14="http://schemas.microsoft.com/office/powerpoint/2010/main" val="1753746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0" kern="1200" dirty="0">
                <a:solidFill>
                  <a:schemeClr val="tx1"/>
                </a:solidFill>
                <a:effectLst/>
                <a:latin typeface="Arial" panose="020B0604020202020204" pitchFamily="34" charset="0"/>
                <a:ea typeface="+mn-ea"/>
                <a:cs typeface="Arial" panose="020B0604020202020204" pitchFamily="34" charset="0"/>
              </a:rPr>
              <a:t>Cardiovascular disease has been one of the major issues to the United Kingdom population. The heightened levels of the underprivileged people also render significant the prevention programmes, the earlier detection and more adequate access to health care. </a:t>
            </a:r>
            <a:endParaRPr lang="en-IN" sz="1200" b="1"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4F75B4A7-1F9B-4B44-85F5-D119E588F035}" type="slidenum">
              <a:rPr lang="en-IN" smtClean="0"/>
              <a:t>5</a:t>
            </a:fld>
            <a:endParaRPr lang="en-IN"/>
          </a:p>
        </p:txBody>
      </p:sp>
    </p:spTree>
    <p:extLst>
      <p:ext uri="{BB962C8B-B14F-4D97-AF65-F5344CB8AC3E}">
        <p14:creationId xmlns:p14="http://schemas.microsoft.com/office/powerpoint/2010/main" val="1964815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The economic cost of cardiovascular disease has both direct healthcare costs and indirect costs by the society. Some of the best prevention measures and early management can be used to save money spent on healthcare and long-term economic performance.</a:t>
            </a:r>
          </a:p>
        </p:txBody>
      </p:sp>
      <p:sp>
        <p:nvSpPr>
          <p:cNvPr id="4" name="Slide Number Placeholder 3"/>
          <p:cNvSpPr>
            <a:spLocks noGrp="1"/>
          </p:cNvSpPr>
          <p:nvPr>
            <p:ph type="sldNum" sz="quarter" idx="5"/>
          </p:nvPr>
        </p:nvSpPr>
        <p:spPr/>
        <p:txBody>
          <a:bodyPr/>
          <a:lstStyle/>
          <a:p>
            <a:fld id="{4F75B4A7-1F9B-4B44-85F5-D119E588F035}" type="slidenum">
              <a:rPr lang="en-IN" smtClean="0"/>
              <a:t>6</a:t>
            </a:fld>
            <a:endParaRPr lang="en-IN"/>
          </a:p>
        </p:txBody>
      </p:sp>
    </p:spTree>
    <p:extLst>
      <p:ext uri="{BB962C8B-B14F-4D97-AF65-F5344CB8AC3E}">
        <p14:creationId xmlns:p14="http://schemas.microsoft.com/office/powerpoint/2010/main" val="829393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Cardiovascular disease has influence on both the physical and social health. Loss of independence and long-term care can affect family lives and economic stability especially in the socially disadvantaged groups.</a:t>
            </a:r>
          </a:p>
        </p:txBody>
      </p:sp>
      <p:sp>
        <p:nvSpPr>
          <p:cNvPr id="4" name="Slide Number Placeholder 3"/>
          <p:cNvSpPr>
            <a:spLocks noGrp="1"/>
          </p:cNvSpPr>
          <p:nvPr>
            <p:ph type="sldNum" sz="quarter" idx="5"/>
          </p:nvPr>
        </p:nvSpPr>
        <p:spPr/>
        <p:txBody>
          <a:bodyPr/>
          <a:lstStyle/>
          <a:p>
            <a:fld id="{4F75B4A7-1F9B-4B44-85F5-D119E588F035}" type="slidenum">
              <a:rPr lang="en-IN" smtClean="0"/>
              <a:t>7</a:t>
            </a:fld>
            <a:endParaRPr lang="en-IN"/>
          </a:p>
        </p:txBody>
      </p:sp>
    </p:spTree>
    <p:extLst>
      <p:ext uri="{BB962C8B-B14F-4D97-AF65-F5344CB8AC3E}">
        <p14:creationId xmlns:p14="http://schemas.microsoft.com/office/powerpoint/2010/main" val="3026673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An early diagnosis of cardiovascular disease enables the health care practitioner to take the necessary measures to prevent the onset of serious complications. Clinical evaluations and diagnostic instruments are used to diagnose people at risk and inform individualised treatment interventions.</a:t>
            </a:r>
          </a:p>
        </p:txBody>
      </p:sp>
      <p:sp>
        <p:nvSpPr>
          <p:cNvPr id="4" name="Slide Number Placeholder 3"/>
          <p:cNvSpPr>
            <a:spLocks noGrp="1"/>
          </p:cNvSpPr>
          <p:nvPr>
            <p:ph type="sldNum" sz="quarter" idx="5"/>
          </p:nvPr>
        </p:nvSpPr>
        <p:spPr/>
        <p:txBody>
          <a:bodyPr/>
          <a:lstStyle/>
          <a:p>
            <a:fld id="{4F75B4A7-1F9B-4B44-85F5-D119E588F035}" type="slidenum">
              <a:rPr lang="en-IN" smtClean="0"/>
              <a:t>8</a:t>
            </a:fld>
            <a:endParaRPr lang="en-IN"/>
          </a:p>
        </p:txBody>
      </p:sp>
    </p:spTree>
    <p:extLst>
      <p:ext uri="{BB962C8B-B14F-4D97-AF65-F5344CB8AC3E}">
        <p14:creationId xmlns:p14="http://schemas.microsoft.com/office/powerpoint/2010/main" val="90043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Evidence-based national guidelines are adhered to by health care professionals in management of cardiovascular disease. These models assist with uniform treatment decision making and safe and effective care delivery in healthcare environments.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F75B4A7-1F9B-4B44-85F5-D119E588F035}" type="slidenum">
              <a:rPr lang="en-IN" smtClean="0"/>
              <a:t>9</a:t>
            </a:fld>
            <a:endParaRPr lang="en-IN"/>
          </a:p>
        </p:txBody>
      </p:sp>
    </p:spTree>
    <p:extLst>
      <p:ext uri="{BB962C8B-B14F-4D97-AF65-F5344CB8AC3E}">
        <p14:creationId xmlns:p14="http://schemas.microsoft.com/office/powerpoint/2010/main" val="3446626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Chronic Care Model aids in managing the cardiovascular disease through coordination of healthcare services and patient involvement. In the NHS, care integrated systems contribute to the provision of prevention and long-term management to people with cardiovascular disease.</a:t>
            </a:r>
          </a:p>
        </p:txBody>
      </p:sp>
      <p:sp>
        <p:nvSpPr>
          <p:cNvPr id="4" name="Slide Number Placeholder 3"/>
          <p:cNvSpPr>
            <a:spLocks noGrp="1"/>
          </p:cNvSpPr>
          <p:nvPr>
            <p:ph type="sldNum" sz="quarter" idx="5"/>
          </p:nvPr>
        </p:nvSpPr>
        <p:spPr/>
        <p:txBody>
          <a:bodyPr/>
          <a:lstStyle/>
          <a:p>
            <a:fld id="{4F75B4A7-1F9B-4B44-85F5-D119E588F035}" type="slidenum">
              <a:rPr lang="en-IN" smtClean="0"/>
              <a:t>10</a:t>
            </a:fld>
            <a:endParaRPr lang="en-IN"/>
          </a:p>
        </p:txBody>
      </p:sp>
    </p:spTree>
    <p:extLst>
      <p:ext uri="{BB962C8B-B14F-4D97-AF65-F5344CB8AC3E}">
        <p14:creationId xmlns:p14="http://schemas.microsoft.com/office/powerpoint/2010/main" val="142696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Treatment can be done with medical therapy and lifestyle intervention. Cardiac rehabilitation programmes involve planned exercise and education to promote recovery and enhance wellbeing of patients.</a:t>
            </a:r>
          </a:p>
        </p:txBody>
      </p:sp>
      <p:sp>
        <p:nvSpPr>
          <p:cNvPr id="4" name="Slide Number Placeholder 3"/>
          <p:cNvSpPr>
            <a:spLocks noGrp="1"/>
          </p:cNvSpPr>
          <p:nvPr>
            <p:ph type="sldNum" sz="quarter" idx="5"/>
          </p:nvPr>
        </p:nvSpPr>
        <p:spPr/>
        <p:txBody>
          <a:bodyPr/>
          <a:lstStyle/>
          <a:p>
            <a:fld id="{4F75B4A7-1F9B-4B44-85F5-D119E588F035}" type="slidenum">
              <a:rPr lang="en-IN" smtClean="0"/>
              <a:t>11</a:t>
            </a:fld>
            <a:endParaRPr lang="en-IN"/>
          </a:p>
        </p:txBody>
      </p:sp>
    </p:spTree>
    <p:extLst>
      <p:ext uri="{BB962C8B-B14F-4D97-AF65-F5344CB8AC3E}">
        <p14:creationId xmlns:p14="http://schemas.microsoft.com/office/powerpoint/2010/main" val="1962597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Cardiovascular patients have comorbidities that can exert adverse effects on their health. Jurisdictional healthcare plans are needed to simultaneously contain various chronic diseases.</a:t>
            </a:r>
          </a:p>
        </p:txBody>
      </p:sp>
      <p:sp>
        <p:nvSpPr>
          <p:cNvPr id="4" name="Slide Number Placeholder 3"/>
          <p:cNvSpPr>
            <a:spLocks noGrp="1"/>
          </p:cNvSpPr>
          <p:nvPr>
            <p:ph type="sldNum" sz="quarter" idx="5"/>
          </p:nvPr>
        </p:nvSpPr>
        <p:spPr/>
        <p:txBody>
          <a:bodyPr/>
          <a:lstStyle/>
          <a:p>
            <a:fld id="{4F75B4A7-1F9B-4B44-85F5-D119E588F035}" type="slidenum">
              <a:rPr lang="en-IN" smtClean="0"/>
              <a:t>12</a:t>
            </a:fld>
            <a:endParaRPr lang="en-IN"/>
          </a:p>
        </p:txBody>
      </p:sp>
    </p:spTree>
    <p:extLst>
      <p:ext uri="{BB962C8B-B14F-4D97-AF65-F5344CB8AC3E}">
        <p14:creationId xmlns:p14="http://schemas.microsoft.com/office/powerpoint/2010/main" val="1673439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The prevention of cardiovascular disease is associated with the reduction of lifestyle risk factors and health education. Early intervention and prevention of diseases are assisted by public health programs and early screening programmes.</a:t>
            </a:r>
          </a:p>
        </p:txBody>
      </p:sp>
      <p:sp>
        <p:nvSpPr>
          <p:cNvPr id="4" name="Slide Number Placeholder 3"/>
          <p:cNvSpPr>
            <a:spLocks noGrp="1"/>
          </p:cNvSpPr>
          <p:nvPr>
            <p:ph type="sldNum" sz="quarter" idx="5"/>
          </p:nvPr>
        </p:nvSpPr>
        <p:spPr/>
        <p:txBody>
          <a:bodyPr/>
          <a:lstStyle/>
          <a:p>
            <a:fld id="{4F75B4A7-1F9B-4B44-85F5-D119E588F035}" type="slidenum">
              <a:rPr lang="en-IN" smtClean="0"/>
              <a:t>13</a:t>
            </a:fld>
            <a:endParaRPr lang="en-IN"/>
          </a:p>
        </p:txBody>
      </p:sp>
    </p:spTree>
    <p:extLst>
      <p:ext uri="{BB962C8B-B14F-4D97-AF65-F5344CB8AC3E}">
        <p14:creationId xmlns:p14="http://schemas.microsoft.com/office/powerpoint/2010/main" val="31088491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Co-productive care focuses on the partnership between patients and medical workers. High patient responsiveness is achieved through effective communication and mutual decision-making that enhances long-term management of the disease.</a:t>
            </a:r>
          </a:p>
        </p:txBody>
      </p:sp>
      <p:sp>
        <p:nvSpPr>
          <p:cNvPr id="4" name="Slide Number Placeholder 3"/>
          <p:cNvSpPr>
            <a:spLocks noGrp="1"/>
          </p:cNvSpPr>
          <p:nvPr>
            <p:ph type="sldNum" sz="quarter" idx="5"/>
          </p:nvPr>
        </p:nvSpPr>
        <p:spPr/>
        <p:txBody>
          <a:bodyPr/>
          <a:lstStyle/>
          <a:p>
            <a:fld id="{4F75B4A7-1F9B-4B44-85F5-D119E588F035}" type="slidenum">
              <a:rPr lang="en-IN" smtClean="0"/>
              <a:t>14</a:t>
            </a:fld>
            <a:endParaRPr lang="en-IN"/>
          </a:p>
        </p:txBody>
      </p:sp>
    </p:spTree>
    <p:extLst>
      <p:ext uri="{BB962C8B-B14F-4D97-AF65-F5344CB8AC3E}">
        <p14:creationId xmlns:p14="http://schemas.microsoft.com/office/powerpoint/2010/main" val="2753156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The patient-centred values can be used to establish supportive healthcare settings. Patient-professional trust and communication enhance care relationships and enhance the treatment outcomes.</a:t>
            </a:r>
          </a:p>
        </p:txBody>
      </p:sp>
      <p:sp>
        <p:nvSpPr>
          <p:cNvPr id="4" name="Slide Number Placeholder 3"/>
          <p:cNvSpPr>
            <a:spLocks noGrp="1"/>
          </p:cNvSpPr>
          <p:nvPr>
            <p:ph type="sldNum" sz="quarter" idx="5"/>
          </p:nvPr>
        </p:nvSpPr>
        <p:spPr/>
        <p:txBody>
          <a:bodyPr/>
          <a:lstStyle/>
          <a:p>
            <a:fld id="{4F75B4A7-1F9B-4B44-85F5-D119E588F035}" type="slidenum">
              <a:rPr lang="en-IN" smtClean="0"/>
              <a:t>15</a:t>
            </a:fld>
            <a:endParaRPr lang="en-IN"/>
          </a:p>
        </p:txBody>
      </p:sp>
    </p:spTree>
    <p:extLst>
      <p:ext uri="{BB962C8B-B14F-4D97-AF65-F5344CB8AC3E}">
        <p14:creationId xmlns:p14="http://schemas.microsoft.com/office/powerpoint/2010/main" val="23125855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Patients feel a strong desire to be involved in their own healthcare because of the personalised care. The long-term results are enhanced by self-management methods and community support services.</a:t>
            </a:r>
          </a:p>
        </p:txBody>
      </p:sp>
      <p:sp>
        <p:nvSpPr>
          <p:cNvPr id="4" name="Slide Number Placeholder 3"/>
          <p:cNvSpPr>
            <a:spLocks noGrp="1"/>
          </p:cNvSpPr>
          <p:nvPr>
            <p:ph type="sldNum" sz="quarter" idx="5"/>
          </p:nvPr>
        </p:nvSpPr>
        <p:spPr/>
        <p:txBody>
          <a:bodyPr/>
          <a:lstStyle/>
          <a:p>
            <a:fld id="{4F75B4A7-1F9B-4B44-85F5-D119E588F035}" type="slidenum">
              <a:rPr lang="en-IN" smtClean="0"/>
              <a:t>16</a:t>
            </a:fld>
            <a:endParaRPr lang="en-IN"/>
          </a:p>
        </p:txBody>
      </p:sp>
    </p:spTree>
    <p:extLst>
      <p:ext uri="{BB962C8B-B14F-4D97-AF65-F5344CB8AC3E}">
        <p14:creationId xmlns:p14="http://schemas.microsoft.com/office/powerpoint/2010/main" val="18521646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The personalised care model comprises a number of elements that will enhance patient engagement and management of long-term conditions. The strategies enable people to have an active role in their healthcare.</a:t>
            </a:r>
          </a:p>
        </p:txBody>
      </p:sp>
      <p:sp>
        <p:nvSpPr>
          <p:cNvPr id="4" name="Slide Number Placeholder 3"/>
          <p:cNvSpPr>
            <a:spLocks noGrp="1"/>
          </p:cNvSpPr>
          <p:nvPr>
            <p:ph type="sldNum" sz="quarter" idx="5"/>
          </p:nvPr>
        </p:nvSpPr>
        <p:spPr/>
        <p:txBody>
          <a:bodyPr/>
          <a:lstStyle/>
          <a:p>
            <a:fld id="{4F75B4A7-1F9B-4B44-85F5-D119E588F035}" type="slidenum">
              <a:rPr lang="en-IN" smtClean="0"/>
              <a:t>17</a:t>
            </a:fld>
            <a:endParaRPr lang="en-IN"/>
          </a:p>
        </p:txBody>
      </p:sp>
    </p:spTree>
    <p:extLst>
      <p:ext uri="{BB962C8B-B14F-4D97-AF65-F5344CB8AC3E}">
        <p14:creationId xmlns:p14="http://schemas.microsoft.com/office/powerpoint/2010/main" val="1771931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79706-3E48-1AA5-D104-555C10815F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24AFFA5B-B616-D502-2452-D6C0CD6FB0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B408B3EA-89BB-D0A4-0630-BD3F508113E9}"/>
              </a:ext>
            </a:extLst>
          </p:cNvPr>
          <p:cNvSpPr>
            <a:spLocks noGrp="1"/>
          </p:cNvSpPr>
          <p:nvPr>
            <p:ph type="dt" sz="half" idx="10"/>
          </p:nvPr>
        </p:nvSpPr>
        <p:spPr/>
        <p:txBody>
          <a:bodyPr/>
          <a:lstStyle/>
          <a:p>
            <a:fld id="{6E6E026B-BD38-4B43-9B32-1F91BC43F575}" type="datetimeFigureOut">
              <a:rPr lang="en-IN" smtClean="0"/>
              <a:t>14-03-2026</a:t>
            </a:fld>
            <a:endParaRPr lang="en-IN"/>
          </a:p>
        </p:txBody>
      </p:sp>
      <p:sp>
        <p:nvSpPr>
          <p:cNvPr id="5" name="Footer Placeholder 4">
            <a:extLst>
              <a:ext uri="{FF2B5EF4-FFF2-40B4-BE49-F238E27FC236}">
                <a16:creationId xmlns:a16="http://schemas.microsoft.com/office/drawing/2014/main" id="{1A9E6D87-D961-FEB8-6029-21C3E187076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74F23A0-D04A-D12F-787C-76190E8A2F3F}"/>
              </a:ext>
            </a:extLst>
          </p:cNvPr>
          <p:cNvSpPr>
            <a:spLocks noGrp="1"/>
          </p:cNvSpPr>
          <p:nvPr>
            <p:ph type="sldNum" sz="quarter" idx="12"/>
          </p:nvPr>
        </p:nvSpPr>
        <p:spPr/>
        <p:txBody>
          <a:bodyPr/>
          <a:lstStyle/>
          <a:p>
            <a:fld id="{6F4BB168-FD96-4C3B-AF78-BAF5E74D27B9}" type="slidenum">
              <a:rPr lang="en-IN" smtClean="0"/>
              <a:t>‹#›</a:t>
            </a:fld>
            <a:endParaRPr lang="en-IN"/>
          </a:p>
        </p:txBody>
      </p:sp>
    </p:spTree>
    <p:extLst>
      <p:ext uri="{BB962C8B-B14F-4D97-AF65-F5344CB8AC3E}">
        <p14:creationId xmlns:p14="http://schemas.microsoft.com/office/powerpoint/2010/main" val="2335264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4ADBE-49DC-130D-7823-03B486A3681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8F18449-7CCB-0CAD-28BB-8213273C74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DB13494-D0EC-0F0B-D963-822360AC3DC8}"/>
              </a:ext>
            </a:extLst>
          </p:cNvPr>
          <p:cNvSpPr>
            <a:spLocks noGrp="1"/>
          </p:cNvSpPr>
          <p:nvPr>
            <p:ph type="dt" sz="half" idx="10"/>
          </p:nvPr>
        </p:nvSpPr>
        <p:spPr/>
        <p:txBody>
          <a:bodyPr/>
          <a:lstStyle/>
          <a:p>
            <a:fld id="{6E6E026B-BD38-4B43-9B32-1F91BC43F575}" type="datetimeFigureOut">
              <a:rPr lang="en-IN" smtClean="0"/>
              <a:t>14-03-2026</a:t>
            </a:fld>
            <a:endParaRPr lang="en-IN"/>
          </a:p>
        </p:txBody>
      </p:sp>
      <p:sp>
        <p:nvSpPr>
          <p:cNvPr id="5" name="Footer Placeholder 4">
            <a:extLst>
              <a:ext uri="{FF2B5EF4-FFF2-40B4-BE49-F238E27FC236}">
                <a16:creationId xmlns:a16="http://schemas.microsoft.com/office/drawing/2014/main" id="{84DAF02E-B61D-DD36-3088-71C547FD0A6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0241DA1-F5F2-EBA5-ABE2-157361A7D389}"/>
              </a:ext>
            </a:extLst>
          </p:cNvPr>
          <p:cNvSpPr>
            <a:spLocks noGrp="1"/>
          </p:cNvSpPr>
          <p:nvPr>
            <p:ph type="sldNum" sz="quarter" idx="12"/>
          </p:nvPr>
        </p:nvSpPr>
        <p:spPr/>
        <p:txBody>
          <a:bodyPr/>
          <a:lstStyle/>
          <a:p>
            <a:fld id="{6F4BB168-FD96-4C3B-AF78-BAF5E74D27B9}" type="slidenum">
              <a:rPr lang="en-IN" smtClean="0"/>
              <a:t>‹#›</a:t>
            </a:fld>
            <a:endParaRPr lang="en-IN"/>
          </a:p>
        </p:txBody>
      </p:sp>
    </p:spTree>
    <p:extLst>
      <p:ext uri="{BB962C8B-B14F-4D97-AF65-F5344CB8AC3E}">
        <p14:creationId xmlns:p14="http://schemas.microsoft.com/office/powerpoint/2010/main" val="3292617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DC4B4-4D02-735C-D5A2-C8B8C13CA7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3B19DBF-0665-E8FA-10DC-B6255283C83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5ED805-EFDD-599A-367A-6682FBB6F7CB}"/>
              </a:ext>
            </a:extLst>
          </p:cNvPr>
          <p:cNvSpPr>
            <a:spLocks noGrp="1"/>
          </p:cNvSpPr>
          <p:nvPr>
            <p:ph type="dt" sz="half" idx="10"/>
          </p:nvPr>
        </p:nvSpPr>
        <p:spPr/>
        <p:txBody>
          <a:bodyPr/>
          <a:lstStyle/>
          <a:p>
            <a:fld id="{6E6E026B-BD38-4B43-9B32-1F91BC43F575}" type="datetimeFigureOut">
              <a:rPr lang="en-IN" smtClean="0"/>
              <a:t>14-03-2026</a:t>
            </a:fld>
            <a:endParaRPr lang="en-IN"/>
          </a:p>
        </p:txBody>
      </p:sp>
      <p:sp>
        <p:nvSpPr>
          <p:cNvPr id="5" name="Footer Placeholder 4">
            <a:extLst>
              <a:ext uri="{FF2B5EF4-FFF2-40B4-BE49-F238E27FC236}">
                <a16:creationId xmlns:a16="http://schemas.microsoft.com/office/drawing/2014/main" id="{504BB848-9A67-E705-FC18-BE602EA5F27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A4E8541-6A52-B98D-2A0A-F4F95C0CA0CE}"/>
              </a:ext>
            </a:extLst>
          </p:cNvPr>
          <p:cNvSpPr>
            <a:spLocks noGrp="1"/>
          </p:cNvSpPr>
          <p:nvPr>
            <p:ph type="sldNum" sz="quarter" idx="12"/>
          </p:nvPr>
        </p:nvSpPr>
        <p:spPr/>
        <p:txBody>
          <a:bodyPr/>
          <a:lstStyle/>
          <a:p>
            <a:fld id="{6F4BB168-FD96-4C3B-AF78-BAF5E74D27B9}" type="slidenum">
              <a:rPr lang="en-IN" smtClean="0"/>
              <a:t>‹#›</a:t>
            </a:fld>
            <a:endParaRPr lang="en-IN"/>
          </a:p>
        </p:txBody>
      </p:sp>
    </p:spTree>
    <p:extLst>
      <p:ext uri="{BB962C8B-B14F-4D97-AF65-F5344CB8AC3E}">
        <p14:creationId xmlns:p14="http://schemas.microsoft.com/office/powerpoint/2010/main" val="4164461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D34C8-5DB8-720F-6858-9A56CDC853F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25CB282-0ABC-412B-2210-70E892D582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CFBBBFC-2A20-FCEB-D080-F38E85FE28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53A33F6C-03D3-783B-1A4D-52CBB627D246}"/>
              </a:ext>
            </a:extLst>
          </p:cNvPr>
          <p:cNvSpPr>
            <a:spLocks noGrp="1"/>
          </p:cNvSpPr>
          <p:nvPr>
            <p:ph type="dt" sz="half" idx="10"/>
          </p:nvPr>
        </p:nvSpPr>
        <p:spPr/>
        <p:txBody>
          <a:bodyPr/>
          <a:lstStyle/>
          <a:p>
            <a:fld id="{6E6E026B-BD38-4B43-9B32-1F91BC43F575}" type="datetimeFigureOut">
              <a:rPr lang="en-IN" smtClean="0"/>
              <a:t>14-03-2026</a:t>
            </a:fld>
            <a:endParaRPr lang="en-IN"/>
          </a:p>
        </p:txBody>
      </p:sp>
      <p:sp>
        <p:nvSpPr>
          <p:cNvPr id="6" name="Footer Placeholder 5">
            <a:extLst>
              <a:ext uri="{FF2B5EF4-FFF2-40B4-BE49-F238E27FC236}">
                <a16:creationId xmlns:a16="http://schemas.microsoft.com/office/drawing/2014/main" id="{F7D0E4B2-C5EE-C636-96EB-0EA284E2615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3E04F0C-C92E-5895-1036-B2ED1321AE3D}"/>
              </a:ext>
            </a:extLst>
          </p:cNvPr>
          <p:cNvSpPr>
            <a:spLocks noGrp="1"/>
          </p:cNvSpPr>
          <p:nvPr>
            <p:ph type="sldNum" sz="quarter" idx="12"/>
          </p:nvPr>
        </p:nvSpPr>
        <p:spPr/>
        <p:txBody>
          <a:bodyPr/>
          <a:lstStyle/>
          <a:p>
            <a:fld id="{6F4BB168-FD96-4C3B-AF78-BAF5E74D27B9}" type="slidenum">
              <a:rPr lang="en-IN" smtClean="0"/>
              <a:t>‹#›</a:t>
            </a:fld>
            <a:endParaRPr lang="en-IN"/>
          </a:p>
        </p:txBody>
      </p:sp>
    </p:spTree>
    <p:extLst>
      <p:ext uri="{BB962C8B-B14F-4D97-AF65-F5344CB8AC3E}">
        <p14:creationId xmlns:p14="http://schemas.microsoft.com/office/powerpoint/2010/main" val="1413011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8C3C-BF20-3833-42DF-EDF3FBE8C858}"/>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E47BDC2-F239-4959-691C-31B04E797D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C6A669-8259-54C9-A050-C3934C3317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133A470C-4D8B-818F-8350-7C15AE9EC0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B7B395-96B8-96CD-766B-021BFA6569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903FDE7E-C24A-8D66-ACBB-A5FD3BB43251}"/>
              </a:ext>
            </a:extLst>
          </p:cNvPr>
          <p:cNvSpPr>
            <a:spLocks noGrp="1"/>
          </p:cNvSpPr>
          <p:nvPr>
            <p:ph type="dt" sz="half" idx="10"/>
          </p:nvPr>
        </p:nvSpPr>
        <p:spPr/>
        <p:txBody>
          <a:bodyPr/>
          <a:lstStyle/>
          <a:p>
            <a:fld id="{6E6E026B-BD38-4B43-9B32-1F91BC43F575}" type="datetimeFigureOut">
              <a:rPr lang="en-IN" smtClean="0"/>
              <a:t>14-03-2026</a:t>
            </a:fld>
            <a:endParaRPr lang="en-IN"/>
          </a:p>
        </p:txBody>
      </p:sp>
      <p:sp>
        <p:nvSpPr>
          <p:cNvPr id="8" name="Footer Placeholder 7">
            <a:extLst>
              <a:ext uri="{FF2B5EF4-FFF2-40B4-BE49-F238E27FC236}">
                <a16:creationId xmlns:a16="http://schemas.microsoft.com/office/drawing/2014/main" id="{8333091B-28EA-215F-C6BD-92CFD275841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D394E59-E562-0292-2CB0-91EE813D8174}"/>
              </a:ext>
            </a:extLst>
          </p:cNvPr>
          <p:cNvSpPr>
            <a:spLocks noGrp="1"/>
          </p:cNvSpPr>
          <p:nvPr>
            <p:ph type="sldNum" sz="quarter" idx="12"/>
          </p:nvPr>
        </p:nvSpPr>
        <p:spPr/>
        <p:txBody>
          <a:bodyPr/>
          <a:lstStyle/>
          <a:p>
            <a:fld id="{6F4BB168-FD96-4C3B-AF78-BAF5E74D27B9}" type="slidenum">
              <a:rPr lang="en-IN" smtClean="0"/>
              <a:t>‹#›</a:t>
            </a:fld>
            <a:endParaRPr lang="en-IN"/>
          </a:p>
        </p:txBody>
      </p:sp>
    </p:spTree>
    <p:extLst>
      <p:ext uri="{BB962C8B-B14F-4D97-AF65-F5344CB8AC3E}">
        <p14:creationId xmlns:p14="http://schemas.microsoft.com/office/powerpoint/2010/main" val="194032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BF2DD-89C1-B2A9-39EF-E5BC90FBF25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CAD7F90-D54B-9C90-CFD4-0598C8D3DB38}"/>
              </a:ext>
            </a:extLst>
          </p:cNvPr>
          <p:cNvSpPr>
            <a:spLocks noGrp="1"/>
          </p:cNvSpPr>
          <p:nvPr>
            <p:ph type="dt" sz="half" idx="10"/>
          </p:nvPr>
        </p:nvSpPr>
        <p:spPr/>
        <p:txBody>
          <a:bodyPr/>
          <a:lstStyle/>
          <a:p>
            <a:fld id="{6E6E026B-BD38-4B43-9B32-1F91BC43F575}" type="datetimeFigureOut">
              <a:rPr lang="en-IN" smtClean="0"/>
              <a:t>14-03-2026</a:t>
            </a:fld>
            <a:endParaRPr lang="en-IN"/>
          </a:p>
        </p:txBody>
      </p:sp>
      <p:sp>
        <p:nvSpPr>
          <p:cNvPr id="4" name="Footer Placeholder 3">
            <a:extLst>
              <a:ext uri="{FF2B5EF4-FFF2-40B4-BE49-F238E27FC236}">
                <a16:creationId xmlns:a16="http://schemas.microsoft.com/office/drawing/2014/main" id="{BFD91BF3-14C2-C9BF-5A2F-FF3AC7BCA850}"/>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45E67E5-E1DE-BF5B-2171-98893D8EF704}"/>
              </a:ext>
            </a:extLst>
          </p:cNvPr>
          <p:cNvSpPr>
            <a:spLocks noGrp="1"/>
          </p:cNvSpPr>
          <p:nvPr>
            <p:ph type="sldNum" sz="quarter" idx="12"/>
          </p:nvPr>
        </p:nvSpPr>
        <p:spPr/>
        <p:txBody>
          <a:bodyPr/>
          <a:lstStyle/>
          <a:p>
            <a:fld id="{6F4BB168-FD96-4C3B-AF78-BAF5E74D27B9}" type="slidenum">
              <a:rPr lang="en-IN" smtClean="0"/>
              <a:t>‹#›</a:t>
            </a:fld>
            <a:endParaRPr lang="en-IN"/>
          </a:p>
        </p:txBody>
      </p:sp>
    </p:spTree>
    <p:extLst>
      <p:ext uri="{BB962C8B-B14F-4D97-AF65-F5344CB8AC3E}">
        <p14:creationId xmlns:p14="http://schemas.microsoft.com/office/powerpoint/2010/main" val="3515786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F8DAA0-729A-09D7-0484-2C2C71CA3E59}"/>
              </a:ext>
            </a:extLst>
          </p:cNvPr>
          <p:cNvSpPr>
            <a:spLocks noGrp="1"/>
          </p:cNvSpPr>
          <p:nvPr>
            <p:ph type="dt" sz="half" idx="10"/>
          </p:nvPr>
        </p:nvSpPr>
        <p:spPr/>
        <p:txBody>
          <a:bodyPr/>
          <a:lstStyle/>
          <a:p>
            <a:fld id="{6E6E026B-BD38-4B43-9B32-1F91BC43F575}" type="datetimeFigureOut">
              <a:rPr lang="en-IN" smtClean="0"/>
              <a:t>14-03-2026</a:t>
            </a:fld>
            <a:endParaRPr lang="en-IN"/>
          </a:p>
        </p:txBody>
      </p:sp>
      <p:sp>
        <p:nvSpPr>
          <p:cNvPr id="3" name="Footer Placeholder 2">
            <a:extLst>
              <a:ext uri="{FF2B5EF4-FFF2-40B4-BE49-F238E27FC236}">
                <a16:creationId xmlns:a16="http://schemas.microsoft.com/office/drawing/2014/main" id="{55641314-63A0-D8F5-2385-8027A911013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44AD7723-1DB1-BA33-AC53-33A1BE42E01F}"/>
              </a:ext>
            </a:extLst>
          </p:cNvPr>
          <p:cNvSpPr>
            <a:spLocks noGrp="1"/>
          </p:cNvSpPr>
          <p:nvPr>
            <p:ph type="sldNum" sz="quarter" idx="12"/>
          </p:nvPr>
        </p:nvSpPr>
        <p:spPr/>
        <p:txBody>
          <a:bodyPr/>
          <a:lstStyle/>
          <a:p>
            <a:fld id="{6F4BB168-FD96-4C3B-AF78-BAF5E74D27B9}" type="slidenum">
              <a:rPr lang="en-IN" smtClean="0"/>
              <a:t>‹#›</a:t>
            </a:fld>
            <a:endParaRPr lang="en-IN"/>
          </a:p>
        </p:txBody>
      </p:sp>
    </p:spTree>
    <p:extLst>
      <p:ext uri="{BB962C8B-B14F-4D97-AF65-F5344CB8AC3E}">
        <p14:creationId xmlns:p14="http://schemas.microsoft.com/office/powerpoint/2010/main" val="3340474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250F7-7ADE-F75E-F837-8DEBFD18AC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E332C2A-E596-A3EF-D264-32A12A209E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FE6BF55-55D1-8000-9049-9DBC8F3A71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D4B6C3-5B70-C374-CD1E-1399F8A62DC0}"/>
              </a:ext>
            </a:extLst>
          </p:cNvPr>
          <p:cNvSpPr>
            <a:spLocks noGrp="1"/>
          </p:cNvSpPr>
          <p:nvPr>
            <p:ph type="dt" sz="half" idx="10"/>
          </p:nvPr>
        </p:nvSpPr>
        <p:spPr/>
        <p:txBody>
          <a:bodyPr/>
          <a:lstStyle/>
          <a:p>
            <a:fld id="{6E6E026B-BD38-4B43-9B32-1F91BC43F575}" type="datetimeFigureOut">
              <a:rPr lang="en-IN" smtClean="0"/>
              <a:t>14-03-2026</a:t>
            </a:fld>
            <a:endParaRPr lang="en-IN"/>
          </a:p>
        </p:txBody>
      </p:sp>
      <p:sp>
        <p:nvSpPr>
          <p:cNvPr id="6" name="Footer Placeholder 5">
            <a:extLst>
              <a:ext uri="{FF2B5EF4-FFF2-40B4-BE49-F238E27FC236}">
                <a16:creationId xmlns:a16="http://schemas.microsoft.com/office/drawing/2014/main" id="{4A8B9521-69A8-E9B6-94E3-67A55297C04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06AB120-2B93-9120-8337-6C9A14DE2FED}"/>
              </a:ext>
            </a:extLst>
          </p:cNvPr>
          <p:cNvSpPr>
            <a:spLocks noGrp="1"/>
          </p:cNvSpPr>
          <p:nvPr>
            <p:ph type="sldNum" sz="quarter" idx="12"/>
          </p:nvPr>
        </p:nvSpPr>
        <p:spPr/>
        <p:txBody>
          <a:bodyPr/>
          <a:lstStyle/>
          <a:p>
            <a:fld id="{6F4BB168-FD96-4C3B-AF78-BAF5E74D27B9}" type="slidenum">
              <a:rPr lang="en-IN" smtClean="0"/>
              <a:t>‹#›</a:t>
            </a:fld>
            <a:endParaRPr lang="en-IN"/>
          </a:p>
        </p:txBody>
      </p:sp>
    </p:spTree>
    <p:extLst>
      <p:ext uri="{BB962C8B-B14F-4D97-AF65-F5344CB8AC3E}">
        <p14:creationId xmlns:p14="http://schemas.microsoft.com/office/powerpoint/2010/main" val="2333007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1ED1A-BEA8-4752-E611-E3C71C37CC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C679CDC-1F57-A0F7-1761-B060E79B16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4EA9A15D-01F2-5701-A661-5EBA52B5DA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6EED7E-1826-CC65-5FD2-94F5D7F1D999}"/>
              </a:ext>
            </a:extLst>
          </p:cNvPr>
          <p:cNvSpPr>
            <a:spLocks noGrp="1"/>
          </p:cNvSpPr>
          <p:nvPr>
            <p:ph type="dt" sz="half" idx="10"/>
          </p:nvPr>
        </p:nvSpPr>
        <p:spPr/>
        <p:txBody>
          <a:bodyPr/>
          <a:lstStyle/>
          <a:p>
            <a:fld id="{6E6E026B-BD38-4B43-9B32-1F91BC43F575}" type="datetimeFigureOut">
              <a:rPr lang="en-IN" smtClean="0"/>
              <a:t>14-03-2026</a:t>
            </a:fld>
            <a:endParaRPr lang="en-IN"/>
          </a:p>
        </p:txBody>
      </p:sp>
      <p:sp>
        <p:nvSpPr>
          <p:cNvPr id="6" name="Footer Placeholder 5">
            <a:extLst>
              <a:ext uri="{FF2B5EF4-FFF2-40B4-BE49-F238E27FC236}">
                <a16:creationId xmlns:a16="http://schemas.microsoft.com/office/drawing/2014/main" id="{0F373EBC-D0FA-A30A-34FD-4DDE26BCFE4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748E8CB-6F40-EDCB-971B-4329DCA7A263}"/>
              </a:ext>
            </a:extLst>
          </p:cNvPr>
          <p:cNvSpPr>
            <a:spLocks noGrp="1"/>
          </p:cNvSpPr>
          <p:nvPr>
            <p:ph type="sldNum" sz="quarter" idx="12"/>
          </p:nvPr>
        </p:nvSpPr>
        <p:spPr/>
        <p:txBody>
          <a:bodyPr/>
          <a:lstStyle/>
          <a:p>
            <a:fld id="{6F4BB168-FD96-4C3B-AF78-BAF5E74D27B9}" type="slidenum">
              <a:rPr lang="en-IN" smtClean="0"/>
              <a:t>‹#›</a:t>
            </a:fld>
            <a:endParaRPr lang="en-IN"/>
          </a:p>
        </p:txBody>
      </p:sp>
    </p:spTree>
    <p:extLst>
      <p:ext uri="{BB962C8B-B14F-4D97-AF65-F5344CB8AC3E}">
        <p14:creationId xmlns:p14="http://schemas.microsoft.com/office/powerpoint/2010/main" val="1133795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61CA1-BB7F-B601-5A78-58C67E78834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C35C37E-5B35-B97F-0894-CE0352F54B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23CE32F-4AA9-1E4B-123A-228938BE27EF}"/>
              </a:ext>
            </a:extLst>
          </p:cNvPr>
          <p:cNvSpPr>
            <a:spLocks noGrp="1"/>
          </p:cNvSpPr>
          <p:nvPr>
            <p:ph type="dt" sz="half" idx="10"/>
          </p:nvPr>
        </p:nvSpPr>
        <p:spPr/>
        <p:txBody>
          <a:bodyPr/>
          <a:lstStyle/>
          <a:p>
            <a:fld id="{6E6E026B-BD38-4B43-9B32-1F91BC43F575}" type="datetimeFigureOut">
              <a:rPr lang="en-IN" smtClean="0"/>
              <a:t>14-03-2026</a:t>
            </a:fld>
            <a:endParaRPr lang="en-IN"/>
          </a:p>
        </p:txBody>
      </p:sp>
      <p:sp>
        <p:nvSpPr>
          <p:cNvPr id="5" name="Footer Placeholder 4">
            <a:extLst>
              <a:ext uri="{FF2B5EF4-FFF2-40B4-BE49-F238E27FC236}">
                <a16:creationId xmlns:a16="http://schemas.microsoft.com/office/drawing/2014/main" id="{2FEBF4F1-4420-BFC4-92E8-4D3D98625D2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4F49B39-2638-310B-CAB1-575E57CEC459}"/>
              </a:ext>
            </a:extLst>
          </p:cNvPr>
          <p:cNvSpPr>
            <a:spLocks noGrp="1"/>
          </p:cNvSpPr>
          <p:nvPr>
            <p:ph type="sldNum" sz="quarter" idx="12"/>
          </p:nvPr>
        </p:nvSpPr>
        <p:spPr/>
        <p:txBody>
          <a:bodyPr/>
          <a:lstStyle/>
          <a:p>
            <a:fld id="{6F4BB168-FD96-4C3B-AF78-BAF5E74D27B9}" type="slidenum">
              <a:rPr lang="en-IN" smtClean="0"/>
              <a:t>‹#›</a:t>
            </a:fld>
            <a:endParaRPr lang="en-IN"/>
          </a:p>
        </p:txBody>
      </p:sp>
    </p:spTree>
    <p:extLst>
      <p:ext uri="{BB962C8B-B14F-4D97-AF65-F5344CB8AC3E}">
        <p14:creationId xmlns:p14="http://schemas.microsoft.com/office/powerpoint/2010/main" val="2427503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857918-8FF2-B0D4-ACC7-2D9E516704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DD04432-E059-391C-2EE9-2937A0D81C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B0A2B24-2249-BB17-7B5E-0F9DEECA514F}"/>
              </a:ext>
            </a:extLst>
          </p:cNvPr>
          <p:cNvSpPr>
            <a:spLocks noGrp="1"/>
          </p:cNvSpPr>
          <p:nvPr>
            <p:ph type="dt" sz="half" idx="10"/>
          </p:nvPr>
        </p:nvSpPr>
        <p:spPr/>
        <p:txBody>
          <a:bodyPr/>
          <a:lstStyle/>
          <a:p>
            <a:fld id="{6E6E026B-BD38-4B43-9B32-1F91BC43F575}" type="datetimeFigureOut">
              <a:rPr lang="en-IN" smtClean="0"/>
              <a:t>14-03-2026</a:t>
            </a:fld>
            <a:endParaRPr lang="en-IN"/>
          </a:p>
        </p:txBody>
      </p:sp>
      <p:sp>
        <p:nvSpPr>
          <p:cNvPr id="5" name="Footer Placeholder 4">
            <a:extLst>
              <a:ext uri="{FF2B5EF4-FFF2-40B4-BE49-F238E27FC236}">
                <a16:creationId xmlns:a16="http://schemas.microsoft.com/office/drawing/2014/main" id="{AB0F5F33-84A3-D872-F62D-8D0826456A1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ABF8FC6-A6EB-4D79-9601-26D2B4856122}"/>
              </a:ext>
            </a:extLst>
          </p:cNvPr>
          <p:cNvSpPr>
            <a:spLocks noGrp="1"/>
          </p:cNvSpPr>
          <p:nvPr>
            <p:ph type="sldNum" sz="quarter" idx="12"/>
          </p:nvPr>
        </p:nvSpPr>
        <p:spPr/>
        <p:txBody>
          <a:bodyPr/>
          <a:lstStyle/>
          <a:p>
            <a:fld id="{6F4BB168-FD96-4C3B-AF78-BAF5E74D27B9}" type="slidenum">
              <a:rPr lang="en-IN" smtClean="0"/>
              <a:t>‹#›</a:t>
            </a:fld>
            <a:endParaRPr lang="en-IN"/>
          </a:p>
        </p:txBody>
      </p:sp>
    </p:spTree>
    <p:extLst>
      <p:ext uri="{BB962C8B-B14F-4D97-AF65-F5344CB8AC3E}">
        <p14:creationId xmlns:p14="http://schemas.microsoft.com/office/powerpoint/2010/main" val="293192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0C67CD-F44A-5D36-643C-444B480387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BD08C98-3C0B-7740-0902-A7E83744F8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00B5BE3-E4B4-FAE7-5FA5-2DAD7FD355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E6E026B-BD38-4B43-9B32-1F91BC43F575}" type="datetimeFigureOut">
              <a:rPr lang="en-IN" smtClean="0"/>
              <a:t>14-03-2026</a:t>
            </a:fld>
            <a:endParaRPr lang="en-IN"/>
          </a:p>
        </p:txBody>
      </p:sp>
      <p:sp>
        <p:nvSpPr>
          <p:cNvPr id="5" name="Footer Placeholder 4">
            <a:extLst>
              <a:ext uri="{FF2B5EF4-FFF2-40B4-BE49-F238E27FC236}">
                <a16:creationId xmlns:a16="http://schemas.microsoft.com/office/drawing/2014/main" id="{382BAD5B-AE27-A02C-9352-C98C5F6F96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F995469B-7FB2-F24F-DC89-5D419C86EF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4BB168-FD96-4C3B-AF78-BAF5E74D27B9}" type="slidenum">
              <a:rPr lang="en-IN" smtClean="0"/>
              <a:t>‹#›</a:t>
            </a:fld>
            <a:endParaRPr lang="en-IN"/>
          </a:p>
        </p:txBody>
      </p:sp>
    </p:spTree>
    <p:extLst>
      <p:ext uri="{BB962C8B-B14F-4D97-AF65-F5344CB8AC3E}">
        <p14:creationId xmlns:p14="http://schemas.microsoft.com/office/powerpoint/2010/main" val="33732888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s://www.mdpi.com/2075-4418/16/1/16" TargetMode="External"/><Relationship Id="rId13" Type="http://schemas.openxmlformats.org/officeDocument/2006/relationships/hyperlink" Target="https://www.nature.com/articles/s41392-025-02346-0.pdf" TargetMode="External"/><Relationship Id="rId3" Type="http://schemas.openxmlformats.org/officeDocument/2006/relationships/hyperlink" Target="https://www.bhf.org.uk/-/media/files/what-we-do/our-research/heart-statistics/health-inequalities/socioeconomic-inequalities-in-heart-and-circulatory-diseases-in-england.pdf?rev=d29adfff59124633a1127873016a367a&amp;hash=FFE5E71E11B6A6939AB006FA41BB185F" TargetMode="External"/><Relationship Id="rId7" Type="http://schemas.openxmlformats.org/officeDocument/2006/relationships/hyperlink" Target="https://fingertips.phe.org.uk/profile/cardiovascular" TargetMode="External"/><Relationship Id="rId12" Type="http://schemas.openxmlformats.org/officeDocument/2006/relationships/hyperlink" Target="https://www.mdpi.com/1422-0067/25/11/6176" TargetMode="External"/><Relationship Id="rId2" Type="http://schemas.openxmlformats.org/officeDocument/2006/relationships/hyperlink" Target="https://www.sciencedirect.com/science/article/pii/S2161831323013844" TargetMode="External"/><Relationship Id="rId16" Type="http://schemas.openxmlformats.org/officeDocument/2006/relationships/hyperlink" Target="https://www.journals.jozacpublishers.com/index.php/armhs/article/download/1039/491" TargetMode="External"/><Relationship Id="rId1" Type="http://schemas.openxmlformats.org/officeDocument/2006/relationships/slideLayout" Target="../slideLayouts/slideLayout2.xml"/><Relationship Id="rId6" Type="http://schemas.openxmlformats.org/officeDocument/2006/relationships/hyperlink" Target="https://www.frontiersin.org/journals/neuroscience/articles/10.3389/fnins.2025.1579988/pdf" TargetMode="External"/><Relationship Id="rId11" Type="http://schemas.openxmlformats.org/officeDocument/2006/relationships/hyperlink" Target="https://journals.lww.com/hhmi/_layouts/15/oaks.journals/downloadpdf.aspx?an=02163069-202307020-00003" TargetMode="External"/><Relationship Id="rId5" Type="http://schemas.openxmlformats.org/officeDocument/2006/relationships/hyperlink" Target="https://www.bma.org.uk/advice-and-support/nhs-delivery-and-workforce/the-future/analysis-of-the-nhs-long-term-plan" TargetMode="External"/><Relationship Id="rId15" Type="http://schemas.openxmlformats.org/officeDocument/2006/relationships/hyperlink" Target="https://heart.bmj.com/content/heartjnl/110/23/1349.full.pdf" TargetMode="External"/><Relationship Id="rId10" Type="http://schemas.openxmlformats.org/officeDocument/2006/relationships/hyperlink" Target="https://www.mdpi.com/1422-0067/25/5/2973" TargetMode="External"/><Relationship Id="rId4" Type="http://schemas.openxmlformats.org/officeDocument/2006/relationships/hyperlink" Target="https://www.bhf.org.uk/-/media/files/for-professionals/research/heart-statistics/bhf-cvd-statistics-uk-factsheet-jan26.pdf?rev=26534e1487094dbd806277891baef112" TargetMode="External"/><Relationship Id="rId9" Type="http://schemas.openxmlformats.org/officeDocument/2006/relationships/hyperlink" Target="https://pmc.ncbi.nlm.nih.gov/articles/PMC11366999/pdf/2153-8174-25-8-281.pdf" TargetMode="External"/><Relationship Id="rId14" Type="http://schemas.openxmlformats.org/officeDocument/2006/relationships/hyperlink" Target="https://commonslibrary.parliament.uk/research-briefings/cdp-2025-0034/"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link.springer.com/content/pdf/10.1186/s40364-025-00728-8.pdf" TargetMode="External"/><Relationship Id="rId13" Type="http://schemas.openxmlformats.org/officeDocument/2006/relationships/hyperlink" Target="https://www.who.int/news-room/fact-sheets/detail/cardiovascular-diseases-(cvds)" TargetMode="External"/><Relationship Id="rId3" Type="http://schemas.openxmlformats.org/officeDocument/2006/relationships/hyperlink" Target="https://www.thelancet.com/pdfs/journals/lanepe/PIIS2666-7762(23)00138-2.pdf" TargetMode="External"/><Relationship Id="rId7" Type="http://schemas.openxmlformats.org/officeDocument/2006/relationships/hyperlink" Target="https://www.england.nhs.uk/ourwork/clinical-policy/cvd/" TargetMode="External"/><Relationship Id="rId12" Type="http://schemas.openxmlformats.org/officeDocument/2006/relationships/hyperlink" Target="https://www.who.int/europe/news-room/fact-sheets/item/cardiovascular-diseases" TargetMode="External"/><Relationship Id="rId2" Type="http://schemas.openxmlformats.org/officeDocument/2006/relationships/hyperlink" Target="https://hal.science/hal-03593788/document" TargetMode="External"/><Relationship Id="rId16" Type="http://schemas.openxmlformats.org/officeDocument/2006/relationships/hyperlink" Target="https://link.springer.com/content/pdf/10.1007/s40273-022-01219-6.pdf" TargetMode="External"/><Relationship Id="rId1" Type="http://schemas.openxmlformats.org/officeDocument/2006/relationships/slideLayout" Target="../slideLayouts/slideLayout2.xml"/><Relationship Id="rId6" Type="http://schemas.openxmlformats.org/officeDocument/2006/relationships/hyperlink" Target="https://www.nice.org.uk/guidance/ng136/resources/hypertension-in-adults-diagnosis-and-management-pdf-66141722710213" TargetMode="External"/><Relationship Id="rId11" Type="http://schemas.openxmlformats.org/officeDocument/2006/relationships/hyperlink" Target="https://radiation_oncology.cureus.com/articles/195172-revolutionizing-cardiac-care-a-comprehensive-narrative-review-of-cardiac-rehabilitation-and-the-evolution-of-cardiovascular-medicine.pdf?email=" TargetMode="External"/><Relationship Id="rId5" Type="http://schemas.openxmlformats.org/officeDocument/2006/relationships/hyperlink" Target="https://www.nice.org.uk/guidance/ng238/resources/cardiovascular-disease-risk-assessment-and-reduction-including-lipid-modification-pdf-66143902851781" TargetMode="External"/><Relationship Id="rId15" Type="http://schemas.openxmlformats.org/officeDocument/2006/relationships/hyperlink" Target="https://link.springer.com/article/10.1007/s12265-023-10470-x" TargetMode="External"/><Relationship Id="rId10" Type="http://schemas.openxmlformats.org/officeDocument/2006/relationships/hyperlink" Target="https://assets.publishing.service.gov.uk/media/6888a0b1a11f859994409147/fit-for-the-future-10-year-health-plan-for-england.pdf" TargetMode="External"/><Relationship Id="rId4" Type="http://schemas.openxmlformats.org/officeDocument/2006/relationships/hyperlink" Target="https://www.nhs.uk/conditions/cardiovascular-disease/" TargetMode="External"/><Relationship Id="rId9" Type="http://schemas.openxmlformats.org/officeDocument/2006/relationships/hyperlink" Target="https://jamanetwork.com/journals/jamanetworkopen/articlepdf/2806842/spatz_2023_oi_230641_1687873087.63906.pdf" TargetMode="External"/><Relationship Id="rId14" Type="http://schemas.openxmlformats.org/officeDocument/2006/relationships/hyperlink" Target="https://iris.who.int/server/api/core/bitstreams/c992fbdc-11ef-43db-a478-7e7a195403ae/cont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Discover University of Wales Trinity Saint David">
            <a:extLst>
              <a:ext uri="{FF2B5EF4-FFF2-40B4-BE49-F238E27FC236}">
                <a16:creationId xmlns:a16="http://schemas.microsoft.com/office/drawing/2014/main" id="{754D4761-1464-915B-FF20-FF945B6017C8}"/>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4413612" y="208755"/>
            <a:ext cx="3717697" cy="1347330"/>
          </a:xfrm>
          <a:prstGeom prst="rect">
            <a:avLst/>
          </a:prstGeom>
          <a:noFill/>
          <a:ln>
            <a:noFill/>
          </a:ln>
        </p:spPr>
      </p:pic>
      <p:sp>
        <p:nvSpPr>
          <p:cNvPr id="6" name="TextBox 5">
            <a:extLst>
              <a:ext uri="{FF2B5EF4-FFF2-40B4-BE49-F238E27FC236}">
                <a16:creationId xmlns:a16="http://schemas.microsoft.com/office/drawing/2014/main" id="{385E34AD-57C6-46E9-9120-877F61C6D855}"/>
              </a:ext>
            </a:extLst>
          </p:cNvPr>
          <p:cNvSpPr txBox="1"/>
          <p:nvPr/>
        </p:nvSpPr>
        <p:spPr>
          <a:xfrm>
            <a:off x="1" y="1748591"/>
            <a:ext cx="12191999" cy="1312347"/>
          </a:xfrm>
          <a:prstGeom prst="rect">
            <a:avLst/>
          </a:prstGeom>
          <a:ln>
            <a:noFill/>
          </a:ln>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algn="ctr">
              <a:lnSpc>
                <a:spcPct val="115000"/>
              </a:lnSpc>
              <a:spcAft>
                <a:spcPts val="800"/>
              </a:spcAft>
              <a:buNone/>
            </a:pPr>
            <a:r>
              <a:rPr lang="en-GB" sz="3600" b="1" kern="100" dirty="0">
                <a:effectLst/>
                <a:latin typeface="Arial" panose="020B0604020202020204" pitchFamily="34" charset="0"/>
                <a:ea typeface="Aptos" panose="020B0004020202020204" pitchFamily="34" charset="0"/>
                <a:cs typeface="Times New Roman" panose="02020603050405020304" pitchFamily="18" charset="0"/>
              </a:rPr>
              <a:t>Management and Prevention of Cardiovascular Disease in the United Kingdom</a:t>
            </a:r>
            <a:endParaRPr lang="en-IN" sz="2400" kern="10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B390705D-566D-00D6-A44D-00B4E5ED8E45}"/>
              </a:ext>
            </a:extLst>
          </p:cNvPr>
          <p:cNvSpPr txBox="1"/>
          <p:nvPr/>
        </p:nvSpPr>
        <p:spPr>
          <a:xfrm>
            <a:off x="689809" y="3253444"/>
            <a:ext cx="11165305" cy="2862322"/>
          </a:xfrm>
          <a:prstGeom prst="rect">
            <a:avLst/>
          </a:prstGeom>
          <a:noFill/>
        </p:spPr>
        <p:txBody>
          <a:bodyPr wrap="square">
            <a:spAutoFit/>
          </a:bodyPr>
          <a:lstStyle/>
          <a:p>
            <a:pPr algn="ctr">
              <a:spcAft>
                <a:spcPts val="800"/>
              </a:spcAft>
              <a:buNone/>
            </a:pPr>
            <a:r>
              <a:rPr lang="en-GB" sz="2000" b="1" kern="100" dirty="0">
                <a:effectLst/>
                <a:latin typeface="Arial" panose="020B0604020202020204" pitchFamily="34" charset="0"/>
                <a:ea typeface="Aptos" panose="020B0004020202020204" pitchFamily="34" charset="0"/>
                <a:cs typeface="Times New Roman" panose="02020603050405020304" pitchFamily="18" charset="0"/>
              </a:rPr>
              <a:t>Module Title: </a:t>
            </a:r>
            <a:r>
              <a:rPr lang="en-US" sz="2000" b="1" kern="100" dirty="0">
                <a:effectLst/>
                <a:latin typeface="Arial" panose="020B0604020202020204" pitchFamily="34" charset="0"/>
                <a:ea typeface="Aptos" panose="020B0004020202020204" pitchFamily="34" charset="0"/>
                <a:cs typeface="Times New Roman" panose="02020603050405020304" pitchFamily="18" charset="0"/>
              </a:rPr>
              <a:t>Community Care and Management of Longer-term Conditions</a:t>
            </a:r>
            <a:endParaRPr lang="en-IN" sz="1600" kern="100" dirty="0">
              <a:effectLst/>
              <a:latin typeface="Arial" panose="020B0604020202020204" pitchFamily="34" charset="0"/>
              <a:ea typeface="Aptos" panose="020B0004020202020204" pitchFamily="34" charset="0"/>
              <a:cs typeface="Times New Roman" panose="02020603050405020304" pitchFamily="18" charset="0"/>
            </a:endParaRPr>
          </a:p>
          <a:p>
            <a:pPr algn="ctr">
              <a:spcAft>
                <a:spcPts val="800"/>
              </a:spcAft>
              <a:buNone/>
            </a:pPr>
            <a:r>
              <a:rPr lang="en-GB" sz="2000" b="1" kern="100" dirty="0">
                <a:effectLst/>
                <a:latin typeface="Arial" panose="020B0604020202020204" pitchFamily="34" charset="0"/>
                <a:ea typeface="Aptos" panose="020B0004020202020204" pitchFamily="34" charset="0"/>
                <a:cs typeface="Times New Roman" panose="02020603050405020304" pitchFamily="18" charset="0"/>
              </a:rPr>
              <a:t>Module Code: LCHS7003</a:t>
            </a:r>
            <a:endParaRPr lang="en-IN" sz="1600" kern="100" dirty="0">
              <a:effectLst/>
              <a:latin typeface="Arial" panose="020B0604020202020204" pitchFamily="34" charset="0"/>
              <a:ea typeface="Aptos" panose="020B0004020202020204" pitchFamily="34" charset="0"/>
              <a:cs typeface="Times New Roman" panose="02020603050405020304" pitchFamily="18" charset="0"/>
            </a:endParaRPr>
          </a:p>
          <a:p>
            <a:pPr algn="ctr">
              <a:spcAft>
                <a:spcPts val="800"/>
              </a:spcAft>
              <a:buNone/>
            </a:pPr>
            <a:r>
              <a:rPr lang="en-GB" sz="20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IN" sz="1600" kern="100" dirty="0">
              <a:effectLst/>
              <a:latin typeface="Arial" panose="020B0604020202020204" pitchFamily="34" charset="0"/>
              <a:ea typeface="Aptos" panose="020B0004020202020204" pitchFamily="34" charset="0"/>
              <a:cs typeface="Times New Roman" panose="02020603050405020304" pitchFamily="18" charset="0"/>
            </a:endParaRPr>
          </a:p>
          <a:p>
            <a:pPr algn="ctr">
              <a:spcAft>
                <a:spcPts val="800"/>
              </a:spcAft>
              <a:buNone/>
            </a:pPr>
            <a:r>
              <a:rPr lang="en-GB" sz="2000" b="1" kern="100" dirty="0">
                <a:effectLst/>
                <a:latin typeface="Arial" panose="020B0604020202020204" pitchFamily="34" charset="0"/>
                <a:ea typeface="Aptos" panose="020B0004020202020204" pitchFamily="34" charset="0"/>
                <a:cs typeface="Times New Roman" panose="02020603050405020304" pitchFamily="18" charset="0"/>
              </a:rPr>
              <a:t>Name</a:t>
            </a:r>
            <a:r>
              <a:rPr lang="en-GB" sz="2000" b="1" kern="100" dirty="0" smtClean="0">
                <a:effectLst/>
                <a:latin typeface="Arial" panose="020B0604020202020204" pitchFamily="34" charset="0"/>
                <a:ea typeface="Aptos" panose="020B0004020202020204" pitchFamily="34" charset="0"/>
                <a:cs typeface="Times New Roman" panose="02020603050405020304" pitchFamily="18" charset="0"/>
              </a:rPr>
              <a:t>: </a:t>
            </a:r>
            <a:r>
              <a:rPr lang="en-GB" sz="2000" b="1" kern="100" dirty="0" err="1" smtClean="0">
                <a:effectLst/>
                <a:latin typeface="Arial" panose="020B0604020202020204" pitchFamily="34" charset="0"/>
                <a:ea typeface="Aptos" panose="020B0004020202020204" pitchFamily="34" charset="0"/>
                <a:cs typeface="Times New Roman" panose="02020603050405020304" pitchFamily="18" charset="0"/>
              </a:rPr>
              <a:t>Disha</a:t>
            </a:r>
            <a:r>
              <a:rPr lang="en-GB" sz="2000" b="1" kern="100" dirty="0" smtClean="0">
                <a:effectLst/>
                <a:latin typeface="Arial" panose="020B0604020202020204" pitchFamily="34" charset="0"/>
                <a:ea typeface="Aptos" panose="020B0004020202020204" pitchFamily="34" charset="0"/>
                <a:cs typeface="Times New Roman" panose="02020603050405020304" pitchFamily="18" charset="0"/>
              </a:rPr>
              <a:t> </a:t>
            </a:r>
            <a:r>
              <a:rPr lang="en-GB" sz="2000" b="1" kern="100" dirty="0" err="1" smtClean="0">
                <a:effectLst/>
                <a:latin typeface="Arial" panose="020B0604020202020204" pitchFamily="34" charset="0"/>
                <a:ea typeface="Aptos" panose="020B0004020202020204" pitchFamily="34" charset="0"/>
                <a:cs typeface="Times New Roman" panose="02020603050405020304" pitchFamily="18" charset="0"/>
              </a:rPr>
              <a:t>Nasit</a:t>
            </a:r>
            <a:endParaRPr lang="en-IN" sz="1600" kern="100" dirty="0">
              <a:effectLst/>
              <a:latin typeface="Arial" panose="020B0604020202020204" pitchFamily="34" charset="0"/>
              <a:ea typeface="Aptos" panose="020B0004020202020204" pitchFamily="34" charset="0"/>
              <a:cs typeface="Times New Roman" panose="02020603050405020304" pitchFamily="18" charset="0"/>
            </a:endParaRPr>
          </a:p>
          <a:p>
            <a:pPr algn="ctr">
              <a:spcAft>
                <a:spcPts val="800"/>
              </a:spcAft>
              <a:buNone/>
            </a:pPr>
            <a:r>
              <a:rPr lang="en-GB" sz="2000" b="1" kern="100" dirty="0">
                <a:effectLst/>
                <a:latin typeface="Arial" panose="020B0604020202020204" pitchFamily="34" charset="0"/>
                <a:ea typeface="Aptos" panose="020B0004020202020204" pitchFamily="34" charset="0"/>
                <a:cs typeface="Times New Roman" panose="02020603050405020304" pitchFamily="18" charset="0"/>
              </a:rPr>
              <a:t>Student ID: </a:t>
            </a:r>
            <a:r>
              <a:rPr lang="en-GB" sz="2000" b="1" kern="100" dirty="0" smtClean="0">
                <a:effectLst/>
                <a:latin typeface="Arial" panose="020B0604020202020204" pitchFamily="34" charset="0"/>
                <a:ea typeface="Aptos" panose="020B0004020202020204" pitchFamily="34" charset="0"/>
                <a:cs typeface="Times New Roman" panose="02020603050405020304" pitchFamily="18" charset="0"/>
              </a:rPr>
              <a:t>2528386</a:t>
            </a:r>
            <a:endParaRPr lang="en-IN" sz="1600" kern="100" dirty="0">
              <a:effectLst/>
              <a:latin typeface="Arial" panose="020B0604020202020204" pitchFamily="34" charset="0"/>
              <a:ea typeface="Aptos" panose="020B0004020202020204" pitchFamily="34" charset="0"/>
              <a:cs typeface="Times New Roman" panose="02020603050405020304" pitchFamily="18" charset="0"/>
            </a:endParaRPr>
          </a:p>
          <a:p>
            <a:pPr algn="ctr">
              <a:spcAft>
                <a:spcPts val="800"/>
              </a:spcAft>
              <a:buNone/>
            </a:pPr>
            <a:r>
              <a:rPr lang="en-GB" sz="20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IN" sz="1600" kern="100" dirty="0">
              <a:effectLst/>
              <a:latin typeface="Arial" panose="020B0604020202020204" pitchFamily="34" charset="0"/>
              <a:ea typeface="Aptos" panose="020B0004020202020204" pitchFamily="34" charset="0"/>
              <a:cs typeface="Times New Roman" panose="02020603050405020304" pitchFamily="18" charset="0"/>
            </a:endParaRPr>
          </a:p>
          <a:p>
            <a:pPr algn="ctr">
              <a:spcAft>
                <a:spcPts val="800"/>
              </a:spcAft>
              <a:buNone/>
            </a:pPr>
            <a:r>
              <a:rPr lang="en-GB" sz="2000" b="1" kern="100" dirty="0">
                <a:effectLst/>
                <a:latin typeface="Arial" panose="020B0604020202020204" pitchFamily="34" charset="0"/>
                <a:ea typeface="Aptos" panose="020B0004020202020204" pitchFamily="34" charset="0"/>
                <a:cs typeface="Times New Roman" panose="02020603050405020304" pitchFamily="18" charset="0"/>
              </a:rPr>
              <a:t>Lecturer’s Name: </a:t>
            </a:r>
            <a:r>
              <a:rPr lang="en-IN" sz="2000" b="1" kern="100" dirty="0" err="1" smtClean="0">
                <a:effectLst/>
                <a:latin typeface="Arial" panose="020B0604020202020204" pitchFamily="34" charset="0"/>
                <a:ea typeface="Aptos" panose="020B0004020202020204" pitchFamily="34" charset="0"/>
                <a:cs typeface="Times New Roman" panose="02020603050405020304" pitchFamily="18" charset="0"/>
              </a:rPr>
              <a:t>Dr.</a:t>
            </a:r>
            <a:r>
              <a:rPr lang="en-IN" sz="2000" b="1" kern="100" dirty="0" smtClean="0">
                <a:effectLst/>
                <a:latin typeface="Arial" panose="020B0604020202020204" pitchFamily="34" charset="0"/>
                <a:ea typeface="Aptos" panose="020B0004020202020204" pitchFamily="34" charset="0"/>
                <a:cs typeface="Times New Roman" panose="02020603050405020304" pitchFamily="18" charset="0"/>
              </a:rPr>
              <a:t> </a:t>
            </a:r>
            <a:r>
              <a:rPr lang="en-IN" sz="2000" b="1" kern="100" dirty="0" err="1" smtClean="0">
                <a:effectLst/>
                <a:latin typeface="Arial" panose="020B0604020202020204" pitchFamily="34" charset="0"/>
                <a:ea typeface="Aptos" panose="020B0004020202020204" pitchFamily="34" charset="0"/>
                <a:cs typeface="Times New Roman" panose="02020603050405020304" pitchFamily="18" charset="0"/>
              </a:rPr>
              <a:t>Raheela</a:t>
            </a:r>
            <a:r>
              <a:rPr lang="en-IN" sz="2000" b="1" kern="100" dirty="0" smtClean="0">
                <a:effectLst/>
                <a:latin typeface="Arial" panose="020B0604020202020204" pitchFamily="34" charset="0"/>
                <a:ea typeface="Aptos" panose="020B0004020202020204" pitchFamily="34" charset="0"/>
                <a:cs typeface="Times New Roman" panose="02020603050405020304" pitchFamily="18" charset="0"/>
              </a:rPr>
              <a:t> </a:t>
            </a:r>
            <a:r>
              <a:rPr lang="en-IN" sz="2000" b="1" kern="100" dirty="0" err="1" smtClean="0">
                <a:effectLst/>
                <a:latin typeface="Arial" panose="020B0604020202020204" pitchFamily="34" charset="0"/>
                <a:ea typeface="Aptos" panose="020B0004020202020204" pitchFamily="34" charset="0"/>
                <a:cs typeface="Times New Roman" panose="02020603050405020304" pitchFamily="18" charset="0"/>
              </a:rPr>
              <a:t>shaikh</a:t>
            </a:r>
            <a:endParaRPr lang="en-IN" sz="1600" kern="100" dirty="0">
              <a:effectLst/>
              <a:latin typeface="Arial" panose="020B06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9475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7A83F06-1964-1522-3DF8-C20C1407C4FF}"/>
              </a:ext>
            </a:extLst>
          </p:cNvPr>
          <p:cNvSpPr txBox="1"/>
          <p:nvPr/>
        </p:nvSpPr>
        <p:spPr>
          <a:xfrm>
            <a:off x="0" y="126691"/>
            <a:ext cx="12192000" cy="739754"/>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algn="ctr">
              <a:lnSpc>
                <a:spcPct val="150000"/>
              </a:lnSpc>
              <a:spcBef>
                <a:spcPts val="1800"/>
              </a:spcBef>
              <a:spcAft>
                <a:spcPts val="400"/>
              </a:spcAft>
              <a:buNone/>
            </a:pPr>
            <a:r>
              <a:rPr lang="en-IN" sz="3200" b="1" kern="100" dirty="0">
                <a:effectLst/>
                <a:latin typeface="Arial" panose="020B0604020202020204" pitchFamily="34" charset="0"/>
                <a:ea typeface="Times New Roman" panose="02020603050405020304" pitchFamily="18" charset="0"/>
                <a:cs typeface="Times New Roman" panose="02020603050405020304" pitchFamily="18" charset="0"/>
              </a:rPr>
              <a:t>Table Of Contents</a:t>
            </a:r>
          </a:p>
        </p:txBody>
      </p:sp>
      <p:sp>
        <p:nvSpPr>
          <p:cNvPr id="7" name="TextBox 6">
            <a:extLst>
              <a:ext uri="{FF2B5EF4-FFF2-40B4-BE49-F238E27FC236}">
                <a16:creationId xmlns:a16="http://schemas.microsoft.com/office/drawing/2014/main" id="{D2B60A73-E54F-94F6-53A6-69BFA74431BE}"/>
              </a:ext>
            </a:extLst>
          </p:cNvPr>
          <p:cNvSpPr txBox="1"/>
          <p:nvPr/>
        </p:nvSpPr>
        <p:spPr>
          <a:xfrm>
            <a:off x="619859" y="1375198"/>
            <a:ext cx="5265126" cy="5119350"/>
          </a:xfrm>
          <a:prstGeom prst="rect">
            <a:avLst/>
          </a:prstGeom>
          <a:noFill/>
        </p:spPr>
        <p:txBody>
          <a:bodyPr wrap="square">
            <a:spAutoFit/>
          </a:bodyPr>
          <a:lstStyle/>
          <a:p>
            <a:pPr marL="285750" indent="-285750" algn="just">
              <a:spcBef>
                <a:spcPts val="1800"/>
              </a:spcBef>
              <a:spcAft>
                <a:spcPts val="400"/>
              </a:spcAft>
              <a:buFont typeface="Arial" panose="020B0604020202020204" pitchFamily="34" charset="0"/>
              <a:buChar char="•"/>
            </a:pPr>
            <a:r>
              <a:rPr lang="en-IN" sz="1800" b="1" kern="100" dirty="0">
                <a:effectLst/>
                <a:latin typeface="Arial" panose="020B0604020202020204" pitchFamily="34" charset="0"/>
                <a:ea typeface="Times New Roman" panose="02020603050405020304" pitchFamily="18" charset="0"/>
                <a:cs typeface="Times New Roman" panose="02020603050405020304" pitchFamily="18" charset="0"/>
              </a:rPr>
              <a:t>Overview of the Long-Term Condition (Definition, Symptoms, Aetiology)</a:t>
            </a:r>
          </a:p>
          <a:p>
            <a:pPr marL="285750" indent="-285750" algn="just">
              <a:spcBef>
                <a:spcPts val="1800"/>
              </a:spcBef>
              <a:spcAft>
                <a:spcPts val="400"/>
              </a:spcAft>
              <a:buFont typeface="Arial" panose="020B0604020202020204" pitchFamily="34" charset="0"/>
              <a:buChar char="•"/>
            </a:pPr>
            <a:r>
              <a:rPr lang="en-IN" b="1" dirty="0"/>
              <a:t>Global Prevalence of the Condition</a:t>
            </a:r>
          </a:p>
          <a:p>
            <a:pPr marL="285750" indent="-285750" algn="just">
              <a:spcBef>
                <a:spcPts val="1800"/>
              </a:spcBef>
              <a:spcAft>
                <a:spcPts val="400"/>
              </a:spcAft>
              <a:buFont typeface="Arial" panose="020B0604020202020204" pitchFamily="34" charset="0"/>
              <a:buChar char="•"/>
            </a:pPr>
            <a:r>
              <a:rPr lang="en-IN" b="1" dirty="0"/>
              <a:t>Prevalence in the United Kingdom</a:t>
            </a:r>
          </a:p>
          <a:p>
            <a:pPr marL="285750" indent="-285750" algn="just">
              <a:spcBef>
                <a:spcPts val="1800"/>
              </a:spcBef>
              <a:spcAft>
                <a:spcPts val="400"/>
              </a:spcAft>
              <a:buFont typeface="Arial" panose="020B0604020202020204" pitchFamily="34" charset="0"/>
              <a:buChar char="•"/>
            </a:pPr>
            <a:r>
              <a:rPr lang="en-IN" b="1" dirty="0"/>
              <a:t>Economic Burden of the Condition</a:t>
            </a:r>
          </a:p>
          <a:p>
            <a:pPr marL="285750" indent="-285750" algn="just">
              <a:spcBef>
                <a:spcPts val="1800"/>
              </a:spcBef>
              <a:spcAft>
                <a:spcPts val="400"/>
              </a:spcAft>
              <a:buFont typeface="Arial" panose="020B0604020202020204" pitchFamily="34" charset="0"/>
              <a:buChar char="•"/>
            </a:pPr>
            <a:r>
              <a:rPr lang="en-IN" b="1" dirty="0"/>
              <a:t>Social Burden of the Condition</a:t>
            </a:r>
          </a:p>
          <a:p>
            <a:pPr marL="285750" indent="-285750" algn="just">
              <a:spcBef>
                <a:spcPts val="1800"/>
              </a:spcBef>
              <a:spcAft>
                <a:spcPts val="400"/>
              </a:spcAft>
              <a:buFont typeface="Arial" panose="020B0604020202020204" pitchFamily="34" charset="0"/>
              <a:buChar char="•"/>
            </a:pPr>
            <a:r>
              <a:rPr lang="en-IN" b="1" dirty="0"/>
              <a:t>Diagnosis and Initial Assessment</a:t>
            </a:r>
          </a:p>
          <a:p>
            <a:pPr marL="285750" indent="-285750" algn="just">
              <a:spcBef>
                <a:spcPts val="1800"/>
              </a:spcBef>
              <a:spcAft>
                <a:spcPts val="400"/>
              </a:spcAft>
              <a:buFont typeface="Arial" panose="020B0604020202020204" pitchFamily="34" charset="0"/>
              <a:buChar char="•"/>
            </a:pPr>
            <a:r>
              <a:rPr lang="en-IN" b="1" dirty="0"/>
              <a:t>Managing Following UK Guidance</a:t>
            </a:r>
          </a:p>
          <a:p>
            <a:pPr marL="285750" indent="-285750" algn="just">
              <a:spcBef>
                <a:spcPts val="1800"/>
              </a:spcBef>
              <a:spcAft>
                <a:spcPts val="400"/>
              </a:spcAft>
              <a:buFont typeface="Arial" panose="020B0604020202020204" pitchFamily="34" charset="0"/>
              <a:buChar char="•"/>
            </a:pPr>
            <a:r>
              <a:rPr lang="en-IN" b="1" dirty="0"/>
              <a:t>Framework for CVD Management</a:t>
            </a:r>
          </a:p>
          <a:p>
            <a:pPr marL="285750" indent="-285750" algn="just">
              <a:spcBef>
                <a:spcPts val="1800"/>
              </a:spcBef>
              <a:spcAft>
                <a:spcPts val="400"/>
              </a:spcAft>
              <a:buFont typeface="Arial" panose="020B0604020202020204" pitchFamily="34" charset="0"/>
              <a:buChar char="•"/>
            </a:pPr>
            <a:r>
              <a:rPr lang="en-IN" b="1" dirty="0"/>
              <a:t>Treatment Options in the United Kingdom</a:t>
            </a:r>
          </a:p>
        </p:txBody>
      </p:sp>
      <p:sp>
        <p:nvSpPr>
          <p:cNvPr id="9" name="TextBox 8">
            <a:extLst>
              <a:ext uri="{FF2B5EF4-FFF2-40B4-BE49-F238E27FC236}">
                <a16:creationId xmlns:a16="http://schemas.microsoft.com/office/drawing/2014/main" id="{D3C3EA95-8774-9C00-348A-0688F98C0FCC}"/>
              </a:ext>
            </a:extLst>
          </p:cNvPr>
          <p:cNvSpPr txBox="1"/>
          <p:nvPr/>
        </p:nvSpPr>
        <p:spPr>
          <a:xfrm>
            <a:off x="6636725" y="1375198"/>
            <a:ext cx="5093678" cy="4524315"/>
          </a:xfrm>
          <a:prstGeom prst="rect">
            <a:avLst/>
          </a:prstGeom>
          <a:noFill/>
        </p:spPr>
        <p:txBody>
          <a:bodyPr wrap="square">
            <a:spAutoFit/>
          </a:bodyPr>
          <a:lstStyle/>
          <a:p>
            <a:pPr marL="285750" indent="-285750">
              <a:buFont typeface="Arial" panose="020B0604020202020204" pitchFamily="34" charset="0"/>
              <a:buChar char="•"/>
            </a:pPr>
            <a:r>
              <a:rPr lang="en-IN" sz="1800" b="1" dirty="0">
                <a:effectLst/>
                <a:latin typeface="Arial" panose="020B0604020202020204" pitchFamily="34" charset="0"/>
                <a:ea typeface="Aptos" panose="020B0004020202020204" pitchFamily="34" charset="0"/>
                <a:cs typeface="Times New Roman" panose="02020603050405020304" pitchFamily="18" charset="0"/>
              </a:rPr>
              <a:t>Comorbidity Associated with the Condition</a:t>
            </a:r>
          </a:p>
          <a:p>
            <a:endParaRPr lang="en-IN" sz="1800" b="1" dirty="0">
              <a:effectLst/>
              <a:latin typeface="Arial" panose="020B06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IN" b="1" dirty="0"/>
              <a:t>Prevention of the Condition</a:t>
            </a:r>
          </a:p>
          <a:p>
            <a:endParaRPr lang="en-IN" b="1" dirty="0"/>
          </a:p>
          <a:p>
            <a:pPr marL="285750" indent="-285750">
              <a:buFont typeface="Arial" panose="020B0604020202020204" pitchFamily="34" charset="0"/>
              <a:buChar char="•"/>
            </a:pPr>
            <a:r>
              <a:rPr lang="en-IN" b="1" dirty="0"/>
              <a:t>Skills for Co-productive Care </a:t>
            </a:r>
          </a:p>
          <a:p>
            <a:endParaRPr lang="en-IN" b="1" dirty="0"/>
          </a:p>
          <a:p>
            <a:pPr marL="285750" indent="-285750">
              <a:buFont typeface="Arial" panose="020B0604020202020204" pitchFamily="34" charset="0"/>
              <a:buChar char="•"/>
            </a:pPr>
            <a:r>
              <a:rPr lang="en-IN" b="1" dirty="0"/>
              <a:t>Values and </a:t>
            </a:r>
            <a:r>
              <a:rPr lang="en-IN" b="1" dirty="0" err="1"/>
              <a:t>Behaviors</a:t>
            </a:r>
            <a:r>
              <a:rPr lang="en-IN" b="1" dirty="0"/>
              <a:t> Supporting Co-Productive Care</a:t>
            </a:r>
          </a:p>
          <a:p>
            <a:endParaRPr lang="en-IN" b="1" dirty="0"/>
          </a:p>
          <a:p>
            <a:pPr marL="285750" indent="-285750">
              <a:buFont typeface="Arial" panose="020B0604020202020204" pitchFamily="34" charset="0"/>
              <a:buChar char="•"/>
            </a:pPr>
            <a:r>
              <a:rPr lang="en-IN" b="1" dirty="0"/>
              <a:t>Personalised Care Model and Self-Management</a:t>
            </a:r>
          </a:p>
          <a:p>
            <a:endParaRPr lang="en-IN" b="1" dirty="0"/>
          </a:p>
          <a:p>
            <a:pPr marL="285750" indent="-285750">
              <a:buFont typeface="Arial" panose="020B0604020202020204" pitchFamily="34" charset="0"/>
              <a:buChar char="•"/>
            </a:pPr>
            <a:r>
              <a:rPr lang="en-IN" b="1" dirty="0"/>
              <a:t>Components of Personalised Care Model</a:t>
            </a:r>
          </a:p>
          <a:p>
            <a:endParaRPr lang="en-IN" b="1" dirty="0"/>
          </a:p>
          <a:p>
            <a:pPr marL="285750" indent="-285750">
              <a:buFont typeface="Arial" panose="020B0604020202020204" pitchFamily="34" charset="0"/>
              <a:buChar char="•"/>
            </a:pPr>
            <a:r>
              <a:rPr lang="en-IN" b="1" dirty="0"/>
              <a:t>Reference List</a:t>
            </a:r>
          </a:p>
        </p:txBody>
      </p:sp>
    </p:spTree>
    <p:extLst>
      <p:ext uri="{BB962C8B-B14F-4D97-AF65-F5344CB8AC3E}">
        <p14:creationId xmlns:p14="http://schemas.microsoft.com/office/powerpoint/2010/main" val="2549418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BC6133C-0615-4CE4-9132-37E609A9BD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BF0EC37-71C2-5A88-1C75-C8EBD08AD8AE}"/>
              </a:ext>
            </a:extLst>
          </p:cNvPr>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400"/>
              </a:spcAft>
            </a:pPr>
            <a:r>
              <a:rPr lang="en-US" sz="2500" b="1" kern="1200" dirty="0">
                <a:solidFill>
                  <a:schemeClr val="tx1"/>
                </a:solidFill>
                <a:effectLst/>
                <a:latin typeface="Arial" panose="020B0604020202020204" pitchFamily="34" charset="0"/>
                <a:ea typeface="+mj-ea"/>
                <a:cs typeface="Arial" panose="020B0604020202020204" pitchFamily="34" charset="0"/>
              </a:rPr>
              <a:t>Overview of the Long-Term Condition (Definition, Symptoms, </a:t>
            </a:r>
            <a:r>
              <a:rPr lang="en-US" sz="2500" b="1" kern="1200" dirty="0" err="1">
                <a:solidFill>
                  <a:schemeClr val="tx1"/>
                </a:solidFill>
                <a:effectLst/>
                <a:latin typeface="Arial" panose="020B0604020202020204" pitchFamily="34" charset="0"/>
                <a:ea typeface="+mj-ea"/>
                <a:cs typeface="Arial" panose="020B0604020202020204" pitchFamily="34" charset="0"/>
              </a:rPr>
              <a:t>Aetiology</a:t>
            </a:r>
            <a:r>
              <a:rPr lang="en-US" sz="2500" b="1" kern="1200" dirty="0">
                <a:solidFill>
                  <a:schemeClr val="tx1"/>
                </a:solidFill>
                <a:effectLst/>
                <a:latin typeface="Arial" panose="020B0604020202020204" pitchFamily="34" charset="0"/>
                <a:ea typeface="+mj-ea"/>
                <a:cs typeface="Arial" panose="020B0604020202020204" pitchFamily="34" charset="0"/>
              </a:rPr>
              <a:t>)</a:t>
            </a:r>
          </a:p>
        </p:txBody>
      </p:sp>
      <p:sp>
        <p:nvSpPr>
          <p:cNvPr id="31" name="Rectangle 30">
            <a:extLst>
              <a:ext uri="{FF2B5EF4-FFF2-40B4-BE49-F238E27FC236}">
                <a16:creationId xmlns:a16="http://schemas.microsoft.com/office/drawing/2014/main" id="{169CC832-2974-4E8D-90ED-3E2941BA73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7CF2DA5-207B-3953-A6FA-9442C1012C15}"/>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marL="342900" lvl="0" indent="-228600">
              <a:lnSpc>
                <a:spcPct val="90000"/>
              </a:lnSpc>
              <a:buFont typeface="Arial" panose="020B0604020202020204" pitchFamily="34" charset="0"/>
              <a:buChar char="•"/>
            </a:pPr>
            <a:r>
              <a:rPr lang="en-US" sz="1500" dirty="0">
                <a:effectLst/>
                <a:latin typeface="Arial" panose="020B0604020202020204" pitchFamily="34" charset="0"/>
                <a:cs typeface="Arial" panose="020B0604020202020204" pitchFamily="34" charset="0"/>
              </a:rPr>
              <a:t>Cardiovascular disease (CVD) is a term that denotes a list of ailments that signal heart and blood vessels illnesses (World Health Organization, 2025).</a:t>
            </a:r>
          </a:p>
          <a:p>
            <a:pPr marL="342900" lvl="0" indent="-228600">
              <a:lnSpc>
                <a:spcPct val="90000"/>
              </a:lnSpc>
              <a:buFont typeface="Arial" panose="020B0604020202020204" pitchFamily="34" charset="0"/>
              <a:buChar char="•"/>
            </a:pPr>
            <a:r>
              <a:rPr lang="en-US" sz="1500" dirty="0">
                <a:effectLst/>
                <a:latin typeface="Arial" panose="020B0604020202020204" pitchFamily="34" charset="0"/>
                <a:cs typeface="Arial" panose="020B0604020202020204" pitchFamily="34" charset="0"/>
              </a:rPr>
              <a:t>The commonest will be chest pain, fatigue, dyspnea and palpitations (</a:t>
            </a:r>
            <a:r>
              <a:rPr lang="en-US" sz="1500" dirty="0" err="1">
                <a:effectLst/>
                <a:latin typeface="Arial" panose="020B0604020202020204" pitchFamily="34" charset="0"/>
                <a:cs typeface="Arial" panose="020B0604020202020204" pitchFamily="34" charset="0"/>
              </a:rPr>
              <a:t>Lettino</a:t>
            </a:r>
            <a:r>
              <a:rPr lang="en-US" sz="1500" dirty="0">
                <a:effectLst/>
                <a:latin typeface="Arial" panose="020B0604020202020204" pitchFamily="34" charset="0"/>
                <a:cs typeface="Arial" panose="020B0604020202020204" pitchFamily="34" charset="0"/>
              </a:rPr>
              <a:t> et al., 2022).</a:t>
            </a:r>
          </a:p>
          <a:p>
            <a:pPr marL="342900" lvl="0" indent="-228600">
              <a:lnSpc>
                <a:spcPct val="90000"/>
              </a:lnSpc>
              <a:buFont typeface="Arial" panose="020B0604020202020204" pitchFamily="34" charset="0"/>
              <a:buChar char="•"/>
            </a:pPr>
            <a:r>
              <a:rPr lang="en-US" sz="1500" dirty="0">
                <a:effectLst/>
                <a:latin typeface="Arial" panose="020B0604020202020204" pitchFamily="34" charset="0"/>
                <a:cs typeface="Arial" panose="020B0604020202020204" pitchFamily="34" charset="0"/>
              </a:rPr>
              <a:t>The most important of them are atherosclerosis, lifestyle risk factors (which include smoking/inactivity) and hypertension (National Institute for Health and Care Excellence, 2023).</a:t>
            </a:r>
          </a:p>
          <a:p>
            <a:pPr marL="342900" lvl="0" indent="-228600">
              <a:lnSpc>
                <a:spcPct val="90000"/>
              </a:lnSpc>
              <a:spcAft>
                <a:spcPts val="800"/>
              </a:spcAft>
              <a:buFont typeface="Arial" panose="020B0604020202020204" pitchFamily="34" charset="0"/>
              <a:buChar char="•"/>
            </a:pPr>
            <a:r>
              <a:rPr lang="en-US" sz="1500" dirty="0">
                <a:effectLst/>
                <a:latin typeface="Arial" panose="020B0604020202020204" pitchFamily="34" charset="0"/>
                <a:cs typeface="Arial" panose="020B0604020202020204" pitchFamily="34" charset="0"/>
              </a:rPr>
              <a:t>These are the </a:t>
            </a:r>
            <a:r>
              <a:rPr lang="en-US" sz="1500" dirty="0" err="1">
                <a:effectLst/>
                <a:latin typeface="Arial" panose="020B0604020202020204" pitchFamily="34" charset="0"/>
                <a:cs typeface="Arial" panose="020B0604020202020204" pitchFamily="34" charset="0"/>
              </a:rPr>
              <a:t>behavioural</a:t>
            </a:r>
            <a:r>
              <a:rPr lang="en-US" sz="1500" dirty="0">
                <a:effectLst/>
                <a:latin typeface="Arial" panose="020B0604020202020204" pitchFamily="34" charset="0"/>
                <a:cs typeface="Arial" panose="020B0604020202020204" pitchFamily="34" charset="0"/>
              </a:rPr>
              <a:t> and biological determinants which make a great impact on the disease development (Lim et al., 2025; </a:t>
            </a:r>
            <a:r>
              <a:rPr lang="en-US" sz="1500" dirty="0">
                <a:latin typeface="Arial" panose="020B0604020202020204" pitchFamily="34" charset="0"/>
                <a:cs typeface="Arial" panose="020B0604020202020204" pitchFamily="34" charset="0"/>
              </a:rPr>
              <a:t>Herzog</a:t>
            </a:r>
            <a:r>
              <a:rPr lang="en-US" sz="1500" dirty="0">
                <a:effectLst/>
                <a:latin typeface="Arial" panose="020B0604020202020204" pitchFamily="34" charset="0"/>
                <a:cs typeface="Arial" panose="020B0604020202020204" pitchFamily="34" charset="0"/>
              </a:rPr>
              <a:t> et al., 2025).</a:t>
            </a:r>
          </a:p>
        </p:txBody>
      </p:sp>
      <p:sp>
        <p:nvSpPr>
          <p:cNvPr id="30" name="Rectangle 29">
            <a:extLst>
              <a:ext uri="{FF2B5EF4-FFF2-40B4-BE49-F238E27FC236}">
                <a16:creationId xmlns:a16="http://schemas.microsoft.com/office/drawing/2014/main" id="{55222F96-971A-4F90-B841-6BAB416C7A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8980754-6F4B-43C9-B9BE-127B6BED658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C1BBA94-3F40-40AA-8BB9-E69E25E537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BD6E4B0-D76D-3758-0C34-7A6D56FB39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987738" y="1180953"/>
            <a:ext cx="5628018" cy="4263223"/>
          </a:xfrm>
          <a:prstGeom prst="rect">
            <a:avLst/>
          </a:prstGeom>
          <a:noFill/>
        </p:spPr>
      </p:pic>
      <p:sp>
        <p:nvSpPr>
          <p:cNvPr id="4" name="TextBox 3">
            <a:extLst>
              <a:ext uri="{FF2B5EF4-FFF2-40B4-BE49-F238E27FC236}">
                <a16:creationId xmlns:a16="http://schemas.microsoft.com/office/drawing/2014/main" id="{9F44B019-F431-7959-DCD0-ED72563BF226}"/>
              </a:ext>
            </a:extLst>
          </p:cNvPr>
          <p:cNvSpPr txBox="1"/>
          <p:nvPr/>
        </p:nvSpPr>
        <p:spPr>
          <a:xfrm>
            <a:off x="6646968" y="5425696"/>
            <a:ext cx="4593338" cy="502702"/>
          </a:xfrm>
          <a:prstGeom prst="rect">
            <a:avLst/>
          </a:prstGeom>
          <a:noFill/>
        </p:spPr>
        <p:txBody>
          <a:bodyPr wrap="square">
            <a:spAutoFit/>
          </a:bodyPr>
          <a:lstStyle/>
          <a:p>
            <a:pPr algn="ctr">
              <a:spcAft>
                <a:spcPts val="800"/>
              </a:spcAft>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Figure 1: CVD Burden</a:t>
            </a:r>
          </a:p>
          <a:p>
            <a:pPr algn="ctr">
              <a:spcAft>
                <a:spcPts val="800"/>
              </a:spcAft>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(Source: British Heart Foundation, 2026)</a:t>
            </a:r>
          </a:p>
        </p:txBody>
      </p:sp>
    </p:spTree>
    <p:extLst>
      <p:ext uri="{BB962C8B-B14F-4D97-AF65-F5344CB8AC3E}">
        <p14:creationId xmlns:p14="http://schemas.microsoft.com/office/powerpoint/2010/main" val="1234965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DC0C12F-FFB1-3791-F213-060378279F52}"/>
              </a:ext>
            </a:extLst>
          </p:cNvPr>
          <p:cNvSpPr txBox="1"/>
          <p:nvPr/>
        </p:nvSpPr>
        <p:spPr>
          <a:xfrm>
            <a:off x="8153400" y="1128094"/>
            <a:ext cx="3434180" cy="1415270"/>
          </a:xfrm>
          <a:prstGeom prst="rect">
            <a:avLst/>
          </a:prstGeom>
        </p:spPr>
        <p:txBody>
          <a:bodyPr vert="horz" lIns="91440" tIns="45720" rIns="91440" bIns="45720" rtlCol="0" anchor="t">
            <a:normAutofit/>
          </a:bodyPr>
          <a:lstStyle/>
          <a:p>
            <a:pPr>
              <a:lnSpc>
                <a:spcPct val="90000"/>
              </a:lnSpc>
              <a:spcBef>
                <a:spcPct val="0"/>
              </a:spcBef>
              <a:spcAft>
                <a:spcPts val="400"/>
              </a:spcAft>
            </a:pPr>
            <a:r>
              <a:rPr lang="en-US" sz="2800" b="1" kern="1200" dirty="0">
                <a:solidFill>
                  <a:schemeClr val="tx1"/>
                </a:solidFill>
                <a:effectLst/>
                <a:latin typeface="Arial" panose="020B0604020202020204" pitchFamily="34" charset="0"/>
                <a:ea typeface="+mj-ea"/>
                <a:cs typeface="Arial" panose="020B0604020202020204" pitchFamily="34" charset="0"/>
              </a:rPr>
              <a:t>Global Prevalence of the Condition</a:t>
            </a:r>
          </a:p>
        </p:txBody>
      </p:sp>
      <p:sp>
        <p:nvSpPr>
          <p:cNvPr id="13" name="Rectangle 12">
            <a:extLst>
              <a:ext uri="{FF2B5EF4-FFF2-40B4-BE49-F238E27FC236}">
                <a16:creationId xmlns:a16="http://schemas.microsoft.com/office/drawing/2014/main" id="{7ED7575E-88D2-B771-681D-46A7E55415D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F85D14C3-976B-B5F0-607D-75DA7B3942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9235" y="1270202"/>
            <a:ext cx="6221895" cy="4324217"/>
          </a:xfrm>
          <a:prstGeom prst="rect">
            <a:avLst/>
          </a:prstGeom>
          <a:noFill/>
        </p:spPr>
      </p:pic>
      <p:cxnSp>
        <p:nvCxnSpPr>
          <p:cNvPr id="15" name="Straight Connector 14">
            <a:extLst>
              <a:ext uri="{FF2B5EF4-FFF2-40B4-BE49-F238E27FC236}">
                <a16:creationId xmlns:a16="http://schemas.microsoft.com/office/drawing/2014/main" id="{249EDD1B-F94D-B4E6-ACAA-566B9A26FDE3}"/>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510EE5C7-7363-97C7-DB53-5491388E8C4D}"/>
              </a:ext>
            </a:extLst>
          </p:cNvPr>
          <p:cNvSpPr txBox="1"/>
          <p:nvPr/>
        </p:nvSpPr>
        <p:spPr>
          <a:xfrm>
            <a:off x="8153400" y="2130887"/>
            <a:ext cx="3434180" cy="3599019"/>
          </a:xfrm>
          <a:prstGeom prst="rect">
            <a:avLst/>
          </a:prstGeom>
        </p:spPr>
        <p:txBody>
          <a:bodyPr vert="horz" lIns="91440" tIns="45720" rIns="91440" bIns="45720" rtlCol="0">
            <a:normAutofit/>
          </a:bodyPr>
          <a:lstStyle/>
          <a:p>
            <a:pPr marL="342900" lvl="0" indent="-228600">
              <a:lnSpc>
                <a:spcPct val="90000"/>
              </a:lnSpc>
              <a:buFont typeface="Arial" panose="020B0604020202020204" pitchFamily="34" charset="0"/>
              <a:buChar char="•"/>
            </a:pPr>
            <a:r>
              <a:rPr lang="en-US" sz="1400" dirty="0">
                <a:effectLst/>
                <a:latin typeface="Arial" panose="020B0604020202020204" pitchFamily="34" charset="0"/>
                <a:cs typeface="Arial" panose="020B0604020202020204" pitchFamily="34" charset="0"/>
              </a:rPr>
              <a:t>The cause of deaths in the world is the most prevalent cardiovascular disease (World Health Organization, 2024).</a:t>
            </a:r>
          </a:p>
          <a:p>
            <a:pPr marL="342900" lvl="0" indent="-228600">
              <a:lnSpc>
                <a:spcPct val="90000"/>
              </a:lnSpc>
              <a:buFont typeface="Arial" panose="020B0604020202020204" pitchFamily="34" charset="0"/>
              <a:buChar char="•"/>
            </a:pPr>
            <a:r>
              <a:rPr lang="en-US" sz="1400" dirty="0">
                <a:effectLst/>
                <a:latin typeface="Arial" panose="020B0604020202020204" pitchFamily="34" charset="0"/>
                <a:cs typeface="Arial" panose="020B0604020202020204" pitchFamily="34" charset="0"/>
              </a:rPr>
              <a:t>It causes over 20 million deaths every year in terms of cardiovascular disease (World Health Organization, 2025).</a:t>
            </a:r>
          </a:p>
          <a:p>
            <a:pPr marL="342900" lvl="0" indent="-228600">
              <a:lnSpc>
                <a:spcPct val="90000"/>
              </a:lnSpc>
              <a:buFont typeface="Arial" panose="020B0604020202020204" pitchFamily="34" charset="0"/>
              <a:buChar char="•"/>
            </a:pPr>
            <a:r>
              <a:rPr lang="en-US" sz="1400" dirty="0">
                <a:effectLst/>
                <a:latin typeface="Arial" panose="020B0604020202020204" pitchFamily="34" charset="0"/>
                <a:cs typeface="Arial" panose="020B0604020202020204" pitchFamily="34" charset="0"/>
              </a:rPr>
              <a:t>Prevalence is on the increase worldwide because of the aging of the population and lifestyle.</a:t>
            </a:r>
          </a:p>
          <a:p>
            <a:pPr marL="342900" lvl="0" indent="-228600">
              <a:lnSpc>
                <a:spcPct val="90000"/>
              </a:lnSpc>
              <a:buFont typeface="Arial" panose="020B0604020202020204" pitchFamily="34" charset="0"/>
              <a:buChar char="•"/>
            </a:pPr>
            <a:r>
              <a:rPr lang="en-US" sz="1400" dirty="0">
                <a:effectLst/>
                <a:latin typeface="Arial" panose="020B0604020202020204" pitchFamily="34" charset="0"/>
                <a:cs typeface="Arial" panose="020B0604020202020204" pitchFamily="34" charset="0"/>
              </a:rPr>
              <a:t>The global strategies on preventing and early detection of human health are in focus (</a:t>
            </a:r>
            <a:r>
              <a:rPr lang="en-US" sz="1400" dirty="0">
                <a:latin typeface="Arial" panose="020B0604020202020204" pitchFamily="34" charset="0"/>
                <a:cs typeface="Arial" panose="020B0604020202020204" pitchFamily="34" charset="0"/>
              </a:rPr>
              <a:t>Ran et al.</a:t>
            </a:r>
            <a:r>
              <a:rPr lang="en-US" sz="1400" dirty="0">
                <a:effectLst/>
                <a:latin typeface="Arial" panose="020B0604020202020204" pitchFamily="34" charset="0"/>
                <a:cs typeface="Arial" panose="020B0604020202020204" pitchFamily="34" charset="0"/>
              </a:rPr>
              <a:t>, 2025</a:t>
            </a:r>
            <a:r>
              <a:rPr lang="en-US" sz="1400" dirty="0">
                <a:latin typeface="Arial" panose="020B0604020202020204" pitchFamily="34" charset="0"/>
                <a:cs typeface="Arial" panose="020B0604020202020204" pitchFamily="34" charset="0"/>
              </a:rPr>
              <a:t>)</a:t>
            </a:r>
            <a:endParaRPr lang="en-US" sz="1400" dirty="0">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2ACEEFF-5A11-9AC3-DBCD-7FEAF0DF837C}"/>
              </a:ext>
            </a:extLst>
          </p:cNvPr>
          <p:cNvSpPr txBox="1"/>
          <p:nvPr/>
        </p:nvSpPr>
        <p:spPr>
          <a:xfrm>
            <a:off x="320919" y="5478555"/>
            <a:ext cx="6093068" cy="502702"/>
          </a:xfrm>
          <a:prstGeom prst="rect">
            <a:avLst/>
          </a:prstGeom>
          <a:noFill/>
        </p:spPr>
        <p:txBody>
          <a:bodyPr wrap="square">
            <a:spAutoFit/>
          </a:bodyPr>
          <a:lstStyle/>
          <a:p>
            <a:pPr algn="ctr">
              <a:spcAft>
                <a:spcPts val="800"/>
              </a:spcAft>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Figure 2: Cardiovascular Mortality Chart</a:t>
            </a:r>
          </a:p>
          <a:p>
            <a:pPr algn="ctr">
              <a:spcAft>
                <a:spcPts val="800"/>
              </a:spcAft>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(Source: World Health Organization, 2025)</a:t>
            </a:r>
          </a:p>
        </p:txBody>
      </p:sp>
    </p:spTree>
    <p:extLst>
      <p:ext uri="{BB962C8B-B14F-4D97-AF65-F5344CB8AC3E}">
        <p14:creationId xmlns:p14="http://schemas.microsoft.com/office/powerpoint/2010/main" val="3884362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1849A2-858F-1D48-2CAF-F815F5908862}"/>
              </a:ext>
            </a:extLst>
          </p:cNvPr>
          <p:cNvSpPr txBox="1"/>
          <p:nvPr/>
        </p:nvSpPr>
        <p:spPr>
          <a:xfrm>
            <a:off x="2022231" y="228934"/>
            <a:ext cx="9091246" cy="901593"/>
          </a:xfrm>
          <a:prstGeom prst="rect">
            <a:avLst/>
          </a:prstGeom>
          <a:noFill/>
        </p:spPr>
        <p:txBody>
          <a:bodyPr wrap="square">
            <a:spAutoFit/>
          </a:bodyPr>
          <a:lstStyle/>
          <a:p>
            <a:pPr algn="ctr">
              <a:lnSpc>
                <a:spcPct val="150000"/>
              </a:lnSpc>
              <a:spcBef>
                <a:spcPts val="1800"/>
              </a:spcBef>
              <a:spcAft>
                <a:spcPts val="400"/>
              </a:spcAft>
              <a:buNone/>
            </a:pPr>
            <a:r>
              <a:rPr lang="en-IN" sz="4000" b="1" kern="100" dirty="0">
                <a:effectLst/>
                <a:latin typeface="Arial" panose="020B0604020202020204" pitchFamily="34" charset="0"/>
                <a:ea typeface="Times New Roman" panose="02020603050405020304" pitchFamily="18" charset="0"/>
                <a:cs typeface="Times New Roman" panose="02020603050405020304" pitchFamily="18" charset="0"/>
              </a:rPr>
              <a:t>Prevalence in the United Kingdom</a:t>
            </a:r>
          </a:p>
        </p:txBody>
      </p:sp>
      <p:pic>
        <p:nvPicPr>
          <p:cNvPr id="8" name="Picture 7">
            <a:extLst>
              <a:ext uri="{FF2B5EF4-FFF2-40B4-BE49-F238E27FC236}">
                <a16:creationId xmlns:a16="http://schemas.microsoft.com/office/drawing/2014/main" id="{9094B958-C3BD-9E0B-1AD7-F3381AE081C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03635" y="1968550"/>
            <a:ext cx="4607560" cy="3483610"/>
          </a:xfrm>
          <a:prstGeom prst="rect">
            <a:avLst/>
          </a:prstGeom>
          <a:noFill/>
          <a:ln>
            <a:solidFill>
              <a:schemeClr val="tx1"/>
            </a:solidFill>
          </a:ln>
        </p:spPr>
      </p:pic>
      <p:graphicFrame>
        <p:nvGraphicFramePr>
          <p:cNvPr id="12" name="TextBox 6">
            <a:extLst>
              <a:ext uri="{FF2B5EF4-FFF2-40B4-BE49-F238E27FC236}">
                <a16:creationId xmlns:a16="http://schemas.microsoft.com/office/drawing/2014/main" id="{946F0FFC-7913-A91E-193B-1A153EC7826A}"/>
              </a:ext>
            </a:extLst>
          </p:cNvPr>
          <p:cNvGraphicFramePr/>
          <p:nvPr>
            <p:extLst>
              <p:ext uri="{D42A27DB-BD31-4B8C-83A1-F6EECF244321}">
                <p14:modId xmlns:p14="http://schemas.microsoft.com/office/powerpoint/2010/main" val="3725848659"/>
              </p:ext>
            </p:extLst>
          </p:nvPr>
        </p:nvGraphicFramePr>
        <p:xfrm>
          <a:off x="883626" y="1404595"/>
          <a:ext cx="6093068" cy="46115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157B77AA-60A2-8D01-E387-A080083F9FEF}"/>
              </a:ext>
            </a:extLst>
          </p:cNvPr>
          <p:cNvSpPr txBox="1"/>
          <p:nvPr/>
        </p:nvSpPr>
        <p:spPr>
          <a:xfrm>
            <a:off x="7332785" y="5513412"/>
            <a:ext cx="4478410" cy="502702"/>
          </a:xfrm>
          <a:prstGeom prst="rect">
            <a:avLst/>
          </a:prstGeom>
          <a:noFill/>
        </p:spPr>
        <p:txBody>
          <a:bodyPr wrap="square">
            <a:spAutoFit/>
          </a:bodyPr>
          <a:lstStyle/>
          <a:p>
            <a:pPr algn="ctr">
              <a:spcAft>
                <a:spcPts val="800"/>
              </a:spcAft>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Figure 3: People Living with Cardiovascular Disease in the UK</a:t>
            </a:r>
          </a:p>
          <a:p>
            <a:pPr algn="ctr">
              <a:spcAft>
                <a:spcPts val="800"/>
              </a:spcAft>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(Source: British Heart Foundation, 2026)</a:t>
            </a:r>
          </a:p>
        </p:txBody>
      </p:sp>
    </p:spTree>
    <p:extLst>
      <p:ext uri="{BB962C8B-B14F-4D97-AF65-F5344CB8AC3E}">
        <p14:creationId xmlns:p14="http://schemas.microsoft.com/office/powerpoint/2010/main" val="3309298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AA03EDC-7067-4DFF-B672-541D016AAAB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EBF3E39-B0BE-496A-8604-9007470FFA3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007641C-A700-527C-F223-558647AD5715}"/>
              </a:ext>
            </a:extLst>
          </p:cNvPr>
          <p:cNvSpPr txBox="1"/>
          <p:nvPr/>
        </p:nvSpPr>
        <p:spPr>
          <a:xfrm>
            <a:off x="871442" y="685800"/>
            <a:ext cx="4353116" cy="1474666"/>
          </a:xfrm>
          <a:prstGeom prst="rect">
            <a:avLst/>
          </a:prstGeom>
        </p:spPr>
        <p:txBody>
          <a:bodyPr vert="horz" lIns="91440" tIns="45720" rIns="91440" bIns="45720" rtlCol="0" anchor="b">
            <a:normAutofit/>
          </a:bodyPr>
          <a:lstStyle/>
          <a:p>
            <a:pPr algn="ctr">
              <a:lnSpc>
                <a:spcPct val="90000"/>
              </a:lnSpc>
              <a:spcBef>
                <a:spcPct val="0"/>
              </a:spcBef>
              <a:spcAft>
                <a:spcPts val="400"/>
              </a:spcAft>
            </a:pPr>
            <a:r>
              <a:rPr lang="en-US" sz="3200" b="1" kern="1200" dirty="0">
                <a:solidFill>
                  <a:srgbClr val="595959"/>
                </a:solidFill>
                <a:effectLst/>
                <a:latin typeface="Arial" panose="020B0604020202020204" pitchFamily="34" charset="0"/>
                <a:ea typeface="+mj-ea"/>
                <a:cs typeface="Arial" panose="020B0604020202020204" pitchFamily="34" charset="0"/>
              </a:rPr>
              <a:t>Economic Burden of the Condition</a:t>
            </a:r>
          </a:p>
        </p:txBody>
      </p:sp>
      <p:sp>
        <p:nvSpPr>
          <p:cNvPr id="7" name="TextBox 6">
            <a:extLst>
              <a:ext uri="{FF2B5EF4-FFF2-40B4-BE49-F238E27FC236}">
                <a16:creationId xmlns:a16="http://schemas.microsoft.com/office/drawing/2014/main" id="{DAAEF832-4C19-9EC7-9482-B5C9E1C5630F}"/>
              </a:ext>
            </a:extLst>
          </p:cNvPr>
          <p:cNvSpPr txBox="1"/>
          <p:nvPr/>
        </p:nvSpPr>
        <p:spPr>
          <a:xfrm>
            <a:off x="871442" y="2447337"/>
            <a:ext cx="4353116" cy="3770434"/>
          </a:xfrm>
          <a:prstGeom prst="rect">
            <a:avLst/>
          </a:prstGeom>
        </p:spPr>
        <p:txBody>
          <a:bodyPr vert="horz" lIns="91440" tIns="45720" rIns="91440" bIns="45720" rtlCol="0" anchor="t">
            <a:normAutofit/>
          </a:bodyPr>
          <a:lstStyle/>
          <a:p>
            <a:pPr marL="342900" lvl="0" indent="-228600">
              <a:lnSpc>
                <a:spcPct val="90000"/>
              </a:lnSpc>
              <a:buFont typeface="Arial" panose="020B0604020202020204" pitchFamily="34" charset="0"/>
              <a:buChar char="•"/>
            </a:pPr>
            <a:r>
              <a:rPr lang="en-US" sz="1700" dirty="0">
                <a:solidFill>
                  <a:srgbClr val="595959"/>
                </a:solidFill>
                <a:effectLst/>
                <a:latin typeface="Arial" panose="020B0604020202020204" pitchFamily="34" charset="0"/>
                <a:cs typeface="Arial" panose="020B0604020202020204" pitchFamily="34" charset="0"/>
              </a:rPr>
              <a:t>Cardiovascular disease imposes significant financial burden on the healthcare systems (Zhou et al., 2023).</a:t>
            </a:r>
          </a:p>
          <a:p>
            <a:pPr marL="342900" lvl="0" indent="-228600">
              <a:lnSpc>
                <a:spcPct val="90000"/>
              </a:lnSpc>
              <a:buFont typeface="Arial" panose="020B0604020202020204" pitchFamily="34" charset="0"/>
              <a:buChar char="•"/>
            </a:pPr>
            <a:r>
              <a:rPr lang="en-US" sz="1700" dirty="0">
                <a:solidFill>
                  <a:srgbClr val="595959"/>
                </a:solidFill>
                <a:effectLst/>
                <a:latin typeface="Arial" panose="020B0604020202020204" pitchFamily="34" charset="0"/>
                <a:cs typeface="Arial" panose="020B0604020202020204" pitchFamily="34" charset="0"/>
              </a:rPr>
              <a:t>Hospitalizations, medicine and rehabilitation services are all costs (NHS England, 2024).</a:t>
            </a:r>
          </a:p>
          <a:p>
            <a:pPr marL="342900" lvl="0" indent="-228600">
              <a:lnSpc>
                <a:spcPct val="90000"/>
              </a:lnSpc>
              <a:buFont typeface="Arial" panose="020B0604020202020204" pitchFamily="34" charset="0"/>
              <a:buChar char="•"/>
            </a:pPr>
            <a:r>
              <a:rPr lang="en-US" sz="1700" dirty="0">
                <a:solidFill>
                  <a:srgbClr val="595959"/>
                </a:solidFill>
                <a:effectLst/>
                <a:latin typeface="Arial" panose="020B0604020202020204" pitchFamily="34" charset="0"/>
                <a:cs typeface="Arial" panose="020B0604020202020204" pitchFamily="34" charset="0"/>
              </a:rPr>
              <a:t>The indirect costs are as a result of the decreased productivity and the disability over the long-term (Department of Health and Social Care, 2026).</a:t>
            </a:r>
          </a:p>
          <a:p>
            <a:pPr marL="342900" lvl="0" indent="-228600">
              <a:spcAft>
                <a:spcPts val="800"/>
              </a:spcAft>
              <a:buFont typeface="Arial" panose="020B0604020202020204" pitchFamily="34" charset="0"/>
              <a:buChar char="•"/>
            </a:pPr>
            <a:r>
              <a:rPr lang="en-US" sz="1700" dirty="0">
                <a:solidFill>
                  <a:srgbClr val="595959"/>
                </a:solidFill>
                <a:effectLst/>
                <a:latin typeface="Arial" panose="020B0604020202020204" pitchFamily="34" charset="0"/>
                <a:cs typeface="Arial" panose="020B0604020202020204" pitchFamily="34" charset="0"/>
              </a:rPr>
              <a:t>Prevention interventions can be used to substantially lower the health care costs in the long-term (Dores et al., 2025; Cantillo-Negrete et al., 2025).</a:t>
            </a:r>
          </a:p>
        </p:txBody>
      </p:sp>
      <p:pic>
        <p:nvPicPr>
          <p:cNvPr id="8" name="Picture 7">
            <a:extLst>
              <a:ext uri="{FF2B5EF4-FFF2-40B4-BE49-F238E27FC236}">
                <a16:creationId xmlns:a16="http://schemas.microsoft.com/office/drawing/2014/main" id="{6CD29546-2BCD-BE77-E711-F58ADC0EDA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510596" y="2048607"/>
            <a:ext cx="5266808" cy="2760785"/>
          </a:xfrm>
          <a:prstGeom prst="rect">
            <a:avLst/>
          </a:prstGeom>
          <a:noFill/>
        </p:spPr>
      </p:pic>
      <p:sp>
        <p:nvSpPr>
          <p:cNvPr id="10" name="TextBox 9">
            <a:extLst>
              <a:ext uri="{FF2B5EF4-FFF2-40B4-BE49-F238E27FC236}">
                <a16:creationId xmlns:a16="http://schemas.microsoft.com/office/drawing/2014/main" id="{51984D9A-2BBD-8AC3-D396-002D1D8FD683}"/>
              </a:ext>
            </a:extLst>
          </p:cNvPr>
          <p:cNvSpPr txBox="1"/>
          <p:nvPr/>
        </p:nvSpPr>
        <p:spPr>
          <a:xfrm>
            <a:off x="7333247" y="4570570"/>
            <a:ext cx="3987311" cy="502702"/>
          </a:xfrm>
          <a:prstGeom prst="rect">
            <a:avLst/>
          </a:prstGeom>
          <a:noFill/>
        </p:spPr>
        <p:txBody>
          <a:bodyPr wrap="square">
            <a:spAutoFit/>
          </a:bodyPr>
          <a:lstStyle/>
          <a:p>
            <a:pPr algn="ctr">
              <a:spcAft>
                <a:spcPts val="800"/>
              </a:spcAft>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Figure 4: Economic Burden of CVD in UK</a:t>
            </a:r>
          </a:p>
          <a:p>
            <a:pPr algn="ctr">
              <a:spcAft>
                <a:spcPts val="800"/>
              </a:spcAft>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(Source: British Heart Foundation, 2026)</a:t>
            </a:r>
          </a:p>
        </p:txBody>
      </p:sp>
    </p:spTree>
    <p:extLst>
      <p:ext uri="{BB962C8B-B14F-4D97-AF65-F5344CB8AC3E}">
        <p14:creationId xmlns:p14="http://schemas.microsoft.com/office/powerpoint/2010/main" val="537500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C6133C-0615-4CE4-9132-37E609A9BD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9F1F5CA-134B-F8A0-5CD2-C3C328A49706}"/>
              </a:ext>
            </a:extLst>
          </p:cNvPr>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400"/>
              </a:spcAft>
            </a:pPr>
            <a:r>
              <a:rPr lang="en-US" sz="3600" b="1" kern="1200" dirty="0">
                <a:solidFill>
                  <a:schemeClr val="tx1"/>
                </a:solidFill>
                <a:effectLst/>
                <a:latin typeface="Arial" panose="020B0604020202020204" pitchFamily="34" charset="0"/>
                <a:ea typeface="+mj-ea"/>
                <a:cs typeface="Arial" panose="020B0604020202020204" pitchFamily="34" charset="0"/>
              </a:rPr>
              <a:t>Social Burden of the Condition</a:t>
            </a:r>
          </a:p>
        </p:txBody>
      </p:sp>
      <p:sp>
        <p:nvSpPr>
          <p:cNvPr id="15" name="Rectangle 14">
            <a:extLst>
              <a:ext uri="{FF2B5EF4-FFF2-40B4-BE49-F238E27FC236}">
                <a16:creationId xmlns:a16="http://schemas.microsoft.com/office/drawing/2014/main" id="{169CC832-2974-4E8D-90ED-3E2941BA73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98E6873-9110-C543-47E9-0A6B85E40A9E}"/>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marL="342900" lvl="0" indent="-228600">
              <a:lnSpc>
                <a:spcPct val="90000"/>
              </a:lnSpc>
              <a:buFont typeface="Arial" panose="020B0604020202020204" pitchFamily="34" charset="0"/>
              <a:buChar char="•"/>
            </a:pPr>
            <a:r>
              <a:rPr lang="en-US" sz="1700" dirty="0">
                <a:effectLst/>
                <a:latin typeface="Arial" panose="020B0604020202020204" pitchFamily="34" charset="0"/>
                <a:cs typeface="Arial" panose="020B0604020202020204" pitchFamily="34" charset="0"/>
              </a:rPr>
              <a:t>Cardiovascular disease is a major cause of impaired quality of life and day-to-day functioning of patients (World Health Organization, 2025).</a:t>
            </a:r>
          </a:p>
          <a:p>
            <a:pPr marL="342900" lvl="0" indent="-228600">
              <a:lnSpc>
                <a:spcPct val="90000"/>
              </a:lnSpc>
              <a:buFont typeface="Arial" panose="020B0604020202020204" pitchFamily="34" charset="0"/>
              <a:buChar char="•"/>
            </a:pPr>
            <a:r>
              <a:rPr lang="en-US" sz="1700" dirty="0">
                <a:effectLst/>
                <a:latin typeface="Arial" panose="020B0604020202020204" pitchFamily="34" charset="0"/>
                <a:cs typeface="Arial" panose="020B0604020202020204" pitchFamily="34" charset="0"/>
              </a:rPr>
              <a:t>Most of them have constrained mobility and health restrictions in the long run.</a:t>
            </a:r>
          </a:p>
          <a:p>
            <a:pPr marL="342900" lvl="0" indent="-228600">
              <a:lnSpc>
                <a:spcPct val="90000"/>
              </a:lnSpc>
              <a:buFont typeface="Arial" panose="020B0604020202020204" pitchFamily="34" charset="0"/>
              <a:buChar char="•"/>
            </a:pPr>
            <a:r>
              <a:rPr lang="en-US" sz="1700" dirty="0">
                <a:effectLst/>
                <a:latin typeface="Arial" panose="020B0604020202020204" pitchFamily="34" charset="0"/>
                <a:cs typeface="Arial" panose="020B0604020202020204" pitchFamily="34" charset="0"/>
              </a:rPr>
              <a:t>Caregivers and families might find it emotional and economically challenging to support affected people (Gill et al., 2023).</a:t>
            </a:r>
          </a:p>
          <a:p>
            <a:pPr marL="342900" lvl="0" indent="-228600">
              <a:lnSpc>
                <a:spcPct val="90000"/>
              </a:lnSpc>
              <a:spcAft>
                <a:spcPts val="800"/>
              </a:spcAft>
              <a:buFont typeface="Arial" panose="020B0604020202020204" pitchFamily="34" charset="0"/>
              <a:buChar char="•"/>
            </a:pPr>
            <a:r>
              <a:rPr lang="en-US" sz="1700" dirty="0">
                <a:effectLst/>
                <a:latin typeface="Arial" panose="020B0604020202020204" pitchFamily="34" charset="0"/>
                <a:cs typeface="Arial" panose="020B0604020202020204" pitchFamily="34" charset="0"/>
              </a:rPr>
              <a:t>Disadvantaged populations have higher disease burden because of health inequalities (</a:t>
            </a:r>
            <a:r>
              <a:rPr lang="en-IN" sz="1700" dirty="0">
                <a:latin typeface="Arial" panose="020B0604020202020204" pitchFamily="34" charset="0"/>
                <a:cs typeface="Arial" panose="020B0604020202020204" pitchFamily="34" charset="0"/>
              </a:rPr>
              <a:t>Nadarajah</a:t>
            </a:r>
            <a:r>
              <a:rPr lang="en-US" sz="1700" dirty="0">
                <a:effectLst/>
                <a:latin typeface="Arial" panose="020B0604020202020204" pitchFamily="34" charset="0"/>
                <a:cs typeface="Arial" panose="020B0604020202020204" pitchFamily="34" charset="0"/>
              </a:rPr>
              <a:t> et al., 2023).</a:t>
            </a:r>
          </a:p>
        </p:txBody>
      </p:sp>
      <p:sp>
        <p:nvSpPr>
          <p:cNvPr id="17" name="Rectangle 16">
            <a:extLst>
              <a:ext uri="{FF2B5EF4-FFF2-40B4-BE49-F238E27FC236}">
                <a16:creationId xmlns:a16="http://schemas.microsoft.com/office/drawing/2014/main" id="{55222F96-971A-4F90-B841-6BAB416C7A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8980754-6F4B-43C9-B9BE-127B6BED658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C1BBA94-3F40-40AA-8BB9-E69E25E537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D55998E6-8353-1C3D-2957-97EA88373D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987738" y="1694510"/>
            <a:ext cx="5628018" cy="3236110"/>
          </a:xfrm>
          <a:prstGeom prst="rect">
            <a:avLst/>
          </a:prstGeom>
          <a:noFill/>
        </p:spPr>
      </p:pic>
      <p:sp>
        <p:nvSpPr>
          <p:cNvPr id="10" name="TextBox 9">
            <a:extLst>
              <a:ext uri="{FF2B5EF4-FFF2-40B4-BE49-F238E27FC236}">
                <a16:creationId xmlns:a16="http://schemas.microsoft.com/office/drawing/2014/main" id="{D2D307D6-E525-A40D-FC27-A5B3E715B840}"/>
              </a:ext>
            </a:extLst>
          </p:cNvPr>
          <p:cNvSpPr txBox="1"/>
          <p:nvPr/>
        </p:nvSpPr>
        <p:spPr>
          <a:xfrm>
            <a:off x="6275255" y="5149190"/>
            <a:ext cx="5122468" cy="656590"/>
          </a:xfrm>
          <a:prstGeom prst="rect">
            <a:avLst/>
          </a:prstGeom>
          <a:noFill/>
        </p:spPr>
        <p:txBody>
          <a:bodyPr wrap="square">
            <a:spAutoFit/>
          </a:bodyPr>
          <a:lstStyle/>
          <a:p>
            <a:pPr algn="ctr">
              <a:spcAft>
                <a:spcPts val="800"/>
              </a:spcAft>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Figure 5: Cardiovascular Disease Prevalence by Socioeconomic Deprivation Level in England</a:t>
            </a:r>
          </a:p>
          <a:p>
            <a:pPr algn="ctr">
              <a:spcAft>
                <a:spcPts val="800"/>
              </a:spcAft>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(Source: British Heart Foundation, 2025)</a:t>
            </a:r>
          </a:p>
        </p:txBody>
      </p:sp>
    </p:spTree>
    <p:extLst>
      <p:ext uri="{BB962C8B-B14F-4D97-AF65-F5344CB8AC3E}">
        <p14:creationId xmlns:p14="http://schemas.microsoft.com/office/powerpoint/2010/main" val="53883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B97F24A-32CE-4C1C-A50D-3016B394DC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E6889E6-3076-AF61-682D-46AB62425BCF}"/>
              </a:ext>
            </a:extLst>
          </p:cNvPr>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kern="1200" dirty="0">
                <a:solidFill>
                  <a:schemeClr val="tx1"/>
                </a:solidFill>
                <a:effectLst/>
                <a:latin typeface="Arial" panose="020B0604020202020204" pitchFamily="34" charset="0"/>
                <a:ea typeface="+mj-ea"/>
                <a:cs typeface="Arial" panose="020B0604020202020204" pitchFamily="34" charset="0"/>
              </a:rPr>
              <a:t>Diagnosis and Initial Assessment</a:t>
            </a:r>
            <a:endParaRPr lang="en-US" sz="3800" b="1" kern="1200" dirty="0">
              <a:solidFill>
                <a:schemeClr val="tx1"/>
              </a:solidFill>
              <a:latin typeface="Arial" panose="020B0604020202020204" pitchFamily="34" charset="0"/>
              <a:ea typeface="+mj-ea"/>
              <a:cs typeface="Arial" panose="020B0604020202020204" pitchFamily="34" charset="0"/>
            </a:endParaRPr>
          </a:p>
        </p:txBody>
      </p:sp>
      <p:sp>
        <p:nvSpPr>
          <p:cNvPr id="33" name="sketch line">
            <a:extLst>
              <a:ext uri="{FF2B5EF4-FFF2-40B4-BE49-F238E27FC236}">
                <a16:creationId xmlns:a16="http://schemas.microsoft.com/office/drawing/2014/main" id="{6357EC4F-235E-4222-A36F-C7878ACE37F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310889B-200C-BD94-66BF-B3FD7F04B7F5}"/>
              </a:ext>
            </a:extLst>
          </p:cNvPr>
          <p:cNvSpPr txBox="1"/>
          <p:nvPr/>
        </p:nvSpPr>
        <p:spPr>
          <a:xfrm>
            <a:off x="630936" y="2807208"/>
            <a:ext cx="3429000" cy="3410712"/>
          </a:xfrm>
          <a:prstGeom prst="rect">
            <a:avLst/>
          </a:prstGeom>
        </p:spPr>
        <p:txBody>
          <a:bodyPr vert="horz" lIns="91440" tIns="45720" rIns="91440" bIns="45720" rtlCol="0" anchor="t">
            <a:normAutofit/>
          </a:bodyPr>
          <a:lstStyle/>
          <a:p>
            <a:pPr marL="342900" lvl="0" indent="-228600">
              <a:lnSpc>
                <a:spcPct val="90000"/>
              </a:lnSpc>
              <a:buFont typeface="Arial" panose="020B0604020202020204" pitchFamily="34" charset="0"/>
              <a:buChar char="•"/>
            </a:pPr>
            <a:r>
              <a:rPr lang="en-US" sz="1200" dirty="0">
                <a:effectLst/>
                <a:latin typeface="Arial" panose="020B0604020202020204" pitchFamily="34" charset="0"/>
                <a:cs typeface="Arial" panose="020B0604020202020204" pitchFamily="34" charset="0"/>
              </a:rPr>
              <a:t>The diagnosis should be done as early as possible to minimize complications and improve the outcomes (National Institute for Health and Care Excellence, 2023; National Institute for Health and Care Excellence, 2023).</a:t>
            </a:r>
          </a:p>
          <a:p>
            <a:pPr marL="342900" lvl="0" indent="-228600">
              <a:lnSpc>
                <a:spcPct val="90000"/>
              </a:lnSpc>
              <a:buFont typeface="Arial" panose="020B0604020202020204" pitchFamily="34" charset="0"/>
              <a:buChar char="•"/>
            </a:pPr>
            <a:r>
              <a:rPr lang="en-US" sz="1200" dirty="0">
                <a:effectLst/>
                <a:latin typeface="Arial" panose="020B0604020202020204" pitchFamily="34" charset="0"/>
                <a:cs typeface="Arial" panose="020B0604020202020204" pitchFamily="34" charset="0"/>
              </a:rPr>
              <a:t>These will be the blood pressure and cholesterol check and the cardiovascular risk, which are a part of the clinical checkup (NHS England, 2024).</a:t>
            </a:r>
          </a:p>
          <a:p>
            <a:pPr marL="342900" lvl="0" indent="-228600">
              <a:lnSpc>
                <a:spcPct val="90000"/>
              </a:lnSpc>
              <a:buFont typeface="Arial" panose="020B0604020202020204" pitchFamily="34" charset="0"/>
              <a:buChar char="•"/>
            </a:pPr>
            <a:r>
              <a:rPr lang="en-US" sz="1200" dirty="0">
                <a:effectLst/>
                <a:latin typeface="Arial" panose="020B0604020202020204" pitchFamily="34" charset="0"/>
                <a:cs typeface="Arial" panose="020B0604020202020204" pitchFamily="34" charset="0"/>
              </a:rPr>
              <a:t>The diagnostic tests serve in the early identification of issues with the cardiovascular system (</a:t>
            </a:r>
            <a:r>
              <a:rPr lang="en-IN" sz="1200" dirty="0" err="1">
                <a:latin typeface="Arial" panose="020B0604020202020204" pitchFamily="34" charset="0"/>
                <a:cs typeface="Arial" panose="020B0604020202020204" pitchFamily="34" charset="0"/>
              </a:rPr>
              <a:t>Ihekwaba</a:t>
            </a:r>
            <a:r>
              <a:rPr lang="en-US" sz="1200" dirty="0">
                <a:effectLst/>
                <a:latin typeface="Arial" panose="020B0604020202020204" pitchFamily="34" charset="0"/>
                <a:cs typeface="Arial" panose="020B0604020202020204" pitchFamily="34" charset="0"/>
              </a:rPr>
              <a:t> et al., 2024).</a:t>
            </a:r>
          </a:p>
          <a:p>
            <a:pPr marL="342900" lvl="0" indent="-228600">
              <a:lnSpc>
                <a:spcPct val="90000"/>
              </a:lnSpc>
              <a:spcAft>
                <a:spcPts val="800"/>
              </a:spcAft>
              <a:buFont typeface="Arial" panose="020B0604020202020204" pitchFamily="34" charset="0"/>
              <a:buChar char="•"/>
            </a:pPr>
            <a:r>
              <a:rPr lang="en-US" sz="1200" dirty="0">
                <a:effectLst/>
                <a:latin typeface="Arial" panose="020B0604020202020204" pitchFamily="34" charset="0"/>
                <a:cs typeface="Arial" panose="020B0604020202020204" pitchFamily="34" charset="0"/>
              </a:rPr>
              <a:t>Risk assessment is effective to intervene timely and design individual care plans (</a:t>
            </a:r>
            <a:r>
              <a:rPr lang="en-IN" sz="1200" dirty="0">
                <a:latin typeface="Arial" panose="020B0604020202020204" pitchFamily="34" charset="0"/>
                <a:cs typeface="Arial" panose="020B0604020202020204" pitchFamily="34" charset="0"/>
              </a:rPr>
              <a:t>Gallo and Savoia, 2024</a:t>
            </a:r>
            <a:r>
              <a:rPr lang="en-US" sz="1200" dirty="0">
                <a:effectLst/>
                <a:latin typeface="Arial" panose="020B0604020202020204" pitchFamily="34" charset="0"/>
                <a:cs typeface="Arial" panose="020B0604020202020204" pitchFamily="34" charset="0"/>
              </a:rPr>
              <a:t>).</a:t>
            </a:r>
          </a:p>
        </p:txBody>
      </p:sp>
      <p:pic>
        <p:nvPicPr>
          <p:cNvPr id="2" name="Picture 1">
            <a:extLst>
              <a:ext uri="{FF2B5EF4-FFF2-40B4-BE49-F238E27FC236}">
                <a16:creationId xmlns:a16="http://schemas.microsoft.com/office/drawing/2014/main" id="{6CF4500E-B4CB-DFAB-4538-6820F6E36D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4654296" y="1703070"/>
            <a:ext cx="6903720" cy="3451860"/>
          </a:xfrm>
          <a:prstGeom prst="rect">
            <a:avLst/>
          </a:prstGeom>
          <a:noFill/>
        </p:spPr>
      </p:pic>
      <p:sp>
        <p:nvSpPr>
          <p:cNvPr id="4" name="TextBox 3">
            <a:extLst>
              <a:ext uri="{FF2B5EF4-FFF2-40B4-BE49-F238E27FC236}">
                <a16:creationId xmlns:a16="http://schemas.microsoft.com/office/drawing/2014/main" id="{CB1436C3-45AD-B3D3-6BA2-187043DC8F93}"/>
              </a:ext>
            </a:extLst>
          </p:cNvPr>
          <p:cNvSpPr txBox="1"/>
          <p:nvPr/>
        </p:nvSpPr>
        <p:spPr>
          <a:xfrm>
            <a:off x="5059622" y="5210322"/>
            <a:ext cx="6093068" cy="400110"/>
          </a:xfrm>
          <a:prstGeom prst="rect">
            <a:avLst/>
          </a:prstGeom>
          <a:noFill/>
        </p:spPr>
        <p:txBody>
          <a:bodyPr wrap="square">
            <a:spAutoFit/>
          </a:bodyPr>
          <a:lstStyle/>
          <a:p>
            <a:pPr marL="457200" algn="ctr">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Figure 6: Hospital Admissions related to Heart Attacks</a:t>
            </a:r>
          </a:p>
          <a:p>
            <a:pPr marL="457200" algn="ctr">
              <a:spcAft>
                <a:spcPts val="800"/>
              </a:spcAft>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(Source: British Heart Foundation, 2026)</a:t>
            </a:r>
          </a:p>
        </p:txBody>
      </p:sp>
    </p:spTree>
    <p:extLst>
      <p:ext uri="{BB962C8B-B14F-4D97-AF65-F5344CB8AC3E}">
        <p14:creationId xmlns:p14="http://schemas.microsoft.com/office/powerpoint/2010/main" val="2923931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A7E003E-EE76-4207-A774-A645C37F1D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FBD77573-9EF2-4C35-8285-A1CF6FBB0E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5" name="TextBox 4">
            <a:extLst>
              <a:ext uri="{FF2B5EF4-FFF2-40B4-BE49-F238E27FC236}">
                <a16:creationId xmlns:a16="http://schemas.microsoft.com/office/drawing/2014/main" id="{EBE629BC-5977-46BF-48E2-2716697B0849}"/>
              </a:ext>
            </a:extLst>
          </p:cNvPr>
          <p:cNvSpPr txBox="1"/>
          <p:nvPr/>
        </p:nvSpPr>
        <p:spPr>
          <a:xfrm>
            <a:off x="838200" y="713312"/>
            <a:ext cx="3962400" cy="5431376"/>
          </a:xfrm>
          <a:prstGeom prst="rect">
            <a:avLst/>
          </a:prstGeom>
        </p:spPr>
        <p:txBody>
          <a:bodyPr vert="horz" lIns="91440" tIns="45720" rIns="91440" bIns="45720" rtlCol="0" anchor="ctr">
            <a:normAutofit/>
          </a:bodyPr>
          <a:lstStyle/>
          <a:p>
            <a:pPr>
              <a:lnSpc>
                <a:spcPct val="90000"/>
              </a:lnSpc>
              <a:spcBef>
                <a:spcPct val="0"/>
              </a:spcBef>
              <a:spcAft>
                <a:spcPts val="400"/>
              </a:spcAft>
            </a:pPr>
            <a:r>
              <a:rPr lang="en-US" sz="4400" b="1" kern="1200">
                <a:solidFill>
                  <a:schemeClr val="tx1"/>
                </a:solidFill>
                <a:effectLst/>
                <a:latin typeface="+mj-lt"/>
                <a:ea typeface="+mj-ea"/>
                <a:cs typeface="+mj-cs"/>
              </a:rPr>
              <a:t>Managing Following UK Guidance</a:t>
            </a:r>
          </a:p>
        </p:txBody>
      </p:sp>
      <p:graphicFrame>
        <p:nvGraphicFramePr>
          <p:cNvPr id="9" name="TextBox 6">
            <a:extLst>
              <a:ext uri="{FF2B5EF4-FFF2-40B4-BE49-F238E27FC236}">
                <a16:creationId xmlns:a16="http://schemas.microsoft.com/office/drawing/2014/main" id="{37F4B993-9B7E-EB1D-C91D-CB20BCA0FF87}"/>
              </a:ext>
            </a:extLst>
          </p:cNvPr>
          <p:cNvGraphicFramePr/>
          <p:nvPr>
            <p:extLst>
              <p:ext uri="{D42A27DB-BD31-4B8C-83A1-F6EECF244321}">
                <p14:modId xmlns:p14="http://schemas.microsoft.com/office/powerpoint/2010/main" val="351252266"/>
              </p:ext>
            </p:extLst>
          </p:nvPr>
        </p:nvGraphicFramePr>
        <p:xfrm>
          <a:off x="5511704" y="713313"/>
          <a:ext cx="5842095" cy="5431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4188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50AB553-2A96-4A92-96F2-93548E0969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45A552B-A0CB-B44F-01A5-7B570E209A73}"/>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gn="ctr">
              <a:lnSpc>
                <a:spcPct val="90000"/>
              </a:lnSpc>
              <a:spcBef>
                <a:spcPct val="0"/>
              </a:spcBef>
              <a:spcAft>
                <a:spcPts val="400"/>
              </a:spcAft>
            </a:pPr>
            <a:r>
              <a:rPr lang="en-US" sz="4400" b="1" dirty="0">
                <a:effectLst/>
                <a:latin typeface="Arial" panose="020B0604020202020204" pitchFamily="34" charset="0"/>
                <a:ea typeface="+mj-ea"/>
                <a:cs typeface="Arial" panose="020B0604020202020204" pitchFamily="34" charset="0"/>
              </a:rPr>
              <a:t>Framework for CVD Management</a:t>
            </a:r>
          </a:p>
        </p:txBody>
      </p:sp>
      <p:graphicFrame>
        <p:nvGraphicFramePr>
          <p:cNvPr id="16" name="TextBox 2">
            <a:extLst>
              <a:ext uri="{FF2B5EF4-FFF2-40B4-BE49-F238E27FC236}">
                <a16:creationId xmlns:a16="http://schemas.microsoft.com/office/drawing/2014/main" id="{74331091-C584-777A-D6D0-576027A8DB74}"/>
              </a:ext>
            </a:extLst>
          </p:cNvPr>
          <p:cNvGraphicFramePr/>
          <p:nvPr>
            <p:extLst>
              <p:ext uri="{D42A27DB-BD31-4B8C-83A1-F6EECF244321}">
                <p14:modId xmlns:p14="http://schemas.microsoft.com/office/powerpoint/2010/main" val="3733950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6445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14ED94A-C85D-4CD3-4205-438D21CE6B38}"/>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4" name="Rectangle 13">
              <a:extLst>
                <a:ext uri="{FF2B5EF4-FFF2-40B4-BE49-F238E27FC236}">
                  <a16:creationId xmlns:a16="http://schemas.microsoft.com/office/drawing/2014/main" id="{E642BDB2-BF67-1D53-1C70-0B41D709E48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8E0D8CE-5DBF-B664-EB48-C29BF8AB48E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DFD140CE-7DE2-C88F-5EAE-F45EB69E6A8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57E87E3-413F-10EF-63D8-6016E986C96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2330BA0B-AF2E-1083-7EA3-FF5BF21C12C4}"/>
              </a:ext>
            </a:extLst>
          </p:cNvPr>
          <p:cNvSpPr txBox="1"/>
          <p:nvPr/>
        </p:nvSpPr>
        <p:spPr>
          <a:xfrm>
            <a:off x="755484" y="739835"/>
            <a:ext cx="3702580" cy="161620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kern="1200" dirty="0">
                <a:solidFill>
                  <a:srgbClr val="FFFFFF"/>
                </a:solidFill>
                <a:effectLst/>
                <a:latin typeface="Arial" panose="020B0604020202020204" pitchFamily="34" charset="0"/>
                <a:ea typeface="+mj-ea"/>
                <a:cs typeface="Arial" panose="020B0604020202020204" pitchFamily="34" charset="0"/>
              </a:rPr>
              <a:t>Treatment Options in the United Kingdom</a:t>
            </a:r>
            <a:endParaRPr lang="en-US" sz="3200" b="1" kern="1200" dirty="0">
              <a:solidFill>
                <a:srgbClr val="FFFFFF"/>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34BBA550-2C69-7BB3-7081-572F8E9F262C}"/>
              </a:ext>
            </a:extLst>
          </p:cNvPr>
          <p:cNvSpPr txBox="1"/>
          <p:nvPr/>
        </p:nvSpPr>
        <p:spPr>
          <a:xfrm>
            <a:off x="755484" y="2459116"/>
            <a:ext cx="3702579" cy="3524823"/>
          </a:xfrm>
          <a:prstGeom prst="rect">
            <a:avLst/>
          </a:prstGeom>
        </p:spPr>
        <p:txBody>
          <a:bodyPr vert="horz" lIns="91440" tIns="45720" rIns="91440" bIns="45720" rtlCol="0">
            <a:normAutofit/>
          </a:bodyPr>
          <a:lstStyle/>
          <a:p>
            <a:pPr marL="342900" lvl="0" indent="-228600">
              <a:lnSpc>
                <a:spcPct val="90000"/>
              </a:lnSpc>
              <a:buFont typeface="Arial" panose="020B0604020202020204" pitchFamily="34" charset="0"/>
              <a:buChar char="•"/>
            </a:pPr>
            <a:r>
              <a:rPr lang="en-US" sz="1400" dirty="0">
                <a:solidFill>
                  <a:srgbClr val="FFFFFF"/>
                </a:solidFill>
                <a:effectLst/>
                <a:latin typeface="Arial" panose="020B0604020202020204" pitchFamily="34" charset="0"/>
                <a:cs typeface="Arial" panose="020B0604020202020204" pitchFamily="34" charset="0"/>
              </a:rPr>
              <a:t>Lipid-lowering therapy and antihypertensives represent the therapeutic process (National Institute for Health and Care Excellence, 2023).</a:t>
            </a:r>
          </a:p>
          <a:p>
            <a:pPr marL="342900" lvl="0" indent="-228600">
              <a:lnSpc>
                <a:spcPct val="90000"/>
              </a:lnSpc>
              <a:buFont typeface="Arial" panose="020B0604020202020204" pitchFamily="34" charset="0"/>
              <a:buChar char="•"/>
            </a:pPr>
            <a:r>
              <a:rPr lang="en-US" sz="1400" dirty="0">
                <a:solidFill>
                  <a:srgbClr val="FFFFFF"/>
                </a:solidFill>
                <a:effectLst/>
                <a:latin typeface="Arial" panose="020B0604020202020204" pitchFamily="34" charset="0"/>
                <a:cs typeface="Arial" panose="020B0604020202020204" pitchFamily="34" charset="0"/>
              </a:rPr>
              <a:t>The changes in the way of life, which must be introduced, should encompass nutrition and exercise which has to be viewed as an indispensable treatment option (World Health Organization, 2025).</a:t>
            </a:r>
          </a:p>
          <a:p>
            <a:pPr marL="342900" lvl="0" indent="-228600">
              <a:lnSpc>
                <a:spcPct val="90000"/>
              </a:lnSpc>
              <a:buFont typeface="Arial" panose="020B0604020202020204" pitchFamily="34" charset="0"/>
              <a:buChar char="•"/>
            </a:pPr>
            <a:r>
              <a:rPr lang="en-US" sz="1400" dirty="0">
                <a:solidFill>
                  <a:srgbClr val="FFFFFF"/>
                </a:solidFill>
                <a:effectLst/>
                <a:latin typeface="Arial" panose="020B0604020202020204" pitchFamily="34" charset="0"/>
                <a:cs typeface="Arial" panose="020B0604020202020204" pitchFamily="34" charset="0"/>
              </a:rPr>
              <a:t>The cardiac rehabilitation will help in the recovery and the prolongation of heart care (Ullah et al., 2023).</a:t>
            </a:r>
          </a:p>
          <a:p>
            <a:pPr marL="342900" lvl="0" indent="-228600">
              <a:lnSpc>
                <a:spcPct val="90000"/>
              </a:lnSpc>
              <a:spcAft>
                <a:spcPts val="800"/>
              </a:spcAft>
              <a:buFont typeface="Arial" panose="020B0604020202020204" pitchFamily="34" charset="0"/>
              <a:buChar char="•"/>
            </a:pPr>
            <a:r>
              <a:rPr lang="en-US" sz="1400" dirty="0">
                <a:solidFill>
                  <a:srgbClr val="FFFFFF"/>
                </a:solidFill>
                <a:effectLst/>
                <a:latin typeface="Arial" panose="020B0604020202020204" pitchFamily="34" charset="0"/>
                <a:cs typeface="Arial" panose="020B0604020202020204" pitchFamily="34" charset="0"/>
              </a:rPr>
              <a:t>The use of multidisciplinary healthcare teams enhances the outcomes of the treatment.</a:t>
            </a:r>
          </a:p>
        </p:txBody>
      </p:sp>
      <p:pic>
        <p:nvPicPr>
          <p:cNvPr id="8" name="Picture 7">
            <a:extLst>
              <a:ext uri="{FF2B5EF4-FFF2-40B4-BE49-F238E27FC236}">
                <a16:creationId xmlns:a16="http://schemas.microsoft.com/office/drawing/2014/main" id="{8E1AEABE-02F3-CC86-DA24-65C09FD6E7E8}"/>
              </a:ext>
            </a:extLst>
          </p:cNvPr>
          <p:cNvPicPr>
            <a:picLocks noChangeAspect="1"/>
          </p:cNvPicPr>
          <p:nvPr/>
        </p:nvPicPr>
        <p:blipFill>
          <a:blip r:embed="rId3">
            <a:extLst>
              <a:ext uri="{28A0092B-C50C-407E-A947-70E740481C1C}">
                <a14:useLocalDpi xmlns:a14="http://schemas.microsoft.com/office/drawing/2010/main" val="0"/>
              </a:ext>
            </a:extLst>
          </a:blip>
          <a:srcRect r="12764"/>
          <a:stretch>
            <a:fillRect/>
          </a:stretch>
        </p:blipFill>
        <p:spPr bwMode="auto">
          <a:xfrm>
            <a:off x="5447490" y="1223319"/>
            <a:ext cx="6476780" cy="4105085"/>
          </a:xfrm>
          <a:prstGeom prst="rect">
            <a:avLst/>
          </a:prstGeom>
          <a:noFill/>
        </p:spPr>
      </p:pic>
      <p:sp>
        <p:nvSpPr>
          <p:cNvPr id="10" name="TextBox 9">
            <a:extLst>
              <a:ext uri="{FF2B5EF4-FFF2-40B4-BE49-F238E27FC236}">
                <a16:creationId xmlns:a16="http://schemas.microsoft.com/office/drawing/2014/main" id="{A6DF7810-60CE-20F6-363C-38547290C856}"/>
              </a:ext>
            </a:extLst>
          </p:cNvPr>
          <p:cNvSpPr txBox="1"/>
          <p:nvPr/>
        </p:nvSpPr>
        <p:spPr>
          <a:xfrm>
            <a:off x="5447490" y="5583829"/>
            <a:ext cx="6101860" cy="461665"/>
          </a:xfrm>
          <a:prstGeom prst="rect">
            <a:avLst/>
          </a:prstGeom>
          <a:noFill/>
        </p:spPr>
        <p:txBody>
          <a:bodyPr wrap="square">
            <a:spAutoFit/>
          </a:bodyPr>
          <a:lstStyle/>
          <a:p>
            <a:pPr marL="457200" algn="ctr">
              <a:buNone/>
            </a:pPr>
            <a:r>
              <a:rPr lang="en-IN" sz="1200" b="1" i="1" kern="100" dirty="0">
                <a:effectLst/>
                <a:latin typeface="Arial" panose="020B0604020202020204" pitchFamily="34" charset="0"/>
                <a:ea typeface="Aptos" panose="020B0004020202020204" pitchFamily="34" charset="0"/>
                <a:cs typeface="Times New Roman" panose="02020603050405020304" pitchFamily="18" charset="0"/>
              </a:rPr>
              <a:t>Figure 5: Hospital Admissions related to Heart Attacks</a:t>
            </a:r>
          </a:p>
          <a:p>
            <a:pPr marL="457200" algn="ctr">
              <a:spcAft>
                <a:spcPts val="800"/>
              </a:spcAft>
              <a:buNone/>
            </a:pPr>
            <a:r>
              <a:rPr lang="en-IN" sz="1200" b="1" i="1" kern="100" dirty="0">
                <a:effectLst/>
                <a:latin typeface="Arial" panose="020B0604020202020204" pitchFamily="34" charset="0"/>
                <a:ea typeface="Aptos" panose="020B0004020202020204" pitchFamily="34" charset="0"/>
                <a:cs typeface="Times New Roman" panose="02020603050405020304" pitchFamily="18" charset="0"/>
              </a:rPr>
              <a:t>(Source: British Heart Foundation, 2026)</a:t>
            </a:r>
          </a:p>
        </p:txBody>
      </p:sp>
    </p:spTree>
    <p:extLst>
      <p:ext uri="{BB962C8B-B14F-4D97-AF65-F5344CB8AC3E}">
        <p14:creationId xmlns:p14="http://schemas.microsoft.com/office/powerpoint/2010/main" val="325983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E81BF4F6-F2CF-4984-9D14-D6966D92F9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AB34172-D63A-ED00-F656-DBFFFD3DB413}"/>
              </a:ext>
            </a:extLst>
          </p:cNvPr>
          <p:cNvSpPr txBox="1"/>
          <p:nvPr/>
        </p:nvSpPr>
        <p:spPr>
          <a:xfrm>
            <a:off x="761803" y="350196"/>
            <a:ext cx="4646904" cy="16245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dirty="0">
                <a:effectLst/>
                <a:latin typeface="Arial" panose="020B0604020202020204" pitchFamily="34" charset="0"/>
                <a:ea typeface="+mj-ea"/>
                <a:cs typeface="Arial" panose="020B0604020202020204" pitchFamily="34" charset="0"/>
              </a:rPr>
              <a:t>Comorbidity Associated with the Condition</a:t>
            </a:r>
            <a:endParaRPr lang="en-US" sz="3700" b="1" dirty="0">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7971E548-673E-F825-881D-96BD67B27BDE}"/>
              </a:ext>
            </a:extLst>
          </p:cNvPr>
          <p:cNvSpPr txBox="1"/>
          <p:nvPr/>
        </p:nvSpPr>
        <p:spPr>
          <a:xfrm>
            <a:off x="761802" y="2743200"/>
            <a:ext cx="4646905" cy="3613149"/>
          </a:xfrm>
          <a:prstGeom prst="rect">
            <a:avLst/>
          </a:prstGeom>
        </p:spPr>
        <p:txBody>
          <a:bodyPr vert="horz" lIns="91440" tIns="45720" rIns="91440" bIns="45720" rtlCol="0" anchor="ctr">
            <a:normAutofit/>
          </a:bodyPr>
          <a:lstStyle/>
          <a:p>
            <a:pPr marL="342900" lvl="0" indent="-228600">
              <a:lnSpc>
                <a:spcPct val="90000"/>
              </a:lnSpc>
              <a:buFont typeface="Arial" panose="020B0604020202020204" pitchFamily="34" charset="0"/>
              <a:buChar char="•"/>
            </a:pPr>
            <a:r>
              <a:rPr lang="en-US" sz="1700" dirty="0">
                <a:effectLst/>
                <a:latin typeface="Arial" panose="020B0604020202020204" pitchFamily="34" charset="0"/>
                <a:cs typeface="Arial" panose="020B0604020202020204" pitchFamily="34" charset="0"/>
              </a:rPr>
              <a:t>Other chronic disorders are likely to be the co-morbidities of the cardiovascular disease (</a:t>
            </a:r>
            <a:r>
              <a:rPr lang="en-US" sz="1700" dirty="0">
                <a:latin typeface="Arial" panose="020B0604020202020204" pitchFamily="34" charset="0"/>
                <a:cs typeface="Arial" panose="020B0604020202020204" pitchFamily="34" charset="0"/>
              </a:rPr>
              <a:t>Ran et al.</a:t>
            </a:r>
            <a:r>
              <a:rPr lang="en-US" sz="1700" dirty="0">
                <a:effectLst/>
                <a:latin typeface="Arial" panose="020B0604020202020204" pitchFamily="34" charset="0"/>
                <a:cs typeface="Arial" panose="020B0604020202020204" pitchFamily="34" charset="0"/>
              </a:rPr>
              <a:t>, 2025).</a:t>
            </a:r>
          </a:p>
          <a:p>
            <a:pPr marL="342900" lvl="0" indent="-228600">
              <a:lnSpc>
                <a:spcPct val="90000"/>
              </a:lnSpc>
              <a:buFont typeface="Arial" panose="020B0604020202020204" pitchFamily="34" charset="0"/>
              <a:buChar char="•"/>
            </a:pPr>
            <a:r>
              <a:rPr lang="en-US" sz="1700" dirty="0">
                <a:effectLst/>
                <a:latin typeface="Arial" panose="020B0604020202020204" pitchFamily="34" charset="0"/>
                <a:cs typeface="Arial" panose="020B0604020202020204" pitchFamily="34" charset="0"/>
              </a:rPr>
              <a:t>The patients at the risk of cardiovascular belong to the group of diabetes, hypertension, and obesity (Zhao et al., 2024).</a:t>
            </a:r>
          </a:p>
          <a:p>
            <a:pPr marL="342900" lvl="0" indent="-228600">
              <a:lnSpc>
                <a:spcPct val="90000"/>
              </a:lnSpc>
              <a:buFont typeface="Arial" panose="020B0604020202020204" pitchFamily="34" charset="0"/>
              <a:buChar char="•"/>
            </a:pPr>
            <a:r>
              <a:rPr lang="en-US" sz="1700" dirty="0">
                <a:effectLst/>
                <a:latin typeface="Arial" panose="020B0604020202020204" pitchFamily="34" charset="0"/>
                <a:cs typeface="Arial" panose="020B0604020202020204" pitchFamily="34" charset="0"/>
              </a:rPr>
              <a:t>These comorbid conditions make it difficult to treat and consume more health care.</a:t>
            </a:r>
          </a:p>
          <a:p>
            <a:pPr marL="342900" lvl="0" indent="-228600">
              <a:lnSpc>
                <a:spcPct val="90000"/>
              </a:lnSpc>
              <a:buFont typeface="Arial" panose="020B0604020202020204" pitchFamily="34" charset="0"/>
              <a:buChar char="•"/>
            </a:pPr>
            <a:r>
              <a:rPr lang="en-US" sz="1700" dirty="0">
                <a:effectLst/>
                <a:latin typeface="Arial" panose="020B0604020202020204" pitchFamily="34" charset="0"/>
                <a:cs typeface="Arial" panose="020B0604020202020204" pitchFamily="34" charset="0"/>
              </a:rPr>
              <a:t>Both integrated care methods can facilitate proper management of various conditions (</a:t>
            </a:r>
            <a:r>
              <a:rPr lang="en-IN" sz="1700" dirty="0">
                <a:latin typeface="Arial" panose="020B0604020202020204" pitchFamily="34" charset="0"/>
                <a:cs typeface="Arial" panose="020B0604020202020204" pitchFamily="34" charset="0"/>
              </a:rPr>
              <a:t>Haines, Cowan and </a:t>
            </a:r>
            <a:r>
              <a:rPr lang="en-IN" sz="1700" dirty="0" err="1">
                <a:latin typeface="Arial" panose="020B0604020202020204" pitchFamily="34" charset="0"/>
                <a:cs typeface="Arial" panose="020B0604020202020204" pitchFamily="34" charset="0"/>
              </a:rPr>
              <a:t>Tosaki</a:t>
            </a:r>
            <a:r>
              <a:rPr lang="en-IN" sz="1700" dirty="0">
                <a:latin typeface="Arial" panose="020B0604020202020204" pitchFamily="34" charset="0"/>
                <a:cs typeface="Arial" panose="020B0604020202020204" pitchFamily="34" charset="0"/>
              </a:rPr>
              <a:t>, 2024</a:t>
            </a:r>
            <a:r>
              <a:rPr lang="en-US" sz="1700" dirty="0">
                <a:effectLst/>
                <a:latin typeface="Arial" panose="020B0604020202020204" pitchFamily="34" charset="0"/>
                <a:cs typeface="Arial" panose="020B0604020202020204" pitchFamily="34" charset="0"/>
              </a:rPr>
              <a:t>, 2025).</a:t>
            </a:r>
          </a:p>
        </p:txBody>
      </p:sp>
      <p:pic>
        <p:nvPicPr>
          <p:cNvPr id="9" name="Picture 8">
            <a:extLst>
              <a:ext uri="{FF2B5EF4-FFF2-40B4-BE49-F238E27FC236}">
                <a16:creationId xmlns:a16="http://schemas.microsoft.com/office/drawing/2014/main" id="{077530A0-0F00-E122-77C4-42318A0CEDD5}"/>
              </a:ext>
            </a:extLst>
          </p:cNvPr>
          <p:cNvPicPr>
            <a:picLocks noChangeAspect="1"/>
          </p:cNvPicPr>
          <p:nvPr/>
        </p:nvPicPr>
        <p:blipFill>
          <a:blip r:embed="rId3"/>
          <a:srcRect l="17989" r="31955"/>
          <a:stretch>
            <a:fillRect/>
          </a:stretch>
        </p:blipFill>
        <p:spPr>
          <a:xfrm>
            <a:off x="6096000" y="1"/>
            <a:ext cx="6102825" cy="6858000"/>
          </a:xfrm>
          <a:prstGeom prst="rect">
            <a:avLst/>
          </a:prstGeom>
        </p:spPr>
      </p:pic>
    </p:spTree>
    <p:extLst>
      <p:ext uri="{BB962C8B-B14F-4D97-AF65-F5344CB8AC3E}">
        <p14:creationId xmlns:p14="http://schemas.microsoft.com/office/powerpoint/2010/main" val="767214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EB492CD-616E-47F8-933B-5E2D952A059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Arc 18">
            <a:extLst>
              <a:ext uri="{FF2B5EF4-FFF2-40B4-BE49-F238E27FC236}">
                <a16:creationId xmlns:a16="http://schemas.microsoft.com/office/drawing/2014/main" id="{59383CF9-23B5-4335-9B21-1791C4CF1C7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54BA2F81-7120-9AA1-045D-3D14724E7FBC}"/>
              </a:ext>
            </a:extLst>
          </p:cNvPr>
          <p:cNvSpPr txBox="1"/>
          <p:nvPr/>
        </p:nvSpPr>
        <p:spPr>
          <a:xfrm>
            <a:off x="6333484" y="757245"/>
            <a:ext cx="5458838"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dirty="0">
                <a:solidFill>
                  <a:schemeClr val="tx1"/>
                </a:solidFill>
                <a:effectLst/>
                <a:latin typeface="Arial" panose="020B0604020202020204" pitchFamily="34" charset="0"/>
                <a:ea typeface="+mj-ea"/>
                <a:cs typeface="Arial" panose="020B0604020202020204" pitchFamily="34" charset="0"/>
              </a:rPr>
              <a:t>Prevention of the Condition</a:t>
            </a:r>
            <a:endParaRPr lang="en-US" sz="3600" b="1" kern="1200" dirty="0">
              <a:solidFill>
                <a:schemeClr val="tx1"/>
              </a:solidFill>
              <a:latin typeface="Arial" panose="020B0604020202020204" pitchFamily="34" charset="0"/>
              <a:ea typeface="+mj-ea"/>
              <a:cs typeface="Arial" panose="020B0604020202020204" pitchFamily="34" charset="0"/>
            </a:endParaRPr>
          </a:p>
        </p:txBody>
      </p:sp>
      <p:sp>
        <p:nvSpPr>
          <p:cNvPr id="17" name="Freeform: Shape 16">
            <a:extLst>
              <a:ext uri="{FF2B5EF4-FFF2-40B4-BE49-F238E27FC236}">
                <a16:creationId xmlns:a16="http://schemas.microsoft.com/office/drawing/2014/main" id="{0007FE00-9498-4706-B255-6437B0252C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C722E8A5-FA35-F1D1-7FC0-7E137E7F16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237484" y="757245"/>
            <a:ext cx="5858516" cy="449641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7" name="TextBox 6">
            <a:extLst>
              <a:ext uri="{FF2B5EF4-FFF2-40B4-BE49-F238E27FC236}">
                <a16:creationId xmlns:a16="http://schemas.microsoft.com/office/drawing/2014/main" id="{E18F7014-FDB5-5F29-4CD7-7ADABCDF8EAC}"/>
              </a:ext>
            </a:extLst>
          </p:cNvPr>
          <p:cNvSpPr txBox="1"/>
          <p:nvPr/>
        </p:nvSpPr>
        <p:spPr>
          <a:xfrm>
            <a:off x="6216237" y="2356791"/>
            <a:ext cx="5213763" cy="4192520"/>
          </a:xfrm>
          <a:prstGeom prst="rect">
            <a:avLst/>
          </a:prstGeom>
        </p:spPr>
        <p:txBody>
          <a:bodyPr vert="horz" lIns="91440" tIns="45720" rIns="91440" bIns="45720" rtlCol="0">
            <a:normAutofit/>
          </a:bodyPr>
          <a:lstStyle/>
          <a:p>
            <a:pPr marL="342900" lvl="0" indent="-228600">
              <a:lnSpc>
                <a:spcPct val="90000"/>
              </a:lnSpc>
              <a:buFont typeface="Arial" panose="020B0604020202020204" pitchFamily="34" charset="0"/>
              <a:buChar char="•"/>
            </a:pPr>
            <a:r>
              <a:rPr lang="en-US" dirty="0">
                <a:effectLst/>
                <a:latin typeface="Arial" panose="020B0604020202020204" pitchFamily="34" charset="0"/>
                <a:cs typeface="Arial" panose="020B0604020202020204" pitchFamily="34" charset="0"/>
              </a:rPr>
              <a:t>The prevention interventions are committed to the reduction of the </a:t>
            </a:r>
            <a:r>
              <a:rPr lang="en-US" dirty="0" err="1">
                <a:effectLst/>
                <a:latin typeface="Arial" panose="020B0604020202020204" pitchFamily="34" charset="0"/>
                <a:cs typeface="Arial" panose="020B0604020202020204" pitchFamily="34" charset="0"/>
              </a:rPr>
              <a:t>behavioural</a:t>
            </a:r>
            <a:r>
              <a:rPr lang="en-US" dirty="0">
                <a:effectLst/>
                <a:latin typeface="Arial" panose="020B0604020202020204" pitchFamily="34" charset="0"/>
                <a:cs typeface="Arial" panose="020B0604020202020204" pitchFamily="34" charset="0"/>
              </a:rPr>
              <a:t> and lifestyle risk factors (World Health Organization, 2024; World Health Organization, 2025).</a:t>
            </a:r>
          </a:p>
          <a:p>
            <a:pPr marL="342900" lvl="0" indent="-228600">
              <a:lnSpc>
                <a:spcPct val="90000"/>
              </a:lnSpc>
              <a:buFont typeface="Arial" panose="020B0604020202020204" pitchFamily="34" charset="0"/>
              <a:buChar char="•"/>
            </a:pPr>
            <a:r>
              <a:rPr lang="en-US" dirty="0">
                <a:effectLst/>
                <a:latin typeface="Arial" panose="020B0604020202020204" pitchFamily="34" charset="0"/>
                <a:cs typeface="Arial" panose="020B0604020202020204" pitchFamily="34" charset="0"/>
              </a:rPr>
              <a:t>At the community level, health programs promote healthy dieting, physical exercises and smoking protection.</a:t>
            </a:r>
          </a:p>
          <a:p>
            <a:pPr marL="342900" lvl="0" indent="-228600">
              <a:lnSpc>
                <a:spcPct val="90000"/>
              </a:lnSpc>
              <a:buFont typeface="Arial" panose="020B0604020202020204" pitchFamily="34" charset="0"/>
              <a:buChar char="•"/>
            </a:pPr>
            <a:r>
              <a:rPr lang="en-US" dirty="0">
                <a:effectLst/>
                <a:latin typeface="Arial" panose="020B0604020202020204" pitchFamily="34" charset="0"/>
                <a:cs typeface="Arial" panose="020B0604020202020204" pitchFamily="34" charset="0"/>
              </a:rPr>
              <a:t>The ability to prevent CVDs reduces their risks and improves the health of the population (</a:t>
            </a:r>
            <a:r>
              <a:rPr lang="en-IN" dirty="0" err="1">
                <a:latin typeface="Arial" panose="020B0604020202020204" pitchFamily="34" charset="0"/>
                <a:cs typeface="Arial" panose="020B0604020202020204" pitchFamily="34" charset="0"/>
              </a:rPr>
              <a:t>Aljuraiban</a:t>
            </a:r>
            <a:r>
              <a:rPr lang="en-US" dirty="0">
                <a:effectLst/>
                <a:latin typeface="Arial" panose="020B0604020202020204" pitchFamily="34" charset="0"/>
                <a:cs typeface="Arial" panose="020B0604020202020204" pitchFamily="34" charset="0"/>
              </a:rPr>
              <a:t> et al., 2024).</a:t>
            </a:r>
          </a:p>
          <a:p>
            <a:pPr marL="342900" lvl="0" indent="-228600">
              <a:lnSpc>
                <a:spcPct val="90000"/>
              </a:lnSpc>
              <a:spcAft>
                <a:spcPts val="800"/>
              </a:spcAft>
              <a:buFont typeface="Arial" panose="020B0604020202020204" pitchFamily="34" charset="0"/>
              <a:buChar char="•"/>
            </a:pPr>
            <a:r>
              <a:rPr lang="en-US" dirty="0">
                <a:effectLst/>
                <a:latin typeface="Arial" panose="020B0604020202020204" pitchFamily="34" charset="0"/>
                <a:cs typeface="Arial" panose="020B0604020202020204" pitchFamily="34" charset="0"/>
              </a:rPr>
              <a:t>With the assistance of early screening </a:t>
            </a:r>
            <a:r>
              <a:rPr lang="en-US" dirty="0" err="1">
                <a:effectLst/>
                <a:latin typeface="Arial" panose="020B0604020202020204" pitchFamily="34" charset="0"/>
                <a:cs typeface="Arial" panose="020B0604020202020204" pitchFamily="34" charset="0"/>
              </a:rPr>
              <a:t>programmes</a:t>
            </a:r>
            <a:r>
              <a:rPr lang="en-US" dirty="0">
                <a:effectLst/>
                <a:latin typeface="Arial" panose="020B0604020202020204" pitchFamily="34" charset="0"/>
                <a:cs typeface="Arial" panose="020B0604020202020204" pitchFamily="34" charset="0"/>
              </a:rPr>
              <a:t>, the high-risk population might be identified (National Health Service, 2026).</a:t>
            </a:r>
          </a:p>
        </p:txBody>
      </p:sp>
      <p:sp>
        <p:nvSpPr>
          <p:cNvPr id="10" name="TextBox 9">
            <a:extLst>
              <a:ext uri="{FF2B5EF4-FFF2-40B4-BE49-F238E27FC236}">
                <a16:creationId xmlns:a16="http://schemas.microsoft.com/office/drawing/2014/main" id="{EC935388-BF8E-3032-E86F-3394AAC07AC4}"/>
              </a:ext>
            </a:extLst>
          </p:cNvPr>
          <p:cNvSpPr txBox="1"/>
          <p:nvPr/>
        </p:nvSpPr>
        <p:spPr>
          <a:xfrm>
            <a:off x="375238" y="5301774"/>
            <a:ext cx="4777381" cy="502702"/>
          </a:xfrm>
          <a:prstGeom prst="rect">
            <a:avLst/>
          </a:prstGeom>
          <a:noFill/>
        </p:spPr>
        <p:txBody>
          <a:bodyPr wrap="square">
            <a:spAutoFit/>
          </a:bodyPr>
          <a:lstStyle/>
          <a:p>
            <a:pPr marL="228600" algn="ctr">
              <a:spcAft>
                <a:spcPts val="800"/>
              </a:spcAft>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Figure 7: Modifiable Risk Factors Contributing to CVD Burden</a:t>
            </a:r>
          </a:p>
          <a:p>
            <a:pPr marL="457200" algn="ctr">
              <a:spcAft>
                <a:spcPts val="800"/>
              </a:spcAft>
              <a:buNone/>
            </a:pPr>
            <a:r>
              <a:rPr lang="en-IN" sz="1000" b="1" i="1" kern="100" dirty="0">
                <a:effectLst/>
                <a:latin typeface="Arial" panose="020B0604020202020204" pitchFamily="34" charset="0"/>
                <a:ea typeface="Aptos" panose="020B0004020202020204" pitchFamily="34" charset="0"/>
                <a:cs typeface="Times New Roman" panose="02020603050405020304" pitchFamily="18" charset="0"/>
              </a:rPr>
              <a:t>(Source: British Heart Foundation, 2026)</a:t>
            </a:r>
          </a:p>
        </p:txBody>
      </p:sp>
    </p:spTree>
    <p:extLst>
      <p:ext uri="{BB962C8B-B14F-4D97-AF65-F5344CB8AC3E}">
        <p14:creationId xmlns:p14="http://schemas.microsoft.com/office/powerpoint/2010/main" val="35477916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232CA6A-2533-4944-9534-9A87A2EA61B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B8367E-19C5-04CA-E6A2-530EBE17D9E2}"/>
              </a:ext>
            </a:extLst>
          </p:cNvPr>
          <p:cNvSpPr txBox="1"/>
          <p:nvPr/>
        </p:nvSpPr>
        <p:spPr>
          <a:xfrm>
            <a:off x="731520" y="1170431"/>
            <a:ext cx="4991611" cy="433482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solidFill>
                  <a:schemeClr val="tx2"/>
                </a:solidFill>
                <a:effectLst/>
                <a:latin typeface="Arial" panose="020B0604020202020204" pitchFamily="34" charset="0"/>
                <a:ea typeface="+mj-ea"/>
                <a:cs typeface="Arial" panose="020B0604020202020204" pitchFamily="34" charset="0"/>
              </a:rPr>
              <a:t>Skills for </a:t>
            </a:r>
            <a:endParaRPr lang="en-US" sz="5400" b="1" kern="1200" dirty="0" smtClean="0">
              <a:solidFill>
                <a:schemeClr val="tx2"/>
              </a:solidFill>
              <a:effectLst/>
              <a:latin typeface="Arial" panose="020B0604020202020204" pitchFamily="34" charset="0"/>
              <a:ea typeface="+mj-ea"/>
              <a:cs typeface="Arial" panose="020B0604020202020204" pitchFamily="34" charset="0"/>
            </a:endParaRPr>
          </a:p>
          <a:p>
            <a:pPr>
              <a:lnSpc>
                <a:spcPct val="90000"/>
              </a:lnSpc>
              <a:spcBef>
                <a:spcPct val="0"/>
              </a:spcBef>
              <a:spcAft>
                <a:spcPts val="600"/>
              </a:spcAft>
            </a:pPr>
            <a:r>
              <a:rPr lang="en-US" sz="5400" b="1" kern="1200" dirty="0" smtClean="0">
                <a:solidFill>
                  <a:schemeClr val="tx2"/>
                </a:solidFill>
                <a:effectLst/>
                <a:latin typeface="Arial" panose="020B0604020202020204" pitchFamily="34" charset="0"/>
                <a:ea typeface="+mj-ea"/>
                <a:cs typeface="Arial" panose="020B0604020202020204" pitchFamily="34" charset="0"/>
              </a:rPr>
              <a:t>Co-productive </a:t>
            </a:r>
            <a:r>
              <a:rPr lang="en-US" sz="5400" b="1" kern="1200" dirty="0">
                <a:solidFill>
                  <a:schemeClr val="tx2"/>
                </a:solidFill>
                <a:effectLst/>
                <a:latin typeface="Arial" panose="020B0604020202020204" pitchFamily="34" charset="0"/>
                <a:ea typeface="+mj-ea"/>
                <a:cs typeface="Arial" panose="020B0604020202020204" pitchFamily="34" charset="0"/>
              </a:rPr>
              <a:t>Care </a:t>
            </a:r>
            <a:endParaRPr lang="en-US" sz="5400" b="1" kern="1200" dirty="0">
              <a:solidFill>
                <a:schemeClr val="tx2"/>
              </a:solidFill>
              <a:latin typeface="Arial" panose="020B0604020202020204" pitchFamily="34" charset="0"/>
              <a:ea typeface="+mj-ea"/>
              <a:cs typeface="Arial" panose="020B0604020202020204" pitchFamily="34" charset="0"/>
            </a:endParaRPr>
          </a:p>
        </p:txBody>
      </p:sp>
      <p:cxnSp>
        <p:nvCxnSpPr>
          <p:cNvPr id="15" name="Straight Connector 14">
            <a:extLst>
              <a:ext uri="{FF2B5EF4-FFF2-40B4-BE49-F238E27FC236}">
                <a16:creationId xmlns:a16="http://schemas.microsoft.com/office/drawing/2014/main" id="{4CE44FE1-0DFB-4432-B6F1-7BB653044F3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D7C4AD9-61C7-4AB6-AAD1-C303A8BE36D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68685BF2-60B4-41A0-9B16-61CD8CC78200}"/>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20" name="Straight Connector 19">
              <a:extLst>
                <a:ext uri="{FF2B5EF4-FFF2-40B4-BE49-F238E27FC236}">
                  <a16:creationId xmlns:a16="http://schemas.microsoft.com/office/drawing/2014/main" id="{64B9126E-B366-45E7-A556-442F4D16205B}"/>
                </a:ext>
                <a:ext uri="{C183D7F6-B498-43B3-948B-1728B52AA6E4}">
                  <adec:decorative xmlns=""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EB6BA6E-8873-4A6F-9AB0-395D23D7D635}"/>
                </a:ext>
                <a:ext uri="{C183D7F6-B498-43B3-948B-1728B52AA6E4}">
                  <adec:decorative xmlns=""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9" name="TextBox 6">
            <a:extLst>
              <a:ext uri="{FF2B5EF4-FFF2-40B4-BE49-F238E27FC236}">
                <a16:creationId xmlns:a16="http://schemas.microsoft.com/office/drawing/2014/main" id="{5C999E22-CC44-A62E-8E72-A1CE55FBFE0B}"/>
              </a:ext>
            </a:extLst>
          </p:cNvPr>
          <p:cNvGraphicFramePr/>
          <p:nvPr>
            <p:extLst>
              <p:ext uri="{D42A27DB-BD31-4B8C-83A1-F6EECF244321}">
                <p14:modId xmlns:p14="http://schemas.microsoft.com/office/powerpoint/2010/main" val="28804826"/>
              </p:ext>
            </p:extLst>
          </p:nvPr>
        </p:nvGraphicFramePr>
        <p:xfrm>
          <a:off x="6361049" y="210312"/>
          <a:ext cx="5581003" cy="5966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16109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659FDB4-FCBE-4A89-B46D-43D4FA5446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TextBox 4">
            <a:extLst>
              <a:ext uri="{FF2B5EF4-FFF2-40B4-BE49-F238E27FC236}">
                <a16:creationId xmlns:a16="http://schemas.microsoft.com/office/drawing/2014/main" id="{6EDB4C61-57E6-5B40-14E3-C94C2D10BAE3}"/>
              </a:ext>
            </a:extLst>
          </p:cNvPr>
          <p:cNvSpPr txBox="1"/>
          <p:nvPr/>
        </p:nvSpPr>
        <p:spPr>
          <a:xfrm>
            <a:off x="490194" y="897805"/>
            <a:ext cx="4033918" cy="551242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effectLst/>
                <a:latin typeface="Arial" panose="020B0604020202020204" pitchFamily="34" charset="0"/>
                <a:ea typeface="+mj-ea"/>
                <a:cs typeface="Arial" panose="020B0604020202020204" pitchFamily="34" charset="0"/>
              </a:rPr>
              <a:t>Values and Behaviors Supporting </a:t>
            </a:r>
            <a:endParaRPr lang="en-US" sz="4400" b="1" kern="1200" dirty="0" smtClean="0">
              <a:solidFill>
                <a:schemeClr val="tx1"/>
              </a:solidFill>
              <a:effectLst/>
              <a:latin typeface="Arial" panose="020B0604020202020204" pitchFamily="34" charset="0"/>
              <a:ea typeface="+mj-ea"/>
              <a:cs typeface="Arial" panose="020B0604020202020204" pitchFamily="34" charset="0"/>
            </a:endParaRPr>
          </a:p>
          <a:p>
            <a:pPr>
              <a:lnSpc>
                <a:spcPct val="90000"/>
              </a:lnSpc>
              <a:spcBef>
                <a:spcPct val="0"/>
              </a:spcBef>
              <a:spcAft>
                <a:spcPts val="600"/>
              </a:spcAft>
            </a:pPr>
            <a:r>
              <a:rPr lang="en-US" sz="4400" b="1" kern="1200" dirty="0" smtClean="0">
                <a:solidFill>
                  <a:schemeClr val="tx1"/>
                </a:solidFill>
                <a:effectLst/>
                <a:latin typeface="Arial" panose="020B0604020202020204" pitchFamily="34" charset="0"/>
                <a:ea typeface="+mj-ea"/>
                <a:cs typeface="Arial" panose="020B0604020202020204" pitchFamily="34" charset="0"/>
              </a:rPr>
              <a:t>Co-Productive </a:t>
            </a:r>
            <a:r>
              <a:rPr lang="en-US" sz="4400" b="1" kern="1200" dirty="0">
                <a:solidFill>
                  <a:schemeClr val="tx1"/>
                </a:solidFill>
                <a:effectLst/>
                <a:latin typeface="Arial" panose="020B0604020202020204" pitchFamily="34" charset="0"/>
                <a:ea typeface="+mj-ea"/>
                <a:cs typeface="Arial" panose="020B0604020202020204" pitchFamily="34" charset="0"/>
              </a:rPr>
              <a:t>Care</a:t>
            </a:r>
            <a:endParaRPr lang="en-US" sz="4400" b="1" kern="1200" dirty="0">
              <a:solidFill>
                <a:schemeClr val="tx1"/>
              </a:solidFill>
              <a:latin typeface="Arial" panose="020B0604020202020204" pitchFamily="34" charset="0"/>
              <a:ea typeface="+mj-ea"/>
              <a:cs typeface="Arial" panose="020B0604020202020204" pitchFamily="34" charset="0"/>
            </a:endParaRPr>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9" name="TextBox 6">
            <a:extLst>
              <a:ext uri="{FF2B5EF4-FFF2-40B4-BE49-F238E27FC236}">
                <a16:creationId xmlns:a16="http://schemas.microsoft.com/office/drawing/2014/main" id="{E64E1068-C4EE-883C-F4CA-FB09A7A53C65}"/>
              </a:ext>
            </a:extLst>
          </p:cNvPr>
          <p:cNvGraphicFramePr/>
          <p:nvPr>
            <p:extLst>
              <p:ext uri="{D42A27DB-BD31-4B8C-83A1-F6EECF244321}">
                <p14:modId xmlns:p14="http://schemas.microsoft.com/office/powerpoint/2010/main" val="3713685524"/>
              </p:ext>
            </p:extLst>
          </p:nvPr>
        </p:nvGraphicFramePr>
        <p:xfrm>
          <a:off x="5108536" y="749524"/>
          <a:ext cx="6245265" cy="5583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6655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0DFC902-7D23-471A-B557-B6B6917D7A0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3F44AAB-33F9-C39A-61E7-7D55FA5E69F7}"/>
              </a:ext>
            </a:extLst>
          </p:cNvPr>
          <p:cNvSpPr txBox="1"/>
          <p:nvPr/>
        </p:nvSpPr>
        <p:spPr>
          <a:xfrm>
            <a:off x="717234" y="580129"/>
            <a:ext cx="11187549" cy="900131"/>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700" b="1" kern="1200" dirty="0" err="1">
                <a:solidFill>
                  <a:schemeClr val="bg1"/>
                </a:solidFill>
                <a:effectLst/>
                <a:latin typeface="Arial" panose="020B0604020202020204" pitchFamily="34" charset="0"/>
                <a:ea typeface="+mj-ea"/>
                <a:cs typeface="Arial" panose="020B0604020202020204" pitchFamily="34" charset="0"/>
              </a:rPr>
              <a:t>Personalised</a:t>
            </a:r>
            <a:r>
              <a:rPr lang="en-US" sz="3700" b="1" kern="1200" dirty="0">
                <a:solidFill>
                  <a:schemeClr val="bg1"/>
                </a:solidFill>
                <a:effectLst/>
                <a:latin typeface="Arial" panose="020B0604020202020204" pitchFamily="34" charset="0"/>
                <a:ea typeface="+mj-ea"/>
                <a:cs typeface="Arial" panose="020B0604020202020204" pitchFamily="34" charset="0"/>
              </a:rPr>
              <a:t> Care Model and Self-Management</a:t>
            </a:r>
            <a:endParaRPr lang="en-US" sz="3700" b="1" kern="1200" dirty="0">
              <a:solidFill>
                <a:schemeClr val="bg1"/>
              </a:solidFill>
              <a:latin typeface="Arial" panose="020B0604020202020204" pitchFamily="34" charset="0"/>
              <a:ea typeface="+mj-ea"/>
              <a:cs typeface="Arial" panose="020B0604020202020204" pitchFamily="34" charset="0"/>
            </a:endParaRPr>
          </a:p>
        </p:txBody>
      </p:sp>
      <p:sp>
        <p:nvSpPr>
          <p:cNvPr id="19" name="Rectangle 18">
            <a:extLst>
              <a:ext uri="{FF2B5EF4-FFF2-40B4-BE49-F238E27FC236}">
                <a16:creationId xmlns:a16="http://schemas.microsoft.com/office/drawing/2014/main" id="{A55D5633-D557-4DCA-982C-FF36EB7A1C0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50D3AD2-FA80-415F-A9CE-54D884561CD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TextBox 6">
            <a:extLst>
              <a:ext uri="{FF2B5EF4-FFF2-40B4-BE49-F238E27FC236}">
                <a16:creationId xmlns:a16="http://schemas.microsoft.com/office/drawing/2014/main" id="{295F5A6D-DC16-ECDA-C866-E8C26FD0DD47}"/>
              </a:ext>
            </a:extLst>
          </p:cNvPr>
          <p:cNvGraphicFramePr/>
          <p:nvPr>
            <p:extLst>
              <p:ext uri="{D42A27DB-BD31-4B8C-83A1-F6EECF244321}">
                <p14:modId xmlns:p14="http://schemas.microsoft.com/office/powerpoint/2010/main" val="1730435359"/>
              </p:ext>
            </p:extLst>
          </p:nvPr>
        </p:nvGraphicFramePr>
        <p:xfrm>
          <a:off x="1155548" y="2264858"/>
          <a:ext cx="9880893" cy="4185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8181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CC231C8-C761-4B31-9B1C-C6D19248C6B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E04914C-6DD3-E6B0-0381-F8B5F052D5AB}"/>
              </a:ext>
            </a:extLst>
          </p:cNvPr>
          <p:cNvSpPr txBox="1"/>
          <p:nvPr/>
        </p:nvSpPr>
        <p:spPr>
          <a:xfrm>
            <a:off x="143521" y="620392"/>
            <a:ext cx="4949687" cy="4094324"/>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p>
            <a:pPr>
              <a:lnSpc>
                <a:spcPct val="90000"/>
              </a:lnSpc>
              <a:spcBef>
                <a:spcPct val="0"/>
              </a:spcBef>
              <a:spcAft>
                <a:spcPts val="600"/>
              </a:spcAft>
            </a:pPr>
            <a:r>
              <a:rPr lang="en-US" sz="5200" kern="1200" dirty="0">
                <a:ln w="0"/>
                <a:solidFill>
                  <a:schemeClr val="tx1"/>
                </a:solidFill>
                <a:effectLst>
                  <a:outerShdw blurRad="38100" dist="19050" dir="2700000" algn="tl" rotWithShape="0">
                    <a:schemeClr val="dk1">
                      <a:alpha val="40000"/>
                    </a:schemeClr>
                  </a:outerShdw>
                </a:effectLst>
                <a:latin typeface="Bahnschrift" panose="020B0502040204020203" pitchFamily="34" charset="0"/>
                <a:ea typeface="+mj-ea"/>
                <a:cs typeface="+mj-cs"/>
              </a:rPr>
              <a:t>Components of </a:t>
            </a:r>
            <a:r>
              <a:rPr lang="en-US" sz="5200" kern="1200" dirty="0" err="1">
                <a:ln w="0"/>
                <a:solidFill>
                  <a:schemeClr val="tx1"/>
                </a:solidFill>
                <a:effectLst>
                  <a:outerShdw blurRad="38100" dist="19050" dir="2700000" algn="tl" rotWithShape="0">
                    <a:schemeClr val="dk1">
                      <a:alpha val="40000"/>
                    </a:schemeClr>
                  </a:outerShdw>
                </a:effectLst>
                <a:latin typeface="Bahnschrift" panose="020B0502040204020203" pitchFamily="34" charset="0"/>
                <a:ea typeface="+mj-ea"/>
                <a:cs typeface="+mj-cs"/>
              </a:rPr>
              <a:t>Personalised</a:t>
            </a:r>
            <a:r>
              <a:rPr lang="en-US" sz="5200" kern="1200" dirty="0">
                <a:ln w="0"/>
                <a:solidFill>
                  <a:schemeClr val="tx1"/>
                </a:solidFill>
                <a:effectLst>
                  <a:outerShdw blurRad="38100" dist="19050" dir="2700000" algn="tl" rotWithShape="0">
                    <a:schemeClr val="dk1">
                      <a:alpha val="40000"/>
                    </a:schemeClr>
                  </a:outerShdw>
                </a:effectLst>
                <a:latin typeface="Bahnschrift" panose="020B0502040204020203" pitchFamily="34" charset="0"/>
                <a:ea typeface="+mj-ea"/>
                <a:cs typeface="+mj-cs"/>
              </a:rPr>
              <a:t> Care Model</a:t>
            </a:r>
          </a:p>
        </p:txBody>
      </p:sp>
      <p:graphicFrame>
        <p:nvGraphicFramePr>
          <p:cNvPr id="9" name="TextBox 6">
            <a:extLst>
              <a:ext uri="{FF2B5EF4-FFF2-40B4-BE49-F238E27FC236}">
                <a16:creationId xmlns:a16="http://schemas.microsoft.com/office/drawing/2014/main" id="{4A66D025-4491-70AD-A911-3930DC804E44}"/>
              </a:ext>
            </a:extLst>
          </p:cNvPr>
          <p:cNvGraphicFramePr/>
          <p:nvPr>
            <p:extLst>
              <p:ext uri="{D42A27DB-BD31-4B8C-83A1-F6EECF244321}">
                <p14:modId xmlns:p14="http://schemas.microsoft.com/office/powerpoint/2010/main" val="195175829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95511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7E669A7-15BD-66DD-EC20-F0BFCB7ED16F}"/>
              </a:ext>
            </a:extLst>
          </p:cNvPr>
          <p:cNvSpPr txBox="1"/>
          <p:nvPr/>
        </p:nvSpPr>
        <p:spPr>
          <a:xfrm>
            <a:off x="852615" y="294064"/>
            <a:ext cx="9895951" cy="1033669"/>
          </a:xfrm>
          <a:prstGeom prst="rect">
            <a:avLst/>
          </a:prstGeom>
        </p:spPr>
        <p:txBody>
          <a:bodyPr vert="horz" lIns="91440" tIns="45720" rIns="91440" bIns="45720" rtlCol="0" anchor="ctr">
            <a:normAutofit/>
          </a:bodyPr>
          <a:lstStyle/>
          <a:p>
            <a:pPr algn="ctr">
              <a:lnSpc>
                <a:spcPct val="90000"/>
              </a:lnSpc>
              <a:spcBef>
                <a:spcPct val="0"/>
              </a:spcBef>
              <a:spcAft>
                <a:spcPts val="400"/>
              </a:spcAft>
            </a:pPr>
            <a:r>
              <a:rPr lang="en-US" sz="4000" b="1" kern="1200" dirty="0">
                <a:solidFill>
                  <a:srgbClr val="FFFFFF"/>
                </a:solidFill>
                <a:effectLst/>
                <a:latin typeface="Arial" panose="020B0604020202020204" pitchFamily="34" charset="0"/>
                <a:ea typeface="+mj-ea"/>
                <a:cs typeface="Arial" panose="020B0604020202020204" pitchFamily="34" charset="0"/>
              </a:rPr>
              <a:t>Reference List</a:t>
            </a:r>
          </a:p>
        </p:txBody>
      </p:sp>
      <p:sp>
        <p:nvSpPr>
          <p:cNvPr id="3" name="TextBox 2">
            <a:extLst>
              <a:ext uri="{FF2B5EF4-FFF2-40B4-BE49-F238E27FC236}">
                <a16:creationId xmlns:a16="http://schemas.microsoft.com/office/drawing/2014/main" id="{9EF0D582-5CA0-0B21-63B2-082ABEAAA08D}"/>
              </a:ext>
            </a:extLst>
          </p:cNvPr>
          <p:cNvSpPr txBox="1"/>
          <p:nvPr/>
        </p:nvSpPr>
        <p:spPr>
          <a:xfrm>
            <a:off x="183289" y="1736794"/>
            <a:ext cx="11825417" cy="4626936"/>
          </a:xfrm>
          <a:prstGeom prst="rect">
            <a:avLst/>
          </a:prstGeom>
        </p:spPr>
        <p:txBody>
          <a:bodyPr vert="horz" lIns="91440" tIns="45720" rIns="91440" bIns="45720" rtlCol="0" anchor="ctr">
            <a:normAutofit/>
          </a:bodyPr>
          <a:lstStyle/>
          <a:p>
            <a:pPr marL="285750" indent="-285750" algn="just">
              <a:buFont typeface="Arial" panose="020B0604020202020204" pitchFamily="34" charset="0"/>
              <a:buChar char="•"/>
            </a:pPr>
            <a:r>
              <a:rPr lang="en-IN" sz="900" dirty="0" err="1">
                <a:latin typeface="Arial" panose="020B0604020202020204" pitchFamily="34" charset="0"/>
                <a:cs typeface="Arial" panose="020B0604020202020204" pitchFamily="34" charset="0"/>
              </a:rPr>
              <a:t>Aljuraiban</a:t>
            </a:r>
            <a:r>
              <a:rPr lang="en-IN" sz="900" dirty="0">
                <a:latin typeface="Arial" panose="020B0604020202020204" pitchFamily="34" charset="0"/>
                <a:cs typeface="Arial" panose="020B0604020202020204" pitchFamily="34" charset="0"/>
              </a:rPr>
              <a:t>, G.S., Gibson, R., Chan, D.S., Van Horn, L. and Chan, Q., (2024). The role of diet in the prevention of hypertension and management of blood pressure: an umbrella review of meta-analyses of interventional and observational studies. </a:t>
            </a:r>
            <a:r>
              <a:rPr lang="en-IN" sz="900" i="1" dirty="0">
                <a:latin typeface="Arial" panose="020B0604020202020204" pitchFamily="34" charset="0"/>
                <a:cs typeface="Arial" panose="020B0604020202020204" pitchFamily="34" charset="0"/>
              </a:rPr>
              <a:t>Advances in Nutrition</a:t>
            </a:r>
            <a:r>
              <a:rPr lang="en-IN" sz="900" dirty="0">
                <a:latin typeface="Arial" panose="020B0604020202020204" pitchFamily="34" charset="0"/>
                <a:cs typeface="Arial" panose="020B0604020202020204" pitchFamily="34" charset="0"/>
              </a:rPr>
              <a:t>, </a:t>
            </a:r>
            <a:r>
              <a:rPr lang="en-IN" sz="900" i="1" dirty="0">
                <a:latin typeface="Arial" panose="020B0604020202020204" pitchFamily="34" charset="0"/>
                <a:cs typeface="Arial" panose="020B0604020202020204" pitchFamily="34" charset="0"/>
              </a:rPr>
              <a:t>15</a:t>
            </a:r>
            <a:r>
              <a:rPr lang="en-IN" sz="900" dirty="0">
                <a:latin typeface="Arial" panose="020B0604020202020204" pitchFamily="34" charset="0"/>
                <a:cs typeface="Arial" panose="020B0604020202020204" pitchFamily="34" charset="0"/>
              </a:rPr>
              <a:t>(1), p.100123. Available at: </a:t>
            </a:r>
            <a:r>
              <a:rPr lang="en-IN" sz="900" u="sng" dirty="0">
                <a:latin typeface="Arial" panose="020B0604020202020204" pitchFamily="34" charset="0"/>
                <a:cs typeface="Arial" panose="020B0604020202020204" pitchFamily="34" charset="0"/>
                <a:hlinkClick r:id="rId2"/>
              </a:rPr>
              <a:t>https://www.sciencedirect.com/science/article/pii/S2161831323013844</a:t>
            </a:r>
            <a:r>
              <a:rPr lang="en-IN" sz="900" dirty="0">
                <a:latin typeface="Arial" panose="020B0604020202020204" pitchFamily="34" charset="0"/>
                <a:cs typeface="Arial" panose="020B0604020202020204" pitchFamily="34" charset="0"/>
              </a:rPr>
              <a:t>  (Accessed on 6 March 2026).</a:t>
            </a:r>
          </a:p>
          <a:p>
            <a:pPr marL="285750" indent="-285750" algn="just">
              <a:buFont typeface="Arial" panose="020B0604020202020204" pitchFamily="34" charset="0"/>
              <a:buChar char="•"/>
            </a:pPr>
            <a:r>
              <a:rPr lang="en-IN" sz="900" dirty="0">
                <a:latin typeface="Arial" panose="020B0604020202020204" pitchFamily="34" charset="0"/>
                <a:cs typeface="Arial" panose="020B0604020202020204" pitchFamily="34" charset="0"/>
              </a:rPr>
              <a:t>British Heart Foundation (2025). Socioeconomic inequalities in heart and circulatory diseases in England: an analysis. Available at: </a:t>
            </a:r>
            <a:r>
              <a:rPr lang="en-IN" sz="900" u="sng" dirty="0">
                <a:latin typeface="Arial" panose="020B0604020202020204" pitchFamily="34" charset="0"/>
                <a:cs typeface="Arial" panose="020B0604020202020204" pitchFamily="34" charset="0"/>
                <a:hlinkClick r:id="rId3"/>
              </a:rPr>
              <a:t>https://www.bhf.org.uk/-/media/files/what-we-do/our-research/heart-statistics/health-inequalities/socioeconomic-inequalities-in-heart-and-circulatory-diseases-in-england.pdf?rev=d29adfff59124633a1127873016a367a&amp;hash=FFE5E71E11B6A6939AB006FA41BB185F</a:t>
            </a:r>
            <a:r>
              <a:rPr lang="en-IN" sz="900" dirty="0">
                <a:latin typeface="Arial" panose="020B0604020202020204" pitchFamily="34" charset="0"/>
                <a:cs typeface="Arial" panose="020B0604020202020204" pitchFamily="34" charset="0"/>
              </a:rPr>
              <a:t>  (Accessed on 6 March 2026).</a:t>
            </a:r>
          </a:p>
          <a:p>
            <a:pPr marL="285750" indent="-285750" algn="just">
              <a:buFont typeface="Arial" panose="020B0604020202020204" pitchFamily="34" charset="0"/>
              <a:buChar char="•"/>
            </a:pPr>
            <a:r>
              <a:rPr lang="en-IN" sz="900" dirty="0">
                <a:latin typeface="Arial" panose="020B0604020202020204" pitchFamily="34" charset="0"/>
                <a:cs typeface="Arial" panose="020B0604020202020204" pitchFamily="34" charset="0"/>
              </a:rPr>
              <a:t>British Heart Foundation (2026). UK Cardiovascular Disease Factsheet. Available at: </a:t>
            </a:r>
            <a:r>
              <a:rPr lang="en-IN" sz="900" u="sng" dirty="0">
                <a:latin typeface="Arial" panose="020B0604020202020204" pitchFamily="34" charset="0"/>
                <a:cs typeface="Arial" panose="020B0604020202020204" pitchFamily="34" charset="0"/>
                <a:hlinkClick r:id="rId4"/>
              </a:rPr>
              <a:t>https://www.bhf.org.uk/-/media/files/for-professionals/research/heart-statistics/bhf-cvd-statistics-uk-factsheet-jan26.pdf?rev=26534e1487094dbd806277891baef112</a:t>
            </a:r>
            <a:r>
              <a:rPr lang="en-IN" sz="900" dirty="0">
                <a:latin typeface="Arial" panose="020B0604020202020204" pitchFamily="34" charset="0"/>
                <a:cs typeface="Arial" panose="020B0604020202020204" pitchFamily="34" charset="0"/>
              </a:rPr>
              <a:t>  (Accessed on 6 March 2026).</a:t>
            </a:r>
          </a:p>
          <a:p>
            <a:pPr marL="285750" indent="-285750" algn="just">
              <a:buFont typeface="Arial" panose="020B0604020202020204" pitchFamily="34" charset="0"/>
              <a:buChar char="•"/>
            </a:pPr>
            <a:r>
              <a:rPr lang="en-IN" sz="900" dirty="0">
                <a:latin typeface="Arial" panose="020B0604020202020204" pitchFamily="34" charset="0"/>
                <a:cs typeface="Arial" panose="020B0604020202020204" pitchFamily="34" charset="0"/>
              </a:rPr>
              <a:t>British Medical Association (2024). Analysis of the NHS Long Term Plan.</a:t>
            </a:r>
            <a:r>
              <a:rPr lang="en-IN" sz="900" b="1" dirty="0">
                <a:latin typeface="Arial" panose="020B0604020202020204" pitchFamily="34" charset="0"/>
                <a:cs typeface="Arial" panose="020B0604020202020204" pitchFamily="34" charset="0"/>
              </a:rPr>
              <a:t> </a:t>
            </a:r>
            <a:r>
              <a:rPr lang="en-IN" sz="900" dirty="0">
                <a:latin typeface="Arial" panose="020B0604020202020204" pitchFamily="34" charset="0"/>
                <a:cs typeface="Arial" panose="020B0604020202020204" pitchFamily="34" charset="0"/>
              </a:rPr>
              <a:t>Available at: </a:t>
            </a:r>
            <a:r>
              <a:rPr lang="en-IN" sz="900" u="sng" dirty="0">
                <a:latin typeface="Arial" panose="020B0604020202020204" pitchFamily="34" charset="0"/>
                <a:cs typeface="Arial" panose="020B0604020202020204" pitchFamily="34" charset="0"/>
                <a:hlinkClick r:id="rId5"/>
              </a:rPr>
              <a:t>https://www.bma.org.uk/advice-and-support/nhs-delivery-and-workforce/the-future/analysis-of-the-nhs-long-term-plan</a:t>
            </a:r>
            <a:r>
              <a:rPr lang="en-IN" sz="900" dirty="0">
                <a:latin typeface="Arial" panose="020B0604020202020204" pitchFamily="34" charset="0"/>
                <a:cs typeface="Arial" panose="020B0604020202020204" pitchFamily="34" charset="0"/>
              </a:rPr>
              <a:t>  (Accessed on 7 March 2026).</a:t>
            </a:r>
          </a:p>
          <a:p>
            <a:pPr marL="285750" indent="-285750" algn="just">
              <a:buFont typeface="Arial" panose="020B0604020202020204" pitchFamily="34" charset="0"/>
              <a:buChar char="•"/>
            </a:pPr>
            <a:r>
              <a:rPr lang="en-IN" sz="900" dirty="0">
                <a:latin typeface="Arial" panose="020B0604020202020204" pitchFamily="34" charset="0"/>
                <a:cs typeface="Arial" panose="020B0604020202020204" pitchFamily="34" charset="0"/>
              </a:rPr>
              <a:t>Cantillo-Negrete, J., Rodríguez-García, M.E., Carrillo-Mora, P., Arias-Carrión, O., Ortega-Robles, E., Galicia-Alvarado, M.A., Valdés-Cristerna, R., Ramirez-Nava, A.G., Hernandez-Arenas, C., </a:t>
            </a:r>
            <a:r>
              <a:rPr lang="en-IN" sz="900" dirty="0" err="1">
                <a:latin typeface="Arial" panose="020B0604020202020204" pitchFamily="34" charset="0"/>
                <a:cs typeface="Arial" panose="020B0604020202020204" pitchFamily="34" charset="0"/>
              </a:rPr>
              <a:t>Quinzaños-Fresnedo</a:t>
            </a:r>
            <a:r>
              <a:rPr lang="en-IN" sz="900" dirty="0">
                <a:latin typeface="Arial" panose="020B0604020202020204" pitchFamily="34" charset="0"/>
                <a:cs typeface="Arial" panose="020B0604020202020204" pitchFamily="34" charset="0"/>
              </a:rPr>
              <a:t>, J. and Pacheco-Gallegos, M.D.R., (2025). The </a:t>
            </a:r>
            <a:r>
              <a:rPr lang="en-IN" sz="900" dirty="0" err="1">
                <a:latin typeface="Arial" panose="020B0604020202020204" pitchFamily="34" charset="0"/>
                <a:cs typeface="Arial" panose="020B0604020202020204" pitchFamily="34" charset="0"/>
              </a:rPr>
              <a:t>ReHand</a:t>
            </a:r>
            <a:r>
              <a:rPr lang="en-IN" sz="900" dirty="0">
                <a:latin typeface="Arial" panose="020B0604020202020204" pitchFamily="34" charset="0"/>
                <a:cs typeface="Arial" panose="020B0604020202020204" pitchFamily="34" charset="0"/>
              </a:rPr>
              <a:t>-BCI trial: a randomized controlled trial of a brain-computer interface for upper extremity stroke neurorehabilitation. </a:t>
            </a:r>
            <a:r>
              <a:rPr lang="en-IN" sz="900" i="1" dirty="0">
                <a:latin typeface="Arial" panose="020B0604020202020204" pitchFamily="34" charset="0"/>
                <a:cs typeface="Arial" panose="020B0604020202020204" pitchFamily="34" charset="0"/>
              </a:rPr>
              <a:t>Frontiers in Neuroscience</a:t>
            </a:r>
            <a:r>
              <a:rPr lang="en-IN" sz="900" dirty="0">
                <a:latin typeface="Arial" panose="020B0604020202020204" pitchFamily="34" charset="0"/>
                <a:cs typeface="Arial" panose="020B0604020202020204" pitchFamily="34" charset="0"/>
              </a:rPr>
              <a:t>, </a:t>
            </a:r>
            <a:r>
              <a:rPr lang="en-IN" sz="900" i="1" dirty="0">
                <a:latin typeface="Arial" panose="020B0604020202020204" pitchFamily="34" charset="0"/>
                <a:cs typeface="Arial" panose="020B0604020202020204" pitchFamily="34" charset="0"/>
              </a:rPr>
              <a:t>19</a:t>
            </a:r>
            <a:r>
              <a:rPr lang="en-IN" sz="900" dirty="0">
                <a:latin typeface="Arial" panose="020B0604020202020204" pitchFamily="34" charset="0"/>
                <a:cs typeface="Arial" panose="020B0604020202020204" pitchFamily="34" charset="0"/>
              </a:rPr>
              <a:t>, p.1579988. </a:t>
            </a:r>
            <a:r>
              <a:rPr lang="en-IN" sz="900" u="sng" dirty="0">
                <a:latin typeface="Arial" panose="020B0604020202020204" pitchFamily="34" charset="0"/>
                <a:cs typeface="Arial" panose="020B0604020202020204" pitchFamily="34" charset="0"/>
                <a:hlinkClick r:id="rId6"/>
              </a:rPr>
              <a:t>https://www.frontiersin.org/journals/neuroscience/articles/10.3389/fnins.2025.1579988/pdf</a:t>
            </a:r>
            <a:r>
              <a:rPr lang="en-IN" sz="900" dirty="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IN" sz="900" dirty="0">
                <a:latin typeface="Arial" panose="020B0604020202020204" pitchFamily="34" charset="0"/>
                <a:cs typeface="Arial" panose="020B0604020202020204" pitchFamily="34" charset="0"/>
              </a:rPr>
              <a:t>Department of Health and Social Care (2026). Cardiovascular disease. Available at: </a:t>
            </a:r>
            <a:r>
              <a:rPr lang="en-IN" sz="900" u="sng" dirty="0">
                <a:latin typeface="Arial" panose="020B0604020202020204" pitchFamily="34" charset="0"/>
                <a:cs typeface="Arial" panose="020B0604020202020204" pitchFamily="34" charset="0"/>
                <a:hlinkClick r:id="rId7"/>
              </a:rPr>
              <a:t>https://fingertips.phe.org.uk/profile/cardiovascular</a:t>
            </a:r>
            <a:r>
              <a:rPr lang="en-IN" sz="900" dirty="0">
                <a:latin typeface="Arial" panose="020B0604020202020204" pitchFamily="34" charset="0"/>
                <a:cs typeface="Arial" panose="020B0604020202020204" pitchFamily="34" charset="0"/>
              </a:rPr>
              <a:t> (Accessed on 7 March 2026).</a:t>
            </a:r>
          </a:p>
          <a:p>
            <a:pPr marL="285750" indent="-285750" algn="just">
              <a:buFont typeface="Arial" panose="020B0604020202020204" pitchFamily="34" charset="0"/>
              <a:buChar char="•"/>
            </a:pPr>
            <a:r>
              <a:rPr lang="en-IN" sz="900" dirty="0">
                <a:latin typeface="Arial" panose="020B0604020202020204" pitchFamily="34" charset="0"/>
                <a:cs typeface="Arial" panose="020B0604020202020204" pitchFamily="34" charset="0"/>
              </a:rPr>
              <a:t>Dores, H., Ferreira Santos, J., Gil, V. and Gonçalves, P.D.A., (2025). Cardiovascular prevention: current gaps and future directions. </a:t>
            </a:r>
            <a:r>
              <a:rPr lang="en-IN" sz="900" i="1" dirty="0">
                <a:latin typeface="Arial" panose="020B0604020202020204" pitchFamily="34" charset="0"/>
                <a:cs typeface="Arial" panose="020B0604020202020204" pitchFamily="34" charset="0"/>
              </a:rPr>
              <a:t>Diagnostics</a:t>
            </a:r>
            <a:r>
              <a:rPr lang="en-IN" sz="900" dirty="0">
                <a:latin typeface="Arial" panose="020B0604020202020204" pitchFamily="34" charset="0"/>
                <a:cs typeface="Arial" panose="020B0604020202020204" pitchFamily="34" charset="0"/>
              </a:rPr>
              <a:t>, </a:t>
            </a:r>
            <a:r>
              <a:rPr lang="en-IN" sz="900" i="1" dirty="0">
                <a:latin typeface="Arial" panose="020B0604020202020204" pitchFamily="34" charset="0"/>
                <a:cs typeface="Arial" panose="020B0604020202020204" pitchFamily="34" charset="0"/>
              </a:rPr>
              <a:t>16</a:t>
            </a:r>
            <a:r>
              <a:rPr lang="en-IN" sz="900" dirty="0">
                <a:latin typeface="Arial" panose="020B0604020202020204" pitchFamily="34" charset="0"/>
                <a:cs typeface="Arial" panose="020B0604020202020204" pitchFamily="34" charset="0"/>
              </a:rPr>
              <a:t>(1), p.16. Available at: </a:t>
            </a:r>
            <a:r>
              <a:rPr lang="en-IN" sz="900" u="sng" dirty="0">
                <a:latin typeface="Arial" panose="020B0604020202020204" pitchFamily="34" charset="0"/>
                <a:cs typeface="Arial" panose="020B0604020202020204" pitchFamily="34" charset="0"/>
                <a:hlinkClick r:id="rId8"/>
              </a:rPr>
              <a:t>https://www.mdpi.com/2075-4418/16/1/16</a:t>
            </a:r>
            <a:r>
              <a:rPr lang="en-IN" sz="900" dirty="0">
                <a:latin typeface="Arial" panose="020B0604020202020204" pitchFamily="34" charset="0"/>
                <a:cs typeface="Arial" panose="020B0604020202020204" pitchFamily="34" charset="0"/>
              </a:rPr>
              <a:t>  (Accessed on 6 March 2026).</a:t>
            </a:r>
          </a:p>
          <a:p>
            <a:pPr marL="285750" indent="-285750" algn="just">
              <a:buFont typeface="Arial" panose="020B0604020202020204" pitchFamily="34" charset="0"/>
              <a:buChar char="•"/>
            </a:pPr>
            <a:r>
              <a:rPr lang="en-IN" sz="900" dirty="0">
                <a:latin typeface="Arial" panose="020B0604020202020204" pitchFamily="34" charset="0"/>
                <a:cs typeface="Arial" panose="020B0604020202020204" pitchFamily="34" charset="0"/>
              </a:rPr>
              <a:t>Galanti, K., Di Marino, M., Mansour, D., Testa, S., Rossi, D., Scollo, C., Magnano, R., Pezzi, L., D'Alleva, A., Forlani, D. and Vitulli, P., (2024). Current antithrombotic treatments for cardiovascular diseases: a comprehensive review. </a:t>
            </a:r>
            <a:r>
              <a:rPr lang="en-IN" sz="900" i="1" dirty="0">
                <a:latin typeface="Arial" panose="020B0604020202020204" pitchFamily="34" charset="0"/>
                <a:cs typeface="Arial" panose="020B0604020202020204" pitchFamily="34" charset="0"/>
              </a:rPr>
              <a:t>Reviews in Cardiovascular Medicine</a:t>
            </a:r>
            <a:r>
              <a:rPr lang="en-IN" sz="900" dirty="0">
                <a:latin typeface="Arial" panose="020B0604020202020204" pitchFamily="34" charset="0"/>
                <a:cs typeface="Arial" panose="020B0604020202020204" pitchFamily="34" charset="0"/>
              </a:rPr>
              <a:t>, </a:t>
            </a:r>
            <a:r>
              <a:rPr lang="en-IN" sz="900" i="1" dirty="0">
                <a:latin typeface="Arial" panose="020B0604020202020204" pitchFamily="34" charset="0"/>
                <a:cs typeface="Arial" panose="020B0604020202020204" pitchFamily="34" charset="0"/>
              </a:rPr>
              <a:t>25</a:t>
            </a:r>
            <a:r>
              <a:rPr lang="en-IN" sz="900" dirty="0">
                <a:latin typeface="Arial" panose="020B0604020202020204" pitchFamily="34" charset="0"/>
                <a:cs typeface="Arial" panose="020B0604020202020204" pitchFamily="34" charset="0"/>
              </a:rPr>
              <a:t>(8), p.281. </a:t>
            </a:r>
            <a:r>
              <a:rPr lang="en-IN" sz="900" u="sng" dirty="0">
                <a:latin typeface="Arial" panose="020B0604020202020204" pitchFamily="34" charset="0"/>
                <a:cs typeface="Arial" panose="020B0604020202020204" pitchFamily="34" charset="0"/>
                <a:hlinkClick r:id="rId9"/>
              </a:rPr>
              <a:t>https://pmc.ncbi.nlm.nih.gov/articles/PMC11366999/pdf/2153-8174-25-8-281.pdf</a:t>
            </a:r>
            <a:r>
              <a:rPr lang="en-IN" sz="900" dirty="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IN" sz="900" dirty="0">
                <a:latin typeface="Arial" panose="020B0604020202020204" pitchFamily="34" charset="0"/>
                <a:cs typeface="Arial" panose="020B0604020202020204" pitchFamily="34" charset="0"/>
              </a:rPr>
              <a:t>Gallo, G. and Savoia, C., (2024). New insights into endothelial dysfunction in cardiometabolic diseases: potential mechanisms and clinical implications. </a:t>
            </a:r>
            <a:r>
              <a:rPr lang="en-IN" sz="900" i="1" dirty="0">
                <a:latin typeface="Arial" panose="020B0604020202020204" pitchFamily="34" charset="0"/>
                <a:cs typeface="Arial" panose="020B0604020202020204" pitchFamily="34" charset="0"/>
              </a:rPr>
              <a:t>International journal of molecular sciences</a:t>
            </a:r>
            <a:r>
              <a:rPr lang="en-IN" sz="900" dirty="0">
                <a:latin typeface="Arial" panose="020B0604020202020204" pitchFamily="34" charset="0"/>
                <a:cs typeface="Arial" panose="020B0604020202020204" pitchFamily="34" charset="0"/>
              </a:rPr>
              <a:t>, </a:t>
            </a:r>
            <a:r>
              <a:rPr lang="en-IN" sz="900" i="1" dirty="0">
                <a:latin typeface="Arial" panose="020B0604020202020204" pitchFamily="34" charset="0"/>
                <a:cs typeface="Arial" panose="020B0604020202020204" pitchFamily="34" charset="0"/>
              </a:rPr>
              <a:t>25</a:t>
            </a:r>
            <a:r>
              <a:rPr lang="en-IN" sz="900" dirty="0">
                <a:latin typeface="Arial" panose="020B0604020202020204" pitchFamily="34" charset="0"/>
                <a:cs typeface="Arial" panose="020B0604020202020204" pitchFamily="34" charset="0"/>
              </a:rPr>
              <a:t>(5), p.2973. Available at: </a:t>
            </a:r>
            <a:r>
              <a:rPr lang="en-IN" sz="900" u="sng" dirty="0">
                <a:latin typeface="Arial" panose="020B0604020202020204" pitchFamily="34" charset="0"/>
                <a:cs typeface="Arial" panose="020B0604020202020204" pitchFamily="34" charset="0"/>
                <a:hlinkClick r:id="rId10"/>
              </a:rPr>
              <a:t>https://www.mdpi.com/1422-0067/25/5/2973</a:t>
            </a:r>
            <a:r>
              <a:rPr lang="en-IN" sz="900" dirty="0">
                <a:latin typeface="Arial" panose="020B0604020202020204" pitchFamily="34" charset="0"/>
                <a:cs typeface="Arial" panose="020B0604020202020204" pitchFamily="34" charset="0"/>
              </a:rPr>
              <a:t> (Accessed on 6 March 2026)</a:t>
            </a:r>
          </a:p>
          <a:p>
            <a:pPr marL="285750" indent="-285750" algn="just">
              <a:buFont typeface="Arial" panose="020B0604020202020204" pitchFamily="34" charset="0"/>
              <a:buChar char="•"/>
            </a:pPr>
            <a:r>
              <a:rPr lang="en-IN" sz="900" dirty="0">
                <a:latin typeface="Arial" panose="020B0604020202020204" pitchFamily="34" charset="0"/>
                <a:cs typeface="Arial" panose="020B0604020202020204" pitchFamily="34" charset="0"/>
              </a:rPr>
              <a:t>Gill, A., </a:t>
            </a:r>
            <a:r>
              <a:rPr lang="en-IN" sz="900" dirty="0" err="1">
                <a:latin typeface="Arial" panose="020B0604020202020204" pitchFamily="34" charset="0"/>
                <a:cs typeface="Arial" panose="020B0604020202020204" pitchFamily="34" charset="0"/>
              </a:rPr>
              <a:t>Aldosoky</a:t>
            </a:r>
            <a:r>
              <a:rPr lang="en-IN" sz="900" dirty="0">
                <a:latin typeface="Arial" panose="020B0604020202020204" pitchFamily="34" charset="0"/>
                <a:cs typeface="Arial" panose="020B0604020202020204" pitchFamily="34" charset="0"/>
              </a:rPr>
              <a:t>, W., Ong, M.B., Mir, T., Dar, T. and </a:t>
            </a:r>
            <a:r>
              <a:rPr lang="en-IN" sz="900" dirty="0" err="1">
                <a:latin typeface="Arial" panose="020B0604020202020204" pitchFamily="34" charset="0"/>
                <a:cs typeface="Arial" panose="020B0604020202020204" pitchFamily="34" charset="0"/>
              </a:rPr>
              <a:t>Abohashem</a:t>
            </a:r>
            <a:r>
              <a:rPr lang="en-IN" sz="900" dirty="0">
                <a:latin typeface="Arial" panose="020B0604020202020204" pitchFamily="34" charset="0"/>
                <a:cs typeface="Arial" panose="020B0604020202020204" pitchFamily="34" charset="0"/>
              </a:rPr>
              <a:t>, S., (2023). A narrative review on mental stress and cardiovascular disease: Evidence, mechanisms, and potential interventions. </a:t>
            </a:r>
            <a:r>
              <a:rPr lang="en-IN" sz="900" i="1" dirty="0">
                <a:latin typeface="Arial" panose="020B0604020202020204" pitchFamily="34" charset="0"/>
                <a:cs typeface="Arial" panose="020B0604020202020204" pitchFamily="34" charset="0"/>
              </a:rPr>
              <a:t>Heart and Mind</a:t>
            </a:r>
            <a:r>
              <a:rPr lang="en-IN" sz="900" dirty="0">
                <a:latin typeface="Arial" panose="020B0604020202020204" pitchFamily="34" charset="0"/>
                <a:cs typeface="Arial" panose="020B0604020202020204" pitchFamily="34" charset="0"/>
              </a:rPr>
              <a:t>, </a:t>
            </a:r>
            <a:r>
              <a:rPr lang="en-IN" sz="900" i="1" dirty="0">
                <a:latin typeface="Arial" panose="020B0604020202020204" pitchFamily="34" charset="0"/>
                <a:cs typeface="Arial" panose="020B0604020202020204" pitchFamily="34" charset="0"/>
              </a:rPr>
              <a:t>7</a:t>
            </a:r>
            <a:r>
              <a:rPr lang="en-IN" sz="900" dirty="0">
                <a:latin typeface="Arial" panose="020B0604020202020204" pitchFamily="34" charset="0"/>
                <a:cs typeface="Arial" panose="020B0604020202020204" pitchFamily="34" charset="0"/>
              </a:rPr>
              <a:t>(2), pp.62-69. </a:t>
            </a:r>
            <a:r>
              <a:rPr lang="en-IN" sz="900" u="sng" dirty="0">
                <a:latin typeface="Arial" panose="020B0604020202020204" pitchFamily="34" charset="0"/>
                <a:cs typeface="Arial" panose="020B0604020202020204" pitchFamily="34" charset="0"/>
                <a:hlinkClick r:id="rId11"/>
              </a:rPr>
              <a:t>https://journals.lww.com/hhmi/_layouts/15/oaks.journals/downloadpdf.aspx?an=02163069-202307020-00003</a:t>
            </a:r>
            <a:r>
              <a:rPr lang="en-IN" sz="900" dirty="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IN" sz="900" dirty="0">
                <a:latin typeface="Arial" panose="020B0604020202020204" pitchFamily="34" charset="0"/>
                <a:cs typeface="Arial" panose="020B0604020202020204" pitchFamily="34" charset="0"/>
              </a:rPr>
              <a:t>Haines, D.D., Cowan, F.M. and </a:t>
            </a:r>
            <a:r>
              <a:rPr lang="en-IN" sz="900" dirty="0" err="1">
                <a:latin typeface="Arial" panose="020B0604020202020204" pitchFamily="34" charset="0"/>
                <a:cs typeface="Arial" panose="020B0604020202020204" pitchFamily="34" charset="0"/>
              </a:rPr>
              <a:t>Tosaki</a:t>
            </a:r>
            <a:r>
              <a:rPr lang="en-IN" sz="900" dirty="0">
                <a:latin typeface="Arial" panose="020B0604020202020204" pitchFamily="34" charset="0"/>
                <a:cs typeface="Arial" panose="020B0604020202020204" pitchFamily="34" charset="0"/>
              </a:rPr>
              <a:t>, A., (2024). Evolving strategies for use of phytochemicals in prevention and long-term management of cardiovascular diseases (CVD). </a:t>
            </a:r>
            <a:r>
              <a:rPr lang="en-IN" sz="900" i="1" dirty="0">
                <a:latin typeface="Arial" panose="020B0604020202020204" pitchFamily="34" charset="0"/>
                <a:cs typeface="Arial" panose="020B0604020202020204" pitchFamily="34" charset="0"/>
              </a:rPr>
              <a:t>International Journal of Molecular Sciences</a:t>
            </a:r>
            <a:r>
              <a:rPr lang="en-IN" sz="900" dirty="0">
                <a:latin typeface="Arial" panose="020B0604020202020204" pitchFamily="34" charset="0"/>
                <a:cs typeface="Arial" panose="020B0604020202020204" pitchFamily="34" charset="0"/>
              </a:rPr>
              <a:t>, </a:t>
            </a:r>
            <a:r>
              <a:rPr lang="en-IN" sz="900" i="1" dirty="0">
                <a:latin typeface="Arial" panose="020B0604020202020204" pitchFamily="34" charset="0"/>
                <a:cs typeface="Arial" panose="020B0604020202020204" pitchFamily="34" charset="0"/>
              </a:rPr>
              <a:t>25</a:t>
            </a:r>
            <a:r>
              <a:rPr lang="en-IN" sz="900" dirty="0">
                <a:latin typeface="Arial" panose="020B0604020202020204" pitchFamily="34" charset="0"/>
                <a:cs typeface="Arial" panose="020B0604020202020204" pitchFamily="34" charset="0"/>
              </a:rPr>
              <a:t>(11), p.6176. Available at: </a:t>
            </a:r>
            <a:r>
              <a:rPr lang="en-IN" sz="900" u="sng" dirty="0">
                <a:latin typeface="Arial" panose="020B0604020202020204" pitchFamily="34" charset="0"/>
                <a:cs typeface="Arial" panose="020B0604020202020204" pitchFamily="34" charset="0"/>
                <a:hlinkClick r:id="rId12"/>
              </a:rPr>
              <a:t>https://www.mdpi.com/1422-0067/25/11/6176</a:t>
            </a:r>
            <a:r>
              <a:rPr lang="en-IN" sz="900" dirty="0">
                <a:latin typeface="Arial" panose="020B0604020202020204" pitchFamily="34" charset="0"/>
                <a:cs typeface="Arial" panose="020B0604020202020204" pitchFamily="34" charset="0"/>
              </a:rPr>
              <a:t>  (Accessed on 6 March 2026).</a:t>
            </a:r>
          </a:p>
          <a:p>
            <a:pPr marL="285750" indent="-285750" algn="just">
              <a:buFont typeface="Arial" panose="020B0604020202020204" pitchFamily="34" charset="0"/>
              <a:buChar char="•"/>
            </a:pPr>
            <a:r>
              <a:rPr lang="en-IN" sz="900" dirty="0">
                <a:latin typeface="Arial" panose="020B0604020202020204" pitchFamily="34" charset="0"/>
                <a:cs typeface="Arial" panose="020B0604020202020204" pitchFamily="34" charset="0"/>
              </a:rPr>
              <a:t>Herzog, M.J., Müller, P., Lechner, K., </a:t>
            </a:r>
            <a:r>
              <a:rPr lang="en-IN" sz="900" dirty="0" err="1">
                <a:latin typeface="Arial" panose="020B0604020202020204" pitchFamily="34" charset="0"/>
                <a:cs typeface="Arial" panose="020B0604020202020204" pitchFamily="34" charset="0"/>
              </a:rPr>
              <a:t>Stiebler</a:t>
            </a:r>
            <a:r>
              <a:rPr lang="en-IN" sz="900" dirty="0">
                <a:latin typeface="Arial" panose="020B0604020202020204" pitchFamily="34" charset="0"/>
                <a:cs typeface="Arial" panose="020B0604020202020204" pitchFamily="34" charset="0"/>
              </a:rPr>
              <a:t>, M., Arndt, P., Kunz, M., Ahrens, D., </a:t>
            </a:r>
            <a:r>
              <a:rPr lang="en-IN" sz="900" dirty="0" err="1">
                <a:latin typeface="Arial" panose="020B0604020202020204" pitchFamily="34" charset="0"/>
                <a:cs typeface="Arial" panose="020B0604020202020204" pitchFamily="34" charset="0"/>
              </a:rPr>
              <a:t>Schmeißer</a:t>
            </a:r>
            <a:r>
              <a:rPr lang="en-IN" sz="900" dirty="0">
                <a:latin typeface="Arial" panose="020B0604020202020204" pitchFamily="34" charset="0"/>
                <a:cs typeface="Arial" panose="020B0604020202020204" pitchFamily="34" charset="0"/>
              </a:rPr>
              <a:t>, A., Schreiber, S. and Braun-Dullaeus, R.C., (2025). Arterial stiffness and vascular aging: Mechanisms, prevention, and therapy. </a:t>
            </a:r>
            <a:r>
              <a:rPr lang="en-IN" sz="900" i="1" dirty="0">
                <a:latin typeface="Arial" panose="020B0604020202020204" pitchFamily="34" charset="0"/>
                <a:cs typeface="Arial" panose="020B0604020202020204" pitchFamily="34" charset="0"/>
              </a:rPr>
              <a:t>Signal transduction and targeted therapy</a:t>
            </a:r>
            <a:r>
              <a:rPr lang="en-IN" sz="900" dirty="0">
                <a:latin typeface="Arial" panose="020B0604020202020204" pitchFamily="34" charset="0"/>
                <a:cs typeface="Arial" panose="020B0604020202020204" pitchFamily="34" charset="0"/>
              </a:rPr>
              <a:t>, </a:t>
            </a:r>
            <a:r>
              <a:rPr lang="en-IN" sz="900" i="1" dirty="0">
                <a:latin typeface="Arial" panose="020B0604020202020204" pitchFamily="34" charset="0"/>
                <a:cs typeface="Arial" panose="020B0604020202020204" pitchFamily="34" charset="0"/>
              </a:rPr>
              <a:t>10</a:t>
            </a:r>
            <a:r>
              <a:rPr lang="en-IN" sz="900" dirty="0">
                <a:latin typeface="Arial" panose="020B0604020202020204" pitchFamily="34" charset="0"/>
                <a:cs typeface="Arial" panose="020B0604020202020204" pitchFamily="34" charset="0"/>
              </a:rPr>
              <a:t>(1), p.282. </a:t>
            </a:r>
            <a:r>
              <a:rPr lang="en-IN" sz="900" u="sng" dirty="0">
                <a:latin typeface="Arial" panose="020B0604020202020204" pitchFamily="34" charset="0"/>
                <a:cs typeface="Arial" panose="020B0604020202020204" pitchFamily="34" charset="0"/>
                <a:hlinkClick r:id="rId13"/>
              </a:rPr>
              <a:t>https://www.nature.com/articles/s41392-025-02346-0.pdf</a:t>
            </a:r>
            <a:r>
              <a:rPr lang="en-IN" sz="900" dirty="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IN" sz="900" dirty="0">
                <a:latin typeface="Arial" panose="020B0604020202020204" pitchFamily="34" charset="0"/>
                <a:cs typeface="Arial" panose="020B0604020202020204" pitchFamily="34" charset="0"/>
              </a:rPr>
              <a:t>House of Commons Library (2025). Prevention of cardiovascular disease. Available at: </a:t>
            </a:r>
            <a:r>
              <a:rPr lang="en-IN" sz="900" u="sng" dirty="0">
                <a:latin typeface="Arial" panose="020B0604020202020204" pitchFamily="34" charset="0"/>
                <a:cs typeface="Arial" panose="020B0604020202020204" pitchFamily="34" charset="0"/>
                <a:hlinkClick r:id="rId14"/>
              </a:rPr>
              <a:t>https://commonslibrary.parliament.uk/research-briefings/cdp-2025-0034/</a:t>
            </a:r>
            <a:r>
              <a:rPr lang="en-IN" sz="900" dirty="0">
                <a:latin typeface="Arial" panose="020B0604020202020204" pitchFamily="34" charset="0"/>
                <a:cs typeface="Arial" panose="020B0604020202020204" pitchFamily="34" charset="0"/>
              </a:rPr>
              <a:t>  (Accessed on 6 March 2026).</a:t>
            </a:r>
          </a:p>
          <a:p>
            <a:pPr marL="285750" indent="-285750" algn="just">
              <a:buFont typeface="Arial" panose="020B0604020202020204" pitchFamily="34" charset="0"/>
              <a:buChar char="•"/>
            </a:pPr>
            <a:r>
              <a:rPr lang="en-IN" sz="900" dirty="0" err="1">
                <a:latin typeface="Arial" panose="020B0604020202020204" pitchFamily="34" charset="0"/>
                <a:cs typeface="Arial" panose="020B0604020202020204" pitchFamily="34" charset="0"/>
              </a:rPr>
              <a:t>Ihekwaba</a:t>
            </a:r>
            <a:r>
              <a:rPr lang="en-IN" sz="900" dirty="0">
                <a:latin typeface="Arial" panose="020B0604020202020204" pitchFamily="34" charset="0"/>
                <a:cs typeface="Arial" panose="020B0604020202020204" pitchFamily="34" charset="0"/>
              </a:rPr>
              <a:t>, U., Johnson, N., Choi, J.S., Savarese, G., Orsini, N., Khoo, J., Squire, I. and Kardos, A., (2024). Long-term prognostic value of contemporary stress echocardiography in patients with suspected or known coronary artery disease: systematic review and meta-analysis. </a:t>
            </a:r>
            <a:r>
              <a:rPr lang="en-IN" sz="900" i="1" dirty="0">
                <a:latin typeface="Arial" panose="020B0604020202020204" pitchFamily="34" charset="0"/>
                <a:cs typeface="Arial" panose="020B0604020202020204" pitchFamily="34" charset="0"/>
              </a:rPr>
              <a:t>Heart</a:t>
            </a:r>
            <a:r>
              <a:rPr lang="en-IN" sz="900" dirty="0">
                <a:latin typeface="Arial" panose="020B0604020202020204" pitchFamily="34" charset="0"/>
                <a:cs typeface="Arial" panose="020B0604020202020204" pitchFamily="34" charset="0"/>
              </a:rPr>
              <a:t>, </a:t>
            </a:r>
            <a:r>
              <a:rPr lang="en-IN" sz="900" i="1" dirty="0">
                <a:latin typeface="Arial" panose="020B0604020202020204" pitchFamily="34" charset="0"/>
                <a:cs typeface="Arial" panose="020B0604020202020204" pitchFamily="34" charset="0"/>
              </a:rPr>
              <a:t>110</a:t>
            </a:r>
            <a:r>
              <a:rPr lang="en-IN" sz="900" dirty="0">
                <a:latin typeface="Arial" panose="020B0604020202020204" pitchFamily="34" charset="0"/>
                <a:cs typeface="Arial" panose="020B0604020202020204" pitchFamily="34" charset="0"/>
              </a:rPr>
              <a:t>(23), pp.1349-1356. </a:t>
            </a:r>
            <a:r>
              <a:rPr lang="en-IN" sz="900" u="sng" dirty="0">
                <a:latin typeface="Arial" panose="020B0604020202020204" pitchFamily="34" charset="0"/>
                <a:cs typeface="Arial" panose="020B0604020202020204" pitchFamily="34" charset="0"/>
                <a:hlinkClick r:id="rId15"/>
              </a:rPr>
              <a:t>https://heart.bmj.com/content/heartjnl/110/23/1349.full.pdf</a:t>
            </a:r>
            <a:r>
              <a:rPr lang="en-IN" sz="900" dirty="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IN" sz="900" dirty="0">
                <a:latin typeface="Arial" panose="020B0604020202020204" pitchFamily="34" charset="0"/>
                <a:cs typeface="Arial" panose="020B0604020202020204" pitchFamily="34" charset="0"/>
              </a:rPr>
              <a:t>Isaiah, U.S., </a:t>
            </a:r>
            <a:r>
              <a:rPr lang="en-IN" sz="900" dirty="0" err="1">
                <a:latin typeface="Arial" panose="020B0604020202020204" pitchFamily="34" charset="0"/>
                <a:cs typeface="Arial" panose="020B0604020202020204" pitchFamily="34" charset="0"/>
              </a:rPr>
              <a:t>Naibo</a:t>
            </a:r>
            <a:r>
              <a:rPr lang="en-IN" sz="900" dirty="0">
                <a:latin typeface="Arial" panose="020B0604020202020204" pitchFamily="34" charset="0"/>
                <a:cs typeface="Arial" panose="020B0604020202020204" pitchFamily="34" charset="0"/>
              </a:rPr>
              <a:t>, A.T., </a:t>
            </a:r>
            <a:r>
              <a:rPr lang="en-IN" sz="900" dirty="0" err="1">
                <a:latin typeface="Arial" panose="020B0604020202020204" pitchFamily="34" charset="0"/>
                <a:cs typeface="Arial" panose="020B0604020202020204" pitchFamily="34" charset="0"/>
              </a:rPr>
              <a:t>Udookuk</a:t>
            </a:r>
            <a:r>
              <a:rPr lang="en-IN" sz="900" dirty="0">
                <a:latin typeface="Arial" panose="020B0604020202020204" pitchFamily="34" charset="0"/>
                <a:cs typeface="Arial" panose="020B0604020202020204" pitchFamily="34" charset="0"/>
              </a:rPr>
              <a:t>, E.N., </a:t>
            </a:r>
            <a:r>
              <a:rPr lang="en-IN" sz="900" dirty="0" err="1">
                <a:latin typeface="Arial" panose="020B0604020202020204" pitchFamily="34" charset="0"/>
                <a:cs typeface="Arial" panose="020B0604020202020204" pitchFamily="34" charset="0"/>
              </a:rPr>
              <a:t>Ekerette</a:t>
            </a:r>
            <a:r>
              <a:rPr lang="en-IN" sz="900" dirty="0">
                <a:latin typeface="Arial" panose="020B0604020202020204" pitchFamily="34" charset="0"/>
                <a:cs typeface="Arial" panose="020B0604020202020204" pitchFamily="34" charset="0"/>
              </a:rPr>
              <a:t>, M.E. and Ogwuche, S., (2025). How coping strategy bridges the gap: Self-efficacy as a key to treatment adherence. </a:t>
            </a:r>
            <a:r>
              <a:rPr lang="en-IN" sz="900" i="1" dirty="0">
                <a:latin typeface="Arial" panose="020B0604020202020204" pitchFamily="34" charset="0"/>
                <a:cs typeface="Arial" panose="020B0604020202020204" pitchFamily="34" charset="0"/>
              </a:rPr>
              <a:t>Advanced Research in Medical and Health Sciences</a:t>
            </a:r>
            <a:r>
              <a:rPr lang="en-IN" sz="900" dirty="0">
                <a:latin typeface="Arial" panose="020B0604020202020204" pitchFamily="34" charset="0"/>
                <a:cs typeface="Arial" panose="020B0604020202020204" pitchFamily="34" charset="0"/>
              </a:rPr>
              <a:t>, </a:t>
            </a:r>
            <a:r>
              <a:rPr lang="en-IN" sz="900" i="1" dirty="0">
                <a:latin typeface="Arial" panose="020B0604020202020204" pitchFamily="34" charset="0"/>
                <a:cs typeface="Arial" panose="020B0604020202020204" pitchFamily="34" charset="0"/>
              </a:rPr>
              <a:t>3</a:t>
            </a:r>
            <a:r>
              <a:rPr lang="en-IN" sz="900" dirty="0">
                <a:latin typeface="Arial" panose="020B0604020202020204" pitchFamily="34" charset="0"/>
                <a:cs typeface="Arial" panose="020B0604020202020204" pitchFamily="34" charset="0"/>
              </a:rPr>
              <a:t>(1), pp.33-49. </a:t>
            </a:r>
            <a:r>
              <a:rPr lang="en-IN" sz="900" u="sng" dirty="0">
                <a:latin typeface="Arial" panose="020B0604020202020204" pitchFamily="34" charset="0"/>
                <a:cs typeface="Arial" panose="020B0604020202020204" pitchFamily="34" charset="0"/>
                <a:hlinkClick r:id="rId16"/>
              </a:rPr>
              <a:t>https://www.journals.jozacpublishers.com/index.php/armhs/article/download/1039/491</a:t>
            </a:r>
            <a:r>
              <a:rPr lang="en-IN" sz="9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859212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24B0F6-0C2E-6D49-072F-21F0EFF3B180}"/>
            </a:ext>
          </a:extLst>
        </p:cNvPr>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1B15ED52-F352-441B-82BF-E0EA34836D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3B2E3793-BFE6-45A2-9B7B-E18844431C9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BC4C4868-CB8F-4AF9-9CDB-8108F2C19B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375E0459-6403-40CD-989D-56A4407CA12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E5B1A8-3AC9-4BD1-9BBC-78CA94F2D1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D1AF9BB-E70E-E83F-4C21-8D445CB24A47}"/>
              </a:ext>
            </a:extLst>
          </p:cNvPr>
          <p:cNvSpPr txBox="1"/>
          <p:nvPr/>
        </p:nvSpPr>
        <p:spPr>
          <a:xfrm>
            <a:off x="1371599" y="294538"/>
            <a:ext cx="9895951" cy="1033669"/>
          </a:xfrm>
          <a:prstGeom prst="rect">
            <a:avLst/>
          </a:prstGeom>
        </p:spPr>
        <p:txBody>
          <a:bodyPr vert="horz" lIns="91440" tIns="45720" rIns="91440" bIns="45720" rtlCol="0" anchor="ctr">
            <a:normAutofit/>
          </a:bodyPr>
          <a:lstStyle/>
          <a:p>
            <a:pPr>
              <a:lnSpc>
                <a:spcPct val="90000"/>
              </a:lnSpc>
              <a:spcBef>
                <a:spcPct val="0"/>
              </a:spcBef>
              <a:spcAft>
                <a:spcPts val="400"/>
              </a:spcAft>
            </a:pPr>
            <a:r>
              <a:rPr lang="en-US" sz="4000" b="1" kern="1200">
                <a:solidFill>
                  <a:srgbClr val="FFFFFF"/>
                </a:solidFill>
                <a:effectLst/>
                <a:latin typeface="+mj-lt"/>
                <a:ea typeface="+mj-ea"/>
                <a:cs typeface="+mj-cs"/>
              </a:rPr>
              <a:t>Reference List</a:t>
            </a:r>
          </a:p>
        </p:txBody>
      </p:sp>
      <p:sp>
        <p:nvSpPr>
          <p:cNvPr id="2" name="TextBox 1">
            <a:extLst>
              <a:ext uri="{FF2B5EF4-FFF2-40B4-BE49-F238E27FC236}">
                <a16:creationId xmlns:a16="http://schemas.microsoft.com/office/drawing/2014/main" id="{FC818D89-B46B-4373-CBDC-60C4D8DFA884}"/>
              </a:ext>
            </a:extLst>
          </p:cNvPr>
          <p:cNvSpPr txBox="1"/>
          <p:nvPr/>
        </p:nvSpPr>
        <p:spPr>
          <a:xfrm>
            <a:off x="459350" y="1891969"/>
            <a:ext cx="11353709" cy="4582971"/>
          </a:xfrm>
          <a:prstGeom prst="rect">
            <a:avLst/>
          </a:prstGeom>
        </p:spPr>
        <p:txBody>
          <a:bodyPr vert="horz" lIns="91440" tIns="45720" rIns="91440" bIns="45720" rtlCol="0" anchor="ctr">
            <a:normAutofit fontScale="92500" lnSpcReduction="10000"/>
          </a:bodyPr>
          <a:lstStyle/>
          <a:p>
            <a:pPr marL="171450" indent="-228600" algn="just">
              <a:lnSpc>
                <a:spcPct val="90000"/>
              </a:lnSpc>
              <a:spcAft>
                <a:spcPts val="600"/>
              </a:spcAft>
              <a:buFont typeface="Arial" panose="020B0604020202020204" pitchFamily="34" charset="0"/>
              <a:buChar char="•"/>
            </a:pPr>
            <a:r>
              <a:rPr lang="en-US" sz="900" dirty="0" err="1"/>
              <a:t>Lettino</a:t>
            </a:r>
            <a:r>
              <a:rPr lang="en-US" sz="900" dirty="0"/>
              <a:t>, M., </a:t>
            </a:r>
            <a:r>
              <a:rPr lang="en-US" sz="900" dirty="0" err="1"/>
              <a:t>Mascherbauer</a:t>
            </a:r>
            <a:r>
              <a:rPr lang="en-US" sz="900" dirty="0"/>
              <a:t>, J., </a:t>
            </a:r>
            <a:r>
              <a:rPr lang="en-US" sz="900" dirty="0" err="1"/>
              <a:t>Nordaby</a:t>
            </a:r>
            <a:r>
              <a:rPr lang="en-US" sz="900" dirty="0"/>
              <a:t>, M., Ziegler, A., Collet, J.P., </a:t>
            </a:r>
            <a:r>
              <a:rPr lang="en-US" sz="900" dirty="0" err="1"/>
              <a:t>Derumeaux</a:t>
            </a:r>
            <a:r>
              <a:rPr lang="en-US" sz="900" dirty="0"/>
              <a:t>, G., </a:t>
            </a:r>
            <a:r>
              <a:rPr lang="en-US" sz="900" dirty="0" err="1"/>
              <a:t>Hohnloser</a:t>
            </a:r>
            <a:r>
              <a:rPr lang="en-US" sz="900" dirty="0"/>
              <a:t>, S.H., Leclercq, C., </a:t>
            </a:r>
            <a:r>
              <a:rPr lang="en-US" sz="900" dirty="0" err="1"/>
              <a:t>O'neill</a:t>
            </a:r>
            <a:r>
              <a:rPr lang="en-US" sz="900" dirty="0"/>
              <a:t>, D.E., </a:t>
            </a:r>
            <a:r>
              <a:rPr lang="en-US" sz="900" dirty="0" err="1"/>
              <a:t>Visseren</a:t>
            </a:r>
            <a:r>
              <a:rPr lang="en-US" sz="900" dirty="0"/>
              <a:t>, F. and Weidinger, F., (2022). Cardiovascular disease in the elderly: proceedings of the European Society of Cardiology—Cardiovascular Round Table. </a:t>
            </a:r>
            <a:r>
              <a:rPr lang="en-US" sz="900" i="1" dirty="0"/>
              <a:t>European journal of preventive cardiology</a:t>
            </a:r>
            <a:r>
              <a:rPr lang="en-US" sz="900" dirty="0"/>
              <a:t>, </a:t>
            </a:r>
            <a:r>
              <a:rPr lang="en-US" sz="900" i="1" dirty="0"/>
              <a:t>29</a:t>
            </a:r>
            <a:r>
              <a:rPr lang="en-US" sz="900" dirty="0"/>
              <a:t>(10), pp.1412-1424. </a:t>
            </a:r>
            <a:r>
              <a:rPr lang="en-US" sz="900" u="sng" dirty="0">
                <a:hlinkClick r:id="rId2"/>
              </a:rPr>
              <a:t>https://hal.science/hal-03593788/document</a:t>
            </a:r>
            <a:r>
              <a:rPr lang="en-US" sz="900" dirty="0"/>
              <a:t> </a:t>
            </a:r>
          </a:p>
          <a:p>
            <a:pPr marL="171450" indent="-228600" algn="just">
              <a:lnSpc>
                <a:spcPct val="90000"/>
              </a:lnSpc>
              <a:spcAft>
                <a:spcPts val="600"/>
              </a:spcAft>
              <a:buFont typeface="Arial" panose="020B0604020202020204" pitchFamily="34" charset="0"/>
              <a:buChar char="•"/>
            </a:pPr>
            <a:r>
              <a:rPr lang="en-US" sz="900" dirty="0"/>
              <a:t>Nadarajah, R., Farooq, M., Raveendra, K., Nakao, Y.M., Nakao, K., Wilkinson, C., Wu, J. and Gale, C.P., (2023). Inequalities in care delivery and outcomes for myocardial infarction, heart failure, atrial fibrillation, and aortic stenosis in the United Kingdom. </a:t>
            </a:r>
            <a:r>
              <a:rPr lang="en-US" sz="900" i="1" dirty="0"/>
              <a:t>The Lancet Regional Health–Europe</a:t>
            </a:r>
            <a:r>
              <a:rPr lang="en-US" sz="900" dirty="0"/>
              <a:t>, </a:t>
            </a:r>
            <a:r>
              <a:rPr lang="en-US" sz="900" i="1" dirty="0"/>
              <a:t>33</a:t>
            </a:r>
            <a:r>
              <a:rPr lang="en-US" sz="900" dirty="0"/>
              <a:t>. </a:t>
            </a:r>
            <a:r>
              <a:rPr lang="en-US" sz="900" u="sng" dirty="0">
                <a:hlinkClick r:id="rId3"/>
              </a:rPr>
              <a:t>https://www.thelancet.com/pdfs/journals/lanepe/PIIS2666-7762(23)00138-2.pdf</a:t>
            </a:r>
            <a:r>
              <a:rPr lang="en-US" sz="900" dirty="0"/>
              <a:t> </a:t>
            </a:r>
          </a:p>
          <a:p>
            <a:pPr marL="171450" indent="-228600" algn="just">
              <a:lnSpc>
                <a:spcPct val="90000"/>
              </a:lnSpc>
              <a:spcAft>
                <a:spcPts val="600"/>
              </a:spcAft>
              <a:buFont typeface="Arial" panose="020B0604020202020204" pitchFamily="34" charset="0"/>
              <a:buChar char="•"/>
            </a:pPr>
            <a:r>
              <a:rPr lang="en-US" sz="900" dirty="0"/>
              <a:t>National Health Service (2026). Cardiovascular disease. Available at: </a:t>
            </a:r>
            <a:r>
              <a:rPr lang="en-US" sz="900" u="sng" dirty="0">
                <a:hlinkClick r:id="rId4"/>
              </a:rPr>
              <a:t>https://www.nhs.uk/conditions/cardiovascular-disease/</a:t>
            </a:r>
            <a:r>
              <a:rPr lang="en-US" sz="900" dirty="0"/>
              <a:t>  (Accessed on 7 March 2026).</a:t>
            </a:r>
          </a:p>
          <a:p>
            <a:pPr marL="171450" indent="-228600" algn="just">
              <a:lnSpc>
                <a:spcPct val="90000"/>
              </a:lnSpc>
              <a:spcAft>
                <a:spcPts val="600"/>
              </a:spcAft>
              <a:buFont typeface="Arial" panose="020B0604020202020204" pitchFamily="34" charset="0"/>
              <a:buChar char="•"/>
            </a:pPr>
            <a:r>
              <a:rPr lang="en-US" sz="900" dirty="0"/>
              <a:t>National Institute for Health and Care Excellence (2023). Cardiovascular disease: risk assessment and reduction, including lipid modification. Available at: </a:t>
            </a:r>
            <a:r>
              <a:rPr lang="en-US" sz="900" u="sng" dirty="0">
                <a:hlinkClick r:id="rId5"/>
              </a:rPr>
              <a:t>https://www.nice.org.uk/guidance/ng238/resources/cardiovascular-disease-risk-assessment-and-reduction-including-lipid-modification-pdf-66143902851781</a:t>
            </a:r>
            <a:r>
              <a:rPr lang="en-US" sz="900" dirty="0"/>
              <a:t>  (Accessed on 7 March 2026).</a:t>
            </a:r>
          </a:p>
          <a:p>
            <a:pPr marL="171450" indent="-228600" algn="just">
              <a:lnSpc>
                <a:spcPct val="90000"/>
              </a:lnSpc>
              <a:spcAft>
                <a:spcPts val="600"/>
              </a:spcAft>
              <a:buFont typeface="Arial" panose="020B0604020202020204" pitchFamily="34" charset="0"/>
              <a:buChar char="•"/>
            </a:pPr>
            <a:r>
              <a:rPr lang="en-US" sz="900" dirty="0"/>
              <a:t>National Institute for Health and Care Excellence (2023). Hypertension in adults: diagnosis and management.  Available at: </a:t>
            </a:r>
            <a:r>
              <a:rPr lang="en-US" sz="900" u="sng" dirty="0">
                <a:hlinkClick r:id="rId6"/>
              </a:rPr>
              <a:t>https://www.nice.org.uk/guidance/ng136/resources/hypertension-in-adults-diagnosis-and-management-pdf-66141722710213</a:t>
            </a:r>
            <a:r>
              <a:rPr lang="en-US" sz="900" dirty="0"/>
              <a:t>  (Accessed on 6 March 2026).</a:t>
            </a:r>
          </a:p>
          <a:p>
            <a:pPr marL="171450" indent="-228600" algn="just">
              <a:lnSpc>
                <a:spcPct val="90000"/>
              </a:lnSpc>
              <a:spcAft>
                <a:spcPts val="600"/>
              </a:spcAft>
              <a:buFont typeface="Arial" panose="020B0604020202020204" pitchFamily="34" charset="0"/>
              <a:buChar char="•"/>
            </a:pPr>
            <a:r>
              <a:rPr lang="en-US" sz="900" dirty="0"/>
              <a:t>NHS England (2024) Cardiovascular disease prevention and management. Available at: </a:t>
            </a:r>
            <a:r>
              <a:rPr lang="en-US" sz="900" u="sng" dirty="0">
                <a:hlinkClick r:id="rId7"/>
              </a:rPr>
              <a:t>https://www.england.nhs.uk/ourwork/clinical-policy/cvd/</a:t>
            </a:r>
            <a:r>
              <a:rPr lang="en-US" sz="900" dirty="0"/>
              <a:t> (Accessed on 7 March 2026).</a:t>
            </a:r>
          </a:p>
          <a:p>
            <a:pPr marL="171450" indent="-228600" algn="just">
              <a:lnSpc>
                <a:spcPct val="90000"/>
              </a:lnSpc>
              <a:spcAft>
                <a:spcPts val="600"/>
              </a:spcAft>
              <a:buFont typeface="Arial" panose="020B0604020202020204" pitchFamily="34" charset="0"/>
              <a:buChar char="•"/>
            </a:pPr>
            <a:r>
              <a:rPr lang="en-US" sz="900" dirty="0"/>
              <a:t>Ran, J., Zhou, P., Wang, J., Zhao, X., Huang, Y., Zhou, Q., Zhai, M. and Zhang, Y., (2025). Global, regional, and national burden of heart failure and its underlying causes, 1990–2021: results from the global burden of disease study 2021. </a:t>
            </a:r>
            <a:r>
              <a:rPr lang="en-US" sz="900" i="1" dirty="0"/>
              <a:t>Biomarker Research</a:t>
            </a:r>
            <a:r>
              <a:rPr lang="en-US" sz="900" dirty="0"/>
              <a:t>, </a:t>
            </a:r>
            <a:r>
              <a:rPr lang="en-US" sz="900" i="1" dirty="0"/>
              <a:t>13</a:t>
            </a:r>
            <a:r>
              <a:rPr lang="en-US" sz="900" dirty="0"/>
              <a:t>(1), p.16. </a:t>
            </a:r>
            <a:r>
              <a:rPr lang="en-US" sz="900" u="sng" dirty="0">
                <a:hlinkClick r:id="rId8"/>
              </a:rPr>
              <a:t>https://link.springer.com/content/pdf/10.1186/s40364-025-00728-8.pdf</a:t>
            </a:r>
            <a:r>
              <a:rPr lang="en-US" sz="900" dirty="0"/>
              <a:t> </a:t>
            </a:r>
          </a:p>
          <a:p>
            <a:pPr marL="171450" indent="-228600" algn="just">
              <a:lnSpc>
                <a:spcPct val="90000"/>
              </a:lnSpc>
              <a:spcAft>
                <a:spcPts val="600"/>
              </a:spcAft>
              <a:buFont typeface="Arial" panose="020B0604020202020204" pitchFamily="34" charset="0"/>
              <a:buChar char="•"/>
            </a:pPr>
            <a:r>
              <a:rPr lang="en-US" sz="900" dirty="0"/>
              <a:t>Spatz, E.S., Roy, B., Riley, C., </a:t>
            </a:r>
            <a:r>
              <a:rPr lang="en-US" sz="900" dirty="0" err="1"/>
              <a:t>Witters</a:t>
            </a:r>
            <a:r>
              <a:rPr lang="en-US" sz="900" dirty="0"/>
              <a:t>, D. and Herrin, J., (2023). Association of population well-being with cardiovascular outcomes. </a:t>
            </a:r>
            <a:r>
              <a:rPr lang="en-US" sz="900" i="1" dirty="0"/>
              <a:t>JAMA Network Open</a:t>
            </a:r>
            <a:r>
              <a:rPr lang="en-US" sz="900" dirty="0"/>
              <a:t>, </a:t>
            </a:r>
            <a:r>
              <a:rPr lang="en-US" sz="900" i="1" dirty="0"/>
              <a:t>6</a:t>
            </a:r>
            <a:r>
              <a:rPr lang="en-US" sz="900" dirty="0"/>
              <a:t>(7), p.e2321740. </a:t>
            </a:r>
            <a:r>
              <a:rPr lang="en-US" sz="900" u="sng" dirty="0">
                <a:hlinkClick r:id="rId9"/>
              </a:rPr>
              <a:t>https://jamanetwork.com/journals/jamanetworkopen/articlepdf/2806842/spatz_2023_oi_230641_1687873087.63906.pdf</a:t>
            </a:r>
            <a:r>
              <a:rPr lang="en-US" sz="900" dirty="0"/>
              <a:t> </a:t>
            </a:r>
          </a:p>
          <a:p>
            <a:pPr marL="171450" indent="-228600" algn="just">
              <a:lnSpc>
                <a:spcPct val="90000"/>
              </a:lnSpc>
              <a:spcAft>
                <a:spcPts val="600"/>
              </a:spcAft>
              <a:buFont typeface="Arial" panose="020B0604020202020204" pitchFamily="34" charset="0"/>
              <a:buChar char="•"/>
            </a:pPr>
            <a:r>
              <a:rPr lang="en-US" sz="900" dirty="0"/>
              <a:t>UK Government (2025). FIT FOR THE FUTURE: 10 Year Health Plan for England. Available at: </a:t>
            </a:r>
            <a:r>
              <a:rPr lang="en-US" sz="900" u="sng" dirty="0">
                <a:hlinkClick r:id="rId10"/>
              </a:rPr>
              <a:t>https://assets.publishing.service.gov.uk/media/6888a0b1a11f859994409147/fit-for-the-future-10-year-health-plan-for-england.pdf</a:t>
            </a:r>
            <a:r>
              <a:rPr lang="en-US" sz="900" dirty="0"/>
              <a:t>  (Accessed on 7 March 2026).</a:t>
            </a:r>
          </a:p>
          <a:p>
            <a:pPr marL="171450" indent="-228600" algn="just">
              <a:lnSpc>
                <a:spcPct val="90000"/>
              </a:lnSpc>
              <a:spcAft>
                <a:spcPts val="600"/>
              </a:spcAft>
              <a:buFont typeface="Arial" panose="020B0604020202020204" pitchFamily="34" charset="0"/>
              <a:buChar char="•"/>
            </a:pPr>
            <a:r>
              <a:rPr lang="en-US" sz="900" dirty="0"/>
              <a:t>Ullah, A., Kumar, M., Sayyar, M., Sapna, F.N.U., John, C., Memon, S., Qureshi, K., Agbo, E.C., Ariri, H.I., Chukwu, E.J. and </a:t>
            </a:r>
            <a:r>
              <a:rPr lang="en-US" sz="900" dirty="0" err="1"/>
              <a:t>Varrassi</a:t>
            </a:r>
            <a:r>
              <a:rPr lang="en-US" sz="900" dirty="0"/>
              <a:t>, G., (2023). Revolutionizing cardiac care: a comprehensive narrative review of cardiac rehabilitation and the evolution of cardiovascular medicine. </a:t>
            </a:r>
            <a:r>
              <a:rPr lang="en-US" sz="900" i="1" dirty="0" err="1"/>
              <a:t>Cureus</a:t>
            </a:r>
            <a:r>
              <a:rPr lang="en-US" sz="900" dirty="0"/>
              <a:t>, </a:t>
            </a:r>
            <a:r>
              <a:rPr lang="en-US" sz="900" i="1" dirty="0"/>
              <a:t>15</a:t>
            </a:r>
            <a:r>
              <a:rPr lang="en-US" sz="900" dirty="0"/>
              <a:t>(10), p.e46469. </a:t>
            </a:r>
            <a:r>
              <a:rPr lang="en-US" sz="900" u="sng" dirty="0">
                <a:hlinkClick r:id="rId11"/>
              </a:rPr>
              <a:t>https://radiation_oncology.cureus.com/articles/195172-revolutionizing-cardiac-care-a-comprehensive-narrative-review-of-cardiac-rehabilitation-and-the-evolution-of-cardiovascular-medicine.pdf?email=</a:t>
            </a:r>
            <a:r>
              <a:rPr lang="en-US" sz="900" dirty="0"/>
              <a:t> </a:t>
            </a:r>
          </a:p>
          <a:p>
            <a:pPr marL="171450" indent="-228600" algn="just">
              <a:lnSpc>
                <a:spcPct val="90000"/>
              </a:lnSpc>
              <a:spcAft>
                <a:spcPts val="600"/>
              </a:spcAft>
              <a:buFont typeface="Arial" panose="020B0604020202020204" pitchFamily="34" charset="0"/>
              <a:buChar char="•"/>
            </a:pPr>
            <a:r>
              <a:rPr lang="en-US" sz="900" dirty="0"/>
              <a:t>World Health Organization (2024). cardiovascular diseases. Available at: </a:t>
            </a:r>
            <a:r>
              <a:rPr lang="en-US" sz="900" u="sng" dirty="0">
                <a:hlinkClick r:id="rId12"/>
              </a:rPr>
              <a:t>https://www.who.int/europe/news-room/fact-sheets/item/cardiovascular-diseases</a:t>
            </a:r>
            <a:r>
              <a:rPr lang="en-US" sz="900" dirty="0"/>
              <a:t>  (Accessed on 7 March 2026).</a:t>
            </a:r>
          </a:p>
          <a:p>
            <a:pPr marL="171450" indent="-228600" algn="just">
              <a:lnSpc>
                <a:spcPct val="90000"/>
              </a:lnSpc>
              <a:spcAft>
                <a:spcPts val="600"/>
              </a:spcAft>
              <a:buFont typeface="Arial" panose="020B0604020202020204" pitchFamily="34" charset="0"/>
              <a:buChar char="•"/>
            </a:pPr>
            <a:r>
              <a:rPr lang="en-US" sz="900" dirty="0"/>
              <a:t>World Health Organization (2025). Cardiovascular diseases (CVDs).</a:t>
            </a:r>
            <a:r>
              <a:rPr lang="en-US" sz="900" b="1" dirty="0"/>
              <a:t> </a:t>
            </a:r>
            <a:r>
              <a:rPr lang="en-US" sz="900" dirty="0"/>
              <a:t>Available at: </a:t>
            </a:r>
            <a:r>
              <a:rPr lang="en-US" sz="900" u="sng" dirty="0">
                <a:hlinkClick r:id="rId13"/>
              </a:rPr>
              <a:t>https://www.who.int/news-room/fact-sheets/detail/cardiovascular-diseases-(cvds)</a:t>
            </a:r>
            <a:r>
              <a:rPr lang="en-US" sz="900" dirty="0"/>
              <a:t>  (Accessed on 7 March 2026).</a:t>
            </a:r>
          </a:p>
          <a:p>
            <a:pPr marL="171450" indent="-228600" algn="just">
              <a:lnSpc>
                <a:spcPct val="90000"/>
              </a:lnSpc>
              <a:spcAft>
                <a:spcPts val="600"/>
              </a:spcAft>
              <a:buFont typeface="Arial" panose="020B0604020202020204" pitchFamily="34" charset="0"/>
              <a:buChar char="•"/>
            </a:pPr>
            <a:r>
              <a:rPr lang="en-US" sz="900" dirty="0"/>
              <a:t>World Health Organization (2025). World health statistics 2025. Available at: </a:t>
            </a:r>
            <a:r>
              <a:rPr lang="en-US" sz="900" u="sng" dirty="0">
                <a:hlinkClick r:id="rId14"/>
              </a:rPr>
              <a:t>https://iris.who.int/server/api/core/bitstreams/c992fbdc-11ef-43db-a478-7e7a195403ae/content</a:t>
            </a:r>
            <a:r>
              <a:rPr lang="en-US" sz="900" dirty="0"/>
              <a:t> (Accessed on 7 March 2026).</a:t>
            </a:r>
          </a:p>
          <a:p>
            <a:pPr marL="171450" indent="-228600" algn="just">
              <a:lnSpc>
                <a:spcPct val="90000"/>
              </a:lnSpc>
              <a:spcAft>
                <a:spcPts val="600"/>
              </a:spcAft>
              <a:buFont typeface="Arial" panose="020B0604020202020204" pitchFamily="34" charset="0"/>
              <a:buChar char="•"/>
            </a:pPr>
            <a:r>
              <a:rPr lang="en-US" sz="900" dirty="0"/>
              <a:t>Zhao, N., Yu, X., Zhu, X., Song, Y., Gao, F., Yu, B. and Qu, A., (2024). Diabetes mellitus to accelerated atherosclerosis: shared cellular and molecular mechanisms in glucose and lipid metabolism. </a:t>
            </a:r>
            <a:r>
              <a:rPr lang="en-US" sz="900" i="1" dirty="0"/>
              <a:t>Journal of cardiovascular translational research</a:t>
            </a:r>
            <a:r>
              <a:rPr lang="en-US" sz="900" dirty="0"/>
              <a:t>, </a:t>
            </a:r>
            <a:r>
              <a:rPr lang="en-US" sz="900" i="1" dirty="0"/>
              <a:t>17</a:t>
            </a:r>
            <a:r>
              <a:rPr lang="en-US" sz="900" dirty="0"/>
              <a:t>(1), pp.133-152. Available at: </a:t>
            </a:r>
            <a:r>
              <a:rPr lang="en-US" sz="900" u="sng" dirty="0">
                <a:hlinkClick r:id="rId15"/>
              </a:rPr>
              <a:t>https://link.springer.com/article/10.1007/s12265-023-10470-x</a:t>
            </a:r>
            <a:r>
              <a:rPr lang="en-US" sz="900" dirty="0"/>
              <a:t> (Accessed on 7 March 2026).</a:t>
            </a:r>
          </a:p>
          <a:p>
            <a:pPr marL="171450" indent="-228600" algn="just">
              <a:lnSpc>
                <a:spcPct val="90000"/>
              </a:lnSpc>
              <a:spcAft>
                <a:spcPts val="600"/>
              </a:spcAft>
              <a:buFont typeface="Arial" panose="020B0604020202020204" pitchFamily="34" charset="0"/>
              <a:buChar char="•"/>
            </a:pPr>
            <a:r>
              <a:rPr lang="en-US" sz="900" dirty="0"/>
              <a:t>Zhou, J., Wu, R., Williams, C., Emberson, J., Reith, C., Keech, A., Robson, J., Wilkinson, K., Armitage, J., Gray, A. and Simes, J., (2023). Prediction models for individual-level healthcare costs associated with cardiovascular events in the UK. </a:t>
            </a:r>
            <a:r>
              <a:rPr lang="en-US" sz="900" i="1" dirty="0"/>
              <a:t>Pharmacoeconomics</a:t>
            </a:r>
            <a:r>
              <a:rPr lang="en-US" sz="900" dirty="0"/>
              <a:t>, </a:t>
            </a:r>
            <a:r>
              <a:rPr lang="en-US" sz="900" i="1" dirty="0"/>
              <a:t>41</a:t>
            </a:r>
            <a:r>
              <a:rPr lang="en-US" sz="900" dirty="0"/>
              <a:t>(5), pp.547-559. </a:t>
            </a:r>
            <a:r>
              <a:rPr lang="en-US" sz="900" u="sng" dirty="0">
                <a:hlinkClick r:id="rId16"/>
              </a:rPr>
              <a:t>https://link.springer.com/content/pdf/10.1007/s40273-022-01219-6.pdf</a:t>
            </a:r>
            <a:endParaRPr lang="en-US" sz="900" dirty="0">
              <a:effectLst/>
            </a:endParaRPr>
          </a:p>
        </p:txBody>
      </p:sp>
    </p:spTree>
    <p:extLst>
      <p:ext uri="{BB962C8B-B14F-4D97-AF65-F5344CB8AC3E}">
        <p14:creationId xmlns:p14="http://schemas.microsoft.com/office/powerpoint/2010/main" val="28532060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207</TotalTime>
  <Words>2254</Words>
  <Application>Microsoft Office PowerPoint</Application>
  <PresentationFormat>Widescreen</PresentationFormat>
  <Paragraphs>187</Paragraphs>
  <Slides>19</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Aptos</vt:lpstr>
      <vt:lpstr>Aptos Display</vt:lpstr>
      <vt:lpstr>Arial</vt:lpstr>
      <vt:lpstr>Bahnschrift</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DELL</cp:lastModifiedBy>
  <cp:revision>47</cp:revision>
  <dcterms:created xsi:type="dcterms:W3CDTF">2026-03-07T09:49:44Z</dcterms:created>
  <dcterms:modified xsi:type="dcterms:W3CDTF">2026-03-14T11:04:44Z</dcterms:modified>
</cp:coreProperties>
</file>