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9"/>
  </p:notesMasterIdLst>
  <p:sldIdLst>
    <p:sldId id="256" r:id="rId2"/>
    <p:sldId id="278" r:id="rId3"/>
    <p:sldId id="279" r:id="rId4"/>
    <p:sldId id="282" r:id="rId5"/>
    <p:sldId id="280" r:id="rId6"/>
    <p:sldId id="283" r:id="rId7"/>
    <p:sldId id="284" r:id="rId8"/>
    <p:sldId id="281" r:id="rId9"/>
    <p:sldId id="285" r:id="rId10"/>
    <p:sldId id="286" r:id="rId11"/>
    <p:sldId id="287" r:id="rId12"/>
    <p:sldId id="288" r:id="rId13"/>
    <p:sldId id="289" r:id="rId14"/>
    <p:sldId id="290" r:id="rId15"/>
    <p:sldId id="291" r:id="rId16"/>
    <p:sldId id="292" r:id="rId17"/>
    <p:sldId id="277"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99" autoAdjust="0"/>
    <p:restoredTop sz="82947" autoAdjust="0"/>
  </p:normalViewPr>
  <p:slideViewPr>
    <p:cSldViewPr snapToGrid="0" snapToObjects="1">
      <p:cViewPr varScale="1">
        <p:scale>
          <a:sx n="93" d="100"/>
          <a:sy n="93" d="100"/>
        </p:scale>
        <p:origin x="52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10/7/2018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3</a:t>
            </a:fld>
            <a:endParaRPr lang="en-US"/>
          </a:p>
        </p:txBody>
      </p:sp>
    </p:spTree>
    <p:extLst>
      <p:ext uri="{BB962C8B-B14F-4D97-AF65-F5344CB8AC3E}">
        <p14:creationId xmlns:p14="http://schemas.microsoft.com/office/powerpoint/2010/main" val="8374403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dirty="0"/>
              <a:t>Click to edit Master title style</a:t>
            </a:r>
            <a:endParaRPr dirty="0"/>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3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186486"/>
            <a:ext cx="6498158" cy="1037999"/>
          </a:xfrm>
        </p:spPr>
        <p:txBody>
          <a:bodyPr/>
          <a:lstStyle/>
          <a:p>
            <a:r>
              <a:rPr lang="en-US" altLang="ja-JP" sz="4800" dirty="0">
                <a:latin typeface="Arial" charset="0"/>
                <a:cs typeface="ＭＳ Ｐゴシック" charset="0"/>
              </a:rPr>
              <a:t>Server Availability </a:t>
            </a:r>
            <a:endParaRPr lang="en-US" sz="2800" dirty="0">
              <a:solidFill>
                <a:srgbClr val="FF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9233"/>
          </a:xfrm>
        </p:spPr>
        <p:txBody>
          <a:bodyPr/>
          <a:lstStyle/>
          <a:p>
            <a:r>
              <a:rPr lang="en-GB" dirty="0"/>
              <a:t>Server Availability</a:t>
            </a:r>
          </a:p>
        </p:txBody>
      </p:sp>
      <p:sp>
        <p:nvSpPr>
          <p:cNvPr id="3" name="Content Placeholder 2"/>
          <p:cNvSpPr>
            <a:spLocks noGrp="1"/>
          </p:cNvSpPr>
          <p:nvPr>
            <p:ph idx="1"/>
          </p:nvPr>
        </p:nvSpPr>
        <p:spPr>
          <a:xfrm>
            <a:off x="549275" y="1366285"/>
            <a:ext cx="8339544" cy="4343400"/>
          </a:xfrm>
        </p:spPr>
        <p:txBody>
          <a:bodyPr/>
          <a:lstStyle/>
          <a:p>
            <a:pPr algn="just"/>
            <a:r>
              <a:rPr lang="en-GB" dirty="0"/>
              <a:t>High availability is one of the key design considerations of a Data centre.</a:t>
            </a:r>
          </a:p>
          <a:p>
            <a:pPr algn="just"/>
            <a:r>
              <a:rPr lang="en-GB" dirty="0"/>
              <a:t>No matter how robust the application is, failures are always possible.</a:t>
            </a:r>
          </a:p>
          <a:p>
            <a:pPr algn="just"/>
            <a:r>
              <a:rPr lang="en-GB" dirty="0"/>
              <a:t>This section explains how the TCP stack of the client behaves in the presence of a server failures. </a:t>
            </a:r>
          </a:p>
        </p:txBody>
      </p:sp>
    </p:spTree>
    <p:extLst>
      <p:ext uri="{BB962C8B-B14F-4D97-AF65-F5344CB8AC3E}">
        <p14:creationId xmlns:p14="http://schemas.microsoft.com/office/powerpoint/2010/main" val="3718054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94173"/>
          </a:xfrm>
        </p:spPr>
        <p:txBody>
          <a:bodyPr/>
          <a:lstStyle/>
          <a:p>
            <a:r>
              <a:rPr lang="en-GB" dirty="0"/>
              <a:t>Processes and Threads</a:t>
            </a:r>
          </a:p>
        </p:txBody>
      </p:sp>
      <p:sp>
        <p:nvSpPr>
          <p:cNvPr id="3" name="Content Placeholder 2"/>
          <p:cNvSpPr>
            <a:spLocks noGrp="1"/>
          </p:cNvSpPr>
          <p:nvPr>
            <p:ph idx="1"/>
          </p:nvPr>
        </p:nvSpPr>
        <p:spPr>
          <a:xfrm>
            <a:off x="549275" y="824023"/>
            <a:ext cx="8499032" cy="4559299"/>
          </a:xfrm>
        </p:spPr>
        <p:txBody>
          <a:bodyPr>
            <a:normAutofit fontScale="92500" lnSpcReduction="10000"/>
          </a:bodyPr>
          <a:lstStyle/>
          <a:p>
            <a:pPr algn="just">
              <a:lnSpc>
                <a:spcPct val="110000"/>
              </a:lnSpc>
            </a:pPr>
            <a:r>
              <a:rPr lang="en-GB" dirty="0"/>
              <a:t>Server applications are basically processes listening on certain Layer 4 ports. </a:t>
            </a:r>
          </a:p>
          <a:p>
            <a:pPr algn="just">
              <a:lnSpc>
                <a:spcPct val="110000"/>
              </a:lnSpc>
            </a:pPr>
            <a:r>
              <a:rPr lang="en-GB" dirty="0"/>
              <a:t>Examples of applications/servers are web servers, Common Gateway Interface (CGI) applications, Active Server Pages (ASP) servers, servlet engines, and so on.</a:t>
            </a:r>
          </a:p>
          <a:p>
            <a:pPr algn="just">
              <a:lnSpc>
                <a:spcPct val="110000"/>
              </a:lnSpc>
            </a:pPr>
            <a:r>
              <a:rPr lang="en-GB" dirty="0"/>
              <a:t>Server implementations differ depending on how incoming connections are handled. </a:t>
            </a:r>
          </a:p>
          <a:p>
            <a:pPr algn="just">
              <a:lnSpc>
                <a:spcPct val="110000"/>
              </a:lnSpc>
            </a:pPr>
            <a:r>
              <a:rPr lang="en-GB" dirty="0"/>
              <a:t>A process can be spawned on a per-connection basis by another process listening on multiple ports (such as </a:t>
            </a:r>
            <a:r>
              <a:rPr lang="en-GB" dirty="0" err="1"/>
              <a:t>inetd</a:t>
            </a:r>
            <a:r>
              <a:rPr lang="en-GB" dirty="0"/>
              <a:t> in UNIX), or it can be a </a:t>
            </a:r>
            <a:r>
              <a:rPr lang="en-GB" i="1" dirty="0"/>
              <a:t>standalone </a:t>
            </a:r>
            <a:r>
              <a:rPr lang="en-GB" dirty="0"/>
              <a:t>server forking when new connections arrive.</a:t>
            </a:r>
          </a:p>
        </p:txBody>
      </p:sp>
    </p:spTree>
    <p:extLst>
      <p:ext uri="{BB962C8B-B14F-4D97-AF65-F5344CB8AC3E}">
        <p14:creationId xmlns:p14="http://schemas.microsoft.com/office/powerpoint/2010/main" val="379407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57968"/>
          </a:xfrm>
        </p:spPr>
        <p:txBody>
          <a:bodyPr/>
          <a:lstStyle/>
          <a:p>
            <a:r>
              <a:rPr lang="en-GB" dirty="0"/>
              <a:t>Processes and Threads</a:t>
            </a:r>
          </a:p>
        </p:txBody>
      </p:sp>
      <p:sp>
        <p:nvSpPr>
          <p:cNvPr id="3" name="Content Placeholder 2"/>
          <p:cNvSpPr>
            <a:spLocks noGrp="1"/>
          </p:cNvSpPr>
          <p:nvPr>
            <p:ph idx="1"/>
          </p:nvPr>
        </p:nvSpPr>
        <p:spPr>
          <a:xfrm>
            <a:off x="549275" y="866554"/>
            <a:ext cx="8456502" cy="4673600"/>
          </a:xfrm>
        </p:spPr>
        <p:txBody>
          <a:bodyPr>
            <a:normAutofit fontScale="92500" lnSpcReduction="10000"/>
          </a:bodyPr>
          <a:lstStyle/>
          <a:p>
            <a:pPr algn="just">
              <a:lnSpc>
                <a:spcPct val="110000"/>
              </a:lnSpc>
            </a:pPr>
            <a:r>
              <a:rPr lang="en-GB" dirty="0"/>
              <a:t>Additionally, servers can be categorized as </a:t>
            </a:r>
            <a:r>
              <a:rPr lang="en-GB" i="1" dirty="0"/>
              <a:t>forking </a:t>
            </a:r>
            <a:r>
              <a:rPr lang="en-GB" dirty="0"/>
              <a:t>servers if they rely on creating different processes to serve new connections, or </a:t>
            </a:r>
            <a:r>
              <a:rPr lang="en-GB" i="1" dirty="0"/>
              <a:t>threaded </a:t>
            </a:r>
            <a:r>
              <a:rPr lang="en-GB" dirty="0"/>
              <a:t>servers if they rely on threads instead.</a:t>
            </a:r>
          </a:p>
          <a:p>
            <a:pPr algn="just">
              <a:lnSpc>
                <a:spcPct val="110000"/>
              </a:lnSpc>
            </a:pPr>
            <a:r>
              <a:rPr lang="en-GB" dirty="0"/>
              <a:t>Threads are similar to processes, in that they allow concurrent operation, but they execute inside the same process and have less overhead than processes. </a:t>
            </a:r>
          </a:p>
          <a:p>
            <a:pPr algn="just">
              <a:lnSpc>
                <a:spcPct val="110000"/>
              </a:lnSpc>
            </a:pPr>
            <a:r>
              <a:rPr lang="en-GB" dirty="0"/>
              <a:t>Processes have separate memory space and file descriptors; threads are separate execution instances that share the same memory space. </a:t>
            </a:r>
          </a:p>
          <a:p>
            <a:pPr algn="just">
              <a:lnSpc>
                <a:spcPct val="110000"/>
              </a:lnSpc>
            </a:pPr>
            <a:r>
              <a:rPr lang="en-GB" dirty="0"/>
              <a:t>At a very high level, you can think of threads as separate program counters inside the same process.</a:t>
            </a:r>
          </a:p>
        </p:txBody>
      </p:sp>
    </p:spTree>
    <p:extLst>
      <p:ext uri="{BB962C8B-B14F-4D97-AF65-F5344CB8AC3E}">
        <p14:creationId xmlns:p14="http://schemas.microsoft.com/office/powerpoint/2010/main" val="1355617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09112"/>
          </a:xfrm>
        </p:spPr>
        <p:txBody>
          <a:bodyPr/>
          <a:lstStyle/>
          <a:p>
            <a:r>
              <a:rPr lang="en-GB" sz="2400" dirty="0"/>
              <a:t>Difference between Forking and Threaded servers</a:t>
            </a:r>
          </a:p>
        </p:txBody>
      </p:sp>
      <p:sp>
        <p:nvSpPr>
          <p:cNvPr id="3" name="Content Placeholder 2"/>
          <p:cNvSpPr>
            <a:spLocks noGrp="1"/>
          </p:cNvSpPr>
          <p:nvPr>
            <p:ph idx="1"/>
          </p:nvPr>
        </p:nvSpPr>
        <p:spPr>
          <a:xfrm>
            <a:off x="644967" y="802759"/>
            <a:ext cx="8360809" cy="4343400"/>
          </a:xfrm>
        </p:spPr>
        <p:txBody>
          <a:bodyPr/>
          <a:lstStyle/>
          <a:p>
            <a:pPr algn="just"/>
            <a:r>
              <a:rPr lang="en-GB" b="1" dirty="0"/>
              <a:t>Performance, Robustness and Shared State Information</a:t>
            </a:r>
          </a:p>
          <a:p>
            <a:pPr algn="just"/>
            <a:r>
              <a:rPr lang="en-GB" b="1" dirty="0"/>
              <a:t>Performance</a:t>
            </a:r>
          </a:p>
          <a:p>
            <a:pPr lvl="1" algn="just"/>
            <a:r>
              <a:rPr lang="en-GB" dirty="0"/>
              <a:t>Context switching between threads is much lighter than between processes, so the impact of an increasing number of connections on the CPU utilization is less with threaded servers than with forking servers. </a:t>
            </a:r>
          </a:p>
          <a:p>
            <a:pPr lvl="1" algn="just"/>
            <a:r>
              <a:rPr lang="en-GB" dirty="0"/>
              <a:t>Because of this, threaded servers are more efficient than forking servers.</a:t>
            </a:r>
          </a:p>
        </p:txBody>
      </p:sp>
    </p:spTree>
    <p:extLst>
      <p:ext uri="{BB962C8B-B14F-4D97-AF65-F5344CB8AC3E}">
        <p14:creationId xmlns:p14="http://schemas.microsoft.com/office/powerpoint/2010/main" val="2881336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94173"/>
          </a:xfrm>
        </p:spPr>
        <p:txBody>
          <a:bodyPr/>
          <a:lstStyle/>
          <a:p>
            <a:r>
              <a:rPr lang="en-GB" sz="2400" dirty="0"/>
              <a:t>Difference between Forking and Threaded servers</a:t>
            </a:r>
          </a:p>
        </p:txBody>
      </p:sp>
      <p:sp>
        <p:nvSpPr>
          <p:cNvPr id="3" name="Content Placeholder 2"/>
          <p:cNvSpPr>
            <a:spLocks noGrp="1"/>
          </p:cNvSpPr>
          <p:nvPr>
            <p:ph idx="1"/>
          </p:nvPr>
        </p:nvSpPr>
        <p:spPr>
          <a:xfrm>
            <a:off x="634336" y="994145"/>
            <a:ext cx="8243850" cy="4343400"/>
          </a:xfrm>
        </p:spPr>
        <p:txBody>
          <a:bodyPr>
            <a:normAutofit fontScale="92500"/>
          </a:bodyPr>
          <a:lstStyle/>
          <a:p>
            <a:pPr algn="just">
              <a:lnSpc>
                <a:spcPct val="110000"/>
              </a:lnSpc>
            </a:pPr>
            <a:r>
              <a:rPr lang="en-GB" b="1" dirty="0"/>
              <a:t>Robustness</a:t>
            </a:r>
          </a:p>
          <a:p>
            <a:pPr lvl="1" algn="just">
              <a:lnSpc>
                <a:spcPct val="110000"/>
              </a:lnSpc>
            </a:pPr>
            <a:r>
              <a:rPr lang="en-GB" dirty="0"/>
              <a:t>When you run an application inside a single process, the failure of one thread can affect the entire process and the other connections with it. </a:t>
            </a:r>
          </a:p>
          <a:p>
            <a:pPr lvl="1" algn="just">
              <a:lnSpc>
                <a:spcPct val="110000"/>
              </a:lnSpc>
            </a:pPr>
            <a:r>
              <a:rPr lang="en-GB" dirty="0"/>
              <a:t>A forking server is more robust because a main process does not deal with I/O operations. </a:t>
            </a:r>
          </a:p>
          <a:p>
            <a:pPr lvl="1" algn="just">
              <a:lnSpc>
                <a:spcPct val="110000"/>
              </a:lnSpc>
            </a:pPr>
            <a:r>
              <a:rPr lang="en-GB" dirty="0"/>
              <a:t>Additionally, this process periodically kills the child processes, which prevents memory leaks from crashing the server. </a:t>
            </a:r>
          </a:p>
          <a:p>
            <a:pPr lvl="1" algn="just">
              <a:lnSpc>
                <a:spcPct val="110000"/>
              </a:lnSpc>
            </a:pPr>
            <a:r>
              <a:rPr lang="en-GB" dirty="0"/>
              <a:t>If one child fails, other connections still succeed. </a:t>
            </a:r>
          </a:p>
          <a:p>
            <a:pPr lvl="1" algn="just">
              <a:lnSpc>
                <a:spcPct val="110000"/>
              </a:lnSpc>
            </a:pPr>
            <a:r>
              <a:rPr lang="en-GB" dirty="0"/>
              <a:t>As a result, forking servers are more robust than threaded servers.</a:t>
            </a:r>
          </a:p>
        </p:txBody>
      </p:sp>
    </p:spTree>
    <p:extLst>
      <p:ext uri="{BB962C8B-B14F-4D97-AF65-F5344CB8AC3E}">
        <p14:creationId xmlns:p14="http://schemas.microsoft.com/office/powerpoint/2010/main" val="3602200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498480"/>
          </a:xfrm>
        </p:spPr>
        <p:txBody>
          <a:bodyPr/>
          <a:lstStyle/>
          <a:p>
            <a:r>
              <a:rPr lang="en-GB" sz="2400" dirty="0"/>
              <a:t>Difference between Forking and Threaded servers</a:t>
            </a:r>
          </a:p>
        </p:txBody>
      </p:sp>
      <p:sp>
        <p:nvSpPr>
          <p:cNvPr id="3" name="Content Placeholder 2"/>
          <p:cNvSpPr>
            <a:spLocks noGrp="1"/>
          </p:cNvSpPr>
          <p:nvPr>
            <p:ph idx="1"/>
          </p:nvPr>
        </p:nvSpPr>
        <p:spPr>
          <a:xfrm>
            <a:off x="644967" y="898452"/>
            <a:ext cx="8254483" cy="4343400"/>
          </a:xfrm>
        </p:spPr>
        <p:txBody>
          <a:bodyPr>
            <a:normAutofit lnSpcReduction="10000"/>
          </a:bodyPr>
          <a:lstStyle/>
          <a:p>
            <a:pPr algn="just"/>
            <a:r>
              <a:rPr lang="en-GB" b="1" dirty="0"/>
              <a:t>Shared state information</a:t>
            </a:r>
          </a:p>
          <a:p>
            <a:pPr lvl="1" algn="just"/>
            <a:r>
              <a:rPr lang="en-GB" dirty="0"/>
              <a:t>When dealing with a client that sends requests to the same application over a period of time, you typically want to save the session (state) information about this client. </a:t>
            </a:r>
          </a:p>
          <a:p>
            <a:pPr lvl="1" algn="just"/>
            <a:r>
              <a:rPr lang="en-GB" dirty="0"/>
              <a:t>Processes do not share memory, which means that dispatching client’s connections to different processes forces the application developer to use temporary files or databases to save state information. </a:t>
            </a:r>
          </a:p>
          <a:p>
            <a:pPr lvl="1" algn="just"/>
            <a:r>
              <a:rPr lang="en-GB" dirty="0"/>
              <a:t>Threads running in a single process share the memory space, which makes it possible to save the state information across multiple connections of the same application.</a:t>
            </a:r>
          </a:p>
        </p:txBody>
      </p:sp>
    </p:spTree>
    <p:extLst>
      <p:ext uri="{BB962C8B-B14F-4D97-AF65-F5344CB8AC3E}">
        <p14:creationId xmlns:p14="http://schemas.microsoft.com/office/powerpoint/2010/main" val="3271051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97302"/>
            <a:ext cx="8042276" cy="626071"/>
          </a:xfrm>
        </p:spPr>
        <p:txBody>
          <a:bodyPr/>
          <a:lstStyle/>
          <a:p>
            <a:r>
              <a:rPr lang="en-GB" dirty="0"/>
              <a:t>Today’s Servers</a:t>
            </a:r>
          </a:p>
        </p:txBody>
      </p:sp>
      <p:sp>
        <p:nvSpPr>
          <p:cNvPr id="3" name="Content Placeholder 2"/>
          <p:cNvSpPr>
            <a:spLocks noGrp="1"/>
          </p:cNvSpPr>
          <p:nvPr>
            <p:ph idx="1"/>
          </p:nvPr>
        </p:nvSpPr>
        <p:spPr>
          <a:xfrm>
            <a:off x="698130" y="1026043"/>
            <a:ext cx="8286381" cy="4343400"/>
          </a:xfrm>
        </p:spPr>
        <p:txBody>
          <a:bodyPr>
            <a:normAutofit/>
          </a:bodyPr>
          <a:lstStyle/>
          <a:p>
            <a:pPr algn="just"/>
            <a:r>
              <a:rPr lang="en-GB" dirty="0"/>
              <a:t>Today’s servers can be forking, threaded, and hybrid. </a:t>
            </a:r>
          </a:p>
          <a:p>
            <a:pPr algn="just"/>
            <a:r>
              <a:rPr lang="en-GB" dirty="0"/>
              <a:t>Hybrid servers keep a number of active processes for the same application and allow each process to serve a number of connections by using the threaded approach.</a:t>
            </a:r>
          </a:p>
          <a:p>
            <a:pPr algn="just"/>
            <a:r>
              <a:rPr lang="en-GB" dirty="0" err="1"/>
              <a:t>Multiprocess</a:t>
            </a:r>
            <a:r>
              <a:rPr lang="en-GB" dirty="0"/>
              <a:t> servers provide a solution to the need of sharing state information by writing this information on temporary files shared across servers or by using mechanisms such as session affinity.</a:t>
            </a:r>
          </a:p>
        </p:txBody>
      </p:sp>
    </p:spTree>
    <p:extLst>
      <p:ext uri="{BB962C8B-B14F-4D97-AF65-F5344CB8AC3E}">
        <p14:creationId xmlns:p14="http://schemas.microsoft.com/office/powerpoint/2010/main" val="2425518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8601"/>
          </a:xfrm>
        </p:spPr>
        <p:txBody>
          <a:bodyPr/>
          <a:lstStyle/>
          <a:p>
            <a:r>
              <a:rPr lang="en-GB" sz="2800" dirty="0"/>
              <a:t>TCP and UDP Connections to a Failed Server</a:t>
            </a:r>
          </a:p>
        </p:txBody>
      </p:sp>
      <p:sp>
        <p:nvSpPr>
          <p:cNvPr id="3" name="Content Placeholder 2"/>
          <p:cNvSpPr>
            <a:spLocks noGrp="1"/>
          </p:cNvSpPr>
          <p:nvPr>
            <p:ph idx="1"/>
          </p:nvPr>
        </p:nvSpPr>
        <p:spPr>
          <a:xfrm>
            <a:off x="549275" y="972880"/>
            <a:ext cx="8042276" cy="4343400"/>
          </a:xfrm>
        </p:spPr>
        <p:txBody>
          <a:bodyPr>
            <a:normAutofit fontScale="92500"/>
          </a:bodyPr>
          <a:lstStyle/>
          <a:p>
            <a:pPr algn="just">
              <a:lnSpc>
                <a:spcPct val="110000"/>
              </a:lnSpc>
            </a:pPr>
            <a:r>
              <a:rPr lang="en-GB" dirty="0"/>
              <a:t>No matter how robust the design of the application is, server failures are still possible for the following reasons:</a:t>
            </a:r>
          </a:p>
          <a:p>
            <a:pPr lvl="1" algn="just">
              <a:lnSpc>
                <a:spcPct val="110000"/>
              </a:lnSpc>
            </a:pPr>
            <a:r>
              <a:rPr lang="en-GB" dirty="0"/>
              <a:t>Power failure</a:t>
            </a:r>
          </a:p>
          <a:p>
            <a:pPr lvl="1" algn="just">
              <a:lnSpc>
                <a:spcPct val="110000"/>
              </a:lnSpc>
            </a:pPr>
            <a:r>
              <a:rPr lang="en-GB" dirty="0"/>
              <a:t>Hard disk failures</a:t>
            </a:r>
          </a:p>
          <a:p>
            <a:pPr lvl="1" algn="just">
              <a:lnSpc>
                <a:spcPct val="110000"/>
              </a:lnSpc>
            </a:pPr>
            <a:r>
              <a:rPr lang="en-GB" dirty="0"/>
              <a:t>NIC failures</a:t>
            </a:r>
          </a:p>
          <a:p>
            <a:pPr lvl="1" algn="just">
              <a:lnSpc>
                <a:spcPct val="110000"/>
              </a:lnSpc>
            </a:pPr>
            <a:r>
              <a:rPr lang="en-GB" dirty="0"/>
              <a:t>Cable failures</a:t>
            </a:r>
          </a:p>
          <a:p>
            <a:pPr lvl="1" algn="just">
              <a:lnSpc>
                <a:spcPct val="110000"/>
              </a:lnSpc>
            </a:pPr>
            <a:r>
              <a:rPr lang="en-GB" dirty="0"/>
              <a:t>Software bugs</a:t>
            </a:r>
          </a:p>
          <a:p>
            <a:pPr lvl="1" algn="just">
              <a:lnSpc>
                <a:spcPct val="110000"/>
              </a:lnSpc>
            </a:pPr>
            <a:r>
              <a:rPr lang="en-GB" dirty="0"/>
              <a:t>Memory leaks</a:t>
            </a:r>
          </a:p>
          <a:p>
            <a:pPr lvl="1" algn="just">
              <a:lnSpc>
                <a:spcPct val="110000"/>
              </a:lnSpc>
            </a:pPr>
            <a:r>
              <a:rPr lang="en-GB" dirty="0"/>
              <a:t>Disk data corruption</a:t>
            </a:r>
          </a:p>
          <a:p>
            <a:pPr lvl="1" algn="just">
              <a:lnSpc>
                <a:spcPct val="110000"/>
              </a:lnSpc>
            </a:pPr>
            <a:r>
              <a:rPr lang="en-GB" dirty="0"/>
              <a:t>Configuration errors</a:t>
            </a:r>
          </a:p>
        </p:txBody>
      </p:sp>
    </p:spTree>
    <p:extLst>
      <p:ext uri="{BB962C8B-B14F-4D97-AF65-F5344CB8AC3E}">
        <p14:creationId xmlns:p14="http://schemas.microsoft.com/office/powerpoint/2010/main" val="1357858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94173"/>
          </a:xfrm>
        </p:spPr>
        <p:txBody>
          <a:bodyPr/>
          <a:lstStyle/>
          <a:p>
            <a:r>
              <a:rPr lang="en-GB" dirty="0" err="1"/>
              <a:t>Cont</a:t>
            </a:r>
            <a:r>
              <a:rPr lang="en-GB" dirty="0"/>
              <a:t>…</a:t>
            </a:r>
          </a:p>
        </p:txBody>
      </p:sp>
      <p:sp>
        <p:nvSpPr>
          <p:cNvPr id="3" name="Content Placeholder 2"/>
          <p:cNvSpPr>
            <a:spLocks noGrp="1"/>
          </p:cNvSpPr>
          <p:nvPr>
            <p:ph idx="1"/>
          </p:nvPr>
        </p:nvSpPr>
        <p:spPr>
          <a:xfrm>
            <a:off x="549275" y="877187"/>
            <a:ext cx="8392706" cy="4343400"/>
          </a:xfrm>
        </p:spPr>
        <p:txBody>
          <a:bodyPr>
            <a:normAutofit/>
          </a:bodyPr>
          <a:lstStyle/>
          <a:p>
            <a:pPr marL="0" indent="0" algn="just">
              <a:buNone/>
            </a:pPr>
            <a:r>
              <a:rPr lang="en-GB" dirty="0"/>
              <a:t>Depending on the server failure, the client detects the failure for an established connection as follows:</a:t>
            </a:r>
          </a:p>
          <a:p>
            <a:pPr algn="just"/>
            <a:r>
              <a:rPr lang="en-GB" b="1" dirty="0"/>
              <a:t>Server process fails</a:t>
            </a:r>
            <a:r>
              <a:rPr lang="en-GB" dirty="0"/>
              <a:t>—The server sends a TCP FIN to the client, or the client sends a TCP segment and receives a TCP RST. In case of UDP, the server sends an ICMP port unreachable message.</a:t>
            </a:r>
          </a:p>
          <a:p>
            <a:pPr algn="just"/>
            <a:r>
              <a:rPr lang="en-GB" b="1" dirty="0"/>
              <a:t>Server machine fails or loses network connectivity</a:t>
            </a:r>
            <a:r>
              <a:rPr lang="en-GB" dirty="0"/>
              <a:t>—The TCP connection times out on the client, unless the application has other mechanisms to detect the failure and close the connection.</a:t>
            </a:r>
          </a:p>
        </p:txBody>
      </p:sp>
    </p:spTree>
    <p:extLst>
      <p:ext uri="{BB962C8B-B14F-4D97-AF65-F5344CB8AC3E}">
        <p14:creationId xmlns:p14="http://schemas.microsoft.com/office/powerpoint/2010/main" val="75735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30377"/>
          </a:xfrm>
        </p:spPr>
        <p:txBody>
          <a:bodyPr/>
          <a:lstStyle/>
          <a:p>
            <a:r>
              <a:rPr lang="en-GB" dirty="0"/>
              <a:t>Cont..</a:t>
            </a:r>
          </a:p>
        </p:txBody>
      </p:sp>
      <p:sp>
        <p:nvSpPr>
          <p:cNvPr id="3" name="Content Placeholder 2"/>
          <p:cNvSpPr>
            <a:spLocks noGrp="1"/>
          </p:cNvSpPr>
          <p:nvPr>
            <p:ph idx="1"/>
          </p:nvPr>
        </p:nvSpPr>
        <p:spPr>
          <a:xfrm>
            <a:off x="549275" y="770862"/>
            <a:ext cx="8413972" cy="4343400"/>
          </a:xfrm>
        </p:spPr>
        <p:txBody>
          <a:bodyPr>
            <a:normAutofit fontScale="92500"/>
          </a:bodyPr>
          <a:lstStyle/>
          <a:p>
            <a:pPr marL="0" indent="0" algn="just">
              <a:lnSpc>
                <a:spcPct val="110000"/>
              </a:lnSpc>
              <a:buNone/>
            </a:pPr>
            <a:r>
              <a:rPr lang="en-GB" dirty="0"/>
              <a:t>When a client sends a request to an application for a new connection, there are two possible results, depending on which failure affects the server:</a:t>
            </a:r>
          </a:p>
          <a:p>
            <a:pPr algn="just">
              <a:lnSpc>
                <a:spcPct val="110000"/>
              </a:lnSpc>
            </a:pPr>
            <a:r>
              <a:rPr lang="en-GB" b="1" dirty="0"/>
              <a:t>Server process failed</a:t>
            </a:r>
            <a:r>
              <a:rPr lang="en-GB" dirty="0"/>
              <a:t>—The client sends a TCP SYN, and the server sends a TCP FIN. In case of UDP, the server sends an ICMP port unreachable message. </a:t>
            </a:r>
          </a:p>
          <a:p>
            <a:pPr algn="just">
              <a:lnSpc>
                <a:spcPct val="110000"/>
              </a:lnSpc>
            </a:pPr>
            <a:r>
              <a:rPr lang="en-GB" b="1" dirty="0"/>
              <a:t>Server machine failed or lost network connectivity</a:t>
            </a:r>
            <a:r>
              <a:rPr lang="en-GB" dirty="0"/>
              <a:t>—The client sends TCP SYNs for a number of times (these SYN packets are called TCP SYN retransmissions), depending on the operating system implementation of the TCP stack.</a:t>
            </a:r>
          </a:p>
        </p:txBody>
      </p:sp>
    </p:spTree>
    <p:extLst>
      <p:ext uri="{BB962C8B-B14F-4D97-AF65-F5344CB8AC3E}">
        <p14:creationId xmlns:p14="http://schemas.microsoft.com/office/powerpoint/2010/main" val="392573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94173"/>
          </a:xfrm>
        </p:spPr>
        <p:txBody>
          <a:bodyPr/>
          <a:lstStyle/>
          <a:p>
            <a:r>
              <a:rPr lang="en-GB" dirty="0"/>
              <a:t>Clustering</a:t>
            </a:r>
          </a:p>
        </p:txBody>
      </p:sp>
      <p:sp>
        <p:nvSpPr>
          <p:cNvPr id="3" name="Content Placeholder 2"/>
          <p:cNvSpPr>
            <a:spLocks noGrp="1"/>
          </p:cNvSpPr>
          <p:nvPr>
            <p:ph idx="1"/>
          </p:nvPr>
        </p:nvSpPr>
        <p:spPr>
          <a:xfrm>
            <a:off x="549275" y="940982"/>
            <a:ext cx="8424604" cy="4343400"/>
          </a:xfrm>
        </p:spPr>
        <p:txBody>
          <a:bodyPr/>
          <a:lstStyle/>
          <a:p>
            <a:pPr algn="just"/>
            <a:r>
              <a:rPr lang="en-GB" dirty="0"/>
              <a:t>Clustering of application servers increases the availability of the server farm impacted by server failures.</a:t>
            </a:r>
          </a:p>
          <a:p>
            <a:pPr algn="just"/>
            <a:r>
              <a:rPr lang="en-GB" dirty="0"/>
              <a:t>Clustering consists of using multiple-server computers to provide a single application that is virtually running on a single server. </a:t>
            </a:r>
          </a:p>
          <a:p>
            <a:pPr algn="just"/>
            <a:r>
              <a:rPr lang="en-GB" dirty="0"/>
              <a:t>The application runs effectively on multiple servers, but the end user thinks he is accessing a single server.</a:t>
            </a:r>
          </a:p>
          <a:p>
            <a:pPr algn="just"/>
            <a:r>
              <a:rPr lang="en-GB" dirty="0"/>
              <a:t>Clustering provides both load distribution and high availability.</a:t>
            </a:r>
          </a:p>
        </p:txBody>
      </p:sp>
    </p:spTree>
    <p:extLst>
      <p:ext uri="{BB962C8B-B14F-4D97-AF65-F5344CB8AC3E}">
        <p14:creationId xmlns:p14="http://schemas.microsoft.com/office/powerpoint/2010/main" val="2555845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30377"/>
          </a:xfrm>
        </p:spPr>
        <p:txBody>
          <a:bodyPr/>
          <a:lstStyle/>
          <a:p>
            <a:r>
              <a:rPr lang="en-GB" dirty="0" err="1"/>
              <a:t>Cont</a:t>
            </a:r>
            <a:r>
              <a:rPr lang="en-GB" dirty="0"/>
              <a:t>…</a:t>
            </a:r>
          </a:p>
        </p:txBody>
      </p:sp>
      <p:sp>
        <p:nvSpPr>
          <p:cNvPr id="3" name="Content Placeholder 2"/>
          <p:cNvSpPr>
            <a:spLocks noGrp="1"/>
          </p:cNvSpPr>
          <p:nvPr>
            <p:ph idx="1"/>
          </p:nvPr>
        </p:nvSpPr>
        <p:spPr>
          <a:xfrm>
            <a:off x="623703" y="845290"/>
            <a:ext cx="8318278" cy="4343400"/>
          </a:xfrm>
        </p:spPr>
        <p:txBody>
          <a:bodyPr>
            <a:normAutofit lnSpcReduction="10000"/>
          </a:bodyPr>
          <a:lstStyle/>
          <a:p>
            <a:pPr algn="just"/>
            <a:r>
              <a:rPr lang="en-GB" dirty="0"/>
              <a:t>Clustering can be used to scale a server farm. Instead of adding processors to a single computer, you can use a farm of computers of the same power; the end result is a virtual server of higher processing power than a single device.</a:t>
            </a:r>
          </a:p>
          <a:p>
            <a:pPr algn="just"/>
            <a:r>
              <a:rPr lang="en-GB" dirty="0"/>
              <a:t>Clustering typically refers to the combination of load-balancing traffic to a number of servers and the capability of these servers to share resources such as a storage disk subsystem or a tape drive. </a:t>
            </a:r>
          </a:p>
          <a:p>
            <a:pPr algn="just"/>
            <a:r>
              <a:rPr lang="en-GB" dirty="0"/>
              <a:t>A load-balancer is placed in the path between clients and servers.</a:t>
            </a:r>
          </a:p>
        </p:txBody>
      </p:sp>
    </p:spTree>
    <p:extLst>
      <p:ext uri="{BB962C8B-B14F-4D97-AF65-F5344CB8AC3E}">
        <p14:creationId xmlns:p14="http://schemas.microsoft.com/office/powerpoint/2010/main" val="1980796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47336"/>
          </a:xfrm>
        </p:spPr>
        <p:txBody>
          <a:bodyPr/>
          <a:lstStyle/>
          <a:p>
            <a:r>
              <a:rPr lang="en-GB" dirty="0"/>
              <a:t>Data Centre Interconnect</a:t>
            </a:r>
          </a:p>
        </p:txBody>
      </p:sp>
      <p:sp>
        <p:nvSpPr>
          <p:cNvPr id="3" name="Content Placeholder 2"/>
          <p:cNvSpPr>
            <a:spLocks noGrp="1"/>
          </p:cNvSpPr>
          <p:nvPr>
            <p:ph idx="1"/>
          </p:nvPr>
        </p:nvSpPr>
        <p:spPr>
          <a:xfrm>
            <a:off x="549274" y="994145"/>
            <a:ext cx="8360809" cy="4343400"/>
          </a:xfrm>
        </p:spPr>
        <p:txBody>
          <a:bodyPr/>
          <a:lstStyle/>
          <a:p>
            <a:pPr algn="just"/>
            <a:r>
              <a:rPr lang="en-GB" dirty="0"/>
              <a:t>Data centre Interconnect (DCI) solutions have been available for quite some time; it is mainly used to enable the benefit of geographically separated data centres. </a:t>
            </a:r>
          </a:p>
          <a:p>
            <a:pPr algn="just"/>
            <a:r>
              <a:rPr lang="en-GB" dirty="0"/>
              <a:t>Layer 2 extensions might be required at different layers in the data centre to enable the resiliency and clustering mechanisms offered by the different applications at the web, application, and database layers.</a:t>
            </a:r>
          </a:p>
        </p:txBody>
      </p:sp>
    </p:spTree>
    <p:extLst>
      <p:ext uri="{BB962C8B-B14F-4D97-AF65-F5344CB8AC3E}">
        <p14:creationId xmlns:p14="http://schemas.microsoft.com/office/powerpoint/2010/main" val="1678343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2275"/>
          </a:xfrm>
        </p:spPr>
        <p:txBody>
          <a:bodyPr/>
          <a:lstStyle/>
          <a:p>
            <a:r>
              <a:rPr lang="en-GB" dirty="0"/>
              <a:t>Layer 2 Extension Solutions</a:t>
            </a:r>
          </a:p>
        </p:txBody>
      </p:sp>
      <p:sp>
        <p:nvSpPr>
          <p:cNvPr id="3" name="Content Placeholder 2"/>
          <p:cNvSpPr>
            <a:spLocks noGrp="1"/>
          </p:cNvSpPr>
          <p:nvPr>
            <p:ph idx="1"/>
          </p:nvPr>
        </p:nvSpPr>
        <p:spPr>
          <a:xfrm>
            <a:off x="549275" y="813391"/>
            <a:ext cx="8424604" cy="4622799"/>
          </a:xfrm>
        </p:spPr>
        <p:txBody>
          <a:bodyPr>
            <a:normAutofit fontScale="85000" lnSpcReduction="10000"/>
          </a:bodyPr>
          <a:lstStyle/>
          <a:p>
            <a:pPr algn="just">
              <a:lnSpc>
                <a:spcPct val="110000"/>
              </a:lnSpc>
            </a:pPr>
            <a:r>
              <a:rPr lang="en-GB" b="1" dirty="0"/>
              <a:t>Ethernet over Multiprotocol Label Switching (</a:t>
            </a:r>
            <a:r>
              <a:rPr lang="en-GB" b="1" dirty="0" err="1"/>
              <a:t>EoMPLS</a:t>
            </a:r>
            <a:r>
              <a:rPr lang="en-GB" b="1" dirty="0"/>
              <a:t>): </a:t>
            </a:r>
            <a:r>
              <a:rPr lang="en-GB" dirty="0" err="1"/>
              <a:t>EoMPLS</a:t>
            </a:r>
            <a:r>
              <a:rPr lang="en-GB" dirty="0"/>
              <a:t> can be used to provision point-to-point Layer 2 Ethernet connections between two sites using MPLS as the transport.</a:t>
            </a:r>
          </a:p>
          <a:p>
            <a:pPr algn="just">
              <a:lnSpc>
                <a:spcPct val="110000"/>
              </a:lnSpc>
            </a:pPr>
            <a:r>
              <a:rPr lang="en-GB" b="1" dirty="0"/>
              <a:t>Virtual Private LAN Services (VPLS): </a:t>
            </a:r>
            <a:r>
              <a:rPr lang="en-GB" dirty="0"/>
              <a:t>Similar to </a:t>
            </a:r>
            <a:r>
              <a:rPr lang="en-GB" dirty="0" err="1"/>
              <a:t>EoMPLS</a:t>
            </a:r>
            <a:r>
              <a:rPr lang="en-GB" dirty="0"/>
              <a:t>, VPLS uses an MPLS network as the underlying transport network. However, instead of point-to-point Ethernet </a:t>
            </a:r>
            <a:r>
              <a:rPr lang="en-GB" dirty="0" err="1"/>
              <a:t>pseudowires</a:t>
            </a:r>
            <a:r>
              <a:rPr lang="en-GB" dirty="0"/>
              <a:t>, VPLS delivers a virtual </a:t>
            </a:r>
            <a:r>
              <a:rPr lang="en-GB" dirty="0" err="1"/>
              <a:t>multiaccess</a:t>
            </a:r>
            <a:r>
              <a:rPr lang="en-GB" dirty="0"/>
              <a:t> Ethernet network.</a:t>
            </a:r>
          </a:p>
          <a:p>
            <a:pPr algn="just">
              <a:lnSpc>
                <a:spcPct val="110000"/>
              </a:lnSpc>
            </a:pPr>
            <a:r>
              <a:rPr lang="en-GB" b="1" dirty="0"/>
              <a:t>Dark fibre: </a:t>
            </a:r>
            <a:r>
              <a:rPr lang="en-GB" dirty="0"/>
              <a:t>In some cases, dark fibre might be available to build private optical connections between data centres. Dense wavelength-division multiplexing (DWDM) or coarse wavelength division multiplexing (CWDM) can increase the number of Layer 2 connections that can be run through the fibres. These technologies increase the total bandwidth over the same number of fibres.</a:t>
            </a:r>
          </a:p>
        </p:txBody>
      </p:sp>
    </p:spTree>
    <p:extLst>
      <p:ext uri="{BB962C8B-B14F-4D97-AF65-F5344CB8AC3E}">
        <p14:creationId xmlns:p14="http://schemas.microsoft.com/office/powerpoint/2010/main" val="3737666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145098"/>
            <a:ext cx="8042276" cy="1336956"/>
          </a:xfrm>
        </p:spPr>
        <p:txBody>
          <a:bodyPr/>
          <a:lstStyle/>
          <a:p>
            <a:r>
              <a:rPr lang="en-GB" dirty="0"/>
              <a:t>Summary</a:t>
            </a:r>
          </a:p>
        </p:txBody>
      </p:sp>
    </p:spTree>
    <p:extLst>
      <p:ext uri="{BB962C8B-B14F-4D97-AF65-F5344CB8AC3E}">
        <p14:creationId xmlns:p14="http://schemas.microsoft.com/office/powerpoint/2010/main" val="15894102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34415"/>
          </a:xfrm>
        </p:spPr>
        <p:txBody>
          <a:bodyPr/>
          <a:lstStyle/>
          <a:p>
            <a:r>
              <a:rPr lang="en-GB" dirty="0"/>
              <a:t>Acknowledgment</a:t>
            </a:r>
          </a:p>
        </p:txBody>
      </p:sp>
      <p:sp>
        <p:nvSpPr>
          <p:cNvPr id="3" name="Content Placeholder 2"/>
          <p:cNvSpPr>
            <a:spLocks noGrp="1"/>
          </p:cNvSpPr>
          <p:nvPr>
            <p:ph idx="1"/>
          </p:nvPr>
        </p:nvSpPr>
        <p:spPr>
          <a:xfrm>
            <a:off x="804457" y="1323754"/>
            <a:ext cx="8042276" cy="4343400"/>
          </a:xfrm>
        </p:spPr>
        <p:txBody>
          <a:bodyPr/>
          <a:lstStyle/>
          <a:p>
            <a:pPr marL="0" indent="0" algn="just">
              <a:buNone/>
            </a:pPr>
            <a:r>
              <a:rPr lang="en-GB" dirty="0"/>
              <a:t>All materials of this lecture are from: </a:t>
            </a:r>
          </a:p>
          <a:p>
            <a:pPr marL="0" indent="0" algn="just">
              <a:buNone/>
            </a:pPr>
            <a:r>
              <a:rPr lang="en-GB" dirty="0"/>
              <a:t>Data Centre DCICT 640-916 Official Certification guide, </a:t>
            </a:r>
            <a:r>
              <a:rPr lang="en-GB" dirty="0" err="1"/>
              <a:t>Navaid</a:t>
            </a:r>
            <a:r>
              <a:rPr lang="en-GB" dirty="0"/>
              <a:t> </a:t>
            </a:r>
            <a:r>
              <a:rPr lang="en-GB" dirty="0" err="1"/>
              <a:t>Shamsee</a:t>
            </a:r>
            <a:r>
              <a:rPr lang="en-GB" dirty="0"/>
              <a:t>, David </a:t>
            </a:r>
            <a:r>
              <a:rPr lang="en-GB" dirty="0" err="1"/>
              <a:t>Klebanov</a:t>
            </a:r>
            <a:r>
              <a:rPr lang="en-GB" dirty="0"/>
              <a:t>, </a:t>
            </a:r>
            <a:r>
              <a:rPr lang="en-GB" dirty="0" err="1"/>
              <a:t>Hesham</a:t>
            </a:r>
            <a:r>
              <a:rPr lang="en-GB" dirty="0"/>
              <a:t> Fayed, Ahmed </a:t>
            </a:r>
            <a:r>
              <a:rPr lang="en-GB" dirty="0" err="1"/>
              <a:t>Afrose</a:t>
            </a:r>
            <a:r>
              <a:rPr lang="en-GB" dirty="0"/>
              <a:t>, </a:t>
            </a:r>
            <a:r>
              <a:rPr lang="en-GB" dirty="0" err="1"/>
              <a:t>Ozden</a:t>
            </a:r>
            <a:r>
              <a:rPr lang="en-GB" dirty="0"/>
              <a:t> </a:t>
            </a:r>
            <a:r>
              <a:rPr lang="en-GB" dirty="0" err="1"/>
              <a:t>Karakok</a:t>
            </a:r>
            <a:r>
              <a:rPr lang="en-GB" dirty="0"/>
              <a:t>, published Cisco press (2015).</a:t>
            </a:r>
          </a:p>
          <a:p>
            <a:pPr marL="0" indent="0" algn="just">
              <a:buNone/>
            </a:pPr>
            <a:r>
              <a:rPr lang="en-GB" dirty="0"/>
              <a:t>and</a:t>
            </a:r>
          </a:p>
          <a:p>
            <a:pPr marL="0" indent="0" algn="just">
              <a:buNone/>
            </a:pPr>
            <a:r>
              <a:rPr lang="en-GB" dirty="0"/>
              <a:t>Data Centre Fundamentals by Mauricio </a:t>
            </a:r>
            <a:r>
              <a:rPr lang="en-GB" dirty="0" err="1"/>
              <a:t>Arregoces</a:t>
            </a:r>
            <a:r>
              <a:rPr lang="en-GB" dirty="0"/>
              <a:t> &amp; Maurizio </a:t>
            </a:r>
            <a:r>
              <a:rPr lang="en-GB" dirty="0" err="1"/>
              <a:t>Portolani</a:t>
            </a:r>
            <a:r>
              <a:rPr lang="en-GB" dirty="0"/>
              <a:t> published Cisco press (2004).</a:t>
            </a:r>
          </a:p>
          <a:p>
            <a:pPr marL="0" indent="0" algn="just">
              <a:buNone/>
            </a:pPr>
            <a:endParaRPr lang="en-GB" dirty="0"/>
          </a:p>
        </p:txBody>
      </p:sp>
    </p:spTree>
    <p:extLst>
      <p:ext uri="{BB962C8B-B14F-4D97-AF65-F5344CB8AC3E}">
        <p14:creationId xmlns:p14="http://schemas.microsoft.com/office/powerpoint/2010/main" val="17475396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6400</TotalTime>
  <Words>1234</Words>
  <Application>Microsoft Office PowerPoint</Application>
  <PresentationFormat>On-screen Show (4:3)</PresentationFormat>
  <Paragraphs>77</Paragraphs>
  <Slides>17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ＭＳ Ｐゴシック</vt:lpstr>
      <vt:lpstr>Arial</vt:lpstr>
      <vt:lpstr>Calibri</vt:lpstr>
      <vt:lpstr>News Gothic MT</vt:lpstr>
      <vt:lpstr>Times New Roman</vt:lpstr>
      <vt:lpstr>Wingdings 2</vt:lpstr>
      <vt:lpstr>Breeze</vt:lpstr>
      <vt:lpstr>Server Availability </vt:lpstr>
      <vt:lpstr>Server Availability</vt:lpstr>
      <vt:lpstr>Processes and Threads</vt:lpstr>
      <vt:lpstr>Processes and Threads</vt:lpstr>
      <vt:lpstr>Difference between Forking and Threaded servers</vt:lpstr>
      <vt:lpstr>Difference between Forking and Threaded servers</vt:lpstr>
      <vt:lpstr>Difference between Forking and Threaded servers</vt:lpstr>
      <vt:lpstr>Today’s Servers</vt:lpstr>
      <vt:lpstr>TCP and UDP Connections to a Failed Server</vt:lpstr>
      <vt:lpstr>Cont…</vt:lpstr>
      <vt:lpstr>Cont..</vt:lpstr>
      <vt:lpstr>Clustering</vt:lpstr>
      <vt:lpstr>Cont…</vt:lpstr>
      <vt:lpstr>Data Centre Interconnect</vt:lpstr>
      <vt:lpstr>Layer 2 Extension Solutions</vt:lpstr>
      <vt:lpstr>Summary</vt:lpstr>
      <vt:lpstr>Acknowledgment</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 Campbell</cp:lastModifiedBy>
  <cp:revision>418</cp:revision>
  <dcterms:created xsi:type="dcterms:W3CDTF">2011-10-03T10:20:59Z</dcterms:created>
  <dcterms:modified xsi:type="dcterms:W3CDTF">2018-10-07T19:55:43Z</dcterms:modified>
</cp:coreProperties>
</file>