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50" r:id="rId4"/>
  </p:sldMasterIdLst>
  <p:notesMasterIdLst>
    <p:notesMasterId r:id="rId16"/>
  </p:notesMasterIdLst>
  <p:sldIdLst>
    <p:sldId id="302" r:id="rId5"/>
    <p:sldId id="312" r:id="rId6"/>
    <p:sldId id="313" r:id="rId7"/>
    <p:sldId id="314" r:id="rId8"/>
    <p:sldId id="315" r:id="rId9"/>
    <p:sldId id="316" r:id="rId10"/>
    <p:sldId id="317" r:id="rId11"/>
    <p:sldId id="318" r:id="rId12"/>
    <p:sldId id="321" r:id="rId13"/>
    <p:sldId id="322" r:id="rId14"/>
    <p:sldId id="30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74747"/>
    <a:srgbClr val="D7AF5B"/>
    <a:srgbClr val="1133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DA37D80-6434-44D0-A028-1B22A696006F}">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16" autoAdjust="0"/>
    <p:restoredTop sz="95953"/>
  </p:normalViewPr>
  <p:slideViewPr>
    <p:cSldViewPr snapToGrid="0">
      <p:cViewPr varScale="1">
        <p:scale>
          <a:sx n="76" d="100"/>
          <a:sy n="76" d="100"/>
        </p:scale>
        <p:origin x="86"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11/22/2024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293C6C-82EA-4D9D-AA8A-69C85F2EE2B5}" type="slidenum">
              <a:rPr lang="en-US" smtClean="0"/>
              <a:t>1</a:t>
            </a:fld>
            <a:endParaRPr lang="en-US" dirty="0"/>
          </a:p>
        </p:txBody>
      </p:sp>
    </p:spTree>
    <p:extLst>
      <p:ext uri="{BB962C8B-B14F-4D97-AF65-F5344CB8AC3E}">
        <p14:creationId xmlns:p14="http://schemas.microsoft.com/office/powerpoint/2010/main" val="3334531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7146877"/>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0595561"/>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697413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19036631"/>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3974780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94968295"/>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51753306"/>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2735457"/>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35384079"/>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51298087"/>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68472474"/>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30524173"/>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5344940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70511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35786624"/>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17081913"/>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55732841"/>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bg>
      <p:bgPr>
        <a:solidFill>
          <a:schemeClr val="tx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685C195-9396-DF66-C2A0-3C842369FD01}"/>
              </a:ext>
            </a:extLst>
          </p:cNvPr>
          <p:cNvSpPr>
            <a:spLocks noGrp="1"/>
          </p:cNvSpPr>
          <p:nvPr>
            <p:ph type="pic" sz="quarter" idx="10"/>
          </p:nvPr>
        </p:nvSpPr>
        <p:spPr>
          <a:xfrm>
            <a:off x="3969351" y="651776"/>
            <a:ext cx="4253298" cy="5554447"/>
          </a:xfrm>
          <a:custGeom>
            <a:avLst/>
            <a:gdLst>
              <a:gd name="connsiteX0" fmla="*/ 2126650 w 4253298"/>
              <a:gd name="connsiteY0" fmla="*/ 0 h 5554447"/>
              <a:gd name="connsiteX1" fmla="*/ 4242320 w 4253298"/>
              <a:gd name="connsiteY1" fmla="*/ 2495921 h 5554447"/>
              <a:gd name="connsiteX2" fmla="*/ 4253298 w 4253298"/>
              <a:gd name="connsiteY2" fmla="*/ 2780126 h 5554447"/>
              <a:gd name="connsiteX3" fmla="*/ 4253298 w 4253298"/>
              <a:gd name="connsiteY3" fmla="*/ 2780231 h 5554447"/>
              <a:gd name="connsiteX4" fmla="*/ 4242320 w 4253298"/>
              <a:gd name="connsiteY4" fmla="*/ 3064435 h 5554447"/>
              <a:gd name="connsiteX5" fmla="*/ 2344088 w 4253298"/>
              <a:gd name="connsiteY5" fmla="*/ 5546002 h 5554447"/>
              <a:gd name="connsiteX6" fmla="*/ 2216163 w 4253298"/>
              <a:gd name="connsiteY6" fmla="*/ 5554447 h 5554447"/>
              <a:gd name="connsiteX7" fmla="*/ 2037138 w 4253298"/>
              <a:gd name="connsiteY7" fmla="*/ 5554447 h 5554447"/>
              <a:gd name="connsiteX8" fmla="*/ 1909213 w 4253298"/>
              <a:gd name="connsiteY8" fmla="*/ 5546002 h 5554447"/>
              <a:gd name="connsiteX9" fmla="*/ 0 w 4253298"/>
              <a:gd name="connsiteY9" fmla="*/ 2780178 h 5554447"/>
              <a:gd name="connsiteX10" fmla="*/ 2126650 w 4253298"/>
              <a:gd name="connsiteY10" fmla="*/ 0 h 555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3298" h="5554447">
                <a:moveTo>
                  <a:pt x="2126650" y="0"/>
                </a:moveTo>
                <a:cubicBezTo>
                  <a:pt x="3227759" y="0"/>
                  <a:pt x="4133415" y="1093999"/>
                  <a:pt x="4242320" y="2495921"/>
                </a:cubicBezTo>
                <a:lnTo>
                  <a:pt x="4253298" y="2780126"/>
                </a:lnTo>
                <a:lnTo>
                  <a:pt x="4253298" y="2780231"/>
                </a:lnTo>
                <a:lnTo>
                  <a:pt x="4242320" y="3064435"/>
                </a:lnTo>
                <a:cubicBezTo>
                  <a:pt x="4140675" y="4372896"/>
                  <a:pt x="3344972" y="5413121"/>
                  <a:pt x="2344088" y="5546002"/>
                </a:cubicBezTo>
                <a:lnTo>
                  <a:pt x="2216163" y="5554447"/>
                </a:lnTo>
                <a:lnTo>
                  <a:pt x="2037138" y="5554447"/>
                </a:lnTo>
                <a:lnTo>
                  <a:pt x="1909213" y="5546002"/>
                </a:lnTo>
                <a:cubicBezTo>
                  <a:pt x="836837" y="5403630"/>
                  <a:pt x="0" y="4219663"/>
                  <a:pt x="0" y="2780178"/>
                </a:cubicBezTo>
                <a:cubicBezTo>
                  <a:pt x="0" y="1244728"/>
                  <a:pt x="952134" y="0"/>
                  <a:pt x="2126650"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hasCustomPrompt="1"/>
          </p:nvPr>
        </p:nvSpPr>
        <p:spPr>
          <a:xfrm>
            <a:off x="768096" y="1591056"/>
            <a:ext cx="10652760" cy="3986784"/>
          </a:xfrm>
          <a:prstGeom prst="rect">
            <a:avLst/>
          </a:prstGeom>
          <a:gradFill>
            <a:gsLst>
              <a:gs pos="52900">
                <a:schemeClr val="tx1">
                  <a:alpha val="50000"/>
                </a:schemeClr>
              </a:gs>
              <a:gs pos="0">
                <a:schemeClr val="tx1">
                  <a:alpha val="0"/>
                </a:schemeClr>
              </a:gs>
              <a:gs pos="100000">
                <a:schemeClr val="tx1">
                  <a:alpha val="0"/>
                </a:schemeClr>
              </a:gs>
            </a:gsLst>
            <a:lin ang="5400000" scaled="1"/>
          </a:gradFill>
        </p:spPr>
        <p:txBody>
          <a:bodyPr vert="horz" lIns="91440" tIns="45720" rIns="91440" bIns="45720" rtlCol="0" anchor="ctr">
            <a:noAutofit/>
          </a:bodyPr>
          <a:lstStyle>
            <a:lvl1pPr algn="ctr">
              <a:lnSpc>
                <a:spcPct val="75000"/>
              </a:lnSpc>
              <a:defRPr sz="8000" cap="all" spc="-300" baseline="0">
                <a:solidFill>
                  <a:schemeClr val="accent5"/>
                </a:solidFill>
              </a:defRPr>
            </a:lvl1pPr>
          </a:lstStyle>
          <a:p>
            <a:r>
              <a:rPr lang="en-US" dirty="0"/>
              <a:t>TITLE STYLE</a:t>
            </a:r>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p:nvPr userDrawn="1"/>
        </p:nvSpPr>
        <p:spPr>
          <a:xfrm>
            <a:off x="10912127" y="2748625"/>
            <a:ext cx="1304925" cy="3180458"/>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0"/>
                </a:moveTo>
                <a:lnTo>
                  <a:pt x="1304925" y="3180458"/>
                </a:lnTo>
                <a:lnTo>
                  <a:pt x="1294817" y="3178915"/>
                </a:lnTo>
                <a:cubicBezTo>
                  <a:pt x="555866" y="3027704"/>
                  <a:pt x="0" y="2373882"/>
                  <a:pt x="0" y="1590229"/>
                </a:cubicBezTo>
                <a:cubicBezTo>
                  <a:pt x="0" y="806577"/>
                  <a:pt x="555866" y="152754"/>
                  <a:pt x="1294817" y="1543"/>
                </a:cubicBez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815386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10" name="Content Placeholder 9">
            <a:extLst>
              <a:ext uri="{FF2B5EF4-FFF2-40B4-BE49-F238E27FC236}">
                <a16:creationId xmlns:a16="http://schemas.microsoft.com/office/drawing/2014/main" id="{83D2E76B-B5EB-097C-8C44-DA48C52A8AFB}"/>
              </a:ext>
            </a:extLst>
          </p:cNvPr>
          <p:cNvSpPr>
            <a:spLocks noGrp="1"/>
          </p:cNvSpPr>
          <p:nvPr>
            <p:ph sz="quarter" idx="13"/>
          </p:nvPr>
        </p:nvSpPr>
        <p:spPr>
          <a:xfrm>
            <a:off x="5084064" y="2249424"/>
            <a:ext cx="5449824" cy="3931920"/>
          </a:xfrm>
        </p:spPr>
        <p:txBody>
          <a:bodyPr/>
          <a:lstStyle>
            <a:lvl1pPr marL="45720" indent="0">
              <a:buNone/>
              <a:defRPr sz="3200" u="sng" cap="all" baseline="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300868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About us">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9" name="Picture Placeholder 8">
            <a:extLst>
              <a:ext uri="{FF2B5EF4-FFF2-40B4-BE49-F238E27FC236}">
                <a16:creationId xmlns:a16="http://schemas.microsoft.com/office/drawing/2014/main" id="{63723ECD-883B-31C2-B563-5F29C4A18EB4}"/>
              </a:ext>
            </a:extLst>
          </p:cNvPr>
          <p:cNvSpPr>
            <a:spLocks noGrp="1" noChangeAspect="1"/>
          </p:cNvSpPr>
          <p:nvPr>
            <p:ph type="pic" sz="quarter" idx="11"/>
          </p:nvPr>
        </p:nvSpPr>
        <p:spPr>
          <a:xfrm>
            <a:off x="1308420" y="2054506"/>
            <a:ext cx="4453128" cy="4803494"/>
          </a:xfrm>
          <a:custGeom>
            <a:avLst/>
            <a:gdLst>
              <a:gd name="connsiteX0" fmla="*/ 2224077 w 4453128"/>
              <a:gd name="connsiteY0" fmla="*/ 0 h 4803494"/>
              <a:gd name="connsiteX1" fmla="*/ 4436672 w 4453128"/>
              <a:gd name="connsiteY1" fmla="*/ 1913041 h 4803494"/>
              <a:gd name="connsiteX2" fmla="*/ 4448133 w 4453128"/>
              <a:gd name="connsiteY2" fmla="*/ 2130515 h 4803494"/>
              <a:gd name="connsiteX3" fmla="*/ 4453128 w 4453128"/>
              <a:gd name="connsiteY3" fmla="*/ 2130515 h 4803494"/>
              <a:gd name="connsiteX4" fmla="*/ 4453128 w 4453128"/>
              <a:gd name="connsiteY4" fmla="*/ 4803494 h 4803494"/>
              <a:gd name="connsiteX5" fmla="*/ 0 w 4453128"/>
              <a:gd name="connsiteY5" fmla="*/ 4803494 h 4803494"/>
              <a:gd name="connsiteX6" fmla="*/ 0 w 4453128"/>
              <a:gd name="connsiteY6" fmla="*/ 2130515 h 4803494"/>
              <a:gd name="connsiteX7" fmla="*/ 22 w 4453128"/>
              <a:gd name="connsiteY7" fmla="*/ 2130515 h 4803494"/>
              <a:gd name="connsiteX8" fmla="*/ 11485 w 4453128"/>
              <a:gd name="connsiteY8" fmla="*/ 1913041 h 4803494"/>
              <a:gd name="connsiteX9" fmla="*/ 2224077 w 4453128"/>
              <a:gd name="connsiteY9" fmla="*/ 0 h 480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53128" h="4803494">
                <a:moveTo>
                  <a:pt x="2224077" y="0"/>
                </a:moveTo>
                <a:cubicBezTo>
                  <a:pt x="3375631" y="0"/>
                  <a:pt x="4322776" y="838514"/>
                  <a:pt x="4436672" y="1913041"/>
                </a:cubicBezTo>
                <a:lnTo>
                  <a:pt x="4448133" y="2130515"/>
                </a:lnTo>
                <a:lnTo>
                  <a:pt x="4453128" y="2130515"/>
                </a:lnTo>
                <a:lnTo>
                  <a:pt x="4453128" y="4803494"/>
                </a:lnTo>
                <a:lnTo>
                  <a:pt x="0" y="4803494"/>
                </a:lnTo>
                <a:lnTo>
                  <a:pt x="0" y="2130515"/>
                </a:lnTo>
                <a:lnTo>
                  <a:pt x="22" y="2130515"/>
                </a:lnTo>
                <a:lnTo>
                  <a:pt x="11485" y="1913041"/>
                </a:lnTo>
                <a:cubicBezTo>
                  <a:pt x="125379" y="838514"/>
                  <a:pt x="1072525" y="0"/>
                  <a:pt x="2224077" y="0"/>
                </a:cubicBezTo>
                <a:close/>
              </a:path>
            </a:pathLst>
          </a:custGeom>
          <a:solidFill>
            <a:schemeClr val="accent5">
              <a:lumMod val="20000"/>
              <a:lumOff val="80000"/>
            </a:schemeClr>
          </a:solidFill>
        </p:spPr>
        <p:txBody>
          <a:bodyPr wrap="square" tIns="640080">
            <a:noAutofit/>
          </a:bodyPr>
          <a:lstStyle>
            <a:lvl1pPr marL="45720" indent="0" algn="ctr">
              <a:buNone/>
              <a:defRPr sz="1600"/>
            </a:lvl1pPr>
          </a:lstStyle>
          <a:p>
            <a:r>
              <a:rPr lang="en-GB"/>
              <a:t>Click icon to add picture</a:t>
            </a:r>
            <a:endParaRPr lang="en-US" dirty="0"/>
          </a:p>
        </p:txBody>
      </p:sp>
      <p:sp>
        <p:nvSpPr>
          <p:cNvPr id="12" name="Content Placeholder 11">
            <a:extLst>
              <a:ext uri="{FF2B5EF4-FFF2-40B4-BE49-F238E27FC236}">
                <a16:creationId xmlns:a16="http://schemas.microsoft.com/office/drawing/2014/main" id="{133A2FE8-CE2D-1353-439D-41C7B2D68ED9}"/>
              </a:ext>
            </a:extLst>
          </p:cNvPr>
          <p:cNvSpPr>
            <a:spLocks noGrp="1"/>
          </p:cNvSpPr>
          <p:nvPr>
            <p:ph sz="quarter" idx="13"/>
          </p:nvPr>
        </p:nvSpPr>
        <p:spPr>
          <a:xfrm>
            <a:off x="6547104" y="2267712"/>
            <a:ext cx="4197096" cy="3913632"/>
          </a:xfrm>
        </p:spPr>
        <p:txBody>
          <a:bodyPr/>
          <a:lstStyle>
            <a:lvl1pPr marL="0" indent="0">
              <a:lnSpc>
                <a:spcPct val="100000"/>
              </a:lnSpc>
              <a:buNone/>
              <a:defRPr sz="18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219765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Section header with subtitle">
    <p:bg>
      <p:bgPr>
        <a:solidFill>
          <a:schemeClr val="accent3"/>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3">
                <a:lumMod val="75000"/>
                <a:lumOff val="2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a:spLocks noChangeAspect="1"/>
          </p:cNvSpPr>
          <p:nvPr userDrawn="1"/>
        </p:nvSpPr>
        <p:spPr>
          <a:xfrm>
            <a:off x="10912126" y="2952359"/>
            <a:ext cx="1331866" cy="3246120"/>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 name="connsiteX0" fmla="*/ 1304925 w 1319684"/>
              <a:gd name="connsiteY0" fmla="*/ 0 h 3180458"/>
              <a:gd name="connsiteX1" fmla="*/ 1319684 w 1319684"/>
              <a:gd name="connsiteY1" fmla="*/ 1652579 h 3180458"/>
              <a:gd name="connsiteX2" fmla="*/ 1304925 w 1319684"/>
              <a:gd name="connsiteY2" fmla="*/ 3180458 h 3180458"/>
              <a:gd name="connsiteX3" fmla="*/ 1294817 w 1319684"/>
              <a:gd name="connsiteY3" fmla="*/ 3178915 h 3180458"/>
              <a:gd name="connsiteX4" fmla="*/ 0 w 1319684"/>
              <a:gd name="connsiteY4" fmla="*/ 1590229 h 3180458"/>
              <a:gd name="connsiteX5" fmla="*/ 1294817 w 1319684"/>
              <a:gd name="connsiteY5" fmla="*/ 1543 h 3180458"/>
              <a:gd name="connsiteX6" fmla="*/ 1304925 w 1319684"/>
              <a:gd name="connsiteY6" fmla="*/ 0 h 3180458"/>
              <a:gd name="connsiteX0" fmla="*/ 1319684 w 1409274"/>
              <a:gd name="connsiteY0" fmla="*/ 1652579 h 3180458"/>
              <a:gd name="connsiteX1" fmla="*/ 1304925 w 1409274"/>
              <a:gd name="connsiteY1" fmla="*/ 3180458 h 3180458"/>
              <a:gd name="connsiteX2" fmla="*/ 1294817 w 1409274"/>
              <a:gd name="connsiteY2" fmla="*/ 3178915 h 3180458"/>
              <a:gd name="connsiteX3" fmla="*/ 0 w 1409274"/>
              <a:gd name="connsiteY3" fmla="*/ 1590229 h 3180458"/>
              <a:gd name="connsiteX4" fmla="*/ 1294817 w 1409274"/>
              <a:gd name="connsiteY4" fmla="*/ 1543 h 3180458"/>
              <a:gd name="connsiteX5" fmla="*/ 1304925 w 1409274"/>
              <a:gd name="connsiteY5" fmla="*/ 0 h 3180458"/>
              <a:gd name="connsiteX6" fmla="*/ 1409274 w 1409274"/>
              <a:gd name="connsiteY6" fmla="*/ 1742169 h 3180458"/>
              <a:gd name="connsiteX0" fmla="*/ 1319684 w 1319684"/>
              <a:gd name="connsiteY0" fmla="*/ 1652579 h 3180458"/>
              <a:gd name="connsiteX1" fmla="*/ 1304925 w 1319684"/>
              <a:gd name="connsiteY1" fmla="*/ 3180458 h 3180458"/>
              <a:gd name="connsiteX2" fmla="*/ 1294817 w 1319684"/>
              <a:gd name="connsiteY2" fmla="*/ 3178915 h 3180458"/>
              <a:gd name="connsiteX3" fmla="*/ 0 w 1319684"/>
              <a:gd name="connsiteY3" fmla="*/ 1590229 h 3180458"/>
              <a:gd name="connsiteX4" fmla="*/ 1294817 w 1319684"/>
              <a:gd name="connsiteY4" fmla="*/ 1543 h 3180458"/>
              <a:gd name="connsiteX5" fmla="*/ 1304925 w 1319684"/>
              <a:gd name="connsiteY5" fmla="*/ 0 h 3180458"/>
              <a:gd name="connsiteX0" fmla="*/ 1304925 w 1304925"/>
              <a:gd name="connsiteY0" fmla="*/ 3180458 h 3180458"/>
              <a:gd name="connsiteX1" fmla="*/ 1294817 w 1304925"/>
              <a:gd name="connsiteY1" fmla="*/ 3178915 h 3180458"/>
              <a:gd name="connsiteX2" fmla="*/ 0 w 1304925"/>
              <a:gd name="connsiteY2" fmla="*/ 1590229 h 3180458"/>
              <a:gd name="connsiteX3" fmla="*/ 1294817 w 1304925"/>
              <a:gd name="connsiteY3" fmla="*/ 1543 h 3180458"/>
              <a:gd name="connsiteX4" fmla="*/ 1304925 w 1304925"/>
              <a:gd name="connsiteY4" fmla="*/ 0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3180458"/>
                </a:moveTo>
                <a:lnTo>
                  <a:pt x="1294817" y="3178915"/>
                </a:lnTo>
                <a:cubicBezTo>
                  <a:pt x="555866" y="3027704"/>
                  <a:pt x="0" y="2373882"/>
                  <a:pt x="0" y="1590229"/>
                </a:cubicBezTo>
                <a:cubicBezTo>
                  <a:pt x="0" y="806577"/>
                  <a:pt x="555866" y="152754"/>
                  <a:pt x="1294817" y="1543"/>
                </a:cubicBezTo>
                <a:lnTo>
                  <a:pt x="1304925" y="0"/>
                </a:lnTo>
              </a:path>
            </a:pathLst>
          </a:custGeom>
          <a:noFill/>
          <a:ln>
            <a:solidFill>
              <a:schemeClr val="accent3">
                <a:lumMod val="75000"/>
                <a:lumOff val="2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p:nvPr>
        </p:nvSpPr>
        <p:spPr>
          <a:xfrm>
            <a:off x="566928" y="1462024"/>
            <a:ext cx="11009376" cy="2596896"/>
          </a:xfrm>
          <a:prstGeom prst="rect">
            <a:avLst/>
          </a:prstGeom>
        </p:spPr>
        <p:txBody>
          <a:bodyPr vert="horz" lIns="91440" tIns="45720" rIns="91440" bIns="45720" rtlCol="0" anchor="ctr">
            <a:noAutofit/>
          </a:bodyPr>
          <a:lstStyle>
            <a:lvl1pPr algn="ctr">
              <a:lnSpc>
                <a:spcPct val="75000"/>
              </a:lnSpc>
              <a:defRPr sz="9000" cap="all" spc="-300" baseline="0">
                <a:solidFill>
                  <a:schemeClr val="bg1"/>
                </a:solidFill>
              </a:defRPr>
            </a:lvl1pPr>
          </a:lstStyle>
          <a:p>
            <a:r>
              <a:rPr lang="en-GB"/>
              <a:t>Click to edit Master title style</a:t>
            </a:r>
            <a:endParaRPr lang="en-US" dirty="0"/>
          </a:p>
        </p:txBody>
      </p:sp>
      <p:sp>
        <p:nvSpPr>
          <p:cNvPr id="5" name="Content Placeholder 11">
            <a:extLst>
              <a:ext uri="{FF2B5EF4-FFF2-40B4-BE49-F238E27FC236}">
                <a16:creationId xmlns:a16="http://schemas.microsoft.com/office/drawing/2014/main" id="{F22ACA71-2B50-C42E-FD4B-6EC091595DE0}"/>
              </a:ext>
            </a:extLst>
          </p:cNvPr>
          <p:cNvSpPr>
            <a:spLocks noGrp="1"/>
          </p:cNvSpPr>
          <p:nvPr>
            <p:ph sz="quarter" idx="13"/>
          </p:nvPr>
        </p:nvSpPr>
        <p:spPr>
          <a:xfrm>
            <a:off x="978408" y="4617720"/>
            <a:ext cx="7607808" cy="1764792"/>
          </a:xfrm>
        </p:spPr>
        <p:txBody>
          <a:bodyPr anchor="b"/>
          <a:lstStyle>
            <a:lvl1pPr marL="0" indent="0">
              <a:lnSpc>
                <a:spcPct val="100000"/>
              </a:lnSpc>
              <a:buNone/>
              <a:defRPr sz="1800">
                <a:solidFill>
                  <a:schemeClr val="bg1"/>
                </a:solidFill>
              </a:defRPr>
            </a:lvl1pPr>
            <a:lvl2pPr>
              <a:lnSpc>
                <a:spcPct val="100000"/>
              </a:lnSpc>
              <a:defRPr sz="1600">
                <a:solidFill>
                  <a:schemeClr val="bg1"/>
                </a:solidFill>
              </a:defRPr>
            </a:lvl2pPr>
            <a:lvl3pPr>
              <a:lnSpc>
                <a:spcPct val="100000"/>
              </a:lnSpc>
              <a:defRPr sz="1600">
                <a:solidFill>
                  <a:schemeClr val="bg1"/>
                </a:solidFill>
              </a:defRPr>
            </a:lvl3pPr>
            <a:lvl4pPr>
              <a:lnSpc>
                <a:spcPct val="100000"/>
              </a:lnSpc>
              <a:defRPr sz="1600">
                <a:solidFill>
                  <a:schemeClr val="bg1"/>
                </a:solidFill>
              </a:defRPr>
            </a:lvl4pPr>
            <a:lvl5pPr>
              <a:lnSpc>
                <a:spcPct val="100000"/>
              </a:lnSpc>
              <a:defRPr sz="16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109669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Tit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3" name="Content Placeholder 11">
            <a:extLst>
              <a:ext uri="{FF2B5EF4-FFF2-40B4-BE49-F238E27FC236}">
                <a16:creationId xmlns:a16="http://schemas.microsoft.com/office/drawing/2014/main" id="{551D0166-4550-BBF0-1C48-09D1B5BBB314}"/>
              </a:ext>
            </a:extLst>
          </p:cNvPr>
          <p:cNvSpPr>
            <a:spLocks noGrp="1"/>
          </p:cNvSpPr>
          <p:nvPr>
            <p:ph sz="quarter" idx="13"/>
          </p:nvPr>
        </p:nvSpPr>
        <p:spPr>
          <a:xfrm>
            <a:off x="5084064" y="2267712"/>
            <a:ext cx="5449824" cy="3931920"/>
          </a:xfrm>
        </p:spPr>
        <p:txBody>
          <a:bodyPr/>
          <a:lstStyle>
            <a:lvl1pPr marL="228600" indent="-182880">
              <a:lnSpc>
                <a:spcPct val="9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281933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Section Header">
    <p:bg>
      <p:bgPr>
        <a:solidFill>
          <a:schemeClr val="tx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685C195-9396-DF66-C2A0-3C842369FD01}"/>
              </a:ext>
            </a:extLst>
          </p:cNvPr>
          <p:cNvSpPr>
            <a:spLocks noGrp="1"/>
          </p:cNvSpPr>
          <p:nvPr>
            <p:ph type="pic" sz="quarter" idx="10"/>
          </p:nvPr>
        </p:nvSpPr>
        <p:spPr>
          <a:xfrm>
            <a:off x="3969351" y="651776"/>
            <a:ext cx="4253298" cy="5554447"/>
          </a:xfrm>
          <a:custGeom>
            <a:avLst/>
            <a:gdLst>
              <a:gd name="connsiteX0" fmla="*/ 2126650 w 4253298"/>
              <a:gd name="connsiteY0" fmla="*/ 0 h 5554447"/>
              <a:gd name="connsiteX1" fmla="*/ 4242320 w 4253298"/>
              <a:gd name="connsiteY1" fmla="*/ 2495921 h 5554447"/>
              <a:gd name="connsiteX2" fmla="*/ 4253298 w 4253298"/>
              <a:gd name="connsiteY2" fmla="*/ 2780126 h 5554447"/>
              <a:gd name="connsiteX3" fmla="*/ 4253298 w 4253298"/>
              <a:gd name="connsiteY3" fmla="*/ 2780231 h 5554447"/>
              <a:gd name="connsiteX4" fmla="*/ 4242320 w 4253298"/>
              <a:gd name="connsiteY4" fmla="*/ 3064435 h 5554447"/>
              <a:gd name="connsiteX5" fmla="*/ 2344088 w 4253298"/>
              <a:gd name="connsiteY5" fmla="*/ 5546002 h 5554447"/>
              <a:gd name="connsiteX6" fmla="*/ 2216163 w 4253298"/>
              <a:gd name="connsiteY6" fmla="*/ 5554447 h 5554447"/>
              <a:gd name="connsiteX7" fmla="*/ 2037138 w 4253298"/>
              <a:gd name="connsiteY7" fmla="*/ 5554447 h 5554447"/>
              <a:gd name="connsiteX8" fmla="*/ 1909213 w 4253298"/>
              <a:gd name="connsiteY8" fmla="*/ 5546002 h 5554447"/>
              <a:gd name="connsiteX9" fmla="*/ 0 w 4253298"/>
              <a:gd name="connsiteY9" fmla="*/ 2780178 h 5554447"/>
              <a:gd name="connsiteX10" fmla="*/ 2126650 w 4253298"/>
              <a:gd name="connsiteY10" fmla="*/ 0 h 555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3298" h="5554447">
                <a:moveTo>
                  <a:pt x="2126650" y="0"/>
                </a:moveTo>
                <a:cubicBezTo>
                  <a:pt x="3227759" y="0"/>
                  <a:pt x="4133415" y="1093999"/>
                  <a:pt x="4242320" y="2495921"/>
                </a:cubicBezTo>
                <a:lnTo>
                  <a:pt x="4253298" y="2780126"/>
                </a:lnTo>
                <a:lnTo>
                  <a:pt x="4253298" y="2780231"/>
                </a:lnTo>
                <a:lnTo>
                  <a:pt x="4242320" y="3064435"/>
                </a:lnTo>
                <a:cubicBezTo>
                  <a:pt x="4140675" y="4372896"/>
                  <a:pt x="3344972" y="5413121"/>
                  <a:pt x="2344088" y="5546002"/>
                </a:cubicBezTo>
                <a:lnTo>
                  <a:pt x="2216163" y="5554447"/>
                </a:lnTo>
                <a:lnTo>
                  <a:pt x="2037138" y="5554447"/>
                </a:lnTo>
                <a:lnTo>
                  <a:pt x="1909213" y="5546002"/>
                </a:lnTo>
                <a:cubicBezTo>
                  <a:pt x="836837" y="5403630"/>
                  <a:pt x="0" y="4219663"/>
                  <a:pt x="0" y="2780178"/>
                </a:cubicBezTo>
                <a:cubicBezTo>
                  <a:pt x="0" y="1244728"/>
                  <a:pt x="952134" y="0"/>
                  <a:pt x="2126650"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hasCustomPrompt="1"/>
          </p:nvPr>
        </p:nvSpPr>
        <p:spPr>
          <a:xfrm>
            <a:off x="768096" y="1591056"/>
            <a:ext cx="10652760" cy="3986784"/>
          </a:xfrm>
          <a:prstGeom prst="rect">
            <a:avLst/>
          </a:prstGeom>
        </p:spPr>
        <p:txBody>
          <a:bodyPr vert="horz" lIns="91440" tIns="45720" rIns="91440" bIns="45720" rtlCol="0" anchor="ctr">
            <a:noAutofit/>
          </a:bodyPr>
          <a:lstStyle>
            <a:lvl1pPr algn="ctr">
              <a:lnSpc>
                <a:spcPct val="75000"/>
              </a:lnSpc>
              <a:defRPr sz="9000" cap="all" spc="-300" baseline="0">
                <a:solidFill>
                  <a:schemeClr val="accent5"/>
                </a:solidFill>
              </a:defRPr>
            </a:lvl1pPr>
          </a:lstStyle>
          <a:p>
            <a:r>
              <a:rPr lang="en-US" dirty="0"/>
              <a:t>TITLE STYLE</a:t>
            </a:r>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18">
            <a:extLst>
              <a:ext uri="{FF2B5EF4-FFF2-40B4-BE49-F238E27FC236}">
                <a16:creationId xmlns:a16="http://schemas.microsoft.com/office/drawing/2014/main" id="{9BADEB6A-73B4-640A-F2F0-233560D6A95A}"/>
              </a:ext>
            </a:extLst>
          </p:cNvPr>
          <p:cNvSpPr>
            <a:spLocks noChangeAspect="1"/>
          </p:cNvSpPr>
          <p:nvPr userDrawn="1"/>
        </p:nvSpPr>
        <p:spPr>
          <a:xfrm>
            <a:off x="10912126" y="2952359"/>
            <a:ext cx="1331866" cy="3246120"/>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 name="connsiteX0" fmla="*/ 1304925 w 1319684"/>
              <a:gd name="connsiteY0" fmla="*/ 0 h 3180458"/>
              <a:gd name="connsiteX1" fmla="*/ 1319684 w 1319684"/>
              <a:gd name="connsiteY1" fmla="*/ 1652579 h 3180458"/>
              <a:gd name="connsiteX2" fmla="*/ 1304925 w 1319684"/>
              <a:gd name="connsiteY2" fmla="*/ 3180458 h 3180458"/>
              <a:gd name="connsiteX3" fmla="*/ 1294817 w 1319684"/>
              <a:gd name="connsiteY3" fmla="*/ 3178915 h 3180458"/>
              <a:gd name="connsiteX4" fmla="*/ 0 w 1319684"/>
              <a:gd name="connsiteY4" fmla="*/ 1590229 h 3180458"/>
              <a:gd name="connsiteX5" fmla="*/ 1294817 w 1319684"/>
              <a:gd name="connsiteY5" fmla="*/ 1543 h 3180458"/>
              <a:gd name="connsiteX6" fmla="*/ 1304925 w 1319684"/>
              <a:gd name="connsiteY6" fmla="*/ 0 h 3180458"/>
              <a:gd name="connsiteX0" fmla="*/ 1319684 w 1409274"/>
              <a:gd name="connsiteY0" fmla="*/ 1652579 h 3180458"/>
              <a:gd name="connsiteX1" fmla="*/ 1304925 w 1409274"/>
              <a:gd name="connsiteY1" fmla="*/ 3180458 h 3180458"/>
              <a:gd name="connsiteX2" fmla="*/ 1294817 w 1409274"/>
              <a:gd name="connsiteY2" fmla="*/ 3178915 h 3180458"/>
              <a:gd name="connsiteX3" fmla="*/ 0 w 1409274"/>
              <a:gd name="connsiteY3" fmla="*/ 1590229 h 3180458"/>
              <a:gd name="connsiteX4" fmla="*/ 1294817 w 1409274"/>
              <a:gd name="connsiteY4" fmla="*/ 1543 h 3180458"/>
              <a:gd name="connsiteX5" fmla="*/ 1304925 w 1409274"/>
              <a:gd name="connsiteY5" fmla="*/ 0 h 3180458"/>
              <a:gd name="connsiteX6" fmla="*/ 1409274 w 1409274"/>
              <a:gd name="connsiteY6" fmla="*/ 1742169 h 3180458"/>
              <a:gd name="connsiteX0" fmla="*/ 1319684 w 1319684"/>
              <a:gd name="connsiteY0" fmla="*/ 1652579 h 3180458"/>
              <a:gd name="connsiteX1" fmla="*/ 1304925 w 1319684"/>
              <a:gd name="connsiteY1" fmla="*/ 3180458 h 3180458"/>
              <a:gd name="connsiteX2" fmla="*/ 1294817 w 1319684"/>
              <a:gd name="connsiteY2" fmla="*/ 3178915 h 3180458"/>
              <a:gd name="connsiteX3" fmla="*/ 0 w 1319684"/>
              <a:gd name="connsiteY3" fmla="*/ 1590229 h 3180458"/>
              <a:gd name="connsiteX4" fmla="*/ 1294817 w 1319684"/>
              <a:gd name="connsiteY4" fmla="*/ 1543 h 3180458"/>
              <a:gd name="connsiteX5" fmla="*/ 1304925 w 1319684"/>
              <a:gd name="connsiteY5" fmla="*/ 0 h 3180458"/>
              <a:gd name="connsiteX0" fmla="*/ 1304925 w 1304925"/>
              <a:gd name="connsiteY0" fmla="*/ 3180458 h 3180458"/>
              <a:gd name="connsiteX1" fmla="*/ 1294817 w 1304925"/>
              <a:gd name="connsiteY1" fmla="*/ 3178915 h 3180458"/>
              <a:gd name="connsiteX2" fmla="*/ 0 w 1304925"/>
              <a:gd name="connsiteY2" fmla="*/ 1590229 h 3180458"/>
              <a:gd name="connsiteX3" fmla="*/ 1294817 w 1304925"/>
              <a:gd name="connsiteY3" fmla="*/ 1543 h 3180458"/>
              <a:gd name="connsiteX4" fmla="*/ 1304925 w 1304925"/>
              <a:gd name="connsiteY4" fmla="*/ 0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3180458"/>
                </a:moveTo>
                <a:lnTo>
                  <a:pt x="1294817" y="3178915"/>
                </a:lnTo>
                <a:cubicBezTo>
                  <a:pt x="555866" y="3027704"/>
                  <a:pt x="0" y="2373882"/>
                  <a:pt x="0" y="1590229"/>
                </a:cubicBezTo>
                <a:cubicBezTo>
                  <a:pt x="0" y="806577"/>
                  <a:pt x="555866" y="152754"/>
                  <a:pt x="1294817" y="1543"/>
                </a:cubicBezTo>
                <a:lnTo>
                  <a:pt x="1304925" y="0"/>
                </a:lnTo>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879718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pictur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8" name="Picture Placeholder 7">
            <a:extLst>
              <a:ext uri="{FF2B5EF4-FFF2-40B4-BE49-F238E27FC236}">
                <a16:creationId xmlns:a16="http://schemas.microsoft.com/office/drawing/2014/main" id="{1D160FDA-37EB-0327-5514-82D5E0F65C77}"/>
              </a:ext>
            </a:extLst>
          </p:cNvPr>
          <p:cNvSpPr>
            <a:spLocks noGrp="1"/>
          </p:cNvSpPr>
          <p:nvPr>
            <p:ph type="pic" sz="quarter" idx="10"/>
          </p:nvPr>
        </p:nvSpPr>
        <p:spPr>
          <a:xfrm>
            <a:off x="1308420" y="2054506"/>
            <a:ext cx="4466000" cy="4803494"/>
          </a:xfrm>
          <a:custGeom>
            <a:avLst/>
            <a:gdLst>
              <a:gd name="connsiteX0" fmla="*/ 2233001 w 4466000"/>
              <a:gd name="connsiteY0" fmla="*/ 0 h 4803494"/>
              <a:gd name="connsiteX1" fmla="*/ 4454473 w 4466000"/>
              <a:gd name="connsiteY1" fmla="*/ 2620739 h 4803494"/>
              <a:gd name="connsiteX2" fmla="*/ 4466000 w 4466000"/>
              <a:gd name="connsiteY2" fmla="*/ 2919157 h 4803494"/>
              <a:gd name="connsiteX3" fmla="*/ 4466000 w 4466000"/>
              <a:gd name="connsiteY3" fmla="*/ 2919267 h 4803494"/>
              <a:gd name="connsiteX4" fmla="*/ 4454473 w 4466000"/>
              <a:gd name="connsiteY4" fmla="*/ 3217684 h 4803494"/>
              <a:gd name="connsiteX5" fmla="*/ 3938907 w 4466000"/>
              <a:gd name="connsiteY5" fmla="*/ 4802997 h 4803494"/>
              <a:gd name="connsiteX6" fmla="*/ 3938557 w 4466000"/>
              <a:gd name="connsiteY6" fmla="*/ 4803494 h 4803494"/>
              <a:gd name="connsiteX7" fmla="*/ 530220 w 4466000"/>
              <a:gd name="connsiteY7" fmla="*/ 4803494 h 4803494"/>
              <a:gd name="connsiteX8" fmla="*/ 451687 w 4466000"/>
              <a:gd name="connsiteY8" fmla="*/ 4679839 h 4803494"/>
              <a:gd name="connsiteX9" fmla="*/ 0 w 4466000"/>
              <a:gd name="connsiteY9" fmla="*/ 2919211 h 4803494"/>
              <a:gd name="connsiteX10" fmla="*/ 2233001 w 4466000"/>
              <a:gd name="connsiteY10" fmla="*/ 0 h 480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66000" h="4803494">
                <a:moveTo>
                  <a:pt x="2233001" y="0"/>
                </a:moveTo>
                <a:cubicBezTo>
                  <a:pt x="3389175" y="0"/>
                  <a:pt x="4340122" y="1148709"/>
                  <a:pt x="4454473" y="2620739"/>
                </a:cubicBezTo>
                <a:lnTo>
                  <a:pt x="4466000" y="2919157"/>
                </a:lnTo>
                <a:lnTo>
                  <a:pt x="4466000" y="2919267"/>
                </a:lnTo>
                <a:lnTo>
                  <a:pt x="4454473" y="3217684"/>
                </a:lnTo>
                <a:cubicBezTo>
                  <a:pt x="4407780" y="3818763"/>
                  <a:pt x="4221596" y="4365933"/>
                  <a:pt x="3938907" y="4802997"/>
                </a:cubicBezTo>
                <a:lnTo>
                  <a:pt x="3938557" y="4803494"/>
                </a:lnTo>
                <a:lnTo>
                  <a:pt x="530220" y="4803494"/>
                </a:lnTo>
                <a:lnTo>
                  <a:pt x="451687" y="4679839"/>
                </a:lnTo>
                <a:cubicBezTo>
                  <a:pt x="168186" y="4190396"/>
                  <a:pt x="0" y="3580480"/>
                  <a:pt x="0" y="2919211"/>
                </a:cubicBezTo>
                <a:cubicBezTo>
                  <a:pt x="0" y="1306975"/>
                  <a:pt x="999749" y="0"/>
                  <a:pt x="2233001"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5" name="Content Placeholder 11">
            <a:extLst>
              <a:ext uri="{FF2B5EF4-FFF2-40B4-BE49-F238E27FC236}">
                <a16:creationId xmlns:a16="http://schemas.microsoft.com/office/drawing/2014/main" id="{470DCF09-B28E-A2CB-BCAB-A244FA338E4D}"/>
              </a:ext>
            </a:extLst>
          </p:cNvPr>
          <p:cNvSpPr>
            <a:spLocks noGrp="1"/>
          </p:cNvSpPr>
          <p:nvPr>
            <p:ph sz="quarter" idx="13"/>
          </p:nvPr>
        </p:nvSpPr>
        <p:spPr>
          <a:xfrm>
            <a:off x="6547104" y="2267712"/>
            <a:ext cx="4197096" cy="4087368"/>
          </a:xfrm>
        </p:spPr>
        <p:txBody>
          <a:bodyPr/>
          <a:lstStyle>
            <a:lvl1pPr marL="0" indent="0">
              <a:lnSpc>
                <a:spcPct val="100000"/>
              </a:lnSpc>
              <a:buNone/>
              <a:defRPr sz="18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697817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and 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4" name="Content Placeholder 11">
            <a:extLst>
              <a:ext uri="{FF2B5EF4-FFF2-40B4-BE49-F238E27FC236}">
                <a16:creationId xmlns:a16="http://schemas.microsoft.com/office/drawing/2014/main" id="{894456BF-1191-A2BB-32F0-52205D983CD2}"/>
              </a:ext>
            </a:extLst>
          </p:cNvPr>
          <p:cNvSpPr>
            <a:spLocks noGrp="1"/>
          </p:cNvSpPr>
          <p:nvPr>
            <p:ph sz="quarter" idx="14"/>
          </p:nvPr>
        </p:nvSpPr>
        <p:spPr>
          <a:xfrm>
            <a:off x="1179576" y="2267712"/>
            <a:ext cx="3364992" cy="3922776"/>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Content Placeholder 11">
            <a:extLst>
              <a:ext uri="{FF2B5EF4-FFF2-40B4-BE49-F238E27FC236}">
                <a16:creationId xmlns:a16="http://schemas.microsoft.com/office/drawing/2014/main" id="{A677B4AD-0674-4321-0C67-6A60C0E73167}"/>
              </a:ext>
            </a:extLst>
          </p:cNvPr>
          <p:cNvSpPr>
            <a:spLocks noGrp="1"/>
          </p:cNvSpPr>
          <p:nvPr>
            <p:ph sz="quarter" idx="13"/>
          </p:nvPr>
        </p:nvSpPr>
        <p:spPr>
          <a:xfrm>
            <a:off x="5084064" y="2267712"/>
            <a:ext cx="5449824" cy="3931920"/>
          </a:xfrm>
        </p:spPr>
        <p:txBody>
          <a:bodyPr/>
          <a:lstStyle>
            <a:lvl1pPr marL="0" indent="0">
              <a:lnSpc>
                <a:spcPct val="90000"/>
              </a:lnSpc>
              <a:buFont typeface="Arial" panose="020B0604020202020204" pitchFamily="34" charset="0"/>
              <a:buNone/>
              <a:defRPr sz="1800" b="1"/>
            </a:lvl1pPr>
            <a:lvl2pPr marL="0" indent="0">
              <a:lnSpc>
                <a:spcPct val="90000"/>
              </a:lnSpc>
              <a:spcBef>
                <a:spcPts val="1400"/>
              </a:spcBef>
              <a:spcAft>
                <a:spcPts val="0"/>
              </a:spcAft>
              <a:buFont typeface="Arial" panose="020B0604020202020204" pitchFamily="34" charset="0"/>
              <a:buNone/>
              <a:defRPr sz="1800"/>
            </a:lvl2pPr>
            <a:lvl3pPr marL="228600" indent="-182880">
              <a:lnSpc>
                <a:spcPct val="90000"/>
              </a:lnSpc>
              <a:spcBef>
                <a:spcPts val="600"/>
              </a:spcBef>
              <a:spcAft>
                <a:spcPts val="0"/>
              </a:spcAft>
              <a:buFont typeface="Arial" panose="020B0604020202020204" pitchFamily="34" charset="0"/>
              <a:buChar char="•"/>
              <a:defRPr sz="1600"/>
            </a:lvl3pPr>
            <a:lvl4pPr marL="457200" indent="-182880">
              <a:lnSpc>
                <a:spcPct val="90000"/>
              </a:lnSpc>
              <a:spcBef>
                <a:spcPts val="600"/>
              </a:spcBef>
              <a:spcAft>
                <a:spcPts val="0"/>
              </a:spcAft>
              <a:buFont typeface="Arial" panose="020B0604020202020204" pitchFamily="34" charset="0"/>
              <a:buChar char="•"/>
              <a:defRPr sz="1600"/>
            </a:lvl4pPr>
            <a:lvl5pPr marL="685800" indent="-182880">
              <a:lnSpc>
                <a:spcPct val="90000"/>
              </a:lnSpc>
              <a:spcBef>
                <a:spcPts val="600"/>
              </a:spcBef>
              <a:spcAft>
                <a:spcPts val="0"/>
              </a:spcAft>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997800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ab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3" name="Table Placeholder 6">
            <a:extLst>
              <a:ext uri="{FF2B5EF4-FFF2-40B4-BE49-F238E27FC236}">
                <a16:creationId xmlns:a16="http://schemas.microsoft.com/office/drawing/2014/main" id="{26C296E1-EE9B-2E95-0FE3-17CD84DA3638}"/>
              </a:ext>
            </a:extLst>
          </p:cNvPr>
          <p:cNvSpPr>
            <a:spLocks noGrp="1"/>
          </p:cNvSpPr>
          <p:nvPr>
            <p:ph type="tbl" sz="quarter" idx="15"/>
          </p:nvPr>
        </p:nvSpPr>
        <p:spPr>
          <a:xfrm>
            <a:off x="1179576" y="2267775"/>
            <a:ext cx="9656064" cy="3922713"/>
          </a:xfrm>
        </p:spPr>
        <p:txBody>
          <a:bodyPr/>
          <a:lstStyle/>
          <a:p>
            <a:r>
              <a:rPr lang="en-GB"/>
              <a:t>Click icon to add table</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46832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Shortened 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7" name="Content Placeholder 11">
            <a:extLst>
              <a:ext uri="{FF2B5EF4-FFF2-40B4-BE49-F238E27FC236}">
                <a16:creationId xmlns:a16="http://schemas.microsoft.com/office/drawing/2014/main" id="{630C12E6-62EB-4F9A-D200-AA742447BB4E}"/>
              </a:ext>
            </a:extLst>
          </p:cNvPr>
          <p:cNvSpPr>
            <a:spLocks noGrp="1"/>
          </p:cNvSpPr>
          <p:nvPr>
            <p:ph sz="quarter" idx="14"/>
          </p:nvPr>
        </p:nvSpPr>
        <p:spPr>
          <a:xfrm>
            <a:off x="3346704" y="2267712"/>
            <a:ext cx="3364992" cy="3977640"/>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Content Placeholder 11">
            <a:extLst>
              <a:ext uri="{FF2B5EF4-FFF2-40B4-BE49-F238E27FC236}">
                <a16:creationId xmlns:a16="http://schemas.microsoft.com/office/drawing/2014/main" id="{46DDC6B7-ECA4-19C1-4DF3-473783310FF2}"/>
              </a:ext>
            </a:extLst>
          </p:cNvPr>
          <p:cNvSpPr>
            <a:spLocks noGrp="1"/>
          </p:cNvSpPr>
          <p:nvPr>
            <p:ph sz="quarter" idx="13"/>
          </p:nvPr>
        </p:nvSpPr>
        <p:spPr>
          <a:xfrm>
            <a:off x="7150608" y="2267712"/>
            <a:ext cx="3364992" cy="3977640"/>
          </a:xfrm>
        </p:spPr>
        <p:txBody>
          <a:bodyPr/>
          <a:lstStyle>
            <a:lvl1pPr marL="0" indent="0">
              <a:lnSpc>
                <a:spcPct val="90000"/>
              </a:lnSpc>
              <a:buFont typeface="Arial" panose="020B0604020202020204" pitchFamily="34" charset="0"/>
              <a:buNone/>
              <a:defRPr sz="1800" b="1"/>
            </a:lvl1pPr>
            <a:lvl2pPr marL="0" indent="0">
              <a:lnSpc>
                <a:spcPct val="90000"/>
              </a:lnSpc>
              <a:spcBef>
                <a:spcPts val="1400"/>
              </a:spcBef>
              <a:spcAft>
                <a:spcPts val="0"/>
              </a:spcAft>
              <a:buFont typeface="Arial" panose="020B0604020202020204" pitchFamily="34" charset="0"/>
              <a:buNone/>
              <a:defRPr sz="1800"/>
            </a:lvl2pPr>
            <a:lvl3pPr marL="228600" indent="-182880">
              <a:lnSpc>
                <a:spcPct val="90000"/>
              </a:lnSpc>
              <a:spcBef>
                <a:spcPts val="600"/>
              </a:spcBef>
              <a:spcAft>
                <a:spcPts val="0"/>
              </a:spcAft>
              <a:buFont typeface="Arial" panose="020B0604020202020204" pitchFamily="34" charset="0"/>
              <a:buChar char="•"/>
              <a:defRPr sz="1600"/>
            </a:lvl3pPr>
            <a:lvl4pPr marL="457200" indent="-182880">
              <a:lnSpc>
                <a:spcPct val="90000"/>
              </a:lnSpc>
              <a:spcBef>
                <a:spcPts val="600"/>
              </a:spcBef>
              <a:spcAft>
                <a:spcPts val="0"/>
              </a:spcAft>
              <a:buFont typeface="Arial" panose="020B0604020202020204" pitchFamily="34" charset="0"/>
              <a:buChar char="•"/>
              <a:defRPr sz="1600"/>
            </a:lvl4pPr>
            <a:lvl5pPr marL="685800" indent="-182880">
              <a:lnSpc>
                <a:spcPct val="90000"/>
              </a:lnSpc>
              <a:spcBef>
                <a:spcPts val="600"/>
              </a:spcBef>
              <a:spcAft>
                <a:spcPts val="0"/>
              </a:spcAft>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087455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Closing">
    <p:bg>
      <p:bgPr>
        <a:solidFill>
          <a:schemeClr val="tx1"/>
        </a:solidFill>
        <a:effectLst/>
      </p:bgPr>
    </p:bg>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9EC82851-0157-6406-077E-A2EF91DA56F7}"/>
              </a:ext>
            </a:extLst>
          </p:cNvPr>
          <p:cNvSpPr>
            <a:spLocks noGrp="1"/>
          </p:cNvSpPr>
          <p:nvPr>
            <p:ph type="pic" sz="quarter" idx="13"/>
          </p:nvPr>
        </p:nvSpPr>
        <p:spPr>
          <a:xfrm>
            <a:off x="6159304" y="0"/>
            <a:ext cx="4350034" cy="3705227"/>
          </a:xfrm>
          <a:custGeom>
            <a:avLst/>
            <a:gdLst>
              <a:gd name="connsiteX0" fmla="*/ 92016 w 4350034"/>
              <a:gd name="connsiteY0" fmla="*/ 0 h 3705227"/>
              <a:gd name="connsiteX1" fmla="*/ 4258018 w 4350034"/>
              <a:gd name="connsiteY1" fmla="*/ 0 h 3705227"/>
              <a:gd name="connsiteX2" fmla="*/ 4305845 w 4350034"/>
              <a:gd name="connsiteY2" fmla="*/ 246199 h 3705227"/>
              <a:gd name="connsiteX3" fmla="*/ 4350034 w 4350034"/>
              <a:gd name="connsiteY3" fmla="*/ 826386 h 3705227"/>
              <a:gd name="connsiteX4" fmla="*/ 2175017 w 4350034"/>
              <a:gd name="connsiteY4" fmla="*/ 3705227 h 3705227"/>
              <a:gd name="connsiteX5" fmla="*/ 0 w 4350034"/>
              <a:gd name="connsiteY5" fmla="*/ 826386 h 3705227"/>
              <a:gd name="connsiteX6" fmla="*/ 44189 w 4350034"/>
              <a:gd name="connsiteY6" fmla="*/ 246199 h 370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50034" h="3705227">
                <a:moveTo>
                  <a:pt x="92016" y="0"/>
                </a:moveTo>
                <a:lnTo>
                  <a:pt x="4258018" y="0"/>
                </a:lnTo>
                <a:lnTo>
                  <a:pt x="4305845" y="246199"/>
                </a:lnTo>
                <a:cubicBezTo>
                  <a:pt x="4334819" y="433604"/>
                  <a:pt x="4350034" y="627643"/>
                  <a:pt x="4350034" y="826386"/>
                </a:cubicBezTo>
                <a:cubicBezTo>
                  <a:pt x="4350034" y="2416326"/>
                  <a:pt x="3376246" y="3705227"/>
                  <a:pt x="2175017" y="3705227"/>
                </a:cubicBezTo>
                <a:cubicBezTo>
                  <a:pt x="973788" y="3705227"/>
                  <a:pt x="0" y="2416326"/>
                  <a:pt x="0" y="826386"/>
                </a:cubicBezTo>
                <a:cubicBezTo>
                  <a:pt x="0" y="627643"/>
                  <a:pt x="15216" y="433604"/>
                  <a:pt x="44189" y="246199"/>
                </a:cubicBezTo>
                <a:close/>
              </a:path>
            </a:pathLst>
          </a:custGeom>
          <a:solidFill>
            <a:schemeClr val="accent5">
              <a:lumMod val="20000"/>
              <a:lumOff val="80000"/>
            </a:schemeClr>
          </a:solidFill>
        </p:spPr>
        <p:txBody>
          <a:bodyPr wrap="square">
            <a:noAutofit/>
          </a:bodyPr>
          <a:lstStyle>
            <a:lvl1pPr marL="45720" indent="0" algn="ctr">
              <a:buNone/>
              <a:defRPr sz="1600">
                <a:solidFill>
                  <a:schemeClr val="tx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p:nvPr>
        </p:nvSpPr>
        <p:spPr>
          <a:xfrm>
            <a:off x="-12524" y="128016"/>
            <a:ext cx="8390512" cy="4864608"/>
          </a:xfrm>
          <a:prstGeom prst="rect">
            <a:avLst/>
          </a:prstGeom>
        </p:spPr>
        <p:txBody>
          <a:bodyPr vert="horz" lIns="91440" tIns="45720" rIns="91440" bIns="45720" rtlCol="0" anchor="ctr">
            <a:noAutofit/>
          </a:bodyPr>
          <a:lstStyle>
            <a:lvl1pPr>
              <a:lnSpc>
                <a:spcPct val="75000"/>
              </a:lnSpc>
              <a:defRPr sz="8000" spc="-300">
                <a:solidFill>
                  <a:schemeClr val="accent5"/>
                </a:solidFill>
              </a:defRPr>
            </a:lvl1pPr>
          </a:lstStyle>
          <a:p>
            <a:r>
              <a:rPr lang="en-GB"/>
              <a:t>Click to edit Master title style</a:t>
            </a:r>
            <a:endParaRPr lang="en-US" dirty="0"/>
          </a:p>
        </p:txBody>
      </p:sp>
      <p:sp>
        <p:nvSpPr>
          <p:cNvPr id="20" name="Text Placeholder 6">
            <a:extLst>
              <a:ext uri="{FF2B5EF4-FFF2-40B4-BE49-F238E27FC236}">
                <a16:creationId xmlns:a16="http://schemas.microsoft.com/office/drawing/2014/main" id="{4936FB68-F345-F9B7-B0A9-73FB22FCD744}"/>
              </a:ext>
            </a:extLst>
          </p:cNvPr>
          <p:cNvSpPr>
            <a:spLocks noGrp="1"/>
          </p:cNvSpPr>
          <p:nvPr>
            <p:ph type="body" sz="quarter" idx="11" hasCustomPrompt="1"/>
          </p:nvPr>
        </p:nvSpPr>
        <p:spPr>
          <a:xfrm>
            <a:off x="5696712" y="4864608"/>
            <a:ext cx="4809744" cy="1344168"/>
          </a:xfrm>
        </p:spPr>
        <p:txBody>
          <a:bodyPr lIns="0" tIns="0" rIns="0" bIns="0">
            <a:noAutofit/>
          </a:bodyPr>
          <a:lstStyle>
            <a:lvl1pPr marL="45720" indent="0" algn="r">
              <a:lnSpc>
                <a:spcPct val="90000"/>
              </a:lnSpc>
              <a:spcBef>
                <a:spcPts val="0"/>
              </a:spcBef>
              <a:buNone/>
              <a:defRPr sz="3200" b="0" u="sng" spc="-150">
                <a:solidFill>
                  <a:schemeClr val="bg1"/>
                </a:solidFill>
                <a:latin typeface="Dotum" panose="020B0600000101010101" pitchFamily="34" charset="-127"/>
                <a:ea typeface="Dotum" panose="020B0600000101010101" pitchFamily="34" charset="-127"/>
              </a:defRPr>
            </a:lvl1pPr>
            <a:lvl2pPr marL="274320" indent="0">
              <a:buNone/>
              <a:defRPr>
                <a:latin typeface="Batang" panose="02030600000101010101" pitchFamily="18" charset="-127"/>
                <a:ea typeface="Batang" panose="02030600000101010101" pitchFamily="18" charset="-127"/>
              </a:defRPr>
            </a:lvl2pPr>
            <a:lvl3pPr marL="548640" indent="0">
              <a:buNone/>
              <a:defRPr>
                <a:latin typeface="Batang" panose="02030600000101010101" pitchFamily="18" charset="-127"/>
                <a:ea typeface="Batang" panose="02030600000101010101" pitchFamily="18" charset="-127"/>
              </a:defRPr>
            </a:lvl3pPr>
            <a:lvl4pPr marL="822960" indent="0">
              <a:buNone/>
              <a:defRPr>
                <a:latin typeface="Batang" panose="02030600000101010101" pitchFamily="18" charset="-127"/>
                <a:ea typeface="Batang" panose="02030600000101010101" pitchFamily="18" charset="-127"/>
              </a:defRPr>
            </a:lvl4pPr>
            <a:lvl5pPr marL="1097280" indent="0">
              <a:buNone/>
              <a:defRPr>
                <a:latin typeface="Batang" panose="02030600000101010101" pitchFamily="18" charset="-127"/>
                <a:ea typeface="Batang" panose="02030600000101010101" pitchFamily="18" charset="-127"/>
              </a:defRPr>
            </a:lvl5pPr>
          </a:lstStyle>
          <a:p>
            <a:pPr lvl="0"/>
            <a:r>
              <a:rPr lang="en-US" dirty="0"/>
              <a:t>CLICK TO EDIT MASTER TEXT</a:t>
            </a:r>
          </a:p>
        </p:txBody>
      </p:sp>
      <p:sp>
        <p:nvSpPr>
          <p:cNvPr id="5" name="Rectangle 4">
            <a:extLst>
              <a:ext uri="{FF2B5EF4-FFF2-40B4-BE49-F238E27FC236}">
                <a16:creationId xmlns:a16="http://schemas.microsoft.com/office/drawing/2014/main" id="{E73A6E30-188E-C5D1-559B-EA038A49F5DB}"/>
              </a:ext>
            </a:extLst>
          </p:cNvPr>
          <p:cNvSpPr/>
          <p:nvPr userDrawn="1"/>
        </p:nvSpPr>
        <p:spPr>
          <a:xfrm>
            <a:off x="10921126" y="533400"/>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0050DED-E2F2-07E9-A196-52EB31D64143}"/>
              </a:ext>
            </a:extLst>
          </p:cNvPr>
          <p:cNvSpPr/>
          <p:nvPr userDrawn="1"/>
        </p:nvSpPr>
        <p:spPr>
          <a:xfrm rot="16200000">
            <a:off x="275684" y="5937228"/>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p:nvPr userDrawn="1"/>
        </p:nvSpPr>
        <p:spPr>
          <a:xfrm>
            <a:off x="10912127" y="2986619"/>
            <a:ext cx="1304925" cy="3180458"/>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0"/>
                </a:moveTo>
                <a:lnTo>
                  <a:pt x="1304925" y="3180458"/>
                </a:lnTo>
                <a:lnTo>
                  <a:pt x="1294817" y="3178915"/>
                </a:lnTo>
                <a:cubicBezTo>
                  <a:pt x="555866" y="3027704"/>
                  <a:pt x="0" y="2373882"/>
                  <a:pt x="0" y="1590229"/>
                </a:cubicBezTo>
                <a:cubicBezTo>
                  <a:pt x="0" y="806577"/>
                  <a:pt x="555866" y="152754"/>
                  <a:pt x="1294817" y="1543"/>
                </a:cubicBez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379650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4.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2.pn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3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AB73BC-B049-4115-A692-8D63A059BFB8}" type="slidenum">
              <a:rPr lang="en-US" smtClean="0"/>
              <a:pPr/>
              <a:t>‹#›</a:t>
            </a:fld>
            <a:endParaRPr lang="en-US" dirty="0"/>
          </a:p>
        </p:txBody>
      </p:sp>
      <p:sp>
        <p:nvSpPr>
          <p:cNvPr id="11" name="Rectangle 10">
            <a:extLst>
              <a:ext uri="{FF2B5EF4-FFF2-40B4-BE49-F238E27FC236}">
                <a16:creationId xmlns:a16="http://schemas.microsoft.com/office/drawing/2014/main" id="{7F823456-95B5-6796-ED14-AE73DB404E42}"/>
              </a:ext>
            </a:extLst>
          </p:cNvPr>
          <p:cNvSpPr/>
          <p:nvPr userDrawn="1"/>
        </p:nvSpPr>
        <p:spPr>
          <a:xfrm>
            <a:off x="10921126" y="533400"/>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C9EA035-A49A-1D07-DD1D-F0EFD7983187}"/>
              </a:ext>
            </a:extLst>
          </p:cNvPr>
          <p:cNvSpPr/>
          <p:nvPr userDrawn="1"/>
        </p:nvSpPr>
        <p:spPr>
          <a:xfrm rot="16200000">
            <a:off x="275684" y="5937228"/>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508049"/>
      </p:ext>
    </p:extLst>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 id="2147484067" r:id="rId17"/>
    <p:sldLayoutId id="2147484068" r:id="rId18"/>
    <p:sldLayoutId id="2147484069" r:id="rId19"/>
    <p:sldLayoutId id="2147484070" r:id="rId20"/>
    <p:sldLayoutId id="2147484071" r:id="rId21"/>
    <p:sldLayoutId id="2147484072" r:id="rId22"/>
    <p:sldLayoutId id="2147484073" r:id="rId23"/>
    <p:sldLayoutId id="2147484074" r:id="rId24"/>
    <p:sldLayoutId id="2147484075" r:id="rId25"/>
    <p:sldLayoutId id="2147484077" r:id="rId26"/>
    <p:sldLayoutId id="2147484078" r:id="rId27"/>
    <p:sldLayoutId id="2147484079" r:id="rId28"/>
  </p:sldLayoutIdLst>
  <p:hf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7.xml"/><Relationship Id="rId6" Type="http://schemas.openxmlformats.org/officeDocument/2006/relationships/image" Target="../media/image14.jpe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hyperlink" Target="https://quillbot.com/app/mac" TargetMode="External"/><Relationship Id="rId2" Type="http://schemas.openxmlformats.org/officeDocument/2006/relationships/hyperlink" Target="https://quillbot.com/word" TargetMode="Externa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a:extLst>
            <a:ext uri="{FF2B5EF4-FFF2-40B4-BE49-F238E27FC236}">
              <a16:creationId xmlns:a16="http://schemas.microsoft.com/office/drawing/2014/main" id="{82AD923B-FF83-9857-9EE7-4B8BCBA95A2B}"/>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C2B00D0C-5444-EBE2-6AE6-5E5CD15CFD3E}"/>
              </a:ext>
            </a:extLst>
          </p:cNvPr>
          <p:cNvSpPr txBox="1"/>
          <p:nvPr/>
        </p:nvSpPr>
        <p:spPr>
          <a:xfrm>
            <a:off x="7706978" y="4653359"/>
            <a:ext cx="3758083" cy="1477328"/>
          </a:xfrm>
          <a:prstGeom prst="rect">
            <a:avLst/>
          </a:prstGeom>
          <a:noFill/>
        </p:spPr>
        <p:txBody>
          <a:bodyPr wrap="square" rtlCol="0">
            <a:spAutoFit/>
          </a:bodyPr>
          <a:lstStyle/>
          <a:p>
            <a:r>
              <a:rPr lang="en-GB" b="1" dirty="0">
                <a:solidFill>
                  <a:schemeClr val="bg1"/>
                </a:solidFill>
              </a:rPr>
              <a:t>Kirsty Truslove </a:t>
            </a:r>
          </a:p>
          <a:p>
            <a:r>
              <a:rPr lang="en-GB" b="1" dirty="0">
                <a:solidFill>
                  <a:schemeClr val="bg1"/>
                </a:solidFill>
              </a:rPr>
              <a:t>ID – 0902265</a:t>
            </a:r>
          </a:p>
          <a:p>
            <a:r>
              <a:rPr lang="en-GB" b="1" dirty="0">
                <a:solidFill>
                  <a:schemeClr val="bg1"/>
                </a:solidFill>
              </a:rPr>
              <a:t>BMSP4013</a:t>
            </a:r>
          </a:p>
          <a:p>
            <a:r>
              <a:rPr lang="en-GB" b="1" dirty="0">
                <a:solidFill>
                  <a:schemeClr val="bg1"/>
                </a:solidFill>
              </a:rPr>
              <a:t>Contemporary management approaches</a:t>
            </a:r>
          </a:p>
        </p:txBody>
      </p:sp>
      <p:pic>
        <p:nvPicPr>
          <p:cNvPr id="1036" name="Picture 12" descr="Image result for netflix logo">
            <a:extLst>
              <a:ext uri="{FF2B5EF4-FFF2-40B4-BE49-F238E27FC236}">
                <a16:creationId xmlns:a16="http://schemas.microsoft.com/office/drawing/2014/main" id="{3EE30CA9-3E83-67B3-ACA2-DF26FA3727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29053">
            <a:off x="8654048" y="871297"/>
            <a:ext cx="2475645" cy="259776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netflix logo">
            <a:extLst>
              <a:ext uri="{FF2B5EF4-FFF2-40B4-BE49-F238E27FC236}">
                <a16:creationId xmlns:a16="http://schemas.microsoft.com/office/drawing/2014/main" id="{92E6B366-B646-75CC-12E3-D4E4D659F4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3159" y="413718"/>
            <a:ext cx="6847473" cy="358184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netflix logo">
            <a:extLst>
              <a:ext uri="{FF2B5EF4-FFF2-40B4-BE49-F238E27FC236}">
                <a16:creationId xmlns:a16="http://schemas.microsoft.com/office/drawing/2014/main" id="{91603C83-3268-49CE-7E2B-7477F18D2F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945549">
            <a:off x="1666230" y="4003896"/>
            <a:ext cx="3781425" cy="2228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4546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635ED7-9CA0-2D35-5856-ECDC5BE5820B}"/>
              </a:ext>
            </a:extLst>
          </p:cNvPr>
          <p:cNvSpPr>
            <a:spLocks noGrp="1"/>
          </p:cNvSpPr>
          <p:nvPr>
            <p:ph type="title"/>
          </p:nvPr>
        </p:nvSpPr>
        <p:spPr/>
        <p:txBody>
          <a:bodyPr/>
          <a:lstStyle/>
          <a:p>
            <a:r>
              <a:rPr lang="en-US" dirty="0"/>
              <a:t>Agenda</a:t>
            </a:r>
          </a:p>
        </p:txBody>
      </p:sp>
      <p:sp>
        <p:nvSpPr>
          <p:cNvPr id="2" name="Slide Number Placeholder 1">
            <a:extLst>
              <a:ext uri="{FF2B5EF4-FFF2-40B4-BE49-F238E27FC236}">
                <a16:creationId xmlns:a16="http://schemas.microsoft.com/office/drawing/2014/main" id="{0BAE0994-0BD7-2F23-3D59-589A0996BE93}"/>
              </a:ext>
            </a:extLst>
          </p:cNvPr>
          <p:cNvSpPr>
            <a:spLocks noGrp="1"/>
          </p:cNvSpPr>
          <p:nvPr>
            <p:ph type="sldNum" sz="quarter" idx="12"/>
          </p:nvPr>
        </p:nvSpPr>
        <p:spPr/>
        <p:txBody>
          <a:bodyPr/>
          <a:lstStyle/>
          <a:p>
            <a:fld id="{4FAB73BC-B049-4115-A692-8D63A059BFB8}" type="slidenum">
              <a:rPr lang="en-US" smtClean="0"/>
              <a:pPr/>
              <a:t>2</a:t>
            </a:fld>
            <a:endParaRPr lang="en-US" dirty="0"/>
          </a:p>
        </p:txBody>
      </p:sp>
      <p:sp>
        <p:nvSpPr>
          <p:cNvPr id="6" name="TextBox 5">
            <a:extLst>
              <a:ext uri="{FF2B5EF4-FFF2-40B4-BE49-F238E27FC236}">
                <a16:creationId xmlns:a16="http://schemas.microsoft.com/office/drawing/2014/main" id="{B43F88B3-7186-02F3-D42B-B97EB7C01D2C}"/>
              </a:ext>
            </a:extLst>
          </p:cNvPr>
          <p:cNvSpPr txBox="1"/>
          <p:nvPr/>
        </p:nvSpPr>
        <p:spPr>
          <a:xfrm>
            <a:off x="2861188" y="1853248"/>
            <a:ext cx="6204154" cy="3970318"/>
          </a:xfrm>
          <a:prstGeom prst="rect">
            <a:avLst/>
          </a:prstGeom>
          <a:noFill/>
        </p:spPr>
        <p:txBody>
          <a:bodyPr wrap="square" rtlCol="0">
            <a:spAutoFit/>
          </a:bodyPr>
          <a:lstStyle/>
          <a:p>
            <a:pPr marL="285750" indent="-285750">
              <a:buFont typeface="Wingdings" panose="05000000000000000000" pitchFamily="2" charset="2"/>
              <a:buChar char="§"/>
            </a:pPr>
            <a:r>
              <a:rPr lang="en-GB" sz="2800" dirty="0">
                <a:solidFill>
                  <a:schemeClr val="bg1"/>
                </a:solidFill>
              </a:rPr>
              <a:t>Introduction</a:t>
            </a:r>
          </a:p>
          <a:p>
            <a:pPr marL="285750" indent="-285750">
              <a:buFont typeface="Wingdings" panose="05000000000000000000" pitchFamily="2" charset="2"/>
              <a:buChar char="§"/>
            </a:pPr>
            <a:r>
              <a:rPr lang="en-GB" sz="2800" dirty="0">
                <a:solidFill>
                  <a:schemeClr val="bg1"/>
                </a:solidFill>
              </a:rPr>
              <a:t>SWOT analysis</a:t>
            </a:r>
          </a:p>
          <a:p>
            <a:pPr marL="285750" indent="-285750">
              <a:buFont typeface="Wingdings" panose="05000000000000000000" pitchFamily="2" charset="2"/>
              <a:buChar char="§"/>
            </a:pPr>
            <a:r>
              <a:rPr lang="en-GB" sz="2800" dirty="0">
                <a:solidFill>
                  <a:schemeClr val="bg1"/>
                </a:solidFill>
              </a:rPr>
              <a:t>PESTEL analysis</a:t>
            </a:r>
          </a:p>
          <a:p>
            <a:pPr marL="285750" indent="-285750">
              <a:buFont typeface="Wingdings" panose="05000000000000000000" pitchFamily="2" charset="2"/>
              <a:buChar char="§"/>
            </a:pPr>
            <a:r>
              <a:rPr lang="en-GB" sz="2800" dirty="0">
                <a:solidFill>
                  <a:schemeClr val="bg1"/>
                </a:solidFill>
              </a:rPr>
              <a:t>Goals and Objectives</a:t>
            </a:r>
          </a:p>
          <a:p>
            <a:pPr marL="285750" indent="-285750">
              <a:buFont typeface="Wingdings" panose="05000000000000000000" pitchFamily="2" charset="2"/>
              <a:buChar char="§"/>
            </a:pPr>
            <a:r>
              <a:rPr lang="en-GB" sz="2800" dirty="0">
                <a:solidFill>
                  <a:schemeClr val="bg1"/>
                </a:solidFill>
              </a:rPr>
              <a:t>Management Approaches</a:t>
            </a:r>
          </a:p>
          <a:p>
            <a:pPr marL="285750" indent="-285750">
              <a:buFont typeface="Wingdings" panose="05000000000000000000" pitchFamily="2" charset="2"/>
              <a:buChar char="§"/>
            </a:pPr>
            <a:r>
              <a:rPr lang="en-GB" sz="2800" dirty="0">
                <a:solidFill>
                  <a:schemeClr val="bg1"/>
                </a:solidFill>
              </a:rPr>
              <a:t>Groups and teamwork </a:t>
            </a:r>
          </a:p>
          <a:p>
            <a:pPr marL="285750" indent="-285750">
              <a:buFont typeface="Wingdings" panose="05000000000000000000" pitchFamily="2" charset="2"/>
              <a:buChar char="§"/>
            </a:pPr>
            <a:r>
              <a:rPr lang="en-GB" sz="2800" dirty="0">
                <a:solidFill>
                  <a:schemeClr val="bg1"/>
                </a:solidFill>
              </a:rPr>
              <a:t>Corporate Social Responsibility </a:t>
            </a:r>
          </a:p>
          <a:p>
            <a:pPr marL="285750" indent="-285750">
              <a:buFont typeface="Wingdings" panose="05000000000000000000" pitchFamily="2" charset="2"/>
              <a:buChar char="§"/>
            </a:pPr>
            <a:r>
              <a:rPr lang="en-GB" sz="2800" dirty="0">
                <a:solidFill>
                  <a:schemeClr val="bg1"/>
                </a:solidFill>
              </a:rPr>
              <a:t>Thankyou, Any Questions?</a:t>
            </a:r>
          </a:p>
          <a:p>
            <a:pPr marL="285750" indent="-285750">
              <a:buFont typeface="Wingdings" panose="05000000000000000000" pitchFamily="2" charset="2"/>
              <a:buChar char="§"/>
            </a:pPr>
            <a:r>
              <a:rPr lang="en-GB" sz="2800" dirty="0" err="1">
                <a:solidFill>
                  <a:schemeClr val="bg1"/>
                </a:solidFill>
              </a:rPr>
              <a:t>Refrences</a:t>
            </a:r>
            <a:endParaRPr lang="en-GB" sz="2800" dirty="0">
              <a:solidFill>
                <a:schemeClr val="bg1"/>
              </a:solidFill>
            </a:endParaRPr>
          </a:p>
        </p:txBody>
      </p:sp>
    </p:spTree>
    <p:extLst>
      <p:ext uri="{BB962C8B-B14F-4D97-AF65-F5344CB8AC3E}">
        <p14:creationId xmlns:p14="http://schemas.microsoft.com/office/powerpoint/2010/main" val="3629914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116" name="Picture 211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118" name="Picture 211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20" name="Oval 211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22" name="Picture 212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24" name="Picture 212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26" name="Rectangle 212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28" name="Freeform: Shape 2127">
            <a:extLst>
              <a:ext uri="{FF2B5EF4-FFF2-40B4-BE49-F238E27FC236}">
                <a16:creationId xmlns:a16="http://schemas.microsoft.com/office/drawing/2014/main" id="{A10049FB-9EB9-40A5-B47A-F88DBA104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solidFill>
            <a:srgbClr val="FFFFFF"/>
          </a:solidFill>
          <a:ln>
            <a:noFill/>
          </a:ln>
        </p:spPr>
        <p:txBody>
          <a:bodyPr/>
          <a:lstStyle/>
          <a:p>
            <a:endParaRPr lang="en-GB"/>
          </a:p>
        </p:txBody>
      </p:sp>
      <p:sp>
        <p:nvSpPr>
          <p:cNvPr id="2130" name="Freeform 7">
            <a:extLst>
              <a:ext uri="{FF2B5EF4-FFF2-40B4-BE49-F238E27FC236}">
                <a16:creationId xmlns:a16="http://schemas.microsoft.com/office/drawing/2014/main" id="{9053E132-12E5-44D2-AA0E-9353E65AC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3" name="Title 2">
            <a:extLst>
              <a:ext uri="{FF2B5EF4-FFF2-40B4-BE49-F238E27FC236}">
                <a16:creationId xmlns:a16="http://schemas.microsoft.com/office/drawing/2014/main" id="{15D2AEF8-965D-6D56-716A-E2E866BC2F33}"/>
              </a:ext>
            </a:extLst>
          </p:cNvPr>
          <p:cNvSpPr>
            <a:spLocks noGrp="1"/>
          </p:cNvSpPr>
          <p:nvPr>
            <p:ph type="title"/>
          </p:nvPr>
        </p:nvSpPr>
        <p:spPr>
          <a:xfrm>
            <a:off x="646111" y="452718"/>
            <a:ext cx="9404723" cy="1180711"/>
          </a:xfrm>
        </p:spPr>
        <p:txBody>
          <a:bodyPr vert="horz" lIns="91440" tIns="45720" rIns="91440" bIns="45720" rtlCol="0" anchor="t">
            <a:normAutofit/>
          </a:bodyPr>
          <a:lstStyle/>
          <a:p>
            <a:r>
              <a:rPr lang="en-US"/>
              <a:t>Intorduction</a:t>
            </a:r>
          </a:p>
        </p:txBody>
      </p:sp>
      <p:sp>
        <p:nvSpPr>
          <p:cNvPr id="4" name="Slide Number Placeholder 3">
            <a:extLst>
              <a:ext uri="{FF2B5EF4-FFF2-40B4-BE49-F238E27FC236}">
                <a16:creationId xmlns:a16="http://schemas.microsoft.com/office/drawing/2014/main" id="{C6D05C12-6A72-D62F-0EB1-36B4DD1E1AF1}"/>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a:pPr defTabSz="914400">
                <a:spcAft>
                  <a:spcPts val="600"/>
                </a:spcAft>
              </a:pPr>
              <a:t>3</a:t>
            </a:fld>
            <a:endParaRPr lang="en-US"/>
          </a:p>
        </p:txBody>
      </p:sp>
      <p:sp>
        <p:nvSpPr>
          <p:cNvPr id="10" name="TextBox 9">
            <a:extLst>
              <a:ext uri="{FF2B5EF4-FFF2-40B4-BE49-F238E27FC236}">
                <a16:creationId xmlns:a16="http://schemas.microsoft.com/office/drawing/2014/main" id="{48E8A692-6230-B5DD-ACCA-6AE1818EF0C5}"/>
              </a:ext>
            </a:extLst>
          </p:cNvPr>
          <p:cNvSpPr txBox="1"/>
          <p:nvPr/>
        </p:nvSpPr>
        <p:spPr>
          <a:xfrm>
            <a:off x="643855" y="2548281"/>
            <a:ext cx="5114093" cy="2485943"/>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dirty="0">
                <a:solidFill>
                  <a:schemeClr val="bg1"/>
                </a:solidFill>
                <a:latin typeface="+mj-lt"/>
                <a:ea typeface="+mj-ea"/>
                <a:cs typeface="+mj-cs"/>
              </a:rPr>
              <a:t>In this presentation I’m going to be </a:t>
            </a:r>
            <a:r>
              <a:rPr lang="en-US" dirty="0" err="1">
                <a:solidFill>
                  <a:schemeClr val="bg1"/>
                </a:solidFill>
                <a:latin typeface="+mj-lt"/>
                <a:ea typeface="+mj-ea"/>
                <a:cs typeface="+mj-cs"/>
              </a:rPr>
              <a:t>analysing</a:t>
            </a:r>
            <a:r>
              <a:rPr lang="en-US" dirty="0">
                <a:solidFill>
                  <a:schemeClr val="bg1"/>
                </a:solidFill>
                <a:latin typeface="+mj-lt"/>
                <a:ea typeface="+mj-ea"/>
                <a:cs typeface="+mj-cs"/>
              </a:rPr>
              <a:t> the </a:t>
            </a:r>
            <a:r>
              <a:rPr lang="en-US" dirty="0" err="1">
                <a:solidFill>
                  <a:schemeClr val="bg1"/>
                </a:solidFill>
                <a:latin typeface="+mj-lt"/>
                <a:ea typeface="+mj-ea"/>
                <a:cs typeface="+mj-cs"/>
              </a:rPr>
              <a:t>organisation</a:t>
            </a:r>
            <a:r>
              <a:rPr lang="en-US" dirty="0">
                <a:solidFill>
                  <a:schemeClr val="bg1"/>
                </a:solidFill>
                <a:latin typeface="+mj-lt"/>
                <a:ea typeface="+mj-ea"/>
                <a:cs typeface="+mj-cs"/>
              </a:rPr>
              <a:t> ‘Netflix’.</a:t>
            </a:r>
          </a:p>
          <a:p>
            <a:pPr marL="285750" indent="-285750">
              <a:spcBef>
                <a:spcPts val="1000"/>
              </a:spcBef>
              <a:buClr>
                <a:schemeClr val="bg2">
                  <a:lumMod val="40000"/>
                  <a:lumOff val="60000"/>
                </a:schemeClr>
              </a:buClr>
              <a:buSzPct val="80000"/>
              <a:buFont typeface="Wingdings" panose="05000000000000000000" pitchFamily="2" charset="2"/>
              <a:buChar char="v"/>
            </a:pPr>
            <a:r>
              <a:rPr lang="en-US" dirty="0">
                <a:solidFill>
                  <a:schemeClr val="bg1"/>
                </a:solidFill>
                <a:latin typeface="+mj-lt"/>
                <a:ea typeface="+mj-ea"/>
                <a:cs typeface="+mj-cs"/>
              </a:rPr>
              <a:t>Approaches to Strategy</a:t>
            </a:r>
          </a:p>
          <a:p>
            <a:pPr marL="285750" indent="-285750">
              <a:spcBef>
                <a:spcPts val="1000"/>
              </a:spcBef>
              <a:buClr>
                <a:schemeClr val="bg2">
                  <a:lumMod val="40000"/>
                  <a:lumOff val="60000"/>
                </a:schemeClr>
              </a:buClr>
              <a:buSzPct val="80000"/>
              <a:buFont typeface="Wingdings" panose="05000000000000000000" pitchFamily="2" charset="2"/>
              <a:buChar char="v"/>
            </a:pPr>
            <a:r>
              <a:rPr lang="en-US" dirty="0">
                <a:solidFill>
                  <a:schemeClr val="bg1"/>
                </a:solidFill>
                <a:latin typeface="+mj-lt"/>
                <a:ea typeface="+mj-ea"/>
                <a:cs typeface="+mj-cs"/>
              </a:rPr>
              <a:t>Approaches to management </a:t>
            </a:r>
          </a:p>
          <a:p>
            <a:pPr marL="285750" indent="-285750">
              <a:spcBef>
                <a:spcPts val="1000"/>
              </a:spcBef>
              <a:buClr>
                <a:schemeClr val="bg2">
                  <a:lumMod val="40000"/>
                  <a:lumOff val="60000"/>
                </a:schemeClr>
              </a:buClr>
              <a:buSzPct val="80000"/>
              <a:buFont typeface="Wingdings" panose="05000000000000000000" pitchFamily="2" charset="2"/>
              <a:buChar char="v"/>
            </a:pPr>
            <a:r>
              <a:rPr lang="en-US" dirty="0">
                <a:solidFill>
                  <a:schemeClr val="bg1"/>
                </a:solidFill>
                <a:latin typeface="+mj-lt"/>
                <a:ea typeface="+mj-ea"/>
                <a:cs typeface="+mj-cs"/>
              </a:rPr>
              <a:t>Groups and teamwork</a:t>
            </a:r>
          </a:p>
          <a:p>
            <a:pPr marL="285750" indent="-285750">
              <a:spcBef>
                <a:spcPts val="1000"/>
              </a:spcBef>
              <a:buClr>
                <a:schemeClr val="bg2">
                  <a:lumMod val="40000"/>
                  <a:lumOff val="60000"/>
                </a:schemeClr>
              </a:buClr>
              <a:buSzPct val="80000"/>
              <a:buFont typeface="Wingdings" panose="05000000000000000000" pitchFamily="2" charset="2"/>
              <a:buChar char="v"/>
            </a:pPr>
            <a:r>
              <a:rPr lang="en-US" dirty="0">
                <a:solidFill>
                  <a:schemeClr val="bg1"/>
                </a:solidFill>
                <a:latin typeface="+mj-lt"/>
                <a:ea typeface="+mj-ea"/>
                <a:cs typeface="+mj-cs"/>
              </a:rPr>
              <a:t>Corporate Social Responsibility  </a:t>
            </a:r>
          </a:p>
          <a:p>
            <a:pPr>
              <a:spcBef>
                <a:spcPts val="1000"/>
              </a:spcBef>
              <a:buClr>
                <a:schemeClr val="bg2">
                  <a:lumMod val="40000"/>
                  <a:lumOff val="60000"/>
                </a:schemeClr>
              </a:buClr>
              <a:buSzPct val="80000"/>
              <a:buFont typeface="Wingdings 3" charset="2"/>
              <a:buChar char=""/>
            </a:pPr>
            <a:endParaRPr lang="en-US" dirty="0">
              <a:solidFill>
                <a:schemeClr val="bg1"/>
              </a:solidFill>
              <a:latin typeface="+mj-lt"/>
              <a:ea typeface="+mj-ea"/>
              <a:cs typeface="+mj-cs"/>
            </a:endParaRPr>
          </a:p>
        </p:txBody>
      </p:sp>
      <p:pic>
        <p:nvPicPr>
          <p:cNvPr id="2050" name="Picture 2" descr="Image result for netflix logo">
            <a:extLst>
              <a:ext uri="{FF2B5EF4-FFF2-40B4-BE49-F238E27FC236}">
                <a16:creationId xmlns:a16="http://schemas.microsoft.com/office/drawing/2014/main" id="{08311D82-1C1A-EB2C-9EC6-ABCEBBC5AF2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5110" r="8366" b="2"/>
          <a:stretch/>
        </p:blipFill>
        <p:spPr bwMode="auto">
          <a:xfrm>
            <a:off x="6127154" y="2548281"/>
            <a:ext cx="2708194" cy="3662018"/>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2052" name="Picture 4" descr="Image result for clip art thinking man">
            <a:extLst>
              <a:ext uri="{FF2B5EF4-FFF2-40B4-BE49-F238E27FC236}">
                <a16:creationId xmlns:a16="http://schemas.microsoft.com/office/drawing/2014/main" id="{4F572D59-851B-FC2B-7C5A-0F67708E9B6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24953" r="-1" b="-1"/>
          <a:stretch/>
        </p:blipFill>
        <p:spPr bwMode="auto">
          <a:xfrm>
            <a:off x="8996215" y="2548281"/>
            <a:ext cx="2708194" cy="366201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910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3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3" name="Picture 3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34">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7"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8" name="Freeform: Shape 25">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Explosion: 8 Points 7">
            <a:extLst>
              <a:ext uri="{FF2B5EF4-FFF2-40B4-BE49-F238E27FC236}">
                <a16:creationId xmlns:a16="http://schemas.microsoft.com/office/drawing/2014/main" id="{35A047A6-ACEB-E134-FAB8-83CFAB12E07C}"/>
              </a:ext>
            </a:extLst>
          </p:cNvPr>
          <p:cNvSpPr/>
          <p:nvPr/>
        </p:nvSpPr>
        <p:spPr>
          <a:xfrm rot="21025401">
            <a:off x="4066024" y="2384219"/>
            <a:ext cx="3175705" cy="1944287"/>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SWOT</a:t>
            </a:r>
          </a:p>
        </p:txBody>
      </p:sp>
      <p:sp>
        <p:nvSpPr>
          <p:cNvPr id="21" name="Arrow: Left 20">
            <a:extLst>
              <a:ext uri="{FF2B5EF4-FFF2-40B4-BE49-F238E27FC236}">
                <a16:creationId xmlns:a16="http://schemas.microsoft.com/office/drawing/2014/main" id="{56002811-4E2D-383D-FBEF-BDB0A4D85148}"/>
              </a:ext>
            </a:extLst>
          </p:cNvPr>
          <p:cNvSpPr/>
          <p:nvPr/>
        </p:nvSpPr>
        <p:spPr>
          <a:xfrm rot="1415543">
            <a:off x="3002522" y="2318494"/>
            <a:ext cx="1045650" cy="58271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FBB141C6-FBA4-CA55-F1E0-96C3E1FA58B7}"/>
              </a:ext>
            </a:extLst>
          </p:cNvPr>
          <p:cNvSpPr/>
          <p:nvPr/>
        </p:nvSpPr>
        <p:spPr>
          <a:xfrm rot="19060766">
            <a:off x="6474217" y="1932956"/>
            <a:ext cx="1059345" cy="5360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Left 24">
            <a:extLst>
              <a:ext uri="{FF2B5EF4-FFF2-40B4-BE49-F238E27FC236}">
                <a16:creationId xmlns:a16="http://schemas.microsoft.com/office/drawing/2014/main" id="{99B46306-9217-AB47-F789-1B0C6DFFEE05}"/>
              </a:ext>
            </a:extLst>
          </p:cNvPr>
          <p:cNvSpPr/>
          <p:nvPr/>
        </p:nvSpPr>
        <p:spPr>
          <a:xfrm rot="20250284">
            <a:off x="3097344" y="3895551"/>
            <a:ext cx="1057838" cy="43262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Down 26">
            <a:extLst>
              <a:ext uri="{FF2B5EF4-FFF2-40B4-BE49-F238E27FC236}">
                <a16:creationId xmlns:a16="http://schemas.microsoft.com/office/drawing/2014/main" id="{9C814E1D-FF6A-D94B-BC09-0F906C38BE38}"/>
              </a:ext>
            </a:extLst>
          </p:cNvPr>
          <p:cNvSpPr/>
          <p:nvPr/>
        </p:nvSpPr>
        <p:spPr>
          <a:xfrm rot="18033234">
            <a:off x="6959374" y="3668255"/>
            <a:ext cx="501369" cy="8616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45854480-9C3E-F8FC-A73C-C175CB1EB3AF}"/>
              </a:ext>
            </a:extLst>
          </p:cNvPr>
          <p:cNvSpPr txBox="1"/>
          <p:nvPr/>
        </p:nvSpPr>
        <p:spPr>
          <a:xfrm>
            <a:off x="-18423" y="262781"/>
            <a:ext cx="3615577" cy="3693319"/>
          </a:xfrm>
          <a:prstGeom prst="rect">
            <a:avLst/>
          </a:prstGeom>
          <a:noFill/>
        </p:spPr>
        <p:txBody>
          <a:bodyPr wrap="square" rtlCol="0">
            <a:spAutoFit/>
          </a:bodyPr>
          <a:lstStyle/>
          <a:p>
            <a:pPr algn="ctr"/>
            <a:r>
              <a:rPr lang="en-GB" dirty="0">
                <a:solidFill>
                  <a:schemeClr val="bg1"/>
                </a:solidFill>
              </a:rPr>
              <a:t>SRENGHTS</a:t>
            </a:r>
          </a:p>
          <a:p>
            <a:pPr marL="342900" indent="-342900" algn="ctr">
              <a:buFont typeface="+mj-lt"/>
              <a:buAutoNum type="arabicPeriod"/>
            </a:pPr>
            <a:r>
              <a:rPr lang="en-GB" dirty="0">
                <a:solidFill>
                  <a:schemeClr val="bg1"/>
                </a:solidFill>
              </a:rPr>
              <a:t>Most popular streaming device</a:t>
            </a:r>
          </a:p>
          <a:p>
            <a:pPr marL="342900" indent="-342900" algn="ctr">
              <a:buFont typeface="+mj-lt"/>
              <a:buAutoNum type="arabicPeriod"/>
            </a:pPr>
            <a:r>
              <a:rPr lang="en-GB" dirty="0">
                <a:solidFill>
                  <a:schemeClr val="bg1"/>
                </a:solidFill>
              </a:rPr>
              <a:t>Netflix originals</a:t>
            </a:r>
          </a:p>
          <a:p>
            <a:pPr marL="342900" indent="-342900" algn="ctr">
              <a:buFont typeface="+mj-lt"/>
              <a:buAutoNum type="arabicPeriod"/>
            </a:pPr>
            <a:r>
              <a:rPr lang="en-GB" dirty="0">
                <a:solidFill>
                  <a:schemeClr val="bg1"/>
                </a:solidFill>
              </a:rPr>
              <a:t>Multi Plans</a:t>
            </a:r>
          </a:p>
          <a:p>
            <a:pPr marL="342900" indent="-342900" algn="ctr">
              <a:buFont typeface="+mj-lt"/>
              <a:buAutoNum type="arabicPeriod"/>
            </a:pPr>
            <a:r>
              <a:rPr lang="en-GB" dirty="0">
                <a:solidFill>
                  <a:schemeClr val="bg1"/>
                </a:solidFill>
              </a:rPr>
              <a:t>Access on many devices</a:t>
            </a:r>
          </a:p>
          <a:p>
            <a:pPr marL="342900" indent="-342900" algn="ctr">
              <a:buFont typeface="+mj-lt"/>
              <a:buAutoNum type="arabicPeriod"/>
            </a:pPr>
            <a:r>
              <a:rPr lang="en-GB" dirty="0">
                <a:solidFill>
                  <a:schemeClr val="bg1"/>
                </a:solidFill>
              </a:rPr>
              <a:t>Available in many countries</a:t>
            </a:r>
          </a:p>
          <a:p>
            <a:pPr marL="342900" indent="-342900" algn="ctr">
              <a:buFont typeface="+mj-lt"/>
              <a:buAutoNum type="arabicPeriod"/>
            </a:pPr>
            <a:r>
              <a:rPr lang="en-GB" dirty="0">
                <a:solidFill>
                  <a:schemeClr val="bg1"/>
                </a:solidFill>
              </a:rPr>
              <a:t>Subscribers</a:t>
            </a:r>
          </a:p>
          <a:p>
            <a:pPr marL="342900" indent="-342900" algn="ctr">
              <a:buFont typeface="+mj-lt"/>
              <a:buAutoNum type="arabicPeriod"/>
            </a:pPr>
            <a:r>
              <a:rPr lang="en-GB" dirty="0">
                <a:solidFill>
                  <a:schemeClr val="bg1"/>
                </a:solidFill>
              </a:rPr>
              <a:t>Multiple languages </a:t>
            </a:r>
          </a:p>
          <a:p>
            <a:pPr marL="342900" indent="-342900" algn="ctr">
              <a:buFont typeface="+mj-lt"/>
              <a:buAutoNum type="arabicPeriod"/>
            </a:pPr>
            <a:r>
              <a:rPr lang="en-GB" dirty="0">
                <a:solidFill>
                  <a:schemeClr val="bg1"/>
                </a:solidFill>
              </a:rPr>
              <a:t>Affordable</a:t>
            </a:r>
          </a:p>
          <a:p>
            <a:pPr marL="342900" indent="-342900" algn="ctr">
              <a:buFont typeface="+mj-lt"/>
              <a:buAutoNum type="arabicPeriod"/>
            </a:pPr>
            <a:r>
              <a:rPr lang="en-GB" dirty="0">
                <a:solidFill>
                  <a:schemeClr val="bg1"/>
                </a:solidFill>
              </a:rPr>
              <a:t>Multi Room options</a:t>
            </a:r>
          </a:p>
          <a:p>
            <a:endParaRPr lang="en-GB" dirty="0">
              <a:solidFill>
                <a:schemeClr val="bg1"/>
              </a:solidFill>
            </a:endParaRPr>
          </a:p>
          <a:p>
            <a:endParaRPr lang="en-GB" dirty="0">
              <a:solidFill>
                <a:schemeClr val="bg1"/>
              </a:solidFill>
            </a:endParaRPr>
          </a:p>
        </p:txBody>
      </p:sp>
      <p:sp>
        <p:nvSpPr>
          <p:cNvPr id="40" name="TextBox 39">
            <a:extLst>
              <a:ext uri="{FF2B5EF4-FFF2-40B4-BE49-F238E27FC236}">
                <a16:creationId xmlns:a16="http://schemas.microsoft.com/office/drawing/2014/main" id="{4A209A6A-8ACF-1AF3-217A-8224CFEFBFCE}"/>
              </a:ext>
            </a:extLst>
          </p:cNvPr>
          <p:cNvSpPr txBox="1"/>
          <p:nvPr/>
        </p:nvSpPr>
        <p:spPr>
          <a:xfrm>
            <a:off x="7708490" y="442452"/>
            <a:ext cx="3719922" cy="1754326"/>
          </a:xfrm>
          <a:prstGeom prst="rect">
            <a:avLst/>
          </a:prstGeom>
          <a:noFill/>
        </p:spPr>
        <p:txBody>
          <a:bodyPr wrap="square" rtlCol="0">
            <a:spAutoFit/>
          </a:bodyPr>
          <a:lstStyle/>
          <a:p>
            <a:pPr algn="ctr"/>
            <a:r>
              <a:rPr lang="en-GB" dirty="0"/>
              <a:t>WEAKNESSES</a:t>
            </a:r>
          </a:p>
          <a:p>
            <a:pPr marL="342900" indent="-342900">
              <a:buFont typeface="+mj-lt"/>
              <a:buAutoNum type="arabicPeriod"/>
            </a:pPr>
            <a:r>
              <a:rPr lang="en-GB" dirty="0"/>
              <a:t>Not available to everyone</a:t>
            </a:r>
          </a:p>
          <a:p>
            <a:pPr marL="342900" indent="-342900">
              <a:buFont typeface="+mj-lt"/>
              <a:buAutoNum type="arabicPeriod"/>
            </a:pPr>
            <a:r>
              <a:rPr lang="en-GB" dirty="0"/>
              <a:t>Cost</a:t>
            </a:r>
          </a:p>
          <a:p>
            <a:pPr marL="342900" indent="-342900">
              <a:buFont typeface="+mj-lt"/>
              <a:buAutoNum type="arabicPeriod"/>
            </a:pPr>
            <a:r>
              <a:rPr lang="en-GB" dirty="0"/>
              <a:t>Not everyone can download content </a:t>
            </a:r>
          </a:p>
          <a:p>
            <a:pPr marL="342900" indent="-342900">
              <a:buFont typeface="+mj-lt"/>
              <a:buAutoNum type="arabicPeriod"/>
            </a:pPr>
            <a:r>
              <a:rPr lang="en-GB" dirty="0"/>
              <a:t>Slow speeds</a:t>
            </a:r>
          </a:p>
        </p:txBody>
      </p:sp>
      <p:sp>
        <p:nvSpPr>
          <p:cNvPr id="41" name="TextBox 40">
            <a:extLst>
              <a:ext uri="{FF2B5EF4-FFF2-40B4-BE49-F238E27FC236}">
                <a16:creationId xmlns:a16="http://schemas.microsoft.com/office/drawing/2014/main" id="{25417AC9-36E8-1526-F72F-B8C045C62FE3}"/>
              </a:ext>
            </a:extLst>
          </p:cNvPr>
          <p:cNvSpPr txBox="1"/>
          <p:nvPr/>
        </p:nvSpPr>
        <p:spPr>
          <a:xfrm>
            <a:off x="128337" y="4099068"/>
            <a:ext cx="4256654" cy="2031325"/>
          </a:xfrm>
          <a:prstGeom prst="rect">
            <a:avLst/>
          </a:prstGeom>
          <a:noFill/>
        </p:spPr>
        <p:txBody>
          <a:bodyPr wrap="square" rtlCol="0">
            <a:spAutoFit/>
          </a:bodyPr>
          <a:lstStyle/>
          <a:p>
            <a:pPr algn="ctr"/>
            <a:r>
              <a:rPr lang="en-GB" dirty="0">
                <a:solidFill>
                  <a:schemeClr val="bg1"/>
                </a:solidFill>
              </a:rPr>
              <a:t>OPERTUNITIES</a:t>
            </a:r>
          </a:p>
          <a:p>
            <a:pPr marL="342900" indent="-342900">
              <a:buFont typeface="+mj-lt"/>
              <a:buAutoNum type="arabicPeriod"/>
            </a:pPr>
            <a:r>
              <a:rPr lang="en-GB" dirty="0">
                <a:solidFill>
                  <a:schemeClr val="bg1"/>
                </a:solidFill>
              </a:rPr>
              <a:t>Bundled Packages</a:t>
            </a:r>
          </a:p>
          <a:p>
            <a:pPr marL="342900" indent="-342900">
              <a:buFont typeface="+mj-lt"/>
              <a:buAutoNum type="arabicPeriod"/>
            </a:pPr>
            <a:r>
              <a:rPr lang="en-GB" dirty="0">
                <a:solidFill>
                  <a:schemeClr val="bg1"/>
                </a:solidFill>
              </a:rPr>
              <a:t>Target Audience</a:t>
            </a:r>
          </a:p>
          <a:p>
            <a:pPr marL="342900" indent="-342900">
              <a:buFont typeface="+mj-lt"/>
              <a:buAutoNum type="arabicPeriod"/>
            </a:pPr>
            <a:r>
              <a:rPr lang="en-GB" dirty="0">
                <a:solidFill>
                  <a:schemeClr val="bg1"/>
                </a:solidFill>
              </a:rPr>
              <a:t>Local content</a:t>
            </a:r>
          </a:p>
          <a:p>
            <a:pPr marL="342900" indent="-342900">
              <a:buFont typeface="+mj-lt"/>
              <a:buAutoNum type="arabicPeriod"/>
            </a:pPr>
            <a:r>
              <a:rPr lang="en-GB" dirty="0">
                <a:solidFill>
                  <a:schemeClr val="bg1"/>
                </a:solidFill>
              </a:rPr>
              <a:t>Netflix tech</a:t>
            </a:r>
          </a:p>
          <a:p>
            <a:pPr marL="342900" indent="-342900">
              <a:buFont typeface="+mj-lt"/>
              <a:buAutoNum type="arabicPeriod"/>
            </a:pPr>
            <a:r>
              <a:rPr lang="en-GB" dirty="0">
                <a:solidFill>
                  <a:schemeClr val="bg1"/>
                </a:solidFill>
              </a:rPr>
              <a:t>Diverse audience </a:t>
            </a:r>
          </a:p>
          <a:p>
            <a:pPr marL="342900" indent="-342900">
              <a:buFont typeface="+mj-lt"/>
              <a:buAutoNum type="arabicPeriod"/>
            </a:pPr>
            <a:r>
              <a:rPr lang="en-GB" dirty="0">
                <a:solidFill>
                  <a:schemeClr val="bg1"/>
                </a:solidFill>
              </a:rPr>
              <a:t>Gaming</a:t>
            </a:r>
          </a:p>
        </p:txBody>
      </p:sp>
      <p:sp>
        <p:nvSpPr>
          <p:cNvPr id="42" name="TextBox 41">
            <a:extLst>
              <a:ext uri="{FF2B5EF4-FFF2-40B4-BE49-F238E27FC236}">
                <a16:creationId xmlns:a16="http://schemas.microsoft.com/office/drawing/2014/main" id="{DC8985C4-3E65-AC86-1590-4DCE419D7B05}"/>
              </a:ext>
            </a:extLst>
          </p:cNvPr>
          <p:cNvSpPr txBox="1"/>
          <p:nvPr/>
        </p:nvSpPr>
        <p:spPr>
          <a:xfrm>
            <a:off x="7726914" y="4060723"/>
            <a:ext cx="4081628" cy="1200329"/>
          </a:xfrm>
          <a:prstGeom prst="rect">
            <a:avLst/>
          </a:prstGeom>
          <a:noFill/>
        </p:spPr>
        <p:txBody>
          <a:bodyPr wrap="square" rtlCol="0">
            <a:spAutoFit/>
          </a:bodyPr>
          <a:lstStyle/>
          <a:p>
            <a:pPr algn="ctr"/>
            <a:r>
              <a:rPr lang="en-GB" dirty="0"/>
              <a:t>THREATS</a:t>
            </a:r>
          </a:p>
          <a:p>
            <a:pPr marL="342900" indent="-342900">
              <a:buFont typeface="+mj-lt"/>
              <a:buAutoNum type="arabicPeriod"/>
            </a:pPr>
            <a:r>
              <a:rPr lang="en-GB" dirty="0"/>
              <a:t>Competitors</a:t>
            </a:r>
          </a:p>
          <a:p>
            <a:pPr marL="342900" indent="-342900">
              <a:buFont typeface="+mj-lt"/>
              <a:buAutoNum type="arabicPeriod"/>
            </a:pPr>
            <a:r>
              <a:rPr lang="en-GB" dirty="0"/>
              <a:t>Regulations</a:t>
            </a:r>
          </a:p>
          <a:p>
            <a:pPr marL="342900" indent="-342900">
              <a:buFont typeface="+mj-lt"/>
              <a:buAutoNum type="arabicPeriod"/>
            </a:pPr>
            <a:r>
              <a:rPr lang="en-GB" dirty="0"/>
              <a:t>Cost and affordability</a:t>
            </a:r>
          </a:p>
        </p:txBody>
      </p:sp>
      <p:sp>
        <p:nvSpPr>
          <p:cNvPr id="43" name="TextBox 42">
            <a:extLst>
              <a:ext uri="{FF2B5EF4-FFF2-40B4-BE49-F238E27FC236}">
                <a16:creationId xmlns:a16="http://schemas.microsoft.com/office/drawing/2014/main" id="{7F171691-3684-45F3-A147-0F5EEEB27F57}"/>
              </a:ext>
            </a:extLst>
          </p:cNvPr>
          <p:cNvSpPr txBox="1"/>
          <p:nvPr/>
        </p:nvSpPr>
        <p:spPr>
          <a:xfrm>
            <a:off x="5093110" y="5643716"/>
            <a:ext cx="3588774" cy="369332"/>
          </a:xfrm>
          <a:prstGeom prst="rect">
            <a:avLst/>
          </a:prstGeom>
          <a:noFill/>
        </p:spPr>
        <p:txBody>
          <a:bodyPr wrap="square" rtlCol="0">
            <a:spAutoFit/>
          </a:bodyPr>
          <a:lstStyle/>
          <a:p>
            <a:r>
              <a:rPr lang="en-GB" dirty="0"/>
              <a:t>(Mahru, 2023, Team, 2023)</a:t>
            </a:r>
          </a:p>
        </p:txBody>
      </p:sp>
    </p:spTree>
    <p:extLst>
      <p:ext uri="{BB962C8B-B14F-4D97-AF65-F5344CB8AC3E}">
        <p14:creationId xmlns:p14="http://schemas.microsoft.com/office/powerpoint/2010/main" val="3692873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9285CAA-F205-AD0F-B3A8-F620A9037FA5}"/>
              </a:ext>
            </a:extLst>
          </p:cNvPr>
          <p:cNvSpPr>
            <a:spLocks noGrp="1"/>
          </p:cNvSpPr>
          <p:nvPr>
            <p:ph type="sldNum" sz="quarter" idx="12"/>
          </p:nvPr>
        </p:nvSpPr>
        <p:spPr/>
        <p:txBody>
          <a:bodyPr/>
          <a:lstStyle/>
          <a:p>
            <a:fld id="{4FAB73BC-B049-4115-A692-8D63A059BFB8}" type="slidenum">
              <a:rPr lang="en-US" smtClean="0"/>
              <a:pPr/>
              <a:t>5</a:t>
            </a:fld>
            <a:endParaRPr lang="en-US" dirty="0"/>
          </a:p>
        </p:txBody>
      </p:sp>
      <p:sp>
        <p:nvSpPr>
          <p:cNvPr id="8" name="Oval 7">
            <a:extLst>
              <a:ext uri="{FF2B5EF4-FFF2-40B4-BE49-F238E27FC236}">
                <a16:creationId xmlns:a16="http://schemas.microsoft.com/office/drawing/2014/main" id="{416C89BE-9AB6-1089-E325-174F927DEC99}"/>
              </a:ext>
            </a:extLst>
          </p:cNvPr>
          <p:cNvSpPr/>
          <p:nvPr/>
        </p:nvSpPr>
        <p:spPr>
          <a:xfrm>
            <a:off x="747252" y="835742"/>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9" name="Pentagon 8">
            <a:extLst>
              <a:ext uri="{FF2B5EF4-FFF2-40B4-BE49-F238E27FC236}">
                <a16:creationId xmlns:a16="http://schemas.microsoft.com/office/drawing/2014/main" id="{FF7AD833-9639-D5FA-ABA5-1AF2B6EAAC43}"/>
              </a:ext>
            </a:extLst>
          </p:cNvPr>
          <p:cNvSpPr/>
          <p:nvPr/>
        </p:nvSpPr>
        <p:spPr>
          <a:xfrm>
            <a:off x="2458065" y="765374"/>
            <a:ext cx="1091380" cy="1023326"/>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a:t>
            </a:r>
          </a:p>
        </p:txBody>
      </p:sp>
      <p:sp>
        <p:nvSpPr>
          <p:cNvPr id="10" name="Rectangle: Diagonal Corners Rounded 9">
            <a:extLst>
              <a:ext uri="{FF2B5EF4-FFF2-40B4-BE49-F238E27FC236}">
                <a16:creationId xmlns:a16="http://schemas.microsoft.com/office/drawing/2014/main" id="{FBCB496A-36B8-7AF0-8975-F6C1975C6A92}"/>
              </a:ext>
            </a:extLst>
          </p:cNvPr>
          <p:cNvSpPr/>
          <p:nvPr/>
        </p:nvSpPr>
        <p:spPr>
          <a:xfrm>
            <a:off x="4277032" y="835742"/>
            <a:ext cx="1012723" cy="9144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a:t>
            </a:r>
          </a:p>
        </p:txBody>
      </p:sp>
      <p:sp>
        <p:nvSpPr>
          <p:cNvPr id="11" name="Isosceles Triangle 10">
            <a:extLst>
              <a:ext uri="{FF2B5EF4-FFF2-40B4-BE49-F238E27FC236}">
                <a16:creationId xmlns:a16="http://schemas.microsoft.com/office/drawing/2014/main" id="{5661971D-9248-3F0C-1BFE-424B535EF7B3}"/>
              </a:ext>
            </a:extLst>
          </p:cNvPr>
          <p:cNvSpPr/>
          <p:nvPr/>
        </p:nvSpPr>
        <p:spPr>
          <a:xfrm>
            <a:off x="6096000" y="668198"/>
            <a:ext cx="1012723" cy="952958"/>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a:t>
            </a:r>
          </a:p>
        </p:txBody>
      </p:sp>
      <p:sp>
        <p:nvSpPr>
          <p:cNvPr id="12" name="Diamond 11">
            <a:extLst>
              <a:ext uri="{FF2B5EF4-FFF2-40B4-BE49-F238E27FC236}">
                <a16:creationId xmlns:a16="http://schemas.microsoft.com/office/drawing/2014/main" id="{3969A81D-2717-EFD4-919B-FB0A9A0CB82A}"/>
              </a:ext>
            </a:extLst>
          </p:cNvPr>
          <p:cNvSpPr/>
          <p:nvPr/>
        </p:nvSpPr>
        <p:spPr>
          <a:xfrm>
            <a:off x="7629832" y="765374"/>
            <a:ext cx="1170039" cy="1102755"/>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a:t>
            </a:r>
          </a:p>
        </p:txBody>
      </p:sp>
      <p:sp>
        <p:nvSpPr>
          <p:cNvPr id="13" name="Oval 12">
            <a:extLst>
              <a:ext uri="{FF2B5EF4-FFF2-40B4-BE49-F238E27FC236}">
                <a16:creationId xmlns:a16="http://schemas.microsoft.com/office/drawing/2014/main" id="{C1601C37-73FD-1FB0-F39E-CBA2040AD53B}"/>
              </a:ext>
            </a:extLst>
          </p:cNvPr>
          <p:cNvSpPr/>
          <p:nvPr/>
        </p:nvSpPr>
        <p:spPr>
          <a:xfrm>
            <a:off x="9222658" y="844803"/>
            <a:ext cx="973394" cy="94389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t>
            </a:r>
          </a:p>
        </p:txBody>
      </p:sp>
      <p:sp>
        <p:nvSpPr>
          <p:cNvPr id="14" name="TextBox 13">
            <a:extLst>
              <a:ext uri="{FF2B5EF4-FFF2-40B4-BE49-F238E27FC236}">
                <a16:creationId xmlns:a16="http://schemas.microsoft.com/office/drawing/2014/main" id="{76F8C0AE-0A82-7C76-9AB1-4186010D35B8}"/>
              </a:ext>
            </a:extLst>
          </p:cNvPr>
          <p:cNvSpPr txBox="1"/>
          <p:nvPr/>
        </p:nvSpPr>
        <p:spPr>
          <a:xfrm>
            <a:off x="1140542" y="2310581"/>
            <a:ext cx="6194323" cy="2862322"/>
          </a:xfrm>
          <a:prstGeom prst="rect">
            <a:avLst/>
          </a:prstGeom>
          <a:noFill/>
        </p:spPr>
        <p:txBody>
          <a:bodyPr wrap="square" rtlCol="0">
            <a:spAutoFit/>
          </a:bodyPr>
          <a:lstStyle/>
          <a:p>
            <a:r>
              <a:rPr lang="en-GB" dirty="0"/>
              <a:t>What are the – </a:t>
            </a:r>
          </a:p>
          <a:p>
            <a:r>
              <a:rPr lang="en-GB" dirty="0"/>
              <a:t>Political </a:t>
            </a:r>
          </a:p>
          <a:p>
            <a:r>
              <a:rPr lang="en-GB" dirty="0"/>
              <a:t>Economical</a:t>
            </a:r>
          </a:p>
          <a:p>
            <a:r>
              <a:rPr lang="en-GB" dirty="0"/>
              <a:t>Socio Cultural</a:t>
            </a:r>
          </a:p>
          <a:p>
            <a:r>
              <a:rPr lang="en-GB" dirty="0"/>
              <a:t>Technological</a:t>
            </a:r>
          </a:p>
          <a:p>
            <a:r>
              <a:rPr lang="en-GB" dirty="0"/>
              <a:t>Environmental and </a:t>
            </a:r>
          </a:p>
          <a:p>
            <a:r>
              <a:rPr lang="en-GB" dirty="0"/>
              <a:t>Legal </a:t>
            </a:r>
          </a:p>
          <a:p>
            <a:r>
              <a:rPr lang="en-GB" dirty="0"/>
              <a:t>Factors that apply to </a:t>
            </a:r>
            <a:r>
              <a:rPr lang="en-GB" dirty="0" err="1"/>
              <a:t>Neflix</a:t>
            </a:r>
            <a:r>
              <a:rPr lang="en-GB" dirty="0"/>
              <a:t> and what I found…..</a:t>
            </a:r>
          </a:p>
          <a:p>
            <a:endParaRPr lang="en-GB" dirty="0"/>
          </a:p>
          <a:p>
            <a:r>
              <a:rPr lang="en-GB" dirty="0"/>
              <a:t>(Admin, 2024)</a:t>
            </a:r>
          </a:p>
        </p:txBody>
      </p:sp>
      <p:pic>
        <p:nvPicPr>
          <p:cNvPr id="4098" name="Picture 2" descr="Image result for Netflix">
            <a:extLst>
              <a:ext uri="{FF2B5EF4-FFF2-40B4-BE49-F238E27FC236}">
                <a16:creationId xmlns:a16="http://schemas.microsoft.com/office/drawing/2014/main" id="{DC2DC83B-0789-2C24-95FE-86788595B1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7295" y="2761022"/>
            <a:ext cx="1990725" cy="2228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153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EF0869-DFAE-F220-D0B2-D08AE774E091}"/>
              </a:ext>
            </a:extLst>
          </p:cNvPr>
          <p:cNvSpPr/>
          <p:nvPr/>
        </p:nvSpPr>
        <p:spPr>
          <a:xfrm>
            <a:off x="1458488" y="381451"/>
            <a:ext cx="8331127" cy="923330"/>
          </a:xfrm>
          <a:prstGeom prst="rect">
            <a:avLst/>
          </a:prstGeom>
          <a:noFill/>
        </p:spPr>
        <p:txBody>
          <a:bodyPr wrap="none" lIns="91440" tIns="45720" rIns="91440" bIns="45720">
            <a:spAutoFit/>
          </a:bodyPr>
          <a:lstStyle/>
          <a:p>
            <a:pPr algn="ctr"/>
            <a:r>
              <a:rPr 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GOALS AND OBJECTIVES</a:t>
            </a:r>
            <a:endPar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10" name="TextBox 9">
            <a:extLst>
              <a:ext uri="{FF2B5EF4-FFF2-40B4-BE49-F238E27FC236}">
                <a16:creationId xmlns:a16="http://schemas.microsoft.com/office/drawing/2014/main" id="{B3694E91-18EA-451A-CEA6-36E62A1A24B7}"/>
              </a:ext>
            </a:extLst>
          </p:cNvPr>
          <p:cNvSpPr txBox="1"/>
          <p:nvPr/>
        </p:nvSpPr>
        <p:spPr>
          <a:xfrm>
            <a:off x="1307690" y="1514168"/>
            <a:ext cx="9085007" cy="3693319"/>
          </a:xfrm>
          <a:prstGeom prst="rect">
            <a:avLst/>
          </a:prstGeom>
          <a:noFill/>
        </p:spPr>
        <p:txBody>
          <a:bodyPr wrap="square" rtlCol="0">
            <a:spAutoFit/>
          </a:bodyPr>
          <a:lstStyle/>
          <a:p>
            <a:r>
              <a:rPr lang="en-GB" dirty="0">
                <a:solidFill>
                  <a:schemeClr val="bg1"/>
                </a:solidFill>
              </a:rPr>
              <a:t>Netflix goals, social KPIs and objectives – </a:t>
            </a:r>
          </a:p>
          <a:p>
            <a:endParaRPr lang="en-GB" dirty="0">
              <a:solidFill>
                <a:schemeClr val="bg1"/>
              </a:solidFill>
            </a:endParaRPr>
          </a:p>
          <a:p>
            <a:r>
              <a:rPr lang="en-GB" dirty="0">
                <a:solidFill>
                  <a:schemeClr val="bg1"/>
                </a:solidFill>
              </a:rPr>
              <a:t>Streaming entertainment is replacing linear TV</a:t>
            </a:r>
          </a:p>
          <a:p>
            <a:r>
              <a:rPr lang="en-GB" dirty="0">
                <a:solidFill>
                  <a:schemeClr val="bg1"/>
                </a:solidFill>
              </a:rPr>
              <a:t>Streaming Entertainment Apps</a:t>
            </a:r>
          </a:p>
          <a:p>
            <a:r>
              <a:rPr lang="en-GB" dirty="0">
                <a:solidFill>
                  <a:schemeClr val="bg1"/>
                </a:solidFill>
              </a:rPr>
              <a:t>Content People Love</a:t>
            </a:r>
          </a:p>
          <a:p>
            <a:r>
              <a:rPr lang="en-GB" dirty="0">
                <a:solidFill>
                  <a:schemeClr val="bg1"/>
                </a:solidFill>
              </a:rPr>
              <a:t>Netflix Focus</a:t>
            </a:r>
          </a:p>
          <a:p>
            <a:r>
              <a:rPr lang="en-GB" dirty="0">
                <a:solidFill>
                  <a:schemeClr val="bg1"/>
                </a:solidFill>
              </a:rPr>
              <a:t>Competition</a:t>
            </a:r>
          </a:p>
          <a:p>
            <a:r>
              <a:rPr lang="en-GB" dirty="0">
                <a:solidFill>
                  <a:schemeClr val="bg1"/>
                </a:solidFill>
              </a:rPr>
              <a:t>ISP &amp; MVDP relationships</a:t>
            </a:r>
          </a:p>
          <a:p>
            <a:r>
              <a:rPr lang="en-GB" dirty="0">
                <a:solidFill>
                  <a:schemeClr val="bg1"/>
                </a:solidFill>
              </a:rPr>
              <a:t>Netflix margin structure </a:t>
            </a:r>
          </a:p>
          <a:p>
            <a:r>
              <a:rPr lang="en-GB" dirty="0">
                <a:solidFill>
                  <a:schemeClr val="bg1"/>
                </a:solidFill>
              </a:rPr>
              <a:t>Global</a:t>
            </a:r>
          </a:p>
          <a:p>
            <a:endParaRPr lang="en-GB" dirty="0">
              <a:solidFill>
                <a:schemeClr val="bg1"/>
              </a:solidFill>
            </a:endParaRPr>
          </a:p>
          <a:p>
            <a:r>
              <a:rPr lang="en-GB" dirty="0">
                <a:solidFill>
                  <a:schemeClr val="bg1"/>
                </a:solidFill>
              </a:rPr>
              <a:t>(Mancini, 2022)</a:t>
            </a:r>
          </a:p>
          <a:p>
            <a:endParaRPr lang="en-GB" dirty="0">
              <a:solidFill>
                <a:schemeClr val="bg1"/>
              </a:solidFill>
            </a:endParaRPr>
          </a:p>
        </p:txBody>
      </p:sp>
    </p:spTree>
    <p:extLst>
      <p:ext uri="{BB962C8B-B14F-4D97-AF65-F5344CB8AC3E}">
        <p14:creationId xmlns:p14="http://schemas.microsoft.com/office/powerpoint/2010/main" val="2526368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FE76D37-8CCE-3FFC-A796-720B00002412}"/>
              </a:ext>
            </a:extLst>
          </p:cNvPr>
          <p:cNvSpPr>
            <a:spLocks noGrp="1"/>
          </p:cNvSpPr>
          <p:nvPr>
            <p:ph type="title"/>
          </p:nvPr>
        </p:nvSpPr>
        <p:spPr/>
        <p:txBody>
          <a:bodyPr/>
          <a:lstStyle/>
          <a:p>
            <a:r>
              <a:rPr lang="en-US" dirty="0"/>
              <a:t>Management approaches</a:t>
            </a:r>
          </a:p>
        </p:txBody>
      </p:sp>
      <p:sp>
        <p:nvSpPr>
          <p:cNvPr id="4" name="Slide Number Placeholder 3">
            <a:extLst>
              <a:ext uri="{FF2B5EF4-FFF2-40B4-BE49-F238E27FC236}">
                <a16:creationId xmlns:a16="http://schemas.microsoft.com/office/drawing/2014/main" id="{957ADCE7-DE5C-F0CB-128A-24C79761F80E}"/>
              </a:ext>
            </a:extLst>
          </p:cNvPr>
          <p:cNvSpPr>
            <a:spLocks noGrp="1"/>
          </p:cNvSpPr>
          <p:nvPr>
            <p:ph type="sldNum" sz="quarter" idx="12"/>
          </p:nvPr>
        </p:nvSpPr>
        <p:spPr/>
        <p:txBody>
          <a:bodyPr/>
          <a:lstStyle/>
          <a:p>
            <a:fld id="{4FAB73BC-B049-4115-A692-8D63A059BFB8}" type="slidenum">
              <a:rPr lang="en-US" smtClean="0"/>
              <a:pPr/>
              <a:t>7</a:t>
            </a:fld>
            <a:endParaRPr lang="en-US" dirty="0"/>
          </a:p>
        </p:txBody>
      </p:sp>
      <p:sp>
        <p:nvSpPr>
          <p:cNvPr id="10" name="TextBox 9">
            <a:extLst>
              <a:ext uri="{FF2B5EF4-FFF2-40B4-BE49-F238E27FC236}">
                <a16:creationId xmlns:a16="http://schemas.microsoft.com/office/drawing/2014/main" id="{77F1F3DA-2AD5-7510-458D-94737C545835}"/>
              </a:ext>
            </a:extLst>
          </p:cNvPr>
          <p:cNvSpPr txBox="1"/>
          <p:nvPr/>
        </p:nvSpPr>
        <p:spPr>
          <a:xfrm>
            <a:off x="759672" y="1708226"/>
            <a:ext cx="10913807" cy="3693319"/>
          </a:xfrm>
          <a:prstGeom prst="rect">
            <a:avLst/>
          </a:prstGeom>
          <a:noFill/>
        </p:spPr>
        <p:txBody>
          <a:bodyPr wrap="square" rtlCol="0">
            <a:spAutoFit/>
          </a:bodyPr>
          <a:lstStyle/>
          <a:p>
            <a:pPr algn="ctr"/>
            <a:r>
              <a:rPr lang="en-GB" dirty="0"/>
              <a:t>‘How Netflix Reinvented HR’</a:t>
            </a:r>
          </a:p>
          <a:p>
            <a:pPr algn="ctr"/>
            <a:endParaRPr lang="en-GB" dirty="0"/>
          </a:p>
          <a:p>
            <a:pPr algn="ctr"/>
            <a:r>
              <a:rPr lang="en-GB" dirty="0"/>
              <a:t>Hire, reward and tolerate....</a:t>
            </a:r>
          </a:p>
          <a:p>
            <a:pPr algn="ctr"/>
            <a:r>
              <a:rPr lang="en-GB" dirty="0"/>
              <a:t>Tell the truth about performance…</a:t>
            </a:r>
          </a:p>
          <a:p>
            <a:pPr algn="ctr"/>
            <a:r>
              <a:rPr lang="en-GB" dirty="0"/>
              <a:t>Managers build great teams…</a:t>
            </a:r>
          </a:p>
          <a:p>
            <a:pPr algn="ctr"/>
            <a:r>
              <a:rPr lang="en-GB" dirty="0"/>
              <a:t>Leaders own the job of creating company culture…</a:t>
            </a:r>
          </a:p>
          <a:p>
            <a:pPr algn="ctr"/>
            <a:r>
              <a:rPr lang="en-GB" dirty="0"/>
              <a:t>Talent managers should think like businesspeople…</a:t>
            </a:r>
          </a:p>
          <a:p>
            <a:pPr algn="ctr"/>
            <a:endParaRPr lang="en-GB" dirty="0"/>
          </a:p>
          <a:p>
            <a:pPr algn="ctr"/>
            <a:endParaRPr lang="en-GB" dirty="0"/>
          </a:p>
          <a:p>
            <a:pPr algn="ctr"/>
            <a:endParaRPr lang="en-GB" dirty="0"/>
          </a:p>
          <a:p>
            <a:pPr algn="ctr"/>
            <a:r>
              <a:rPr lang="en-GB" dirty="0"/>
              <a:t>“One of the most important documents ever to come out of Silicon Valley” , Sheryl Sandberg.</a:t>
            </a:r>
          </a:p>
          <a:p>
            <a:pPr algn="ctr"/>
            <a:endParaRPr lang="en-GB" dirty="0"/>
          </a:p>
          <a:p>
            <a:pPr algn="ctr"/>
            <a:r>
              <a:rPr lang="en-GB" dirty="0"/>
              <a:t>(McCord, 2024) </a:t>
            </a:r>
          </a:p>
        </p:txBody>
      </p:sp>
    </p:spTree>
    <p:extLst>
      <p:ext uri="{BB962C8B-B14F-4D97-AF65-F5344CB8AC3E}">
        <p14:creationId xmlns:p14="http://schemas.microsoft.com/office/powerpoint/2010/main" val="893790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AEE391D-1539-626A-8B71-B2E3F3E91771}"/>
              </a:ext>
            </a:extLst>
          </p:cNvPr>
          <p:cNvSpPr>
            <a:spLocks noGrp="1"/>
          </p:cNvSpPr>
          <p:nvPr>
            <p:ph type="sldNum" sz="quarter" idx="12"/>
          </p:nvPr>
        </p:nvSpPr>
        <p:spPr/>
        <p:txBody>
          <a:bodyPr/>
          <a:lstStyle/>
          <a:p>
            <a:fld id="{4FAB73BC-B049-4115-A692-8D63A059BFB8}" type="slidenum">
              <a:rPr lang="en-US" smtClean="0"/>
              <a:pPr/>
              <a:t>8</a:t>
            </a:fld>
            <a:endParaRPr lang="en-US" dirty="0"/>
          </a:p>
        </p:txBody>
      </p:sp>
      <p:sp>
        <p:nvSpPr>
          <p:cNvPr id="12" name="TextBox 11">
            <a:extLst>
              <a:ext uri="{FF2B5EF4-FFF2-40B4-BE49-F238E27FC236}">
                <a16:creationId xmlns:a16="http://schemas.microsoft.com/office/drawing/2014/main" id="{94B0EE22-3562-8084-E68D-695DF8D64CCA}"/>
              </a:ext>
            </a:extLst>
          </p:cNvPr>
          <p:cNvSpPr txBox="1"/>
          <p:nvPr/>
        </p:nvSpPr>
        <p:spPr>
          <a:xfrm>
            <a:off x="487097" y="532089"/>
            <a:ext cx="10284542" cy="5827236"/>
          </a:xfrm>
          <a:prstGeom prst="rect">
            <a:avLst/>
          </a:prstGeom>
          <a:noFill/>
        </p:spPr>
        <p:txBody>
          <a:bodyPr wrap="square" rtlCol="0">
            <a:spAutoFit/>
          </a:bodyPr>
          <a:lstStyle/>
          <a:p>
            <a:r>
              <a:rPr lang="en-GB" dirty="0">
                <a:latin typeface="Aptos" panose="020B0004020202020204" pitchFamily="34" charset="0"/>
              </a:rPr>
              <a:t>TEAMS OR GROUPS at Netflix – Bold leadership Style</a:t>
            </a:r>
            <a:br>
              <a:rPr lang="en-GB" dirty="0">
                <a:latin typeface="Aptos" panose="020B0004020202020204" pitchFamily="34" charset="0"/>
              </a:rPr>
            </a:br>
            <a:br>
              <a:rPr lang="en-GB" dirty="0">
                <a:latin typeface="Aptos" panose="020B0004020202020204" pitchFamily="34" charset="0"/>
              </a:rPr>
            </a:br>
            <a:r>
              <a:rPr lang="en-GB" dirty="0">
                <a:latin typeface="Aptos" panose="020B0004020202020204" pitchFamily="34" charset="0"/>
              </a:rPr>
              <a:t>Netflix has a </a:t>
            </a:r>
            <a:r>
              <a:rPr lang="en-GB" dirty="0" err="1">
                <a:latin typeface="Aptos" panose="020B0004020202020204" pitchFamily="34" charset="0"/>
              </a:rPr>
              <a:t>comitte</a:t>
            </a:r>
            <a:r>
              <a:rPr lang="en-GB" dirty="0">
                <a:latin typeface="Aptos" panose="020B0004020202020204" pitchFamily="34" charset="0"/>
              </a:rPr>
              <a:t> </a:t>
            </a:r>
          </a:p>
          <a:p>
            <a:r>
              <a:rPr lang="en-GB" dirty="0">
                <a:latin typeface="Aptos" panose="020B0004020202020204" pitchFamily="34" charset="0"/>
              </a:rPr>
              <a:t>“Freedom and Responsibility </a:t>
            </a:r>
          </a:p>
          <a:p>
            <a:r>
              <a:rPr lang="en-GB" dirty="0">
                <a:latin typeface="Aptos" panose="020B0004020202020204" pitchFamily="34" charset="0"/>
              </a:rPr>
              <a:t>R-Staff and E-staff</a:t>
            </a:r>
          </a:p>
          <a:p>
            <a:r>
              <a:rPr lang="en-GB" dirty="0">
                <a:latin typeface="Aptos" panose="020B0004020202020204" pitchFamily="34" charset="0"/>
              </a:rPr>
              <a:t>Content Team – 7 vice presidents</a:t>
            </a:r>
          </a:p>
          <a:p>
            <a:r>
              <a:rPr lang="en-GB" dirty="0">
                <a:latin typeface="Aptos" panose="020B0004020202020204" pitchFamily="34" charset="0"/>
              </a:rPr>
              <a:t> (Miles, 2024b)</a:t>
            </a:r>
          </a:p>
          <a:p>
            <a:endParaRPr lang="en-GB" dirty="0"/>
          </a:p>
          <a:p>
            <a:endParaRPr lang="en-GB" dirty="0"/>
          </a:p>
          <a:p>
            <a:endParaRPr lang="en-GB" dirty="0"/>
          </a:p>
          <a:p>
            <a:endParaRPr lang="en-GB" dirty="0"/>
          </a:p>
          <a:p>
            <a:endParaRPr lang="en-GB" dirty="0"/>
          </a:p>
          <a:p>
            <a:endParaRPr lang="en-GB" dirty="0"/>
          </a:p>
          <a:p>
            <a:endParaRPr lang="en-GB" dirty="0"/>
          </a:p>
          <a:p>
            <a:r>
              <a:rPr lang="en-GB" dirty="0">
                <a:latin typeface="Aptos" panose="020B0004020202020204" pitchFamily="34" charset="0"/>
              </a:rPr>
              <a:t>Unitary, or ‘U-form’ structure </a:t>
            </a:r>
          </a:p>
          <a:p>
            <a:pPr fontAlgn="base">
              <a:lnSpc>
                <a:spcPts val="1950"/>
              </a:lnSpc>
            </a:pPr>
            <a:r>
              <a:rPr lang="en-GB" sz="1800" b="0" i="0" dirty="0">
                <a:effectLst/>
                <a:latin typeface="Aptos" panose="020B0004020202020204" pitchFamily="34" charset="0"/>
              </a:rPr>
              <a:t>Functional groups for online and non-online operations (e.g., Human Resources)</a:t>
            </a:r>
            <a:endParaRPr lang="en-GB" b="0" i="0" dirty="0">
              <a:effectLst/>
              <a:latin typeface="Aptos" panose="020B0004020202020204" pitchFamily="34" charset="0"/>
            </a:endParaRPr>
          </a:p>
          <a:p>
            <a:pPr fontAlgn="base">
              <a:lnSpc>
                <a:spcPts val="1950"/>
              </a:lnSpc>
            </a:pPr>
            <a:r>
              <a:rPr lang="en-GB" sz="1800" b="0" i="0" dirty="0">
                <a:effectLst/>
                <a:latin typeface="Aptos" panose="020B0004020202020204" pitchFamily="34" charset="0"/>
              </a:rPr>
              <a:t>Geographical divisions for regional markets (i.e., </a:t>
            </a:r>
            <a:r>
              <a:rPr lang="en-GB" sz="1800" b="0" i="0" dirty="0" err="1">
                <a:effectLst/>
                <a:latin typeface="Aptos" panose="020B0004020202020204" pitchFamily="34" charset="0"/>
              </a:rPr>
              <a:t>LatAm</a:t>
            </a:r>
            <a:r>
              <a:rPr lang="en-GB" sz="1800" b="0" i="0" dirty="0">
                <a:effectLst/>
                <a:latin typeface="Aptos" panose="020B0004020202020204" pitchFamily="34" charset="0"/>
              </a:rPr>
              <a:t> Content) </a:t>
            </a:r>
            <a:endParaRPr lang="en-GB" b="0" i="0" dirty="0">
              <a:effectLst/>
              <a:latin typeface="Aptos" panose="020B0004020202020204" pitchFamily="34" charset="0"/>
            </a:endParaRPr>
          </a:p>
          <a:p>
            <a:pPr fontAlgn="base">
              <a:lnSpc>
                <a:spcPts val="1950"/>
              </a:lnSpc>
            </a:pPr>
            <a:r>
              <a:rPr lang="en-GB" sz="1800" b="0" i="0" dirty="0">
                <a:effectLst/>
                <a:latin typeface="Aptos" panose="020B0004020202020204" pitchFamily="34" charset="0"/>
              </a:rPr>
              <a:t>Divisions for various product types (e.g., Original Programming) </a:t>
            </a:r>
          </a:p>
          <a:p>
            <a:pPr fontAlgn="base">
              <a:lnSpc>
                <a:spcPts val="1950"/>
              </a:lnSpc>
            </a:pPr>
            <a:r>
              <a:rPr lang="en-GB" b="0" i="0" dirty="0">
                <a:effectLst/>
                <a:latin typeface="Aptos" panose="020B0004020202020204" pitchFamily="34" charset="0"/>
              </a:rPr>
              <a:t>(Chart, 2024)</a:t>
            </a:r>
          </a:p>
          <a:p>
            <a:endParaRPr lang="en-GB" dirty="0"/>
          </a:p>
          <a:p>
            <a:endParaRPr lang="en-GB" dirty="0"/>
          </a:p>
        </p:txBody>
      </p:sp>
      <p:pic>
        <p:nvPicPr>
          <p:cNvPr id="14" name="Picture 13">
            <a:extLst>
              <a:ext uri="{FF2B5EF4-FFF2-40B4-BE49-F238E27FC236}">
                <a16:creationId xmlns:a16="http://schemas.microsoft.com/office/drawing/2014/main" id="{768CD290-63B6-DF2B-2D4C-2FFD265EF191}"/>
              </a:ext>
            </a:extLst>
          </p:cNvPr>
          <p:cNvPicPr>
            <a:picLocks noChangeAspect="1"/>
          </p:cNvPicPr>
          <p:nvPr/>
        </p:nvPicPr>
        <p:blipFill>
          <a:blip r:embed="rId2"/>
          <a:stretch>
            <a:fillRect/>
          </a:stretch>
        </p:blipFill>
        <p:spPr>
          <a:xfrm>
            <a:off x="5154928" y="1179872"/>
            <a:ext cx="6549975" cy="3150955"/>
          </a:xfrm>
          <a:prstGeom prst="rect">
            <a:avLst/>
          </a:prstGeom>
        </p:spPr>
      </p:pic>
    </p:spTree>
    <p:extLst>
      <p:ext uri="{BB962C8B-B14F-4D97-AF65-F5344CB8AC3E}">
        <p14:creationId xmlns:p14="http://schemas.microsoft.com/office/powerpoint/2010/main" val="48274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43" name="Picture 104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44" name="Picture 104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45" name="Oval 104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46" name="Picture 104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47" name="Picture 104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48" name="Rectangle 104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9E06899E-2B88-C32C-86C3-EA056F1BACB7}"/>
              </a:ext>
            </a:extLst>
          </p:cNvPr>
          <p:cNvSpPr/>
          <p:nvPr/>
        </p:nvSpPr>
        <p:spPr>
          <a:xfrm>
            <a:off x="6742108" y="629266"/>
            <a:ext cx="3307744" cy="1641986"/>
          </a:xfrm>
          <a:prstGeom prst="rect">
            <a:avLst/>
          </a:prstGeom>
        </p:spPr>
        <p:txBody>
          <a:bodyPr vert="horz" lIns="91440" tIns="45720" rIns="91440" bIns="45720" rtlCol="0" anchor="t">
            <a:normAutofit/>
          </a:bodyPr>
          <a:lstStyle/>
          <a:p>
            <a:pPr>
              <a:spcBef>
                <a:spcPct val="0"/>
              </a:spcBef>
              <a:spcAft>
                <a:spcPts val="600"/>
              </a:spcAft>
            </a:pPr>
            <a:r>
              <a:rPr lang="en-US" sz="4200">
                <a:ln w="0"/>
                <a:solidFill>
                  <a:schemeClr val="tx2"/>
                </a:solidFill>
                <a:effectLst>
                  <a:outerShdw blurRad="38100" dist="19050" dir="2700000" algn="tl" rotWithShape="0">
                    <a:schemeClr val="dk1">
                      <a:alpha val="40000"/>
                    </a:schemeClr>
                  </a:outerShdw>
                </a:effectLst>
                <a:latin typeface="+mj-lt"/>
                <a:ea typeface="+mj-ea"/>
                <a:cs typeface="+mj-cs"/>
              </a:rPr>
              <a:t>Conclusion</a:t>
            </a:r>
          </a:p>
        </p:txBody>
      </p:sp>
      <p:sp>
        <p:nvSpPr>
          <p:cNvPr id="3" name="Slide Number Placeholder 2">
            <a:extLst>
              <a:ext uri="{FF2B5EF4-FFF2-40B4-BE49-F238E27FC236}">
                <a16:creationId xmlns:a16="http://schemas.microsoft.com/office/drawing/2014/main" id="{9B7726D1-2557-F530-5B05-763141F0589E}"/>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smtClean="0"/>
              <a:pPr defTabSz="914400">
                <a:spcAft>
                  <a:spcPts val="600"/>
                </a:spcAft>
              </a:pPr>
              <a:t>9</a:t>
            </a:fld>
            <a:endParaRPr lang="en-US"/>
          </a:p>
        </p:txBody>
      </p:sp>
      <p:sp>
        <p:nvSpPr>
          <p:cNvPr id="2" name="TextBox 1">
            <a:extLst>
              <a:ext uri="{FF2B5EF4-FFF2-40B4-BE49-F238E27FC236}">
                <a16:creationId xmlns:a16="http://schemas.microsoft.com/office/drawing/2014/main" id="{B62846DA-7EC4-47F9-0444-6346B553B942}"/>
              </a:ext>
            </a:extLst>
          </p:cNvPr>
          <p:cNvSpPr txBox="1"/>
          <p:nvPr/>
        </p:nvSpPr>
        <p:spPr>
          <a:xfrm>
            <a:off x="6742108" y="1359146"/>
            <a:ext cx="4686304" cy="4889254"/>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200" dirty="0">
                <a:latin typeface="+mj-lt"/>
                <a:ea typeface="+mj-ea"/>
                <a:cs typeface="+mj-cs"/>
              </a:rPr>
              <a:t>After researching Netflix and their approach to management, focusing on the SWOT and PESTEL analysis, I have concluded that they have far more strengths than weaknesses which helps them strive and continue to be the number one streaming service in the world. They offer many opportunities and have very little threats. They address threats very quickly and continue to go from strength to strength, eliminating most competition. While looking at the 6 different factors, Netflix aim to have a strong focus on innovation and technology development and provide best user experience. </a:t>
            </a:r>
          </a:p>
          <a:p>
            <a:pPr>
              <a:lnSpc>
                <a:spcPct val="90000"/>
              </a:lnSpc>
              <a:spcBef>
                <a:spcPts val="1000"/>
              </a:spcBef>
              <a:buClr>
                <a:schemeClr val="bg2">
                  <a:lumMod val="40000"/>
                  <a:lumOff val="60000"/>
                </a:schemeClr>
              </a:buClr>
              <a:buSzPct val="80000"/>
              <a:buFont typeface="Wingdings 3" charset="2"/>
              <a:buChar char=""/>
            </a:pPr>
            <a:r>
              <a:rPr lang="en-US" sz="1200" dirty="0">
                <a:latin typeface="+mj-lt"/>
                <a:ea typeface="+mj-ea"/>
                <a:cs typeface="+mj-cs"/>
              </a:rPr>
              <a:t>The </a:t>
            </a:r>
            <a:r>
              <a:rPr lang="en-US" sz="1200" dirty="0" err="1">
                <a:latin typeface="+mj-lt"/>
                <a:ea typeface="+mj-ea"/>
                <a:cs typeface="+mj-cs"/>
              </a:rPr>
              <a:t>organisational</a:t>
            </a:r>
            <a:r>
              <a:rPr lang="en-US" sz="1200" dirty="0">
                <a:latin typeface="+mj-lt"/>
                <a:ea typeface="+mj-ea"/>
                <a:cs typeface="+mj-cs"/>
              </a:rPr>
              <a:t> structure of Netflix is hierarchical, but with modifications that take into account the companies flexibility and responsiveness to market changes. This means that the company are constantly evolving to provide up to date content that appeals to customers worldwide. </a:t>
            </a:r>
          </a:p>
          <a:p>
            <a:pPr>
              <a:lnSpc>
                <a:spcPct val="90000"/>
              </a:lnSpc>
              <a:spcBef>
                <a:spcPts val="1000"/>
              </a:spcBef>
              <a:buClr>
                <a:schemeClr val="bg2">
                  <a:lumMod val="40000"/>
                  <a:lumOff val="60000"/>
                </a:schemeClr>
              </a:buClr>
              <a:buSzPct val="80000"/>
              <a:buFont typeface="Wingdings 3" charset="2"/>
              <a:buChar char=""/>
            </a:pPr>
            <a:r>
              <a:rPr lang="en-US" sz="1200" dirty="0">
                <a:latin typeface="+mj-lt"/>
                <a:ea typeface="+mj-ea"/>
                <a:cs typeface="+mj-cs"/>
              </a:rPr>
              <a:t>Their structural framework ensures that corporate headquarters are kept up to date with concerns that require management intervention. Netflix management make rapid decisions to let them work effectively against competition. </a:t>
            </a:r>
          </a:p>
          <a:p>
            <a:pPr>
              <a:lnSpc>
                <a:spcPct val="90000"/>
              </a:lnSpc>
              <a:spcBef>
                <a:spcPts val="1000"/>
              </a:spcBef>
              <a:buClr>
                <a:schemeClr val="bg2">
                  <a:lumMod val="40000"/>
                  <a:lumOff val="60000"/>
                </a:schemeClr>
              </a:buClr>
              <a:buSzPct val="80000"/>
            </a:pPr>
            <a:r>
              <a:rPr lang="en-US" sz="1200" dirty="0">
                <a:latin typeface="+mj-lt"/>
                <a:ea typeface="+mj-ea"/>
                <a:cs typeface="+mj-cs"/>
              </a:rPr>
              <a:t>(Anderson, 2019)</a:t>
            </a: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p:txBody>
      </p:sp>
      <p:pic>
        <p:nvPicPr>
          <p:cNvPr id="1028" name="Picture 4" descr="Netflix organizational chart, corporate structure analysis, online entertainment business organizational design and organizational structure case study">
            <a:extLst>
              <a:ext uri="{FF2B5EF4-FFF2-40B4-BE49-F238E27FC236}">
                <a16:creationId xmlns:a16="http://schemas.microsoft.com/office/drawing/2014/main" id="{91137B11-5407-437C-5197-0A29A3CCC8E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8070" y="417894"/>
            <a:ext cx="6092195" cy="4948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732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9" name="Picture 307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81" name="Picture 308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83" name="Oval 308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5" name="Picture 308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87" name="Picture 308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89" name="Rectangle 308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91" name="Rectangle 309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xplained: 25 Years of the Netflix Logo">
            <a:extLst>
              <a:ext uri="{FF2B5EF4-FFF2-40B4-BE49-F238E27FC236}">
                <a16:creationId xmlns:a16="http://schemas.microsoft.com/office/drawing/2014/main" id="{4E942E73-C7D4-306D-6C65-B9DA7F8D097B}"/>
              </a:ext>
            </a:extLst>
          </p:cNvPr>
          <p:cNvPicPr>
            <a:picLocks noChangeAspect="1" noChangeArrowheads="1"/>
          </p:cNvPicPr>
          <p:nvPr/>
        </p:nvPicPr>
        <p:blipFill>
          <a:blip r:embed="rId6">
            <a:alphaModFix amt="40000"/>
            <a:extLst>
              <a:ext uri="{28A0092B-C50C-407E-A947-70E740481C1C}">
                <a14:useLocalDpi xmlns:a14="http://schemas.microsoft.com/office/drawing/2010/main" val="0"/>
              </a:ext>
            </a:extLst>
          </a:blip>
          <a:srcRect l="4327" t="13328" r="476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C10169C-6533-838E-8910-AE430BBDA76B}"/>
              </a:ext>
            </a:extLst>
          </p:cNvPr>
          <p:cNvSpPr/>
          <p:nvPr/>
        </p:nvSpPr>
        <p:spPr>
          <a:xfrm>
            <a:off x="1154955" y="1447800"/>
            <a:ext cx="8825658" cy="3329581"/>
          </a:xfrm>
          <a:prstGeom prst="rect">
            <a:avLst/>
          </a:prstGeom>
        </p:spPr>
        <p:txBody>
          <a:bodyPr vert="horz" lIns="91440" tIns="45720" rIns="91440" bIns="45720" rtlCol="0" anchor="b">
            <a:normAutofit/>
          </a:bodyPr>
          <a:lstStyle/>
          <a:p>
            <a:pPr>
              <a:spcBef>
                <a:spcPct val="0"/>
              </a:spcBef>
              <a:spcAft>
                <a:spcPts val="600"/>
              </a:spcAft>
            </a:pPr>
            <a:r>
              <a:rPr lang="en-US" sz="7200" cap="none" spc="0">
                <a:ln w="12700">
                  <a:solidFill>
                    <a:schemeClr val="accent1"/>
                  </a:solidFill>
                  <a:prstDash val="solid"/>
                </a:ln>
                <a:effectLst>
                  <a:outerShdw dist="38100" dir="2640000" algn="bl" rotWithShape="0">
                    <a:schemeClr val="accent1"/>
                  </a:outerShdw>
                </a:effectLst>
                <a:latin typeface="+mj-lt"/>
                <a:ea typeface="+mj-ea"/>
                <a:cs typeface="+mj-cs"/>
              </a:rPr>
              <a:t>Thank-You!</a:t>
            </a:r>
          </a:p>
        </p:txBody>
      </p:sp>
      <p:sp>
        <p:nvSpPr>
          <p:cNvPr id="3093" name="Rectangle 309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lide Number Placeholder 2">
            <a:extLst>
              <a:ext uri="{FF2B5EF4-FFF2-40B4-BE49-F238E27FC236}">
                <a16:creationId xmlns:a16="http://schemas.microsoft.com/office/drawing/2014/main" id="{79CF1194-8136-A678-9EC7-BD132332DCBB}"/>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4FAB73BC-B049-4115-A692-8D63A059BFB8}" type="slidenum">
              <a:rPr lang="en-US">
                <a:solidFill>
                  <a:srgbClr val="FFFFFF"/>
                </a:solidFill>
              </a:rPr>
              <a:pPr defTabSz="914400">
                <a:spcAft>
                  <a:spcPts val="600"/>
                </a:spcAft>
              </a:pPr>
              <a:t>10</a:t>
            </a:fld>
            <a:endParaRPr lang="en-US">
              <a:solidFill>
                <a:srgbClr val="FFFFFF"/>
              </a:solidFill>
            </a:endParaRPr>
          </a:p>
        </p:txBody>
      </p:sp>
    </p:spTree>
    <p:extLst>
      <p:ext uri="{BB962C8B-B14F-4D97-AF65-F5344CB8AC3E}">
        <p14:creationId xmlns:p14="http://schemas.microsoft.com/office/powerpoint/2010/main" val="1635275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64BCF3B2-621B-54CC-FC20-CCB587BC5C89}"/>
              </a:ext>
            </a:extLst>
          </p:cNvPr>
          <p:cNvSpPr txBox="1"/>
          <p:nvPr/>
        </p:nvSpPr>
        <p:spPr>
          <a:xfrm>
            <a:off x="1303551" y="856107"/>
            <a:ext cx="9114503" cy="4832092"/>
          </a:xfrm>
          <a:prstGeom prst="rect">
            <a:avLst/>
          </a:prstGeom>
          <a:noFill/>
        </p:spPr>
        <p:txBody>
          <a:bodyPr wrap="square" rtlCol="0">
            <a:spAutoFit/>
          </a:bodyPr>
          <a:lstStyle/>
          <a:p>
            <a:pPr algn="ctr"/>
            <a:r>
              <a:rPr lang="en-GB" sz="1200" dirty="0">
                <a:solidFill>
                  <a:schemeClr val="bg1"/>
                </a:solidFill>
                <a:latin typeface="Times New Roman" panose="02020603050405020304" pitchFamily="18" charset="0"/>
                <a:cs typeface="Times New Roman" panose="02020603050405020304" pitchFamily="18" charset="0"/>
              </a:rPr>
              <a:t>REFRENCES</a:t>
            </a:r>
          </a:p>
          <a:p>
            <a:pPr algn="ctr"/>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Admin. (2024, June 19). Netflix PESTEL Analysis - The Strategy Story. </a:t>
            </a:r>
            <a:r>
              <a:rPr lang="en-GB" sz="1200" b="0" i="1" dirty="0">
                <a:solidFill>
                  <a:schemeClr val="bg1"/>
                </a:solidFill>
                <a:effectLst/>
                <a:latin typeface="Times New Roman" panose="02020603050405020304" pitchFamily="18" charset="0"/>
                <a:cs typeface="Times New Roman" panose="02020603050405020304" pitchFamily="18" charset="0"/>
              </a:rPr>
              <a:t>The Strategy Story - Simplifying Business Strategies</a:t>
            </a:r>
            <a:r>
              <a:rPr lang="en-GB" sz="1200" b="0" i="0" dirty="0">
                <a:solidFill>
                  <a:schemeClr val="bg1"/>
                </a:solidFill>
                <a:effectLst/>
                <a:latin typeface="Times New Roman" panose="02020603050405020304" pitchFamily="18" charset="0"/>
                <a:cs typeface="Times New Roman" panose="02020603050405020304" pitchFamily="18" charset="0"/>
              </a:rPr>
              <a:t>. https://thestrategystory.com/blog/netflix-pestel-analysis/#google_vignette</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Anderson, D. (2019, November 10). </a:t>
            </a:r>
            <a:r>
              <a:rPr lang="en-GB" sz="1200" b="0" i="1" dirty="0">
                <a:solidFill>
                  <a:schemeClr val="bg1"/>
                </a:solidFill>
                <a:effectLst/>
                <a:latin typeface="Times New Roman" panose="02020603050405020304" pitchFamily="18" charset="0"/>
                <a:cs typeface="Times New Roman" panose="02020603050405020304" pitchFamily="18" charset="0"/>
              </a:rPr>
              <a:t>Netflix Inc.’s Organizational Structure &amp; Its Strategic Implications</a:t>
            </a:r>
            <a:r>
              <a:rPr lang="en-GB" sz="1200" b="0" i="0" dirty="0">
                <a:solidFill>
                  <a:schemeClr val="bg1"/>
                </a:solidFill>
                <a:effectLst/>
                <a:latin typeface="Times New Roman" panose="02020603050405020304" pitchFamily="18" charset="0"/>
                <a:cs typeface="Times New Roman" panose="02020603050405020304" pitchFamily="18" charset="0"/>
              </a:rPr>
              <a:t>. </a:t>
            </a:r>
            <a:r>
              <a:rPr lang="en-GB" sz="1200" b="0" i="0" dirty="0" err="1">
                <a:solidFill>
                  <a:schemeClr val="bg1"/>
                </a:solidFill>
                <a:effectLst/>
                <a:latin typeface="Times New Roman" panose="02020603050405020304" pitchFamily="18" charset="0"/>
                <a:cs typeface="Times New Roman" panose="02020603050405020304" pitchFamily="18" charset="0"/>
              </a:rPr>
              <a:t>Rancord</a:t>
            </a:r>
            <a:r>
              <a:rPr lang="en-GB" sz="1200" b="0" i="0" dirty="0">
                <a:solidFill>
                  <a:schemeClr val="bg1"/>
                </a:solidFill>
                <a:effectLst/>
                <a:latin typeface="Times New Roman" panose="02020603050405020304" pitchFamily="18" charset="0"/>
                <a:cs typeface="Times New Roman" panose="02020603050405020304" pitchFamily="18" charset="0"/>
              </a:rPr>
              <a:t> Society. https://www.rancord.org/netflix-organizational-structure-design-organizational-chart-characteristics</a:t>
            </a:r>
            <a:endParaRPr lang="en-GB" sz="1200" dirty="0">
              <a:solidFill>
                <a:schemeClr val="bg1"/>
              </a:solidFill>
              <a:effectLst/>
              <a:latin typeface="Times New Roman" panose="02020603050405020304" pitchFamily="18" charset="0"/>
              <a:cs typeface="Times New Roman" panose="02020603050405020304" pitchFamily="18" charset="0"/>
            </a:endParaRP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dirty="0">
                <a:solidFill>
                  <a:schemeClr val="bg1"/>
                </a:solidFill>
                <a:effectLst/>
                <a:latin typeface="Times New Roman" panose="02020603050405020304" pitchFamily="18" charset="0"/>
                <a:cs typeface="Times New Roman" panose="02020603050405020304" pitchFamily="18" charset="0"/>
              </a:rPr>
              <a:t>Chart, I. (2024). Netflix’s organizational structure. Retrieved from https://www.organimi.com/organizational-structures/netflix/ </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Mahru, M. (2023, February 3). </a:t>
            </a:r>
            <a:r>
              <a:rPr lang="en-GB" sz="1200" b="0" i="1" dirty="0">
                <a:solidFill>
                  <a:schemeClr val="bg1"/>
                </a:solidFill>
                <a:effectLst/>
                <a:latin typeface="Times New Roman" panose="02020603050405020304" pitchFamily="18" charset="0"/>
                <a:cs typeface="Times New Roman" panose="02020603050405020304" pitchFamily="18" charset="0"/>
              </a:rPr>
              <a:t>Netflix SWOT and PESTLE Analysis</a:t>
            </a:r>
            <a:r>
              <a:rPr lang="en-GB" sz="1200" b="0" i="0" dirty="0">
                <a:solidFill>
                  <a:schemeClr val="bg1"/>
                </a:solidFill>
                <a:effectLst/>
                <a:latin typeface="Times New Roman" panose="02020603050405020304" pitchFamily="18" charset="0"/>
                <a:cs typeface="Times New Roman" panose="02020603050405020304" pitchFamily="18" charset="0"/>
              </a:rPr>
              <a:t>. SWOT &amp; PESTLE.com. https://www.swotandpestle.com/netflix/</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Mancini, A. (2022, March 12). SMART Goals &amp; Social KPIs for Netflix - Adriana Mancini - Medium. </a:t>
            </a:r>
            <a:r>
              <a:rPr lang="en-GB" sz="1200" b="0" i="1" dirty="0">
                <a:solidFill>
                  <a:schemeClr val="bg1"/>
                </a:solidFill>
                <a:effectLst/>
                <a:latin typeface="Times New Roman" panose="02020603050405020304" pitchFamily="18" charset="0"/>
                <a:cs typeface="Times New Roman" panose="02020603050405020304" pitchFamily="18" charset="0"/>
              </a:rPr>
              <a:t>Medium</a:t>
            </a:r>
            <a:r>
              <a:rPr lang="en-GB" sz="1200" b="0" i="0" dirty="0">
                <a:solidFill>
                  <a:schemeClr val="bg1"/>
                </a:solidFill>
                <a:effectLst/>
                <a:latin typeface="Times New Roman" panose="02020603050405020304" pitchFamily="18" charset="0"/>
                <a:cs typeface="Times New Roman" panose="02020603050405020304" pitchFamily="18" charset="0"/>
              </a:rPr>
              <a:t>. https://medium.com/@adrianamancini/smart-goals-social-kpis-for-netflix-33f8f5714aa5</a:t>
            </a:r>
            <a:endParaRPr lang="en-GB" sz="1200" dirty="0">
              <a:solidFill>
                <a:schemeClr val="bg1"/>
              </a:solidFill>
              <a:effectLst/>
              <a:latin typeface="Times New Roman" panose="02020603050405020304" pitchFamily="18" charset="0"/>
              <a:cs typeface="Times New Roman" panose="02020603050405020304" pitchFamily="18" charset="0"/>
            </a:endParaRPr>
          </a:p>
          <a:p>
            <a:pPr marL="180000" indent="-180000"/>
            <a:endParaRPr lang="en-GB" sz="1200" b="0" i="0" dirty="0">
              <a:solidFill>
                <a:schemeClr val="bg1"/>
              </a:solidFill>
              <a:effectLst/>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McCord, P. (2024, February 29). </a:t>
            </a:r>
            <a:r>
              <a:rPr lang="en-GB" sz="1200" b="0" i="1" dirty="0">
                <a:solidFill>
                  <a:schemeClr val="bg1"/>
                </a:solidFill>
                <a:effectLst/>
                <a:latin typeface="Times New Roman" panose="02020603050405020304" pitchFamily="18" charset="0"/>
                <a:cs typeface="Times New Roman" panose="02020603050405020304" pitchFamily="18" charset="0"/>
              </a:rPr>
              <a:t>How Netflix Reinvented HR</a:t>
            </a:r>
            <a:r>
              <a:rPr lang="en-GB" sz="1200" b="0" i="0" dirty="0">
                <a:solidFill>
                  <a:schemeClr val="bg1"/>
                </a:solidFill>
                <a:effectLst/>
                <a:latin typeface="Times New Roman" panose="02020603050405020304" pitchFamily="18" charset="0"/>
                <a:cs typeface="Times New Roman" panose="02020603050405020304" pitchFamily="18" charset="0"/>
              </a:rPr>
              <a:t>. Harvard Business Review. https://hbr.org/2014/01/how-netflix-reinvented-hr</a:t>
            </a:r>
          </a:p>
          <a:p>
            <a:pPr marL="180000" indent="-180000"/>
            <a:endParaRPr lang="en-GB" sz="1200" dirty="0">
              <a:solidFill>
                <a:schemeClr val="bg1"/>
              </a:solidFill>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Miles, J. R. (2024b, March 24). </a:t>
            </a:r>
            <a:r>
              <a:rPr lang="en-GB" sz="1200" b="0" i="1" dirty="0">
                <a:solidFill>
                  <a:schemeClr val="bg1"/>
                </a:solidFill>
                <a:effectLst/>
                <a:latin typeface="Times New Roman" panose="02020603050405020304" pitchFamily="18" charset="0"/>
                <a:cs typeface="Times New Roman" panose="02020603050405020304" pitchFamily="18" charset="0"/>
              </a:rPr>
              <a:t>Netflix Management Team – Bold Leadership Style Explained</a:t>
            </a:r>
            <a:r>
              <a:rPr lang="en-GB" sz="1200" b="0" i="0" dirty="0">
                <a:solidFill>
                  <a:schemeClr val="bg1"/>
                </a:solidFill>
                <a:effectLst/>
                <a:latin typeface="Times New Roman" panose="02020603050405020304" pitchFamily="18" charset="0"/>
                <a:cs typeface="Times New Roman" panose="02020603050405020304" pitchFamily="18" charset="0"/>
              </a:rPr>
              <a:t>. Bold Business. https://www.boldbusiness.com/human-achievement/netflix-management-team-bold-leadership-style-explained/</a:t>
            </a:r>
          </a:p>
          <a:p>
            <a:pPr marL="180000" indent="-180000"/>
            <a:endParaRPr lang="en-GB" sz="1200" b="0" i="0" dirty="0">
              <a:solidFill>
                <a:schemeClr val="bg1"/>
              </a:solidFill>
              <a:effectLst/>
              <a:latin typeface="Times New Roman" panose="02020603050405020304" pitchFamily="18" charset="0"/>
              <a:cs typeface="Times New Roman" panose="02020603050405020304" pitchFamily="18" charset="0"/>
            </a:endParaRPr>
          </a:p>
          <a:p>
            <a:pPr marL="180000" indent="-180000"/>
            <a:r>
              <a:rPr lang="en-GB" sz="1200" b="0" i="0" dirty="0">
                <a:solidFill>
                  <a:schemeClr val="bg1"/>
                </a:solidFill>
                <a:effectLst/>
                <a:latin typeface="Times New Roman" panose="02020603050405020304" pitchFamily="18" charset="0"/>
                <a:cs typeface="Times New Roman" panose="02020603050405020304" pitchFamily="18" charset="0"/>
              </a:rPr>
              <a:t>Team, M. S. (2023, November 13). </a:t>
            </a:r>
            <a:r>
              <a:rPr lang="en-GB" sz="1200" b="0" i="1" dirty="0">
                <a:solidFill>
                  <a:schemeClr val="bg1"/>
                </a:solidFill>
                <a:effectLst/>
                <a:latin typeface="Times New Roman" panose="02020603050405020304" pitchFamily="18" charset="0"/>
                <a:cs typeface="Times New Roman" panose="02020603050405020304" pitchFamily="18" charset="0"/>
              </a:rPr>
              <a:t>Netflix SWOT analysis</a:t>
            </a:r>
            <a:r>
              <a:rPr lang="en-GB" sz="1200" b="0" i="0" dirty="0">
                <a:solidFill>
                  <a:schemeClr val="bg1"/>
                </a:solidFill>
                <a:effectLst/>
                <a:latin typeface="Times New Roman" panose="02020603050405020304" pitchFamily="18" charset="0"/>
                <a:cs typeface="Times New Roman" panose="02020603050405020304" pitchFamily="18" charset="0"/>
              </a:rPr>
              <a:t>. MBA </a:t>
            </a:r>
            <a:r>
              <a:rPr lang="en-GB" sz="1200" b="0" i="0" dirty="0" err="1">
                <a:solidFill>
                  <a:schemeClr val="bg1"/>
                </a:solidFill>
                <a:effectLst/>
                <a:latin typeface="Times New Roman" panose="02020603050405020304" pitchFamily="18" charset="0"/>
                <a:cs typeface="Times New Roman" panose="02020603050405020304" pitchFamily="18" charset="0"/>
              </a:rPr>
              <a:t>Skool</a:t>
            </a:r>
            <a:r>
              <a:rPr lang="en-GB" sz="1200" b="0" i="0" dirty="0">
                <a:solidFill>
                  <a:schemeClr val="bg1"/>
                </a:solidFill>
                <a:effectLst/>
                <a:latin typeface="Times New Roman" panose="02020603050405020304" pitchFamily="18" charset="0"/>
                <a:cs typeface="Times New Roman" panose="02020603050405020304" pitchFamily="18" charset="0"/>
              </a:rPr>
              <a:t>. https://www.mbaskool.com/swot-analysis/media-and-entertainment/17645-netflix.html</a:t>
            </a:r>
          </a:p>
          <a:p>
            <a:endParaRPr lang="en-GB" sz="1400" dirty="0">
              <a:solidFill>
                <a:srgbClr val="172B4D"/>
              </a:solidFill>
              <a:latin typeface="Times New Roman" panose="02020603050405020304" pitchFamily="18" charset="0"/>
            </a:endParaRPr>
          </a:p>
          <a:p>
            <a:endParaRPr lang="en-GB" dirty="0">
              <a:solidFill>
                <a:schemeClr val="bg1"/>
              </a:solidFill>
            </a:endParaRPr>
          </a:p>
        </p:txBody>
      </p:sp>
      <p:sp>
        <p:nvSpPr>
          <p:cNvPr id="11" name="AutoShape 6" descr="microsoft word extension">
            <a:hlinkClick r:id="rId2"/>
            <a:extLst>
              <a:ext uri="{FF2B5EF4-FFF2-40B4-BE49-F238E27FC236}">
                <a16:creationId xmlns:a16="http://schemas.microsoft.com/office/drawing/2014/main" id="{A52D8997-C961-C166-9A7F-C62F3F077E91}"/>
              </a:ext>
            </a:extLst>
          </p:cNvPr>
          <p:cNvSpPr>
            <a:spLocks noChangeAspect="1" noChangeArrowheads="1"/>
          </p:cNvSpPr>
          <p:nvPr/>
        </p:nvSpPr>
        <p:spPr bwMode="auto">
          <a:xfrm>
            <a:off x="66675" y="17748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7" descr="macos desktop icon">
            <a:hlinkClick r:id="rId3"/>
            <a:extLst>
              <a:ext uri="{FF2B5EF4-FFF2-40B4-BE49-F238E27FC236}">
                <a16:creationId xmlns:a16="http://schemas.microsoft.com/office/drawing/2014/main" id="{C7572FC9-BDC8-6E57-C2D5-48678E328462}"/>
              </a:ext>
            </a:extLst>
          </p:cNvPr>
          <p:cNvSpPr>
            <a:spLocks noChangeAspect="1" noChangeArrowheads="1"/>
          </p:cNvSpPr>
          <p:nvPr/>
        </p:nvSpPr>
        <p:spPr bwMode="auto">
          <a:xfrm>
            <a:off x="66675" y="220186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806398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E87980-3FDC-42BA-8328-8C0C47BC0A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915EF7-B9F6-4EB7-AA4F-557BE6AB702C}">
  <ds:schemaRefs>
    <ds:schemaRef ds:uri="http://www.w3.org/XML/1998/namespace"/>
    <ds:schemaRef ds:uri="http://schemas.openxmlformats.org/package/2006/metadata/core-properties"/>
    <ds:schemaRef ds:uri="230e9df3-be65-4c73-a93b-d1236ebd677e"/>
    <ds:schemaRef ds:uri="http://schemas.microsoft.com/office/2006/documentManagement/types"/>
    <ds:schemaRef ds:uri="16c05727-aa75-4e4a-9b5f-8a80a1165891"/>
    <ds:schemaRef ds:uri="http://purl.org/dc/dcmitype/"/>
    <ds:schemaRef ds:uri="http://purl.org/dc/terms/"/>
    <ds:schemaRef ds:uri="http://schemas.microsoft.com/sharepoint/v3"/>
    <ds:schemaRef ds:uri="http://schemas.microsoft.com/office/2006/metadata/properties"/>
    <ds:schemaRef ds:uri="http://purl.org/dc/elements/1.1/"/>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F465D742-03F8-4A07-AD44-2F5940A96098}">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Ion</Template>
  <TotalTime>567</TotalTime>
  <Words>798</Words>
  <Application>Microsoft Office PowerPoint</Application>
  <PresentationFormat>Widescreen</PresentationFormat>
  <Paragraphs>139</Paragraphs>
  <Slides>11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Batang</vt:lpstr>
      <vt:lpstr>Dotum</vt:lpstr>
      <vt:lpstr>Aptos</vt:lpstr>
      <vt:lpstr>Arial</vt:lpstr>
      <vt:lpstr>Calibri</vt:lpstr>
      <vt:lpstr>Century Gothic</vt:lpstr>
      <vt:lpstr>Times New Roman</vt:lpstr>
      <vt:lpstr>Wingdings</vt:lpstr>
      <vt:lpstr>Wingdings 3</vt:lpstr>
      <vt:lpstr>Ion</vt:lpstr>
      <vt:lpstr>PowerPoint Presentation</vt:lpstr>
      <vt:lpstr>Agenda</vt:lpstr>
      <vt:lpstr>Intorduction</vt:lpstr>
      <vt:lpstr>PowerPoint Presentation</vt:lpstr>
      <vt:lpstr>PowerPoint Presentation</vt:lpstr>
      <vt:lpstr>PowerPoint Presentation</vt:lpstr>
      <vt:lpstr>Management approaches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Kirsty Truslove</dc:creator>
  <cp:lastModifiedBy>Kirsty Truslove</cp:lastModifiedBy>
  <cp:revision>5</cp:revision>
  <dcterms:created xsi:type="dcterms:W3CDTF">2024-11-17T15:43:58Z</dcterms:created>
  <dcterms:modified xsi:type="dcterms:W3CDTF">2024-11-22T20:50:21Z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