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1"/>
  </p:notesMasterIdLst>
  <p:sldIdLst>
    <p:sldId id="257" r:id="rId5"/>
    <p:sldId id="381" r:id="rId6"/>
    <p:sldId id="382" r:id="rId7"/>
    <p:sldId id="358" r:id="rId8"/>
    <p:sldId id="357" r:id="rId9"/>
    <p:sldId id="343" r:id="rId10"/>
    <p:sldId id="360" r:id="rId11"/>
    <p:sldId id="361" r:id="rId12"/>
    <p:sldId id="375" r:id="rId13"/>
    <p:sldId id="362" r:id="rId14"/>
    <p:sldId id="363" r:id="rId15"/>
    <p:sldId id="364" r:id="rId16"/>
    <p:sldId id="380" r:id="rId17"/>
    <p:sldId id="365" r:id="rId18"/>
    <p:sldId id="366" r:id="rId19"/>
    <p:sldId id="367" r:id="rId20"/>
    <p:sldId id="368" r:id="rId21"/>
    <p:sldId id="371" r:id="rId22"/>
    <p:sldId id="369" r:id="rId23"/>
    <p:sldId id="370" r:id="rId24"/>
    <p:sldId id="378" r:id="rId25"/>
    <p:sldId id="373" r:id="rId26"/>
    <p:sldId id="374" r:id="rId27"/>
    <p:sldId id="359" r:id="rId28"/>
    <p:sldId id="372" r:id="rId29"/>
    <p:sldId id="376" r:id="rId30"/>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orman, Louise [NOMS]" initials="FL[" lastIdx="35" clrIdx="0">
    <p:extLst>
      <p:ext uri="{19B8F6BF-5375-455C-9EA6-DF929625EA0E}">
        <p15:presenceInfo xmlns:p15="http://schemas.microsoft.com/office/powerpoint/2012/main" userId="Forman, Louise [NOMS]" providerId="None"/>
      </p:ext>
    </p:extLst>
  </p:cmAuthor>
  <p:cmAuthor id="2" name="James, Bryan" initials="JB" lastIdx="1" clrIdx="1">
    <p:extLst>
      <p:ext uri="{19B8F6BF-5375-455C-9EA6-DF929625EA0E}">
        <p15:presenceInfo xmlns:p15="http://schemas.microsoft.com/office/powerpoint/2012/main" userId="S::Bryan.James@justice.gov.uk::51f93c80-3299-4b00-b042-2206b326e4f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BE2F3"/>
    <a:srgbClr val="AD72C4"/>
    <a:srgbClr val="77C6E9"/>
    <a:srgbClr val="C3E6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A229C4-750A-099A-B3A9-1448DEBB062D}" v="5" dt="2024-04-22T19:55:55.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58813" autoAdjust="0"/>
  </p:normalViewPr>
  <p:slideViewPr>
    <p:cSldViewPr snapToGrid="0">
      <p:cViewPr>
        <p:scale>
          <a:sx n="77" d="100"/>
          <a:sy n="77" d="100"/>
        </p:scale>
        <p:origin x="232" y="72"/>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A2285F-610A-413F-9CFD-EA49192D8A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4152B17-1E6F-4B8A-84D3-62D463D8B7D4}">
      <dgm:prSet/>
      <dgm:spPr/>
      <dgm:t>
        <a:bodyPr/>
        <a:lstStyle/>
        <a:p>
          <a:r>
            <a:rPr lang="en-GB"/>
            <a:t>‘the total sum of resources which individuals can draw on to overcome offending behaviour'</a:t>
          </a:r>
          <a:endParaRPr lang="en-US"/>
        </a:p>
      </dgm:t>
    </dgm:pt>
    <dgm:pt modelId="{11B5CFA8-24CA-4977-A38A-B56DB0CD0586}" type="parTrans" cxnId="{36F03886-9C6C-4BED-A192-139B38BF8E3A}">
      <dgm:prSet/>
      <dgm:spPr/>
      <dgm:t>
        <a:bodyPr/>
        <a:lstStyle/>
        <a:p>
          <a:endParaRPr lang="en-US"/>
        </a:p>
      </dgm:t>
    </dgm:pt>
    <dgm:pt modelId="{0017E461-6E07-4054-848A-61B4EE5064DF}" type="sibTrans" cxnId="{36F03886-9C6C-4BED-A192-139B38BF8E3A}">
      <dgm:prSet/>
      <dgm:spPr/>
      <dgm:t>
        <a:bodyPr/>
        <a:lstStyle/>
        <a:p>
          <a:endParaRPr lang="en-US"/>
        </a:p>
      </dgm:t>
    </dgm:pt>
    <dgm:pt modelId="{683A49A9-D26B-441D-98C9-1B28D212A155}">
      <dgm:prSet/>
      <dgm:spPr/>
      <dgm:t>
        <a:bodyPr/>
        <a:lstStyle/>
        <a:p>
          <a:r>
            <a:rPr lang="en-GB"/>
            <a:t>Various interventions such as  supervision skills, reframing goals, and choices, building and sustaining protective factors, positive use of social capital, and enhancement of personal resilience </a:t>
          </a:r>
          <a:endParaRPr lang="en-US"/>
        </a:p>
      </dgm:t>
    </dgm:pt>
    <dgm:pt modelId="{4450E2D5-0F45-4DB6-B5AC-2A496F95F38D}" type="parTrans" cxnId="{1E01038A-4860-4FE2-862D-E7979D52BC85}">
      <dgm:prSet/>
      <dgm:spPr/>
      <dgm:t>
        <a:bodyPr/>
        <a:lstStyle/>
        <a:p>
          <a:endParaRPr lang="en-US"/>
        </a:p>
      </dgm:t>
    </dgm:pt>
    <dgm:pt modelId="{736D7AF2-3DCE-4BC3-B385-C65B13513727}" type="sibTrans" cxnId="{1E01038A-4860-4FE2-862D-E7979D52BC85}">
      <dgm:prSet/>
      <dgm:spPr/>
      <dgm:t>
        <a:bodyPr/>
        <a:lstStyle/>
        <a:p>
          <a:endParaRPr lang="en-US"/>
        </a:p>
      </dgm:t>
    </dgm:pt>
    <dgm:pt modelId="{220417F6-EBCB-45B5-8470-BDFECE48DD5C}">
      <dgm:prSet/>
      <dgm:spPr/>
      <dgm:t>
        <a:bodyPr/>
        <a:lstStyle/>
        <a:p>
          <a:r>
            <a:rPr lang="en-GB"/>
            <a:t>not just about the individual’s competence and capacity to desist, it is also about equity of access to necessary capital for individuals and groups, and a recognition that structural determinants if left unaddressed can constrain individual access to capital </a:t>
          </a:r>
          <a:endParaRPr lang="en-US"/>
        </a:p>
      </dgm:t>
    </dgm:pt>
    <dgm:pt modelId="{0FE3DAC1-C17B-47D5-9D95-7E6B6C9720BF}" type="parTrans" cxnId="{3FA54A95-3F81-437B-85F3-3156381E64AE}">
      <dgm:prSet/>
      <dgm:spPr/>
      <dgm:t>
        <a:bodyPr/>
        <a:lstStyle/>
        <a:p>
          <a:endParaRPr lang="en-US"/>
        </a:p>
      </dgm:t>
    </dgm:pt>
    <dgm:pt modelId="{E37FB838-7ACA-4748-85AA-745F9E7B0541}" type="sibTrans" cxnId="{3FA54A95-3F81-437B-85F3-3156381E64AE}">
      <dgm:prSet/>
      <dgm:spPr/>
      <dgm:t>
        <a:bodyPr/>
        <a:lstStyle/>
        <a:p>
          <a:endParaRPr lang="en-US"/>
        </a:p>
      </dgm:t>
    </dgm:pt>
    <dgm:pt modelId="{6DF38305-779A-4343-B2EF-F90837D1EDAA}" type="pres">
      <dgm:prSet presAssocID="{4CA2285F-610A-413F-9CFD-EA49192D8AF4}" presName="root" presStyleCnt="0">
        <dgm:presLayoutVars>
          <dgm:dir/>
          <dgm:resizeHandles val="exact"/>
        </dgm:presLayoutVars>
      </dgm:prSet>
      <dgm:spPr/>
    </dgm:pt>
    <dgm:pt modelId="{AB1698A0-4EFD-448C-8C7A-11F0BA2D94B0}" type="pres">
      <dgm:prSet presAssocID="{F4152B17-1E6F-4B8A-84D3-62D463D8B7D4}" presName="compNode" presStyleCnt="0"/>
      <dgm:spPr/>
    </dgm:pt>
    <dgm:pt modelId="{D011CD96-C229-4217-A219-AF39D2BC7031}" type="pres">
      <dgm:prSet presAssocID="{F4152B17-1E6F-4B8A-84D3-62D463D8B7D4}" presName="bgRect" presStyleLbl="bgShp" presStyleIdx="0" presStyleCnt="3"/>
      <dgm:spPr/>
    </dgm:pt>
    <dgm:pt modelId="{9BA78C61-1DA7-4853-988A-ABC7A0DAE0C6}" type="pres">
      <dgm:prSet presAssocID="{F4152B17-1E6F-4B8A-84D3-62D463D8B7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7BEC05FF-037D-4FBA-81F7-ECF51EBB639F}" type="pres">
      <dgm:prSet presAssocID="{F4152B17-1E6F-4B8A-84D3-62D463D8B7D4}" presName="spaceRect" presStyleCnt="0"/>
      <dgm:spPr/>
    </dgm:pt>
    <dgm:pt modelId="{FA6E600C-645A-4BC4-A1BE-9748C3EDE6BA}" type="pres">
      <dgm:prSet presAssocID="{F4152B17-1E6F-4B8A-84D3-62D463D8B7D4}" presName="parTx" presStyleLbl="revTx" presStyleIdx="0" presStyleCnt="3">
        <dgm:presLayoutVars>
          <dgm:chMax val="0"/>
          <dgm:chPref val="0"/>
        </dgm:presLayoutVars>
      </dgm:prSet>
      <dgm:spPr/>
    </dgm:pt>
    <dgm:pt modelId="{24B865BB-B2F5-4B66-AAE3-2D6838393B3A}" type="pres">
      <dgm:prSet presAssocID="{0017E461-6E07-4054-848A-61B4EE5064DF}" presName="sibTrans" presStyleCnt="0"/>
      <dgm:spPr/>
    </dgm:pt>
    <dgm:pt modelId="{D7066349-81F1-47ED-A2AE-A60083B71BA0}" type="pres">
      <dgm:prSet presAssocID="{683A49A9-D26B-441D-98C9-1B28D212A155}" presName="compNode" presStyleCnt="0"/>
      <dgm:spPr/>
    </dgm:pt>
    <dgm:pt modelId="{69FC967E-320F-46D4-8469-87CEE6D61158}" type="pres">
      <dgm:prSet presAssocID="{683A49A9-D26B-441D-98C9-1B28D212A155}" presName="bgRect" presStyleLbl="bgShp" presStyleIdx="1" presStyleCnt="3"/>
      <dgm:spPr/>
    </dgm:pt>
    <dgm:pt modelId="{D1E5B0E4-448D-4F11-9951-3AB8F7C78456}" type="pres">
      <dgm:prSet presAssocID="{683A49A9-D26B-441D-98C9-1B28D212A1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687F183-8FA9-4767-8465-98C866B57AD1}" type="pres">
      <dgm:prSet presAssocID="{683A49A9-D26B-441D-98C9-1B28D212A155}" presName="spaceRect" presStyleCnt="0"/>
      <dgm:spPr/>
    </dgm:pt>
    <dgm:pt modelId="{DCF743FE-83D8-4F8B-B288-A9A14A44C8B9}" type="pres">
      <dgm:prSet presAssocID="{683A49A9-D26B-441D-98C9-1B28D212A155}" presName="parTx" presStyleLbl="revTx" presStyleIdx="1" presStyleCnt="3">
        <dgm:presLayoutVars>
          <dgm:chMax val="0"/>
          <dgm:chPref val="0"/>
        </dgm:presLayoutVars>
      </dgm:prSet>
      <dgm:spPr/>
    </dgm:pt>
    <dgm:pt modelId="{FC97999A-C9BB-4B4D-A50C-377D0BF3D5BE}" type="pres">
      <dgm:prSet presAssocID="{736D7AF2-3DCE-4BC3-B385-C65B13513727}" presName="sibTrans" presStyleCnt="0"/>
      <dgm:spPr/>
    </dgm:pt>
    <dgm:pt modelId="{5EBAF3AA-FFEE-4170-AC50-B9BA83B41E14}" type="pres">
      <dgm:prSet presAssocID="{220417F6-EBCB-45B5-8470-BDFECE48DD5C}" presName="compNode" presStyleCnt="0"/>
      <dgm:spPr/>
    </dgm:pt>
    <dgm:pt modelId="{922D4B27-F07B-4046-A375-93BE59C0D4D3}" type="pres">
      <dgm:prSet presAssocID="{220417F6-EBCB-45B5-8470-BDFECE48DD5C}" presName="bgRect" presStyleLbl="bgShp" presStyleIdx="2" presStyleCnt="3"/>
      <dgm:spPr/>
    </dgm:pt>
    <dgm:pt modelId="{F54E02A1-2582-407B-B4E8-A74BF88BD25D}" type="pres">
      <dgm:prSet presAssocID="{220417F6-EBCB-45B5-8470-BDFECE48DD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ED79840D-0658-4A01-853A-6C5452526EB1}" type="pres">
      <dgm:prSet presAssocID="{220417F6-EBCB-45B5-8470-BDFECE48DD5C}" presName="spaceRect" presStyleCnt="0"/>
      <dgm:spPr/>
    </dgm:pt>
    <dgm:pt modelId="{F5137F1C-B700-41B0-A0AA-4B9FBC9002F3}" type="pres">
      <dgm:prSet presAssocID="{220417F6-EBCB-45B5-8470-BDFECE48DD5C}" presName="parTx" presStyleLbl="revTx" presStyleIdx="2" presStyleCnt="3">
        <dgm:presLayoutVars>
          <dgm:chMax val="0"/>
          <dgm:chPref val="0"/>
        </dgm:presLayoutVars>
      </dgm:prSet>
      <dgm:spPr/>
    </dgm:pt>
  </dgm:ptLst>
  <dgm:cxnLst>
    <dgm:cxn modelId="{861F7A58-F819-48D3-98C6-A248265E8553}" type="presOf" srcId="{683A49A9-D26B-441D-98C9-1B28D212A155}" destId="{DCF743FE-83D8-4F8B-B288-A9A14A44C8B9}" srcOrd="0" destOrd="0" presId="urn:microsoft.com/office/officeart/2018/2/layout/IconVerticalSolidList"/>
    <dgm:cxn modelId="{36F03886-9C6C-4BED-A192-139B38BF8E3A}" srcId="{4CA2285F-610A-413F-9CFD-EA49192D8AF4}" destId="{F4152B17-1E6F-4B8A-84D3-62D463D8B7D4}" srcOrd="0" destOrd="0" parTransId="{11B5CFA8-24CA-4977-A38A-B56DB0CD0586}" sibTransId="{0017E461-6E07-4054-848A-61B4EE5064DF}"/>
    <dgm:cxn modelId="{1E01038A-4860-4FE2-862D-E7979D52BC85}" srcId="{4CA2285F-610A-413F-9CFD-EA49192D8AF4}" destId="{683A49A9-D26B-441D-98C9-1B28D212A155}" srcOrd="1" destOrd="0" parTransId="{4450E2D5-0F45-4DB6-B5AC-2A496F95F38D}" sibTransId="{736D7AF2-3DCE-4BC3-B385-C65B13513727}"/>
    <dgm:cxn modelId="{3FA54A95-3F81-437B-85F3-3156381E64AE}" srcId="{4CA2285F-610A-413F-9CFD-EA49192D8AF4}" destId="{220417F6-EBCB-45B5-8470-BDFECE48DD5C}" srcOrd="2" destOrd="0" parTransId="{0FE3DAC1-C17B-47D5-9D95-7E6B6C9720BF}" sibTransId="{E37FB838-7ACA-4748-85AA-745F9E7B0541}"/>
    <dgm:cxn modelId="{242CA6B9-0835-4101-B70E-352498B46EE0}" type="presOf" srcId="{F4152B17-1E6F-4B8A-84D3-62D463D8B7D4}" destId="{FA6E600C-645A-4BC4-A1BE-9748C3EDE6BA}" srcOrd="0" destOrd="0" presId="urn:microsoft.com/office/officeart/2018/2/layout/IconVerticalSolidList"/>
    <dgm:cxn modelId="{A993DAD3-45A4-459E-BF64-90F586C32055}" type="presOf" srcId="{220417F6-EBCB-45B5-8470-BDFECE48DD5C}" destId="{F5137F1C-B700-41B0-A0AA-4B9FBC9002F3}" srcOrd="0" destOrd="0" presId="urn:microsoft.com/office/officeart/2018/2/layout/IconVerticalSolidList"/>
    <dgm:cxn modelId="{8C2E12DC-200D-47F4-BBEE-7BF66F48AF27}" type="presOf" srcId="{4CA2285F-610A-413F-9CFD-EA49192D8AF4}" destId="{6DF38305-779A-4343-B2EF-F90837D1EDAA}" srcOrd="0" destOrd="0" presId="urn:microsoft.com/office/officeart/2018/2/layout/IconVerticalSolidList"/>
    <dgm:cxn modelId="{F0A877E0-3235-44AD-A593-225A709E544F}" type="presParOf" srcId="{6DF38305-779A-4343-B2EF-F90837D1EDAA}" destId="{AB1698A0-4EFD-448C-8C7A-11F0BA2D94B0}" srcOrd="0" destOrd="0" presId="urn:microsoft.com/office/officeart/2018/2/layout/IconVerticalSolidList"/>
    <dgm:cxn modelId="{74394EEF-404D-4CDC-AE50-2DC5AFDF8C27}" type="presParOf" srcId="{AB1698A0-4EFD-448C-8C7A-11F0BA2D94B0}" destId="{D011CD96-C229-4217-A219-AF39D2BC7031}" srcOrd="0" destOrd="0" presId="urn:microsoft.com/office/officeart/2018/2/layout/IconVerticalSolidList"/>
    <dgm:cxn modelId="{F25F569E-A58A-431B-9FF4-DE3B57017474}" type="presParOf" srcId="{AB1698A0-4EFD-448C-8C7A-11F0BA2D94B0}" destId="{9BA78C61-1DA7-4853-988A-ABC7A0DAE0C6}" srcOrd="1" destOrd="0" presId="urn:microsoft.com/office/officeart/2018/2/layout/IconVerticalSolidList"/>
    <dgm:cxn modelId="{A11E4FCB-B5E2-43CB-93A8-E8E8D8235E5D}" type="presParOf" srcId="{AB1698A0-4EFD-448C-8C7A-11F0BA2D94B0}" destId="{7BEC05FF-037D-4FBA-81F7-ECF51EBB639F}" srcOrd="2" destOrd="0" presId="urn:microsoft.com/office/officeart/2018/2/layout/IconVerticalSolidList"/>
    <dgm:cxn modelId="{0D717BC0-60BB-40E7-9522-D82C6CCD6770}" type="presParOf" srcId="{AB1698A0-4EFD-448C-8C7A-11F0BA2D94B0}" destId="{FA6E600C-645A-4BC4-A1BE-9748C3EDE6BA}" srcOrd="3" destOrd="0" presId="urn:microsoft.com/office/officeart/2018/2/layout/IconVerticalSolidList"/>
    <dgm:cxn modelId="{8CBE7703-92D7-472F-ABBF-AEA3174DD73A}" type="presParOf" srcId="{6DF38305-779A-4343-B2EF-F90837D1EDAA}" destId="{24B865BB-B2F5-4B66-AAE3-2D6838393B3A}" srcOrd="1" destOrd="0" presId="urn:microsoft.com/office/officeart/2018/2/layout/IconVerticalSolidList"/>
    <dgm:cxn modelId="{799F0F2B-606E-4E97-B0BD-FB71A0C0AAA6}" type="presParOf" srcId="{6DF38305-779A-4343-B2EF-F90837D1EDAA}" destId="{D7066349-81F1-47ED-A2AE-A60083B71BA0}" srcOrd="2" destOrd="0" presId="urn:microsoft.com/office/officeart/2018/2/layout/IconVerticalSolidList"/>
    <dgm:cxn modelId="{68EAB9BE-B0CB-4B5D-B352-BF1B0650475B}" type="presParOf" srcId="{D7066349-81F1-47ED-A2AE-A60083B71BA0}" destId="{69FC967E-320F-46D4-8469-87CEE6D61158}" srcOrd="0" destOrd="0" presId="urn:microsoft.com/office/officeart/2018/2/layout/IconVerticalSolidList"/>
    <dgm:cxn modelId="{41015E81-6262-48E0-AFB2-40E27AF8F8E0}" type="presParOf" srcId="{D7066349-81F1-47ED-A2AE-A60083B71BA0}" destId="{D1E5B0E4-448D-4F11-9951-3AB8F7C78456}" srcOrd="1" destOrd="0" presId="urn:microsoft.com/office/officeart/2018/2/layout/IconVerticalSolidList"/>
    <dgm:cxn modelId="{EDCD44AE-B361-40F5-9CFF-56F2D569A952}" type="presParOf" srcId="{D7066349-81F1-47ED-A2AE-A60083B71BA0}" destId="{4687F183-8FA9-4767-8465-98C866B57AD1}" srcOrd="2" destOrd="0" presId="urn:microsoft.com/office/officeart/2018/2/layout/IconVerticalSolidList"/>
    <dgm:cxn modelId="{DFDFBC03-8A8C-4624-B519-22BC3DA4A19C}" type="presParOf" srcId="{D7066349-81F1-47ED-A2AE-A60083B71BA0}" destId="{DCF743FE-83D8-4F8B-B288-A9A14A44C8B9}" srcOrd="3" destOrd="0" presId="urn:microsoft.com/office/officeart/2018/2/layout/IconVerticalSolidList"/>
    <dgm:cxn modelId="{57C55331-6B87-4019-8001-7E87BE7B3E74}" type="presParOf" srcId="{6DF38305-779A-4343-B2EF-F90837D1EDAA}" destId="{FC97999A-C9BB-4B4D-A50C-377D0BF3D5BE}" srcOrd="3" destOrd="0" presId="urn:microsoft.com/office/officeart/2018/2/layout/IconVerticalSolidList"/>
    <dgm:cxn modelId="{8DD0F3AB-B42A-48EB-99CD-708286EC5858}" type="presParOf" srcId="{6DF38305-779A-4343-B2EF-F90837D1EDAA}" destId="{5EBAF3AA-FFEE-4170-AC50-B9BA83B41E14}" srcOrd="4" destOrd="0" presId="urn:microsoft.com/office/officeart/2018/2/layout/IconVerticalSolidList"/>
    <dgm:cxn modelId="{68719D7B-8525-41DF-90C6-0C8C6C03A629}" type="presParOf" srcId="{5EBAF3AA-FFEE-4170-AC50-B9BA83B41E14}" destId="{922D4B27-F07B-4046-A375-93BE59C0D4D3}" srcOrd="0" destOrd="0" presId="urn:microsoft.com/office/officeart/2018/2/layout/IconVerticalSolidList"/>
    <dgm:cxn modelId="{7CD6C1A3-7CCC-409C-9F69-25BB20D16F1F}" type="presParOf" srcId="{5EBAF3AA-FFEE-4170-AC50-B9BA83B41E14}" destId="{F54E02A1-2582-407B-B4E8-A74BF88BD25D}" srcOrd="1" destOrd="0" presId="urn:microsoft.com/office/officeart/2018/2/layout/IconVerticalSolidList"/>
    <dgm:cxn modelId="{20946548-E241-445C-9488-890A32646ED5}" type="presParOf" srcId="{5EBAF3AA-FFEE-4170-AC50-B9BA83B41E14}" destId="{ED79840D-0658-4A01-853A-6C5452526EB1}" srcOrd="2" destOrd="0" presId="urn:microsoft.com/office/officeart/2018/2/layout/IconVerticalSolidList"/>
    <dgm:cxn modelId="{6B969B06-D1A5-45A4-93BF-DDA6F615B605}" type="presParOf" srcId="{5EBAF3AA-FFEE-4170-AC50-B9BA83B41E14}" destId="{F5137F1C-B700-41B0-A0AA-4B9FBC9002F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2EDE793-6B6B-495B-A534-9357CC5572B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2F90FA3-3617-4E6E-B943-95A315BF1887}">
      <dgm:prSet/>
      <dgm:spPr/>
      <dgm:t>
        <a:bodyPr/>
        <a:lstStyle/>
        <a:p>
          <a:pPr rtl="0"/>
          <a:r>
            <a:rPr lang="en-GB" b="1" dirty="0">
              <a:solidFill>
                <a:schemeClr val="tx2"/>
              </a:solidFill>
            </a:rPr>
            <a:t>Negative</a:t>
          </a:r>
          <a:r>
            <a:rPr lang="en-GB" b="1" dirty="0">
              <a:solidFill>
                <a:schemeClr val="tx2"/>
              </a:solidFill>
              <a:latin typeface="Arial"/>
            </a:rPr>
            <a:t> Actions</a:t>
          </a:r>
          <a:endParaRPr lang="en-US" b="1" dirty="0">
            <a:solidFill>
              <a:schemeClr val="tx2"/>
            </a:solidFill>
          </a:endParaRPr>
        </a:p>
      </dgm:t>
    </dgm:pt>
    <dgm:pt modelId="{96E8F1AA-299B-4BBF-9FA6-FD6BC5602092}" type="parTrans" cxnId="{81D7DED0-2B53-4EA2-A3F4-14408F6B12B3}">
      <dgm:prSet/>
      <dgm:spPr/>
      <dgm:t>
        <a:bodyPr/>
        <a:lstStyle/>
        <a:p>
          <a:endParaRPr lang="en-US"/>
        </a:p>
      </dgm:t>
    </dgm:pt>
    <dgm:pt modelId="{D4C7F612-BB35-403F-953E-AB770F67E5BB}" type="sibTrans" cxnId="{81D7DED0-2B53-4EA2-A3F4-14408F6B12B3}">
      <dgm:prSet/>
      <dgm:spPr/>
      <dgm:t>
        <a:bodyPr/>
        <a:lstStyle/>
        <a:p>
          <a:endParaRPr lang="en-US"/>
        </a:p>
      </dgm:t>
    </dgm:pt>
    <dgm:pt modelId="{C7FFE856-195D-4025-9AE2-6EC93B68FA1B}">
      <dgm:prSet/>
      <dgm:spPr/>
      <dgm:t>
        <a:bodyPr/>
        <a:lstStyle/>
        <a:p>
          <a:r>
            <a:rPr lang="en-GB" dirty="0"/>
            <a:t>• Stigmatising institutions, lack of trust in the Organisation</a:t>
          </a:r>
          <a:endParaRPr lang="en-US" dirty="0"/>
        </a:p>
      </dgm:t>
    </dgm:pt>
    <dgm:pt modelId="{F3F87AF1-F5A9-4211-9D6D-2FD223778C0B}" type="parTrans" cxnId="{044C83A1-BE17-4E21-ABBE-482850D50029}">
      <dgm:prSet/>
      <dgm:spPr/>
      <dgm:t>
        <a:bodyPr/>
        <a:lstStyle/>
        <a:p>
          <a:endParaRPr lang="en-US"/>
        </a:p>
      </dgm:t>
    </dgm:pt>
    <dgm:pt modelId="{593EB1C4-51F1-450F-B45A-0745037F3E31}" type="sibTrans" cxnId="{044C83A1-BE17-4E21-ABBE-482850D50029}">
      <dgm:prSet/>
      <dgm:spPr/>
      <dgm:t>
        <a:bodyPr/>
        <a:lstStyle/>
        <a:p>
          <a:endParaRPr lang="en-US"/>
        </a:p>
      </dgm:t>
    </dgm:pt>
    <dgm:pt modelId="{5C8A820F-AFF3-4629-B32A-CD6867E4DC35}">
      <dgm:prSet/>
      <dgm:spPr/>
      <dgm:t>
        <a:bodyPr/>
        <a:lstStyle/>
        <a:p>
          <a:r>
            <a:rPr lang="en-GB" dirty="0"/>
            <a:t>• Discriminatory practices and institutional reinforcement of structural constraints </a:t>
          </a:r>
          <a:endParaRPr lang="en-US" dirty="0"/>
        </a:p>
      </dgm:t>
    </dgm:pt>
    <dgm:pt modelId="{E4744A33-ABDC-43A8-ADEF-348BBB058CD2}" type="parTrans" cxnId="{5E45FC8B-8E3C-4D15-B8E5-8DEE983BE711}">
      <dgm:prSet/>
      <dgm:spPr/>
      <dgm:t>
        <a:bodyPr/>
        <a:lstStyle/>
        <a:p>
          <a:endParaRPr lang="en-US"/>
        </a:p>
      </dgm:t>
    </dgm:pt>
    <dgm:pt modelId="{71D300F4-67E4-4E0C-AD61-55CFF2843C7E}" type="sibTrans" cxnId="{5E45FC8B-8E3C-4D15-B8E5-8DEE983BE711}">
      <dgm:prSet/>
      <dgm:spPr/>
      <dgm:t>
        <a:bodyPr/>
        <a:lstStyle/>
        <a:p>
          <a:endParaRPr lang="en-US"/>
        </a:p>
      </dgm:t>
    </dgm:pt>
    <dgm:pt modelId="{B126DF13-C2BC-4C72-9A00-351495D8B9D9}">
      <dgm:prSet/>
      <dgm:spPr/>
      <dgm:t>
        <a:bodyPr/>
        <a:lstStyle/>
        <a:p>
          <a:r>
            <a:rPr lang="en-GB" dirty="0"/>
            <a:t>• Practices that consolidate negative social capital such as belonging to negative, </a:t>
          </a:r>
          <a:r>
            <a:rPr lang="en-GB" dirty="0">
              <a:latin typeface="Arial"/>
            </a:rPr>
            <a:t>pro-crime</a:t>
          </a:r>
          <a:r>
            <a:rPr lang="en-GB" dirty="0"/>
            <a:t> groups/networks/gangs </a:t>
          </a:r>
          <a:endParaRPr lang="en-US" dirty="0"/>
        </a:p>
      </dgm:t>
    </dgm:pt>
    <dgm:pt modelId="{D2EE2599-EDE2-4481-A0D9-B1F00F861FB9}" type="parTrans" cxnId="{45F6CA6B-73C9-45E1-9225-F5D40DC0EB3A}">
      <dgm:prSet/>
      <dgm:spPr/>
      <dgm:t>
        <a:bodyPr/>
        <a:lstStyle/>
        <a:p>
          <a:endParaRPr lang="en-US"/>
        </a:p>
      </dgm:t>
    </dgm:pt>
    <dgm:pt modelId="{DBEEEC41-7D54-4674-91C3-A71238B46A08}" type="sibTrans" cxnId="{45F6CA6B-73C9-45E1-9225-F5D40DC0EB3A}">
      <dgm:prSet/>
      <dgm:spPr/>
      <dgm:t>
        <a:bodyPr/>
        <a:lstStyle/>
        <a:p>
          <a:endParaRPr lang="en-US"/>
        </a:p>
      </dgm:t>
    </dgm:pt>
    <dgm:pt modelId="{D445B120-3C47-4B25-A61F-304443DD3CEA}">
      <dgm:prSet/>
      <dgm:spPr/>
      <dgm:t>
        <a:bodyPr/>
        <a:lstStyle/>
        <a:p>
          <a:pPr rtl="0"/>
          <a:r>
            <a:rPr lang="en-GB" dirty="0"/>
            <a:t>• Lack of access to bridging social capital and access to new, positive opportunities for change</a:t>
          </a:r>
          <a:r>
            <a:rPr lang="en-GB" dirty="0">
              <a:latin typeface="Arial"/>
            </a:rPr>
            <a:t> </a:t>
          </a:r>
          <a:endParaRPr lang="en-US" dirty="0"/>
        </a:p>
      </dgm:t>
    </dgm:pt>
    <dgm:pt modelId="{02E32E68-9ADF-427B-A5C7-2E7865E9EED3}" type="parTrans" cxnId="{553933AC-CE63-4C0C-9D75-C6FC5C9BF82F}">
      <dgm:prSet/>
      <dgm:spPr/>
      <dgm:t>
        <a:bodyPr/>
        <a:lstStyle/>
        <a:p>
          <a:endParaRPr lang="en-US"/>
        </a:p>
      </dgm:t>
    </dgm:pt>
    <dgm:pt modelId="{CADCEC1D-3755-489D-96C8-AA9FB76E1EB1}" type="sibTrans" cxnId="{553933AC-CE63-4C0C-9D75-C6FC5C9BF82F}">
      <dgm:prSet/>
      <dgm:spPr/>
      <dgm:t>
        <a:bodyPr/>
        <a:lstStyle/>
        <a:p>
          <a:endParaRPr lang="en-US"/>
        </a:p>
      </dgm:t>
    </dgm:pt>
    <dgm:pt modelId="{5921770B-E1FD-4F5E-A454-37DD79C5DF8F}">
      <dgm:prSet/>
      <dgm:spPr/>
      <dgm:t>
        <a:bodyPr/>
        <a:lstStyle/>
        <a:p>
          <a:r>
            <a:rPr lang="en-GB" dirty="0"/>
            <a:t>• Lack of access to rehabilitative resources and lack of community acceptance resulting in exclusion.</a:t>
          </a:r>
          <a:endParaRPr lang="en-US" dirty="0"/>
        </a:p>
      </dgm:t>
    </dgm:pt>
    <dgm:pt modelId="{C7A0E595-F43E-487F-817B-157485675459}" type="parTrans" cxnId="{735E2B78-833F-4CCD-BC01-AA5451089853}">
      <dgm:prSet/>
      <dgm:spPr/>
      <dgm:t>
        <a:bodyPr/>
        <a:lstStyle/>
        <a:p>
          <a:endParaRPr lang="en-US"/>
        </a:p>
      </dgm:t>
    </dgm:pt>
    <dgm:pt modelId="{3FB7F636-B185-48F0-A960-A2F009565DC5}" type="sibTrans" cxnId="{735E2B78-833F-4CCD-BC01-AA5451089853}">
      <dgm:prSet/>
      <dgm:spPr/>
      <dgm:t>
        <a:bodyPr/>
        <a:lstStyle/>
        <a:p>
          <a:endParaRPr lang="en-US"/>
        </a:p>
      </dgm:t>
    </dgm:pt>
    <dgm:pt modelId="{7A8A51F3-4B1D-4A12-ABF6-9AC2AE69717F}" type="pres">
      <dgm:prSet presAssocID="{32EDE793-6B6B-495B-A534-9357CC5572BA}" presName="vert0" presStyleCnt="0">
        <dgm:presLayoutVars>
          <dgm:dir/>
          <dgm:animOne val="branch"/>
          <dgm:animLvl val="lvl"/>
        </dgm:presLayoutVars>
      </dgm:prSet>
      <dgm:spPr/>
    </dgm:pt>
    <dgm:pt modelId="{FB190B1D-0A6D-4E84-BF81-FA5C91121D03}" type="pres">
      <dgm:prSet presAssocID="{72F90FA3-3617-4E6E-B943-95A315BF1887}" presName="thickLine" presStyleLbl="alignNode1" presStyleIdx="0" presStyleCnt="6"/>
      <dgm:spPr/>
    </dgm:pt>
    <dgm:pt modelId="{58C811D2-F668-4811-884B-6CF8BF9BC33C}" type="pres">
      <dgm:prSet presAssocID="{72F90FA3-3617-4E6E-B943-95A315BF1887}" presName="horz1" presStyleCnt="0"/>
      <dgm:spPr/>
    </dgm:pt>
    <dgm:pt modelId="{A5162560-1152-48CD-B20A-889A30797FBD}" type="pres">
      <dgm:prSet presAssocID="{72F90FA3-3617-4E6E-B943-95A315BF1887}" presName="tx1" presStyleLbl="revTx" presStyleIdx="0" presStyleCnt="6"/>
      <dgm:spPr/>
    </dgm:pt>
    <dgm:pt modelId="{74B465AE-591C-416B-9B06-CCD317841E27}" type="pres">
      <dgm:prSet presAssocID="{72F90FA3-3617-4E6E-B943-95A315BF1887}" presName="vert1" presStyleCnt="0"/>
      <dgm:spPr/>
    </dgm:pt>
    <dgm:pt modelId="{A74A522C-4881-4EC3-A1C8-6B66941FCDC7}" type="pres">
      <dgm:prSet presAssocID="{C7FFE856-195D-4025-9AE2-6EC93B68FA1B}" presName="thickLine" presStyleLbl="alignNode1" presStyleIdx="1" presStyleCnt="6"/>
      <dgm:spPr/>
    </dgm:pt>
    <dgm:pt modelId="{DA167765-B079-4405-AA55-9F55841C401B}" type="pres">
      <dgm:prSet presAssocID="{C7FFE856-195D-4025-9AE2-6EC93B68FA1B}" presName="horz1" presStyleCnt="0"/>
      <dgm:spPr/>
    </dgm:pt>
    <dgm:pt modelId="{A2DE4AE6-BB15-41FB-B01A-7459561E2305}" type="pres">
      <dgm:prSet presAssocID="{C7FFE856-195D-4025-9AE2-6EC93B68FA1B}" presName="tx1" presStyleLbl="revTx" presStyleIdx="1" presStyleCnt="6"/>
      <dgm:spPr/>
    </dgm:pt>
    <dgm:pt modelId="{A1ABC59D-BDE6-49F0-84C0-70A0A8306E26}" type="pres">
      <dgm:prSet presAssocID="{C7FFE856-195D-4025-9AE2-6EC93B68FA1B}" presName="vert1" presStyleCnt="0"/>
      <dgm:spPr/>
    </dgm:pt>
    <dgm:pt modelId="{EADD661D-7076-4665-8B44-CF7FD0A2C29E}" type="pres">
      <dgm:prSet presAssocID="{5C8A820F-AFF3-4629-B32A-CD6867E4DC35}" presName="thickLine" presStyleLbl="alignNode1" presStyleIdx="2" presStyleCnt="6"/>
      <dgm:spPr/>
    </dgm:pt>
    <dgm:pt modelId="{12D8152F-1047-4FAD-889A-A8A21B468BF4}" type="pres">
      <dgm:prSet presAssocID="{5C8A820F-AFF3-4629-B32A-CD6867E4DC35}" presName="horz1" presStyleCnt="0"/>
      <dgm:spPr/>
    </dgm:pt>
    <dgm:pt modelId="{1B3977FB-6BC7-42D7-8948-D861FF77DE51}" type="pres">
      <dgm:prSet presAssocID="{5C8A820F-AFF3-4629-B32A-CD6867E4DC35}" presName="tx1" presStyleLbl="revTx" presStyleIdx="2" presStyleCnt="6"/>
      <dgm:spPr/>
    </dgm:pt>
    <dgm:pt modelId="{3B06E798-8AA4-42D3-B8A2-7275D7FAF24D}" type="pres">
      <dgm:prSet presAssocID="{5C8A820F-AFF3-4629-B32A-CD6867E4DC35}" presName="vert1" presStyleCnt="0"/>
      <dgm:spPr/>
    </dgm:pt>
    <dgm:pt modelId="{EDCA3C40-C640-4AAE-A39A-6F9D6847F148}" type="pres">
      <dgm:prSet presAssocID="{B126DF13-C2BC-4C72-9A00-351495D8B9D9}" presName="thickLine" presStyleLbl="alignNode1" presStyleIdx="3" presStyleCnt="6"/>
      <dgm:spPr/>
    </dgm:pt>
    <dgm:pt modelId="{A7878206-DBF0-4847-AAA5-CB10F0494127}" type="pres">
      <dgm:prSet presAssocID="{B126DF13-C2BC-4C72-9A00-351495D8B9D9}" presName="horz1" presStyleCnt="0"/>
      <dgm:spPr/>
    </dgm:pt>
    <dgm:pt modelId="{3084C150-1ED1-4619-956F-48E030081134}" type="pres">
      <dgm:prSet presAssocID="{B126DF13-C2BC-4C72-9A00-351495D8B9D9}" presName="tx1" presStyleLbl="revTx" presStyleIdx="3" presStyleCnt="6"/>
      <dgm:spPr/>
    </dgm:pt>
    <dgm:pt modelId="{F8893B28-C677-4662-B97D-BD9F3691FE33}" type="pres">
      <dgm:prSet presAssocID="{B126DF13-C2BC-4C72-9A00-351495D8B9D9}" presName="vert1" presStyleCnt="0"/>
      <dgm:spPr/>
    </dgm:pt>
    <dgm:pt modelId="{7C39B893-ABE6-4AA0-9387-08FDCB083819}" type="pres">
      <dgm:prSet presAssocID="{D445B120-3C47-4B25-A61F-304443DD3CEA}" presName="thickLine" presStyleLbl="alignNode1" presStyleIdx="4" presStyleCnt="6"/>
      <dgm:spPr/>
    </dgm:pt>
    <dgm:pt modelId="{BC57F4EE-7F0D-444E-B126-1231051F06AE}" type="pres">
      <dgm:prSet presAssocID="{D445B120-3C47-4B25-A61F-304443DD3CEA}" presName="horz1" presStyleCnt="0"/>
      <dgm:spPr/>
    </dgm:pt>
    <dgm:pt modelId="{09FDB0E8-C86A-4189-B44D-A5910B8D0957}" type="pres">
      <dgm:prSet presAssocID="{D445B120-3C47-4B25-A61F-304443DD3CEA}" presName="tx1" presStyleLbl="revTx" presStyleIdx="4" presStyleCnt="6"/>
      <dgm:spPr/>
    </dgm:pt>
    <dgm:pt modelId="{8BF72AC8-F3DD-4523-AFE2-B6EE8720C809}" type="pres">
      <dgm:prSet presAssocID="{D445B120-3C47-4B25-A61F-304443DD3CEA}" presName="vert1" presStyleCnt="0"/>
      <dgm:spPr/>
    </dgm:pt>
    <dgm:pt modelId="{FE3167E9-8F5F-4D71-9531-AE308A0C8967}" type="pres">
      <dgm:prSet presAssocID="{5921770B-E1FD-4F5E-A454-37DD79C5DF8F}" presName="thickLine" presStyleLbl="alignNode1" presStyleIdx="5" presStyleCnt="6"/>
      <dgm:spPr/>
    </dgm:pt>
    <dgm:pt modelId="{6CAFC57E-CE17-402F-B712-45B80728CD50}" type="pres">
      <dgm:prSet presAssocID="{5921770B-E1FD-4F5E-A454-37DD79C5DF8F}" presName="horz1" presStyleCnt="0"/>
      <dgm:spPr/>
    </dgm:pt>
    <dgm:pt modelId="{7EA15790-165E-48F8-B8C4-A7DB11F95760}" type="pres">
      <dgm:prSet presAssocID="{5921770B-E1FD-4F5E-A454-37DD79C5DF8F}" presName="tx1" presStyleLbl="revTx" presStyleIdx="5" presStyleCnt="6"/>
      <dgm:spPr/>
    </dgm:pt>
    <dgm:pt modelId="{EA9B0D5F-8163-4680-8473-FB79EDAE257F}" type="pres">
      <dgm:prSet presAssocID="{5921770B-E1FD-4F5E-A454-37DD79C5DF8F}" presName="vert1" presStyleCnt="0"/>
      <dgm:spPr/>
    </dgm:pt>
  </dgm:ptLst>
  <dgm:cxnLst>
    <dgm:cxn modelId="{BC98CA19-B2AE-47B2-9937-C31A7BF92203}" type="presOf" srcId="{D445B120-3C47-4B25-A61F-304443DD3CEA}" destId="{09FDB0E8-C86A-4189-B44D-A5910B8D0957}" srcOrd="0" destOrd="0" presId="urn:microsoft.com/office/officeart/2008/layout/LinedList"/>
    <dgm:cxn modelId="{63A9CA3B-40FC-411D-97E7-F188AEFBB56C}" type="presOf" srcId="{B126DF13-C2BC-4C72-9A00-351495D8B9D9}" destId="{3084C150-1ED1-4619-956F-48E030081134}" srcOrd="0" destOrd="0" presId="urn:microsoft.com/office/officeart/2008/layout/LinedList"/>
    <dgm:cxn modelId="{9763C948-1257-49DD-8896-E8A4F04E0250}" type="presOf" srcId="{C7FFE856-195D-4025-9AE2-6EC93B68FA1B}" destId="{A2DE4AE6-BB15-41FB-B01A-7459561E2305}" srcOrd="0" destOrd="0" presId="urn:microsoft.com/office/officeart/2008/layout/LinedList"/>
    <dgm:cxn modelId="{45F6CA6B-73C9-45E1-9225-F5D40DC0EB3A}" srcId="{32EDE793-6B6B-495B-A534-9357CC5572BA}" destId="{B126DF13-C2BC-4C72-9A00-351495D8B9D9}" srcOrd="3" destOrd="0" parTransId="{D2EE2599-EDE2-4481-A0D9-B1F00F861FB9}" sibTransId="{DBEEEC41-7D54-4674-91C3-A71238B46A08}"/>
    <dgm:cxn modelId="{7E21F651-19A4-49B5-903B-3A4453B8359A}" type="presOf" srcId="{5921770B-E1FD-4F5E-A454-37DD79C5DF8F}" destId="{7EA15790-165E-48F8-B8C4-A7DB11F95760}" srcOrd="0" destOrd="0" presId="urn:microsoft.com/office/officeart/2008/layout/LinedList"/>
    <dgm:cxn modelId="{735E2B78-833F-4CCD-BC01-AA5451089853}" srcId="{32EDE793-6B6B-495B-A534-9357CC5572BA}" destId="{5921770B-E1FD-4F5E-A454-37DD79C5DF8F}" srcOrd="5" destOrd="0" parTransId="{C7A0E595-F43E-487F-817B-157485675459}" sibTransId="{3FB7F636-B185-48F0-A960-A2F009565DC5}"/>
    <dgm:cxn modelId="{5E45FC8B-8E3C-4D15-B8E5-8DEE983BE711}" srcId="{32EDE793-6B6B-495B-A534-9357CC5572BA}" destId="{5C8A820F-AFF3-4629-B32A-CD6867E4DC35}" srcOrd="2" destOrd="0" parTransId="{E4744A33-ABDC-43A8-ADEF-348BBB058CD2}" sibTransId="{71D300F4-67E4-4E0C-AD61-55CFF2843C7E}"/>
    <dgm:cxn modelId="{044C83A1-BE17-4E21-ABBE-482850D50029}" srcId="{32EDE793-6B6B-495B-A534-9357CC5572BA}" destId="{C7FFE856-195D-4025-9AE2-6EC93B68FA1B}" srcOrd="1" destOrd="0" parTransId="{F3F87AF1-F5A9-4211-9D6D-2FD223778C0B}" sibTransId="{593EB1C4-51F1-450F-B45A-0745037F3E31}"/>
    <dgm:cxn modelId="{553933AC-CE63-4C0C-9D75-C6FC5C9BF82F}" srcId="{32EDE793-6B6B-495B-A534-9357CC5572BA}" destId="{D445B120-3C47-4B25-A61F-304443DD3CEA}" srcOrd="4" destOrd="0" parTransId="{02E32E68-9ADF-427B-A5C7-2E7865E9EED3}" sibTransId="{CADCEC1D-3755-489D-96C8-AA9FB76E1EB1}"/>
    <dgm:cxn modelId="{81D7DED0-2B53-4EA2-A3F4-14408F6B12B3}" srcId="{32EDE793-6B6B-495B-A534-9357CC5572BA}" destId="{72F90FA3-3617-4E6E-B943-95A315BF1887}" srcOrd="0" destOrd="0" parTransId="{96E8F1AA-299B-4BBF-9FA6-FD6BC5602092}" sibTransId="{D4C7F612-BB35-403F-953E-AB770F67E5BB}"/>
    <dgm:cxn modelId="{01F830D9-4C82-4359-82CA-7118E02C7841}" type="presOf" srcId="{72F90FA3-3617-4E6E-B943-95A315BF1887}" destId="{A5162560-1152-48CD-B20A-889A30797FBD}" srcOrd="0" destOrd="0" presId="urn:microsoft.com/office/officeart/2008/layout/LinedList"/>
    <dgm:cxn modelId="{2B3BA4F7-84A4-407A-BF32-D42FA535378A}" type="presOf" srcId="{5C8A820F-AFF3-4629-B32A-CD6867E4DC35}" destId="{1B3977FB-6BC7-42D7-8948-D861FF77DE51}" srcOrd="0" destOrd="0" presId="urn:microsoft.com/office/officeart/2008/layout/LinedList"/>
    <dgm:cxn modelId="{B42EB8FF-77BD-47AA-959F-A1F13DF3865E}" type="presOf" srcId="{32EDE793-6B6B-495B-A534-9357CC5572BA}" destId="{7A8A51F3-4B1D-4A12-ABF6-9AC2AE69717F}" srcOrd="0" destOrd="0" presId="urn:microsoft.com/office/officeart/2008/layout/LinedList"/>
    <dgm:cxn modelId="{4C1A9794-F011-44B8-A926-31DF79AEAFDC}" type="presParOf" srcId="{7A8A51F3-4B1D-4A12-ABF6-9AC2AE69717F}" destId="{FB190B1D-0A6D-4E84-BF81-FA5C91121D03}" srcOrd="0" destOrd="0" presId="urn:microsoft.com/office/officeart/2008/layout/LinedList"/>
    <dgm:cxn modelId="{BE69E930-EEAE-46BA-91BF-A0371BDCBBB0}" type="presParOf" srcId="{7A8A51F3-4B1D-4A12-ABF6-9AC2AE69717F}" destId="{58C811D2-F668-4811-884B-6CF8BF9BC33C}" srcOrd="1" destOrd="0" presId="urn:microsoft.com/office/officeart/2008/layout/LinedList"/>
    <dgm:cxn modelId="{B7B227B3-F021-4EF2-A767-46ECC3C352D7}" type="presParOf" srcId="{58C811D2-F668-4811-884B-6CF8BF9BC33C}" destId="{A5162560-1152-48CD-B20A-889A30797FBD}" srcOrd="0" destOrd="0" presId="urn:microsoft.com/office/officeart/2008/layout/LinedList"/>
    <dgm:cxn modelId="{40B62F72-D39B-4056-AB06-0020E64E569B}" type="presParOf" srcId="{58C811D2-F668-4811-884B-6CF8BF9BC33C}" destId="{74B465AE-591C-416B-9B06-CCD317841E27}" srcOrd="1" destOrd="0" presId="urn:microsoft.com/office/officeart/2008/layout/LinedList"/>
    <dgm:cxn modelId="{10C929D6-085F-4C8E-8622-A8E889EEEA41}" type="presParOf" srcId="{7A8A51F3-4B1D-4A12-ABF6-9AC2AE69717F}" destId="{A74A522C-4881-4EC3-A1C8-6B66941FCDC7}" srcOrd="2" destOrd="0" presId="urn:microsoft.com/office/officeart/2008/layout/LinedList"/>
    <dgm:cxn modelId="{A74159BC-1958-4D01-A1CB-1FC100687224}" type="presParOf" srcId="{7A8A51F3-4B1D-4A12-ABF6-9AC2AE69717F}" destId="{DA167765-B079-4405-AA55-9F55841C401B}" srcOrd="3" destOrd="0" presId="urn:microsoft.com/office/officeart/2008/layout/LinedList"/>
    <dgm:cxn modelId="{D6C2D5BE-FB39-44E7-8C89-3B8B25874AD5}" type="presParOf" srcId="{DA167765-B079-4405-AA55-9F55841C401B}" destId="{A2DE4AE6-BB15-41FB-B01A-7459561E2305}" srcOrd="0" destOrd="0" presId="urn:microsoft.com/office/officeart/2008/layout/LinedList"/>
    <dgm:cxn modelId="{A77866A0-5DB5-4525-90D5-85048F1ABE29}" type="presParOf" srcId="{DA167765-B079-4405-AA55-9F55841C401B}" destId="{A1ABC59D-BDE6-49F0-84C0-70A0A8306E26}" srcOrd="1" destOrd="0" presId="urn:microsoft.com/office/officeart/2008/layout/LinedList"/>
    <dgm:cxn modelId="{0202B8A7-78F3-4CA2-947A-D4F22BAE0629}" type="presParOf" srcId="{7A8A51F3-4B1D-4A12-ABF6-9AC2AE69717F}" destId="{EADD661D-7076-4665-8B44-CF7FD0A2C29E}" srcOrd="4" destOrd="0" presId="urn:microsoft.com/office/officeart/2008/layout/LinedList"/>
    <dgm:cxn modelId="{5E893A08-487E-43C0-BA27-4EAA4957890F}" type="presParOf" srcId="{7A8A51F3-4B1D-4A12-ABF6-9AC2AE69717F}" destId="{12D8152F-1047-4FAD-889A-A8A21B468BF4}" srcOrd="5" destOrd="0" presId="urn:microsoft.com/office/officeart/2008/layout/LinedList"/>
    <dgm:cxn modelId="{59CA4232-6C7A-43E5-BDBA-2CA8F80A28BE}" type="presParOf" srcId="{12D8152F-1047-4FAD-889A-A8A21B468BF4}" destId="{1B3977FB-6BC7-42D7-8948-D861FF77DE51}" srcOrd="0" destOrd="0" presId="urn:microsoft.com/office/officeart/2008/layout/LinedList"/>
    <dgm:cxn modelId="{815E94E1-724B-4D4B-B30B-F5409F23B49F}" type="presParOf" srcId="{12D8152F-1047-4FAD-889A-A8A21B468BF4}" destId="{3B06E798-8AA4-42D3-B8A2-7275D7FAF24D}" srcOrd="1" destOrd="0" presId="urn:microsoft.com/office/officeart/2008/layout/LinedList"/>
    <dgm:cxn modelId="{9D005797-F4C8-4E09-A7B2-7B39D0E674AF}" type="presParOf" srcId="{7A8A51F3-4B1D-4A12-ABF6-9AC2AE69717F}" destId="{EDCA3C40-C640-4AAE-A39A-6F9D6847F148}" srcOrd="6" destOrd="0" presId="urn:microsoft.com/office/officeart/2008/layout/LinedList"/>
    <dgm:cxn modelId="{5D4319C9-E826-4F89-AFF7-04F06AE27492}" type="presParOf" srcId="{7A8A51F3-4B1D-4A12-ABF6-9AC2AE69717F}" destId="{A7878206-DBF0-4847-AAA5-CB10F0494127}" srcOrd="7" destOrd="0" presId="urn:microsoft.com/office/officeart/2008/layout/LinedList"/>
    <dgm:cxn modelId="{671CF04E-20C3-436A-8024-69EB67706BB4}" type="presParOf" srcId="{A7878206-DBF0-4847-AAA5-CB10F0494127}" destId="{3084C150-1ED1-4619-956F-48E030081134}" srcOrd="0" destOrd="0" presId="urn:microsoft.com/office/officeart/2008/layout/LinedList"/>
    <dgm:cxn modelId="{C294E3F6-50F5-4ADB-8E6D-7BEE93FD5885}" type="presParOf" srcId="{A7878206-DBF0-4847-AAA5-CB10F0494127}" destId="{F8893B28-C677-4662-B97D-BD9F3691FE33}" srcOrd="1" destOrd="0" presId="urn:microsoft.com/office/officeart/2008/layout/LinedList"/>
    <dgm:cxn modelId="{75DCC754-3000-4F5C-8B81-C2DEB6F5797C}" type="presParOf" srcId="{7A8A51F3-4B1D-4A12-ABF6-9AC2AE69717F}" destId="{7C39B893-ABE6-4AA0-9387-08FDCB083819}" srcOrd="8" destOrd="0" presId="urn:microsoft.com/office/officeart/2008/layout/LinedList"/>
    <dgm:cxn modelId="{DACE9882-52D0-45CA-8BC3-2A2A86D1E75A}" type="presParOf" srcId="{7A8A51F3-4B1D-4A12-ABF6-9AC2AE69717F}" destId="{BC57F4EE-7F0D-444E-B126-1231051F06AE}" srcOrd="9" destOrd="0" presId="urn:microsoft.com/office/officeart/2008/layout/LinedList"/>
    <dgm:cxn modelId="{F0CC21C3-6570-47D3-B4C5-0A1D9CDD6B4E}" type="presParOf" srcId="{BC57F4EE-7F0D-444E-B126-1231051F06AE}" destId="{09FDB0E8-C86A-4189-B44D-A5910B8D0957}" srcOrd="0" destOrd="0" presId="urn:microsoft.com/office/officeart/2008/layout/LinedList"/>
    <dgm:cxn modelId="{8AE7501C-6AE6-4C1E-9357-79C72A026F38}" type="presParOf" srcId="{BC57F4EE-7F0D-444E-B126-1231051F06AE}" destId="{8BF72AC8-F3DD-4523-AFE2-B6EE8720C809}" srcOrd="1" destOrd="0" presId="urn:microsoft.com/office/officeart/2008/layout/LinedList"/>
    <dgm:cxn modelId="{762A930D-7D9F-4B77-B10C-9B031A4B137B}" type="presParOf" srcId="{7A8A51F3-4B1D-4A12-ABF6-9AC2AE69717F}" destId="{FE3167E9-8F5F-4D71-9531-AE308A0C8967}" srcOrd="10" destOrd="0" presId="urn:microsoft.com/office/officeart/2008/layout/LinedList"/>
    <dgm:cxn modelId="{3EBFF047-C843-40CA-A7EC-EB854A2911C3}" type="presParOf" srcId="{7A8A51F3-4B1D-4A12-ABF6-9AC2AE69717F}" destId="{6CAFC57E-CE17-402F-B712-45B80728CD50}" srcOrd="11" destOrd="0" presId="urn:microsoft.com/office/officeart/2008/layout/LinedList"/>
    <dgm:cxn modelId="{40BD87A1-F2CF-4128-9064-CFC59C55F5E0}" type="presParOf" srcId="{6CAFC57E-CE17-402F-B712-45B80728CD50}" destId="{7EA15790-165E-48F8-B8C4-A7DB11F95760}" srcOrd="0" destOrd="0" presId="urn:microsoft.com/office/officeart/2008/layout/LinedList"/>
    <dgm:cxn modelId="{20707A8B-32F8-47D8-9AC6-7585598B3BDA}" type="presParOf" srcId="{6CAFC57E-CE17-402F-B712-45B80728CD50}" destId="{EA9B0D5F-8163-4680-8473-FB79EDAE25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82C64B-8C0D-4069-ACFE-98F4181F4FA4}"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57CCF3A9-0EEC-4264-94CF-09F2AB447988}">
      <dgm:prSet/>
      <dgm:spPr/>
      <dgm:t>
        <a:bodyPr/>
        <a:lstStyle/>
        <a:p>
          <a:r>
            <a:rPr lang="en-GB" b="1" dirty="0"/>
            <a:t>Individual</a:t>
          </a:r>
          <a:endParaRPr lang="en-US" dirty="0"/>
        </a:p>
      </dgm:t>
    </dgm:pt>
    <dgm:pt modelId="{C6CB5066-86D4-4C5B-991D-5996B86C37F8}" type="parTrans" cxnId="{43E6C476-F689-4450-B6C1-C21202C6AAD0}">
      <dgm:prSet/>
      <dgm:spPr/>
      <dgm:t>
        <a:bodyPr/>
        <a:lstStyle/>
        <a:p>
          <a:endParaRPr lang="en-US"/>
        </a:p>
      </dgm:t>
    </dgm:pt>
    <dgm:pt modelId="{2A2935B3-4845-4B1A-9CC1-B12A6B1433DC}" type="sibTrans" cxnId="{43E6C476-F689-4450-B6C1-C21202C6AAD0}">
      <dgm:prSet/>
      <dgm:spPr/>
      <dgm:t>
        <a:bodyPr/>
        <a:lstStyle/>
        <a:p>
          <a:endParaRPr lang="en-US"/>
        </a:p>
      </dgm:t>
    </dgm:pt>
    <dgm:pt modelId="{4540A3A7-11D7-4680-B7EB-B333A4DB33C0}">
      <dgm:prSet/>
      <dgm:spPr/>
      <dgm:t>
        <a:bodyPr/>
        <a:lstStyle/>
        <a:p>
          <a:pPr rtl="0"/>
          <a:r>
            <a:rPr lang="en-GB">
              <a:latin typeface="Arial"/>
            </a:rPr>
            <a:t> </a:t>
          </a:r>
          <a:r>
            <a:rPr lang="en-GB"/>
            <a:t>family support,</a:t>
          </a:r>
          <a:r>
            <a:rPr lang="en-GB">
              <a:latin typeface="Arial"/>
            </a:rPr>
            <a:t> </a:t>
          </a:r>
          <a:endParaRPr lang="en-US">
            <a:latin typeface="Arial"/>
          </a:endParaRPr>
        </a:p>
      </dgm:t>
    </dgm:pt>
    <dgm:pt modelId="{33B22976-E473-4946-81B3-9D8285D1B52B}" type="parTrans" cxnId="{653B4355-0566-4A6F-9189-3B145C2CC3A3}">
      <dgm:prSet/>
      <dgm:spPr/>
      <dgm:t>
        <a:bodyPr/>
        <a:lstStyle/>
        <a:p>
          <a:endParaRPr lang="en-US"/>
        </a:p>
      </dgm:t>
    </dgm:pt>
    <dgm:pt modelId="{9BFD6869-4F7F-4483-AE9C-CC2F8FF9A8D9}" type="sibTrans" cxnId="{653B4355-0566-4A6F-9189-3B145C2CC3A3}">
      <dgm:prSet/>
      <dgm:spPr/>
      <dgm:t>
        <a:bodyPr/>
        <a:lstStyle/>
        <a:p>
          <a:endParaRPr lang="en-US"/>
        </a:p>
      </dgm:t>
    </dgm:pt>
    <dgm:pt modelId="{500A8CF1-DC5D-46AC-9E3A-9598BFB453CF}">
      <dgm:prSet/>
      <dgm:spPr/>
      <dgm:t>
        <a:bodyPr/>
        <a:lstStyle/>
        <a:p>
          <a:r>
            <a:rPr lang="en-GB" dirty="0"/>
            <a:t>human relationships and networks</a:t>
          </a:r>
          <a:endParaRPr lang="en-US" dirty="0"/>
        </a:p>
      </dgm:t>
    </dgm:pt>
    <dgm:pt modelId="{9C9F9B91-9AA5-41BF-A69D-310D11285870}" type="parTrans" cxnId="{D22E5D2C-2D71-47B6-8587-89782A882388}">
      <dgm:prSet/>
      <dgm:spPr/>
      <dgm:t>
        <a:bodyPr/>
        <a:lstStyle/>
        <a:p>
          <a:endParaRPr lang="en-US"/>
        </a:p>
      </dgm:t>
    </dgm:pt>
    <dgm:pt modelId="{BD97DF54-09AC-48E0-B537-00E395188FEA}" type="sibTrans" cxnId="{D22E5D2C-2D71-47B6-8587-89782A882388}">
      <dgm:prSet/>
      <dgm:spPr/>
      <dgm:t>
        <a:bodyPr/>
        <a:lstStyle/>
        <a:p>
          <a:endParaRPr lang="en-US"/>
        </a:p>
      </dgm:t>
    </dgm:pt>
    <dgm:pt modelId="{BB22F7B5-0055-445F-BB5A-2810ADD0CE36}">
      <dgm:prSet/>
      <dgm:spPr/>
      <dgm:t>
        <a:bodyPr/>
        <a:lstStyle/>
        <a:p>
          <a:r>
            <a:rPr lang="en-GB" dirty="0"/>
            <a:t>social networks and the trust and norms of reciprocity they inspire.</a:t>
          </a:r>
          <a:endParaRPr lang="en-US" dirty="0"/>
        </a:p>
      </dgm:t>
    </dgm:pt>
    <dgm:pt modelId="{20725396-4D9B-4DB2-8DC0-4346B69F6E02}" type="parTrans" cxnId="{63C9F2EF-3E79-4A05-B69C-1476720C51D8}">
      <dgm:prSet/>
      <dgm:spPr/>
      <dgm:t>
        <a:bodyPr/>
        <a:lstStyle/>
        <a:p>
          <a:endParaRPr lang="en-US"/>
        </a:p>
      </dgm:t>
    </dgm:pt>
    <dgm:pt modelId="{E2090315-148A-4F53-9B9F-45FBE004BCC5}" type="sibTrans" cxnId="{63C9F2EF-3E79-4A05-B69C-1476720C51D8}">
      <dgm:prSet/>
      <dgm:spPr/>
      <dgm:t>
        <a:bodyPr/>
        <a:lstStyle/>
        <a:p>
          <a:endParaRPr lang="en-US"/>
        </a:p>
      </dgm:t>
    </dgm:pt>
    <dgm:pt modelId="{A92D0B71-C243-40EC-9F1C-BAB42A3B9038}">
      <dgm:prSet phldr="0"/>
      <dgm:spPr/>
      <dgm:t>
        <a:bodyPr/>
        <a:lstStyle/>
        <a:p>
          <a:pPr rtl="0"/>
          <a:r>
            <a:rPr lang="en-GB">
              <a:latin typeface="Arial"/>
            </a:rPr>
            <a:t> </a:t>
          </a:r>
          <a:r>
            <a:rPr lang="en-GB"/>
            <a:t>extrafamilial networks</a:t>
          </a:r>
          <a:endParaRPr lang="en-GB" dirty="0"/>
        </a:p>
      </dgm:t>
    </dgm:pt>
    <dgm:pt modelId="{B2AFEB1F-F29B-4577-951F-F59B979D576E}" type="parTrans" cxnId="{1F32516F-12DD-445D-A1FD-405E354DC618}">
      <dgm:prSet/>
      <dgm:spPr/>
    </dgm:pt>
    <dgm:pt modelId="{BAC6E7AC-E221-4DD3-8BEA-074AB0998B58}" type="sibTrans" cxnId="{1F32516F-12DD-445D-A1FD-405E354DC618}">
      <dgm:prSet/>
      <dgm:spPr/>
    </dgm:pt>
    <dgm:pt modelId="{9BE5C914-E4B2-4E7A-B515-1EE22E6C11A2}" type="pres">
      <dgm:prSet presAssocID="{CC82C64B-8C0D-4069-ACFE-98F4181F4FA4}" presName="outerComposite" presStyleCnt="0">
        <dgm:presLayoutVars>
          <dgm:chMax val="5"/>
          <dgm:dir/>
          <dgm:resizeHandles val="exact"/>
        </dgm:presLayoutVars>
      </dgm:prSet>
      <dgm:spPr/>
    </dgm:pt>
    <dgm:pt modelId="{03B947EC-150C-48D7-9734-52E7D3A43A35}" type="pres">
      <dgm:prSet presAssocID="{CC82C64B-8C0D-4069-ACFE-98F4181F4FA4}" presName="dummyMaxCanvas" presStyleCnt="0">
        <dgm:presLayoutVars/>
      </dgm:prSet>
      <dgm:spPr/>
    </dgm:pt>
    <dgm:pt modelId="{F982173B-FBB8-468D-859B-BD15C5CA4DFB}" type="pres">
      <dgm:prSet presAssocID="{CC82C64B-8C0D-4069-ACFE-98F4181F4FA4}" presName="OneNode_1" presStyleLbl="node1" presStyleIdx="0" presStyleCnt="1">
        <dgm:presLayoutVars>
          <dgm:bulletEnabled val="1"/>
        </dgm:presLayoutVars>
      </dgm:prSet>
      <dgm:spPr/>
    </dgm:pt>
  </dgm:ptLst>
  <dgm:cxnLst>
    <dgm:cxn modelId="{D22E5D2C-2D71-47B6-8587-89782A882388}" srcId="{57CCF3A9-0EEC-4264-94CF-09F2AB447988}" destId="{500A8CF1-DC5D-46AC-9E3A-9598BFB453CF}" srcOrd="2" destOrd="0" parTransId="{9C9F9B91-9AA5-41BF-A69D-310D11285870}" sibTransId="{BD97DF54-09AC-48E0-B537-00E395188FEA}"/>
    <dgm:cxn modelId="{1F32516F-12DD-445D-A1FD-405E354DC618}" srcId="{57CCF3A9-0EEC-4264-94CF-09F2AB447988}" destId="{A92D0B71-C243-40EC-9F1C-BAB42A3B9038}" srcOrd="1" destOrd="0" parTransId="{B2AFEB1F-F29B-4577-951F-F59B979D576E}" sibTransId="{BAC6E7AC-E221-4DD3-8BEA-074AB0998B58}"/>
    <dgm:cxn modelId="{653B4355-0566-4A6F-9189-3B145C2CC3A3}" srcId="{57CCF3A9-0EEC-4264-94CF-09F2AB447988}" destId="{4540A3A7-11D7-4680-B7EB-B333A4DB33C0}" srcOrd="0" destOrd="0" parTransId="{33B22976-E473-4946-81B3-9D8285D1B52B}" sibTransId="{9BFD6869-4F7F-4483-AE9C-CC2F8FF9A8D9}"/>
    <dgm:cxn modelId="{43E6C476-F689-4450-B6C1-C21202C6AAD0}" srcId="{CC82C64B-8C0D-4069-ACFE-98F4181F4FA4}" destId="{57CCF3A9-0EEC-4264-94CF-09F2AB447988}" srcOrd="0" destOrd="0" parTransId="{C6CB5066-86D4-4C5B-991D-5996B86C37F8}" sibTransId="{2A2935B3-4845-4B1A-9CC1-B12A6B1433DC}"/>
    <dgm:cxn modelId="{D6EAD981-6E00-4B11-AD75-89399B622C7A}" type="presOf" srcId="{500A8CF1-DC5D-46AC-9E3A-9598BFB453CF}" destId="{F982173B-FBB8-468D-859B-BD15C5CA4DFB}" srcOrd="0" destOrd="3" presId="urn:microsoft.com/office/officeart/2005/8/layout/vProcess5"/>
    <dgm:cxn modelId="{DF4184A5-5AD5-4BA8-B708-04E9B88D1470}" type="presOf" srcId="{A92D0B71-C243-40EC-9F1C-BAB42A3B9038}" destId="{F982173B-FBB8-468D-859B-BD15C5CA4DFB}" srcOrd="0" destOrd="2" presId="urn:microsoft.com/office/officeart/2005/8/layout/vProcess5"/>
    <dgm:cxn modelId="{1F6BF5B1-EA63-43CB-8CD6-6B7471AC8B41}" type="presOf" srcId="{4540A3A7-11D7-4680-B7EB-B333A4DB33C0}" destId="{F982173B-FBB8-468D-859B-BD15C5CA4DFB}" srcOrd="0" destOrd="1" presId="urn:microsoft.com/office/officeart/2005/8/layout/vProcess5"/>
    <dgm:cxn modelId="{8D1FDDD3-8E9C-4143-ABD2-7ACA61998FA1}" type="presOf" srcId="{BB22F7B5-0055-445F-BB5A-2810ADD0CE36}" destId="{F982173B-FBB8-468D-859B-BD15C5CA4DFB}" srcOrd="0" destOrd="4" presId="urn:microsoft.com/office/officeart/2005/8/layout/vProcess5"/>
    <dgm:cxn modelId="{B06B63D5-6AFA-40A8-B963-BED3AC8A0BDC}" type="presOf" srcId="{CC82C64B-8C0D-4069-ACFE-98F4181F4FA4}" destId="{9BE5C914-E4B2-4E7A-B515-1EE22E6C11A2}" srcOrd="0" destOrd="0" presId="urn:microsoft.com/office/officeart/2005/8/layout/vProcess5"/>
    <dgm:cxn modelId="{63C9F2EF-3E79-4A05-B69C-1476720C51D8}" srcId="{57CCF3A9-0EEC-4264-94CF-09F2AB447988}" destId="{BB22F7B5-0055-445F-BB5A-2810ADD0CE36}" srcOrd="3" destOrd="0" parTransId="{20725396-4D9B-4DB2-8DC0-4346B69F6E02}" sibTransId="{E2090315-148A-4F53-9B9F-45FBE004BCC5}"/>
    <dgm:cxn modelId="{D5E5C4FE-316C-40DD-BA6E-F85DAB106C98}" type="presOf" srcId="{57CCF3A9-0EEC-4264-94CF-09F2AB447988}" destId="{F982173B-FBB8-468D-859B-BD15C5CA4DFB}" srcOrd="0" destOrd="0" presId="urn:microsoft.com/office/officeart/2005/8/layout/vProcess5"/>
    <dgm:cxn modelId="{639A6070-49EE-4D7A-A830-9D9731FCE746}" type="presParOf" srcId="{9BE5C914-E4B2-4E7A-B515-1EE22E6C11A2}" destId="{03B947EC-150C-48D7-9734-52E7D3A43A35}" srcOrd="0" destOrd="0" presId="urn:microsoft.com/office/officeart/2005/8/layout/vProcess5"/>
    <dgm:cxn modelId="{EF715699-F01F-42FD-8323-11E98C0AC355}" type="presParOf" srcId="{9BE5C914-E4B2-4E7A-B515-1EE22E6C11A2}" destId="{F982173B-FBB8-468D-859B-BD15C5CA4DFB}"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1CD96-C229-4217-A219-AF39D2BC7031}">
      <dsp:nvSpPr>
        <dsp:cNvPr id="0" name=""/>
        <dsp:cNvSpPr/>
      </dsp:nvSpPr>
      <dsp:spPr>
        <a:xfrm>
          <a:off x="0" y="559"/>
          <a:ext cx="11132727" cy="1310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A78C61-1DA7-4853-988A-ABC7A0DAE0C6}">
      <dsp:nvSpPr>
        <dsp:cNvPr id="0" name=""/>
        <dsp:cNvSpPr/>
      </dsp:nvSpPr>
      <dsp:spPr>
        <a:xfrm>
          <a:off x="396352" y="295367"/>
          <a:ext cx="720640" cy="720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6E600C-645A-4BC4-A1BE-9748C3EDE6BA}">
      <dsp:nvSpPr>
        <dsp:cNvPr id="0" name=""/>
        <dsp:cNvSpPr/>
      </dsp:nvSpPr>
      <dsp:spPr>
        <a:xfrm>
          <a:off x="1513345" y="559"/>
          <a:ext cx="9619381" cy="131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69" tIns="138669" rIns="138669" bIns="138669" numCol="1" spcCol="1270" anchor="ctr" anchorCtr="0">
          <a:noAutofit/>
        </a:bodyPr>
        <a:lstStyle/>
        <a:p>
          <a:pPr marL="0" lvl="0" indent="0" algn="l" defTabSz="889000">
            <a:lnSpc>
              <a:spcPct val="90000"/>
            </a:lnSpc>
            <a:spcBef>
              <a:spcPct val="0"/>
            </a:spcBef>
            <a:spcAft>
              <a:spcPct val="35000"/>
            </a:spcAft>
            <a:buNone/>
          </a:pPr>
          <a:r>
            <a:rPr lang="en-GB" sz="2000" kern="1200"/>
            <a:t>‘the total sum of resources which individuals can draw on to overcome offending behaviour'</a:t>
          </a:r>
          <a:endParaRPr lang="en-US" sz="2000" kern="1200"/>
        </a:p>
      </dsp:txBody>
      <dsp:txXfrm>
        <a:off x="1513345" y="559"/>
        <a:ext cx="9619381" cy="1310255"/>
      </dsp:txXfrm>
    </dsp:sp>
    <dsp:sp modelId="{69FC967E-320F-46D4-8469-87CEE6D61158}">
      <dsp:nvSpPr>
        <dsp:cNvPr id="0" name=""/>
        <dsp:cNvSpPr/>
      </dsp:nvSpPr>
      <dsp:spPr>
        <a:xfrm>
          <a:off x="0" y="1638379"/>
          <a:ext cx="11132727" cy="1310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5B0E4-448D-4F11-9951-3AB8F7C78456}">
      <dsp:nvSpPr>
        <dsp:cNvPr id="0" name=""/>
        <dsp:cNvSpPr/>
      </dsp:nvSpPr>
      <dsp:spPr>
        <a:xfrm>
          <a:off x="396352" y="1933186"/>
          <a:ext cx="720640" cy="720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F743FE-83D8-4F8B-B288-A9A14A44C8B9}">
      <dsp:nvSpPr>
        <dsp:cNvPr id="0" name=""/>
        <dsp:cNvSpPr/>
      </dsp:nvSpPr>
      <dsp:spPr>
        <a:xfrm>
          <a:off x="1513345" y="1638379"/>
          <a:ext cx="9619381" cy="131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69" tIns="138669" rIns="138669" bIns="138669" numCol="1" spcCol="1270" anchor="ctr" anchorCtr="0">
          <a:noAutofit/>
        </a:bodyPr>
        <a:lstStyle/>
        <a:p>
          <a:pPr marL="0" lvl="0" indent="0" algn="l" defTabSz="889000">
            <a:lnSpc>
              <a:spcPct val="90000"/>
            </a:lnSpc>
            <a:spcBef>
              <a:spcPct val="0"/>
            </a:spcBef>
            <a:spcAft>
              <a:spcPct val="35000"/>
            </a:spcAft>
            <a:buNone/>
          </a:pPr>
          <a:r>
            <a:rPr lang="en-GB" sz="2000" kern="1200"/>
            <a:t>Various interventions such as  supervision skills, reframing goals, and choices, building and sustaining protective factors, positive use of social capital, and enhancement of personal resilience </a:t>
          </a:r>
          <a:endParaRPr lang="en-US" sz="2000" kern="1200"/>
        </a:p>
      </dsp:txBody>
      <dsp:txXfrm>
        <a:off x="1513345" y="1638379"/>
        <a:ext cx="9619381" cy="1310255"/>
      </dsp:txXfrm>
    </dsp:sp>
    <dsp:sp modelId="{922D4B27-F07B-4046-A375-93BE59C0D4D3}">
      <dsp:nvSpPr>
        <dsp:cNvPr id="0" name=""/>
        <dsp:cNvSpPr/>
      </dsp:nvSpPr>
      <dsp:spPr>
        <a:xfrm>
          <a:off x="0" y="3276198"/>
          <a:ext cx="11132727" cy="1310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E02A1-2582-407B-B4E8-A74BF88BD25D}">
      <dsp:nvSpPr>
        <dsp:cNvPr id="0" name=""/>
        <dsp:cNvSpPr/>
      </dsp:nvSpPr>
      <dsp:spPr>
        <a:xfrm>
          <a:off x="396352" y="3571006"/>
          <a:ext cx="720640" cy="720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137F1C-B700-41B0-A0AA-4B9FBC9002F3}">
      <dsp:nvSpPr>
        <dsp:cNvPr id="0" name=""/>
        <dsp:cNvSpPr/>
      </dsp:nvSpPr>
      <dsp:spPr>
        <a:xfrm>
          <a:off x="1513345" y="3276198"/>
          <a:ext cx="9619381" cy="1310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69" tIns="138669" rIns="138669" bIns="138669" numCol="1" spcCol="1270" anchor="ctr" anchorCtr="0">
          <a:noAutofit/>
        </a:bodyPr>
        <a:lstStyle/>
        <a:p>
          <a:pPr marL="0" lvl="0" indent="0" algn="l" defTabSz="889000">
            <a:lnSpc>
              <a:spcPct val="90000"/>
            </a:lnSpc>
            <a:spcBef>
              <a:spcPct val="0"/>
            </a:spcBef>
            <a:spcAft>
              <a:spcPct val="35000"/>
            </a:spcAft>
            <a:buNone/>
          </a:pPr>
          <a:r>
            <a:rPr lang="en-GB" sz="2000" kern="1200"/>
            <a:t>not just about the individual’s competence and capacity to desist, it is also about equity of access to necessary capital for individuals and groups, and a recognition that structural determinants if left unaddressed can constrain individual access to capital </a:t>
          </a:r>
          <a:endParaRPr lang="en-US" sz="2000" kern="1200"/>
        </a:p>
      </dsp:txBody>
      <dsp:txXfrm>
        <a:off x="1513345" y="3276198"/>
        <a:ext cx="9619381" cy="1310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90B1D-0A6D-4E84-BF81-FA5C91121D03}">
      <dsp:nvSpPr>
        <dsp:cNvPr id="0" name=""/>
        <dsp:cNvSpPr/>
      </dsp:nvSpPr>
      <dsp:spPr>
        <a:xfrm>
          <a:off x="0" y="2239"/>
          <a:ext cx="111327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162560-1152-48CD-B20A-889A30797FBD}">
      <dsp:nvSpPr>
        <dsp:cNvPr id="0" name=""/>
        <dsp:cNvSpPr/>
      </dsp:nvSpPr>
      <dsp:spPr>
        <a:xfrm>
          <a:off x="0" y="2239"/>
          <a:ext cx="11132727" cy="7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b="1" kern="1200" dirty="0">
              <a:solidFill>
                <a:schemeClr val="tx2"/>
              </a:solidFill>
            </a:rPr>
            <a:t>Negative</a:t>
          </a:r>
          <a:r>
            <a:rPr lang="en-GB" sz="2300" b="1" kern="1200" dirty="0">
              <a:solidFill>
                <a:schemeClr val="tx2"/>
              </a:solidFill>
              <a:latin typeface="Arial"/>
            </a:rPr>
            <a:t> Actions</a:t>
          </a:r>
          <a:endParaRPr lang="en-US" sz="2300" b="1" kern="1200" dirty="0">
            <a:solidFill>
              <a:schemeClr val="tx2"/>
            </a:solidFill>
          </a:endParaRPr>
        </a:p>
      </dsp:txBody>
      <dsp:txXfrm>
        <a:off x="0" y="2239"/>
        <a:ext cx="11132727" cy="763755"/>
      </dsp:txXfrm>
    </dsp:sp>
    <dsp:sp modelId="{A74A522C-4881-4EC3-A1C8-6B66941FCDC7}">
      <dsp:nvSpPr>
        <dsp:cNvPr id="0" name=""/>
        <dsp:cNvSpPr/>
      </dsp:nvSpPr>
      <dsp:spPr>
        <a:xfrm>
          <a:off x="0" y="765995"/>
          <a:ext cx="111327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DE4AE6-BB15-41FB-B01A-7459561E2305}">
      <dsp:nvSpPr>
        <dsp:cNvPr id="0" name=""/>
        <dsp:cNvSpPr/>
      </dsp:nvSpPr>
      <dsp:spPr>
        <a:xfrm>
          <a:off x="0" y="765995"/>
          <a:ext cx="11132727" cy="7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Stigmatising institutions, lack of trust in the Organisation</a:t>
          </a:r>
          <a:endParaRPr lang="en-US" sz="2300" kern="1200" dirty="0"/>
        </a:p>
      </dsp:txBody>
      <dsp:txXfrm>
        <a:off x="0" y="765995"/>
        <a:ext cx="11132727" cy="763755"/>
      </dsp:txXfrm>
    </dsp:sp>
    <dsp:sp modelId="{EADD661D-7076-4665-8B44-CF7FD0A2C29E}">
      <dsp:nvSpPr>
        <dsp:cNvPr id="0" name=""/>
        <dsp:cNvSpPr/>
      </dsp:nvSpPr>
      <dsp:spPr>
        <a:xfrm>
          <a:off x="0" y="1529751"/>
          <a:ext cx="111327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977FB-6BC7-42D7-8948-D861FF77DE51}">
      <dsp:nvSpPr>
        <dsp:cNvPr id="0" name=""/>
        <dsp:cNvSpPr/>
      </dsp:nvSpPr>
      <dsp:spPr>
        <a:xfrm>
          <a:off x="0" y="1529751"/>
          <a:ext cx="11132727" cy="7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Discriminatory practices and institutional reinforcement of structural constraints </a:t>
          </a:r>
          <a:endParaRPr lang="en-US" sz="2300" kern="1200" dirty="0"/>
        </a:p>
      </dsp:txBody>
      <dsp:txXfrm>
        <a:off x="0" y="1529751"/>
        <a:ext cx="11132727" cy="763755"/>
      </dsp:txXfrm>
    </dsp:sp>
    <dsp:sp modelId="{EDCA3C40-C640-4AAE-A39A-6F9D6847F148}">
      <dsp:nvSpPr>
        <dsp:cNvPr id="0" name=""/>
        <dsp:cNvSpPr/>
      </dsp:nvSpPr>
      <dsp:spPr>
        <a:xfrm>
          <a:off x="0" y="2293506"/>
          <a:ext cx="111327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84C150-1ED1-4619-956F-48E030081134}">
      <dsp:nvSpPr>
        <dsp:cNvPr id="0" name=""/>
        <dsp:cNvSpPr/>
      </dsp:nvSpPr>
      <dsp:spPr>
        <a:xfrm>
          <a:off x="0" y="2293507"/>
          <a:ext cx="11132727" cy="7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Practices that consolidate negative social capital such as belonging to negative, </a:t>
          </a:r>
          <a:r>
            <a:rPr lang="en-GB" sz="2300" kern="1200" dirty="0">
              <a:latin typeface="Arial"/>
            </a:rPr>
            <a:t>pro-crime</a:t>
          </a:r>
          <a:r>
            <a:rPr lang="en-GB" sz="2300" kern="1200" dirty="0"/>
            <a:t> groups/networks/gangs </a:t>
          </a:r>
          <a:endParaRPr lang="en-US" sz="2300" kern="1200" dirty="0"/>
        </a:p>
      </dsp:txBody>
      <dsp:txXfrm>
        <a:off x="0" y="2293507"/>
        <a:ext cx="11132727" cy="763755"/>
      </dsp:txXfrm>
    </dsp:sp>
    <dsp:sp modelId="{7C39B893-ABE6-4AA0-9387-08FDCB083819}">
      <dsp:nvSpPr>
        <dsp:cNvPr id="0" name=""/>
        <dsp:cNvSpPr/>
      </dsp:nvSpPr>
      <dsp:spPr>
        <a:xfrm>
          <a:off x="0" y="3057262"/>
          <a:ext cx="111327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FDB0E8-C86A-4189-B44D-A5910B8D0957}">
      <dsp:nvSpPr>
        <dsp:cNvPr id="0" name=""/>
        <dsp:cNvSpPr/>
      </dsp:nvSpPr>
      <dsp:spPr>
        <a:xfrm>
          <a:off x="0" y="3057262"/>
          <a:ext cx="11132727" cy="7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 Lack of access to bridging social capital and access to new, positive opportunities for change</a:t>
          </a:r>
          <a:r>
            <a:rPr lang="en-GB" sz="2300" kern="1200" dirty="0">
              <a:latin typeface="Arial"/>
            </a:rPr>
            <a:t> </a:t>
          </a:r>
          <a:endParaRPr lang="en-US" sz="2300" kern="1200" dirty="0"/>
        </a:p>
      </dsp:txBody>
      <dsp:txXfrm>
        <a:off x="0" y="3057262"/>
        <a:ext cx="11132727" cy="763755"/>
      </dsp:txXfrm>
    </dsp:sp>
    <dsp:sp modelId="{FE3167E9-8F5F-4D71-9531-AE308A0C8967}">
      <dsp:nvSpPr>
        <dsp:cNvPr id="0" name=""/>
        <dsp:cNvSpPr/>
      </dsp:nvSpPr>
      <dsp:spPr>
        <a:xfrm>
          <a:off x="0" y="3821018"/>
          <a:ext cx="111327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A15790-165E-48F8-B8C4-A7DB11F95760}">
      <dsp:nvSpPr>
        <dsp:cNvPr id="0" name=""/>
        <dsp:cNvSpPr/>
      </dsp:nvSpPr>
      <dsp:spPr>
        <a:xfrm>
          <a:off x="0" y="3821018"/>
          <a:ext cx="11132727" cy="763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 Lack of access to rehabilitative resources and lack of community acceptance resulting in exclusion.</a:t>
          </a:r>
          <a:endParaRPr lang="en-US" sz="2300" kern="1200" dirty="0"/>
        </a:p>
      </dsp:txBody>
      <dsp:txXfrm>
        <a:off x="0" y="3821018"/>
        <a:ext cx="11132727" cy="763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2173B-FBB8-468D-859B-BD15C5CA4DFB}">
      <dsp:nvSpPr>
        <dsp:cNvPr id="0" name=""/>
        <dsp:cNvSpPr/>
      </dsp:nvSpPr>
      <dsp:spPr>
        <a:xfrm>
          <a:off x="0" y="1424626"/>
          <a:ext cx="5491801" cy="284925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b="1" kern="1200" dirty="0"/>
            <a:t>Individual</a:t>
          </a:r>
          <a:endParaRPr lang="en-US" sz="3200" kern="1200" dirty="0"/>
        </a:p>
        <a:p>
          <a:pPr marL="228600" lvl="1" indent="-228600" algn="l" defTabSz="1111250" rtl="0">
            <a:lnSpc>
              <a:spcPct val="90000"/>
            </a:lnSpc>
            <a:spcBef>
              <a:spcPct val="0"/>
            </a:spcBef>
            <a:spcAft>
              <a:spcPct val="15000"/>
            </a:spcAft>
            <a:buChar char="•"/>
          </a:pPr>
          <a:r>
            <a:rPr lang="en-GB" sz="2500" kern="1200">
              <a:latin typeface="Arial"/>
            </a:rPr>
            <a:t> </a:t>
          </a:r>
          <a:r>
            <a:rPr lang="en-GB" sz="2500" kern="1200"/>
            <a:t>family support,</a:t>
          </a:r>
          <a:r>
            <a:rPr lang="en-GB" sz="2500" kern="1200">
              <a:latin typeface="Arial"/>
            </a:rPr>
            <a:t> </a:t>
          </a:r>
          <a:endParaRPr lang="en-US" sz="2500" kern="1200">
            <a:latin typeface="Arial"/>
          </a:endParaRPr>
        </a:p>
        <a:p>
          <a:pPr marL="228600" lvl="1" indent="-228600" algn="l" defTabSz="1111250" rtl="0">
            <a:lnSpc>
              <a:spcPct val="90000"/>
            </a:lnSpc>
            <a:spcBef>
              <a:spcPct val="0"/>
            </a:spcBef>
            <a:spcAft>
              <a:spcPct val="15000"/>
            </a:spcAft>
            <a:buChar char="•"/>
          </a:pPr>
          <a:r>
            <a:rPr lang="en-GB" sz="2500" kern="1200">
              <a:latin typeface="Arial"/>
            </a:rPr>
            <a:t> </a:t>
          </a:r>
          <a:r>
            <a:rPr lang="en-GB" sz="2500" kern="1200"/>
            <a:t>extrafamilial networks</a:t>
          </a:r>
          <a:endParaRPr lang="en-GB" sz="2500" kern="1200" dirty="0"/>
        </a:p>
        <a:p>
          <a:pPr marL="228600" lvl="1" indent="-228600" algn="l" defTabSz="1111250">
            <a:lnSpc>
              <a:spcPct val="90000"/>
            </a:lnSpc>
            <a:spcBef>
              <a:spcPct val="0"/>
            </a:spcBef>
            <a:spcAft>
              <a:spcPct val="15000"/>
            </a:spcAft>
            <a:buChar char="•"/>
          </a:pPr>
          <a:r>
            <a:rPr lang="en-GB" sz="2500" kern="1200" dirty="0"/>
            <a:t>human relationships and networks</a:t>
          </a:r>
          <a:endParaRPr lang="en-US" sz="2500" kern="1200" dirty="0"/>
        </a:p>
        <a:p>
          <a:pPr marL="228600" lvl="1" indent="-228600" algn="l" defTabSz="1111250">
            <a:lnSpc>
              <a:spcPct val="90000"/>
            </a:lnSpc>
            <a:spcBef>
              <a:spcPct val="0"/>
            </a:spcBef>
            <a:spcAft>
              <a:spcPct val="15000"/>
            </a:spcAft>
            <a:buChar char="•"/>
          </a:pPr>
          <a:r>
            <a:rPr lang="en-GB" sz="2500" kern="1200" dirty="0"/>
            <a:t>social networks and the trust and norms of reciprocity they inspire.</a:t>
          </a:r>
          <a:endParaRPr lang="en-US" sz="2500" kern="1200" dirty="0"/>
        </a:p>
      </dsp:txBody>
      <dsp:txXfrm>
        <a:off x="83452" y="1508078"/>
        <a:ext cx="5324897" cy="2682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4" y="0"/>
            <a:ext cx="2945659" cy="498135"/>
          </a:xfrm>
          <a:prstGeom prst="rect">
            <a:avLst/>
          </a:prstGeom>
        </p:spPr>
        <p:txBody>
          <a:bodyPr vert="horz" lIns="91440" tIns="45720" rIns="91440" bIns="45720" rtlCol="0"/>
          <a:lstStyle>
            <a:lvl1pPr algn="r">
              <a:defRPr sz="1200"/>
            </a:lvl1pPr>
          </a:lstStyle>
          <a:p>
            <a:fld id="{5BAD19CA-38D9-4787-A50B-A15764DCB174}" type="datetimeFigureOut">
              <a:rPr lang="en-GB" smtClean="0"/>
              <a:t>22/04/2024</a:t>
            </a:fld>
            <a:endParaRPr lang="en-GB"/>
          </a:p>
        </p:txBody>
      </p:sp>
      <p:sp>
        <p:nvSpPr>
          <p:cNvPr id="4" name="Slide Image Placeholder 3"/>
          <p:cNvSpPr>
            <a:spLocks noGrp="1" noRot="1" noChangeAspect="1"/>
          </p:cNvSpPr>
          <p:nvPr>
            <p:ph type="sldImg" idx="2"/>
          </p:nvPr>
        </p:nvSpPr>
        <p:spPr>
          <a:xfrm>
            <a:off x="420688" y="1239838"/>
            <a:ext cx="5956300" cy="335121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9"/>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430092"/>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4" y="9430092"/>
            <a:ext cx="2945659" cy="498134"/>
          </a:xfrm>
          <a:prstGeom prst="rect">
            <a:avLst/>
          </a:prstGeom>
        </p:spPr>
        <p:txBody>
          <a:bodyPr vert="horz" lIns="91440" tIns="45720" rIns="91440" bIns="45720" rtlCol="0" anchor="b"/>
          <a:lstStyle>
            <a:lvl1pPr algn="r">
              <a:defRPr sz="1200"/>
            </a:lvl1pPr>
          </a:lstStyle>
          <a:p>
            <a:fld id="{43A03609-32CA-47CB-B6AA-8B6CFB54210A}" type="slidenum">
              <a:rPr lang="en-GB" smtClean="0"/>
              <a:t>‹#›</a:t>
            </a:fld>
            <a:endParaRPr lang="en-GB"/>
          </a:p>
        </p:txBody>
      </p:sp>
    </p:spTree>
    <p:extLst>
      <p:ext uri="{BB962C8B-B14F-4D97-AF65-F5344CB8AC3E}">
        <p14:creationId xmlns:p14="http://schemas.microsoft.com/office/powerpoint/2010/main" val="209036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8113" y="1347788"/>
            <a:ext cx="6462712" cy="3636962"/>
          </a:xfrm>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407A375-9B08-45FE-91AF-327ACF8426B8}"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2983355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Count up your score, how many of you would want to disclose your score to peers?</a:t>
            </a:r>
          </a:p>
        </p:txBody>
      </p:sp>
      <p:sp>
        <p:nvSpPr>
          <p:cNvPr id="4" name="Slide Number Placeholder 3"/>
          <p:cNvSpPr>
            <a:spLocks noGrp="1"/>
          </p:cNvSpPr>
          <p:nvPr>
            <p:ph type="sldNum" sz="quarter" idx="5"/>
          </p:nvPr>
        </p:nvSpPr>
        <p:spPr/>
        <p:txBody>
          <a:bodyPr/>
          <a:lstStyle/>
          <a:p>
            <a:fld id="{43A03609-32CA-47CB-B6AA-8B6CFB54210A}" type="slidenum">
              <a:rPr lang="en-GB" smtClean="0"/>
              <a:t>6</a:t>
            </a:fld>
            <a:endParaRPr lang="en-GB"/>
          </a:p>
        </p:txBody>
      </p:sp>
    </p:spTree>
    <p:extLst>
      <p:ext uri="{BB962C8B-B14F-4D97-AF65-F5344CB8AC3E}">
        <p14:creationId xmlns:p14="http://schemas.microsoft.com/office/powerpoint/2010/main" val="6057224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3429000"/>
            <a:ext cx="12192000" cy="3429000"/>
          </a:xfrm>
          <a:prstGeom prst="rect">
            <a:avLst/>
          </a:prstGeom>
        </p:spPr>
      </p:pic>
      <p:pic>
        <p:nvPicPr>
          <p:cNvPr id="8" name="Picture 7"/>
          <p:cNvPicPr>
            <a:picLocks noChangeAspect="1"/>
          </p:cNvPicPr>
          <p:nvPr userDrawn="1"/>
        </p:nvPicPr>
        <p:blipFill rotWithShape="1">
          <a:blip r:embed="rId3">
            <a:extLst>
              <a:ext uri="{28A0092B-C50C-407E-A947-70E740481C1C}">
                <a14:useLocalDpi xmlns:a14="http://schemas.microsoft.com/office/drawing/2010/main" val="0"/>
              </a:ext>
            </a:extLst>
          </a:blip>
          <a:srcRect l="15435" t="20029"/>
          <a:stretch/>
        </p:blipFill>
        <p:spPr>
          <a:xfrm>
            <a:off x="541869" y="347136"/>
            <a:ext cx="3463425" cy="1392767"/>
          </a:xfrm>
          <a:prstGeom prst="rect">
            <a:avLst/>
          </a:prstGeom>
        </p:spPr>
      </p:pic>
      <p:sp>
        <p:nvSpPr>
          <p:cNvPr id="2" name="Title 1"/>
          <p:cNvSpPr>
            <a:spLocks noGrp="1"/>
          </p:cNvSpPr>
          <p:nvPr>
            <p:ph type="ctrTitle"/>
          </p:nvPr>
        </p:nvSpPr>
        <p:spPr>
          <a:xfrm>
            <a:off x="778929" y="1981200"/>
            <a:ext cx="10622849" cy="1073150"/>
          </a:xfrm>
        </p:spPr>
        <p:txBody>
          <a:bodyPr anchor="b">
            <a:normAutofit/>
          </a:bodyPr>
          <a:lstStyle>
            <a:lvl1pPr algn="l">
              <a:defRPr sz="2475">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778929" y="3176059"/>
            <a:ext cx="9025467" cy="520900"/>
          </a:xfrm>
        </p:spPr>
        <p:txBody>
          <a:bodyPr>
            <a:normAutofit/>
          </a:bodyPr>
          <a:lstStyle>
            <a:lvl1pPr marL="0" indent="0" algn="l">
              <a:buNone/>
              <a:defRPr sz="2025"/>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Tree>
    <p:extLst>
      <p:ext uri="{BB962C8B-B14F-4D97-AF65-F5344CB8AC3E}">
        <p14:creationId xmlns:p14="http://schemas.microsoft.com/office/powerpoint/2010/main" val="4061225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28001" y="432000"/>
            <a:ext cx="11131200" cy="511174"/>
          </a:xfrm>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83482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27999" y="1303200"/>
            <a:ext cx="5491801" cy="4586400"/>
          </a:xfrm>
        </p:spPr>
        <p:txBody>
          <a:bodyPr/>
          <a:lstStyle/>
          <a:p>
            <a:pPr lvl="0"/>
            <a:r>
              <a:rPr lang="en-US"/>
              <a:t>Click to edit Master text styles</a:t>
            </a:r>
          </a:p>
          <a:p>
            <a:pPr lvl="1"/>
            <a:r>
              <a:rPr lang="en-US"/>
              <a:t>Second level</a:t>
            </a:r>
          </a:p>
          <a:p>
            <a:pPr lvl="2"/>
            <a:r>
              <a:rPr lang="en-US"/>
              <a:t>Third level</a:t>
            </a:r>
          </a:p>
        </p:txBody>
      </p:sp>
      <p:sp>
        <p:nvSpPr>
          <p:cNvPr id="4" name="Content Placeholder 3"/>
          <p:cNvSpPr>
            <a:spLocks noGrp="1"/>
          </p:cNvSpPr>
          <p:nvPr>
            <p:ph sz="half" idx="2"/>
          </p:nvPr>
        </p:nvSpPr>
        <p:spPr>
          <a:xfrm>
            <a:off x="6172200" y="1303200"/>
            <a:ext cx="5488525" cy="4586400"/>
          </a:xfrm>
        </p:spPr>
        <p:txBody>
          <a:bodyPr/>
          <a:lstStyle/>
          <a:p>
            <a:pPr lvl="0"/>
            <a:r>
              <a:rPr lang="en-US"/>
              <a:t>Click to edit Master text styles</a:t>
            </a:r>
          </a:p>
          <a:p>
            <a:pPr lvl="1"/>
            <a:r>
              <a:rPr lang="en-US"/>
              <a:t>Second level</a:t>
            </a:r>
          </a:p>
          <a:p>
            <a:pPr lvl="2"/>
            <a:r>
              <a:rPr lang="en-US"/>
              <a:t>Third level</a:t>
            </a:r>
          </a:p>
        </p:txBody>
      </p:sp>
      <p:sp>
        <p:nvSpPr>
          <p:cNvPr id="7" name="Slide Number Placeholder 6"/>
          <p:cNvSpPr>
            <a:spLocks noGrp="1"/>
          </p:cNvSpPr>
          <p:nvPr>
            <p:ph type="sldNum" sz="quarter" idx="12"/>
          </p:nvPr>
        </p:nvSpPr>
        <p:spPr/>
        <p:txBody>
          <a:body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356316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5" name="Slide Number Placeholder 4"/>
          <p:cNvSpPr>
            <a:spLocks noGrp="1"/>
          </p:cNvSpPr>
          <p:nvPr>
            <p:ph type="sldNum" sz="quarter" idx="12"/>
          </p:nvPr>
        </p:nvSpPr>
        <p:spPr/>
        <p:txBody>
          <a:body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1094189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753255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265638" y="3"/>
            <a:ext cx="1030828" cy="777277"/>
          </a:xfrm>
          <a:prstGeom prst="rect">
            <a:avLst/>
          </a:prstGeom>
        </p:spPr>
      </p:pic>
      <p:pic>
        <p:nvPicPr>
          <p:cNvPr id="9" name="Picture 8"/>
          <p:cNvPicPr>
            <a:picLocks noChangeAspect="1"/>
          </p:cNvPicPr>
          <p:nvPr userDrawn="1"/>
        </p:nvPicPr>
        <p:blipFill>
          <a:blip r:embed="rId8">
            <a:extLst>
              <a:ext uri="{28A0092B-C50C-407E-A947-70E740481C1C}">
                <a14:useLocalDpi xmlns:a14="http://schemas.microsoft.com/office/drawing/2010/main" val="0"/>
              </a:ext>
            </a:extLst>
          </a:blip>
          <a:stretch>
            <a:fillRect/>
          </a:stretch>
        </p:blipFill>
        <p:spPr>
          <a:xfrm>
            <a:off x="10906238" y="0"/>
            <a:ext cx="1285764" cy="1163838"/>
          </a:xfrm>
          <a:prstGeom prst="rect">
            <a:avLst/>
          </a:prstGeom>
        </p:spPr>
      </p:pic>
      <p:pic>
        <p:nvPicPr>
          <p:cNvPr id="10" name="Picture 9"/>
          <p:cNvPicPr>
            <a:picLocks noChangeAspect="1"/>
          </p:cNvPicPr>
          <p:nvPr userDrawn="1"/>
        </p:nvPicPr>
        <p:blipFill>
          <a:blip r:embed="rId9">
            <a:extLst>
              <a:ext uri="{28A0092B-C50C-407E-A947-70E740481C1C}">
                <a14:useLocalDpi xmlns:a14="http://schemas.microsoft.com/office/drawing/2010/main" val="0"/>
              </a:ext>
            </a:extLst>
          </a:blip>
          <a:stretch>
            <a:fillRect/>
          </a:stretch>
        </p:blipFill>
        <p:spPr>
          <a:xfrm>
            <a:off x="0" y="6134796"/>
            <a:ext cx="12192000" cy="723207"/>
          </a:xfrm>
          <a:prstGeom prst="rect">
            <a:avLst/>
          </a:prstGeom>
        </p:spPr>
      </p:pic>
      <p:sp>
        <p:nvSpPr>
          <p:cNvPr id="2" name="Title Placeholder 1"/>
          <p:cNvSpPr>
            <a:spLocks noGrp="1"/>
          </p:cNvSpPr>
          <p:nvPr>
            <p:ph type="title"/>
          </p:nvPr>
        </p:nvSpPr>
        <p:spPr>
          <a:xfrm>
            <a:off x="528001" y="431809"/>
            <a:ext cx="11132727" cy="51117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28001" y="1302984"/>
            <a:ext cx="11132727" cy="45870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endParaRPr lang="en-US" dirty="0"/>
          </a:p>
        </p:txBody>
      </p:sp>
      <p:sp>
        <p:nvSpPr>
          <p:cNvPr id="6" name="Slide Number Placeholder 5"/>
          <p:cNvSpPr>
            <a:spLocks noGrp="1"/>
          </p:cNvSpPr>
          <p:nvPr>
            <p:ph type="sldNum" sz="quarter" idx="4"/>
          </p:nvPr>
        </p:nvSpPr>
        <p:spPr>
          <a:xfrm>
            <a:off x="528000" y="6356354"/>
            <a:ext cx="1034101" cy="365125"/>
          </a:xfrm>
          <a:prstGeom prst="rect">
            <a:avLst/>
          </a:prstGeom>
        </p:spPr>
        <p:txBody>
          <a:bodyPr vert="horz" lIns="91440" tIns="45720" rIns="91440" bIns="45720" rtlCol="0" anchor="ctr"/>
          <a:lstStyle>
            <a:lvl1pPr algn="l">
              <a:defRPr sz="900" b="1">
                <a:solidFill>
                  <a:schemeClr val="bg1"/>
                </a:solidFill>
              </a:defRPr>
            </a:lvl1pPr>
          </a:lstStyle>
          <a:p>
            <a:fld id="{1DE7850D-13A6-444C-9A35-8D9C9F3B3108}" type="slidenum">
              <a:rPr lang="en-GB" smtClean="0">
                <a:solidFill>
                  <a:prstClr val="white"/>
                </a:solidFill>
              </a:rPr>
              <a:pPr/>
              <a:t>‹#›</a:t>
            </a:fld>
            <a:endParaRPr lang="en-GB" dirty="0">
              <a:solidFill>
                <a:prstClr val="white"/>
              </a:solidFill>
            </a:endParaRPr>
          </a:p>
        </p:txBody>
      </p:sp>
    </p:spTree>
    <p:extLst>
      <p:ext uri="{BB962C8B-B14F-4D97-AF65-F5344CB8AC3E}">
        <p14:creationId xmlns:p14="http://schemas.microsoft.com/office/powerpoint/2010/main" val="35249967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hf sldNum="0" hdr="0" dt="0"/>
  <p:txStyles>
    <p:titleStyle>
      <a:lvl1pPr algn="l" defTabSz="685800" rtl="0" eaLnBrk="1" latinLnBrk="0" hangingPunct="1">
        <a:lnSpc>
          <a:spcPct val="90000"/>
        </a:lnSpc>
        <a:spcBef>
          <a:spcPct val="0"/>
        </a:spcBef>
        <a:buNone/>
        <a:defRPr sz="1875" b="1" kern="1200">
          <a:solidFill>
            <a:schemeClr val="tx2"/>
          </a:solidFill>
          <a:latin typeface="+mj-lt"/>
          <a:ea typeface="+mj-ea"/>
          <a:cs typeface="+mj-cs"/>
        </a:defRPr>
      </a:lvl1pPr>
    </p:titleStyle>
    <p:bodyStyle>
      <a:lvl1pPr marL="135000" indent="-135000" algn="l" defTabSz="685800" rtl="0" eaLnBrk="1" latinLnBrk="0" hangingPunct="1">
        <a:lnSpc>
          <a:spcPct val="90000"/>
        </a:lnSpc>
        <a:spcBef>
          <a:spcPts val="750"/>
        </a:spcBef>
        <a:buFont typeface="Arial" panose="020B0604020202020204" pitchFamily="34" charset="0"/>
        <a:buChar char="•"/>
        <a:defRPr sz="900" kern="1200">
          <a:solidFill>
            <a:schemeClr val="tx1"/>
          </a:solidFill>
          <a:latin typeface="+mn-lt"/>
          <a:ea typeface="+mn-ea"/>
          <a:cs typeface="+mn-cs"/>
        </a:defRPr>
      </a:lvl1pPr>
      <a:lvl2pPr marL="270000" indent="-13500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2pPr>
      <a:lvl3pPr marL="405000" indent="-13500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9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 Id="rId9" Type="http://schemas.openxmlformats.org/officeDocument/2006/relationships/image" Target="../media/image12.png"/></Relationships>
</file>

<file path=ppt/slides/_rels/slide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diagramLayout" Target="../diagrams/layout3.xml"/><Relationship Id="rId7" Type="http://schemas.openxmlformats.org/officeDocument/2006/relationships/image" Target="../media/image26.png"/><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3.xml"/><Relationship Id="rId5" Type="http://schemas.openxmlformats.org/officeDocument/2006/relationships/image" Target="../media/image31.svg"/><Relationship Id="rId4" Type="http://schemas.openxmlformats.org/officeDocument/2006/relationships/image" Target="../media/image3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4.xml"/><Relationship Id="rId5" Type="http://schemas.openxmlformats.org/officeDocument/2006/relationships/image" Target="../media/image35.sv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F3593CE-40FE-4942-9701-1F9803B9D5EE}"/>
              </a:ext>
            </a:extLst>
          </p:cNvPr>
          <p:cNvSpPr/>
          <p:nvPr/>
        </p:nvSpPr>
        <p:spPr>
          <a:xfrm>
            <a:off x="-74910" y="2398856"/>
            <a:ext cx="7452058" cy="1953361"/>
          </a:xfrm>
          <a:prstGeom prst="rect">
            <a:avLst/>
          </a:prstGeom>
        </p:spPr>
        <p:txBody>
          <a:bodyPr vert="horz" lIns="91440" tIns="45720" rIns="91440" bIns="45720" rtlCol="0" anchor="t">
            <a:normAutofit/>
          </a:bodyPr>
          <a:lstStyle/>
          <a:p>
            <a:pPr algn="ctr">
              <a:lnSpc>
                <a:spcPct val="90000"/>
              </a:lnSpc>
              <a:spcBef>
                <a:spcPct val="0"/>
              </a:spcBef>
              <a:spcAft>
                <a:spcPts val="600"/>
              </a:spcAft>
            </a:pPr>
            <a:r>
              <a:rPr lang="en-US" sz="5600" dirty="0">
                <a:ln w="0"/>
                <a:solidFill>
                  <a:schemeClr val="accent1"/>
                </a:solidFill>
                <a:latin typeface="+mj-lt"/>
                <a:ea typeface="+mj-ea"/>
                <a:cs typeface="+mj-cs"/>
              </a:rPr>
              <a:t>Engaging people on Probation</a:t>
            </a:r>
            <a:endParaRPr lang="en-US" sz="5600" dirty="0">
              <a:ln w="0"/>
              <a:solidFill>
                <a:schemeClr val="accent1"/>
              </a:solidFill>
              <a:latin typeface="+mj-lt"/>
              <a:ea typeface="+mj-ea"/>
              <a:cs typeface="Arial"/>
            </a:endParaRPr>
          </a:p>
        </p:txBody>
      </p:sp>
      <p:pic>
        <p:nvPicPr>
          <p:cNvPr id="7" name="Picture 6" descr="Text&#10;&#10;Description automatically generated">
            <a:extLst>
              <a:ext uri="{FF2B5EF4-FFF2-40B4-BE49-F238E27FC236}">
                <a16:creationId xmlns:a16="http://schemas.microsoft.com/office/drawing/2014/main" id="{22D72E03-08A6-4C6F-A3EC-FBB124B751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5320" y="238424"/>
            <a:ext cx="3892760" cy="2244608"/>
          </a:xfrm>
          <a:prstGeom prst="rect">
            <a:avLst/>
          </a:prstGeom>
        </p:spPr>
      </p:pic>
      <p:sp>
        <p:nvSpPr>
          <p:cNvPr id="3" name="Rectangle 2">
            <a:extLst>
              <a:ext uri="{FF2B5EF4-FFF2-40B4-BE49-F238E27FC236}">
                <a16:creationId xmlns:a16="http://schemas.microsoft.com/office/drawing/2014/main" id="{0DF732DE-45B8-416C-A04D-0BC92D3C1A29}"/>
              </a:ext>
            </a:extLst>
          </p:cNvPr>
          <p:cNvSpPr>
            <a:spLocks noChangeArrowheads="1"/>
          </p:cNvSpPr>
          <p:nvPr/>
        </p:nvSpPr>
        <p:spPr bwMode="auto">
          <a:xfrm>
            <a:off x="8023123" y="117987"/>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76">
            <a:extLst>
              <a:ext uri="{FF2B5EF4-FFF2-40B4-BE49-F238E27FC236}">
                <a16:creationId xmlns:a16="http://schemas.microsoft.com/office/drawing/2014/main" id="{10F3B11F-CF89-46ED-8668-78AA62CE2BB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23123" y="575187"/>
            <a:ext cx="2809875" cy="11715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E0196F-3F2B-4215-9BAA-078518651021}"/>
              </a:ext>
            </a:extLst>
          </p:cNvPr>
          <p:cNvSpPr txBox="1"/>
          <p:nvPr/>
        </p:nvSpPr>
        <p:spPr>
          <a:xfrm>
            <a:off x="225320" y="5390345"/>
            <a:ext cx="4902200" cy="646331"/>
          </a:xfrm>
          <a:prstGeom prst="rect">
            <a:avLst/>
          </a:prstGeom>
          <a:noFill/>
        </p:spPr>
        <p:txBody>
          <a:bodyPr wrap="square" lIns="91440" tIns="45720" rIns="91440" bIns="45720" rtlCol="0" anchor="t">
            <a:spAutoFit/>
          </a:bodyPr>
          <a:lstStyle/>
          <a:p>
            <a:r>
              <a:rPr lang="en-GB" b="1" dirty="0">
                <a:solidFill>
                  <a:schemeClr val="accent1"/>
                </a:solidFill>
                <a:cs typeface="Arial"/>
              </a:rPr>
              <a:t>Gareth Richards.</a:t>
            </a:r>
          </a:p>
          <a:p>
            <a:r>
              <a:rPr lang="en-GB" b="1" dirty="0">
                <a:solidFill>
                  <a:schemeClr val="accent1"/>
                </a:solidFill>
                <a:cs typeface="Arial"/>
              </a:rPr>
              <a:t> EPOP manager (Wales region)</a:t>
            </a:r>
          </a:p>
        </p:txBody>
      </p:sp>
      <p:pic>
        <p:nvPicPr>
          <p:cNvPr id="1026" name="Picture 2">
            <a:extLst>
              <a:ext uri="{FF2B5EF4-FFF2-40B4-BE49-F238E27FC236}">
                <a16:creationId xmlns:a16="http://schemas.microsoft.com/office/drawing/2014/main" id="{57C78B02-BA25-47D1-A7AA-FEA09C4F01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06347" y="2203962"/>
            <a:ext cx="2743200" cy="22479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A5BAB6BA-9480-404D-AEA3-E96B53278ED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13418" y="3375537"/>
            <a:ext cx="2743200" cy="22479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9C64E563-2B40-47E4-A856-0251DBE2E90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54233" y="4537587"/>
            <a:ext cx="2514600" cy="21717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87BD4EBD-6584-4344-AB9F-C694D357A856}"/>
              </a:ext>
            </a:extLst>
          </p:cNvPr>
          <p:cNvPicPr>
            <a:picLocks noChangeAspect="1"/>
          </p:cNvPicPr>
          <p:nvPr/>
        </p:nvPicPr>
        <p:blipFill rotWithShape="1">
          <a:blip r:embed="rId8"/>
          <a:srcRect l="31022" t="27478" r="34080" b="15972"/>
          <a:stretch/>
        </p:blipFill>
        <p:spPr bwMode="auto">
          <a:xfrm>
            <a:off x="3529310" y="519980"/>
            <a:ext cx="1777999" cy="1597320"/>
          </a:xfrm>
          <a:prstGeom prst="rect">
            <a:avLst/>
          </a:prstGeom>
          <a:ln>
            <a:noFill/>
          </a:ln>
          <a:extLst>
            <a:ext uri="{53640926-AAD7-44D8-BBD7-CCE9431645EC}">
              <a14:shadowObscured xmlns:a14="http://schemas.microsoft.com/office/drawing/2010/main"/>
            </a:ext>
          </a:extLst>
        </p:spPr>
      </p:pic>
      <p:pic>
        <p:nvPicPr>
          <p:cNvPr id="5" name="Picture 2">
            <a:extLst>
              <a:ext uri="{FF2B5EF4-FFF2-40B4-BE49-F238E27FC236}">
                <a16:creationId xmlns:a16="http://schemas.microsoft.com/office/drawing/2014/main" id="{5D412942-408E-4079-9498-E562E8B67C95}"/>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095999" y="507714"/>
            <a:ext cx="1608667" cy="1608667"/>
          </a:xfrm>
          <a:prstGeom prst="rect">
            <a:avLst/>
          </a:prstGeom>
          <a:solidFill>
            <a:schemeClr val="accent1"/>
          </a:solidFill>
        </p:spPr>
      </p:pic>
    </p:spTree>
    <p:extLst>
      <p:ext uri="{BB962C8B-B14F-4D97-AF65-F5344CB8AC3E}">
        <p14:creationId xmlns:p14="http://schemas.microsoft.com/office/powerpoint/2010/main" val="253102845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Amos Storkey: Visual Illusions">
            <a:extLst>
              <a:ext uri="{FF2B5EF4-FFF2-40B4-BE49-F238E27FC236}">
                <a16:creationId xmlns:a16="http://schemas.microsoft.com/office/drawing/2014/main" id="{70303E50-8B1D-45DE-A434-11E698D059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01636" y="485866"/>
            <a:ext cx="5843848" cy="5843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0788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descr="11">
            <a:extLst>
              <a:ext uri="{FF2B5EF4-FFF2-40B4-BE49-F238E27FC236}">
                <a16:creationId xmlns:a16="http://schemas.microsoft.com/office/drawing/2014/main" id="{24EE21E8-C4B9-403D-AD85-141E9E32BC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8640" y="616317"/>
            <a:ext cx="8219440" cy="54755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7157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2" descr="Polka dot ball rolling along the polka dot surface. Abstract vector optical illusion illustration. Extravagant background and tile of seamless wallpaper.">
            <a:extLst>
              <a:ext uri="{FF2B5EF4-FFF2-40B4-BE49-F238E27FC236}">
                <a16:creationId xmlns:a16="http://schemas.microsoft.com/office/drawing/2014/main" id="{8AD19E67-01BB-4C54-B3F4-E83F2340B4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0240" y="282712"/>
            <a:ext cx="7124008"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0588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un with Ambiguous Images - Art of Play">
            <a:extLst>
              <a:ext uri="{FF2B5EF4-FFF2-40B4-BE49-F238E27FC236}">
                <a16:creationId xmlns:a16="http://schemas.microsoft.com/office/drawing/2014/main" id="{7B05B37C-9CB9-4498-B1F9-9FE71EF76A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9936" y="584777"/>
            <a:ext cx="8832128" cy="5290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611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 name="TextBox 60">
            <a:extLst>
              <a:ext uri="{FF2B5EF4-FFF2-40B4-BE49-F238E27FC236}">
                <a16:creationId xmlns:a16="http://schemas.microsoft.com/office/drawing/2014/main" id="{4EA130D0-A35E-4B8B-8EA9-8BDC3256FC18}"/>
              </a:ext>
            </a:extLst>
          </p:cNvPr>
          <p:cNvSpPr txBox="1"/>
          <p:nvPr/>
        </p:nvSpPr>
        <p:spPr>
          <a:xfrm>
            <a:off x="0" y="1005840"/>
            <a:ext cx="5760720" cy="5577296"/>
          </a:xfrm>
          <a:prstGeom prst="rect">
            <a:avLst/>
          </a:prstGeom>
          <a:noFill/>
        </p:spPr>
        <p:txBody>
          <a:bodyPr wrap="square">
            <a:spAutoFit/>
          </a:bodyPr>
          <a:lstStyle/>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1.Have you experienced verbal abuse, humiliation, made afraid by someone in your household?</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endPar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GB" sz="1400" dirty="0">
                <a:solidFill>
                  <a:schemeClr val="tx2"/>
                </a:solidFill>
                <a:latin typeface="Calibri" panose="020F0502020204030204" pitchFamily="34" charset="0"/>
                <a:ea typeface="Calibri" panose="020F0502020204030204" pitchFamily="34" charset="0"/>
                <a:cs typeface="Times New Roman" panose="02020603050405020304" pitchFamily="18" charset="0"/>
              </a:rPr>
              <a:t>2.</a:t>
            </a: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Have you been physically abused from someone in the household?</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3.Have you ever  been sexually assaulted?</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4.Have you ever felt, unloved or not from a supportive family?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5.Have you ever not had enough to eat, had to wear dirty clothes, and had no one to protect you</a:t>
            </a:r>
            <a:r>
              <a:rPr lang="en-US" sz="1400" dirty="0">
                <a:solidFill>
                  <a:schemeClr val="tx2"/>
                </a:solidFill>
                <a:latin typeface="Calibri" panose="020F0502020204030204" pitchFamily="34" charset="0"/>
                <a:ea typeface="Calibri" panose="020F0502020204030204" pitchFamily="34" charset="0"/>
                <a:cs typeface="Times New Roman" panose="02020603050405020304" pitchFamily="18" charset="0"/>
              </a:rPr>
              <a:t> or </a:t>
            </a: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Your parents were too drunk or high to take care of you?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US" sz="1400" dirty="0">
                <a:solidFill>
                  <a:schemeClr val="tx2"/>
                </a:solidFill>
                <a:latin typeface="Calibri" panose="020F0502020204030204" pitchFamily="34" charset="0"/>
                <a:ea typeface="Calibri" panose="020F0502020204030204" pitchFamily="34" charset="0"/>
                <a:cs typeface="Times New Roman" panose="02020603050405020304" pitchFamily="18" charset="0"/>
              </a:rPr>
              <a:t>6</a:t>
            </a: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.Has you ever lost  a parent through divorced, abandonment, or other reason?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r>
              <a:rPr lang="en-US" sz="1400" dirty="0">
                <a:solidFill>
                  <a:schemeClr val="tx2"/>
                </a:solidFill>
                <a:latin typeface="Calibri" panose="020F0502020204030204" pitchFamily="34" charset="0"/>
                <a:ea typeface="Calibri" panose="020F0502020204030204" pitchFamily="34" charset="0"/>
                <a:cs typeface="Times New Roman" panose="02020603050405020304" pitchFamily="18" charset="0"/>
              </a:rPr>
              <a:t>7</a:t>
            </a: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.Have any of you seen domestic violence in your household?</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8.Have you had to  live with anyone who was a problem drinker or alcoholic or who used street drugs?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0" name="TextBox 59">
            <a:extLst>
              <a:ext uri="{FF2B5EF4-FFF2-40B4-BE49-F238E27FC236}">
                <a16:creationId xmlns:a16="http://schemas.microsoft.com/office/drawing/2014/main" id="{9DFC03C1-9A48-46D7-976E-A604F8327931}"/>
              </a:ext>
            </a:extLst>
          </p:cNvPr>
          <p:cNvSpPr txBox="1"/>
          <p:nvPr/>
        </p:nvSpPr>
        <p:spPr>
          <a:xfrm>
            <a:off x="5760720" y="1163781"/>
            <a:ext cx="6035040" cy="5777544"/>
          </a:xfrm>
          <a:prstGeom prst="rect">
            <a:avLst/>
          </a:prstGeom>
          <a:noFill/>
        </p:spPr>
        <p:txBody>
          <a:bodyPr wrap="square" rtlCol="0">
            <a:spAutoFit/>
          </a:bodyPr>
          <a:lstStyle/>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9.Have you had a household member depressed or mentally ill?  or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 household member attempt suicide?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10.Have you had a household member go to prison? Or grew up in a high crime area?</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11. Have you ever  committed a crime? Were you charged?</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12.Have you been the victim of a crime?</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13. Have you used drugs or alcohol?</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14. Have you abused or had a problem with drugs or Alcohol?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15. have you  ever been Homeless including sofa surfing, temp accommodation?</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16. Have you lived in “poverty”?</a:t>
            </a:r>
          </a:p>
          <a:p>
            <a:pPr marL="457200">
              <a:lnSpc>
                <a:spcPct val="107000"/>
              </a:lnSpc>
            </a:pP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17. Have you been depressed or mentally ill?  or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pPr>
            <a:r>
              <a:rPr lang="en-US"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attempt suicide? </a:t>
            </a:r>
            <a:endParaRPr lang="en-GB" sz="1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2" name="TextBox 61">
            <a:extLst>
              <a:ext uri="{FF2B5EF4-FFF2-40B4-BE49-F238E27FC236}">
                <a16:creationId xmlns:a16="http://schemas.microsoft.com/office/drawing/2014/main" id="{F0A2EB9F-6A7F-4F34-8A64-23E51CDA5A25}"/>
              </a:ext>
            </a:extLst>
          </p:cNvPr>
          <p:cNvSpPr txBox="1"/>
          <p:nvPr/>
        </p:nvSpPr>
        <p:spPr>
          <a:xfrm>
            <a:off x="1596044" y="207818"/>
            <a:ext cx="9642763" cy="461665"/>
          </a:xfrm>
          <a:prstGeom prst="rect">
            <a:avLst/>
          </a:prstGeom>
          <a:noFill/>
        </p:spPr>
        <p:txBody>
          <a:bodyPr wrap="square" rtlCol="0">
            <a:spAutoFit/>
          </a:bodyPr>
          <a:lstStyle/>
          <a:p>
            <a:pPr algn="ctr"/>
            <a:r>
              <a:rPr lang="en-GB" sz="2400" b="1" dirty="0">
                <a:solidFill>
                  <a:schemeClr val="tx2"/>
                </a:solidFill>
              </a:rPr>
              <a:t>Perception is everything</a:t>
            </a:r>
          </a:p>
        </p:txBody>
      </p:sp>
    </p:spTree>
    <p:extLst>
      <p:ext uri="{BB962C8B-B14F-4D97-AF65-F5344CB8AC3E}">
        <p14:creationId xmlns:p14="http://schemas.microsoft.com/office/powerpoint/2010/main" val="199396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1407F5-A03C-9129-B80C-C846C5427D48}"/>
              </a:ext>
            </a:extLst>
          </p:cNvPr>
          <p:cNvSpPr txBox="1"/>
          <p:nvPr/>
        </p:nvSpPr>
        <p:spPr>
          <a:xfrm>
            <a:off x="2327313" y="1142999"/>
            <a:ext cx="742261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b="1" dirty="0">
                <a:solidFill>
                  <a:schemeClr val="accent1"/>
                </a:solidFill>
                <a:cs typeface="Arial"/>
              </a:rPr>
              <a:t>Justice Captial- Supporting  the Desistance journey</a:t>
            </a:r>
          </a:p>
        </p:txBody>
      </p:sp>
      <p:sp>
        <p:nvSpPr>
          <p:cNvPr id="3" name="TextBox 2">
            <a:extLst>
              <a:ext uri="{FF2B5EF4-FFF2-40B4-BE49-F238E27FC236}">
                <a16:creationId xmlns:a16="http://schemas.microsoft.com/office/drawing/2014/main" id="{3B2805CB-0674-63B8-2EC1-92ADB5251EDD}"/>
              </a:ext>
            </a:extLst>
          </p:cNvPr>
          <p:cNvSpPr txBox="1"/>
          <p:nvPr/>
        </p:nvSpPr>
        <p:spPr>
          <a:xfrm>
            <a:off x="1712422" y="4006735"/>
            <a:ext cx="8512233" cy="646331"/>
          </a:xfrm>
          <a:prstGeom prst="rect">
            <a:avLst/>
          </a:prstGeom>
          <a:noFill/>
        </p:spPr>
        <p:txBody>
          <a:bodyPr wrap="square" rtlCol="0">
            <a:spAutoFit/>
          </a:bodyPr>
          <a:lstStyle/>
          <a:p>
            <a:r>
              <a:rPr lang="en-GB" b="0" i="0" dirty="0">
                <a:solidFill>
                  <a:srgbClr val="202124"/>
                </a:solidFill>
                <a:effectLst/>
                <a:latin typeface="arial" panose="020B0604020202020204" pitchFamily="34" charset="0"/>
              </a:rPr>
              <a:t>the skills, knowledge, and experience </a:t>
            </a:r>
            <a:r>
              <a:rPr lang="en-GB" b="0" i="0" u="none" strike="noStrike" dirty="0">
                <a:solidFill>
                  <a:srgbClr val="202124"/>
                </a:solidFill>
                <a:effectLst/>
                <a:latin typeface="arial" panose="020B0604020202020204" pitchFamily="34" charset="0"/>
              </a:rPr>
              <a:t>possessed</a:t>
            </a:r>
            <a:r>
              <a:rPr lang="en-GB" b="0" i="0" dirty="0">
                <a:solidFill>
                  <a:srgbClr val="202124"/>
                </a:solidFill>
                <a:effectLst/>
                <a:latin typeface="arial" panose="020B0604020202020204" pitchFamily="34" charset="0"/>
              </a:rPr>
              <a:t> by an individual, viewed in terms of their value, to themselves, and wider community.</a:t>
            </a:r>
            <a:endParaRPr lang="en-GB" dirty="0"/>
          </a:p>
        </p:txBody>
      </p:sp>
    </p:spTree>
    <p:extLst>
      <p:ext uri="{BB962C8B-B14F-4D97-AF65-F5344CB8AC3E}">
        <p14:creationId xmlns:p14="http://schemas.microsoft.com/office/powerpoint/2010/main" val="14418699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9ED5B6E-3243-11DF-835D-CF3916D3CDDD}"/>
              </a:ext>
            </a:extLst>
          </p:cNvPr>
          <p:cNvSpPr txBox="1"/>
          <p:nvPr/>
        </p:nvSpPr>
        <p:spPr>
          <a:xfrm>
            <a:off x="1872867" y="895120"/>
            <a:ext cx="902006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solidFill>
                  <a:schemeClr val="accent1"/>
                </a:solidFill>
                <a:cs typeface="Arial"/>
              </a:rPr>
              <a:t>Justice</a:t>
            </a:r>
            <a:r>
              <a:rPr lang="en-GB" sz="2800" b="1" dirty="0">
                <a:cs typeface="Arial"/>
              </a:rPr>
              <a:t> </a:t>
            </a:r>
            <a:r>
              <a:rPr lang="en-GB" sz="2800" b="1" dirty="0">
                <a:solidFill>
                  <a:schemeClr val="accent1"/>
                </a:solidFill>
                <a:cs typeface="Arial"/>
              </a:rPr>
              <a:t>Capital</a:t>
            </a:r>
          </a:p>
        </p:txBody>
      </p:sp>
      <p:sp>
        <p:nvSpPr>
          <p:cNvPr id="3" name="TextBox 2">
            <a:extLst>
              <a:ext uri="{FF2B5EF4-FFF2-40B4-BE49-F238E27FC236}">
                <a16:creationId xmlns:a16="http://schemas.microsoft.com/office/drawing/2014/main" id="{9BCFA725-9EEE-3B39-32B1-D5E71CF24AC7}"/>
              </a:ext>
            </a:extLst>
          </p:cNvPr>
          <p:cNvSpPr txBox="1"/>
          <p:nvPr/>
        </p:nvSpPr>
        <p:spPr>
          <a:xfrm>
            <a:off x="100988" y="1390879"/>
            <a:ext cx="935056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Justice capital is the conduit through which desistance, harm reduction and effective risk management are delivered. </a:t>
            </a:r>
            <a:endParaRPr lang="en-US"/>
          </a:p>
          <a:p>
            <a:pPr marL="285750" indent="-285750">
              <a:buFont typeface="Arial"/>
              <a:buChar char="•"/>
            </a:pPr>
            <a:r>
              <a:rPr lang="en-GB" dirty="0">
                <a:ea typeface="+mn-lt"/>
                <a:cs typeface="+mn-lt"/>
              </a:rPr>
              <a:t>Effective pro-social justice capital reinforces and </a:t>
            </a:r>
            <a:r>
              <a:rPr lang="en-GB">
                <a:ea typeface="+mn-lt"/>
                <a:cs typeface="+mn-lt"/>
              </a:rPr>
              <a:t>expands upon an individuals social, physical, human </a:t>
            </a:r>
            <a:r>
              <a:rPr lang="en-GB" dirty="0">
                <a:ea typeface="+mn-lt"/>
                <a:cs typeface="+mn-lt"/>
              </a:rPr>
              <a:t>and cultural capital to enable harm reduction as well as community integration</a:t>
            </a:r>
            <a:endParaRPr lang="en-GB"/>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‘structures, systems, processes, and relationships within institutions that create the conditions for access to social and community capital, which in turn can nurture or hinder the development of personal skills and resources</a:t>
            </a: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GB" dirty="0">
              <a:ea typeface="+mn-lt"/>
              <a:cs typeface="+mn-lt"/>
            </a:endParaRPr>
          </a:p>
        </p:txBody>
      </p:sp>
      <p:sp>
        <p:nvSpPr>
          <p:cNvPr id="135" name="TextBox 134">
            <a:extLst>
              <a:ext uri="{FF2B5EF4-FFF2-40B4-BE49-F238E27FC236}">
                <a16:creationId xmlns:a16="http://schemas.microsoft.com/office/drawing/2014/main" id="{76B183FC-E093-FF11-AF81-1D0AB5DEA4AB}"/>
              </a:ext>
            </a:extLst>
          </p:cNvPr>
          <p:cNvSpPr txBox="1"/>
          <p:nvPr/>
        </p:nvSpPr>
        <p:spPr>
          <a:xfrm>
            <a:off x="462177" y="4071167"/>
            <a:ext cx="431131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‘supporting or suppressing’ access to the required capital for desistance, particularly for marginalised groups</a:t>
            </a:r>
            <a:endParaRPr lang="en-US" dirty="0"/>
          </a:p>
        </p:txBody>
      </p:sp>
    </p:spTree>
    <p:extLst>
      <p:ext uri="{BB962C8B-B14F-4D97-AF65-F5344CB8AC3E}">
        <p14:creationId xmlns:p14="http://schemas.microsoft.com/office/powerpoint/2010/main" val="75452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7529001-1765-4FAF-A1FE-EBAD3254FC99}"/>
              </a:ext>
            </a:extLst>
          </p:cNvPr>
          <p:cNvPicPr>
            <a:picLocks noChangeAspect="1"/>
          </p:cNvPicPr>
          <p:nvPr/>
        </p:nvPicPr>
        <p:blipFill>
          <a:blip r:embed="rId2"/>
          <a:stretch>
            <a:fillRect/>
          </a:stretch>
        </p:blipFill>
        <p:spPr>
          <a:xfrm>
            <a:off x="2286000" y="440575"/>
            <a:ext cx="7996844" cy="5910349"/>
          </a:xfrm>
          <a:prstGeom prst="rect">
            <a:avLst/>
          </a:prstGeom>
        </p:spPr>
      </p:pic>
    </p:spTree>
    <p:extLst>
      <p:ext uri="{BB962C8B-B14F-4D97-AF65-F5344CB8AC3E}">
        <p14:creationId xmlns:p14="http://schemas.microsoft.com/office/powerpoint/2010/main" val="2398024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11E2CE-95DE-7D18-CA78-0CC75774B2A3}"/>
              </a:ext>
            </a:extLst>
          </p:cNvPr>
          <p:cNvSpPr txBox="1"/>
          <p:nvPr/>
        </p:nvSpPr>
        <p:spPr>
          <a:xfrm>
            <a:off x="528001" y="432000"/>
            <a:ext cx="11131200" cy="5111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685800">
              <a:lnSpc>
                <a:spcPct val="90000"/>
              </a:lnSpc>
              <a:spcBef>
                <a:spcPct val="0"/>
              </a:spcBef>
              <a:spcAft>
                <a:spcPts val="600"/>
              </a:spcAft>
            </a:pPr>
            <a:r>
              <a:rPr lang="en-US" sz="1875" b="1" kern="1200">
                <a:solidFill>
                  <a:schemeClr val="tx2"/>
                </a:solidFill>
                <a:latin typeface="+mj-lt"/>
                <a:ea typeface="+mj-ea"/>
                <a:cs typeface="+mj-cs"/>
              </a:rPr>
              <a:t>Recovery Captial</a:t>
            </a:r>
          </a:p>
        </p:txBody>
      </p:sp>
      <p:graphicFrame>
        <p:nvGraphicFramePr>
          <p:cNvPr id="5" name="TextBox 2">
            <a:extLst>
              <a:ext uri="{FF2B5EF4-FFF2-40B4-BE49-F238E27FC236}">
                <a16:creationId xmlns:a16="http://schemas.microsoft.com/office/drawing/2014/main" id="{EC816C67-6FAA-463D-64AA-3276337A0B8E}"/>
              </a:ext>
            </a:extLst>
          </p:cNvPr>
          <p:cNvGraphicFramePr/>
          <p:nvPr>
            <p:extLst>
              <p:ext uri="{D42A27DB-BD31-4B8C-83A1-F6EECF244321}">
                <p14:modId xmlns:p14="http://schemas.microsoft.com/office/powerpoint/2010/main" val="899026012"/>
              </p:ext>
            </p:extLst>
          </p:nvPr>
        </p:nvGraphicFramePr>
        <p:xfrm>
          <a:off x="528001" y="1302984"/>
          <a:ext cx="11132727" cy="4587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0532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diagram, application&#10;&#10;Description automatically generated">
            <a:extLst>
              <a:ext uri="{FF2B5EF4-FFF2-40B4-BE49-F238E27FC236}">
                <a16:creationId xmlns:a16="http://schemas.microsoft.com/office/drawing/2014/main" id="{728192B2-8935-84BB-3459-A6BCF62FB1B6}"/>
              </a:ext>
            </a:extLst>
          </p:cNvPr>
          <p:cNvPicPr>
            <a:picLocks noChangeAspect="1"/>
          </p:cNvPicPr>
          <p:nvPr/>
        </p:nvPicPr>
        <p:blipFill rotWithShape="1">
          <a:blip r:embed="rId2"/>
          <a:srcRect l="20703" t="25000" r="30664" b="21250"/>
          <a:stretch/>
        </p:blipFill>
        <p:spPr>
          <a:xfrm>
            <a:off x="454721" y="250156"/>
            <a:ext cx="11126339" cy="5774530"/>
          </a:xfrm>
          <a:prstGeom prst="rect">
            <a:avLst/>
          </a:prstGeom>
        </p:spPr>
      </p:pic>
      <p:sp>
        <p:nvSpPr>
          <p:cNvPr id="3" name="TextBox 2">
            <a:extLst>
              <a:ext uri="{FF2B5EF4-FFF2-40B4-BE49-F238E27FC236}">
                <a16:creationId xmlns:a16="http://schemas.microsoft.com/office/drawing/2014/main" id="{292069B6-DE81-4716-94D1-45FDA93681E8}"/>
              </a:ext>
            </a:extLst>
          </p:cNvPr>
          <p:cNvSpPr txBox="1"/>
          <p:nvPr/>
        </p:nvSpPr>
        <p:spPr>
          <a:xfrm>
            <a:off x="6096000" y="5709452"/>
            <a:ext cx="5918661" cy="923330"/>
          </a:xfrm>
          <a:prstGeom prst="rect">
            <a:avLst/>
          </a:prstGeom>
          <a:noFill/>
        </p:spPr>
        <p:txBody>
          <a:bodyPr wrap="square" rtlCol="0">
            <a:spAutoFit/>
          </a:bodyPr>
          <a:lstStyle/>
          <a:p>
            <a:r>
              <a:rPr lang="en-US" sz="1200" dirty="0">
                <a:ea typeface="+mn-lt"/>
                <a:cs typeface="+mn-lt"/>
              </a:rPr>
              <a:t>Desistance, recovery, and justice capital: Putting it all together </a:t>
            </a:r>
          </a:p>
          <a:p>
            <a:r>
              <a:rPr lang="en-US" sz="1200" dirty="0">
                <a:ea typeface="+mn-lt"/>
                <a:cs typeface="+mn-lt"/>
              </a:rPr>
              <a:t>Hazel </a:t>
            </a:r>
            <a:r>
              <a:rPr lang="en-US" sz="1200" dirty="0" err="1">
                <a:ea typeface="+mn-lt"/>
                <a:cs typeface="+mn-lt"/>
              </a:rPr>
              <a:t>Kemshall</a:t>
            </a:r>
            <a:r>
              <a:rPr lang="en-US" sz="1200" dirty="0">
                <a:ea typeface="+mn-lt"/>
                <a:cs typeface="+mn-lt"/>
              </a:rPr>
              <a:t> and Kieran McCartan HM Inspectorate of Probation Academic Insights 2022/10</a:t>
            </a:r>
            <a:endParaRPr lang="en-US" sz="1200" dirty="0">
              <a:cs typeface="Arial"/>
            </a:endParaRPr>
          </a:p>
          <a:p>
            <a:endParaRPr lang="en-GB" dirty="0"/>
          </a:p>
        </p:txBody>
      </p:sp>
    </p:spTree>
    <p:extLst>
      <p:ext uri="{BB962C8B-B14F-4D97-AF65-F5344CB8AC3E}">
        <p14:creationId xmlns:p14="http://schemas.microsoft.com/office/powerpoint/2010/main" val="3087911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246A9D-F8E5-76B3-9A94-663CD13E47CF}"/>
              </a:ext>
            </a:extLst>
          </p:cNvPr>
          <p:cNvSpPr txBox="1"/>
          <p:nvPr/>
        </p:nvSpPr>
        <p:spPr>
          <a:xfrm>
            <a:off x="528001" y="432000"/>
            <a:ext cx="11131200" cy="51117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685800">
              <a:lnSpc>
                <a:spcPct val="90000"/>
              </a:lnSpc>
              <a:spcBef>
                <a:spcPct val="0"/>
              </a:spcBef>
              <a:spcAft>
                <a:spcPts val="600"/>
              </a:spcAft>
            </a:pPr>
            <a:r>
              <a:rPr lang="en-US" sz="1875" b="1" kern="1200">
                <a:solidFill>
                  <a:schemeClr val="tx2"/>
                </a:solidFill>
                <a:latin typeface="+mj-lt"/>
                <a:ea typeface="+mj-ea"/>
                <a:cs typeface="+mj-cs"/>
              </a:rPr>
              <a:t>Justice Capital</a:t>
            </a:r>
          </a:p>
        </p:txBody>
      </p:sp>
      <p:graphicFrame>
        <p:nvGraphicFramePr>
          <p:cNvPr id="5" name="TextBox 2">
            <a:extLst>
              <a:ext uri="{FF2B5EF4-FFF2-40B4-BE49-F238E27FC236}">
                <a16:creationId xmlns:a16="http://schemas.microsoft.com/office/drawing/2014/main" id="{C25FBAAF-70E9-5E97-C9AA-467ED921FADD}"/>
              </a:ext>
            </a:extLst>
          </p:cNvPr>
          <p:cNvGraphicFramePr/>
          <p:nvPr>
            <p:extLst>
              <p:ext uri="{D42A27DB-BD31-4B8C-83A1-F6EECF244321}">
                <p14:modId xmlns:p14="http://schemas.microsoft.com/office/powerpoint/2010/main" val="2972951052"/>
              </p:ext>
            </p:extLst>
          </p:nvPr>
        </p:nvGraphicFramePr>
        <p:xfrm>
          <a:off x="647350" y="1137731"/>
          <a:ext cx="11132727" cy="45870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9064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8E9E7-3509-1CBF-8110-6B2BDAF2237E}"/>
              </a:ext>
            </a:extLst>
          </p:cNvPr>
          <p:cNvSpPr>
            <a:spLocks noGrp="1"/>
          </p:cNvSpPr>
          <p:nvPr>
            <p:ph type="title"/>
          </p:nvPr>
        </p:nvSpPr>
        <p:spPr/>
        <p:txBody>
          <a:bodyPr/>
          <a:lstStyle/>
          <a:p>
            <a:endParaRPr lang="en-GB"/>
          </a:p>
        </p:txBody>
      </p:sp>
      <p:pic>
        <p:nvPicPr>
          <p:cNvPr id="2050" name="Picture 2" descr="Bessel A. van der Kolk Quote: “French psychiatrist Pierre Janet: “Every  life is a piece of">
            <a:extLst>
              <a:ext uri="{FF2B5EF4-FFF2-40B4-BE49-F238E27FC236}">
                <a16:creationId xmlns:a16="http://schemas.microsoft.com/office/drawing/2014/main" id="{CF7F88D9-828B-2E4F-05B3-0866F2DAA5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2289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B2B7C-4EAF-2A97-1E6B-8B4070D0C9E6}"/>
              </a:ext>
            </a:extLst>
          </p:cNvPr>
          <p:cNvSpPr>
            <a:spLocks noGrp="1"/>
          </p:cNvSpPr>
          <p:nvPr>
            <p:ph type="title"/>
          </p:nvPr>
        </p:nvSpPr>
        <p:spPr>
          <a:xfrm>
            <a:off x="528001" y="431809"/>
            <a:ext cx="11132727" cy="511174"/>
          </a:xfrm>
        </p:spPr>
        <p:txBody>
          <a:bodyPr vert="horz" lIns="91440" tIns="45720" rIns="91440" bIns="45720" rtlCol="0" anchor="ctr">
            <a:normAutofit/>
          </a:bodyPr>
          <a:lstStyle/>
          <a:p>
            <a:r>
              <a:rPr lang="en-US" b="1" kern="1200">
                <a:latin typeface="+mj-lt"/>
                <a:ea typeface="+mj-ea"/>
                <a:cs typeface="+mj-cs"/>
              </a:rPr>
              <a:t>Social Captial</a:t>
            </a:r>
          </a:p>
        </p:txBody>
      </p:sp>
      <p:sp>
        <p:nvSpPr>
          <p:cNvPr id="4" name="TextBox 3">
            <a:extLst>
              <a:ext uri="{FF2B5EF4-FFF2-40B4-BE49-F238E27FC236}">
                <a16:creationId xmlns:a16="http://schemas.microsoft.com/office/drawing/2014/main" id="{B64CCD02-470D-61E9-66DF-D1A9486A251D}"/>
              </a:ext>
            </a:extLst>
          </p:cNvPr>
          <p:cNvSpPr txBox="1"/>
          <p:nvPr/>
        </p:nvSpPr>
        <p:spPr>
          <a:xfrm>
            <a:off x="6172200" y="1303200"/>
            <a:ext cx="5488525" cy="45864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134620" defTabSz="685800">
              <a:lnSpc>
                <a:spcPct val="90000"/>
              </a:lnSpc>
              <a:buFont typeface="Arial" panose="020B0604020202020204" pitchFamily="34" charset="0"/>
              <a:buChar char="•"/>
            </a:pPr>
            <a:r>
              <a:rPr lang="en-US" sz="2000" b="1" dirty="0" err="1"/>
              <a:t>Organisation</a:t>
            </a:r>
            <a:r>
              <a:rPr lang="en-US" sz="2000" b="1" dirty="0"/>
              <a:t> /practitioner</a:t>
            </a:r>
            <a:endParaRPr lang="en-US" sz="2000" b="1" dirty="0">
              <a:cs typeface="Arial"/>
            </a:endParaRPr>
          </a:p>
          <a:p>
            <a:pPr marL="134620" indent="-134620" defTabSz="685800">
              <a:lnSpc>
                <a:spcPct val="90000"/>
              </a:lnSpc>
              <a:spcBef>
                <a:spcPts val="750"/>
              </a:spcBef>
              <a:buFont typeface="Arial" panose="020B0604020202020204" pitchFamily="34" charset="0"/>
              <a:buChar char="•"/>
            </a:pPr>
            <a:r>
              <a:rPr lang="en-US" sz="2000" dirty="0"/>
              <a:t>Supporting reduction of negative social capital such as membership of pro-criminal groups  and the reduction of stigma and exclusion.</a:t>
            </a:r>
            <a:endParaRPr lang="en-US" sz="2000">
              <a:cs typeface="Arial"/>
            </a:endParaRPr>
          </a:p>
          <a:p>
            <a:pPr marL="134620" indent="-134620" defTabSz="685800">
              <a:lnSpc>
                <a:spcPct val="90000"/>
              </a:lnSpc>
              <a:spcBef>
                <a:spcPts val="750"/>
              </a:spcBef>
              <a:buFont typeface="Arial" panose="020B0604020202020204" pitchFamily="34" charset="0"/>
              <a:buChar char="•"/>
            </a:pPr>
            <a:r>
              <a:rPr lang="en-US" sz="2000" dirty="0"/>
              <a:t> Promoting ‘bridging social capital’ to new, pro-social networks of opportunity</a:t>
            </a:r>
            <a:endParaRPr lang="en-US" sz="2000">
              <a:cs typeface="Arial"/>
            </a:endParaRPr>
          </a:p>
          <a:p>
            <a:pPr marL="134620" indent="-134620" defTabSz="685800">
              <a:lnSpc>
                <a:spcPct val="90000"/>
              </a:lnSpc>
              <a:spcBef>
                <a:spcPts val="750"/>
              </a:spcBef>
              <a:buFont typeface="Arial" panose="020B0604020202020204" pitchFamily="34" charset="0"/>
              <a:buChar char="•"/>
            </a:pPr>
            <a:r>
              <a:rPr lang="en-US" sz="2000" dirty="0"/>
              <a:t>Promoting stable, pro-social networks of support</a:t>
            </a:r>
            <a:endParaRPr lang="en-US" sz="2000">
              <a:cs typeface="Arial"/>
            </a:endParaRPr>
          </a:p>
          <a:p>
            <a:pPr marL="134620" indent="-134620" defTabSz="685800">
              <a:lnSpc>
                <a:spcPct val="90000"/>
              </a:lnSpc>
              <a:spcBef>
                <a:spcPts val="750"/>
              </a:spcBef>
              <a:buFont typeface="Arial" panose="020B0604020202020204" pitchFamily="34" charset="0"/>
              <a:buChar char="•"/>
            </a:pPr>
            <a:r>
              <a:rPr lang="en-US" sz="2000" dirty="0"/>
              <a:t>Practitioner recognition of the differing types of social capital and how they can be built and deployed </a:t>
            </a:r>
            <a:endParaRPr lang="en-US" sz="2000" dirty="0">
              <a:cs typeface="Arial"/>
            </a:endParaRPr>
          </a:p>
        </p:txBody>
      </p:sp>
      <p:graphicFrame>
        <p:nvGraphicFramePr>
          <p:cNvPr id="6" name="Content Placeholder 2">
            <a:extLst>
              <a:ext uri="{FF2B5EF4-FFF2-40B4-BE49-F238E27FC236}">
                <a16:creationId xmlns:a16="http://schemas.microsoft.com/office/drawing/2014/main" id="{8FA5A3D2-8347-BA93-3531-B5C4F961CDC0}"/>
              </a:ext>
            </a:extLst>
          </p:cNvPr>
          <p:cNvGraphicFramePr>
            <a:graphicFrameLocks noGrp="1"/>
          </p:cNvGraphicFramePr>
          <p:nvPr>
            <p:ph sz="half" idx="1"/>
            <p:extLst>
              <p:ext uri="{D42A27DB-BD31-4B8C-83A1-F6EECF244321}">
                <p14:modId xmlns:p14="http://schemas.microsoft.com/office/powerpoint/2010/main" val="92237167"/>
              </p:ext>
            </p:extLst>
          </p:nvPr>
        </p:nvGraphicFramePr>
        <p:xfrm>
          <a:off x="527999" y="685362"/>
          <a:ext cx="5491801" cy="56985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3" name="Graphic 23" descr="Family with boy with solid fill">
            <a:extLst>
              <a:ext uri="{FF2B5EF4-FFF2-40B4-BE49-F238E27FC236}">
                <a16:creationId xmlns:a16="http://schemas.microsoft.com/office/drawing/2014/main" id="{D2205575-8DA4-39EE-01FE-2B0677EF2C8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464908" y="2353962"/>
            <a:ext cx="914400" cy="914400"/>
          </a:xfrm>
          <a:prstGeom prst="rect">
            <a:avLst/>
          </a:prstGeom>
        </p:spPr>
      </p:pic>
    </p:spTree>
    <p:extLst>
      <p:ext uri="{BB962C8B-B14F-4D97-AF65-F5344CB8AC3E}">
        <p14:creationId xmlns:p14="http://schemas.microsoft.com/office/powerpoint/2010/main" val="2505099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7EB5-559F-A8EC-1D7B-414928BBD0E3}"/>
              </a:ext>
            </a:extLst>
          </p:cNvPr>
          <p:cNvSpPr>
            <a:spLocks noGrp="1"/>
          </p:cNvSpPr>
          <p:nvPr>
            <p:ph type="title"/>
          </p:nvPr>
        </p:nvSpPr>
        <p:spPr/>
        <p:txBody>
          <a:bodyPr/>
          <a:lstStyle/>
          <a:p>
            <a:r>
              <a:rPr lang="en-GB" sz="1850" dirty="0">
                <a:cs typeface="Arial"/>
              </a:rPr>
              <a:t>Physical capital</a:t>
            </a:r>
            <a:endParaRPr lang="en-GB" dirty="0" err="1"/>
          </a:p>
        </p:txBody>
      </p:sp>
      <p:sp>
        <p:nvSpPr>
          <p:cNvPr id="4" name="Content Placeholder 3">
            <a:extLst>
              <a:ext uri="{FF2B5EF4-FFF2-40B4-BE49-F238E27FC236}">
                <a16:creationId xmlns:a16="http://schemas.microsoft.com/office/drawing/2014/main" id="{22163BFF-5E74-F695-FFD6-A90CA7BAF299}"/>
              </a:ext>
            </a:extLst>
          </p:cNvPr>
          <p:cNvSpPr>
            <a:spLocks noGrp="1"/>
          </p:cNvSpPr>
          <p:nvPr>
            <p:ph sz="half" idx="2"/>
          </p:nvPr>
        </p:nvSpPr>
        <p:spPr>
          <a:xfrm>
            <a:off x="5801497" y="1581227"/>
            <a:ext cx="5479345" cy="2484015"/>
          </a:xfrm>
          <a:solidFill>
            <a:schemeClr val="bg1"/>
          </a:solidFill>
        </p:spPr>
        <p:txBody>
          <a:bodyPr vert="horz" lIns="91440" tIns="45720" rIns="91440" bIns="45720" rtlCol="0" anchor="t">
            <a:normAutofit/>
          </a:bodyPr>
          <a:lstStyle/>
          <a:p>
            <a:pPr marL="0" indent="0">
              <a:buNone/>
            </a:pPr>
            <a:r>
              <a:rPr lang="en-GB" sz="1800" b="1" dirty="0">
                <a:cs typeface="Arial"/>
              </a:rPr>
              <a:t>Organisation</a:t>
            </a:r>
          </a:p>
          <a:p>
            <a:pPr marL="134620" indent="-134620"/>
            <a:r>
              <a:rPr lang="en-GB" sz="1800" dirty="0">
                <a:cs typeface="Arial"/>
              </a:rPr>
              <a:t>Promote access to education, employment and training</a:t>
            </a:r>
            <a:endParaRPr lang="en-GB">
              <a:cs typeface="Arial"/>
            </a:endParaRPr>
          </a:p>
          <a:p>
            <a:pPr marL="134620" indent="-134620"/>
            <a:r>
              <a:rPr lang="en-GB" sz="1800" dirty="0">
                <a:cs typeface="Arial"/>
              </a:rPr>
              <a:t>Support links to housing</a:t>
            </a:r>
          </a:p>
          <a:p>
            <a:pPr marL="134620" indent="-134620"/>
            <a:r>
              <a:rPr lang="en-GB" sz="1800" dirty="0">
                <a:cs typeface="Arial"/>
              </a:rPr>
              <a:t>Develop access pro-social links to earning</a:t>
            </a:r>
          </a:p>
          <a:p>
            <a:pPr marL="134620" indent="-134620"/>
            <a:r>
              <a:rPr lang="en-GB" sz="1800" dirty="0">
                <a:cs typeface="Arial"/>
              </a:rPr>
              <a:t>Reduce financial barriers and costs</a:t>
            </a:r>
          </a:p>
          <a:p>
            <a:pPr marL="134620" indent="-134620"/>
            <a:endParaRPr lang="en-GB" sz="1800" dirty="0">
              <a:cs typeface="Arial"/>
            </a:endParaRPr>
          </a:p>
        </p:txBody>
      </p:sp>
      <p:sp>
        <p:nvSpPr>
          <p:cNvPr id="7" name="Rectangle: Rounded Corners 6">
            <a:extLst>
              <a:ext uri="{FF2B5EF4-FFF2-40B4-BE49-F238E27FC236}">
                <a16:creationId xmlns:a16="http://schemas.microsoft.com/office/drawing/2014/main" id="{D0E42C57-6564-C88A-2894-C0A7CCC2D391}"/>
              </a:ext>
            </a:extLst>
          </p:cNvPr>
          <p:cNvSpPr/>
          <p:nvPr/>
        </p:nvSpPr>
        <p:spPr>
          <a:xfrm>
            <a:off x="391297" y="1204784"/>
            <a:ext cx="4808837" cy="4067431"/>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GB" sz="1800" b="1">
                <a:latin typeface="Arial"/>
                <a:ea typeface="Segoe UI"/>
                <a:cs typeface="Segoe UI"/>
              </a:rPr>
              <a:t>Individual</a:t>
            </a:r>
            <a:r>
              <a:rPr lang="en-GB" sz="1800">
                <a:latin typeface="Arial"/>
                <a:ea typeface="Segoe UI"/>
                <a:cs typeface="Segoe UI"/>
              </a:rPr>
              <a:t>​</a:t>
            </a:r>
          </a:p>
          <a:p>
            <a:pPr lvl="0" rtl="0">
              <a:buChar char="•"/>
            </a:pPr>
            <a:r>
              <a:rPr lang="en-GB" sz="1800">
                <a:latin typeface="Arial"/>
                <a:ea typeface="Arial"/>
                <a:cs typeface="Arial"/>
              </a:rPr>
              <a:t>Physical assets​</a:t>
            </a:r>
          </a:p>
          <a:p>
            <a:pPr lvl="0" rtl="0">
              <a:buChar char="•"/>
            </a:pPr>
            <a:r>
              <a:rPr lang="en-GB" sz="1600">
                <a:latin typeface="Arial"/>
                <a:ea typeface="Arial"/>
                <a:cs typeface="Arial"/>
              </a:rPr>
              <a:t>Wealth</a:t>
            </a:r>
            <a:r>
              <a:rPr lang="en-US" sz="1600">
                <a:latin typeface="Arial"/>
                <a:ea typeface="Arial"/>
                <a:cs typeface="Arial"/>
              </a:rPr>
              <a:t>​</a:t>
            </a:r>
          </a:p>
          <a:p>
            <a:pPr lvl="0" rtl="0">
              <a:buChar char="•"/>
            </a:pPr>
            <a:r>
              <a:rPr lang="en-GB" sz="1600">
                <a:latin typeface="Arial"/>
                <a:ea typeface="Arial"/>
                <a:cs typeface="Arial"/>
              </a:rPr>
              <a:t>Housing</a:t>
            </a:r>
            <a:r>
              <a:rPr lang="en-US" sz="1600">
                <a:latin typeface="Arial"/>
                <a:ea typeface="Arial"/>
                <a:cs typeface="Arial"/>
              </a:rPr>
              <a:t>​</a:t>
            </a:r>
          </a:p>
          <a:p>
            <a:pPr lvl="0" rtl="0">
              <a:buChar char="•"/>
            </a:pPr>
            <a:r>
              <a:rPr lang="en-GB" sz="1600">
                <a:latin typeface="Arial"/>
                <a:ea typeface="Arial"/>
                <a:cs typeface="Arial"/>
              </a:rPr>
              <a:t>Incoome​</a:t>
            </a:r>
          </a:p>
          <a:p>
            <a:pPr lvl="0" rtl="0">
              <a:buChar char="•"/>
            </a:pPr>
            <a:r>
              <a:rPr lang="en-GB" sz="1600">
                <a:latin typeface="Arial"/>
                <a:ea typeface="Arial"/>
                <a:cs typeface="Arial"/>
              </a:rPr>
              <a:t>employment</a:t>
            </a:r>
            <a:endParaRPr lang="en-GB"/>
          </a:p>
        </p:txBody>
      </p:sp>
      <p:pic>
        <p:nvPicPr>
          <p:cNvPr id="6" name="Graphic 6" descr="Money outline">
            <a:extLst>
              <a:ext uri="{FF2B5EF4-FFF2-40B4-BE49-F238E27FC236}">
                <a16:creationId xmlns:a16="http://schemas.microsoft.com/office/drawing/2014/main" id="{7865DA5D-3973-3982-6EC6-074846FB74C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385137" y="2670288"/>
            <a:ext cx="914400" cy="914400"/>
          </a:xfrm>
          <a:prstGeom prst="rect">
            <a:avLst/>
          </a:prstGeom>
        </p:spPr>
      </p:pic>
      <p:pic>
        <p:nvPicPr>
          <p:cNvPr id="5" name="Graphic 5" descr="Chef female outline">
            <a:extLst>
              <a:ext uri="{FF2B5EF4-FFF2-40B4-BE49-F238E27FC236}">
                <a16:creationId xmlns:a16="http://schemas.microsoft.com/office/drawing/2014/main" id="{91ACEAED-C53B-616F-495B-D85318E913C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560191" y="3789803"/>
            <a:ext cx="914400" cy="914400"/>
          </a:xfrm>
          <a:prstGeom prst="rect">
            <a:avLst/>
          </a:prstGeom>
        </p:spPr>
      </p:pic>
    </p:spTree>
    <p:extLst>
      <p:ext uri="{BB962C8B-B14F-4D97-AF65-F5344CB8AC3E}">
        <p14:creationId xmlns:p14="http://schemas.microsoft.com/office/powerpoint/2010/main" val="388534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799A1-AB5B-6DF2-86C1-2D71B59F83FE}"/>
              </a:ext>
            </a:extLst>
          </p:cNvPr>
          <p:cNvSpPr>
            <a:spLocks noGrp="1"/>
          </p:cNvSpPr>
          <p:nvPr>
            <p:ph type="title"/>
          </p:nvPr>
        </p:nvSpPr>
        <p:spPr/>
        <p:txBody>
          <a:bodyPr/>
          <a:lstStyle/>
          <a:p>
            <a:r>
              <a:rPr lang="en-GB" sz="1850" dirty="0">
                <a:cs typeface="Arial"/>
              </a:rPr>
              <a:t>Human Captial</a:t>
            </a:r>
            <a:endParaRPr lang="en-GB" dirty="0"/>
          </a:p>
        </p:txBody>
      </p:sp>
      <p:sp>
        <p:nvSpPr>
          <p:cNvPr id="4" name="Content Placeholder 3">
            <a:extLst>
              <a:ext uri="{FF2B5EF4-FFF2-40B4-BE49-F238E27FC236}">
                <a16:creationId xmlns:a16="http://schemas.microsoft.com/office/drawing/2014/main" id="{45D3885D-66CB-93C6-AEA5-9EF7BC7798BF}"/>
              </a:ext>
            </a:extLst>
          </p:cNvPr>
          <p:cNvSpPr>
            <a:spLocks noGrp="1"/>
          </p:cNvSpPr>
          <p:nvPr>
            <p:ph sz="half" idx="2"/>
          </p:nvPr>
        </p:nvSpPr>
        <p:spPr/>
        <p:txBody>
          <a:bodyPr vert="horz" lIns="91440" tIns="45720" rIns="91440" bIns="45720" rtlCol="0" anchor="t">
            <a:normAutofit/>
          </a:bodyPr>
          <a:lstStyle/>
          <a:p>
            <a:pPr marL="0" indent="0">
              <a:buNone/>
            </a:pPr>
            <a:r>
              <a:rPr lang="en-GB" sz="1800" b="1" dirty="0">
                <a:solidFill>
                  <a:schemeClr val="tx2"/>
                </a:solidFill>
                <a:cs typeface="Arial"/>
              </a:rPr>
              <a:t>Organisation</a:t>
            </a:r>
            <a:endParaRPr lang="en-US" sz="1800">
              <a:solidFill>
                <a:schemeClr val="tx2"/>
              </a:solidFill>
              <a:cs typeface="Arial"/>
            </a:endParaRPr>
          </a:p>
          <a:p>
            <a:pPr marL="134620" indent="-134620"/>
            <a:r>
              <a:rPr lang="en-GB" sz="1800" dirty="0">
                <a:solidFill>
                  <a:schemeClr val="tx2"/>
                </a:solidFill>
                <a:ea typeface="+mn-lt"/>
                <a:cs typeface="+mn-lt"/>
              </a:rPr>
              <a:t>Support the Development of personal agency and enhancement of resilience to adversity</a:t>
            </a:r>
          </a:p>
          <a:p>
            <a:pPr marL="134620" indent="-134620"/>
            <a:r>
              <a:rPr lang="en-GB" sz="1800" dirty="0">
                <a:solidFill>
                  <a:schemeClr val="tx2"/>
                </a:solidFill>
                <a:ea typeface="+mn-lt"/>
                <a:cs typeface="+mn-lt"/>
              </a:rPr>
              <a:t>  Development of positive choice making </a:t>
            </a:r>
            <a:endParaRPr lang="en-GB" dirty="0">
              <a:solidFill>
                <a:schemeClr val="tx2"/>
              </a:solidFill>
            </a:endParaRPr>
          </a:p>
          <a:p>
            <a:pPr marL="134620" indent="-134620"/>
            <a:r>
              <a:rPr lang="en-GB" sz="1800" dirty="0">
                <a:solidFill>
                  <a:schemeClr val="tx2"/>
                </a:solidFill>
                <a:ea typeface="+mn-lt"/>
                <a:cs typeface="+mn-lt"/>
              </a:rPr>
              <a:t>Guidance to the Acquisition of skills, health and wellbeing, and aspiration and hope . Support in  Problem solving and thinking skills</a:t>
            </a:r>
            <a:endParaRPr lang="en-GB" sz="1800">
              <a:solidFill>
                <a:schemeClr val="tx2"/>
              </a:solidFill>
              <a:cs typeface="Arial"/>
            </a:endParaRPr>
          </a:p>
          <a:p>
            <a:pPr marL="134620" indent="-134620"/>
            <a:r>
              <a:rPr lang="en-GB" sz="1800" dirty="0">
                <a:solidFill>
                  <a:schemeClr val="tx2"/>
                </a:solidFill>
                <a:ea typeface="+mn-lt"/>
                <a:cs typeface="+mn-lt"/>
              </a:rPr>
              <a:t> Developing and providing access to  resources (such as education, employment) to integrate back into the community</a:t>
            </a:r>
          </a:p>
          <a:p>
            <a:pPr marL="134620" indent="-134620"/>
            <a:r>
              <a:rPr lang="en-GB" sz="1800" dirty="0">
                <a:solidFill>
                  <a:schemeClr val="tx2"/>
                </a:solidFill>
                <a:cs typeface="Arial"/>
              </a:rPr>
              <a:t>Promote access to health and wellbeing services</a:t>
            </a:r>
          </a:p>
        </p:txBody>
      </p:sp>
      <p:sp>
        <p:nvSpPr>
          <p:cNvPr id="5" name="Rectangle: Rounded Corners 4">
            <a:extLst>
              <a:ext uri="{FF2B5EF4-FFF2-40B4-BE49-F238E27FC236}">
                <a16:creationId xmlns:a16="http://schemas.microsoft.com/office/drawing/2014/main" id="{8D959A1D-213A-9829-549E-B1F36772153C}"/>
              </a:ext>
            </a:extLst>
          </p:cNvPr>
          <p:cNvSpPr/>
          <p:nvPr/>
        </p:nvSpPr>
        <p:spPr>
          <a:xfrm>
            <a:off x="528558" y="1315150"/>
            <a:ext cx="5092862" cy="4316485"/>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90000"/>
              </a:lnSpc>
              <a:spcBef>
                <a:spcPts val="750"/>
              </a:spcBef>
            </a:pPr>
            <a:r>
              <a:rPr lang="en-GB" b="1" dirty="0">
                <a:solidFill>
                  <a:schemeClr val="bg1"/>
                </a:solidFill>
                <a:cs typeface="Arial"/>
              </a:rPr>
              <a:t>Individual</a:t>
            </a:r>
            <a:endParaRPr lang="en-US" dirty="0">
              <a:solidFill>
                <a:schemeClr val="bg1"/>
              </a:solidFill>
              <a:cs typeface="Arial"/>
            </a:endParaRPr>
          </a:p>
          <a:p>
            <a:pPr marL="134620" indent="-134620">
              <a:lnSpc>
                <a:spcPct val="90000"/>
              </a:lnSpc>
              <a:spcBef>
                <a:spcPts val="750"/>
              </a:spcBef>
              <a:buFont typeface="Arial"/>
              <a:buChar char="•"/>
            </a:pPr>
            <a:r>
              <a:rPr lang="en-GB" dirty="0">
                <a:solidFill>
                  <a:schemeClr val="bg1"/>
                </a:solidFill>
                <a:cs typeface="Arial"/>
              </a:rPr>
              <a:t>coping mechanisms</a:t>
            </a:r>
          </a:p>
          <a:p>
            <a:pPr marL="134620" indent="-134620">
              <a:lnSpc>
                <a:spcPct val="90000"/>
              </a:lnSpc>
              <a:spcBef>
                <a:spcPts val="750"/>
              </a:spcBef>
              <a:buFont typeface="Arial"/>
              <a:buChar char="•"/>
            </a:pPr>
            <a:r>
              <a:rPr lang="en-GB" dirty="0">
                <a:solidFill>
                  <a:schemeClr val="bg1"/>
                </a:solidFill>
                <a:cs typeface="Arial"/>
              </a:rPr>
              <a:t>resilience</a:t>
            </a:r>
          </a:p>
          <a:p>
            <a:pPr marL="134620" indent="-134620">
              <a:lnSpc>
                <a:spcPct val="90000"/>
              </a:lnSpc>
              <a:spcBef>
                <a:spcPts val="750"/>
              </a:spcBef>
              <a:buFont typeface="Arial"/>
              <a:buChar char="•"/>
            </a:pPr>
            <a:r>
              <a:rPr lang="en-GB" dirty="0">
                <a:solidFill>
                  <a:schemeClr val="bg1"/>
                </a:solidFill>
                <a:cs typeface="Arial"/>
              </a:rPr>
              <a:t>Hope</a:t>
            </a:r>
            <a:endParaRPr lang="en-US" dirty="0">
              <a:solidFill>
                <a:schemeClr val="bg1"/>
              </a:solidFill>
              <a:cs typeface="Arial"/>
            </a:endParaRPr>
          </a:p>
          <a:p>
            <a:pPr marL="134620" indent="-134620">
              <a:lnSpc>
                <a:spcPct val="90000"/>
              </a:lnSpc>
              <a:spcBef>
                <a:spcPts val="750"/>
              </a:spcBef>
              <a:buFont typeface="Arial"/>
              <a:buChar char="•"/>
            </a:pPr>
            <a:r>
              <a:rPr lang="en-GB" dirty="0">
                <a:solidFill>
                  <a:schemeClr val="bg1"/>
                </a:solidFill>
                <a:cs typeface="Arial"/>
              </a:rPr>
              <a:t>Emotional intelligence</a:t>
            </a:r>
            <a:endParaRPr lang="en-US" dirty="0">
              <a:solidFill>
                <a:schemeClr val="bg1"/>
              </a:solidFill>
              <a:cs typeface="Arial"/>
            </a:endParaRPr>
          </a:p>
          <a:p>
            <a:pPr marL="134620" indent="-134620">
              <a:lnSpc>
                <a:spcPct val="90000"/>
              </a:lnSpc>
              <a:spcBef>
                <a:spcPts val="750"/>
              </a:spcBef>
              <a:buFont typeface="Arial"/>
              <a:buChar char="•"/>
            </a:pPr>
            <a:r>
              <a:rPr lang="en-GB" dirty="0">
                <a:solidFill>
                  <a:schemeClr val="bg1"/>
                </a:solidFill>
                <a:cs typeface="Arial"/>
              </a:rPr>
              <a:t> positive aspirations towards a ‘good life’</a:t>
            </a:r>
          </a:p>
          <a:p>
            <a:pPr marL="134620" indent="-134620">
              <a:lnSpc>
                <a:spcPct val="90000"/>
              </a:lnSpc>
              <a:spcBef>
                <a:spcPts val="750"/>
              </a:spcBef>
              <a:buFont typeface="Arial"/>
              <a:buChar char="•"/>
            </a:pPr>
            <a:r>
              <a:rPr lang="en-GB" dirty="0">
                <a:solidFill>
                  <a:schemeClr val="bg1"/>
                </a:solidFill>
                <a:cs typeface="Arial"/>
              </a:rPr>
              <a:t>educational attainment </a:t>
            </a:r>
            <a:endParaRPr lang="en-US" dirty="0">
              <a:solidFill>
                <a:schemeClr val="bg1"/>
              </a:solidFill>
              <a:cs typeface="Arial"/>
            </a:endParaRPr>
          </a:p>
          <a:p>
            <a:pPr marL="134620" indent="-134620">
              <a:lnSpc>
                <a:spcPct val="90000"/>
              </a:lnSpc>
              <a:spcBef>
                <a:spcPts val="750"/>
              </a:spcBef>
              <a:buFont typeface="Arial"/>
              <a:buChar char="•"/>
            </a:pPr>
            <a:r>
              <a:rPr lang="en-GB" dirty="0">
                <a:solidFill>
                  <a:schemeClr val="bg1"/>
                </a:solidFill>
                <a:cs typeface="Arial"/>
              </a:rPr>
              <a:t>positive problem-solving skills </a:t>
            </a:r>
          </a:p>
          <a:p>
            <a:pPr marL="134620" indent="-134620">
              <a:lnSpc>
                <a:spcPct val="90000"/>
              </a:lnSpc>
              <a:spcBef>
                <a:spcPts val="750"/>
              </a:spcBef>
              <a:buFont typeface="Arial"/>
              <a:buChar char="•"/>
            </a:pPr>
            <a:r>
              <a:rPr lang="en-GB" dirty="0">
                <a:solidFill>
                  <a:schemeClr val="bg1"/>
                </a:solidFill>
                <a:cs typeface="Arial"/>
              </a:rPr>
              <a:t>Health</a:t>
            </a:r>
            <a:endParaRPr lang="en-GB" dirty="0">
              <a:solidFill>
                <a:schemeClr val="bg1"/>
              </a:solidFill>
            </a:endParaRPr>
          </a:p>
        </p:txBody>
      </p:sp>
    </p:spTree>
    <p:extLst>
      <p:ext uri="{BB962C8B-B14F-4D97-AF65-F5344CB8AC3E}">
        <p14:creationId xmlns:p14="http://schemas.microsoft.com/office/powerpoint/2010/main" val="1921207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7B613-8EDF-AED1-2571-83EA57C76D60}"/>
              </a:ext>
            </a:extLst>
          </p:cNvPr>
          <p:cNvSpPr>
            <a:spLocks noGrp="1"/>
          </p:cNvSpPr>
          <p:nvPr>
            <p:ph type="title"/>
          </p:nvPr>
        </p:nvSpPr>
        <p:spPr/>
        <p:txBody>
          <a:bodyPr/>
          <a:lstStyle/>
          <a:p>
            <a:r>
              <a:rPr lang="en-GB" sz="1850" dirty="0">
                <a:ea typeface="+mj-lt"/>
                <a:cs typeface="+mj-lt"/>
              </a:rPr>
              <a:t>Cultural capital</a:t>
            </a:r>
            <a:endParaRPr lang="en-US" dirty="0"/>
          </a:p>
        </p:txBody>
      </p:sp>
      <p:sp>
        <p:nvSpPr>
          <p:cNvPr id="3" name="Rectangle: Rounded Corners 2">
            <a:extLst>
              <a:ext uri="{FF2B5EF4-FFF2-40B4-BE49-F238E27FC236}">
                <a16:creationId xmlns:a16="http://schemas.microsoft.com/office/drawing/2014/main" id="{56EB771E-FD69-FC3E-03B0-7F6D75ECC8F4}"/>
              </a:ext>
            </a:extLst>
          </p:cNvPr>
          <p:cNvSpPr/>
          <p:nvPr/>
        </p:nvSpPr>
        <p:spPr>
          <a:xfrm>
            <a:off x="664175" y="1791729"/>
            <a:ext cx="5179540" cy="3583459"/>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buFont typeface="Arial"/>
              <a:buChar char="•"/>
            </a:pPr>
            <a:r>
              <a:rPr lang="en-GB" sz="2400" dirty="0">
                <a:solidFill>
                  <a:srgbClr val="24273C"/>
                </a:solidFill>
                <a:ea typeface="+mn-lt"/>
                <a:cs typeface="+mn-lt"/>
              </a:rPr>
              <a:t>pro-social values</a:t>
            </a:r>
            <a:endParaRPr lang="en-US" sz="2400" dirty="0">
              <a:solidFill>
                <a:srgbClr val="FFFFFF"/>
              </a:solidFill>
              <a:ea typeface="+mn-lt"/>
              <a:cs typeface="+mn-lt"/>
            </a:endParaRPr>
          </a:p>
          <a:p>
            <a:pPr marL="171450" indent="-171450">
              <a:buFont typeface="Arial"/>
              <a:buChar char="•"/>
            </a:pPr>
            <a:r>
              <a:rPr lang="en-GB" sz="2400" dirty="0">
                <a:solidFill>
                  <a:srgbClr val="24273C"/>
                </a:solidFill>
                <a:ea typeface="+mn-lt"/>
                <a:cs typeface="+mn-lt"/>
              </a:rPr>
              <a:t> Beliefs</a:t>
            </a:r>
            <a:endParaRPr lang="en-US" sz="2400" dirty="0">
              <a:solidFill>
                <a:srgbClr val="FFFFFF"/>
              </a:solidFill>
              <a:ea typeface="+mn-lt"/>
              <a:cs typeface="+mn-lt"/>
            </a:endParaRPr>
          </a:p>
          <a:p>
            <a:pPr marL="171450" indent="-171450">
              <a:buFont typeface="Arial"/>
              <a:buChar char="•"/>
            </a:pPr>
            <a:r>
              <a:rPr lang="en-GB" sz="2400" dirty="0">
                <a:solidFill>
                  <a:srgbClr val="24273C"/>
                </a:solidFill>
                <a:ea typeface="+mn-lt"/>
                <a:cs typeface="+mn-lt"/>
              </a:rPr>
              <a:t> Attitudes</a:t>
            </a:r>
            <a:endParaRPr lang="en-US" sz="2400" dirty="0">
              <a:solidFill>
                <a:srgbClr val="FFFFFF"/>
              </a:solidFill>
              <a:ea typeface="+mn-lt"/>
              <a:cs typeface="+mn-lt"/>
            </a:endParaRPr>
          </a:p>
          <a:p>
            <a:pPr marL="171450" indent="-171450">
              <a:buFont typeface="Arial"/>
              <a:buChar char="•"/>
            </a:pPr>
            <a:r>
              <a:rPr lang="en-GB" sz="2400" dirty="0">
                <a:solidFill>
                  <a:srgbClr val="24273C"/>
                </a:solidFill>
                <a:cs typeface="Arial"/>
              </a:rPr>
              <a:t>Language</a:t>
            </a:r>
          </a:p>
          <a:p>
            <a:pPr marL="171450" indent="-171450">
              <a:buFont typeface="Arial"/>
              <a:buChar char="•"/>
            </a:pPr>
            <a:r>
              <a:rPr lang="en-GB" sz="2400" dirty="0">
                <a:solidFill>
                  <a:srgbClr val="24273C"/>
                </a:solidFill>
                <a:cs typeface="Arial"/>
              </a:rPr>
              <a:t>Preferences</a:t>
            </a:r>
          </a:p>
          <a:p>
            <a:pPr marL="171450" indent="-171450">
              <a:buFont typeface="Arial"/>
              <a:buChar char="•"/>
            </a:pPr>
            <a:r>
              <a:rPr lang="en-GB" sz="2400" dirty="0">
                <a:solidFill>
                  <a:srgbClr val="24273C"/>
                </a:solidFill>
                <a:cs typeface="Arial"/>
              </a:rPr>
              <a:t>Sub-cultures</a:t>
            </a:r>
          </a:p>
          <a:p>
            <a:pPr marL="171450" indent="-171450">
              <a:buFont typeface="Arial"/>
              <a:buChar char="•"/>
            </a:pPr>
            <a:r>
              <a:rPr lang="en-GB" sz="2400" dirty="0">
                <a:solidFill>
                  <a:srgbClr val="24273C"/>
                </a:solidFill>
                <a:cs typeface="Arial"/>
              </a:rPr>
              <a:t>Class</a:t>
            </a:r>
          </a:p>
          <a:p>
            <a:pPr marL="171450" indent="-171450">
              <a:buFont typeface="Arial"/>
              <a:buChar char="•"/>
            </a:pPr>
            <a:r>
              <a:rPr lang="en-GB" sz="2400" dirty="0">
                <a:solidFill>
                  <a:srgbClr val="24273C"/>
                </a:solidFill>
                <a:cs typeface="Arial"/>
              </a:rPr>
              <a:t>religion</a:t>
            </a:r>
          </a:p>
        </p:txBody>
      </p:sp>
      <p:sp>
        <p:nvSpPr>
          <p:cNvPr id="4" name="TextBox 3">
            <a:extLst>
              <a:ext uri="{FF2B5EF4-FFF2-40B4-BE49-F238E27FC236}">
                <a16:creationId xmlns:a16="http://schemas.microsoft.com/office/drawing/2014/main" id="{BBDBB06E-64F1-1F85-D3F5-EB2789AE7071}"/>
              </a:ext>
            </a:extLst>
          </p:cNvPr>
          <p:cNvSpPr txBox="1"/>
          <p:nvPr/>
        </p:nvSpPr>
        <p:spPr>
          <a:xfrm>
            <a:off x="6688094" y="1776283"/>
            <a:ext cx="4788243"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n-lt"/>
                <a:cs typeface="+mn-lt"/>
              </a:rPr>
              <a:t>Support the Acquisition of appropriate social values, beliefs and behaviours ‘that allow them to fit into, and function within, the accepted social norms of society.</a:t>
            </a:r>
            <a:endParaRPr lang="en-US" dirty="0">
              <a:ea typeface="+mn-lt"/>
              <a:cs typeface="+mn-lt"/>
            </a:endParaRP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Pro social modelling</a:t>
            </a: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 Reframing distorted beliefs, aspirations, and goals.</a:t>
            </a:r>
          </a:p>
          <a:p>
            <a:pPr marL="285750" indent="-285750">
              <a:buFont typeface="Arial"/>
              <a:buChar char="•"/>
            </a:pPr>
            <a:endParaRPr lang="en-GB" dirty="0">
              <a:cs typeface="Arial"/>
            </a:endParaRPr>
          </a:p>
          <a:p>
            <a:pPr marL="285750" indent="-285750">
              <a:buFont typeface="Arial"/>
              <a:buChar char="•"/>
            </a:pPr>
            <a:r>
              <a:rPr lang="en-GB" dirty="0">
                <a:cs typeface="Arial"/>
              </a:rPr>
              <a:t>Ensuring Equality and diversity needs are taken into account</a:t>
            </a:r>
          </a:p>
          <a:p>
            <a:pPr marL="285750" indent="-285750">
              <a:buFont typeface="Arial"/>
              <a:buChar char="•"/>
            </a:pPr>
            <a:endParaRPr lang="en-GB" dirty="0">
              <a:cs typeface="Arial"/>
            </a:endParaRPr>
          </a:p>
          <a:p>
            <a:pPr marL="285750" indent="-285750">
              <a:buFont typeface="Arial"/>
              <a:buChar char="•"/>
            </a:pPr>
            <a:r>
              <a:rPr lang="en-GB" dirty="0">
                <a:cs typeface="Arial"/>
              </a:rPr>
              <a:t>Acceptance of "different" social norms when not pro criminal </a:t>
            </a:r>
          </a:p>
          <a:p>
            <a:endParaRPr lang="en-GB" dirty="0">
              <a:cs typeface="Arial"/>
            </a:endParaRPr>
          </a:p>
          <a:p>
            <a:endParaRPr lang="en-GB" dirty="0">
              <a:cs typeface="Arial"/>
            </a:endParaRPr>
          </a:p>
        </p:txBody>
      </p:sp>
      <p:pic>
        <p:nvPicPr>
          <p:cNvPr id="5" name="Graphic 5" descr="Electric guitar with solid fill">
            <a:extLst>
              <a:ext uri="{FF2B5EF4-FFF2-40B4-BE49-F238E27FC236}">
                <a16:creationId xmlns:a16="http://schemas.microsoft.com/office/drawing/2014/main" id="{A7466F0D-B36E-9C23-63D5-B7EC008AC3F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60498" y="2238555"/>
            <a:ext cx="914400" cy="914400"/>
          </a:xfrm>
          <a:prstGeom prst="rect">
            <a:avLst/>
          </a:prstGeom>
        </p:spPr>
      </p:pic>
      <p:pic>
        <p:nvPicPr>
          <p:cNvPr id="6" name="Graphic 6" descr="User Crown Female with solid fill">
            <a:extLst>
              <a:ext uri="{FF2B5EF4-FFF2-40B4-BE49-F238E27FC236}">
                <a16:creationId xmlns:a16="http://schemas.microsoft.com/office/drawing/2014/main" id="{5C5FC237-5EA3-4FD0-E018-08A5BCA67FF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560498" y="3719423"/>
            <a:ext cx="914400" cy="914400"/>
          </a:xfrm>
          <a:prstGeom prst="rect">
            <a:avLst/>
          </a:prstGeom>
        </p:spPr>
      </p:pic>
    </p:spTree>
    <p:extLst>
      <p:ext uri="{BB962C8B-B14F-4D97-AF65-F5344CB8AC3E}">
        <p14:creationId xmlns:p14="http://schemas.microsoft.com/office/powerpoint/2010/main" val="2842848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10;&#10;Description automatically generated">
            <a:extLst>
              <a:ext uri="{FF2B5EF4-FFF2-40B4-BE49-F238E27FC236}">
                <a16:creationId xmlns:a16="http://schemas.microsoft.com/office/drawing/2014/main" id="{00290338-9BA7-3E99-7327-FC9FED87707B}"/>
              </a:ext>
            </a:extLst>
          </p:cNvPr>
          <p:cNvPicPr>
            <a:picLocks noChangeAspect="1"/>
          </p:cNvPicPr>
          <p:nvPr/>
        </p:nvPicPr>
        <p:blipFill rotWithShape="1">
          <a:blip r:embed="rId2"/>
          <a:srcRect l="4899" t="25654" r="10473" b="8377"/>
          <a:stretch/>
        </p:blipFill>
        <p:spPr>
          <a:xfrm>
            <a:off x="957533" y="918355"/>
            <a:ext cx="10263010" cy="5154363"/>
          </a:xfrm>
          <a:prstGeom prst="rect">
            <a:avLst/>
          </a:prstGeom>
        </p:spPr>
      </p:pic>
      <p:sp>
        <p:nvSpPr>
          <p:cNvPr id="3" name="TextBox 2">
            <a:extLst>
              <a:ext uri="{FF2B5EF4-FFF2-40B4-BE49-F238E27FC236}">
                <a16:creationId xmlns:a16="http://schemas.microsoft.com/office/drawing/2014/main" id="{36E29CA9-4CA8-F362-BCA3-DCD6AA97965C}"/>
              </a:ext>
            </a:extLst>
          </p:cNvPr>
          <p:cNvSpPr txBox="1"/>
          <p:nvPr/>
        </p:nvSpPr>
        <p:spPr>
          <a:xfrm>
            <a:off x="841075" y="280358"/>
            <a:ext cx="100066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chemeClr val="tx2"/>
                </a:solidFill>
                <a:ea typeface="+mn-lt"/>
                <a:cs typeface="+mn-lt"/>
              </a:rPr>
              <a:t>The four socio-ecological stages and their links to criminogenic behaviour</a:t>
            </a:r>
            <a:endParaRPr lang="en-US" dirty="0">
              <a:solidFill>
                <a:schemeClr val="tx2"/>
              </a:solidFill>
              <a:cs typeface="Arial"/>
            </a:endParaRPr>
          </a:p>
        </p:txBody>
      </p:sp>
    </p:spTree>
    <p:extLst>
      <p:ext uri="{BB962C8B-B14F-4D97-AF65-F5344CB8AC3E}">
        <p14:creationId xmlns:p14="http://schemas.microsoft.com/office/powerpoint/2010/main" val="1402714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5872B-7BED-726C-857B-38EFFDFD4F8B}"/>
              </a:ext>
            </a:extLst>
          </p:cNvPr>
          <p:cNvSpPr>
            <a:spLocks noGrp="1"/>
          </p:cNvSpPr>
          <p:nvPr>
            <p:ph type="title"/>
          </p:nvPr>
        </p:nvSpPr>
        <p:spPr/>
        <p:txBody>
          <a:bodyPr/>
          <a:lstStyle/>
          <a:p>
            <a:r>
              <a:rPr lang="en-GB" sz="1850" dirty="0">
                <a:cs typeface="Arial"/>
              </a:rPr>
              <a:t> </a:t>
            </a:r>
            <a:r>
              <a:rPr lang="en-GB" sz="2000" dirty="0">
                <a:ea typeface="+mj-lt"/>
                <a:cs typeface="+mj-lt"/>
              </a:rPr>
              <a:t>service delivery and engagement for practitioners</a:t>
            </a:r>
          </a:p>
        </p:txBody>
      </p:sp>
      <p:sp>
        <p:nvSpPr>
          <p:cNvPr id="3" name="Rectangle 2">
            <a:extLst>
              <a:ext uri="{FF2B5EF4-FFF2-40B4-BE49-F238E27FC236}">
                <a16:creationId xmlns:a16="http://schemas.microsoft.com/office/drawing/2014/main" id="{46E4A24C-6490-BD69-0680-8533F08B81A9}"/>
              </a:ext>
            </a:extLst>
          </p:cNvPr>
          <p:cNvSpPr/>
          <p:nvPr/>
        </p:nvSpPr>
        <p:spPr>
          <a:xfrm>
            <a:off x="1209932" y="880419"/>
            <a:ext cx="9967783" cy="5333999"/>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a:buChar char="•"/>
            </a:pPr>
            <a:r>
              <a:rPr lang="en-GB" dirty="0">
                <a:solidFill>
                  <a:schemeClr val="accent1"/>
                </a:solidFill>
              </a:rPr>
              <a:t>Modelling and encouraging reciprocity, that is, mutual exchange rather than merely appropriating things.</a:t>
            </a:r>
            <a:endParaRPr lang="en-US" dirty="0">
              <a:solidFill>
                <a:schemeClr val="accent1"/>
              </a:solidFill>
              <a:cs typeface="Arial"/>
            </a:endParaRPr>
          </a:p>
          <a:p>
            <a:pPr marL="285750" indent="-285750">
              <a:buFont typeface="Arial"/>
              <a:buChar char="•"/>
            </a:pPr>
            <a:endParaRPr lang="en-GB" dirty="0">
              <a:solidFill>
                <a:schemeClr val="accent1"/>
              </a:solidFill>
              <a:cs typeface="Arial"/>
            </a:endParaRPr>
          </a:p>
          <a:p>
            <a:pPr marL="285750" indent="-285750">
              <a:buFont typeface="Arial"/>
              <a:buChar char="•"/>
            </a:pPr>
            <a:r>
              <a:rPr lang="en-GB" dirty="0">
                <a:solidFill>
                  <a:schemeClr val="accent1"/>
                </a:solidFill>
              </a:rPr>
              <a:t> Identifying and accessing routes to building trust between the service user and others, and between the service user and the key groups that can afford opportunities to change.</a:t>
            </a:r>
            <a:endParaRPr lang="en-GB" dirty="0">
              <a:solidFill>
                <a:schemeClr val="accent1"/>
              </a:solidFill>
              <a:cs typeface="Arial"/>
            </a:endParaRPr>
          </a:p>
          <a:p>
            <a:pPr marL="285750" indent="-285750">
              <a:buFont typeface="Arial"/>
              <a:buChar char="•"/>
            </a:pPr>
            <a:endParaRPr lang="en-GB" dirty="0">
              <a:solidFill>
                <a:schemeClr val="accent1"/>
              </a:solidFill>
              <a:cs typeface="Arial"/>
            </a:endParaRPr>
          </a:p>
          <a:p>
            <a:pPr marL="285750" indent="-285750">
              <a:buFont typeface="Arial"/>
              <a:buChar char="•"/>
            </a:pPr>
            <a:r>
              <a:rPr lang="en-GB" dirty="0">
                <a:solidFill>
                  <a:schemeClr val="accent1"/>
                </a:solidFill>
              </a:rPr>
              <a:t> Providing dignity and value to the service user combined with appropriate boundaries on conduct and behaviour .</a:t>
            </a:r>
            <a:endParaRPr lang="en-GB" dirty="0">
              <a:solidFill>
                <a:schemeClr val="accent1"/>
              </a:solidFill>
              <a:cs typeface="Arial"/>
            </a:endParaRPr>
          </a:p>
          <a:p>
            <a:pPr marL="285750" indent="-285750">
              <a:buFont typeface="Arial"/>
              <a:buChar char="•"/>
            </a:pPr>
            <a:endParaRPr lang="en-GB" dirty="0">
              <a:solidFill>
                <a:schemeClr val="accent1"/>
              </a:solidFill>
              <a:cs typeface="Arial"/>
            </a:endParaRPr>
          </a:p>
          <a:p>
            <a:pPr marL="285750" indent="-285750">
              <a:buFont typeface="Arial"/>
              <a:buChar char="•"/>
            </a:pPr>
            <a:r>
              <a:rPr lang="en-GB" dirty="0">
                <a:solidFill>
                  <a:schemeClr val="accent1"/>
                </a:solidFill>
              </a:rPr>
              <a:t> Fairness and justice in applying legitimate sanctions and the appropriate use of ‘supportive authority’ </a:t>
            </a:r>
            <a:endParaRPr lang="en-GB" dirty="0">
              <a:solidFill>
                <a:schemeClr val="accent1"/>
              </a:solidFill>
              <a:cs typeface="Arial"/>
            </a:endParaRPr>
          </a:p>
          <a:p>
            <a:pPr marL="285750" indent="-285750">
              <a:buFont typeface="Arial"/>
              <a:buChar char="•"/>
            </a:pPr>
            <a:endParaRPr lang="en-GB" dirty="0">
              <a:solidFill>
                <a:schemeClr val="accent1"/>
              </a:solidFill>
              <a:cs typeface="Arial"/>
            </a:endParaRPr>
          </a:p>
          <a:p>
            <a:pPr marL="285750" indent="-285750">
              <a:buFont typeface="Arial"/>
              <a:buChar char="•"/>
            </a:pPr>
            <a:r>
              <a:rPr lang="en-GB" dirty="0">
                <a:solidFill>
                  <a:schemeClr val="accent1"/>
                </a:solidFill>
              </a:rPr>
              <a:t> Hearing the service user ‘voice’ and offering individualised service delivery based on a comprehensive and holistic assessment  </a:t>
            </a:r>
            <a:endParaRPr lang="en-GB" dirty="0">
              <a:solidFill>
                <a:schemeClr val="accent1"/>
              </a:solidFill>
              <a:cs typeface="Arial"/>
            </a:endParaRPr>
          </a:p>
          <a:p>
            <a:pPr marL="285750" indent="-285750">
              <a:buFont typeface="Arial"/>
              <a:buChar char="•"/>
            </a:pPr>
            <a:endParaRPr lang="en-GB" dirty="0">
              <a:solidFill>
                <a:schemeClr val="accent1"/>
              </a:solidFill>
              <a:cs typeface="Arial"/>
            </a:endParaRPr>
          </a:p>
          <a:p>
            <a:pPr marL="285750" indent="-285750">
              <a:buFont typeface="Arial"/>
              <a:buChar char="•"/>
            </a:pPr>
            <a:r>
              <a:rPr lang="en-GB" dirty="0">
                <a:solidFill>
                  <a:schemeClr val="accent1"/>
                </a:solidFill>
              </a:rPr>
              <a:t>Partnership with the service user where possible, realistically recognising the barriers to joint working,  at times, particularly in the early stages of supervision, the practitioner may have to be the ‘senior partner’.</a:t>
            </a:r>
            <a:r>
              <a:rPr lang="en-GB" sz="1600" dirty="0">
                <a:solidFill>
                  <a:schemeClr val="accent1"/>
                </a:solidFill>
              </a:rPr>
              <a:t> </a:t>
            </a:r>
            <a:endParaRPr lang="en-GB" sz="1600" dirty="0">
              <a:solidFill>
                <a:schemeClr val="accent1"/>
              </a:solidFill>
              <a:cs typeface="Arial"/>
            </a:endParaRPr>
          </a:p>
          <a:p>
            <a:pPr marL="285750" indent="-285750">
              <a:buFont typeface="Arial"/>
              <a:buChar char="•"/>
            </a:pPr>
            <a:endParaRPr lang="en-GB" sz="1600" dirty="0">
              <a:cs typeface="Arial"/>
            </a:endParaRPr>
          </a:p>
        </p:txBody>
      </p:sp>
    </p:spTree>
    <p:extLst>
      <p:ext uri="{BB962C8B-B14F-4D97-AF65-F5344CB8AC3E}">
        <p14:creationId xmlns:p14="http://schemas.microsoft.com/office/powerpoint/2010/main" val="2727699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72E70-537E-E3F0-EF57-5F62D7A5D304}"/>
              </a:ext>
            </a:extLst>
          </p:cNvPr>
          <p:cNvSpPr>
            <a:spLocks noGrp="1"/>
          </p:cNvSpPr>
          <p:nvPr>
            <p:ph type="title"/>
          </p:nvPr>
        </p:nvSpPr>
        <p:spPr/>
        <p:txBody>
          <a:bodyPr>
            <a:normAutofit/>
          </a:bodyPr>
          <a:lstStyle/>
          <a:p>
            <a:r>
              <a:rPr lang="en-GB" sz="2000" dirty="0">
                <a:cs typeface="Arial"/>
              </a:rPr>
              <a:t>service delivery and engagement for </a:t>
            </a:r>
            <a:r>
              <a:rPr lang="en-GB" sz="2000" dirty="0" err="1">
                <a:cs typeface="Arial"/>
              </a:rPr>
              <a:t>practioners</a:t>
            </a:r>
            <a:endParaRPr lang="en-US" dirty="0" err="1"/>
          </a:p>
        </p:txBody>
      </p:sp>
      <p:sp>
        <p:nvSpPr>
          <p:cNvPr id="3" name="Rectangle 2">
            <a:extLst>
              <a:ext uri="{FF2B5EF4-FFF2-40B4-BE49-F238E27FC236}">
                <a16:creationId xmlns:a16="http://schemas.microsoft.com/office/drawing/2014/main" id="{8ED93F9B-ED4D-93E6-A2BB-95745604F0C4}"/>
              </a:ext>
            </a:extLst>
          </p:cNvPr>
          <p:cNvSpPr/>
          <p:nvPr/>
        </p:nvSpPr>
        <p:spPr>
          <a:xfrm>
            <a:off x="911310" y="1359243"/>
            <a:ext cx="11018108" cy="4479324"/>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Sans-Serif"/>
              <a:buChar char="•"/>
            </a:pPr>
            <a:r>
              <a:rPr lang="en-GB" dirty="0">
                <a:solidFill>
                  <a:schemeClr val="accent1"/>
                </a:solidFill>
                <a:cs typeface="Arial"/>
              </a:rPr>
              <a:t>The practitioner should be an ‘enabler’ not a ‘rescuer’.</a:t>
            </a:r>
            <a:endParaRPr lang="en-US">
              <a:solidFill>
                <a:schemeClr val="accent1"/>
              </a:solidFill>
              <a:cs typeface="Arial"/>
            </a:endParaRPr>
          </a:p>
          <a:p>
            <a:pPr marL="285750" indent="-285750">
              <a:buFont typeface="Arial,Sans-Serif"/>
              <a:buChar char="•"/>
            </a:pPr>
            <a:endParaRPr lang="en-GB" dirty="0">
              <a:solidFill>
                <a:schemeClr val="accent1"/>
              </a:solidFill>
              <a:cs typeface="Arial"/>
            </a:endParaRPr>
          </a:p>
          <a:p>
            <a:pPr marL="285750" indent="-285750">
              <a:buFont typeface="Arial,Sans-Serif"/>
              <a:buChar char="•"/>
            </a:pPr>
            <a:r>
              <a:rPr lang="en-GB" dirty="0">
                <a:solidFill>
                  <a:schemeClr val="accent1"/>
                </a:solidFill>
                <a:cs typeface="Arial"/>
              </a:rPr>
              <a:t> Creation of positive networks of opportunity and routes to change.</a:t>
            </a:r>
          </a:p>
          <a:p>
            <a:pPr marL="285750" indent="-285750">
              <a:buFont typeface="Arial,Sans-Serif"/>
              <a:buChar char="•"/>
            </a:pPr>
            <a:endParaRPr lang="en-GB" dirty="0">
              <a:solidFill>
                <a:schemeClr val="accent1"/>
              </a:solidFill>
              <a:cs typeface="Arial"/>
            </a:endParaRPr>
          </a:p>
          <a:p>
            <a:pPr marL="285750" indent="-285750">
              <a:buFont typeface="Arial,Sans-Serif"/>
              <a:buChar char="•"/>
            </a:pPr>
            <a:r>
              <a:rPr lang="en-GB" dirty="0">
                <a:solidFill>
                  <a:schemeClr val="accent1"/>
                </a:solidFill>
                <a:cs typeface="Arial"/>
              </a:rPr>
              <a:t> The importance of recognising trauma and adverse experiences in the lives of service users.</a:t>
            </a:r>
          </a:p>
          <a:p>
            <a:pPr marL="285750" indent="-285750">
              <a:buFont typeface="Arial,Sans-Serif"/>
              <a:buChar char="•"/>
            </a:pPr>
            <a:endParaRPr lang="en-GB" dirty="0">
              <a:solidFill>
                <a:schemeClr val="accent1"/>
              </a:solidFill>
              <a:cs typeface="Arial"/>
            </a:endParaRPr>
          </a:p>
          <a:p>
            <a:pPr marL="285750" indent="-285750">
              <a:buFont typeface="Arial,Sans-Serif"/>
              <a:buChar char="•"/>
            </a:pPr>
            <a:r>
              <a:rPr lang="en-GB" dirty="0">
                <a:solidFill>
                  <a:schemeClr val="accent1"/>
                </a:solidFill>
                <a:cs typeface="Arial"/>
              </a:rPr>
              <a:t>  Recognition of the impact of stigma, marginalisation, structural disadvantage, and intersectionality on service users.</a:t>
            </a:r>
          </a:p>
          <a:p>
            <a:pPr marL="285750" indent="-285750">
              <a:buFont typeface="Arial,Sans-Serif"/>
              <a:buChar char="•"/>
            </a:pPr>
            <a:endParaRPr lang="en-GB" dirty="0">
              <a:solidFill>
                <a:schemeClr val="accent1"/>
              </a:solidFill>
              <a:cs typeface="Arial"/>
            </a:endParaRPr>
          </a:p>
          <a:p>
            <a:pPr marL="285750" indent="-285750">
              <a:buFont typeface="Arial,Sans-Serif"/>
              <a:buChar char="•"/>
            </a:pPr>
            <a:r>
              <a:rPr lang="en-GB" dirty="0">
                <a:solidFill>
                  <a:schemeClr val="accent1"/>
                </a:solidFill>
                <a:cs typeface="Arial"/>
              </a:rPr>
              <a:t>See the individual in the socio-ecological environment that they exist in, and  understand that the different levels of this environment all contribute to preventing reoffending, successful risk management, and desistance</a:t>
            </a:r>
            <a:endParaRPr lang="en-GB" dirty="0">
              <a:solidFill>
                <a:schemeClr val="accent1"/>
              </a:solidFill>
            </a:endParaRPr>
          </a:p>
        </p:txBody>
      </p:sp>
    </p:spTree>
    <p:extLst>
      <p:ext uri="{BB962C8B-B14F-4D97-AF65-F5344CB8AC3E}">
        <p14:creationId xmlns:p14="http://schemas.microsoft.com/office/powerpoint/2010/main" val="4146384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1FDC44-9100-43E4-AABD-9D015F96658D}"/>
              </a:ext>
            </a:extLst>
          </p:cNvPr>
          <p:cNvPicPr>
            <a:picLocks noChangeAspect="1"/>
          </p:cNvPicPr>
          <p:nvPr/>
        </p:nvPicPr>
        <p:blipFill rotWithShape="1">
          <a:blip r:embed="rId2"/>
          <a:srcRect l="12298" t="22514" r="15577" b="12605"/>
          <a:stretch/>
        </p:blipFill>
        <p:spPr bwMode="auto">
          <a:xfrm>
            <a:off x="174567" y="651373"/>
            <a:ext cx="11446625" cy="5649674"/>
          </a:xfrm>
          <a:prstGeom prst="rect">
            <a:avLst/>
          </a:prstGeom>
          <a:ln>
            <a:noFill/>
          </a:ln>
          <a:extLst>
            <a:ext uri="{53640926-AAD7-44D8-BBD7-CCE9431645EC}">
              <a14:shadowObscured xmlns:a14="http://schemas.microsoft.com/office/drawing/2010/main"/>
            </a:ext>
          </a:extLst>
        </p:spPr>
      </p:pic>
      <p:pic>
        <p:nvPicPr>
          <p:cNvPr id="3" name="Picture 3">
            <a:extLst>
              <a:ext uri="{FF2B5EF4-FFF2-40B4-BE49-F238E27FC236}">
                <a16:creationId xmlns:a16="http://schemas.microsoft.com/office/drawing/2014/main" id="{15EC3833-7F14-DDB2-F030-9C832B2CE886}"/>
              </a:ext>
            </a:extLst>
          </p:cNvPr>
          <p:cNvPicPr>
            <a:picLocks noChangeAspect="1"/>
          </p:cNvPicPr>
          <p:nvPr/>
        </p:nvPicPr>
        <p:blipFill>
          <a:blip r:embed="rId3"/>
          <a:stretch>
            <a:fillRect/>
          </a:stretch>
        </p:blipFill>
        <p:spPr>
          <a:xfrm>
            <a:off x="4941802" y="1050196"/>
            <a:ext cx="1824422" cy="1472770"/>
          </a:xfrm>
          <a:prstGeom prst="rect">
            <a:avLst/>
          </a:prstGeom>
        </p:spPr>
      </p:pic>
    </p:spTree>
    <p:extLst>
      <p:ext uri="{BB962C8B-B14F-4D97-AF65-F5344CB8AC3E}">
        <p14:creationId xmlns:p14="http://schemas.microsoft.com/office/powerpoint/2010/main" val="11025835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81CA3-D1BB-3F6E-ED33-CE6EAC262AAE}"/>
              </a:ext>
            </a:extLst>
          </p:cNvPr>
          <p:cNvSpPr>
            <a:spLocks noGrp="1"/>
          </p:cNvSpPr>
          <p:nvPr>
            <p:ph type="title"/>
          </p:nvPr>
        </p:nvSpPr>
        <p:spPr/>
        <p:txBody>
          <a:bodyPr/>
          <a:lstStyle/>
          <a:p>
            <a:r>
              <a:rPr lang="en-GB" sz="1850" dirty="0">
                <a:ea typeface="+mj-lt"/>
                <a:cs typeface="+mj-lt"/>
              </a:rPr>
              <a:t>Organisational/institutional practices supportive of justice capital</a:t>
            </a:r>
            <a:endParaRPr lang="en-US" dirty="0"/>
          </a:p>
        </p:txBody>
      </p:sp>
      <p:sp>
        <p:nvSpPr>
          <p:cNvPr id="3" name="Rectangle: Rounded Corners 2">
            <a:extLst>
              <a:ext uri="{FF2B5EF4-FFF2-40B4-BE49-F238E27FC236}">
                <a16:creationId xmlns:a16="http://schemas.microsoft.com/office/drawing/2014/main" id="{913B1C8D-10A0-125A-94D7-0B6D1ACE49F4}"/>
              </a:ext>
            </a:extLst>
          </p:cNvPr>
          <p:cNvSpPr/>
          <p:nvPr/>
        </p:nvSpPr>
        <p:spPr>
          <a:xfrm>
            <a:off x="841075" y="1250830"/>
            <a:ext cx="10696754" cy="4687018"/>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2"/>
                </a:solidFill>
                <a:ea typeface="+mn-lt"/>
                <a:cs typeface="+mn-lt"/>
              </a:rPr>
              <a:t>placing the service user at the centre of all activity; personalised and individualised service delivery; and listening to the ‘voice’ of the user </a:t>
            </a:r>
            <a:endParaRPr lang="en-US" dirty="0">
              <a:solidFill>
                <a:schemeClr val="tx2"/>
              </a:solidFill>
              <a:ea typeface="+mn-lt"/>
              <a:cs typeface="+mn-lt"/>
            </a:endParaRPr>
          </a:p>
          <a:p>
            <a:r>
              <a:rPr lang="en-GB" dirty="0">
                <a:solidFill>
                  <a:schemeClr val="tx2"/>
                </a:solidFill>
                <a:ea typeface="+mn-lt"/>
                <a:cs typeface="+mn-lt"/>
              </a:rPr>
              <a:t>• understanding the importance of the life course in service users’ lives, in terms of their journey into and out of offending behaviour, and recognising that all aspects of life, and therefore the service users’ journey, are intertwined </a:t>
            </a:r>
            <a:endParaRPr lang="en-US" dirty="0">
              <a:solidFill>
                <a:schemeClr val="tx2"/>
              </a:solidFill>
              <a:ea typeface="+mn-lt"/>
              <a:cs typeface="+mn-lt"/>
            </a:endParaRPr>
          </a:p>
          <a:p>
            <a:r>
              <a:rPr lang="en-GB" dirty="0">
                <a:solidFill>
                  <a:schemeClr val="tx2"/>
                </a:solidFill>
                <a:ea typeface="+mn-lt"/>
                <a:cs typeface="+mn-lt"/>
              </a:rPr>
              <a:t>• the importance of a trauma-informed understanding by staff, and the organisation as whole • positive values and beliefs of all staff, including the expectation of change, modelling of hope and aspiration, and enhancement of personal efficacy </a:t>
            </a:r>
            <a:endParaRPr lang="en-US" dirty="0">
              <a:solidFill>
                <a:schemeClr val="tx2"/>
              </a:solidFill>
              <a:ea typeface="+mn-lt"/>
              <a:cs typeface="+mn-lt"/>
            </a:endParaRPr>
          </a:p>
          <a:p>
            <a:r>
              <a:rPr lang="en-GB" dirty="0">
                <a:solidFill>
                  <a:schemeClr val="tx2"/>
                </a:solidFill>
                <a:ea typeface="+mn-lt"/>
                <a:cs typeface="+mn-lt"/>
              </a:rPr>
              <a:t>• the centrality of compassion as a concept in working with service users and in supporting staff in their daily activities </a:t>
            </a:r>
            <a:endParaRPr lang="en-US" dirty="0">
              <a:solidFill>
                <a:schemeClr val="tx2"/>
              </a:solidFill>
              <a:ea typeface="+mn-lt"/>
              <a:cs typeface="+mn-lt"/>
            </a:endParaRPr>
          </a:p>
          <a:p>
            <a:r>
              <a:rPr lang="en-GB" dirty="0">
                <a:solidFill>
                  <a:schemeClr val="tx2"/>
                </a:solidFill>
                <a:ea typeface="+mn-lt"/>
                <a:cs typeface="+mn-lt"/>
              </a:rPr>
              <a:t>• an awareness of the inherent structural inequities and discriminations in the system</a:t>
            </a:r>
            <a:endParaRPr lang="en-US" dirty="0">
              <a:solidFill>
                <a:schemeClr val="tx2"/>
              </a:solidFill>
              <a:ea typeface="+mn-lt"/>
              <a:cs typeface="+mn-lt"/>
            </a:endParaRPr>
          </a:p>
          <a:p>
            <a:r>
              <a:rPr lang="en-GB" dirty="0">
                <a:solidFill>
                  <a:schemeClr val="tx2"/>
                </a:solidFill>
                <a:ea typeface="+mn-lt"/>
                <a:cs typeface="+mn-lt"/>
              </a:rPr>
              <a:t> • commitment of all in the organisation to equitable and culturally relevant access to resources and services; more specifically, a commitment to reflect upon and adapt practices with individuals, groups or communities disadvantaged by the system because of gender, sex, race, ethnicity, neurodiversity, and/or mental health</a:t>
            </a:r>
            <a:endParaRPr lang="en-US" dirty="0">
              <a:solidFill>
                <a:schemeClr val="tx2"/>
              </a:solidFill>
              <a:cs typeface="Arial"/>
            </a:endParaRPr>
          </a:p>
        </p:txBody>
      </p:sp>
    </p:spTree>
    <p:extLst>
      <p:ext uri="{BB962C8B-B14F-4D97-AF65-F5344CB8AC3E}">
        <p14:creationId xmlns:p14="http://schemas.microsoft.com/office/powerpoint/2010/main" val="749344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2B2F4-4421-CD85-EB5A-28C56BCD4999}"/>
              </a:ext>
            </a:extLst>
          </p:cNvPr>
          <p:cNvSpPr>
            <a:spLocks noGrp="1"/>
          </p:cNvSpPr>
          <p:nvPr>
            <p:ph type="title"/>
          </p:nvPr>
        </p:nvSpPr>
        <p:spPr/>
        <p:txBody>
          <a:bodyPr/>
          <a:lstStyle/>
          <a:p>
            <a:r>
              <a:rPr lang="en-GB" sz="1800" dirty="0">
                <a:cs typeface="Arial"/>
              </a:rPr>
              <a:t>Organisational/institutional practices supportive of justice capital</a:t>
            </a:r>
            <a:endParaRPr lang="en-US" dirty="0"/>
          </a:p>
        </p:txBody>
      </p:sp>
      <p:sp>
        <p:nvSpPr>
          <p:cNvPr id="3" name="Rectangle: Rounded Corners 2">
            <a:extLst>
              <a:ext uri="{FF2B5EF4-FFF2-40B4-BE49-F238E27FC236}">
                <a16:creationId xmlns:a16="http://schemas.microsoft.com/office/drawing/2014/main" id="{336A5110-D39E-5B29-68FD-ED2C1BCE215E}"/>
              </a:ext>
            </a:extLst>
          </p:cNvPr>
          <p:cNvSpPr/>
          <p:nvPr/>
        </p:nvSpPr>
        <p:spPr>
          <a:xfrm>
            <a:off x="783565" y="1229263"/>
            <a:ext cx="10394830" cy="4571999"/>
          </a:xfrm>
          <a:prstGeom prst="round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bg1"/>
                </a:solidFill>
                <a:cs typeface="Arial"/>
              </a:rPr>
              <a:t> • partnership working to promote access to positive and safe groups and networks, and to initiate and sustain new services, and recognising the need to communicate with each other and be on the same page </a:t>
            </a:r>
            <a:endParaRPr lang="en-US" dirty="0">
              <a:solidFill>
                <a:schemeClr val="bg1"/>
              </a:solidFill>
              <a:cs typeface="Arial"/>
            </a:endParaRPr>
          </a:p>
          <a:p>
            <a:r>
              <a:rPr lang="en-GB" dirty="0">
                <a:solidFill>
                  <a:schemeClr val="bg1"/>
                </a:solidFill>
                <a:cs typeface="Arial"/>
              </a:rPr>
              <a:t>• the need for compassionate leadership that understands the challenges faced by service users, staff, the organisation, and partners, and which understands and allows for flexibility in responses, and trusts staff to do their jobs</a:t>
            </a:r>
          </a:p>
          <a:p>
            <a:r>
              <a:rPr lang="en-GB" dirty="0">
                <a:solidFill>
                  <a:schemeClr val="bg1"/>
                </a:solidFill>
                <a:cs typeface="Arial"/>
              </a:rPr>
              <a:t> • a willingness to hold the system and all its employees and service users to account, and the ability to reflect upon, change, and respond to poor practice in a compassionate, understanding, and ethical way.</a:t>
            </a:r>
            <a:endParaRPr lang="en-GB" dirty="0">
              <a:solidFill>
                <a:schemeClr val="bg1"/>
              </a:solidFill>
            </a:endParaRPr>
          </a:p>
          <a:p>
            <a:r>
              <a:rPr lang="en-GB" dirty="0">
                <a:solidFill>
                  <a:schemeClr val="bg1"/>
                </a:solidFill>
                <a:cs typeface="Arial"/>
              </a:rPr>
              <a:t> • commitment of all in the organisation to equitable and culturally relevant access to resources and services; more specifically, a commitment to reflect upon and adapt practices with individuals, groups or communities disadvantaged by the system because of gender, sex, race, ethnicity, neurodiversity, and/or mental health</a:t>
            </a:r>
          </a:p>
          <a:p>
            <a:pPr algn="ctr"/>
            <a:endParaRPr lang="en-GB" dirty="0">
              <a:cs typeface="Arial"/>
            </a:endParaRPr>
          </a:p>
        </p:txBody>
      </p:sp>
    </p:spTree>
    <p:extLst>
      <p:ext uri="{BB962C8B-B14F-4D97-AF65-F5344CB8AC3E}">
        <p14:creationId xmlns:p14="http://schemas.microsoft.com/office/powerpoint/2010/main" val="3068754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1FDC44-9100-43E4-AABD-9D015F96658D}"/>
              </a:ext>
            </a:extLst>
          </p:cNvPr>
          <p:cNvPicPr>
            <a:picLocks noChangeAspect="1"/>
          </p:cNvPicPr>
          <p:nvPr/>
        </p:nvPicPr>
        <p:blipFill rotWithShape="1">
          <a:blip r:embed="rId2"/>
          <a:srcRect l="12298" t="22514" r="15577" b="12605"/>
          <a:stretch/>
        </p:blipFill>
        <p:spPr bwMode="auto">
          <a:xfrm>
            <a:off x="174567" y="651373"/>
            <a:ext cx="11446625" cy="564967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42380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4BD5C3-4C27-3C17-ED16-2F899A8E7C2C}"/>
              </a:ext>
            </a:extLst>
          </p:cNvPr>
          <p:cNvSpPr txBox="1"/>
          <p:nvPr/>
        </p:nvSpPr>
        <p:spPr>
          <a:xfrm>
            <a:off x="310551" y="166777"/>
            <a:ext cx="1177217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1</a:t>
            </a:r>
            <a:r>
              <a:rPr lang="en-US" sz="1400" dirty="0">
                <a:ea typeface="+mn-lt"/>
                <a:cs typeface="+mn-lt"/>
              </a:rPr>
              <a:t>Desistance, recovery, and justice capital: Putting it all together </a:t>
            </a:r>
            <a:endParaRPr lang="en-US" dirty="0">
              <a:ea typeface="+mn-lt"/>
              <a:cs typeface="+mn-lt"/>
            </a:endParaRPr>
          </a:p>
          <a:p>
            <a:r>
              <a:rPr lang="en-US" sz="1400" dirty="0">
                <a:ea typeface="+mn-lt"/>
                <a:cs typeface="+mn-lt"/>
              </a:rPr>
              <a:t>Hazel </a:t>
            </a:r>
            <a:r>
              <a:rPr lang="en-US" sz="1400" dirty="0" err="1">
                <a:ea typeface="+mn-lt"/>
                <a:cs typeface="+mn-lt"/>
              </a:rPr>
              <a:t>Kemshall</a:t>
            </a:r>
            <a:r>
              <a:rPr lang="en-US" sz="1400" dirty="0">
                <a:ea typeface="+mn-lt"/>
                <a:cs typeface="+mn-lt"/>
              </a:rPr>
              <a:t> and Kieran McCartan HM Inspectorate of Probation Academic Insights 2022/10</a:t>
            </a:r>
            <a:endParaRPr lang="en-US" dirty="0">
              <a:cs typeface="Arial"/>
            </a:endParaRPr>
          </a:p>
        </p:txBody>
      </p:sp>
    </p:spTree>
    <p:extLst>
      <p:ext uri="{BB962C8B-B14F-4D97-AF65-F5344CB8AC3E}">
        <p14:creationId xmlns:p14="http://schemas.microsoft.com/office/powerpoint/2010/main" val="30298706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79DEEC-41BE-471E-9812-05CD0BB257AA}"/>
              </a:ext>
            </a:extLst>
          </p:cNvPr>
          <p:cNvSpPr txBox="1"/>
          <p:nvPr/>
        </p:nvSpPr>
        <p:spPr>
          <a:xfrm>
            <a:off x="1278082" y="1094155"/>
            <a:ext cx="6097384" cy="3416320"/>
          </a:xfrm>
          <a:prstGeom prst="rect">
            <a:avLst/>
          </a:prstGeom>
          <a:noFill/>
        </p:spPr>
        <p:txBody>
          <a:bodyPr wrap="square">
            <a:spAutoFit/>
          </a:bodyPr>
          <a:lstStyle/>
          <a:p>
            <a:r>
              <a:rPr lang="en-GB" dirty="0"/>
              <a:t>- Newport Jobcentre, 2-6 </a:t>
            </a:r>
            <a:r>
              <a:rPr lang="en-GB" dirty="0" err="1"/>
              <a:t>Heol</a:t>
            </a:r>
            <a:r>
              <a:rPr lang="en-GB" dirty="0"/>
              <a:t> </a:t>
            </a:r>
            <a:r>
              <a:rPr lang="en-GB" dirty="0" err="1"/>
              <a:t>Siarl</a:t>
            </a:r>
            <a:r>
              <a:rPr lang="en-GB" dirty="0"/>
              <a:t>, Charles St, Newport NP20 1JR</a:t>
            </a:r>
          </a:p>
          <a:p>
            <a:endParaRPr lang="en-GB" dirty="0"/>
          </a:p>
          <a:p>
            <a:r>
              <a:rPr lang="sv-SE" dirty="0"/>
              <a:t>Newport city homes-195 Upper Dock St, Newport NP20 1DB</a:t>
            </a:r>
          </a:p>
          <a:p>
            <a:endParaRPr lang="sv-SE" dirty="0"/>
          </a:p>
          <a:p>
            <a:r>
              <a:rPr lang="en-GB" dirty="0"/>
              <a:t>Drug services-Powell's Pl, Newport NP20 1EL</a:t>
            </a:r>
          </a:p>
          <a:p>
            <a:r>
              <a:rPr lang="en-GB" dirty="0"/>
              <a:t>                       139 Lower Dock St, Newport NP20 1EE</a:t>
            </a:r>
          </a:p>
          <a:p>
            <a:endParaRPr lang="en-GB" dirty="0"/>
          </a:p>
          <a:p>
            <a:r>
              <a:rPr lang="en-GB" dirty="0"/>
              <a:t>Court- </a:t>
            </a:r>
            <a:r>
              <a:rPr lang="en-GB" dirty="0" err="1"/>
              <a:t>Usk</a:t>
            </a:r>
            <a:r>
              <a:rPr lang="en-GB" dirty="0"/>
              <a:t> Way, Newport NP20 2GE</a:t>
            </a:r>
          </a:p>
          <a:p>
            <a:endParaRPr lang="en-GB" dirty="0"/>
          </a:p>
          <a:p>
            <a:r>
              <a:rPr lang="en-GB" dirty="0"/>
              <a:t>Train station, High St, Newport NP20 4AX</a:t>
            </a:r>
          </a:p>
        </p:txBody>
      </p:sp>
    </p:spTree>
    <p:extLst>
      <p:ext uri="{BB962C8B-B14F-4D97-AF65-F5344CB8AC3E}">
        <p14:creationId xmlns:p14="http://schemas.microsoft.com/office/powerpoint/2010/main" val="256614458"/>
      </p:ext>
    </p:extLst>
  </p:cSld>
  <p:clrMapOvr>
    <a:masterClrMapping/>
  </p:clrMapOvr>
</p:sld>
</file>

<file path=ppt/theme/theme1.xml><?xml version="1.0" encoding="utf-8"?>
<a:theme xmlns:a="http://schemas.openxmlformats.org/drawingml/2006/main" name="1_Office Theme">
  <a:themeElements>
    <a:clrScheme name="HMPPS Colours">
      <a:dk1>
        <a:sysClr val="windowText" lastClr="000000"/>
      </a:dk1>
      <a:lt1>
        <a:sysClr val="window" lastClr="FFFFFF"/>
      </a:lt1>
      <a:dk2>
        <a:srgbClr val="7F4098"/>
      </a:dk2>
      <a:lt2>
        <a:srgbClr val="E7E6E6"/>
      </a:lt2>
      <a:accent1>
        <a:srgbClr val="7F4098"/>
      </a:accent1>
      <a:accent2>
        <a:srgbClr val="D0B9DA"/>
      </a:accent2>
      <a:accent3>
        <a:srgbClr val="F3EEF6"/>
      </a:accent3>
      <a:accent4>
        <a:srgbClr val="0096D7"/>
      </a:accent4>
      <a:accent5>
        <a:srgbClr val="A3D9F0"/>
      </a:accent5>
      <a:accent6>
        <a:srgbClr val="E8F5FB"/>
      </a:accent6>
      <a:hlink>
        <a:srgbClr val="0563C1"/>
      </a:hlink>
      <a:folHlink>
        <a:srgbClr val="954F72"/>
      </a:folHlink>
    </a:clrScheme>
    <a:fontScheme name="Arial Fonts">
      <a:majorFont>
        <a:latin typeface="Arial"/>
        <a:ea typeface=""/>
        <a:cs typeface=""/>
      </a:majorFont>
      <a:minorFont>
        <a:latin typeface="Arial"/>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6-3162_HMPPS_CAP_HMPPS PowerPoint Template-Standard-v1-300317 [Read-Only]" id="{9F89A5CB-9399-41A7-8862-3015DC8C3662}" vid="{DFE81E3D-F7A3-4B82-9415-EC6AE9264D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EC5A923EEE8C846B5AF10E45AA0BD26" ma:contentTypeVersion="9" ma:contentTypeDescription="Create a new document." ma:contentTypeScope="" ma:versionID="1c546b2ef4a2352b09f658ca4cb55089">
  <xsd:schema xmlns:xsd="http://www.w3.org/2001/XMLSchema" xmlns:xs="http://www.w3.org/2001/XMLSchema" xmlns:p="http://schemas.microsoft.com/office/2006/metadata/properties" xmlns:ns3="e89d63d0-84ce-4263-8bd8-a40cd5cec291" targetNamespace="http://schemas.microsoft.com/office/2006/metadata/properties" ma:root="true" ma:fieldsID="8e6715a8111581b7a138c908548b1e1c" ns3:_="">
    <xsd:import namespace="e89d63d0-84ce-4263-8bd8-a40cd5cec29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d63d0-84ce-4263-8bd8-a40cd5cec2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89310F-BC59-4E73-A725-256FC44428C0}">
  <ds:schemaRefs>
    <ds:schemaRef ds:uri="http://schemas.microsoft.com/sharepoint/v3/contenttype/forms"/>
  </ds:schemaRefs>
</ds:datastoreItem>
</file>

<file path=customXml/itemProps2.xml><?xml version="1.0" encoding="utf-8"?>
<ds:datastoreItem xmlns:ds="http://schemas.openxmlformats.org/officeDocument/2006/customXml" ds:itemID="{6A1EC6F2-94D8-4745-BA2B-472FB24E83C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9C2A313-23AB-4C7B-915B-C5D67B95BB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d63d0-84ce-4263-8bd8-a40cd5cec2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13574</TotalTime>
  <Words>1362</Words>
  <Application>Microsoft Office PowerPoint</Application>
  <PresentationFormat>Widescreen</PresentationFormat>
  <Paragraphs>135</Paragraphs>
  <Slides>26</Slides>
  <Notes>2</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Captial</vt:lpstr>
      <vt:lpstr>Physical capital</vt:lpstr>
      <vt:lpstr>Human Captial</vt:lpstr>
      <vt:lpstr>Cultural capital</vt:lpstr>
      <vt:lpstr>PowerPoint Presentation</vt:lpstr>
      <vt:lpstr> service delivery and engagement for practitioners</vt:lpstr>
      <vt:lpstr>service delivery and engagement for practioners</vt:lpstr>
      <vt:lpstr>PowerPoint Presentation</vt:lpstr>
      <vt:lpstr>Organisational/institutional practices supportive of justice capital</vt:lpstr>
      <vt:lpstr>Organisational/institutional practices supportive of justice capital</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Bryan</dc:creator>
  <cp:lastModifiedBy>Richards, Gareth | He/His</cp:lastModifiedBy>
  <cp:revision>597</cp:revision>
  <dcterms:created xsi:type="dcterms:W3CDTF">2020-11-23T12:10:23Z</dcterms:created>
  <dcterms:modified xsi:type="dcterms:W3CDTF">2024-04-22T19:56:05Z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0x010100BEC5A923EEE8C846B5AF10E45AA0BD26</vt:lpwstr>
  </property>
</Properties>
</file>