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56" r:id="rId5"/>
    <p:sldId id="288" r:id="rId6"/>
    <p:sldId id="257" r:id="rId7"/>
    <p:sldId id="269" r:id="rId8"/>
    <p:sldId id="273" r:id="rId9"/>
    <p:sldId id="289" r:id="rId10"/>
    <p:sldId id="293" r:id="rId11"/>
    <p:sldId id="292" r:id="rId12"/>
    <p:sldId id="290" r:id="rId13"/>
    <p:sldId id="297" r:id="rId14"/>
    <p:sldId id="295" r:id="rId15"/>
    <p:sldId id="296" r:id="rId16"/>
    <p:sldId id="294" r:id="rId17"/>
    <p:sldId id="277"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showGuides="1">
      <p:cViewPr varScale="1">
        <p:scale>
          <a:sx n="86" d="100"/>
          <a:sy n="86" d="100"/>
        </p:scale>
        <p:origin x="48" y="153"/>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29FB3-1911-48F5-AB5B-031E67E236CE}"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300C2A90-224E-4866-9082-6A400E6B28EB}">
      <dgm:prSet phldrT="[Text]"/>
      <dgm:spPr/>
      <dgm:t>
        <a:bodyPr/>
        <a:lstStyle/>
        <a:p>
          <a:r>
            <a:rPr lang="en-US" b="1" dirty="0" smtClean="0"/>
            <a:t>Assessment Component 1</a:t>
          </a:r>
          <a:endParaRPr lang="en-US" b="1" dirty="0"/>
        </a:p>
      </dgm:t>
    </dgm:pt>
    <dgm:pt modelId="{C4DF8AEF-4491-4208-8AB5-5424D2AA1477}" type="parTrans" cxnId="{8315B5E0-7DDE-422C-AFF1-CE1D3135684A}">
      <dgm:prSet/>
      <dgm:spPr/>
      <dgm:t>
        <a:bodyPr/>
        <a:lstStyle/>
        <a:p>
          <a:endParaRPr lang="en-US"/>
        </a:p>
      </dgm:t>
    </dgm:pt>
    <dgm:pt modelId="{6C0878A4-4590-4D94-A507-27300B05006E}" type="sibTrans" cxnId="{8315B5E0-7DDE-422C-AFF1-CE1D3135684A}">
      <dgm:prSet/>
      <dgm:spPr/>
      <dgm:t>
        <a:bodyPr/>
        <a:lstStyle/>
        <a:p>
          <a:endParaRPr lang="en-US"/>
        </a:p>
      </dgm:t>
    </dgm:pt>
    <dgm:pt modelId="{EE45FC49-DA70-4BC7-B9FB-1D37C1C59C71}">
      <dgm:prSet phldrT="[Text]"/>
      <dgm:spPr/>
      <dgm:t>
        <a:bodyPr/>
        <a:lstStyle/>
        <a:p>
          <a:r>
            <a:rPr lang="en-GB" dirty="0" smtClean="0"/>
            <a:t>Practical: Project Proposal (20 minutes)</a:t>
          </a:r>
          <a:endParaRPr lang="en-US" dirty="0"/>
        </a:p>
      </dgm:t>
    </dgm:pt>
    <dgm:pt modelId="{C4DE8284-969F-4748-92AE-7CD1DBC418A1}" type="parTrans" cxnId="{EC77AD6A-C888-4D83-8F12-291E2EF03AB6}">
      <dgm:prSet/>
      <dgm:spPr/>
      <dgm:t>
        <a:bodyPr/>
        <a:lstStyle/>
        <a:p>
          <a:endParaRPr lang="en-US"/>
        </a:p>
      </dgm:t>
    </dgm:pt>
    <dgm:pt modelId="{D4B77878-8389-42A2-AFAF-0DB809589BDF}" type="sibTrans" cxnId="{EC77AD6A-C888-4D83-8F12-291E2EF03AB6}">
      <dgm:prSet/>
      <dgm:spPr/>
      <dgm:t>
        <a:bodyPr/>
        <a:lstStyle/>
        <a:p>
          <a:endParaRPr lang="en-US"/>
        </a:p>
      </dgm:t>
    </dgm:pt>
    <dgm:pt modelId="{CBA98DC4-3C6E-4BA9-B29C-8D6CC2A25349}">
      <dgm:prSet phldrT="[Text]"/>
      <dgm:spPr/>
      <dgm:t>
        <a:bodyPr/>
        <a:lstStyle/>
        <a:p>
          <a:r>
            <a:rPr lang="en-GB" b="1" dirty="0" smtClean="0"/>
            <a:t>Submission Date: 01.12.2020</a:t>
          </a:r>
          <a:endParaRPr lang="en-US" dirty="0"/>
        </a:p>
      </dgm:t>
    </dgm:pt>
    <dgm:pt modelId="{FAF74D80-F28E-4407-B1A8-0825C4710F45}" type="parTrans" cxnId="{C9911F0A-04A4-4698-8166-3C9154DBC0CF}">
      <dgm:prSet/>
      <dgm:spPr/>
      <dgm:t>
        <a:bodyPr/>
        <a:lstStyle/>
        <a:p>
          <a:endParaRPr lang="en-US"/>
        </a:p>
      </dgm:t>
    </dgm:pt>
    <dgm:pt modelId="{B41E48FB-7334-4410-8565-8B648EA7D18B}" type="sibTrans" cxnId="{C9911F0A-04A4-4698-8166-3C9154DBC0CF}">
      <dgm:prSet/>
      <dgm:spPr/>
      <dgm:t>
        <a:bodyPr/>
        <a:lstStyle/>
        <a:p>
          <a:endParaRPr lang="en-US"/>
        </a:p>
      </dgm:t>
    </dgm:pt>
    <dgm:pt modelId="{CBA34F62-60C7-426F-8ADB-1D9206504D9E}">
      <dgm:prSet phldrT="[Text]"/>
      <dgm:spPr/>
      <dgm:t>
        <a:bodyPr/>
        <a:lstStyle/>
        <a:p>
          <a:r>
            <a:rPr lang="en-GB" b="1" dirty="0" smtClean="0"/>
            <a:t>Assessment Component 2</a:t>
          </a:r>
          <a:endParaRPr lang="en-US" dirty="0"/>
        </a:p>
      </dgm:t>
    </dgm:pt>
    <dgm:pt modelId="{96FD8AA8-3DA6-4B84-B96A-00F2B2A2EE14}" type="parTrans" cxnId="{2CBD1F94-97B6-4C35-AED2-7D6CD6951DB1}">
      <dgm:prSet/>
      <dgm:spPr/>
      <dgm:t>
        <a:bodyPr/>
        <a:lstStyle/>
        <a:p>
          <a:endParaRPr lang="en-US"/>
        </a:p>
      </dgm:t>
    </dgm:pt>
    <dgm:pt modelId="{85FCFF46-ACFC-42F3-B815-5EE4988C7CFF}" type="sibTrans" cxnId="{2CBD1F94-97B6-4C35-AED2-7D6CD6951DB1}">
      <dgm:prSet/>
      <dgm:spPr/>
      <dgm:t>
        <a:bodyPr/>
        <a:lstStyle/>
        <a:p>
          <a:endParaRPr lang="en-US"/>
        </a:p>
      </dgm:t>
    </dgm:pt>
    <dgm:pt modelId="{4DE90E82-8D45-4C97-BDEE-B730EF8EB72B}">
      <dgm:prSet phldrT="[Text]"/>
      <dgm:spPr/>
      <dgm:t>
        <a:bodyPr/>
        <a:lstStyle/>
        <a:p>
          <a:r>
            <a:rPr lang="en-GB" dirty="0" smtClean="0"/>
            <a:t>Practical assessment: Pilot Study (1 hour)</a:t>
          </a:r>
          <a:endParaRPr lang="en-US" dirty="0"/>
        </a:p>
      </dgm:t>
    </dgm:pt>
    <dgm:pt modelId="{BC9B6156-2E65-4977-AC56-5DA1DCADFE47}" type="parTrans" cxnId="{58D1A290-9245-4873-BBDB-7C5C3EB05306}">
      <dgm:prSet/>
      <dgm:spPr/>
      <dgm:t>
        <a:bodyPr/>
        <a:lstStyle/>
        <a:p>
          <a:endParaRPr lang="en-US"/>
        </a:p>
      </dgm:t>
    </dgm:pt>
    <dgm:pt modelId="{F5799215-F6C9-4B13-83AA-EB919E89E26F}" type="sibTrans" cxnId="{58D1A290-9245-4873-BBDB-7C5C3EB05306}">
      <dgm:prSet/>
      <dgm:spPr/>
      <dgm:t>
        <a:bodyPr/>
        <a:lstStyle/>
        <a:p>
          <a:endParaRPr lang="en-US"/>
        </a:p>
      </dgm:t>
    </dgm:pt>
    <dgm:pt modelId="{CF551537-AF3C-491C-A3B0-F998EBD1D31E}">
      <dgm:prSet phldrT="[Text]"/>
      <dgm:spPr/>
      <dgm:t>
        <a:bodyPr/>
        <a:lstStyle/>
        <a:p>
          <a:r>
            <a:rPr lang="en-GB" b="1" dirty="0" smtClean="0"/>
            <a:t>Submission Date: 02.02.2021</a:t>
          </a:r>
          <a:endParaRPr lang="en-US" dirty="0"/>
        </a:p>
      </dgm:t>
    </dgm:pt>
    <dgm:pt modelId="{CC545AE9-E0C6-460D-839E-D6B75745C17D}" type="parTrans" cxnId="{8720F8DC-8D5B-410D-9693-73FA94DD70D2}">
      <dgm:prSet/>
      <dgm:spPr/>
      <dgm:t>
        <a:bodyPr/>
        <a:lstStyle/>
        <a:p>
          <a:endParaRPr lang="en-US"/>
        </a:p>
      </dgm:t>
    </dgm:pt>
    <dgm:pt modelId="{FF4ECB94-8E72-493C-8C15-94F028D0020F}" type="sibTrans" cxnId="{8720F8DC-8D5B-410D-9693-73FA94DD70D2}">
      <dgm:prSet/>
      <dgm:spPr/>
      <dgm:t>
        <a:bodyPr/>
        <a:lstStyle/>
        <a:p>
          <a:endParaRPr lang="en-US"/>
        </a:p>
      </dgm:t>
    </dgm:pt>
    <dgm:pt modelId="{4D98EEF4-E8B6-4DF8-9D30-B4ABADA00D5C}">
      <dgm:prSet phldrT="[Text]"/>
      <dgm:spPr/>
      <dgm:t>
        <a:bodyPr/>
        <a:lstStyle/>
        <a:p>
          <a:r>
            <a:rPr lang="en-GB" b="1" dirty="0" smtClean="0"/>
            <a:t>Assessment Component 3 </a:t>
          </a:r>
          <a:endParaRPr lang="en-US" dirty="0"/>
        </a:p>
      </dgm:t>
    </dgm:pt>
    <dgm:pt modelId="{823CFB02-FE6E-4EB9-B11A-AC540D5361FE}" type="parTrans" cxnId="{E1985007-2291-476E-8D82-59CB91929C7B}">
      <dgm:prSet/>
      <dgm:spPr/>
      <dgm:t>
        <a:bodyPr/>
        <a:lstStyle/>
        <a:p>
          <a:endParaRPr lang="en-US"/>
        </a:p>
      </dgm:t>
    </dgm:pt>
    <dgm:pt modelId="{58ACFAE6-2C6A-413D-B6AA-F92A83EF38D5}" type="sibTrans" cxnId="{E1985007-2291-476E-8D82-59CB91929C7B}">
      <dgm:prSet/>
      <dgm:spPr/>
      <dgm:t>
        <a:bodyPr/>
        <a:lstStyle/>
        <a:p>
          <a:endParaRPr lang="en-US"/>
        </a:p>
      </dgm:t>
    </dgm:pt>
    <dgm:pt modelId="{555EB99F-7E73-4D22-B4C5-111EFA0D3263}">
      <dgm:prSet phldrT="[Text]"/>
      <dgm:spPr/>
      <dgm:t>
        <a:bodyPr/>
        <a:lstStyle/>
        <a:p>
          <a:r>
            <a:rPr lang="en-GB" dirty="0" smtClean="0"/>
            <a:t>Coursework: Critical Evaluation of Research process (2000 words)</a:t>
          </a:r>
          <a:endParaRPr lang="en-US" dirty="0"/>
        </a:p>
      </dgm:t>
    </dgm:pt>
    <dgm:pt modelId="{149C6F9D-BF7A-4F2C-91CC-698CAA966E3C}" type="parTrans" cxnId="{A17DFF7B-4466-4789-B441-9B259A1DAC1C}">
      <dgm:prSet/>
      <dgm:spPr/>
      <dgm:t>
        <a:bodyPr/>
        <a:lstStyle/>
        <a:p>
          <a:endParaRPr lang="en-US"/>
        </a:p>
      </dgm:t>
    </dgm:pt>
    <dgm:pt modelId="{F2018153-EF61-4575-81BB-8FEA39E5AD8F}" type="sibTrans" cxnId="{A17DFF7B-4466-4789-B441-9B259A1DAC1C}">
      <dgm:prSet/>
      <dgm:spPr/>
      <dgm:t>
        <a:bodyPr/>
        <a:lstStyle/>
        <a:p>
          <a:endParaRPr lang="en-US"/>
        </a:p>
      </dgm:t>
    </dgm:pt>
    <dgm:pt modelId="{BAEE61BA-D5C5-4B1E-9A89-B54FC1843899}">
      <dgm:prSet phldrT="[Text]"/>
      <dgm:spPr/>
      <dgm:t>
        <a:bodyPr/>
        <a:lstStyle/>
        <a:p>
          <a:r>
            <a:rPr lang="en-GB" b="1" dirty="0" smtClean="0"/>
            <a:t>Submission Date</a:t>
          </a:r>
          <a:r>
            <a:rPr lang="en-GB" dirty="0" smtClean="0"/>
            <a:t>: </a:t>
          </a:r>
          <a:r>
            <a:rPr lang="en-GB" b="1" dirty="0" smtClean="0"/>
            <a:t>16.3.2021</a:t>
          </a:r>
          <a:endParaRPr lang="en-US" dirty="0"/>
        </a:p>
      </dgm:t>
    </dgm:pt>
    <dgm:pt modelId="{908F3EAE-96B9-4899-8816-B110175A1C39}" type="parTrans" cxnId="{D5158151-B846-4D20-9C3F-41CC5CAC9F17}">
      <dgm:prSet/>
      <dgm:spPr/>
      <dgm:t>
        <a:bodyPr/>
        <a:lstStyle/>
        <a:p>
          <a:endParaRPr lang="en-US"/>
        </a:p>
      </dgm:t>
    </dgm:pt>
    <dgm:pt modelId="{76AF28CD-A27A-4D8B-9FA6-2E35191BF09D}" type="sibTrans" cxnId="{D5158151-B846-4D20-9C3F-41CC5CAC9F17}">
      <dgm:prSet/>
      <dgm:spPr/>
      <dgm:t>
        <a:bodyPr/>
        <a:lstStyle/>
        <a:p>
          <a:endParaRPr lang="en-US"/>
        </a:p>
      </dgm:t>
    </dgm:pt>
    <dgm:pt modelId="{83EFC94B-B3E7-441E-B546-CE5E9F6DC8BA}" type="pres">
      <dgm:prSet presAssocID="{21C29FB3-1911-48F5-AB5B-031E67E236CE}" presName="linear" presStyleCnt="0">
        <dgm:presLayoutVars>
          <dgm:dir/>
          <dgm:resizeHandles val="exact"/>
        </dgm:presLayoutVars>
      </dgm:prSet>
      <dgm:spPr/>
      <dgm:t>
        <a:bodyPr/>
        <a:lstStyle/>
        <a:p>
          <a:endParaRPr lang="en-US"/>
        </a:p>
      </dgm:t>
    </dgm:pt>
    <dgm:pt modelId="{491D0BF1-A817-4005-B7B3-DFF370C96441}" type="pres">
      <dgm:prSet presAssocID="{300C2A90-224E-4866-9082-6A400E6B28EB}" presName="comp" presStyleCnt="0"/>
      <dgm:spPr/>
    </dgm:pt>
    <dgm:pt modelId="{67267A0C-4955-4F94-A4FA-E534F7A535FA}" type="pres">
      <dgm:prSet presAssocID="{300C2A90-224E-4866-9082-6A400E6B28EB}" presName="box" presStyleLbl="node1" presStyleIdx="0" presStyleCnt="3"/>
      <dgm:spPr/>
      <dgm:t>
        <a:bodyPr/>
        <a:lstStyle/>
        <a:p>
          <a:endParaRPr lang="en-US"/>
        </a:p>
      </dgm:t>
    </dgm:pt>
    <dgm:pt modelId="{0F152976-887D-48F6-A827-DEBB7E5108F7}" type="pres">
      <dgm:prSet presAssocID="{300C2A90-224E-4866-9082-6A400E6B28EB}" presName="img"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1000" r="-11000"/>
          </a:stretch>
        </a:blipFill>
      </dgm:spPr>
    </dgm:pt>
    <dgm:pt modelId="{333FF314-A275-47DB-8E7D-B56A4744514B}" type="pres">
      <dgm:prSet presAssocID="{300C2A90-224E-4866-9082-6A400E6B28EB}" presName="text" presStyleLbl="node1" presStyleIdx="0" presStyleCnt="3">
        <dgm:presLayoutVars>
          <dgm:bulletEnabled val="1"/>
        </dgm:presLayoutVars>
      </dgm:prSet>
      <dgm:spPr/>
      <dgm:t>
        <a:bodyPr/>
        <a:lstStyle/>
        <a:p>
          <a:endParaRPr lang="en-US"/>
        </a:p>
      </dgm:t>
    </dgm:pt>
    <dgm:pt modelId="{B7267D0D-75E0-4FF5-B943-8940AAC1AD88}" type="pres">
      <dgm:prSet presAssocID="{6C0878A4-4590-4D94-A507-27300B05006E}" presName="spacer" presStyleCnt="0"/>
      <dgm:spPr/>
    </dgm:pt>
    <dgm:pt modelId="{5E15304D-A9EA-4E73-9AF3-43D4F20C0A46}" type="pres">
      <dgm:prSet presAssocID="{CBA34F62-60C7-426F-8ADB-1D9206504D9E}" presName="comp" presStyleCnt="0"/>
      <dgm:spPr/>
    </dgm:pt>
    <dgm:pt modelId="{D6C3E7CB-3D50-4324-80AE-5DE8E4280E75}" type="pres">
      <dgm:prSet presAssocID="{CBA34F62-60C7-426F-8ADB-1D9206504D9E}" presName="box" presStyleLbl="node1" presStyleIdx="1" presStyleCnt="3"/>
      <dgm:spPr/>
      <dgm:t>
        <a:bodyPr/>
        <a:lstStyle/>
        <a:p>
          <a:endParaRPr lang="en-US"/>
        </a:p>
      </dgm:t>
    </dgm:pt>
    <dgm:pt modelId="{ECFB0FE4-C741-4C43-8513-613C0D710639}" type="pres">
      <dgm:prSet presAssocID="{CBA34F62-60C7-426F-8ADB-1D9206504D9E}" presName="img"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dgm:spPr>
    </dgm:pt>
    <dgm:pt modelId="{B8A3391C-D60D-4C21-9B40-AB9FD021337B}" type="pres">
      <dgm:prSet presAssocID="{CBA34F62-60C7-426F-8ADB-1D9206504D9E}" presName="text" presStyleLbl="node1" presStyleIdx="1" presStyleCnt="3">
        <dgm:presLayoutVars>
          <dgm:bulletEnabled val="1"/>
        </dgm:presLayoutVars>
      </dgm:prSet>
      <dgm:spPr/>
      <dgm:t>
        <a:bodyPr/>
        <a:lstStyle/>
        <a:p>
          <a:endParaRPr lang="en-US"/>
        </a:p>
      </dgm:t>
    </dgm:pt>
    <dgm:pt modelId="{ED952DB7-9B8E-42B2-979E-6AB80B2F0030}" type="pres">
      <dgm:prSet presAssocID="{85FCFF46-ACFC-42F3-B815-5EE4988C7CFF}" presName="spacer" presStyleCnt="0"/>
      <dgm:spPr/>
    </dgm:pt>
    <dgm:pt modelId="{1AE9AF1C-06E2-45D8-B493-29AA3275D943}" type="pres">
      <dgm:prSet presAssocID="{4D98EEF4-E8B6-4DF8-9D30-B4ABADA00D5C}" presName="comp" presStyleCnt="0"/>
      <dgm:spPr/>
    </dgm:pt>
    <dgm:pt modelId="{B05DC520-C0F1-4881-885D-0312CA90F3EA}" type="pres">
      <dgm:prSet presAssocID="{4D98EEF4-E8B6-4DF8-9D30-B4ABADA00D5C}" presName="box" presStyleLbl="node1" presStyleIdx="2" presStyleCnt="3"/>
      <dgm:spPr/>
      <dgm:t>
        <a:bodyPr/>
        <a:lstStyle/>
        <a:p>
          <a:endParaRPr lang="en-US"/>
        </a:p>
      </dgm:t>
    </dgm:pt>
    <dgm:pt modelId="{630A6B98-0E01-497E-BC6A-C1D6A1344123}" type="pres">
      <dgm:prSet presAssocID="{4D98EEF4-E8B6-4DF8-9D30-B4ABADA00D5C}" presName="img"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dgm:spPr>
    </dgm:pt>
    <dgm:pt modelId="{787B1266-3E03-408F-80AA-BDEDB4D746EE}" type="pres">
      <dgm:prSet presAssocID="{4D98EEF4-E8B6-4DF8-9D30-B4ABADA00D5C}" presName="text" presStyleLbl="node1" presStyleIdx="2" presStyleCnt="3">
        <dgm:presLayoutVars>
          <dgm:bulletEnabled val="1"/>
        </dgm:presLayoutVars>
      </dgm:prSet>
      <dgm:spPr/>
      <dgm:t>
        <a:bodyPr/>
        <a:lstStyle/>
        <a:p>
          <a:endParaRPr lang="en-US"/>
        </a:p>
      </dgm:t>
    </dgm:pt>
  </dgm:ptLst>
  <dgm:cxnLst>
    <dgm:cxn modelId="{EA1AC0C5-BB6F-46AF-9F74-C6FD178D402C}" type="presOf" srcId="{555EB99F-7E73-4D22-B4C5-111EFA0D3263}" destId="{787B1266-3E03-408F-80AA-BDEDB4D746EE}" srcOrd="1" destOrd="1" presId="urn:microsoft.com/office/officeart/2005/8/layout/vList4"/>
    <dgm:cxn modelId="{E1985007-2291-476E-8D82-59CB91929C7B}" srcId="{21C29FB3-1911-48F5-AB5B-031E67E236CE}" destId="{4D98EEF4-E8B6-4DF8-9D30-B4ABADA00D5C}" srcOrd="2" destOrd="0" parTransId="{823CFB02-FE6E-4EB9-B11A-AC540D5361FE}" sibTransId="{58ACFAE6-2C6A-413D-B6AA-F92A83EF38D5}"/>
    <dgm:cxn modelId="{987AFA6B-F5A5-443C-8941-A292886D9632}" type="presOf" srcId="{BAEE61BA-D5C5-4B1E-9A89-B54FC1843899}" destId="{787B1266-3E03-408F-80AA-BDEDB4D746EE}" srcOrd="1" destOrd="2" presId="urn:microsoft.com/office/officeart/2005/8/layout/vList4"/>
    <dgm:cxn modelId="{73E3FB8B-ED0F-4D3B-9C95-25753658A42E}" type="presOf" srcId="{CBA34F62-60C7-426F-8ADB-1D9206504D9E}" destId="{D6C3E7CB-3D50-4324-80AE-5DE8E4280E75}" srcOrd="0" destOrd="0" presId="urn:microsoft.com/office/officeart/2005/8/layout/vList4"/>
    <dgm:cxn modelId="{8315B5E0-7DDE-422C-AFF1-CE1D3135684A}" srcId="{21C29FB3-1911-48F5-AB5B-031E67E236CE}" destId="{300C2A90-224E-4866-9082-6A400E6B28EB}" srcOrd="0" destOrd="0" parTransId="{C4DF8AEF-4491-4208-8AB5-5424D2AA1477}" sibTransId="{6C0878A4-4590-4D94-A507-27300B05006E}"/>
    <dgm:cxn modelId="{2CBD1F94-97B6-4C35-AED2-7D6CD6951DB1}" srcId="{21C29FB3-1911-48F5-AB5B-031E67E236CE}" destId="{CBA34F62-60C7-426F-8ADB-1D9206504D9E}" srcOrd="1" destOrd="0" parTransId="{96FD8AA8-3DA6-4B84-B96A-00F2B2A2EE14}" sibTransId="{85FCFF46-ACFC-42F3-B815-5EE4988C7CFF}"/>
    <dgm:cxn modelId="{B909390C-8B1A-46BB-B849-7004367EEBC2}" type="presOf" srcId="{EE45FC49-DA70-4BC7-B9FB-1D37C1C59C71}" destId="{333FF314-A275-47DB-8E7D-B56A4744514B}" srcOrd="1" destOrd="1" presId="urn:microsoft.com/office/officeart/2005/8/layout/vList4"/>
    <dgm:cxn modelId="{58D1A290-9245-4873-BBDB-7C5C3EB05306}" srcId="{CBA34F62-60C7-426F-8ADB-1D9206504D9E}" destId="{4DE90E82-8D45-4C97-BDEE-B730EF8EB72B}" srcOrd="0" destOrd="0" parTransId="{BC9B6156-2E65-4977-AC56-5DA1DCADFE47}" sibTransId="{F5799215-F6C9-4B13-83AA-EB919E89E26F}"/>
    <dgm:cxn modelId="{D5158151-B846-4D20-9C3F-41CC5CAC9F17}" srcId="{4D98EEF4-E8B6-4DF8-9D30-B4ABADA00D5C}" destId="{BAEE61BA-D5C5-4B1E-9A89-B54FC1843899}" srcOrd="1" destOrd="0" parTransId="{908F3EAE-96B9-4899-8816-B110175A1C39}" sibTransId="{76AF28CD-A27A-4D8B-9FA6-2E35191BF09D}"/>
    <dgm:cxn modelId="{9A178DCA-0FB4-4A81-9894-A30163BB02DD}" type="presOf" srcId="{EE45FC49-DA70-4BC7-B9FB-1D37C1C59C71}" destId="{67267A0C-4955-4F94-A4FA-E534F7A535FA}" srcOrd="0" destOrd="1" presId="urn:microsoft.com/office/officeart/2005/8/layout/vList4"/>
    <dgm:cxn modelId="{F1168B56-6FA3-4133-8CAE-B490F8FB8E45}" type="presOf" srcId="{4DE90E82-8D45-4C97-BDEE-B730EF8EB72B}" destId="{D6C3E7CB-3D50-4324-80AE-5DE8E4280E75}" srcOrd="0" destOrd="1" presId="urn:microsoft.com/office/officeart/2005/8/layout/vList4"/>
    <dgm:cxn modelId="{C731607F-830E-49B1-AFCC-01180975ABB2}" type="presOf" srcId="{CF551537-AF3C-491C-A3B0-F998EBD1D31E}" destId="{B8A3391C-D60D-4C21-9B40-AB9FD021337B}" srcOrd="1" destOrd="2" presId="urn:microsoft.com/office/officeart/2005/8/layout/vList4"/>
    <dgm:cxn modelId="{D238CFE6-FE11-4BE6-9F77-98C91AD970F0}" type="presOf" srcId="{CBA98DC4-3C6E-4BA9-B29C-8D6CC2A25349}" destId="{333FF314-A275-47DB-8E7D-B56A4744514B}" srcOrd="1" destOrd="2" presId="urn:microsoft.com/office/officeart/2005/8/layout/vList4"/>
    <dgm:cxn modelId="{0CDC2EFB-0B38-46CA-BD75-046BF0D25972}" type="presOf" srcId="{4D98EEF4-E8B6-4DF8-9D30-B4ABADA00D5C}" destId="{B05DC520-C0F1-4881-885D-0312CA90F3EA}" srcOrd="0" destOrd="0" presId="urn:microsoft.com/office/officeart/2005/8/layout/vList4"/>
    <dgm:cxn modelId="{294194F4-B95A-4DE1-A339-522327CA1286}" type="presOf" srcId="{CBA34F62-60C7-426F-8ADB-1D9206504D9E}" destId="{B8A3391C-D60D-4C21-9B40-AB9FD021337B}" srcOrd="1" destOrd="0" presId="urn:microsoft.com/office/officeart/2005/8/layout/vList4"/>
    <dgm:cxn modelId="{3EF02DE9-1E5F-4A36-AEE4-D4ECAA684BA4}" type="presOf" srcId="{555EB99F-7E73-4D22-B4C5-111EFA0D3263}" destId="{B05DC520-C0F1-4881-885D-0312CA90F3EA}" srcOrd="0" destOrd="1" presId="urn:microsoft.com/office/officeart/2005/8/layout/vList4"/>
    <dgm:cxn modelId="{A17DFF7B-4466-4789-B441-9B259A1DAC1C}" srcId="{4D98EEF4-E8B6-4DF8-9D30-B4ABADA00D5C}" destId="{555EB99F-7E73-4D22-B4C5-111EFA0D3263}" srcOrd="0" destOrd="0" parTransId="{149C6F9D-BF7A-4F2C-91CC-698CAA966E3C}" sibTransId="{F2018153-EF61-4575-81BB-8FEA39E5AD8F}"/>
    <dgm:cxn modelId="{C9911F0A-04A4-4698-8166-3C9154DBC0CF}" srcId="{300C2A90-224E-4866-9082-6A400E6B28EB}" destId="{CBA98DC4-3C6E-4BA9-B29C-8D6CC2A25349}" srcOrd="1" destOrd="0" parTransId="{FAF74D80-F28E-4407-B1A8-0825C4710F45}" sibTransId="{B41E48FB-7334-4410-8565-8B648EA7D18B}"/>
    <dgm:cxn modelId="{80D3C7AE-3D72-4DA7-97AB-4967D0096789}" type="presOf" srcId="{300C2A90-224E-4866-9082-6A400E6B28EB}" destId="{333FF314-A275-47DB-8E7D-B56A4744514B}" srcOrd="1" destOrd="0" presId="urn:microsoft.com/office/officeart/2005/8/layout/vList4"/>
    <dgm:cxn modelId="{5F039BC2-D881-4B61-91E0-901DE5BF0244}" type="presOf" srcId="{CBA98DC4-3C6E-4BA9-B29C-8D6CC2A25349}" destId="{67267A0C-4955-4F94-A4FA-E534F7A535FA}" srcOrd="0" destOrd="2" presId="urn:microsoft.com/office/officeart/2005/8/layout/vList4"/>
    <dgm:cxn modelId="{C8E610FE-3B85-4A87-AC0E-8ECB6EE771A9}" type="presOf" srcId="{BAEE61BA-D5C5-4B1E-9A89-B54FC1843899}" destId="{B05DC520-C0F1-4881-885D-0312CA90F3EA}" srcOrd="0" destOrd="2" presId="urn:microsoft.com/office/officeart/2005/8/layout/vList4"/>
    <dgm:cxn modelId="{C5A33323-AAFC-49AF-92B4-0910FC074D9F}" type="presOf" srcId="{300C2A90-224E-4866-9082-6A400E6B28EB}" destId="{67267A0C-4955-4F94-A4FA-E534F7A535FA}" srcOrd="0" destOrd="0" presId="urn:microsoft.com/office/officeart/2005/8/layout/vList4"/>
    <dgm:cxn modelId="{8720F8DC-8D5B-410D-9693-73FA94DD70D2}" srcId="{CBA34F62-60C7-426F-8ADB-1D9206504D9E}" destId="{CF551537-AF3C-491C-A3B0-F998EBD1D31E}" srcOrd="1" destOrd="0" parTransId="{CC545AE9-E0C6-460D-839E-D6B75745C17D}" sibTransId="{FF4ECB94-8E72-493C-8C15-94F028D0020F}"/>
    <dgm:cxn modelId="{FD9107BC-62D5-4B6D-898A-D273734A3D9D}" type="presOf" srcId="{4DE90E82-8D45-4C97-BDEE-B730EF8EB72B}" destId="{B8A3391C-D60D-4C21-9B40-AB9FD021337B}" srcOrd="1" destOrd="1" presId="urn:microsoft.com/office/officeart/2005/8/layout/vList4"/>
    <dgm:cxn modelId="{7DAFDA48-805B-4909-989C-6816C57A4737}" type="presOf" srcId="{21C29FB3-1911-48F5-AB5B-031E67E236CE}" destId="{83EFC94B-B3E7-441E-B546-CE5E9F6DC8BA}" srcOrd="0" destOrd="0" presId="urn:microsoft.com/office/officeart/2005/8/layout/vList4"/>
    <dgm:cxn modelId="{53C382B3-7547-4D70-9927-3DCEF180FB91}" type="presOf" srcId="{4D98EEF4-E8B6-4DF8-9D30-B4ABADA00D5C}" destId="{787B1266-3E03-408F-80AA-BDEDB4D746EE}" srcOrd="1" destOrd="0" presId="urn:microsoft.com/office/officeart/2005/8/layout/vList4"/>
    <dgm:cxn modelId="{EC77AD6A-C888-4D83-8F12-291E2EF03AB6}" srcId="{300C2A90-224E-4866-9082-6A400E6B28EB}" destId="{EE45FC49-DA70-4BC7-B9FB-1D37C1C59C71}" srcOrd="0" destOrd="0" parTransId="{C4DE8284-969F-4748-92AE-7CD1DBC418A1}" sibTransId="{D4B77878-8389-42A2-AFAF-0DB809589BDF}"/>
    <dgm:cxn modelId="{F4F0BDA3-D652-49AB-AFF6-8EF655FA221F}" type="presOf" srcId="{CF551537-AF3C-491C-A3B0-F998EBD1D31E}" destId="{D6C3E7CB-3D50-4324-80AE-5DE8E4280E75}" srcOrd="0" destOrd="2" presId="urn:microsoft.com/office/officeart/2005/8/layout/vList4"/>
    <dgm:cxn modelId="{816B9406-1DD9-4F99-9027-6C04F5C2C600}" type="presParOf" srcId="{83EFC94B-B3E7-441E-B546-CE5E9F6DC8BA}" destId="{491D0BF1-A817-4005-B7B3-DFF370C96441}" srcOrd="0" destOrd="0" presId="urn:microsoft.com/office/officeart/2005/8/layout/vList4"/>
    <dgm:cxn modelId="{B6CA1F7D-992B-4DDD-AE49-2F900156EFF0}" type="presParOf" srcId="{491D0BF1-A817-4005-B7B3-DFF370C96441}" destId="{67267A0C-4955-4F94-A4FA-E534F7A535FA}" srcOrd="0" destOrd="0" presId="urn:microsoft.com/office/officeart/2005/8/layout/vList4"/>
    <dgm:cxn modelId="{433ADCCD-F172-4D26-A029-C8F3729BB5D9}" type="presParOf" srcId="{491D0BF1-A817-4005-B7B3-DFF370C96441}" destId="{0F152976-887D-48F6-A827-DEBB7E5108F7}" srcOrd="1" destOrd="0" presId="urn:microsoft.com/office/officeart/2005/8/layout/vList4"/>
    <dgm:cxn modelId="{DFF1B40E-C422-4AC8-A373-42CA32BA9C5A}" type="presParOf" srcId="{491D0BF1-A817-4005-B7B3-DFF370C96441}" destId="{333FF314-A275-47DB-8E7D-B56A4744514B}" srcOrd="2" destOrd="0" presId="urn:microsoft.com/office/officeart/2005/8/layout/vList4"/>
    <dgm:cxn modelId="{50C56C2A-BA94-4A96-A8F0-DBB434293E70}" type="presParOf" srcId="{83EFC94B-B3E7-441E-B546-CE5E9F6DC8BA}" destId="{B7267D0D-75E0-4FF5-B943-8940AAC1AD88}" srcOrd="1" destOrd="0" presId="urn:microsoft.com/office/officeart/2005/8/layout/vList4"/>
    <dgm:cxn modelId="{80974DBC-7114-4D05-AB08-6E7951F4C6B7}" type="presParOf" srcId="{83EFC94B-B3E7-441E-B546-CE5E9F6DC8BA}" destId="{5E15304D-A9EA-4E73-9AF3-43D4F20C0A46}" srcOrd="2" destOrd="0" presId="urn:microsoft.com/office/officeart/2005/8/layout/vList4"/>
    <dgm:cxn modelId="{F122674D-89D3-4238-B92C-9A33B4A80567}" type="presParOf" srcId="{5E15304D-A9EA-4E73-9AF3-43D4F20C0A46}" destId="{D6C3E7CB-3D50-4324-80AE-5DE8E4280E75}" srcOrd="0" destOrd="0" presId="urn:microsoft.com/office/officeart/2005/8/layout/vList4"/>
    <dgm:cxn modelId="{501F61D7-1BC8-4A69-89C9-66378CAEBCC1}" type="presParOf" srcId="{5E15304D-A9EA-4E73-9AF3-43D4F20C0A46}" destId="{ECFB0FE4-C741-4C43-8513-613C0D710639}" srcOrd="1" destOrd="0" presId="urn:microsoft.com/office/officeart/2005/8/layout/vList4"/>
    <dgm:cxn modelId="{91E0D7A0-6C80-4121-B2A3-71B19FECD985}" type="presParOf" srcId="{5E15304D-A9EA-4E73-9AF3-43D4F20C0A46}" destId="{B8A3391C-D60D-4C21-9B40-AB9FD021337B}" srcOrd="2" destOrd="0" presId="urn:microsoft.com/office/officeart/2005/8/layout/vList4"/>
    <dgm:cxn modelId="{632A9CE3-A4F8-4A7C-9580-88F9B2CAE719}" type="presParOf" srcId="{83EFC94B-B3E7-441E-B546-CE5E9F6DC8BA}" destId="{ED952DB7-9B8E-42B2-979E-6AB80B2F0030}" srcOrd="3" destOrd="0" presId="urn:microsoft.com/office/officeart/2005/8/layout/vList4"/>
    <dgm:cxn modelId="{E5229834-4973-43EB-A9AC-20B0C98939B9}" type="presParOf" srcId="{83EFC94B-B3E7-441E-B546-CE5E9F6DC8BA}" destId="{1AE9AF1C-06E2-45D8-B493-29AA3275D943}" srcOrd="4" destOrd="0" presId="urn:microsoft.com/office/officeart/2005/8/layout/vList4"/>
    <dgm:cxn modelId="{045ACE40-027A-407E-B3D1-553F133404E0}" type="presParOf" srcId="{1AE9AF1C-06E2-45D8-B493-29AA3275D943}" destId="{B05DC520-C0F1-4881-885D-0312CA90F3EA}" srcOrd="0" destOrd="0" presId="urn:microsoft.com/office/officeart/2005/8/layout/vList4"/>
    <dgm:cxn modelId="{7624DEF9-41FB-4E95-A07A-28D90A915F6F}" type="presParOf" srcId="{1AE9AF1C-06E2-45D8-B493-29AA3275D943}" destId="{630A6B98-0E01-497E-BC6A-C1D6A1344123}" srcOrd="1" destOrd="0" presId="urn:microsoft.com/office/officeart/2005/8/layout/vList4"/>
    <dgm:cxn modelId="{A2A00C1D-EF76-47FB-9BD8-2BB73E2937D3}" type="presParOf" srcId="{1AE9AF1C-06E2-45D8-B493-29AA3275D943}" destId="{787B1266-3E03-408F-80AA-BDEDB4D746EE}"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67A0C-4955-4F94-A4FA-E534F7A535FA}">
      <dsp:nvSpPr>
        <dsp:cNvPr id="0" name=""/>
        <dsp:cNvSpPr/>
      </dsp:nvSpPr>
      <dsp:spPr>
        <a:xfrm>
          <a:off x="0" y="0"/>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US" sz="3600" b="1" kern="1200" dirty="0" smtClean="0"/>
            <a:t>Assessment Component 1</a:t>
          </a:r>
          <a:endParaRPr lang="en-US" sz="3600" b="1" kern="1200" dirty="0"/>
        </a:p>
        <a:p>
          <a:pPr marL="285750" lvl="1" indent="-285750" algn="l" defTabSz="1244600">
            <a:lnSpc>
              <a:spcPct val="90000"/>
            </a:lnSpc>
            <a:spcBef>
              <a:spcPct val="0"/>
            </a:spcBef>
            <a:spcAft>
              <a:spcPct val="15000"/>
            </a:spcAft>
            <a:buChar char="••"/>
          </a:pPr>
          <a:r>
            <a:rPr lang="en-GB" sz="2800" kern="1200" dirty="0" smtClean="0"/>
            <a:t>Practical: Project Proposal (20 minutes)</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 01.12.2020</a:t>
          </a:r>
          <a:endParaRPr lang="en-US" sz="2800" kern="1200" dirty="0"/>
        </a:p>
      </dsp:txBody>
      <dsp:txXfrm>
        <a:off x="2619842" y="0"/>
        <a:ext cx="9422528" cy="2113684"/>
      </dsp:txXfrm>
    </dsp:sp>
    <dsp:sp modelId="{0F152976-887D-48F6-A827-DEBB7E5108F7}">
      <dsp:nvSpPr>
        <dsp:cNvPr id="0" name=""/>
        <dsp:cNvSpPr/>
      </dsp:nvSpPr>
      <dsp:spPr>
        <a:xfrm>
          <a:off x="211368" y="211368"/>
          <a:ext cx="2408474" cy="1690947"/>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1000" r="-11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6C3E7CB-3D50-4324-80AE-5DE8E4280E75}">
      <dsp:nvSpPr>
        <dsp:cNvPr id="0" name=""/>
        <dsp:cNvSpPr/>
      </dsp:nvSpPr>
      <dsp:spPr>
        <a:xfrm>
          <a:off x="0" y="2325052"/>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GB" sz="3600" b="1" kern="1200" dirty="0" smtClean="0"/>
            <a:t>Assessment Component 2</a:t>
          </a:r>
          <a:endParaRPr lang="en-US" sz="3600" kern="1200" dirty="0"/>
        </a:p>
        <a:p>
          <a:pPr marL="285750" lvl="1" indent="-285750" algn="l" defTabSz="1244600">
            <a:lnSpc>
              <a:spcPct val="90000"/>
            </a:lnSpc>
            <a:spcBef>
              <a:spcPct val="0"/>
            </a:spcBef>
            <a:spcAft>
              <a:spcPct val="15000"/>
            </a:spcAft>
            <a:buChar char="••"/>
          </a:pPr>
          <a:r>
            <a:rPr lang="en-GB" sz="2800" kern="1200" dirty="0" smtClean="0"/>
            <a:t>Practical assessment: Pilot Study (1 hour)</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 02.02.2021</a:t>
          </a:r>
          <a:endParaRPr lang="en-US" sz="2800" kern="1200" dirty="0"/>
        </a:p>
      </dsp:txBody>
      <dsp:txXfrm>
        <a:off x="2619842" y="2325052"/>
        <a:ext cx="9422528" cy="2113684"/>
      </dsp:txXfrm>
    </dsp:sp>
    <dsp:sp modelId="{ECFB0FE4-C741-4C43-8513-613C0D710639}">
      <dsp:nvSpPr>
        <dsp:cNvPr id="0" name=""/>
        <dsp:cNvSpPr/>
      </dsp:nvSpPr>
      <dsp:spPr>
        <a:xfrm>
          <a:off x="211368" y="2536420"/>
          <a:ext cx="2408474" cy="1690947"/>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5DC520-C0F1-4881-885D-0312CA90F3EA}">
      <dsp:nvSpPr>
        <dsp:cNvPr id="0" name=""/>
        <dsp:cNvSpPr/>
      </dsp:nvSpPr>
      <dsp:spPr>
        <a:xfrm>
          <a:off x="0" y="4650104"/>
          <a:ext cx="12042370" cy="2113684"/>
        </a:xfrm>
        <a:prstGeom prst="roundRect">
          <a:avLst>
            <a:gd name="adj" fmla="val 10000"/>
          </a:avLst>
        </a:prstGeom>
        <a:solidFill>
          <a:schemeClr val="accent1">
            <a:hueOff val="0"/>
            <a:satOff val="0"/>
            <a:lumOff val="0"/>
            <a:alphaOff val="0"/>
          </a:schemeClr>
        </a:solid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lvl="0" algn="l" defTabSz="1600200">
            <a:lnSpc>
              <a:spcPct val="90000"/>
            </a:lnSpc>
            <a:spcBef>
              <a:spcPct val="0"/>
            </a:spcBef>
            <a:spcAft>
              <a:spcPct val="35000"/>
            </a:spcAft>
          </a:pPr>
          <a:r>
            <a:rPr lang="en-GB" sz="3600" b="1" kern="1200" dirty="0" smtClean="0"/>
            <a:t>Assessment Component 3 </a:t>
          </a:r>
          <a:endParaRPr lang="en-US" sz="3600" kern="1200" dirty="0"/>
        </a:p>
        <a:p>
          <a:pPr marL="285750" lvl="1" indent="-285750" algn="l" defTabSz="1244600">
            <a:lnSpc>
              <a:spcPct val="90000"/>
            </a:lnSpc>
            <a:spcBef>
              <a:spcPct val="0"/>
            </a:spcBef>
            <a:spcAft>
              <a:spcPct val="15000"/>
            </a:spcAft>
            <a:buChar char="••"/>
          </a:pPr>
          <a:r>
            <a:rPr lang="en-GB" sz="2800" kern="1200" dirty="0" smtClean="0"/>
            <a:t>Coursework: Critical Evaluation of Research process (2000 words)</a:t>
          </a:r>
          <a:endParaRPr lang="en-US" sz="2800" kern="1200" dirty="0"/>
        </a:p>
        <a:p>
          <a:pPr marL="285750" lvl="1" indent="-285750" algn="l" defTabSz="1244600">
            <a:lnSpc>
              <a:spcPct val="90000"/>
            </a:lnSpc>
            <a:spcBef>
              <a:spcPct val="0"/>
            </a:spcBef>
            <a:spcAft>
              <a:spcPct val="15000"/>
            </a:spcAft>
            <a:buChar char="••"/>
          </a:pPr>
          <a:r>
            <a:rPr lang="en-GB" sz="2800" b="1" kern="1200" dirty="0" smtClean="0"/>
            <a:t>Submission Date</a:t>
          </a:r>
          <a:r>
            <a:rPr lang="en-GB" sz="2800" kern="1200" dirty="0" smtClean="0"/>
            <a:t>: </a:t>
          </a:r>
          <a:r>
            <a:rPr lang="en-GB" sz="2800" b="1" kern="1200" dirty="0" smtClean="0"/>
            <a:t>16.3.2021</a:t>
          </a:r>
          <a:endParaRPr lang="en-US" sz="2800" kern="1200" dirty="0"/>
        </a:p>
      </dsp:txBody>
      <dsp:txXfrm>
        <a:off x="2619842" y="4650104"/>
        <a:ext cx="9422528" cy="2113684"/>
      </dsp:txXfrm>
    </dsp:sp>
    <dsp:sp modelId="{630A6B98-0E01-497E-BC6A-C1D6A1344123}">
      <dsp:nvSpPr>
        <dsp:cNvPr id="0" name=""/>
        <dsp:cNvSpPr/>
      </dsp:nvSpPr>
      <dsp:spPr>
        <a:xfrm>
          <a:off x="211368" y="4861473"/>
          <a:ext cx="2408474" cy="1690947"/>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000" r="-4000"/>
          </a:stretch>
        </a:blipFill>
        <a:ln w="48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12/7/2020</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12/7/2020</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12/7/2020</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12/7/2020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12/7/2020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12/7/2020</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12/7/2020</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12/7/2020</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12/7/2020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12/7/2020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12/7/2020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12/7/2020</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eur01.safelinks.protection.outlook.com/?url=https%3A%2F%2Fwww.youtube.com%2Fchannel%2FUCYeVXnLfNshZ6iKd7Bm3yiw%3Fview_as%3Dsubscriber&amp;data=02%7C01%7C%7C985f0c3d81844743b73308d85fb8b588%7C4e0f11f9046e45059cb8db2152311e21%7C0%7C0%7C637364594201953327&amp;sdata=%2BWHQ82yi1buRsSbo%2BS%2BO6Umt4xeLkl7GISJZSddZv1Y%3D&amp;reserved=0" TargetMode="External"/><Relationship Id="rId7" Type="http://schemas.openxmlformats.org/officeDocument/2006/relationships/hyperlink" Target="https://eur01.safelinks.protection.outlook.com/?url=https%3A%2F%2Frepository.uwtsd.ac.uk%2F&amp;data=02%7C01%7C%7C985f0c3d81844743b73308d85fb8b588%7C4e0f11f9046e45059cb8db2152311e21%7C0%7C0%7C637364594201963286&amp;sdata=inGW0Z3rRpIl0SwrGiOd%2BMUuhcjvvC4cAwPCJZRVm2Y%3D&amp;reserved=0" TargetMode="External"/><Relationship Id="rId2" Type="http://schemas.openxmlformats.org/officeDocument/2006/relationships/hyperlink" Target="https://eur01.safelinks.protection.outlook.com/?url=http%3A%2F%2Fwww.uwtsd.ac.uk%2Flibrary&amp;data=02%7C01%7C%7C985f0c3d81844743b73308d85fb8b588%7C4e0f11f9046e45059cb8db2152311e21%7C0%7C0%7C637364594201943373&amp;sdata=MtTyPM9CqGj0JHIluCjDcZngGnXY4Exzt9EbNWo4Eo8%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network.bepress.com%2F&amp;data=02%7C01%7C%7C985f0c3d81844743b73308d85fb8b588%7C4e0f11f9046e45059cb8db2152311e21%7C0%7C0%7C637364594201963286&amp;sdata=OZaLaUFChN2mUwoLBj3ngAMwDbOiP0HKJk8AZbsYikU%3D&amp;reserved=0" TargetMode="External"/><Relationship Id="rId5" Type="http://schemas.openxmlformats.org/officeDocument/2006/relationships/hyperlink" Target="https://eur01.safelinks.protection.outlook.com/?url=https%3A%2F%2Fuwtsd.ac.uk%2Fmedia%2Fuwtsd-website%2Fcontent-assets%2Fdocuments%2Flibrary-and-learning-resources%2Finfoskills%2Fbuilding-a-search-strategy.pdf&amp;data=02%7C01%7C%7C985f0c3d81844743b73308d85fb8b588%7C4e0f11f9046e45059cb8db2152311e21%7C0%7C0%7C637364594201963286&amp;sdata=GXV%2BHTd%2FVsCyu60YF35kxUQiVsKCfKP%2Fo09V2ByiY08%3D&amp;reserved=0" TargetMode="External"/><Relationship Id="rId4" Type="http://schemas.openxmlformats.org/officeDocument/2006/relationships/hyperlink" Target="https://eur01.safelinks.protection.outlook.com/?url=https%3A%2F%2Fuwtsd.ac.uk%2Flibrary%2Finfoskills%2Fgetting-started-with-your-dissertation%2F&amp;data=02%7C01%7C%7C985f0c3d81844743b73308d85fb8b588%7C4e0f11f9046e45059cb8db2152311e21%7C0%7C0%7C637364594201953327&amp;sdata=nVnGRBh9jv9axFa%2F7l6Uowd8NyJzRb4Ct%2BS7II4cn0k%3D&amp;reserved=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smtClean="0"/>
              <a:t>Advanced Research Methods</a:t>
            </a:r>
            <a:endParaRPr lang="en-US" dirty="0"/>
          </a:p>
        </p:txBody>
      </p:sp>
      <p:sp>
        <p:nvSpPr>
          <p:cNvPr id="7" name="Subtitle 6"/>
          <p:cNvSpPr>
            <a:spLocks noGrp="1"/>
          </p:cNvSpPr>
          <p:nvPr>
            <p:ph type="subTitle" idx="1"/>
          </p:nvPr>
        </p:nvSpPr>
        <p:spPr/>
        <p:txBody>
          <a:bodyPr/>
          <a:lstStyle/>
          <a:p>
            <a:r>
              <a:rPr lang="en-US" dirty="0" smtClean="0"/>
              <a:t>Module Lead: Andrea Williams</a:t>
            </a:r>
            <a:endParaRPr lang="en-US"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pPr marL="285750" indent="-285750">
              <a:buFont typeface="Arial" panose="020B0604020202020204" pitchFamily="34" charset="0"/>
              <a:buChar char="•"/>
            </a:pPr>
            <a:r>
              <a:rPr lang="en-GB" sz="1600" b="1" dirty="0" smtClean="0"/>
              <a:t>Learning </a:t>
            </a:r>
            <a:r>
              <a:rPr lang="en-GB" sz="1600" b="1" dirty="0"/>
              <a:t>Aims for this week: w/c </a:t>
            </a:r>
            <a:r>
              <a:rPr lang="en-GB" sz="1600" b="1" dirty="0" smtClean="0"/>
              <a:t>7</a:t>
            </a:r>
            <a:r>
              <a:rPr lang="en-GB" sz="1600" b="1" baseline="30000" dirty="0" smtClean="0"/>
              <a:t>th</a:t>
            </a:r>
            <a:r>
              <a:rPr lang="en-GB" sz="1600" b="1" dirty="0" smtClean="0"/>
              <a:t> December </a:t>
            </a:r>
            <a:r>
              <a:rPr lang="en-GB" sz="1600" b="1" dirty="0" smtClean="0"/>
              <a:t>2020</a:t>
            </a:r>
            <a:br>
              <a:rPr lang="en-GB" sz="1600" b="1" dirty="0" smtClean="0"/>
            </a:br>
            <a:r>
              <a:rPr lang="en-GB" sz="1600" dirty="0"/>
              <a:t/>
            </a:r>
            <a:br>
              <a:rPr lang="en-GB" sz="1600" dirty="0"/>
            </a:br>
            <a:r>
              <a:rPr lang="en-GB" sz="1600" dirty="0"/>
              <a:t/>
            </a:r>
            <a:br>
              <a:rPr lang="en-GB" sz="1600" dirty="0"/>
            </a:br>
            <a:r>
              <a:rPr lang="en-GB" sz="1600" dirty="0" smtClean="0"/>
              <a:t>Module Assessment: Assessment Component two</a:t>
            </a:r>
            <a:br>
              <a:rPr lang="en-GB" sz="1600" dirty="0" smtClean="0"/>
            </a:br>
            <a:r>
              <a:rPr lang="en-GB" sz="1600" dirty="0"/>
              <a:t/>
            </a:r>
            <a:br>
              <a:rPr lang="en-GB" sz="1600" dirty="0"/>
            </a:br>
            <a:r>
              <a:rPr lang="en-GB" sz="1600" dirty="0"/>
              <a:t>Research Process: Focus Groups and Semi-structured Interviews</a:t>
            </a:r>
            <a:r>
              <a:rPr lang="en-GB" sz="1600" dirty="0"/>
              <a:t/>
            </a:r>
            <a:br>
              <a:rPr lang="en-GB" sz="1600" dirty="0"/>
            </a:br>
            <a:r>
              <a:rPr lang="en-GB" dirty="0"/>
              <a:t/>
            </a:r>
            <a:br>
              <a:rPr lang="en-GB" dirty="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Module Aims</a:t>
            </a:r>
            <a:endParaRPr lang="en-US" dirty="0"/>
          </a:p>
        </p:txBody>
      </p:sp>
      <p:sp>
        <p:nvSpPr>
          <p:cNvPr id="14" name="Content Placeholder 13"/>
          <p:cNvSpPr>
            <a:spLocks noGrp="1"/>
          </p:cNvSpPr>
          <p:nvPr>
            <p:ph idx="1"/>
          </p:nvPr>
        </p:nvSpPr>
        <p:spPr/>
        <p:txBody>
          <a:bodyPr>
            <a:normAutofit/>
          </a:bodyPr>
          <a:lstStyle/>
          <a:p>
            <a:pPr lvl="0"/>
            <a:r>
              <a:rPr lang="en-GB" sz="3600" dirty="0"/>
              <a:t>To apply practice to research.</a:t>
            </a:r>
          </a:p>
          <a:p>
            <a:pPr lvl="0"/>
            <a:r>
              <a:rPr lang="en-GB" sz="3600" dirty="0"/>
              <a:t>To consolidate areas of specialist knowledge.</a:t>
            </a:r>
          </a:p>
          <a:p>
            <a:pPr lvl="0" fontAlgn="base" hangingPunct="0"/>
            <a:r>
              <a:rPr lang="en-US" sz="3600" dirty="0"/>
              <a:t>To communicate </a:t>
            </a:r>
            <a:r>
              <a:rPr lang="en-US" sz="3600" dirty="0" smtClean="0"/>
              <a:t>research</a:t>
            </a:r>
            <a:r>
              <a:rPr lang="en-US" sz="3600" dirty="0"/>
              <a:t> </a:t>
            </a:r>
            <a:endParaRPr lang="en-GB" sz="3600" dirty="0"/>
          </a:p>
          <a:p>
            <a:pPr lvl="0"/>
            <a:r>
              <a:rPr lang="en-US" sz="3600" dirty="0"/>
              <a:t>To provide learners with the opportunity to extend their knowledge of a chosen subject within the parameters of the </a:t>
            </a:r>
            <a:r>
              <a:rPr lang="en-US" sz="3600" dirty="0" err="1"/>
              <a:t>programme</a:t>
            </a:r>
            <a:r>
              <a:rPr lang="en-US" sz="3600" dirty="0"/>
              <a:t>.</a:t>
            </a:r>
            <a:endParaRPr lang="en-GB" sz="3600" dirty="0"/>
          </a:p>
          <a:p>
            <a:endParaRPr lang="en-US" sz="3600"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US" sz="2400" dirty="0"/>
              <a:t>Upon the successful completion of this module, the student should be able to demonstrate the ability to:</a:t>
            </a:r>
            <a:endParaRPr lang="en-GB" sz="2400" dirty="0"/>
          </a:p>
          <a:p>
            <a:pPr lvl="0"/>
            <a:r>
              <a:rPr lang="en-GB" sz="2400" dirty="0"/>
              <a:t>Extend a systematic understanding and critical awareness of topics which are informed by the forefront of the discipline of counselling/psychotherapy.</a:t>
            </a:r>
          </a:p>
          <a:p>
            <a:pPr lvl="0"/>
            <a:r>
              <a:rPr lang="en-GB" sz="2400" dirty="0"/>
              <a:t>Evidence a critical awareness of the history of ideas; the cultural context, social and political theories that inform and influence the practice of counselling and psychotherapy.</a:t>
            </a:r>
          </a:p>
          <a:p>
            <a:pPr lvl="0"/>
            <a:r>
              <a:rPr lang="en-GB" sz="2400" dirty="0"/>
              <a:t>Critically identify appropriate methodology that can be identified for dealing with complex problems or those of an unfamiliar or unpredictable nature.</a:t>
            </a:r>
          </a:p>
          <a:p>
            <a:pPr marL="0" indent="0">
              <a:buNone/>
            </a:pPr>
            <a:endParaRPr lang="en-GB" dirty="0"/>
          </a:p>
        </p:txBody>
      </p:sp>
    </p:spTree>
    <p:extLst>
      <p:ext uri="{BB962C8B-B14F-4D97-AF65-F5344CB8AC3E}">
        <p14:creationId xmlns:p14="http://schemas.microsoft.com/office/powerpoint/2010/main" val="281465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085546103"/>
              </p:ext>
            </p:extLst>
          </p:nvPr>
        </p:nvGraphicFramePr>
        <p:xfrm>
          <a:off x="88668" y="94211"/>
          <a:ext cx="12042371" cy="6763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116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21178"/>
            <a:ext cx="9980682" cy="931026"/>
          </a:xfrm>
        </p:spPr>
        <p:txBody>
          <a:bodyPr>
            <a:normAutofit fontScale="90000"/>
          </a:bodyPr>
          <a:lstStyle/>
          <a:p>
            <a:r>
              <a:rPr lang="en-GB" dirty="0" smtClean="0"/>
              <a:t>Assessment Component Two: </a:t>
            </a:r>
            <a:br>
              <a:rPr lang="en-GB" dirty="0" smtClean="0"/>
            </a:br>
            <a:r>
              <a:rPr lang="en-GB" sz="2200" dirty="0" smtClean="0"/>
              <a:t>Contribution </a:t>
            </a:r>
            <a:r>
              <a:rPr lang="en-GB" sz="2200" dirty="0"/>
              <a:t>to Overall Module Assessment: 50% </a:t>
            </a:r>
            <a:r>
              <a:rPr lang="en-GB" sz="2200" dirty="0" smtClean="0"/>
              <a:t>(Assessment </a:t>
            </a:r>
            <a:r>
              <a:rPr lang="en-GB" sz="2200" dirty="0"/>
              <a:t>2 of </a:t>
            </a:r>
            <a:r>
              <a:rPr lang="en-GB" sz="2200" dirty="0" smtClean="0"/>
              <a:t>3)</a:t>
            </a:r>
            <a:r>
              <a:rPr lang="en-GB" sz="2200" dirty="0"/>
              <a:t/>
            </a:r>
            <a:br>
              <a:rPr lang="en-GB" sz="2200" dirty="0"/>
            </a:br>
            <a:endParaRPr lang="en-GB" sz="2200" dirty="0"/>
          </a:p>
        </p:txBody>
      </p:sp>
      <p:sp>
        <p:nvSpPr>
          <p:cNvPr id="3" name="Content Placeholder 2"/>
          <p:cNvSpPr>
            <a:spLocks noGrp="1"/>
          </p:cNvSpPr>
          <p:nvPr>
            <p:ph sz="half" idx="1"/>
          </p:nvPr>
        </p:nvSpPr>
        <p:spPr/>
        <p:txBody>
          <a:bodyPr>
            <a:normAutofit/>
          </a:bodyPr>
          <a:lstStyle/>
          <a:p>
            <a:r>
              <a:rPr lang="en-GB" sz="2800" dirty="0" smtClean="0"/>
              <a:t>Assessment </a:t>
            </a:r>
            <a:r>
              <a:rPr lang="en-GB" sz="2800" dirty="0"/>
              <a:t>Component </a:t>
            </a:r>
            <a:r>
              <a:rPr lang="en-GB" sz="2800" dirty="0" smtClean="0"/>
              <a:t>2: Task Description</a:t>
            </a:r>
          </a:p>
          <a:p>
            <a:r>
              <a:rPr lang="en-GB" sz="2800" dirty="0" smtClean="0"/>
              <a:t>Practical </a:t>
            </a:r>
            <a:r>
              <a:rPr lang="en-GB" sz="2800" dirty="0"/>
              <a:t>assessment – Recorded Pilot Focus group or Interview </a:t>
            </a:r>
            <a:r>
              <a:rPr lang="en-GB" sz="2800" dirty="0" smtClean="0"/>
              <a:t>(1 Hour)</a:t>
            </a:r>
          </a:p>
          <a:p>
            <a:r>
              <a:rPr lang="en-GB" sz="2800" dirty="0" smtClean="0"/>
              <a:t>MS Teams</a:t>
            </a:r>
          </a:p>
          <a:p>
            <a:r>
              <a:rPr lang="en-GB" sz="2800" dirty="0" smtClean="0"/>
              <a:t>Submission: </a:t>
            </a:r>
            <a:r>
              <a:rPr lang="en-GB" sz="2800" dirty="0" err="1" smtClean="0"/>
              <a:t>Turnitin</a:t>
            </a:r>
            <a:endParaRPr lang="en-GB" sz="2800" dirty="0" smtClean="0"/>
          </a:p>
          <a:p>
            <a:r>
              <a:rPr lang="en-GB" sz="2800" dirty="0" smtClean="0"/>
              <a:t>2</a:t>
            </a:r>
            <a:r>
              <a:rPr lang="en-GB" sz="2800" baseline="30000" dirty="0" smtClean="0"/>
              <a:t>nd</a:t>
            </a:r>
            <a:r>
              <a:rPr lang="en-GB" sz="2800" dirty="0" smtClean="0"/>
              <a:t> February 2021. During Class time</a:t>
            </a:r>
            <a:endParaRPr lang="en-GB" sz="2800"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16750" y="2654300"/>
            <a:ext cx="3225800" cy="2463800"/>
          </a:xfrm>
        </p:spPr>
      </p:pic>
    </p:spTree>
    <p:extLst>
      <p:ext uri="{BB962C8B-B14F-4D97-AF65-F5344CB8AC3E}">
        <p14:creationId xmlns:p14="http://schemas.microsoft.com/office/powerpoint/2010/main" val="19055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a:t>
            </a:r>
            <a:r>
              <a:rPr lang="en-GB" dirty="0" smtClean="0"/>
              <a:t>Two</a:t>
            </a:r>
            <a:r>
              <a:rPr lang="en-GB" dirty="0" smtClean="0"/>
              <a:t> </a:t>
            </a:r>
            <a:r>
              <a:rPr lang="en-GB" dirty="0" smtClean="0"/>
              <a:t>– Task description</a:t>
            </a:r>
            <a:endParaRPr lang="en-GB" dirty="0"/>
          </a:p>
        </p:txBody>
      </p:sp>
      <p:sp>
        <p:nvSpPr>
          <p:cNvPr id="7" name="Content Placeholder 6"/>
          <p:cNvSpPr>
            <a:spLocks noGrp="1"/>
          </p:cNvSpPr>
          <p:nvPr>
            <p:ph sz="half" idx="1"/>
          </p:nvPr>
        </p:nvSpPr>
        <p:spPr/>
        <p:txBody>
          <a:bodyPr>
            <a:normAutofit fontScale="85000" lnSpcReduction="20000"/>
          </a:bodyPr>
          <a:lstStyle/>
          <a:p>
            <a:pPr>
              <a:lnSpc>
                <a:spcPct val="150000"/>
              </a:lnSpc>
              <a:spcBef>
                <a:spcPts val="0"/>
              </a:spcBef>
            </a:pPr>
            <a:r>
              <a:rPr lang="en-GB" dirty="0"/>
              <a:t>Practical Assessment: Pilot focus group or interview (1 Hour) </a:t>
            </a:r>
            <a:endParaRPr lang="en-GB" dirty="0" smtClean="0"/>
          </a:p>
          <a:p>
            <a:pPr>
              <a:lnSpc>
                <a:spcPct val="150000"/>
              </a:lnSpc>
              <a:spcBef>
                <a:spcPts val="0"/>
              </a:spcBef>
            </a:pPr>
            <a:r>
              <a:rPr lang="en-GB" dirty="0" smtClean="0"/>
              <a:t>The </a:t>
            </a:r>
            <a:r>
              <a:rPr lang="en-GB" dirty="0"/>
              <a:t>purpose of this assessment is to enable you to demonstrate the practical research skills required at Level Seven. You will therefore be required to demonstrate your ability to plan and conduct a form of qualitative data collection (interview or focus group) and will be assessed on the following criteria:</a:t>
            </a:r>
            <a:endParaRPr lang="en-GB" dirty="0"/>
          </a:p>
        </p:txBody>
      </p:sp>
      <p:sp>
        <p:nvSpPr>
          <p:cNvPr id="3" name="Content Placeholder 2"/>
          <p:cNvSpPr>
            <a:spLocks noGrp="1"/>
          </p:cNvSpPr>
          <p:nvPr>
            <p:ph sz="half" idx="2"/>
          </p:nvPr>
        </p:nvSpPr>
        <p:spPr/>
        <p:txBody>
          <a:bodyPr>
            <a:normAutofit fontScale="85000" lnSpcReduction="20000"/>
          </a:bodyPr>
          <a:lstStyle/>
          <a:p>
            <a:r>
              <a:rPr lang="en-GB" dirty="0"/>
              <a:t>1) Appropriate consent processes at start of the pilot study (you will need to submit a consent form and information sheet in 24 hours in advance of the pilot study being recorded) </a:t>
            </a:r>
            <a:endParaRPr lang="en-GB" dirty="0" smtClean="0"/>
          </a:p>
          <a:p>
            <a:r>
              <a:rPr lang="en-GB" dirty="0" smtClean="0"/>
              <a:t>2</a:t>
            </a:r>
            <a:r>
              <a:rPr lang="en-GB" dirty="0"/>
              <a:t>) An appropriately constructed interview schedule or topic guide (you will need to submit this 24 hours in advance of the pilot study being recorded) </a:t>
            </a:r>
            <a:endParaRPr lang="en-GB" dirty="0" smtClean="0"/>
          </a:p>
          <a:p>
            <a:r>
              <a:rPr lang="en-GB" dirty="0" smtClean="0"/>
              <a:t>3</a:t>
            </a:r>
            <a:r>
              <a:rPr lang="en-GB" dirty="0"/>
              <a:t>) Appropriate interviewing/moderating style throughout the interview based upon the skills and knowledge you have developed through this module </a:t>
            </a:r>
            <a:endParaRPr lang="en-GB" dirty="0" smtClean="0"/>
          </a:p>
          <a:p>
            <a:r>
              <a:rPr lang="en-GB" dirty="0" smtClean="0"/>
              <a:t>4</a:t>
            </a:r>
            <a:r>
              <a:rPr lang="en-GB" dirty="0"/>
              <a:t>) An awareness of appropriate ethical considerations including debriefing and ending the interview/focus group </a:t>
            </a:r>
            <a:endParaRPr lang="en-GB" dirty="0" smtClean="0"/>
          </a:p>
          <a:p>
            <a:r>
              <a:rPr lang="en-GB" dirty="0" smtClean="0"/>
              <a:t>5</a:t>
            </a:r>
            <a:r>
              <a:rPr lang="en-GB" dirty="0"/>
              <a:t>) An awareness of the boundaries and distinctions between you as a practitioner and you as a </a:t>
            </a:r>
            <a:r>
              <a:rPr lang="en-GB" dirty="0" smtClean="0"/>
              <a:t>researcher</a:t>
            </a:r>
            <a:endParaRPr lang="en-GB" dirty="0"/>
          </a:p>
        </p:txBody>
      </p:sp>
    </p:spTree>
    <p:extLst>
      <p:ext uri="{BB962C8B-B14F-4D97-AF65-F5344CB8AC3E}">
        <p14:creationId xmlns:p14="http://schemas.microsoft.com/office/powerpoint/2010/main" val="345318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a:t>
            </a:r>
            <a:r>
              <a:rPr lang="en-GB" dirty="0" smtClean="0"/>
              <a:t>Two</a:t>
            </a:r>
            <a:r>
              <a:rPr lang="en-GB" dirty="0" smtClean="0"/>
              <a:t> </a:t>
            </a:r>
            <a:r>
              <a:rPr lang="en-GB" dirty="0" smtClean="0"/>
              <a:t>–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fontScale="85000" lnSpcReduction="10000"/>
          </a:bodyPr>
          <a:lstStyle/>
          <a:p>
            <a:pPr marL="0" indent="0">
              <a:lnSpc>
                <a:spcPct val="150000"/>
              </a:lnSpc>
              <a:spcBef>
                <a:spcPts val="0"/>
              </a:spcBef>
              <a:buNone/>
            </a:pPr>
            <a:r>
              <a:rPr lang="en-GB" b="1" dirty="0" smtClean="0"/>
              <a:t>Engagement with Literature</a:t>
            </a:r>
            <a:r>
              <a:rPr lang="en-GB" b="1" dirty="0" smtClean="0"/>
              <a:t>:</a:t>
            </a:r>
          </a:p>
          <a:p>
            <a:pPr>
              <a:lnSpc>
                <a:spcPct val="150000"/>
              </a:lnSpc>
              <a:spcBef>
                <a:spcPts val="0"/>
              </a:spcBef>
            </a:pPr>
            <a:r>
              <a:rPr lang="en-GB" dirty="0" smtClean="0"/>
              <a:t>Demonstrate </a:t>
            </a:r>
            <a:r>
              <a:rPr lang="en-GB" dirty="0"/>
              <a:t>a research informed approach and awareness of wider relevant political and social context in the development of your questions and topic focus.</a:t>
            </a:r>
            <a:endParaRPr lang="en-GB" b="1" dirty="0" smtClean="0"/>
          </a:p>
          <a:p>
            <a:pPr marL="0" indent="0">
              <a:lnSpc>
                <a:spcPct val="150000"/>
              </a:lnSpc>
              <a:spcBef>
                <a:spcPts val="0"/>
              </a:spcBef>
              <a:buNone/>
            </a:pPr>
            <a:r>
              <a:rPr lang="en-GB" b="1" i="1" dirty="0" smtClean="0"/>
              <a:t>Knowledge </a:t>
            </a:r>
            <a:r>
              <a:rPr lang="en-GB" b="1" i="1" dirty="0" smtClean="0"/>
              <a:t>and Understanding</a:t>
            </a:r>
            <a:r>
              <a:rPr lang="en-GB" i="1" dirty="0" smtClean="0"/>
              <a:t>:</a:t>
            </a:r>
          </a:p>
          <a:p>
            <a:pPr>
              <a:lnSpc>
                <a:spcPct val="150000"/>
              </a:lnSpc>
              <a:spcBef>
                <a:spcPts val="0"/>
              </a:spcBef>
            </a:pPr>
            <a:r>
              <a:rPr lang="en-GB" dirty="0"/>
              <a:t>Demonstrate your understanding and knowledge of the background research underpinning your proposal and the design element of your study. Demonstrate key knowledge and understanding relating to research ethics and application of theory to practice.</a:t>
            </a:r>
            <a:endParaRPr lang="en-GB" i="1" dirty="0" smtClean="0"/>
          </a:p>
          <a:p>
            <a:pPr marL="0" indent="0">
              <a:lnSpc>
                <a:spcPct val="150000"/>
              </a:lnSpc>
              <a:spcBef>
                <a:spcPts val="0"/>
              </a:spcBef>
              <a:buNone/>
            </a:pPr>
            <a:r>
              <a:rPr lang="en-GB" b="1" dirty="0" smtClean="0"/>
              <a:t>Cognitive </a:t>
            </a:r>
            <a:r>
              <a:rPr lang="en-GB" b="1" dirty="0"/>
              <a:t>and Intellectual </a:t>
            </a:r>
            <a:r>
              <a:rPr lang="en-GB" b="1" dirty="0" smtClean="0"/>
              <a:t>Skills:</a:t>
            </a:r>
          </a:p>
          <a:p>
            <a:pPr>
              <a:lnSpc>
                <a:spcPct val="150000"/>
              </a:lnSpc>
              <a:spcBef>
                <a:spcPts val="0"/>
              </a:spcBef>
            </a:pPr>
            <a:r>
              <a:rPr lang="en-GB" dirty="0" smtClean="0"/>
              <a:t>Demonstrate </a:t>
            </a:r>
            <a:r>
              <a:rPr lang="en-GB" dirty="0"/>
              <a:t>that you have considered the most appropriate methods and key ethical considerations for your own specific study. Even though this is a pilot study, it is still important to consider areas of potential weakness and areas for further development prior to embarking on your main study</a:t>
            </a: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140987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 – </a:t>
            </a:r>
            <a:r>
              <a:rPr lang="en-GB" b="1" i="1" dirty="0" smtClean="0"/>
              <a:t>Guidance </a:t>
            </a:r>
            <a:r>
              <a:rPr lang="en-GB" b="1" i="1" dirty="0"/>
              <a:t>specific to this assessment</a:t>
            </a:r>
            <a:endParaRPr lang="en-GB" dirty="0"/>
          </a:p>
        </p:txBody>
      </p:sp>
      <p:sp>
        <p:nvSpPr>
          <p:cNvPr id="7" name="Content Placeholder 6"/>
          <p:cNvSpPr>
            <a:spLocks noGrp="1"/>
          </p:cNvSpPr>
          <p:nvPr>
            <p:ph idx="1"/>
          </p:nvPr>
        </p:nvSpPr>
        <p:spPr/>
        <p:txBody>
          <a:bodyPr>
            <a:normAutofit/>
          </a:bodyPr>
          <a:lstStyle/>
          <a:p>
            <a:pPr marL="0" indent="0">
              <a:lnSpc>
                <a:spcPct val="150000"/>
              </a:lnSpc>
              <a:spcBef>
                <a:spcPts val="0"/>
              </a:spcBef>
              <a:buNone/>
            </a:pPr>
            <a:r>
              <a:rPr lang="en-GB" b="1" dirty="0" smtClean="0"/>
              <a:t>Practical Skills:</a:t>
            </a:r>
          </a:p>
          <a:p>
            <a:r>
              <a:rPr lang="en-GB" dirty="0"/>
              <a:t>Demonstrate your understanding, synthesise and apply an appropriate method of gathering information relevant to your proposed research study and data analysis. You need to consider the key aspects of your selected method and its application to practice. Carefully consider potential limitations to your proposed study</a:t>
            </a:r>
            <a:endParaRPr lang="en-GB" dirty="0"/>
          </a:p>
          <a:p>
            <a:pPr marL="0" indent="0">
              <a:buNone/>
            </a:pPr>
            <a:r>
              <a:rPr lang="en-GB" b="1" dirty="0" smtClean="0"/>
              <a:t>Transferable Skills</a:t>
            </a:r>
            <a:r>
              <a:rPr lang="en-GB" dirty="0" smtClean="0"/>
              <a:t>:</a:t>
            </a:r>
          </a:p>
          <a:p>
            <a:r>
              <a:rPr lang="en-GB" dirty="0"/>
              <a:t>A number of transferable skills for life are required in this assessment, such as developing interview skills and creating a safe and ethical space. Time management and facilitating a focus group. Digital Literacy, such desktop research, facilitating a Microsoft Team’s session, working with digital technology and platforms such as </a:t>
            </a:r>
            <a:r>
              <a:rPr lang="en-GB" dirty="0" err="1"/>
              <a:t>Panopto</a:t>
            </a:r>
            <a:r>
              <a:rPr lang="en-GB" dirty="0"/>
              <a:t>, Teams, Moodle/</a:t>
            </a:r>
            <a:r>
              <a:rPr lang="en-GB" dirty="0" err="1"/>
              <a:t>Turnitin</a:t>
            </a:r>
            <a:r>
              <a:rPr lang="en-GB" dirty="0"/>
              <a:t>. Managing uncertainty and adapting to working remotely during times of change. Awareness and Understanding of Ethics, safeguarding and working with relevant policies processes and procedures.</a:t>
            </a:r>
            <a:endParaRPr lang="en-GB" dirty="0"/>
          </a:p>
          <a:p>
            <a:endParaRPr lang="en-GB" dirty="0"/>
          </a:p>
          <a:p>
            <a:pPr marL="0" indent="0">
              <a:lnSpc>
                <a:spcPct val="150000"/>
              </a:lnSpc>
              <a:spcBef>
                <a:spcPts val="0"/>
              </a:spcBef>
              <a:buNone/>
            </a:pPr>
            <a:endParaRPr lang="en-GB" dirty="0"/>
          </a:p>
          <a:p>
            <a:pPr>
              <a:lnSpc>
                <a:spcPct val="150000"/>
              </a:lnSpc>
              <a:spcBef>
                <a:spcPts val="0"/>
              </a:spcBef>
            </a:pPr>
            <a:endParaRPr lang="en-GB" dirty="0"/>
          </a:p>
        </p:txBody>
      </p:sp>
    </p:spTree>
    <p:extLst>
      <p:ext uri="{BB962C8B-B14F-4D97-AF65-F5344CB8AC3E}">
        <p14:creationId xmlns:p14="http://schemas.microsoft.com/office/powerpoint/2010/main" val="4221762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 and Consider the Assessment Two </a:t>
            </a:r>
            <a:r>
              <a:rPr lang="en-GB" dirty="0" err="1"/>
              <a:t>P</a:t>
            </a:r>
            <a:r>
              <a:rPr lang="en-GB" dirty="0" err="1" smtClean="0"/>
              <a:t>roforma</a:t>
            </a:r>
            <a:endParaRPr lang="en-GB" dirty="0"/>
          </a:p>
        </p:txBody>
      </p:sp>
      <p:sp>
        <p:nvSpPr>
          <p:cNvPr id="3" name="Content Placeholder 2"/>
          <p:cNvSpPr>
            <a:spLocks noGrp="1"/>
          </p:cNvSpPr>
          <p:nvPr>
            <p:ph idx="1"/>
          </p:nvPr>
        </p:nvSpPr>
        <p:spPr/>
        <p:txBody>
          <a:bodyPr/>
          <a:lstStyle/>
          <a:p>
            <a:r>
              <a:rPr lang="en-GB" dirty="0" smtClean="0"/>
              <a:t>Assessment Task description</a:t>
            </a:r>
          </a:p>
          <a:p>
            <a:r>
              <a:rPr lang="en-GB" dirty="0" smtClean="0"/>
              <a:t>Guidance specific to this assignment</a:t>
            </a:r>
          </a:p>
          <a:p>
            <a:r>
              <a:rPr lang="en-GB" dirty="0" smtClean="0"/>
              <a:t>Student </a:t>
            </a:r>
            <a:r>
              <a:rPr lang="en-GB" dirty="0"/>
              <a:t>feedback ( page 5</a:t>
            </a:r>
            <a:r>
              <a:rPr lang="en-GB" dirty="0" smtClean="0"/>
              <a:t>)</a:t>
            </a:r>
          </a:p>
          <a:p>
            <a:r>
              <a:rPr lang="en-GB" dirty="0" smtClean="0"/>
              <a:t>Assessment Marking Criteria (pages 6-10)</a:t>
            </a:r>
            <a:endParaRPr lang="en-GB" dirty="0"/>
          </a:p>
        </p:txBody>
      </p:sp>
    </p:spTree>
    <p:extLst>
      <p:ext uri="{BB962C8B-B14F-4D97-AF65-F5344CB8AC3E}">
        <p14:creationId xmlns:p14="http://schemas.microsoft.com/office/powerpoint/2010/main" val="4430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Strategy – questions to consider</a:t>
            </a:r>
            <a:endParaRPr lang="en-GB" dirty="0"/>
          </a:p>
        </p:txBody>
      </p:sp>
      <p:sp>
        <p:nvSpPr>
          <p:cNvPr id="3" name="Content Placeholder 2"/>
          <p:cNvSpPr>
            <a:spLocks noGrp="1"/>
          </p:cNvSpPr>
          <p:nvPr>
            <p:ph sz="half" idx="1"/>
          </p:nvPr>
        </p:nvSpPr>
        <p:spPr>
          <a:xfrm>
            <a:off x="1104900" y="1600200"/>
            <a:ext cx="6576060" cy="4571999"/>
          </a:xfrm>
        </p:spPr>
        <p:txBody>
          <a:bodyPr>
            <a:noAutofit/>
          </a:bodyPr>
          <a:lstStyle/>
          <a:p>
            <a:r>
              <a:rPr lang="en-GB" sz="2400" dirty="0" smtClean="0"/>
              <a:t>Are participants representative?</a:t>
            </a:r>
          </a:p>
          <a:p>
            <a:r>
              <a:rPr lang="en-GB" sz="2400" dirty="0" smtClean="0"/>
              <a:t>Informed consent.  You will need to brief and debrief participants. Will you follow up?</a:t>
            </a:r>
          </a:p>
          <a:p>
            <a:r>
              <a:rPr lang="en-GB" sz="2400" dirty="0" smtClean="0"/>
              <a:t>Are participants able to answer the questions?</a:t>
            </a:r>
          </a:p>
          <a:p>
            <a:r>
              <a:rPr lang="en-GB" sz="2400" dirty="0" smtClean="0"/>
              <a:t>Homogeneity within the group, do participants have enough in common?</a:t>
            </a:r>
          </a:p>
          <a:p>
            <a:r>
              <a:rPr lang="en-GB" sz="2400" dirty="0" smtClean="0"/>
              <a:t>Is there any inclusion/exclusion criteria</a:t>
            </a:r>
          </a:p>
          <a:p>
            <a:r>
              <a:rPr lang="en-GB" sz="2400" dirty="0" smtClean="0"/>
              <a:t>Will you need a subgroup?</a:t>
            </a:r>
          </a:p>
          <a:p>
            <a:r>
              <a:rPr lang="en-GB" sz="2400" dirty="0" smtClean="0"/>
              <a:t>How many interviews will you conduct (Time, cost, aim of research)</a:t>
            </a:r>
          </a:p>
          <a:p>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13716" y="1706880"/>
            <a:ext cx="3984568" cy="4178531"/>
          </a:xfrm>
        </p:spPr>
      </p:pic>
    </p:spTree>
    <p:extLst>
      <p:ext uri="{BB962C8B-B14F-4D97-AF65-F5344CB8AC3E}">
        <p14:creationId xmlns:p14="http://schemas.microsoft.com/office/powerpoint/2010/main" val="866739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Choice of Study Design</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Think about the questions you want to ask</a:t>
            </a:r>
          </a:p>
          <a:p>
            <a:r>
              <a:rPr lang="en-GB" sz="2400" dirty="0" smtClean="0"/>
              <a:t>Choose appropriate questions/measures for your study</a:t>
            </a:r>
          </a:p>
          <a:p>
            <a:r>
              <a:rPr lang="en-GB" sz="2400" dirty="0" smtClean="0"/>
              <a:t>Think carefully about what it is you want to measure and the most effective way of measuring this</a:t>
            </a:r>
          </a:p>
          <a:p>
            <a:r>
              <a:rPr lang="en-GB" sz="2400" dirty="0" smtClean="0"/>
              <a:t>Measures capturing psychological constructs are expected to be reliable and valid</a:t>
            </a:r>
          </a:p>
          <a:p>
            <a:r>
              <a:rPr lang="en-GB" sz="2400" dirty="0" smtClean="0"/>
              <a:t>Why are you using this particular method?</a:t>
            </a:r>
            <a:endParaRPr lang="en-GB" sz="240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62762" y="1421062"/>
            <a:ext cx="3672234" cy="4751138"/>
          </a:xfrm>
        </p:spPr>
      </p:pic>
    </p:spTree>
    <p:extLst>
      <p:ext uri="{BB962C8B-B14F-4D97-AF65-F5344CB8AC3E}">
        <p14:creationId xmlns:p14="http://schemas.microsoft.com/office/powerpoint/2010/main" val="853873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to Consider</a:t>
            </a:r>
            <a:endParaRPr lang="en-GB" dirty="0"/>
          </a:p>
        </p:txBody>
      </p:sp>
      <p:sp>
        <p:nvSpPr>
          <p:cNvPr id="3" name="Content Placeholder 2"/>
          <p:cNvSpPr>
            <a:spLocks noGrp="1"/>
          </p:cNvSpPr>
          <p:nvPr>
            <p:ph sz="half" idx="1"/>
          </p:nvPr>
        </p:nvSpPr>
        <p:spPr/>
        <p:txBody>
          <a:bodyPr/>
          <a:lstStyle/>
          <a:p>
            <a:r>
              <a:rPr lang="en-US" altLang="en-US" dirty="0"/>
              <a:t>Letters of support for the research.</a:t>
            </a:r>
          </a:p>
          <a:p>
            <a:r>
              <a:rPr lang="en-US" altLang="en-US" dirty="0"/>
              <a:t>An agreement to collaborate from interested institutions or sponsors.</a:t>
            </a:r>
          </a:p>
          <a:p>
            <a:r>
              <a:rPr lang="en-US" altLang="en-US" dirty="0"/>
              <a:t>Instructions to subjects or participants.</a:t>
            </a:r>
          </a:p>
          <a:p>
            <a:r>
              <a:rPr lang="en-US" altLang="en-US" dirty="0"/>
              <a:t>Participant consent forms.</a:t>
            </a:r>
          </a:p>
          <a:p>
            <a:r>
              <a:rPr lang="en-US" altLang="en-US" dirty="0"/>
              <a:t>Questionnaires for surveys or interviews.</a:t>
            </a:r>
          </a:p>
          <a:p>
            <a:r>
              <a:rPr lang="en-US" altLang="en-US" dirty="0"/>
              <a:t>Supplementary bibliographies.</a:t>
            </a:r>
          </a:p>
          <a:p>
            <a:r>
              <a:rPr lang="en-US" altLang="en-US" dirty="0"/>
              <a:t>Approval letters from ethics committees.</a:t>
            </a:r>
            <a:endParaRPr lang="en-GB" altLang="en-US" dirty="0"/>
          </a:p>
          <a:p>
            <a:endParaRPr lang="en-GB" dirty="0"/>
          </a:p>
        </p:txBody>
      </p:sp>
      <p:pic>
        <p:nvPicPr>
          <p:cNvPr id="5" name="Picture 5" descr="MCj0424234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05377" y="1817716"/>
            <a:ext cx="3745256" cy="3612931"/>
          </a:xfrm>
        </p:spPr>
      </p:pic>
    </p:spTree>
    <p:extLst>
      <p:ext uri="{BB962C8B-B14F-4D97-AF65-F5344CB8AC3E}">
        <p14:creationId xmlns:p14="http://schemas.microsoft.com/office/powerpoint/2010/main" val="2255970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a:t>Library Resources</a:t>
            </a:r>
            <a:endParaRPr lang="en-GB" sz="5400" dirty="0"/>
          </a:p>
        </p:txBody>
      </p:sp>
      <p:sp>
        <p:nvSpPr>
          <p:cNvPr id="3" name="Content Placeholder 2"/>
          <p:cNvSpPr>
            <a:spLocks noGrp="1"/>
          </p:cNvSpPr>
          <p:nvPr>
            <p:ph idx="1"/>
          </p:nvPr>
        </p:nvSpPr>
        <p:spPr>
          <a:xfrm>
            <a:off x="399011" y="1600200"/>
            <a:ext cx="11499273" cy="5160818"/>
          </a:xfrm>
        </p:spPr>
        <p:txBody>
          <a:bodyPr>
            <a:normAutofit/>
          </a:bodyPr>
          <a:lstStyle/>
          <a:p>
            <a:pPr marL="0" indent="0">
              <a:buNone/>
            </a:pPr>
            <a:r>
              <a:rPr lang="en-GB" dirty="0" smtClean="0"/>
              <a:t> </a:t>
            </a:r>
            <a:r>
              <a:rPr lang="en-GB" b="1" dirty="0" smtClean="0"/>
              <a:t>Subject Librarian: Samantha Scoulding</a:t>
            </a:r>
          </a:p>
          <a:p>
            <a:pPr marL="0" indent="0">
              <a:buNone/>
            </a:pPr>
            <a:r>
              <a:rPr lang="en-GB" dirty="0"/>
              <a:t>Useful links:</a:t>
            </a:r>
          </a:p>
          <a:p>
            <a:r>
              <a:rPr lang="en-GB" dirty="0"/>
              <a:t>Library website: </a:t>
            </a:r>
            <a:r>
              <a:rPr lang="en-GB" dirty="0">
                <a:hlinkClick r:id="rId2"/>
              </a:rPr>
              <a:t>www.uwtsd.ac.uk/library</a:t>
            </a:r>
            <a:endParaRPr lang="en-GB" dirty="0"/>
          </a:p>
          <a:p>
            <a:r>
              <a:rPr lang="en-GB" dirty="0"/>
              <a:t>Library YouTube Channel: </a:t>
            </a:r>
            <a:r>
              <a:rPr lang="en-GB" dirty="0">
                <a:hlinkClick r:id="rId3"/>
              </a:rPr>
              <a:t>https://www.youtube.com/channel/UCYeVXnLfNshZ6iKd7Bm3yiw?view_as=subscriber</a:t>
            </a:r>
            <a:endParaRPr lang="en-GB" dirty="0"/>
          </a:p>
          <a:p>
            <a:r>
              <a:rPr lang="en-GB" dirty="0"/>
              <a:t>Dissertation Skills online session: </a:t>
            </a:r>
            <a:r>
              <a:rPr lang="en-GB" dirty="0">
                <a:hlinkClick r:id="rId4"/>
              </a:rPr>
              <a:t>https://uwtsd.ac.uk/library/infoskills/getting-started-with-your-dissertation/</a:t>
            </a:r>
            <a:endParaRPr lang="en-GB" dirty="0"/>
          </a:p>
          <a:p>
            <a:r>
              <a:rPr lang="en-GB" dirty="0"/>
              <a:t>Search strategy handout: </a:t>
            </a:r>
            <a:r>
              <a:rPr lang="en-GB" dirty="0">
                <a:hlinkClick r:id="rId5"/>
              </a:rPr>
              <a:t>https://uwtsd.ac.uk/media/uwtsd-website/content-assets/documents/library-and-learning-resources/infoskills/building-a-search-strategy.pdf</a:t>
            </a:r>
            <a:endParaRPr lang="en-GB" dirty="0"/>
          </a:p>
          <a:p>
            <a:r>
              <a:rPr lang="en-GB" dirty="0"/>
              <a:t>Digital Commons Network: </a:t>
            </a:r>
            <a:r>
              <a:rPr lang="en-GB" dirty="0">
                <a:hlinkClick r:id="rId6"/>
              </a:rPr>
              <a:t>https://network.bepress.com/</a:t>
            </a:r>
            <a:endParaRPr lang="en-GB" dirty="0"/>
          </a:p>
          <a:p>
            <a:r>
              <a:rPr lang="en-GB" dirty="0"/>
              <a:t>UWTSD Research Repository: </a:t>
            </a:r>
            <a:r>
              <a:rPr lang="en-GB" dirty="0">
                <a:hlinkClick r:id="rId7"/>
              </a:rPr>
              <a:t>https://repository.uwtsd.ac.uk/</a:t>
            </a:r>
            <a:endParaRPr lang="en-GB" dirty="0"/>
          </a:p>
          <a:p>
            <a:pPr marL="0" indent="0">
              <a:buNone/>
            </a:pPr>
            <a:endParaRPr lang="en-GB" dirty="0" smtClean="0"/>
          </a:p>
          <a:p>
            <a:endParaRPr lang="en-GB" dirty="0" smtClean="0"/>
          </a:p>
          <a:p>
            <a:endParaRPr lang="en-GB" dirty="0"/>
          </a:p>
        </p:txBody>
      </p:sp>
      <p:pic>
        <p:nvPicPr>
          <p:cNvPr id="4" name="Picture 3"/>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556567" y="1479665"/>
            <a:ext cx="2700103" cy="1904078"/>
          </a:xfrm>
          <a:prstGeom prst="rect">
            <a:avLst/>
          </a:prstGeom>
        </p:spPr>
      </p:pic>
    </p:spTree>
    <p:extLst>
      <p:ext uri="{BB962C8B-B14F-4D97-AF65-F5344CB8AC3E}">
        <p14:creationId xmlns:p14="http://schemas.microsoft.com/office/powerpoint/2010/main" val="1720911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Reading</a:t>
            </a:r>
            <a:endParaRPr lang="en-US" dirty="0"/>
          </a:p>
        </p:txBody>
      </p:sp>
      <p:sp>
        <p:nvSpPr>
          <p:cNvPr id="5" name="Content Placeholder 4"/>
          <p:cNvSpPr>
            <a:spLocks noGrp="1"/>
          </p:cNvSpPr>
          <p:nvPr>
            <p:ph idx="1"/>
          </p:nvPr>
        </p:nvSpPr>
        <p:spPr>
          <a:xfrm>
            <a:off x="1104900" y="1318953"/>
            <a:ext cx="9982200" cy="5539047"/>
          </a:xfrm>
        </p:spPr>
        <p:txBody>
          <a:bodyPr>
            <a:normAutofit fontScale="85000" lnSpcReduction="20000"/>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a:t>
            </a:r>
            <a:r>
              <a:rPr lang="en-GB" dirty="0" smtClean="0"/>
              <a:t>dissertation</a:t>
            </a:r>
          </a:p>
          <a:p>
            <a:r>
              <a:rPr lang="en-GB" dirty="0" smtClean="0"/>
              <a:t>Cooper, M. </a:t>
            </a:r>
            <a:r>
              <a:rPr lang="en-GB" dirty="0"/>
              <a:t>(2008) </a:t>
            </a:r>
            <a:r>
              <a:rPr lang="en-GB" i="1" dirty="0"/>
              <a:t>Essential Research Findings in Counselling and Psychotherapy: the facts are friendly.</a:t>
            </a:r>
            <a:r>
              <a:rPr lang="en-GB" dirty="0"/>
              <a:t> London, Sage. </a:t>
            </a:r>
            <a:endParaRPr lang="en-GB" dirty="0" smtClean="0"/>
          </a:p>
          <a:p>
            <a:r>
              <a:rPr lang="en-GB" dirty="0"/>
              <a:t>Cooper, M. Et al (2010</a:t>
            </a:r>
            <a:r>
              <a:rPr lang="en-GB" i="1" dirty="0"/>
              <a:t>) Person-Centred and Experiential Therapies Work: A Review of the Research on Counselling, Psychotherapy and Related Practices. </a:t>
            </a:r>
            <a:r>
              <a:rPr lang="en-GB" dirty="0"/>
              <a:t>Ross on Wye, PCCS.</a:t>
            </a:r>
            <a:endParaRPr lang="en-GB" dirty="0" smtClean="0"/>
          </a:p>
          <a:p>
            <a:r>
              <a:rPr lang="en-GB" dirty="0" err="1" smtClean="0"/>
              <a:t>Glatthorn</a:t>
            </a:r>
            <a:r>
              <a:rPr lang="en-GB" dirty="0"/>
              <a:t>, A.A. and Randy, L.J. (2005) Writing the winning thesis or dissertation.  Online </a:t>
            </a:r>
          </a:p>
          <a:p>
            <a:r>
              <a:rPr lang="en-GB" dirty="0"/>
              <a:t>Harper, D. (2012) Qualitative research methods in mental health and psychotherapy: a guide for students and practitioners, Oxford: Wiley-Blackwell. Online</a:t>
            </a:r>
          </a:p>
          <a:p>
            <a:r>
              <a:rPr lang="en-GB" dirty="0" smtClean="0"/>
              <a:t>McLeod</a:t>
            </a:r>
            <a:r>
              <a:rPr lang="en-GB" dirty="0"/>
              <a:t>, J. (2011) Qualitative Research in Counselling and Psychotherapy. 2</a:t>
            </a:r>
            <a:r>
              <a:rPr lang="en-GB" baseline="30000" dirty="0"/>
              <a:t>nd</a:t>
            </a:r>
            <a:r>
              <a:rPr lang="en-GB" dirty="0"/>
              <a:t> Ed.  London: Sage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Willig</a:t>
            </a:r>
            <a:r>
              <a:rPr lang="en-GB" dirty="0"/>
              <a:t>, C. (2008) Introducing Qualitative Research in Psychology. 2</a:t>
            </a:r>
            <a:r>
              <a:rPr lang="en-GB" baseline="30000" dirty="0"/>
              <a:t>nd</a:t>
            </a:r>
            <a:r>
              <a:rPr lang="en-GB" dirty="0"/>
              <a:t> Ed. Berkshire: Open University Press.</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4873beb7-5857-4685-be1f-d57550cc96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477</TotalTime>
  <Words>1091</Words>
  <Application>Microsoft Office PowerPoint</Application>
  <PresentationFormat>Widescreen</PresentationFormat>
  <Paragraphs>103</Paragraphs>
  <Slides>15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Euphemia</vt:lpstr>
      <vt:lpstr>Plantagenet Cherokee</vt:lpstr>
      <vt:lpstr>Wingdings</vt:lpstr>
      <vt:lpstr>Academic Literature 16x9</vt:lpstr>
      <vt:lpstr>ECHC7001 Advanced Research Methods</vt:lpstr>
      <vt:lpstr>Learning Aims for this week: w/c 7th December 2020   Module Assessment: Assessment Component two  Research Process: Focus Groups and Semi-structured Interviews  </vt:lpstr>
      <vt:lpstr>Module Aims</vt:lpstr>
      <vt:lpstr>Learning Outcomes</vt:lpstr>
      <vt:lpstr>PowerPoint Presentation</vt:lpstr>
      <vt:lpstr>Assessment Component Two:  Contribution to Overall Module Assessment: 50% (Assessment 2 of 3) </vt:lpstr>
      <vt:lpstr>Assessment Component Two – Task description</vt:lpstr>
      <vt:lpstr>Assessment Component Two – Guidance specific to this assessment</vt:lpstr>
      <vt:lpstr>Assessment Component One – Guidance specific to this assessment</vt:lpstr>
      <vt:lpstr>Read and Consider the Assessment Two Proforma</vt:lpstr>
      <vt:lpstr>Sampling Strategy – questions to consider</vt:lpstr>
      <vt:lpstr>Choice of Study Design</vt:lpstr>
      <vt:lpstr>Need to Consider</vt:lpstr>
      <vt:lpstr>Library Resources</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Andrea Williams</cp:lastModifiedBy>
  <cp:revision>33</cp:revision>
  <dcterms:created xsi:type="dcterms:W3CDTF">2020-09-09T20:43:18Z</dcterms:created>
  <dcterms:modified xsi:type="dcterms:W3CDTF">2020-12-07T10:47:21Z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