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2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88" r:id="rId3"/>
    <p:sldId id="272" r:id="rId4"/>
    <p:sldId id="324" r:id="rId5"/>
    <p:sldId id="319" r:id="rId6"/>
    <p:sldId id="323" r:id="rId7"/>
    <p:sldId id="289" r:id="rId8"/>
    <p:sldId id="276" r:id="rId9"/>
    <p:sldId id="322" r:id="rId10"/>
    <p:sldId id="328" r:id="rId11"/>
    <p:sldId id="330" r:id="rId12"/>
    <p:sldId id="329" r:id="rId13"/>
    <p:sldId id="33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639097-CA79-4F3A-A2EE-016E301265DF}" v="6" dt="2024-12-02T08:35:02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38443" autoAdjust="0"/>
  </p:normalViewPr>
  <p:slideViewPr>
    <p:cSldViewPr snapToGrid="0">
      <p:cViewPr varScale="1">
        <p:scale>
          <a:sx n="41" d="100"/>
          <a:sy n="41" d="100"/>
        </p:scale>
        <p:origin x="315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D52D80-9A2A-4944-98E8-7DE3AE56D7C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86D1B33-1991-46F3-A07E-51DCD89B308A}">
      <dgm:prSet/>
      <dgm:spPr/>
      <dgm:t>
        <a:bodyPr/>
        <a:lstStyle/>
        <a:p>
          <a:r>
            <a:rPr lang="en-GB" dirty="0"/>
            <a:t>By the end of this session you should be able to . . . </a:t>
          </a:r>
          <a:endParaRPr lang="en-US" dirty="0"/>
        </a:p>
      </dgm:t>
    </dgm:pt>
    <dgm:pt modelId="{CDE8C368-4D6A-4EC9-952C-37E2E3643A78}" type="parTrans" cxnId="{D48B23F7-10D8-4A58-A6AF-BF6E2F6295AD}">
      <dgm:prSet/>
      <dgm:spPr/>
      <dgm:t>
        <a:bodyPr/>
        <a:lstStyle/>
        <a:p>
          <a:endParaRPr lang="en-US"/>
        </a:p>
      </dgm:t>
    </dgm:pt>
    <dgm:pt modelId="{02571C59-967F-4F41-9A31-EBC943E67A98}" type="sibTrans" cxnId="{D48B23F7-10D8-4A58-A6AF-BF6E2F6295AD}">
      <dgm:prSet/>
      <dgm:spPr/>
      <dgm:t>
        <a:bodyPr/>
        <a:lstStyle/>
        <a:p>
          <a:endParaRPr lang="en-US"/>
        </a:p>
      </dgm:t>
    </dgm:pt>
    <dgm:pt modelId="{32ED1B9A-700B-4C35-A191-D17775C27C6E}">
      <dgm:prSet/>
      <dgm:spPr/>
      <dgm:t>
        <a:bodyPr/>
        <a:lstStyle/>
        <a:p>
          <a:r>
            <a:rPr lang="en-GB"/>
            <a:t>1. Explain what sentencing options are available to courts in England and Wales</a:t>
          </a:r>
          <a:endParaRPr lang="en-US"/>
        </a:p>
      </dgm:t>
    </dgm:pt>
    <dgm:pt modelId="{2D94D2A5-FFE7-4FF3-854D-478569FF392E}" type="parTrans" cxnId="{BE308082-29DF-43A2-8FCB-03AE7C4311C8}">
      <dgm:prSet/>
      <dgm:spPr/>
      <dgm:t>
        <a:bodyPr/>
        <a:lstStyle/>
        <a:p>
          <a:endParaRPr lang="en-US"/>
        </a:p>
      </dgm:t>
    </dgm:pt>
    <dgm:pt modelId="{DBD68BF3-D82F-4D5B-B5B6-6AAB68EB779A}" type="sibTrans" cxnId="{BE308082-29DF-43A2-8FCB-03AE7C4311C8}">
      <dgm:prSet/>
      <dgm:spPr/>
      <dgm:t>
        <a:bodyPr/>
        <a:lstStyle/>
        <a:p>
          <a:endParaRPr lang="en-US"/>
        </a:p>
      </dgm:t>
    </dgm:pt>
    <dgm:pt modelId="{AD0B6E39-7C8E-4D11-B1D8-5C370BDF805F}">
      <dgm:prSet/>
      <dgm:spPr/>
      <dgm:t>
        <a:bodyPr/>
        <a:lstStyle/>
        <a:p>
          <a:r>
            <a:rPr lang="en-GB" dirty="0"/>
            <a:t>2. Identify alternatives to custodial sentences in England and Wales</a:t>
          </a:r>
          <a:endParaRPr lang="en-US" dirty="0"/>
        </a:p>
      </dgm:t>
    </dgm:pt>
    <dgm:pt modelId="{3266441F-D83B-4004-BED4-9A72A69F86FE}" type="parTrans" cxnId="{D30016FB-17EB-4861-AFE1-15EEBF9F3F5E}">
      <dgm:prSet/>
      <dgm:spPr/>
      <dgm:t>
        <a:bodyPr/>
        <a:lstStyle/>
        <a:p>
          <a:endParaRPr lang="en-US"/>
        </a:p>
      </dgm:t>
    </dgm:pt>
    <dgm:pt modelId="{8867BC81-012F-4124-A777-9518674BD4D3}" type="sibTrans" cxnId="{D30016FB-17EB-4861-AFE1-15EEBF9F3F5E}">
      <dgm:prSet/>
      <dgm:spPr/>
      <dgm:t>
        <a:bodyPr/>
        <a:lstStyle/>
        <a:p>
          <a:endParaRPr lang="en-US"/>
        </a:p>
      </dgm:t>
    </dgm:pt>
    <dgm:pt modelId="{846CDC63-489A-40ED-9433-E39F5F43631B}">
      <dgm:prSet/>
      <dgm:spPr/>
      <dgm:t>
        <a:bodyPr/>
        <a:lstStyle/>
        <a:p>
          <a:r>
            <a:rPr lang="en-GB" dirty="0"/>
            <a:t>3. Discuss specific interventions aimed at rehabilitation in South Wales</a:t>
          </a:r>
          <a:endParaRPr lang="en-US" dirty="0"/>
        </a:p>
      </dgm:t>
    </dgm:pt>
    <dgm:pt modelId="{7735E820-AC41-42CD-8525-D9D41FBBDB0E}" type="parTrans" cxnId="{A5C62506-0BE1-43DA-B219-CB33FCD6852C}">
      <dgm:prSet/>
      <dgm:spPr/>
      <dgm:t>
        <a:bodyPr/>
        <a:lstStyle/>
        <a:p>
          <a:endParaRPr lang="en-US"/>
        </a:p>
      </dgm:t>
    </dgm:pt>
    <dgm:pt modelId="{00DC3141-118D-4125-A7D2-27DFDA5B97D5}" type="sibTrans" cxnId="{A5C62506-0BE1-43DA-B219-CB33FCD6852C}">
      <dgm:prSet/>
      <dgm:spPr/>
      <dgm:t>
        <a:bodyPr/>
        <a:lstStyle/>
        <a:p>
          <a:endParaRPr lang="en-US"/>
        </a:p>
      </dgm:t>
    </dgm:pt>
    <dgm:pt modelId="{B9418F33-F31F-448C-9783-B115662AC8D2}" type="pres">
      <dgm:prSet presAssocID="{5FD52D80-9A2A-4944-98E8-7DE3AE56D7C7}" presName="linear" presStyleCnt="0">
        <dgm:presLayoutVars>
          <dgm:animLvl val="lvl"/>
          <dgm:resizeHandles val="exact"/>
        </dgm:presLayoutVars>
      </dgm:prSet>
      <dgm:spPr/>
    </dgm:pt>
    <dgm:pt modelId="{B55E1656-1245-4094-86EA-0305B9EEBA45}" type="pres">
      <dgm:prSet presAssocID="{686D1B33-1991-46F3-A07E-51DCD89B30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863065A-844B-4849-A26B-EB2FB1C5856A}" type="pres">
      <dgm:prSet presAssocID="{02571C59-967F-4F41-9A31-EBC943E67A98}" presName="spacer" presStyleCnt="0"/>
      <dgm:spPr/>
    </dgm:pt>
    <dgm:pt modelId="{49E9799C-D554-433C-9354-9B53B6AFD206}" type="pres">
      <dgm:prSet presAssocID="{32ED1B9A-700B-4C35-A191-D17775C27C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85D5A5C-6B6F-4E95-8D3A-B7AF77F213DD}" type="pres">
      <dgm:prSet presAssocID="{DBD68BF3-D82F-4D5B-B5B6-6AAB68EB779A}" presName="spacer" presStyleCnt="0"/>
      <dgm:spPr/>
    </dgm:pt>
    <dgm:pt modelId="{8341519D-FADD-442E-A1C5-6FE5ECB7F5E0}" type="pres">
      <dgm:prSet presAssocID="{AD0B6E39-7C8E-4D11-B1D8-5C370BDF805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D7C8008-06B9-48CF-B7EE-9262A2A20731}" type="pres">
      <dgm:prSet presAssocID="{8867BC81-012F-4124-A777-9518674BD4D3}" presName="spacer" presStyleCnt="0"/>
      <dgm:spPr/>
    </dgm:pt>
    <dgm:pt modelId="{7B46BEC7-6DA9-44AE-B977-138DA651DD31}" type="pres">
      <dgm:prSet presAssocID="{846CDC63-489A-40ED-9433-E39F5F43631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47B2604-2830-4365-A60A-216B0364B6F0}" type="presOf" srcId="{686D1B33-1991-46F3-A07E-51DCD89B308A}" destId="{B55E1656-1245-4094-86EA-0305B9EEBA45}" srcOrd="0" destOrd="0" presId="urn:microsoft.com/office/officeart/2005/8/layout/vList2"/>
    <dgm:cxn modelId="{A5C62506-0BE1-43DA-B219-CB33FCD6852C}" srcId="{5FD52D80-9A2A-4944-98E8-7DE3AE56D7C7}" destId="{846CDC63-489A-40ED-9433-E39F5F43631B}" srcOrd="3" destOrd="0" parTransId="{7735E820-AC41-42CD-8525-D9D41FBBDB0E}" sibTransId="{00DC3141-118D-4125-A7D2-27DFDA5B97D5}"/>
    <dgm:cxn modelId="{BE308082-29DF-43A2-8FCB-03AE7C4311C8}" srcId="{5FD52D80-9A2A-4944-98E8-7DE3AE56D7C7}" destId="{32ED1B9A-700B-4C35-A191-D17775C27C6E}" srcOrd="1" destOrd="0" parTransId="{2D94D2A5-FFE7-4FF3-854D-478569FF392E}" sibTransId="{DBD68BF3-D82F-4D5B-B5B6-6AAB68EB779A}"/>
    <dgm:cxn modelId="{F8A09689-9DF5-444E-81AB-E6FB55136B52}" type="presOf" srcId="{846CDC63-489A-40ED-9433-E39F5F43631B}" destId="{7B46BEC7-6DA9-44AE-B977-138DA651DD31}" srcOrd="0" destOrd="0" presId="urn:microsoft.com/office/officeart/2005/8/layout/vList2"/>
    <dgm:cxn modelId="{95BDF18B-14F1-48C7-BEBA-88240FABAF2B}" type="presOf" srcId="{AD0B6E39-7C8E-4D11-B1D8-5C370BDF805F}" destId="{8341519D-FADD-442E-A1C5-6FE5ECB7F5E0}" srcOrd="0" destOrd="0" presId="urn:microsoft.com/office/officeart/2005/8/layout/vList2"/>
    <dgm:cxn modelId="{36FED5EF-13F2-47CD-AE08-118555723E24}" type="presOf" srcId="{5FD52D80-9A2A-4944-98E8-7DE3AE56D7C7}" destId="{B9418F33-F31F-448C-9783-B115662AC8D2}" srcOrd="0" destOrd="0" presId="urn:microsoft.com/office/officeart/2005/8/layout/vList2"/>
    <dgm:cxn modelId="{D48B23F7-10D8-4A58-A6AF-BF6E2F6295AD}" srcId="{5FD52D80-9A2A-4944-98E8-7DE3AE56D7C7}" destId="{686D1B33-1991-46F3-A07E-51DCD89B308A}" srcOrd="0" destOrd="0" parTransId="{CDE8C368-4D6A-4EC9-952C-37E2E3643A78}" sibTransId="{02571C59-967F-4F41-9A31-EBC943E67A98}"/>
    <dgm:cxn modelId="{DF9C03F8-567D-42D4-9638-009FCD03354F}" type="presOf" srcId="{32ED1B9A-700B-4C35-A191-D17775C27C6E}" destId="{49E9799C-D554-433C-9354-9B53B6AFD206}" srcOrd="0" destOrd="0" presId="urn:microsoft.com/office/officeart/2005/8/layout/vList2"/>
    <dgm:cxn modelId="{D30016FB-17EB-4861-AFE1-15EEBF9F3F5E}" srcId="{5FD52D80-9A2A-4944-98E8-7DE3AE56D7C7}" destId="{AD0B6E39-7C8E-4D11-B1D8-5C370BDF805F}" srcOrd="2" destOrd="0" parTransId="{3266441F-D83B-4004-BED4-9A72A69F86FE}" sibTransId="{8867BC81-012F-4124-A777-9518674BD4D3}"/>
    <dgm:cxn modelId="{11CB0E04-BCAE-4D98-9242-FAC4956DF953}" type="presParOf" srcId="{B9418F33-F31F-448C-9783-B115662AC8D2}" destId="{B55E1656-1245-4094-86EA-0305B9EEBA45}" srcOrd="0" destOrd="0" presId="urn:microsoft.com/office/officeart/2005/8/layout/vList2"/>
    <dgm:cxn modelId="{66436B4D-C0CF-4EC2-BEF7-12A8B8290877}" type="presParOf" srcId="{B9418F33-F31F-448C-9783-B115662AC8D2}" destId="{E863065A-844B-4849-A26B-EB2FB1C5856A}" srcOrd="1" destOrd="0" presId="urn:microsoft.com/office/officeart/2005/8/layout/vList2"/>
    <dgm:cxn modelId="{F940B270-5C2D-47C5-AE4B-81853C13918B}" type="presParOf" srcId="{B9418F33-F31F-448C-9783-B115662AC8D2}" destId="{49E9799C-D554-433C-9354-9B53B6AFD206}" srcOrd="2" destOrd="0" presId="urn:microsoft.com/office/officeart/2005/8/layout/vList2"/>
    <dgm:cxn modelId="{1DACFC99-662E-44F7-BD02-1D3DD12D73FD}" type="presParOf" srcId="{B9418F33-F31F-448C-9783-B115662AC8D2}" destId="{D85D5A5C-6B6F-4E95-8D3A-B7AF77F213DD}" srcOrd="3" destOrd="0" presId="urn:microsoft.com/office/officeart/2005/8/layout/vList2"/>
    <dgm:cxn modelId="{7563CA10-299F-44CE-9BC8-B8736D9B07E4}" type="presParOf" srcId="{B9418F33-F31F-448C-9783-B115662AC8D2}" destId="{8341519D-FADD-442E-A1C5-6FE5ECB7F5E0}" srcOrd="4" destOrd="0" presId="urn:microsoft.com/office/officeart/2005/8/layout/vList2"/>
    <dgm:cxn modelId="{6F741A5A-9646-423F-9338-00661FDAED53}" type="presParOf" srcId="{B9418F33-F31F-448C-9783-B115662AC8D2}" destId="{9D7C8008-06B9-48CF-B7EE-9262A2A20731}" srcOrd="5" destOrd="0" presId="urn:microsoft.com/office/officeart/2005/8/layout/vList2"/>
    <dgm:cxn modelId="{A7A4DD17-4499-4062-8D45-133D18CD9A8D}" type="presParOf" srcId="{B9418F33-F31F-448C-9783-B115662AC8D2}" destId="{7B46BEC7-6DA9-44AE-B977-138DA651DD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5E1656-1245-4094-86EA-0305B9EEBA45}">
      <dsp:nvSpPr>
        <dsp:cNvPr id="0" name=""/>
        <dsp:cNvSpPr/>
      </dsp:nvSpPr>
      <dsp:spPr>
        <a:xfrm>
          <a:off x="0" y="31064"/>
          <a:ext cx="5291663" cy="875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By the end of this session you should be able to . . . </a:t>
          </a:r>
          <a:endParaRPr lang="en-US" sz="2200" kern="1200" dirty="0"/>
        </a:p>
      </dsp:txBody>
      <dsp:txXfrm>
        <a:off x="42722" y="73786"/>
        <a:ext cx="5206219" cy="789716"/>
      </dsp:txXfrm>
    </dsp:sp>
    <dsp:sp modelId="{49E9799C-D554-433C-9354-9B53B6AFD206}">
      <dsp:nvSpPr>
        <dsp:cNvPr id="0" name=""/>
        <dsp:cNvSpPr/>
      </dsp:nvSpPr>
      <dsp:spPr>
        <a:xfrm>
          <a:off x="0" y="969584"/>
          <a:ext cx="5291663" cy="87516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1. Explain what sentencing options are available to courts in England and Wales</a:t>
          </a:r>
          <a:endParaRPr lang="en-US" sz="2200" kern="1200"/>
        </a:p>
      </dsp:txBody>
      <dsp:txXfrm>
        <a:off x="42722" y="1012306"/>
        <a:ext cx="5206219" cy="789716"/>
      </dsp:txXfrm>
    </dsp:sp>
    <dsp:sp modelId="{8341519D-FADD-442E-A1C5-6FE5ECB7F5E0}">
      <dsp:nvSpPr>
        <dsp:cNvPr id="0" name=""/>
        <dsp:cNvSpPr/>
      </dsp:nvSpPr>
      <dsp:spPr>
        <a:xfrm>
          <a:off x="0" y="1908104"/>
          <a:ext cx="5291663" cy="87516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 Identify alternatives to custodial sentences in England and Wales</a:t>
          </a:r>
          <a:endParaRPr lang="en-US" sz="2200" kern="1200" dirty="0"/>
        </a:p>
      </dsp:txBody>
      <dsp:txXfrm>
        <a:off x="42722" y="1950826"/>
        <a:ext cx="5206219" cy="789716"/>
      </dsp:txXfrm>
    </dsp:sp>
    <dsp:sp modelId="{7B46BEC7-6DA9-44AE-B977-138DA651DD31}">
      <dsp:nvSpPr>
        <dsp:cNvPr id="0" name=""/>
        <dsp:cNvSpPr/>
      </dsp:nvSpPr>
      <dsp:spPr>
        <a:xfrm>
          <a:off x="0" y="2846624"/>
          <a:ext cx="5291663" cy="8751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 Discuss specific interventions aimed at rehabilitation in South Wales</a:t>
          </a:r>
          <a:endParaRPr lang="en-US" sz="2200" kern="1200" dirty="0"/>
        </a:p>
      </dsp:txBody>
      <dsp:txXfrm>
        <a:off x="42722" y="2889346"/>
        <a:ext cx="5206219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B710CB-9158-4B3F-879C-D0289425F98E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B2489D-1F1A-447A-91B7-3B734F73B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01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ittees.parliament.uk/writtenevidence/122239/html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ic.wixstatic.com/ugd/b9cf6c_fe16050e0740464a897cfdf0b708435b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ittees.parliament.uk/committee/519/justice-and-home-affairs-committee/news/195121/call-for-evidence-launched-on-community-sentences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arliamentlive.tv/event/index/e5b168bc-8979-496f-bfef-bad718bc3645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42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404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538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395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none" strike="noStrike" dirty="0">
                <a:solidFill>
                  <a:srgbClr val="1D70B8"/>
                </a:solidFill>
                <a:effectLst/>
                <a:latin typeface="GDS Transport"/>
              </a:rPr>
              <a:t> </a:t>
            </a:r>
            <a:endParaRPr lang="en-GB" b="1" dirty="0">
              <a:effectLst/>
              <a:latin typeface="GDS Transpor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529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r>
              <a:rPr lang="en-GB" dirty="0">
                <a:hlinkClick r:id="rId3"/>
              </a:rPr>
              <a:t>committees.parliament.uk/</a:t>
            </a:r>
            <a:r>
              <a:rPr lang="en-GB" dirty="0" err="1">
                <a:hlinkClick r:id="rId3"/>
              </a:rPr>
              <a:t>writtenevidence</a:t>
            </a:r>
            <a:r>
              <a:rPr lang="en-GB" dirty="0">
                <a:hlinkClick r:id="rId3"/>
              </a:rPr>
              <a:t>/122239/html/</a:t>
            </a:r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363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FINAL Crest Advisory - study in community sentences - Google Docs copy (wixstatic.com)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901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9096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Call for evidence launched on community sentences - Committees - UK Parliament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6947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Parliamentlive.tv - Justice and Home Affairs Committee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6324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B2489D-1F1A-447A-91B7-3B734F73B5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73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ED389-A9D2-B15A-8E76-31708DFE50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A86B04-AD12-C56D-5057-11D4EB188F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58A40-F709-318B-6E8F-D75B83FAC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36687-6CE4-F7FC-BD2E-E828344BE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B3532-86D4-4AAF-A239-634AEBCD7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558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19482-6C8E-A8B5-8388-45AD8B6FE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B592D-1C3F-7E90-E883-FF23444DD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15602-900A-6265-EEAB-181FFCFA0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4172A-EBE2-B790-287C-88E4FFA0B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463EF-5792-9638-A01D-9351A3E11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767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0CFBF-FA8E-A7B5-2DA8-53230A4A8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86A37F-43A9-7E83-6A6F-BD7DA4D1F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1057C-D18A-B899-08CD-E15515883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BD7D9-4534-8138-EC47-80D1A543D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D645C-85B6-56FF-F070-8F78CA731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032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237B-4FE2-21B4-4B8B-E2AFD1CAD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DF5F2-DBD4-DAA0-06F3-9A3293A5C7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56926-A6C8-8DC7-44D8-5019FAD19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E788C-6812-595E-F7EB-350321CD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7A883-3878-226A-E8DE-3EBE0DC88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5CBD98-F542-B3CA-BFE5-645D9BEC9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025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10E8C-BFB7-C796-4D30-6B9491867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BB6B3F-BA81-98A2-8A81-AA11C8D64D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EF3030-8192-3636-1098-96068BD37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FB31F2-884C-0CF1-00FB-DAFA92C45F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3837D4-6879-BC1D-86AA-45CD50DFFA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6AE4AC-65C4-A24E-CBAD-47DC02ADE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1429AC-E5D4-E894-8763-9AEF7E15B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DCE0FB-B288-F7B8-7A6C-117B34D69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47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6F31B-B57D-69D5-72A2-63F0CA300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14F369-F55D-9D0C-86AB-5AA60E90D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8A1D40-F52B-C336-6112-C4F8313B5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AA64B5-09B4-17B8-BC75-C4BA48753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423E26-F944-7FCA-BC31-C24962B3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459D0C-6486-15F1-A29A-2F0FD1EDA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6CBDF0-65F3-16F7-AC0A-3373DF1B8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685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CF8D1-AEE1-2992-4985-D02E934DC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A5C6A-BBA9-9544-6319-AD4D24CB0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4B06B2-775A-C85D-51B1-555FAAA166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0FDC5D-DD10-1208-539A-33FCD5D4C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71E4CD-BF70-2CC4-1D7C-CE56085A7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DA1F1-BB4E-8748-14CE-8CD4C99B0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9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F069E-C350-A711-0EC0-9D82F3B31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3D2345-CE21-B982-27B4-26EB4751A1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7C448A-2784-1547-0A1A-C1F8C26E79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A29722-70C4-644C-F49D-3A1F8BA99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803667-D649-9C1D-6084-7405E1E51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BCC14-1CA5-D96B-8B9C-6AE66E1D1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43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9EC2C-B541-4921-59DB-617AA71CC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65D4CF-534D-82AC-0183-7C8FE8A9B4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666A1-BDBB-4085-758E-4A0DAFD86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9FB76-DA53-752F-9C1C-7B5514A93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0A969-4967-2305-9C84-D1A914B27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867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36DDDA-A5DC-F43E-0947-5BA5658536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248A9A-E73F-6CAF-EDC1-020DE3225C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1B874-B9D4-37A7-4099-2FEBACD60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14EBB-D971-7CB0-9B6E-0B5FC0CCE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36EB9-4C93-E6E2-E840-DE0BD05CE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466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3B25DC-08FF-2F8E-D6E8-F26C538B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6F480D-1DF5-E46E-2BAC-D4CA44FC33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5B409-96E8-81BD-A8BE-4C319AFB96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17DFA3-3A8B-436A-B1DF-BED7CEBF342D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08D2-2D29-58BB-FA20-A9D78E838F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471D5-D48A-7037-FA69-620F944C16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8E26D7-FBB9-4EA1-B7F0-4BE942B84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42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ittees.parliament.uk/work/7425/community-sentences/news/195121/call-for-evidence-launched-on-community-sentence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ittees.parliament.uk/work/7425/community-sentence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ations.parliament.uk/pa/ld5804/ldselect/ldjusthom/27/27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8E8508-3EAC-DCEE-6837-A61153AD07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590" r="32269" b="4812"/>
          <a:stretch/>
        </p:blipFill>
        <p:spPr>
          <a:xfrm>
            <a:off x="4394273" y="625683"/>
            <a:ext cx="7654706" cy="570304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359" y="1883476"/>
            <a:ext cx="5344311" cy="3729533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r>
              <a:rPr lang="en-US" sz="6000" dirty="0">
                <a:solidFill>
                  <a:schemeClr val="bg1"/>
                </a:solidFill>
              </a:rPr>
              <a:t>Alternatives to imprisonment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44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39147F-EB8A-F73B-1E2B-244B1A2D48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02" r="7088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27273CB-02D0-4504-8347-F4998D76D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188528"/>
              </p:ext>
            </p:extLst>
          </p:nvPr>
        </p:nvGraphicFramePr>
        <p:xfrm>
          <a:off x="6368497" y="1650975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41111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10833"/>
            <a:ext cx="5096934" cy="4166130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en-US" sz="4800" dirty="0"/>
              <a:t>What are the main sentencing options available to the Courts in England and Wales?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56866" y="2010833"/>
            <a:ext cx="5096933" cy="41661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CUSTODIAL SENTENCES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COMMUNITY SENTENCES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FINES AND OTHER MEASURES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F5A249-7880-71F8-06A3-3C851A376A66}"/>
              </a:ext>
            </a:extLst>
          </p:cNvPr>
          <p:cNvSpPr txBox="1"/>
          <p:nvPr/>
        </p:nvSpPr>
        <p:spPr>
          <a:xfrm>
            <a:off x="7032104" y="4221088"/>
            <a:ext cx="3240360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dirty="0"/>
              <a:t>TASK: </a:t>
            </a:r>
            <a:endParaRPr lang="en-GB" sz="2400"/>
          </a:p>
          <a:p>
            <a:pPr algn="ctr">
              <a:spcAft>
                <a:spcPts val="600"/>
              </a:spcAft>
            </a:pPr>
            <a:r>
              <a:rPr lang="en-GB" sz="2400" dirty="0"/>
              <a:t>What is a ‘RAR’ in terms of community sentences?</a:t>
            </a:r>
            <a:endParaRPr lang="en-GB" sz="240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1086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6A4C7-140E-B0A2-0E67-D39C45DB5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community sentences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0B147C-F628-C044-314D-047158B6F54E}"/>
              </a:ext>
            </a:extLst>
          </p:cNvPr>
          <p:cNvSpPr txBox="1"/>
          <p:nvPr/>
        </p:nvSpPr>
        <p:spPr>
          <a:xfrm>
            <a:off x="477981" y="4872922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Sentencing Council (2023)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1B8662-5D2B-5856-DCEE-842940FB4473}"/>
              </a:ext>
            </a:extLst>
          </p:cNvPr>
          <p:cNvSpPr txBox="1"/>
          <p:nvPr/>
        </p:nvSpPr>
        <p:spPr>
          <a:xfrm>
            <a:off x="3704195" y="872199"/>
            <a:ext cx="8069521" cy="552458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Doing up to 300 hours of unpaid work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Undertaking a rehabilitation activity requirement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Taking part in a programme to help change offending behaviour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Being forbidden to take part in particular activities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Sticking to a curfew that means being in a particular place at certain times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Meeting an exclusion requirement, which means not being allowed to go to particular places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Being obliged to live at a particular address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Being prohibited from travelling overseas</a:t>
            </a:r>
          </a:p>
          <a:p>
            <a:pPr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With the offender’s consent, undergoing: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mental health treatment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drug rehabilitation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alcohol treatment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565656"/>
                </a:solidFill>
                <a:latin typeface="Open Sans" panose="020B0606030504020204" pitchFamily="34" charset="0"/>
              </a:rPr>
              <a:t>alcohol abstinence and monitoring requirement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34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B0E5E2A-A620-65B9-31B3-AFF8F0DE2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20689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273EE-8AEE-73EF-4BFE-DC752F43E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Community Payback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E941FD-033B-90AC-F5C4-A8131630F9E0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Unpaid work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e.g. removing graffiti, clearing wasteland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Expect to complete anything from 40 to 300 hours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Have to work 3 to 4 days each week if unemployed</a:t>
            </a:r>
          </a:p>
        </p:txBody>
      </p:sp>
    </p:spTree>
    <p:extLst>
      <p:ext uri="{BB962C8B-B14F-4D97-AF65-F5344CB8AC3E}">
        <p14:creationId xmlns:p14="http://schemas.microsoft.com/office/powerpoint/2010/main" val="2151572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Color Cover">
            <a:extLst>
              <a:ext uri="{FF2B5EF4-FFF2-40B4-BE49-F238E27FC236}">
                <a16:creationId xmlns:a16="http://schemas.microsoft.com/office/drawing/2014/main" id="{34DE9D20-D6C2-4834-9EE9-EC583F3FE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81ECFC71-4503-4F75-92FF-AF8211FFD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6064235" cy="6858000"/>
            <a:chOff x="651279" y="598259"/>
            <a:chExt cx="10889442" cy="5680742"/>
          </a:xfrm>
        </p:grpSpPr>
        <p:sp>
          <p:nvSpPr>
            <p:cNvPr id="1036" name="Color">
              <a:extLst>
                <a:ext uri="{FF2B5EF4-FFF2-40B4-BE49-F238E27FC236}">
                  <a16:creationId xmlns:a16="http://schemas.microsoft.com/office/drawing/2014/main" id="{4FA941CA-BC21-4BE3-80CD-EDD30510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7" name="Color">
              <a:extLst>
                <a:ext uri="{FF2B5EF4-FFF2-40B4-BE49-F238E27FC236}">
                  <a16:creationId xmlns:a16="http://schemas.microsoft.com/office/drawing/2014/main" id="{92FECA53-20C7-45FC-8843-018A589C75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A8700E-CD3D-EA9A-F9F0-1D9BA5B857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84119" y="1292120"/>
            <a:ext cx="8715680" cy="4911083"/>
          </a:xfrm>
          <a:prstGeom prst="rect">
            <a:avLst/>
          </a:prstGeom>
        </p:spPr>
      </p:pic>
      <p:grpSp>
        <p:nvGrpSpPr>
          <p:cNvPr id="1039" name="Group 103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1D4B5B-FDB4-C6AC-74B6-77957F567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-1944418"/>
            <a:ext cx="8867141" cy="3018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Decline in community sentences</a:t>
            </a:r>
          </a:p>
        </p:txBody>
      </p:sp>
    </p:spTree>
    <p:extLst>
      <p:ext uri="{BB962C8B-B14F-4D97-AF65-F5344CB8AC3E}">
        <p14:creationId xmlns:p14="http://schemas.microsoft.com/office/powerpoint/2010/main" val="257962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the number of community sentences falling?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6960" y="2276872"/>
            <a:ext cx="7543801" cy="4023360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- Community sentences are usually reserved for the less serious offences</a:t>
            </a:r>
          </a:p>
          <a:p>
            <a:r>
              <a:rPr lang="en-GB" sz="2400" dirty="0"/>
              <a:t>- Between 2007-2017 26% fall in thefts recorded by the police</a:t>
            </a:r>
          </a:p>
          <a:p>
            <a:pPr marL="1471400" lvl="8" indent="0">
              <a:buNone/>
            </a:pPr>
            <a:r>
              <a:rPr lang="en-GB" sz="1600" dirty="0"/>
              <a:t>	              </a:t>
            </a:r>
            <a:r>
              <a:rPr lang="en-GB" sz="2400" dirty="0"/>
              <a:t>32% fall in drug offences</a:t>
            </a:r>
          </a:p>
          <a:p>
            <a:pPr marL="1471400" lvl="8" indent="0">
              <a:buNone/>
            </a:pPr>
            <a:endParaRPr lang="en-GB" sz="2400" dirty="0"/>
          </a:p>
          <a:p>
            <a:pPr marL="1471400" lvl="8" indent="0">
              <a:buNone/>
            </a:pPr>
            <a:r>
              <a:rPr lang="en-GB" sz="2400" dirty="0"/>
              <a:t>“Judges just don’t have that same intuitive understanding of community sentencing”</a:t>
            </a:r>
          </a:p>
          <a:p>
            <a:pPr marL="1471400" lvl="8" indent="0">
              <a:buNone/>
            </a:pPr>
            <a:endParaRPr lang="en-GB" sz="2400" dirty="0"/>
          </a:p>
          <a:p>
            <a:pPr marL="1471400" lvl="8" indent="0">
              <a:buNone/>
            </a:pPr>
            <a:r>
              <a:rPr lang="en-GB" sz="2400" dirty="0"/>
              <a:t>37% Magistrates weren’t confident that community terms were an effective alternative to custody</a:t>
            </a:r>
          </a:p>
          <a:p>
            <a:pPr marL="1471400" lvl="8" indent="0">
              <a:buNone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520" y="4077072"/>
            <a:ext cx="1800200" cy="1396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837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ISSUES surrounding non-custodial sentences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5136" y="1778267"/>
            <a:ext cx="4690864" cy="645697"/>
          </a:xfrm>
        </p:spPr>
        <p:txBody>
          <a:bodyPr>
            <a:normAutofit/>
          </a:bodyPr>
          <a:lstStyle/>
          <a:p>
            <a:pPr marL="118872" indent="0" algn="ctr">
              <a:buNone/>
            </a:pPr>
            <a:r>
              <a:rPr lang="en-GB" sz="4000" dirty="0">
                <a:solidFill>
                  <a:srgbClr val="FF0000"/>
                </a:solidFill>
              </a:rPr>
              <a:t>EFFECTIVENESS</a:t>
            </a:r>
          </a:p>
          <a:p>
            <a:pPr marL="118872" indent="0">
              <a:buNone/>
            </a:pPr>
            <a:endParaRPr lang="en-GB" sz="4400" dirty="0">
              <a:solidFill>
                <a:schemeClr val="accent3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39007" y="3301251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B0F0"/>
                </a:solidFill>
              </a:rPr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04112" y="2286478"/>
            <a:ext cx="3106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AVAILABILITY OF REQUIREMENTS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423593" y="4594162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COMPLETION OF COMMUNITY ORDERS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16080" y="4669132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B050"/>
                </a:solidFill>
              </a:rPr>
              <a:t>PUBLIC PERCEPTION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638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07D05D54-9E2C-558A-2F7D-77E2ED25E1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847529" y="1916833"/>
            <a:ext cx="4977375" cy="345638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FD9128-D400-D7C7-BF7C-47558424CBA4}"/>
              </a:ext>
            </a:extLst>
          </p:cNvPr>
          <p:cNvSpPr txBox="1"/>
          <p:nvPr/>
        </p:nvSpPr>
        <p:spPr>
          <a:xfrm>
            <a:off x="2063552" y="141068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2023: </a:t>
            </a:r>
            <a:r>
              <a:rPr lang="en-GB" sz="3200" dirty="0">
                <a:latin typeface="National"/>
              </a:rPr>
              <a:t>The Justice and Home Affairs Committee is conducting an inquiry on community sentences</a:t>
            </a:r>
            <a:r>
              <a:rPr lang="en-GB" sz="3200" dirty="0"/>
              <a:t>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271D1A-8054-3C99-E8A5-42C3D112DDD1}"/>
              </a:ext>
            </a:extLst>
          </p:cNvPr>
          <p:cNvSpPr txBox="1"/>
          <p:nvPr/>
        </p:nvSpPr>
        <p:spPr>
          <a:xfrm>
            <a:off x="6824903" y="1772817"/>
            <a:ext cx="392392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D4D4D"/>
                </a:solidFill>
                <a:latin typeface="National"/>
              </a:rPr>
              <a:t>Trends in the use of community sentences (downwards or otherwise)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D4D4D"/>
                </a:solidFill>
                <a:latin typeface="National"/>
              </a:rPr>
              <a:t>Barriers to the use of community sentences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D4D4D"/>
                </a:solidFill>
                <a:latin typeface="National"/>
              </a:rPr>
              <a:t>Best practices in the delivery of community sentences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D4D4D"/>
                </a:solidFill>
                <a:latin typeface="National"/>
              </a:rPr>
              <a:t>Disparities in the availability of community sentences across England and Wales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D4D4D"/>
                </a:solidFill>
                <a:latin typeface="National"/>
              </a:rPr>
              <a:t>Attitudes of sentencers towards community sentences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D4D4D"/>
                </a:solidFill>
                <a:latin typeface="National"/>
              </a:rPr>
              <a:t>Cooperation between the Probation Service and its partners, including the NHS and private or third-sector organisations involved in the delivery of community sentences.</a:t>
            </a:r>
          </a:p>
        </p:txBody>
      </p:sp>
    </p:spTree>
    <p:extLst>
      <p:ext uri="{BB962C8B-B14F-4D97-AF65-F5344CB8AC3E}">
        <p14:creationId xmlns:p14="http://schemas.microsoft.com/office/powerpoint/2010/main" val="3262364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67A9A18E-8F1D-A588-410A-36AD167B47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190"/>
            <a:ext cx="12192000" cy="6739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09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6BAE3BAE-4DB7-D273-BD82-3A772FDC08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478" y="457199"/>
            <a:ext cx="5084772" cy="61882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087173-4646-0E63-FBD6-8E1A562E7FD2}"/>
              </a:ext>
            </a:extLst>
          </p:cNvPr>
          <p:cNvSpPr txBox="1"/>
          <p:nvPr/>
        </p:nvSpPr>
        <p:spPr>
          <a:xfrm>
            <a:off x="5416062" y="797169"/>
            <a:ext cx="623667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Government acknowledges the critical prison situation, and it is getting worse.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use of sentences served in the community has more than halved over recent years.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There is an untapped potential for keeping offenders out of prison and supporting them to avoid reoffending.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report looked for the best rehabilitative services (treatment for addictions and mental ill health, tailored to the individual) that, more widely available, would provide a pathway to rehabilitation.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38% of people on probation (c. 91,000 people at any point in time) have mental health issues, but only 1,302 of them started mental health treatment as part of a community sentence in 2022.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wraparound support offered to female offenders, recognising their circumstances, has proved its effectiveness (Women’s Centres can cut reoffending to 5% against a national average of 23%1 ). It should be a model for probation services generally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677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icken wire close-up">
            <a:extLst>
              <a:ext uri="{FF2B5EF4-FFF2-40B4-BE49-F238E27FC236}">
                <a16:creationId xmlns:a16="http://schemas.microsoft.com/office/drawing/2014/main" id="{E13E0063-55D9-21D2-081A-25C560718D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6" r="4776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81C1D4-D0E5-9D10-9102-6AD4B31DA27D}"/>
              </a:ext>
            </a:extLst>
          </p:cNvPr>
          <p:cNvSpPr txBox="1"/>
          <p:nvPr/>
        </p:nvSpPr>
        <p:spPr>
          <a:xfrm>
            <a:off x="8008981" y="1284477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/>
              <a:t>Research task</a:t>
            </a:r>
            <a:r>
              <a:rPr lang="en-US" sz="4800" dirty="0"/>
              <a:t>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dirty="0"/>
              <a:t>What is available for prison leavers in Swansea?</a:t>
            </a:r>
          </a:p>
        </p:txBody>
      </p:sp>
    </p:spTree>
    <p:extLst>
      <p:ext uri="{BB962C8B-B14F-4D97-AF65-F5344CB8AC3E}">
        <p14:creationId xmlns:p14="http://schemas.microsoft.com/office/powerpoint/2010/main" val="2145001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69F642-010D-DBF6-1348-0D3B679519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29" t="3288" r="1" b="5804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CF864A-CA06-E154-63B9-C8ECD0CC127F}"/>
              </a:ext>
            </a:extLst>
          </p:cNvPr>
          <p:cNvSpPr txBox="1"/>
          <p:nvPr/>
        </p:nvSpPr>
        <p:spPr>
          <a:xfrm>
            <a:off x="7793502" y="1142296"/>
            <a:ext cx="4015874" cy="478301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1. What needs might a prison leaver in Swansea have?</a:t>
            </a:r>
          </a:p>
          <a:p>
            <a:pPr algn="ctr"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</a:rPr>
              <a:t> </a:t>
            </a:r>
          </a:p>
          <a:p>
            <a:pPr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2. Once you have identified the categories of need for the offender, which </a:t>
            </a:r>
            <a:r>
              <a:rPr lang="en-US" sz="2000" dirty="0" err="1">
                <a:effectLst/>
              </a:rPr>
              <a:t>organisations</a:t>
            </a:r>
            <a:r>
              <a:rPr lang="en-US" sz="2000" dirty="0">
                <a:effectLst/>
              </a:rPr>
              <a:t> are you going to advise the person to contact? What is the specific role of the </a:t>
            </a:r>
            <a:r>
              <a:rPr lang="en-US" sz="2000" dirty="0" err="1">
                <a:effectLst/>
              </a:rPr>
              <a:t>organisation</a:t>
            </a:r>
            <a:r>
              <a:rPr lang="en-US" sz="2000" dirty="0">
                <a:effectLst/>
              </a:rPr>
              <a:t> and what justification can you offer for suggesting this as an appropriate point of contact?</a:t>
            </a:r>
          </a:p>
          <a:p>
            <a:pPr algn="ctr">
              <a:lnSpc>
                <a:spcPct val="90000"/>
              </a:lnSpc>
              <a:spcAft>
                <a:spcPts val="800"/>
              </a:spcAft>
            </a:pPr>
            <a:r>
              <a:rPr lang="en-US" sz="2000" dirty="0">
                <a:effectLst/>
              </a:rPr>
              <a:t> </a:t>
            </a:r>
          </a:p>
          <a:p>
            <a:pPr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3. What barriers are in place which may hinder the ability of the offender in engaging with the </a:t>
            </a:r>
            <a:r>
              <a:rPr lang="en-US" sz="2000" dirty="0" err="1">
                <a:effectLst/>
              </a:rPr>
              <a:t>organisation</a:t>
            </a:r>
            <a:r>
              <a:rPr lang="en-US" sz="2000" dirty="0">
                <a:effectLst/>
              </a:rPr>
              <a:t>, how can these be addressed?</a:t>
            </a:r>
          </a:p>
        </p:txBody>
      </p:sp>
    </p:spTree>
    <p:extLst>
      <p:ext uri="{BB962C8B-B14F-4D97-AF65-F5344CB8AC3E}">
        <p14:creationId xmlns:p14="http://schemas.microsoft.com/office/powerpoint/2010/main" val="294173415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|1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|46.7|35.2|36.8|47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724</Words>
  <Application>Microsoft Office PowerPoint</Application>
  <PresentationFormat>Widescreen</PresentationFormat>
  <Paragraphs>87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GDS Transport</vt:lpstr>
      <vt:lpstr>National</vt:lpstr>
      <vt:lpstr>Aptos</vt:lpstr>
      <vt:lpstr>Aptos Display</vt:lpstr>
      <vt:lpstr>Arial</vt:lpstr>
      <vt:lpstr>Calibri</vt:lpstr>
      <vt:lpstr>Open Sans</vt:lpstr>
      <vt:lpstr>Verdana</vt:lpstr>
      <vt:lpstr>Office Theme</vt:lpstr>
      <vt:lpstr>PowerPoint Presentation</vt:lpstr>
      <vt:lpstr>PowerPoint Presentation</vt:lpstr>
      <vt:lpstr>PowerPoint Presentation</vt:lpstr>
      <vt:lpstr>Types of community sentences</vt:lpstr>
      <vt:lpstr>Community Payback</vt:lpstr>
      <vt:lpstr>Decline in community sentences</vt:lpstr>
      <vt:lpstr>Why are the number of community sentences falling?</vt:lpstr>
      <vt:lpstr>ISSUES surrounding non-custodial sentences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Knight</dc:creator>
  <cp:lastModifiedBy>Laura Knight</cp:lastModifiedBy>
  <cp:revision>2</cp:revision>
  <dcterms:created xsi:type="dcterms:W3CDTF">2024-11-22T10:28:39Z</dcterms:created>
  <dcterms:modified xsi:type="dcterms:W3CDTF">2024-12-02T08:37:59Z</dcterms:modified>
</cp:coreProperties>
</file>