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4" r:id="rId2"/>
    <p:sldMasterId id="2147483696" r:id="rId3"/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74" r:id="rId11"/>
    <p:sldId id="275" r:id="rId12"/>
    <p:sldId id="276" r:id="rId13"/>
    <p:sldId id="271" r:id="rId14"/>
    <p:sldId id="272" r:id="rId15"/>
    <p:sldId id="277" r:id="rId16"/>
    <p:sldId id="278" r:id="rId17"/>
    <p:sldId id="279" r:id="rId18"/>
    <p:sldId id="280" r:id="rId19"/>
    <p:sldId id="281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66" r:id="rId28"/>
    <p:sldId id="267" r:id="rId29"/>
    <p:sldId id="268" r:id="rId30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F0141B-78ED-B81F-4B4D-EF368D9EBD45}" v="419" dt="2022-08-16T13:11:49.033"/>
    <p1510:client id="{36ED409E-F8F5-4521-A03C-03510C5CD628}" v="326" dt="2022-08-03T10:26:33.615"/>
    <p1510:client id="{5C50344E-C701-8F1D-A38B-ABBC2600240D}" v="51" dt="2022-08-17T09:08:03.052"/>
    <p1510:client id="{5E8AFF52-289B-24EB-DFB8-3BB740F70928}" v="87" dt="2022-08-10T10:40:51.118"/>
    <p1510:client id="{7B03AB62-A899-7691-20E0-1CB94B9A8060}" v="26" dt="2022-08-17T14:03:17.356"/>
    <p1510:client id="{87CD03C2-6BD1-501D-8CE5-1C14B65462EC}" v="14" dt="2022-08-15T14:07:20.117"/>
    <p1510:client id="{9F18D925-8F09-488D-2CEE-C2A9301F7AD7}" v="1" dt="2022-08-17T10:37:17.155"/>
    <p1510:client id="{A3500950-AC23-F385-3A57-81BA5E58C5D6}" v="38" dt="2022-08-16T20:55:28.022"/>
    <p1510:client id="{A36A3BA1-2D95-9802-220A-46A8BBF56078}" v="261" dt="2022-08-10T08:39:15.645"/>
    <p1510:client id="{DFF8391B-3FAE-45C6-B30D-5A1A5FF0B30B}" v="291" dt="2022-08-15T23:49:45.420"/>
    <p1510:client id="{F10493C7-6102-4434-3DA6-1351DCBF10E3}" v="68" dt="2022-08-17T09:35:37.442"/>
    <p1510:client id="{F56C77B2-14C7-1AC3-5F1B-DE9D1FB428F2}" v="118" dt="2022-08-17T08:56:35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slide" Target="slides/slide22.xml" Id="rId26" /><Relationship Type="http://schemas.openxmlformats.org/officeDocument/2006/relationships/slideMaster" Target="slideMasters/slideMaster3.xml" Id="rId3" /><Relationship Type="http://schemas.openxmlformats.org/officeDocument/2006/relationships/slide" Target="slides/slide17.xml" Id="rId21" /><Relationship Type="http://schemas.openxmlformats.org/officeDocument/2006/relationships/tableStyles" Target="tableStyles.xml" Id="rId34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slide" Target="slides/slide21.xml" Id="rId25" /><Relationship Type="http://schemas.openxmlformats.org/officeDocument/2006/relationships/theme" Target="theme/theme1.xml" Id="rId33" /><Relationship Type="http://schemas.openxmlformats.org/officeDocument/2006/relationships/slideMaster" Target="slideMasters/slideMaster2.xml" Id="rId2" /><Relationship Type="http://schemas.openxmlformats.org/officeDocument/2006/relationships/slide" Target="slides/slide12.xml" Id="rId16" /><Relationship Type="http://schemas.openxmlformats.org/officeDocument/2006/relationships/slide" Target="slides/slide16.xml" Id="rId20" /><Relationship Type="http://schemas.openxmlformats.org/officeDocument/2006/relationships/slide" Target="slides/slide25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viewProps" Target="viewProps.xml" Id="rId32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slide" Target="slides/slide24.xml" Id="rId28" /><Relationship Type="http://schemas.microsoft.com/office/2015/10/relationships/revisionInfo" Target="revisionInfo.xml" Id="rId36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presProps" Target="presProps.xml" Id="rId31" /><Relationship Type="http://schemas.openxmlformats.org/officeDocument/2006/relationships/slideMaster" Target="slideMasters/slideMaster4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slide" Target="slides/slide23.xml" Id="rId27" /><Relationship Type="http://schemas.openxmlformats.org/officeDocument/2006/relationships/slide" Target="slides/slide26.xml" Id="rId30" /><Relationship Type="http://schemas.openxmlformats.org/officeDocument/2006/relationships/slide" Target="slides/slide4.xml" Id="rId8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Faça clique para editar o estilo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35360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3056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14626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56420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8" name="Marcador de Posição do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49149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5550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3" name="Marcador de Posição do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96993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08916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80662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42510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51718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8/17/2022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8/17/2022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8/17/2022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8/17/2022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8/17/2022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25295CA-5D6E-8032-5ABD-BE816ACD5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F00B670-52B5-2E03-14D2-F40E0FBA83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B728EED9-1C93-F541-846D-03FC01C5B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53E3E4A6-131F-A5E5-E124-9524A0749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98223385-E7F3-2E08-4515-8B3E4BC75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622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E41E89A-A36C-0550-7526-A3D3EB80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A5932E94-2EF9-61B7-5D1B-20EBC2B21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E934A74-D853-9E74-EB0B-90CD7BB70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F25194DC-87E2-BF25-4CE7-40DBA405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7318F32D-3879-8EEE-1442-B5FD8DD67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2502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31BBE7-07EF-6429-9746-589763FBD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1558C894-91F1-D030-0319-D737F0BB2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A375C641-9FD4-17E9-C26F-8AB4048F2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6F49AE7D-ECBF-8504-E6EE-CB3E19D55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7558AE22-B3B5-BE1B-6D52-B0986B1D0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641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0F14C96-2746-9906-6928-706928C5E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78E3C37-B320-D208-3FB4-3CEE538B03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65A4AA1-ADC2-7510-ADDB-C335F2493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8332AF6E-C0C1-5531-9D04-09387E430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0EE889F8-1BAB-F024-68DF-823DBF273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09FF311B-DE82-F909-2BE5-CAAE27A2E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600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2B588E-5162-8CCD-3882-22F4378E4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D85CE0DB-6A3E-AD12-7D0E-4B51F58935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894C9628-B88D-08BF-6B27-D0B6C72A4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E7F33D21-0E1A-7DD0-D3E3-30DA3988BD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80DDB974-EB09-EBAE-34D1-38B17C30DA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B5749706-CE92-FA8C-5B63-CB31A389E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1026F55C-A649-E57C-F129-F4EA1EDB6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CCEE214A-F94E-4920-28BF-0FB667ED3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8025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17895B-7475-77CD-3394-7B7CCD021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90B51A1A-B16C-81D7-452F-0621CE97C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AF2BC138-D70C-DD29-AE9E-5003CC98C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B7DA787A-7752-BA0B-AD9A-50C1062CD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149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C16682FB-6E8E-F7DD-7DEF-03AC7183A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00B7DE49-C284-E700-80A4-CA5DC3A72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936C87F4-F4D9-EC55-1A96-D90A3132C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297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7C0581C-94F1-86B2-1035-AD35EF553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A4A0ECB-CB58-2C57-9D16-8196D837E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81E3700D-B4F9-B230-AFCE-8071F328FC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E4BB3147-A6C7-F15A-613B-B44EFFBE6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E8B852D5-6A90-6F56-838D-79DD9EFC5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17A634AA-8CB3-0EC4-7897-4C864F5AA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0464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CE5343-C493-8B2A-31A1-31E61C44F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9A273EB8-08B4-5CEE-C248-EE81583223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7CC136C1-820E-2D54-BBCE-7E35222E31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6AAEB402-25D3-C531-7204-809E4403D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142C3DC2-03DD-9A4F-4C87-B16E4D006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C4A3BBBF-8B52-8F47-C4B7-7E1BF89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02427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8EEC597-9EE7-EBDD-9432-5A6CE1E9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FDBA1A9C-BF70-FFAD-7699-BAB45597B2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53304A28-72B4-4347-92C8-8B96A9EC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9CB13921-91F0-35CA-89CE-F38DBB442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E84A1DF8-D6C4-F656-A515-B9D0598E0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277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DB5DE14A-F311-C9A6-3DE4-0861AA66A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0BB4CEFC-03E9-6260-C6FB-0C71186651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2EF3B8E5-A99A-CA7E-E5D9-AEAF5E821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D5A05932-6317-5248-9AF2-35923BBE4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06102758-7B92-2023-0254-AAC629FE7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279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E77B-1F1B-F821-CE8E-5894965817E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057400" y="685800"/>
            <a:ext cx="8115300" cy="3046232"/>
          </a:xfrm>
        </p:spPr>
        <p:txBody>
          <a:bodyPr anchorCtr="1"/>
          <a:lstStyle>
            <a:lvl1pPr algn="ctr">
              <a:defRPr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6AFD0-0DDA-270E-CEF8-542B481776B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 anchorCtr="1"/>
          <a:lstStyle>
            <a:lvl1pPr marL="0" indent="0" algn="ctr">
              <a:buNone/>
              <a:defRPr i="1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F6BFA-967C-399A-B9B8-EDB74411E6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8C35DD7C-32F2-4880-BAE7-4886ECB59C86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71CF0-9273-3000-2B74-CEE675E766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4A33-1FF4-5252-F55D-F3F7DDB7B2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BEE937A-07C8-40F2-8C5C-B7B21E2E5065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8397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43C7-7E20-3DA0-1287-28F64EB5DA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/>
          <a:lstStyle>
            <a:lvl1pPr>
              <a:defRPr sz="32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6F9DB-D1A1-E176-BB6A-A5C4CE4859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71600" y="2254105"/>
            <a:ext cx="9486900" cy="391809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03A18-071E-7F06-38B1-EC824B59C6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CE39D113-91C2-4214-9A87-15B173D27986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03D02-9827-605B-58A6-51D2737BD4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3CA4D-7D41-C91A-B7CF-67BB328BFE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B0B9E54-D7C7-4B0B-A346-4CD330201147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38721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6E74D-6F42-5C61-6BE0-379AAAE696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774070"/>
          </a:xfrm>
        </p:spPr>
        <p:txBody>
          <a:bodyPr anchorCtr="1"/>
          <a:lstStyle>
            <a:lvl1pPr algn="ct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6541D4-40EA-DD80-DBEA-160C1766AD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641622"/>
            <a:ext cx="10515600" cy="1448025"/>
          </a:xfrm>
        </p:spPr>
        <p:txBody>
          <a:bodyPr anchorCtr="1"/>
          <a:lstStyle>
            <a:lvl1pPr marL="0" indent="0" algn="ctr">
              <a:buNone/>
              <a:defRPr i="1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1D256-F766-05CC-CA65-C2D3860046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24C65955-AEAC-46EC-9C6F-7C0BE52D5AEC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E261E-FBED-395A-CBAC-AA73BBA5E4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6653E-2E46-35C0-2107-1B13A6EE8A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A435BF8-14A2-42FC-926D-C9759A54508D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4620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F9FDA-CE79-14AE-5D89-C7F37857D9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6069" y="566278"/>
            <a:ext cx="9512430" cy="965460"/>
          </a:xfrm>
        </p:spPr>
        <p:txBody>
          <a:bodyPr anchorCtr="1"/>
          <a:lstStyle>
            <a:lvl1pPr algn="ctr">
              <a:defRPr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7D304-2B64-13F4-7E37-432912AB74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09754" y="2057400"/>
            <a:ext cx="5031522" cy="41195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AC3E68-12C7-F07B-885F-974E11AB6C0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65404" y="2057400"/>
            <a:ext cx="5016837" cy="41195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566F31-4C4C-5844-18B9-EED1627235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31AF8578-3021-4F02-AE42-324732869A14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2DE5B8-8F84-BC1B-C9D6-02484FBDAB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5E9126-6C74-6550-7140-5EACDF10D0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613BAD0-00BB-4BA8-A91B-497ABA36A777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2421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C2006-F388-EC5F-EB4E-E5E84771A9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276548" cy="1149345"/>
          </a:xfrm>
        </p:spPr>
        <p:txBody>
          <a:bodyPr anchorCtr="1"/>
          <a:lstStyle>
            <a:lvl1pPr algn="ctr">
              <a:defRPr sz="32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35C1A-AEFE-D210-7355-BA382A71660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245CD-1F44-EA9E-CB72-E7D7E1016AC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7BBB14-8B05-E515-4275-A8DAE558335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4BE5B9-48DC-2C1F-D754-68E00E3E5ED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39B701-4F70-1F0E-A956-657172C22A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7BECA93A-5DA2-48A9-A23D-73F24ED06DFD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B280DB-1B4E-475B-E41C-2337AC78A0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CE33DD-49C6-BD87-1262-B15589964F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A090145-CDAE-4255-AC4F-D0701493887E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2808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9B5B3-2D64-3557-2AEB-353BC6D754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6AE8AB-51B4-DF40-050F-18015C0A19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578E51E8-DD34-4B3C-BF76-4C0E1A25226E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749613-2F9B-CA8C-0B56-C1D23A2023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1D27E-7F23-8EB3-C8B9-E2C31A2C4A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DFC5B8F-C7D8-49C8-BAA0-BB6537839E27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7005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079E83-27EA-9389-523F-47A79B80DD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A5AC3DB7-7C8E-45EE-9B87-110384DD1156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3CABB9-1F5D-53AB-9FE7-A37E6936E5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9C44B0-9F82-E62E-AD2E-1EC8131E8F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B946991-9067-41EB-8E3D-BE0B65E07F84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3005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57617-7909-F9E9-2F44-0B16A0D56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B4D92-562A-B497-2FAF-CE37E1BA1C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04DFA0-B982-868A-D3E1-AF4E84A5A55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BC023-F5CF-4C97-5BDF-9CD707D35D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4EE2BE62-E87A-4910-B903-94FBDE8EF9A8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25F60-8B86-BFFF-A769-7FFA4482B2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FBB60E-F853-FB6D-9074-7631F977C5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07C3515-FF14-4A48-A790-E847FAE58E75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5008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2B10C-31F4-38E1-A46F-13ED34E10F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CE63F3-4ABD-B89F-452D-6B687D2D7D2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A30064-B826-BB9C-7665-F798F6D5C48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697C9-49D4-42B1-EB9F-0D0759F80B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8D9082F5-CA4E-4FCA-B3C1-793A2FA5F742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76787-356D-019F-CCF0-ADBB7C59B7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C8ECD-A08E-780E-ABF9-8454AE55B0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D44A78E-0CB0-444A-855F-D752858E486E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1342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B85A2-2E32-C37D-7F19-25EC061A93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C51518-0724-24EE-B7A2-0A8DC16EA5D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371600" y="2254105"/>
            <a:ext cx="9486900" cy="391809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6A494-02C0-6053-A02F-9A2B895065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4757AE70-9944-42B3-9021-6BC0A07B472A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F02E1-E56A-E02E-CEBA-34A554C361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3242F-ADF3-2B25-F100-A8B28FA056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2B5F3C4-DE6F-4214-A8B9-05F46BABA30D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908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B4973B-691C-3AE6-B3AB-C9980D511C4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900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2162B5-83DC-1517-6E5A-40413AB46F9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B7598-F8B0-AF57-EAF1-19FF8F7D93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3E025D22-8EFD-4191-8675-64181D69DC74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38487-3617-00D4-1A4B-3186EEE9AB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E40C0-E147-5BCE-7C34-F09F5F8EF0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6D4B59F-375B-450F-A6FB-BE6419D1FDA9}" type="slidenum"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894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1C0BB-DC71-4713-A787-95011EDB8CA8}" type="datetimeFigureOut">
              <a:rPr lang="pt-PT" smtClean="0"/>
              <a:t>17/08/2022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3206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87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93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73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94" r:id="rId16"/>
    <p:sldLayoutId id="214748369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C22A813E-EFA9-938A-3137-358B4C41F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B6BD4FAF-5888-B1F2-4508-1C5581739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A80F1361-2DA1-4E87-C198-3F0D6F9B6D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B39E1-FD34-49C0-B56D-3CE3DD2424AE}" type="datetimeFigureOut">
              <a:rPr lang="en-GB" smtClean="0"/>
              <a:t>17/08/2022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7B699694-28F3-2AD1-F5CC-B39AE675EC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64525478-BAFD-D121-5AF3-0D32F66ABC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37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C3423F-70B6-EC1C-3EBD-E7270568F6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1236E1-787A-61D4-0CB3-302252A89A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371600" y="2254105"/>
            <a:ext cx="9486900" cy="391809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E1117-06A8-AA8C-94EE-241573022C5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9800013" y="3223750"/>
            <a:ext cx="4114800" cy="4105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486183"/>
                </a:solidFill>
                <a:uFillTx/>
                <a:latin typeface="Gill Sans MT"/>
              </a:defRPr>
            </a:lvl1pPr>
          </a:lstStyle>
          <a:p>
            <a:pPr lvl="0"/>
            <a:fld id="{F0A0E247-C9E4-4E52-8B17-9C7B54DC92E1}" type="datetime1">
              <a:rPr lang="en-US"/>
              <a:pPr lvl="0"/>
              <a:t>8/17/2022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ABDD6-FF53-2F9A-9344-5694D982614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-1708140" y="3223750"/>
            <a:ext cx="4114800" cy="4105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486183"/>
                </a:solidFill>
                <a:uFillTx/>
                <a:latin typeface="Gill Sans M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D459F-158C-9107-D21C-329E75F40A8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16342" y="6356351"/>
            <a:ext cx="87187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300" baseline="0">
                <a:solidFill>
                  <a:srgbClr val="486183"/>
                </a:solidFill>
                <a:uFillTx/>
                <a:latin typeface="Gill Sans MT"/>
              </a:defRPr>
            </a:lvl1pPr>
          </a:lstStyle>
          <a:p>
            <a:pPr lvl="0"/>
            <a:fld id="{13D5F4F8-D6DD-45C9-8932-D6151929AE58}" type="slidenum"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243041"/>
          </a:solidFill>
          <a:uFillTx/>
          <a:latin typeface="Goudy Old Style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7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243041"/>
          </a:solidFill>
          <a:uFillTx/>
          <a:latin typeface="Goudy Old Style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243041"/>
          </a:solidFill>
          <a:uFillTx/>
          <a:latin typeface="Goudy Old Style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243041"/>
          </a:solidFill>
          <a:uFillTx/>
          <a:latin typeface="Goudy Old Style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43041"/>
          </a:solidFill>
          <a:uFillTx/>
          <a:latin typeface="Goudy Old Style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43041"/>
          </a:solidFill>
          <a:uFillTx/>
          <a:latin typeface="Goudy Old Styl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2/6-tips-on-communication-and-teamwork-to-strengthen-team-collaboration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eam-work-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what+is+sucessful+team+development&amp;cvid=ed384f378d32417ca533be2f1da987ae&amp;aqs=edge..69i57j0l2.14880j0j4&amp;FORM=ANAB01&amp;PC=U531&amp;ntref=1" TargetMode="External"/><Relationship Id="rId2" Type="http://schemas.openxmlformats.org/officeDocument/2006/relationships/hyperlink" Target="https://www.forbes.com/sites/carleysime/2019/03/26/what-makes-a-successful-team/?sh=16d687292348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indeed.com/career-advice/career-development/ground-rules-for-teams" TargetMode="External"/><Relationship Id="rId5" Type="http://schemas.openxmlformats.org/officeDocument/2006/relationships/hyperlink" Target="https://www.atlassian.com/blog/teamwork/the-importance-of-teamworkhttps:/smallbusiness.chron.com/keys-teamwork-34398.html" TargetMode="External"/><Relationship Id="rId4" Type="http://schemas.openxmlformats.org/officeDocument/2006/relationships/hyperlink" Target="https://www.indeed.com/career-advice/career-development/stages-of-team-development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948906" y="187833"/>
            <a:ext cx="10294188" cy="992998"/>
          </a:xfrm>
          <a:ln>
            <a:solidFill>
              <a:srgbClr val="4472C4"/>
            </a:solidFill>
          </a:ln>
        </p:spPr>
        <p:txBody>
          <a:bodyPr>
            <a:normAutofit/>
          </a:bodyPr>
          <a:lstStyle/>
          <a:p>
            <a:r>
              <a:rPr lang="pt-PT" sz="4400" err="1">
                <a:latin typeface="Times New Roman"/>
                <a:cs typeface="Times New Roman"/>
              </a:rPr>
              <a:t>Effective</a:t>
            </a:r>
            <a:r>
              <a:rPr lang="pt-PT" sz="4400">
                <a:latin typeface="Times New Roman"/>
                <a:cs typeface="Times New Roman"/>
              </a:rPr>
              <a:t> team </a:t>
            </a:r>
            <a:r>
              <a:rPr lang="pt-PT" sz="4400" err="1">
                <a:latin typeface="Times New Roman"/>
                <a:cs typeface="Times New Roman"/>
              </a:rPr>
              <a:t>working</a:t>
            </a:r>
            <a:r>
              <a:rPr lang="pt-PT" sz="4400">
                <a:latin typeface="Times New Roman"/>
                <a:cs typeface="Times New Roman"/>
              </a:rPr>
              <a:t> </a:t>
            </a:r>
            <a:r>
              <a:rPr lang="pt-PT" sz="4400" err="1">
                <a:latin typeface="Times New Roman"/>
                <a:cs typeface="Times New Roman"/>
              </a:rPr>
              <a:t>and</a:t>
            </a:r>
            <a:r>
              <a:rPr lang="pt-PT" sz="4400">
                <a:latin typeface="Times New Roman"/>
                <a:cs typeface="Times New Roman"/>
              </a:rPr>
              <a:t> </a:t>
            </a:r>
            <a:r>
              <a:rPr lang="pt-PT" sz="4400" err="1">
                <a:latin typeface="Times New Roman"/>
                <a:cs typeface="Times New Roman"/>
              </a:rPr>
              <a:t>communication</a:t>
            </a:r>
            <a:endParaRPr lang="pt-PT" sz="4400">
              <a:latin typeface="Times New Roman"/>
              <a:cs typeface="Times New Roman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452114" y="1445435"/>
            <a:ext cx="8108831" cy="13825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800" err="1">
                <a:latin typeface="Times New Roman"/>
                <a:cs typeface="Calibri"/>
              </a:rPr>
              <a:t>Lecture</a:t>
            </a:r>
            <a:r>
              <a:rPr lang="pt-PT" sz="2800">
                <a:latin typeface="Times New Roman"/>
                <a:cs typeface="Calibri"/>
              </a:rPr>
              <a:t>: Lloyd </a:t>
            </a:r>
            <a:r>
              <a:rPr lang="pt-PT" sz="2800" err="1">
                <a:latin typeface="Times New Roman"/>
                <a:cs typeface="Calibri"/>
              </a:rPr>
              <a:t>Beharry</a:t>
            </a:r>
            <a:endParaRPr lang="pt-PT" sz="2800">
              <a:latin typeface="Times New Roman"/>
              <a:cs typeface="Calibri"/>
            </a:endParaRPr>
          </a:p>
          <a:p>
            <a:r>
              <a:rPr lang="pt-PT" sz="2800">
                <a:latin typeface="Times New Roman"/>
                <a:cs typeface="Calibri"/>
              </a:rPr>
              <a:t>BMSW 4002 ETW T2 G3 </a:t>
            </a:r>
            <a:r>
              <a:rPr lang="pt-PT" sz="2800" err="1">
                <a:latin typeface="Times New Roman"/>
                <a:cs typeface="Calibri"/>
              </a:rPr>
              <a:t>group</a:t>
            </a:r>
            <a:r>
              <a:rPr lang="pt-PT" sz="2800">
                <a:latin typeface="Times New Roman"/>
                <a:cs typeface="Calibri"/>
              </a:rPr>
              <a:t>  </a:t>
            </a:r>
            <a:r>
              <a:rPr lang="pt-PT" sz="2800" err="1">
                <a:latin typeface="Times New Roman"/>
                <a:cs typeface="Calibri"/>
              </a:rPr>
              <a:t>Presentation</a:t>
            </a:r>
            <a:endParaRPr lang="pt-PT" sz="2800">
              <a:latin typeface="Times New Roman"/>
              <a:cs typeface="Calibri"/>
            </a:endParaRPr>
          </a:p>
          <a:p>
            <a:r>
              <a:rPr lang="pt-PT" sz="2800" b="1" u="sng" err="1">
                <a:latin typeface="Times New Roman"/>
                <a:cs typeface="Calibri"/>
              </a:rPr>
              <a:t>Group</a:t>
            </a:r>
            <a:r>
              <a:rPr lang="pt-PT" sz="2800" u="sng">
                <a:latin typeface="Times New Roman"/>
                <a:cs typeface="Calibri"/>
              </a:rPr>
              <a:t> </a:t>
            </a:r>
            <a:r>
              <a:rPr lang="pt-PT" sz="2800" b="1" u="sng">
                <a:latin typeface="Times New Roman"/>
                <a:cs typeface="Calibri"/>
              </a:rPr>
              <a:t>C</a:t>
            </a:r>
            <a:endParaRPr lang="pt-PT" sz="2800" b="1">
              <a:latin typeface="Times New Roman"/>
              <a:cs typeface="Calibri"/>
            </a:endParaRPr>
          </a:p>
          <a:p>
            <a:r>
              <a:rPr lang="pt-PT" sz="2800" err="1">
                <a:latin typeface="Times New Roman"/>
                <a:cs typeface="Calibri"/>
              </a:rPr>
              <a:t>Fligenia</a:t>
            </a:r>
            <a:r>
              <a:rPr lang="pt-PT" sz="2800">
                <a:latin typeface="Times New Roman"/>
                <a:cs typeface="Calibri"/>
              </a:rPr>
              <a:t> Silva ID: 2122643</a:t>
            </a:r>
          </a:p>
          <a:p>
            <a:r>
              <a:rPr lang="pt-PT" sz="2800">
                <a:latin typeface="Times New Roman"/>
                <a:cs typeface="Calibri"/>
              </a:rPr>
              <a:t>Eugenia De </a:t>
            </a:r>
            <a:r>
              <a:rPr lang="pt-PT" sz="2800" err="1">
                <a:latin typeface="Times New Roman"/>
                <a:cs typeface="Calibri"/>
              </a:rPr>
              <a:t>Sa</a:t>
            </a:r>
            <a:r>
              <a:rPr lang="pt-PT" sz="2800">
                <a:latin typeface="Times New Roman"/>
                <a:cs typeface="Calibri"/>
              </a:rPr>
              <a:t> ID:2120337</a:t>
            </a:r>
          </a:p>
          <a:p>
            <a:r>
              <a:rPr lang="pt-PT" sz="2800" err="1">
                <a:latin typeface="Times New Roman"/>
                <a:cs typeface="Calibri"/>
              </a:rPr>
              <a:t>Ketty</a:t>
            </a:r>
            <a:r>
              <a:rPr lang="pt-PT" sz="2800">
                <a:latin typeface="Times New Roman"/>
                <a:cs typeface="Calibri"/>
              </a:rPr>
              <a:t> Do Espirito ID:2121654</a:t>
            </a:r>
          </a:p>
          <a:p>
            <a:r>
              <a:rPr lang="pt-PT" sz="2800">
                <a:latin typeface="Times New Roman"/>
                <a:cs typeface="Calibri"/>
              </a:rPr>
              <a:t>Paul </a:t>
            </a:r>
            <a:r>
              <a:rPr lang="pt-PT" sz="2800" err="1">
                <a:latin typeface="Times New Roman"/>
                <a:cs typeface="Calibri"/>
              </a:rPr>
              <a:t>Baltres</a:t>
            </a:r>
            <a:r>
              <a:rPr lang="pt-PT" sz="2800">
                <a:latin typeface="Times New Roman"/>
                <a:cs typeface="Calibri"/>
              </a:rPr>
              <a:t> ID:2120571</a:t>
            </a:r>
          </a:p>
          <a:p>
            <a:endParaRPr lang="pt-PT" sz="2800">
              <a:latin typeface="Times New Roman"/>
              <a:cs typeface="Calibri"/>
            </a:endParaRPr>
          </a:p>
          <a:p>
            <a:endParaRPr lang="pt-PT" sz="3600">
              <a:latin typeface="Times New Roman"/>
              <a:cs typeface="Calibri"/>
            </a:endParaRPr>
          </a:p>
        </p:txBody>
      </p:sp>
      <p:pic>
        <p:nvPicPr>
          <p:cNvPr id="4" name="Imagem 4" descr="Uma imagem com texto, pessoa, portátil, pessoas&#10;&#10;Descrição gerada automaticamente">
            <a:extLst>
              <a:ext uri="{FF2B5EF4-FFF2-40B4-BE49-F238E27FC236}">
                <a16:creationId xmlns:a16="http://schemas.microsoft.com/office/drawing/2014/main" id="{2B715236-4F39-6ADF-16FE-488E924D60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67392" y="1867437"/>
            <a:ext cx="3872848" cy="4175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9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FA24FCF7-3E70-31B7-8FB2-A40E248C7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pt-PT">
                <a:solidFill>
                  <a:srgbClr val="FFFFFF"/>
                </a:solidFill>
                <a:latin typeface="Times New Roman"/>
                <a:cs typeface="Calibri Light"/>
              </a:rPr>
              <a:t>Introduction</a:t>
            </a:r>
            <a:endParaRPr lang="pt-PT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BDF93B4-C310-6741-2E62-5A2EEFC2A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2400" dirty="0">
                <a:cs typeface="Calibri"/>
              </a:rPr>
              <a:t>In </a:t>
            </a:r>
            <a:r>
              <a:rPr lang="pt-PT" sz="2400" dirty="0" err="1">
                <a:cs typeface="Calibri"/>
              </a:rPr>
              <a:t>this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group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power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point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apresentation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we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 </a:t>
            </a:r>
          </a:p>
          <a:p>
            <a:r>
              <a:rPr lang="pt-PT" sz="2400" dirty="0">
                <a:cs typeface="Calibri"/>
              </a:rPr>
              <a:t>Team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and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comunication</a:t>
            </a:r>
            <a:r>
              <a:rPr lang="pt-PT" sz="2400" dirty="0">
                <a:cs typeface="Calibri"/>
              </a:rPr>
              <a:t>.</a:t>
            </a:r>
          </a:p>
          <a:p>
            <a:r>
              <a:rPr lang="pt-PT" sz="2400" dirty="0">
                <a:cs typeface="Calibri"/>
              </a:rPr>
              <a:t>I 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benefits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of</a:t>
            </a:r>
            <a:r>
              <a:rPr lang="pt-PT" sz="2400" dirty="0">
                <a:cs typeface="Calibri"/>
              </a:rPr>
              <a:t> team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and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managing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conflict</a:t>
            </a:r>
            <a:r>
              <a:rPr lang="pt-PT" sz="2400" dirty="0">
                <a:cs typeface="Calibri"/>
              </a:rPr>
              <a:t>.</a:t>
            </a:r>
          </a:p>
          <a:p>
            <a:r>
              <a:rPr lang="pt-PT" sz="2400" dirty="0">
                <a:cs typeface="Calibri"/>
              </a:rPr>
              <a:t>Eugenia de </a:t>
            </a:r>
            <a:r>
              <a:rPr lang="pt-PT" sz="2400" dirty="0" err="1">
                <a:cs typeface="Calibri"/>
              </a:rPr>
              <a:t>Sa</a:t>
            </a:r>
            <a:r>
              <a:rPr lang="pt-PT" sz="2400" dirty="0">
                <a:cs typeface="Calibri"/>
              </a:rPr>
              <a:t>,  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sussefull</a:t>
            </a:r>
            <a:r>
              <a:rPr lang="pt-PT" sz="2400" dirty="0">
                <a:cs typeface="Calibri"/>
              </a:rPr>
              <a:t> team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.</a:t>
            </a:r>
          </a:p>
          <a:p>
            <a:r>
              <a:rPr lang="pt-PT" sz="2400" dirty="0" err="1">
                <a:cs typeface="Calibri"/>
              </a:rPr>
              <a:t>Ketty</a:t>
            </a:r>
            <a:r>
              <a:rPr lang="pt-PT" sz="2400" dirty="0">
                <a:cs typeface="Calibri"/>
              </a:rPr>
              <a:t> Do Espirito, 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 team rules.</a:t>
            </a:r>
          </a:p>
          <a:p>
            <a:r>
              <a:rPr lang="pt-PT" sz="2400" dirty="0">
                <a:cs typeface="Calibri"/>
              </a:rPr>
              <a:t>Paul </a:t>
            </a:r>
            <a:r>
              <a:rPr lang="pt-PT" sz="2400" dirty="0" err="1">
                <a:cs typeface="Calibri"/>
              </a:rPr>
              <a:t>Baltres</a:t>
            </a:r>
            <a:r>
              <a:rPr lang="pt-PT" sz="2400" dirty="0">
                <a:cs typeface="Calibri"/>
              </a:rPr>
              <a:t>, 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the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estrategies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of</a:t>
            </a:r>
            <a:r>
              <a:rPr lang="pt-PT" sz="2400" dirty="0">
                <a:cs typeface="Calibri"/>
              </a:rPr>
              <a:t> team </a:t>
            </a:r>
            <a:r>
              <a:rPr lang="pt-PT" sz="2400" dirty="0" err="1">
                <a:cs typeface="Calibri"/>
              </a:rPr>
              <a:t>devolopement</a:t>
            </a:r>
            <a:r>
              <a:rPr lang="pt-PT" sz="2400" dirty="0">
                <a:cs typeface="Calibri"/>
              </a:rPr>
              <a:t>.</a:t>
            </a:r>
          </a:p>
          <a:p>
            <a:endParaRPr lang="pt-PT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3906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5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EA932A14-CF1C-71E0-522B-F98E67756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pt-PT" sz="4000">
                <a:solidFill>
                  <a:srgbClr val="FFFFFF"/>
                </a:solidFill>
                <a:latin typeface="Times New Roman"/>
                <a:cs typeface="Calibri Light"/>
              </a:rPr>
              <a:t>             The Benefits of team work</a:t>
            </a:r>
            <a:endParaRPr lang="pt-PT" sz="400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5E7893EE-B5CE-2A85-56F7-4B2B85407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374" y="2416009"/>
            <a:ext cx="7157574" cy="419068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pt-PT" sz="2400" dirty="0">
              <a:ea typeface="Calibri"/>
              <a:cs typeface="Calibri"/>
            </a:endParaRPr>
          </a:p>
          <a:p>
            <a:r>
              <a:rPr lang="pt-PT" sz="2400" dirty="0">
                <a:latin typeface="Times New Roman"/>
                <a:ea typeface="+mn-lt"/>
                <a:cs typeface="+mn-lt"/>
              </a:rPr>
              <a:t>Is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the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trong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relationships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-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teamwork</a:t>
            </a:r>
            <a:r>
              <a:rPr lang="pt-PT" sz="2400" dirty="0">
                <a:latin typeface="Times New Roman"/>
                <a:ea typeface="+mn-lt"/>
                <a:cs typeface="+mn-lt"/>
              </a:rPr>
              <a:t> 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helps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build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strong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bonds</a:t>
            </a:r>
            <a:endParaRPr lang="pt-PT" dirty="0" err="1">
              <a:latin typeface="Calibri" panose="020F0502020204030204"/>
              <a:ea typeface="+mn-lt"/>
              <a:cs typeface="+mn-lt"/>
            </a:endParaRPr>
          </a:p>
          <a:p>
            <a:r>
              <a:rPr lang="pt-PT" sz="2400" b="1" dirty="0">
                <a:latin typeface="Times New Roman"/>
                <a:ea typeface="+mn-lt"/>
                <a:cs typeface="+mn-lt"/>
              </a:rPr>
              <a:t> 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between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colleagues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. Team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members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learn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about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each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other</a:t>
            </a:r>
            <a:r>
              <a:rPr lang="pt-PT" sz="2400" dirty="0">
                <a:latin typeface="Times New Roman"/>
                <a:ea typeface="+mn-lt"/>
                <a:cs typeface="+mn-lt"/>
              </a:rPr>
              <a:t>,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developing</a:t>
            </a:r>
            <a:endParaRPr lang="pt-PT" dirty="0" err="1">
              <a:latin typeface="Calibri" panose="020F0502020204030204"/>
              <a:ea typeface="+mn-lt"/>
              <a:cs typeface="+mn-lt"/>
            </a:endParaRPr>
          </a:p>
          <a:p>
            <a:r>
              <a:rPr lang="pt-PT" sz="2400" dirty="0">
                <a:latin typeface="Times New Roman"/>
                <a:ea typeface="+mn-lt"/>
                <a:cs typeface="+mn-lt"/>
              </a:rPr>
              <a:t> 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better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understanding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of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individual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strengths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,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weaknesses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personal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traits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.</a:t>
            </a:r>
            <a:r>
              <a:rPr lang="pt-PT" sz="2400" dirty="0">
                <a:ea typeface="+mn-lt"/>
                <a:cs typeface="+mn-lt"/>
              </a:rPr>
              <a:t> </a:t>
            </a:r>
            <a:endParaRPr lang="pt-PT">
              <a:ea typeface="+mn-lt"/>
              <a:cs typeface="Calibri"/>
            </a:endParaRPr>
          </a:p>
          <a:p>
            <a:endParaRPr lang="pt-PT" sz="2400" dirty="0">
              <a:ea typeface="Calibri"/>
              <a:cs typeface="Calibri"/>
            </a:endParaRPr>
          </a:p>
          <a:p>
            <a:pPr marL="0" indent="0">
              <a:buNone/>
            </a:pPr>
            <a:endParaRPr lang="pt-PT" sz="2400" dirty="0">
              <a:ea typeface="Calibri"/>
              <a:cs typeface="Calibri"/>
            </a:endParaRPr>
          </a:p>
          <a:p>
            <a:r>
              <a:rPr lang="pt-PT" sz="2400" dirty="0" err="1">
                <a:ea typeface="Calibri"/>
                <a:cs typeface="Calibri"/>
              </a:rPr>
              <a:t>Within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the</a:t>
            </a:r>
            <a:r>
              <a:rPr lang="pt-PT" sz="2400" dirty="0">
                <a:ea typeface="Calibri"/>
                <a:cs typeface="Calibri"/>
              </a:rPr>
              <a:t> team </a:t>
            </a:r>
            <a:r>
              <a:rPr lang="pt-PT" sz="2400" dirty="0" err="1">
                <a:ea typeface="Calibri"/>
                <a:cs typeface="Calibri"/>
              </a:rPr>
              <a:t>work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we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have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several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benefits</a:t>
            </a:r>
            <a:r>
              <a:rPr lang="pt-PT" sz="2400" dirty="0">
                <a:ea typeface="Calibri"/>
                <a:cs typeface="Calibri"/>
              </a:rPr>
              <a:t>.</a:t>
            </a:r>
            <a:endParaRPr lang="pt-PT">
              <a:cs typeface="Calibri"/>
            </a:endParaRPr>
          </a:p>
          <a:p>
            <a:r>
              <a:rPr lang="pt-PT" sz="2400" dirty="0">
                <a:ea typeface="Calibri"/>
                <a:cs typeface="Calibri"/>
              </a:rPr>
              <a:t>I </a:t>
            </a:r>
            <a:r>
              <a:rPr lang="pt-PT" sz="2400" dirty="0" err="1">
                <a:ea typeface="Calibri"/>
                <a:cs typeface="Calibri"/>
              </a:rPr>
              <a:t>will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mention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the</a:t>
            </a:r>
            <a:r>
              <a:rPr lang="pt-PT" sz="2400" dirty="0">
                <a:ea typeface="Calibri"/>
                <a:cs typeface="Calibri"/>
              </a:rPr>
              <a:t> </a:t>
            </a:r>
            <a:r>
              <a:rPr lang="pt-PT" sz="2400" dirty="0" err="1">
                <a:ea typeface="Calibri"/>
                <a:cs typeface="Calibri"/>
              </a:rPr>
              <a:t>following</a:t>
            </a:r>
            <a:r>
              <a:rPr lang="pt-PT" sz="2400" dirty="0">
                <a:ea typeface="Calibri"/>
                <a:cs typeface="Calibri"/>
              </a:rPr>
              <a:t>.</a:t>
            </a:r>
          </a:p>
          <a:p>
            <a:r>
              <a:rPr lang="pt-PT" sz="2400" dirty="0">
                <a:ea typeface="Calibri"/>
                <a:cs typeface="Calibri"/>
              </a:rPr>
              <a:t>1) </a:t>
            </a:r>
            <a:r>
              <a:rPr lang="pt-PT" sz="2400" dirty="0" err="1">
                <a:ea typeface="Calibri"/>
                <a:cs typeface="Calibri"/>
              </a:rPr>
              <a:t>Increased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potential</a:t>
            </a:r>
            <a:r>
              <a:rPr lang="pt-PT" sz="2400" dirty="0">
                <a:ea typeface="Calibri"/>
                <a:cs typeface="Calibri"/>
              </a:rPr>
              <a:t> for </a:t>
            </a:r>
            <a:r>
              <a:rPr lang="pt-PT" sz="2400" dirty="0" err="1">
                <a:ea typeface="Calibri"/>
                <a:cs typeface="Calibri"/>
              </a:rPr>
              <a:t>inovation</a:t>
            </a:r>
            <a:r>
              <a:rPr lang="pt-PT" sz="2400" dirty="0">
                <a:ea typeface="Calibri"/>
                <a:cs typeface="Calibri"/>
              </a:rPr>
              <a:t>.</a:t>
            </a:r>
          </a:p>
          <a:p>
            <a:r>
              <a:rPr lang="pt-PT" sz="2400" dirty="0">
                <a:ea typeface="Calibri"/>
                <a:cs typeface="Calibri"/>
              </a:rPr>
              <a:t>2)</a:t>
            </a:r>
            <a:r>
              <a:rPr lang="pt-PT" sz="2400" dirty="0" err="1">
                <a:ea typeface="Calibri"/>
                <a:cs typeface="Calibri"/>
              </a:rPr>
              <a:t>Boosted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Productivity</a:t>
            </a:r>
            <a:endParaRPr lang="pt-PT" sz="2400" dirty="0" err="1">
              <a:ea typeface="+mn-lt"/>
              <a:cs typeface="+mn-lt"/>
            </a:endParaRPr>
          </a:p>
          <a:p>
            <a:r>
              <a:rPr lang="pt-PT" sz="2400" dirty="0">
                <a:ea typeface="Calibri"/>
                <a:cs typeface="Calibri"/>
              </a:rPr>
              <a:t>3)</a:t>
            </a:r>
            <a:r>
              <a:rPr lang="pt-PT" sz="2400" dirty="0" err="1">
                <a:ea typeface="+mn-lt"/>
                <a:cs typeface="+mn-lt"/>
              </a:rPr>
              <a:t>Fawer</a:t>
            </a:r>
            <a:r>
              <a:rPr lang="pt-PT" sz="2400" dirty="0">
                <a:ea typeface="+mn-lt"/>
                <a:cs typeface="+mn-lt"/>
              </a:rPr>
              <a:t> </a:t>
            </a:r>
            <a:r>
              <a:rPr lang="pt-PT" sz="2400" dirty="0" err="1">
                <a:ea typeface="+mn-lt"/>
                <a:cs typeface="+mn-lt"/>
              </a:rPr>
              <a:t>Mistakes</a:t>
            </a:r>
            <a:endParaRPr lang="pt-PT" sz="2400" dirty="0" err="1">
              <a:ea typeface="Calibri"/>
              <a:cs typeface="Calibri"/>
            </a:endParaRPr>
          </a:p>
          <a:p>
            <a:endParaRPr lang="pt-PT" sz="2400">
              <a:ea typeface="Calibri"/>
              <a:cs typeface="Calibri"/>
            </a:endParaRPr>
          </a:p>
        </p:txBody>
      </p:sp>
      <p:pic>
        <p:nvPicPr>
          <p:cNvPr id="4" name="Imagem 4" descr="Uma imagem com brinquedo&#10;&#10;Descrição gerada automaticamente">
            <a:extLst>
              <a:ext uri="{FF2B5EF4-FFF2-40B4-BE49-F238E27FC236}">
                <a16:creationId xmlns:a16="http://schemas.microsoft.com/office/drawing/2014/main" id="{C2305DCA-D7AB-F5E1-99CD-B483852334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9422" y="2506368"/>
            <a:ext cx="3827493" cy="2773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515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Marcador de Posição de Conteúdo 9">
            <a:extLst>
              <a:ext uri="{FF2B5EF4-FFF2-40B4-BE49-F238E27FC236}">
                <a16:creationId xmlns:a16="http://schemas.microsoft.com/office/drawing/2014/main" id="{B1EE10EF-CE40-E836-D22D-57C85C761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pt-PT" b="1" dirty="0" err="1">
                <a:latin typeface="Times New Roman"/>
                <a:ea typeface="+mn-lt"/>
                <a:cs typeface="+mn-lt"/>
              </a:rPr>
              <a:t>Increased</a:t>
            </a:r>
            <a:r>
              <a:rPr lang="pt-PT" b="1" dirty="0">
                <a:latin typeface="Times New Roman"/>
                <a:ea typeface="+mn-lt"/>
                <a:cs typeface="+mn-lt"/>
              </a:rPr>
              <a:t> </a:t>
            </a:r>
            <a:r>
              <a:rPr lang="pt-PT" b="1" dirty="0" err="1">
                <a:latin typeface="Times New Roman"/>
                <a:ea typeface="+mn-lt"/>
                <a:cs typeface="+mn-lt"/>
              </a:rPr>
              <a:t>potential</a:t>
            </a:r>
            <a:r>
              <a:rPr lang="pt-PT" b="1" dirty="0">
                <a:latin typeface="Times New Roman"/>
                <a:ea typeface="+mn-lt"/>
                <a:cs typeface="+mn-lt"/>
              </a:rPr>
              <a:t> for </a:t>
            </a:r>
            <a:r>
              <a:rPr lang="pt-PT" b="1" dirty="0" err="1">
                <a:latin typeface="Times New Roman"/>
                <a:ea typeface="+mn-lt"/>
                <a:cs typeface="+mn-lt"/>
              </a:rPr>
              <a:t>inovation</a:t>
            </a:r>
            <a:endParaRPr lang="pt-PT" b="1" dirty="0" err="1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pt-PT" dirty="0" err="1">
                <a:latin typeface="Times New Roman"/>
                <a:cs typeface="Calibri" panose="020F0502020204030204"/>
              </a:rPr>
              <a:t>The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true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success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and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breakthrough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inovation</a:t>
            </a: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involves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discomfort</a:t>
            </a:r>
            <a:r>
              <a:rPr lang="pt-PT" dirty="0">
                <a:latin typeface="Times New Roman"/>
                <a:cs typeface="Calibri" panose="020F0502020204030204"/>
              </a:rPr>
              <a:t>, </a:t>
            </a:r>
            <a:r>
              <a:rPr lang="pt-PT" dirty="0" err="1">
                <a:latin typeface="Times New Roman"/>
                <a:cs typeface="Calibri" panose="020F0502020204030204"/>
              </a:rPr>
              <a:t>and</a:t>
            </a: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discomfort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pushes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you</a:t>
            </a:r>
            <a:r>
              <a:rPr lang="pt-PT" dirty="0">
                <a:latin typeface="Times New Roman"/>
                <a:cs typeface="Calibri" panose="020F0502020204030204"/>
              </a:rPr>
              <a:t> to </a:t>
            </a:r>
            <a:r>
              <a:rPr lang="pt-PT" dirty="0" err="1">
                <a:latin typeface="Times New Roman"/>
                <a:cs typeface="Calibri" panose="020F0502020204030204"/>
              </a:rPr>
              <a:t>grow</a:t>
            </a:r>
            <a:r>
              <a:rPr lang="pt-PT" dirty="0">
                <a:latin typeface="Times New Roman"/>
                <a:cs typeface="Calibri" panose="020F0502020204030204"/>
              </a:rPr>
              <a:t>.</a:t>
            </a:r>
            <a:endParaRPr lang="pt-PT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b="1" dirty="0" err="1">
                <a:latin typeface="Times New Roman"/>
                <a:cs typeface="Calibri" panose="020F0502020204030204"/>
              </a:rPr>
              <a:t>Boosted</a:t>
            </a:r>
            <a:r>
              <a:rPr lang="pt-PT" b="1" dirty="0">
                <a:latin typeface="Times New Roman"/>
                <a:cs typeface="Calibri" panose="020F0502020204030204"/>
              </a:rPr>
              <a:t> </a:t>
            </a:r>
            <a:r>
              <a:rPr lang="pt-PT" b="1" dirty="0" err="1">
                <a:latin typeface="Times New Roman"/>
                <a:cs typeface="Calibri" panose="020F0502020204030204"/>
              </a:rPr>
              <a:t>Productivity</a:t>
            </a:r>
            <a:endParaRPr lang="pt-PT" b="1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Complements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from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work</a:t>
            </a: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colleagues</a:t>
            </a:r>
            <a:r>
              <a:rPr lang="pt-PT" dirty="0">
                <a:latin typeface="Times New Roman"/>
                <a:cs typeface="Calibri" panose="020F0502020204030204"/>
              </a:rPr>
              <a:t> can </a:t>
            </a:r>
            <a:r>
              <a:rPr lang="pt-PT" dirty="0" err="1">
                <a:latin typeface="Times New Roman"/>
                <a:cs typeface="Calibri" panose="020F0502020204030204"/>
              </a:rPr>
              <a:t>give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you</a:t>
            </a:r>
            <a:r>
              <a:rPr lang="pt-PT" dirty="0">
                <a:latin typeface="Times New Roman"/>
                <a:cs typeface="Calibri" panose="020F0502020204030204"/>
              </a:rPr>
              <a:t> a </a:t>
            </a:r>
            <a:r>
              <a:rPr lang="pt-PT" dirty="0" err="1">
                <a:latin typeface="Times New Roman"/>
                <a:cs typeface="Calibri" panose="020F0502020204030204"/>
              </a:rPr>
              <a:t>lot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of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motivation</a:t>
            </a:r>
            <a:r>
              <a:rPr lang="pt-PT" dirty="0">
                <a:latin typeface="Times New Roman"/>
                <a:cs typeface="Calibri" panose="020F0502020204030204"/>
              </a:rPr>
              <a:t> to do </a:t>
            </a:r>
            <a:r>
              <a:rPr lang="pt-PT" dirty="0" err="1">
                <a:latin typeface="Times New Roman"/>
                <a:cs typeface="Calibri" panose="020F0502020204030204"/>
              </a:rPr>
              <a:t>better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and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imprrove</a:t>
            </a:r>
            <a:r>
              <a:rPr lang="pt-PT" dirty="0">
                <a:latin typeface="Times New Roman"/>
                <a:cs typeface="Calibri" panose="020F0502020204030204"/>
              </a:rPr>
              <a:t>.</a:t>
            </a:r>
          </a:p>
          <a:p>
            <a:pPr marL="0" indent="0">
              <a:buNone/>
            </a:pPr>
            <a:r>
              <a:rPr lang="pt-PT" b="1" dirty="0" err="1">
                <a:latin typeface="Times New Roman"/>
                <a:cs typeface="Calibri" panose="020F0502020204030204"/>
              </a:rPr>
              <a:t>Fawer</a:t>
            </a:r>
            <a:r>
              <a:rPr lang="pt-PT" b="1" dirty="0">
                <a:latin typeface="Times New Roman"/>
                <a:cs typeface="Calibri" panose="020F0502020204030204"/>
              </a:rPr>
              <a:t> </a:t>
            </a:r>
            <a:r>
              <a:rPr lang="pt-PT" b="1" dirty="0" err="1">
                <a:latin typeface="Times New Roman"/>
                <a:cs typeface="Calibri" panose="020F0502020204030204"/>
              </a:rPr>
              <a:t>Mistakes</a:t>
            </a:r>
            <a:endParaRPr lang="pt-PT" b="1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pt-PT" dirty="0" err="1">
                <a:ea typeface="+mn-lt"/>
                <a:cs typeface="+mn-lt"/>
              </a:rPr>
              <a:t>I</a:t>
            </a:r>
            <a:r>
              <a:rPr lang="pt-PT" dirty="0" err="1">
                <a:latin typeface="Times New Roman"/>
                <a:ea typeface="+mn-lt"/>
                <a:cs typeface="+mn-lt"/>
              </a:rPr>
              <a:t>f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your</a:t>
            </a:r>
            <a:r>
              <a:rPr lang="pt-PT" dirty="0">
                <a:latin typeface="Times New Roman"/>
                <a:ea typeface="+mn-lt"/>
                <a:cs typeface="+mn-lt"/>
              </a:rPr>
              <a:t> team </a:t>
            </a:r>
            <a:r>
              <a:rPr lang="pt-PT" dirty="0" err="1">
                <a:latin typeface="Times New Roman"/>
                <a:ea typeface="+mn-lt"/>
                <a:cs typeface="+mn-lt"/>
              </a:rPr>
              <a:t>has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good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energy</a:t>
            </a:r>
            <a:r>
              <a:rPr lang="pt-PT" dirty="0">
                <a:latin typeface="Times New Roman"/>
                <a:ea typeface="+mn-lt"/>
                <a:cs typeface="+mn-lt"/>
              </a:rPr>
              <a:t> –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encourage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dirty="0">
                <a:latin typeface="Times New Roman"/>
                <a:ea typeface="+mn-lt"/>
                <a:cs typeface="+mn-lt"/>
              </a:rPr>
              <a:t> inspire </a:t>
            </a:r>
            <a:r>
              <a:rPr lang="pt-PT" dirty="0" err="1">
                <a:latin typeface="Times New Roman"/>
                <a:ea typeface="+mn-lt"/>
                <a:cs typeface="+mn-lt"/>
              </a:rPr>
              <a:t>each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other</a:t>
            </a:r>
            <a:r>
              <a:rPr lang="pt-PT" dirty="0">
                <a:latin typeface="Times New Roman"/>
                <a:ea typeface="+mn-lt"/>
                <a:cs typeface="+mn-lt"/>
              </a:rPr>
              <a:t>, </a:t>
            </a:r>
            <a:r>
              <a:rPr lang="pt-PT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have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fun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together</a:t>
            </a:r>
            <a:r>
              <a:rPr lang="pt-PT" dirty="0">
                <a:latin typeface="Times New Roman"/>
                <a:ea typeface="+mn-lt"/>
                <a:cs typeface="+mn-lt"/>
              </a:rPr>
              <a:t> –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you’ll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feel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less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stressed</a:t>
            </a:r>
            <a:r>
              <a:rPr lang="pt-PT" dirty="0">
                <a:latin typeface="Times New Roman"/>
                <a:ea typeface="+mn-lt"/>
                <a:cs typeface="+mn-lt"/>
              </a:rPr>
              <a:t>, </a:t>
            </a:r>
            <a:r>
              <a:rPr lang="pt-PT" dirty="0" err="1">
                <a:latin typeface="Times New Roman"/>
                <a:ea typeface="+mn-lt"/>
                <a:cs typeface="+mn-lt"/>
              </a:rPr>
              <a:t>says</a:t>
            </a:r>
            <a:r>
              <a:rPr lang="pt-PT" dirty="0">
                <a:latin typeface="Times New Roman"/>
                <a:ea typeface="+mn-lt"/>
                <a:cs typeface="+mn-lt"/>
              </a:rPr>
              <a:t> Murphy. “</a:t>
            </a:r>
            <a:r>
              <a:rPr lang="pt-PT" dirty="0" err="1">
                <a:latin typeface="Times New Roman"/>
                <a:ea typeface="+mn-lt"/>
                <a:cs typeface="+mn-lt"/>
              </a:rPr>
              <a:t>Studies</a:t>
            </a:r>
            <a:r>
              <a:rPr lang="pt-PT" dirty="0">
                <a:latin typeface="Times New Roman"/>
                <a:ea typeface="+mn-lt"/>
                <a:cs typeface="+mn-lt"/>
              </a:rPr>
              <a:t> show </a:t>
            </a:r>
            <a:r>
              <a:rPr lang="pt-PT" dirty="0" err="1">
                <a:latin typeface="Times New Roman"/>
                <a:ea typeface="+mn-lt"/>
                <a:cs typeface="+mn-lt"/>
              </a:rPr>
              <a:t>that</a:t>
            </a:r>
            <a:r>
              <a:rPr lang="pt-PT" dirty="0">
                <a:latin typeface="Times New Roman"/>
                <a:ea typeface="+mn-lt"/>
                <a:cs typeface="+mn-lt"/>
              </a:rPr>
              <a:t> stress </a:t>
            </a:r>
            <a:r>
              <a:rPr lang="pt-PT" dirty="0" err="1">
                <a:latin typeface="Times New Roman"/>
                <a:ea typeface="+mn-lt"/>
                <a:cs typeface="+mn-lt"/>
              </a:rPr>
              <a:t>makes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us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stupid</a:t>
            </a:r>
            <a:r>
              <a:rPr lang="pt-PT" dirty="0">
                <a:latin typeface="Times New Roman"/>
                <a:ea typeface="+mn-lt"/>
                <a:cs typeface="+mn-lt"/>
              </a:rPr>
              <a:t>, </a:t>
            </a:r>
            <a:r>
              <a:rPr lang="pt-PT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dirty="0">
                <a:latin typeface="Times New Roman"/>
                <a:ea typeface="+mn-lt"/>
                <a:cs typeface="+mn-lt"/>
              </a:rPr>
              <a:t> leads </a:t>
            </a:r>
            <a:r>
              <a:rPr lang="pt-PT" dirty="0" err="1">
                <a:latin typeface="Times New Roman"/>
                <a:ea typeface="+mn-lt"/>
                <a:cs typeface="+mn-lt"/>
              </a:rPr>
              <a:t>us</a:t>
            </a:r>
            <a:r>
              <a:rPr lang="pt-PT" dirty="0">
                <a:latin typeface="Times New Roman"/>
                <a:ea typeface="+mn-lt"/>
                <a:cs typeface="+mn-lt"/>
              </a:rPr>
              <a:t> to </a:t>
            </a:r>
            <a:r>
              <a:rPr lang="pt-PT" dirty="0" err="1">
                <a:latin typeface="Times New Roman"/>
                <a:ea typeface="+mn-lt"/>
                <a:cs typeface="+mn-lt"/>
              </a:rPr>
              <a:t>make</a:t>
            </a:r>
            <a:r>
              <a:rPr lang="pt-PT" dirty="0">
                <a:latin typeface="Times New Roman"/>
                <a:ea typeface="+mn-lt"/>
                <a:cs typeface="+mn-lt"/>
              </a:rPr>
              <a:t> more </a:t>
            </a:r>
            <a:r>
              <a:rPr lang="pt-PT" dirty="0" err="1">
                <a:latin typeface="Times New Roman"/>
                <a:ea typeface="+mn-lt"/>
                <a:cs typeface="+mn-lt"/>
              </a:rPr>
              <a:t>mistakes</a:t>
            </a:r>
            <a:r>
              <a:rPr lang="pt-PT" dirty="0">
                <a:latin typeface="Times New Roman"/>
                <a:ea typeface="+mn-lt"/>
                <a:cs typeface="+mn-lt"/>
              </a:rPr>
              <a:t>,” </a:t>
            </a:r>
            <a:r>
              <a:rPr lang="pt-PT" dirty="0" err="1">
                <a:latin typeface="Times New Roman"/>
                <a:ea typeface="+mn-lt"/>
                <a:cs typeface="+mn-lt"/>
              </a:rPr>
              <a:t>says</a:t>
            </a:r>
            <a:r>
              <a:rPr lang="pt-PT" dirty="0">
                <a:latin typeface="Times New Roman"/>
                <a:ea typeface="+mn-lt"/>
                <a:cs typeface="+mn-lt"/>
              </a:rPr>
              <a:t> Murphy.</a:t>
            </a:r>
            <a:endParaRPr lang="pt-PT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40422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984AB49-BEF3-E194-AF75-56394F34E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pt-PT" dirty="0" err="1">
                <a:latin typeface="Times New Roman"/>
                <a:cs typeface="Calibri Light"/>
              </a:rPr>
              <a:t>Managing</a:t>
            </a:r>
            <a:r>
              <a:rPr lang="pt-PT" dirty="0">
                <a:latin typeface="Times New Roman"/>
                <a:cs typeface="Calibri Light"/>
              </a:rPr>
              <a:t> </a:t>
            </a:r>
            <a:r>
              <a:rPr lang="pt-PT" dirty="0" err="1">
                <a:latin typeface="Times New Roman"/>
                <a:cs typeface="Calibri Light"/>
              </a:rPr>
              <a:t>Conflict</a:t>
            </a:r>
            <a:endParaRPr lang="pt-PT" dirty="0">
              <a:latin typeface="Times New Roman"/>
              <a:cs typeface="Calibri Light"/>
            </a:endParaRPr>
          </a:p>
        </p:txBody>
      </p:sp>
      <p:sp>
        <p:nvSpPr>
          <p:cNvPr id="8" name="Marcador de Posição de Conteúdo 2">
            <a:extLst>
              <a:ext uri="{FF2B5EF4-FFF2-40B4-BE49-F238E27FC236}">
                <a16:creationId xmlns:a16="http://schemas.microsoft.com/office/drawing/2014/main" id="{BCBA8C95-C8BD-C167-BB7F-2D6D5DAB1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2400" b="1">
                <a:ea typeface="+mn-lt"/>
                <a:cs typeface="+mn-lt"/>
              </a:rPr>
              <a:t>Things to consider</a:t>
            </a:r>
            <a:br>
              <a:rPr lang="pt-PT" sz="2400">
                <a:ea typeface="+mn-lt"/>
                <a:cs typeface="+mn-lt"/>
              </a:rPr>
            </a:br>
            <a:r>
              <a:rPr lang="pt-PT" sz="2400">
                <a:ea typeface="+mn-lt"/>
                <a:cs typeface="+mn-lt"/>
              </a:rPr>
              <a:t>• Choose an appropriate place. It’s important to make people feel comfortable, so it’s</a:t>
            </a:r>
            <a:br>
              <a:rPr lang="pt-PT" sz="2400">
                <a:ea typeface="+mn-lt"/>
                <a:cs typeface="+mn-lt"/>
              </a:rPr>
            </a:br>
            <a:r>
              <a:rPr lang="pt-PT" sz="2400">
                <a:ea typeface="+mn-lt"/>
                <a:cs typeface="+mn-lt"/>
              </a:rPr>
              <a:t>good to have the conversation somewhere private and quiet.</a:t>
            </a:r>
            <a:endParaRPr lang="pt-PT" sz="2400"/>
          </a:p>
          <a:p>
            <a:endParaRPr lang="pt-PT" sz="2400">
              <a:ea typeface="+mn-lt"/>
              <a:cs typeface="+mn-lt"/>
            </a:endParaRPr>
          </a:p>
          <a:p>
            <a:r>
              <a:rPr lang="pt-PT" sz="2400" b="1">
                <a:ea typeface="+mn-lt"/>
                <a:cs typeface="+mn-lt"/>
              </a:rPr>
              <a:t>Always maintain professionalism</a:t>
            </a:r>
            <a:r>
              <a:rPr lang="pt-PT" sz="2400">
                <a:ea typeface="+mn-lt"/>
                <a:cs typeface="+mn-lt"/>
              </a:rPr>
              <a:t>. Understand what really matters to your team and remember that everyone’s different.</a:t>
            </a:r>
            <a:endParaRPr lang="pt-PT" sz="2400">
              <a:cs typeface="Calibri"/>
            </a:endParaRPr>
          </a:p>
          <a:p>
            <a:endParaRPr lang="pt-PT" sz="2400">
              <a:cs typeface="Calibri"/>
            </a:endParaRPr>
          </a:p>
          <a:p>
            <a:endParaRPr lang="pt-PT" sz="2400"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rotecting Hand">
            <a:extLst>
              <a:ext uri="{FF2B5EF4-FFF2-40B4-BE49-F238E27FC236}">
                <a16:creationId xmlns:a16="http://schemas.microsoft.com/office/drawing/2014/main" id="{3CEC964E-B39D-7DF0-45E7-82BA129A1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6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100" y="349250"/>
            <a:ext cx="11099800" cy="1803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E062D3-5888-5E3E-AB37-59BF465E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1568"/>
            <a:ext cx="10515600" cy="37853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2400"/>
              <a:t>Effective Communication</a:t>
            </a:r>
            <a:endParaRPr lang="pt-PT" sz="2400">
              <a:latin typeface="Times New Roman"/>
              <a:cs typeface="Calibri"/>
            </a:endParaRPr>
          </a:p>
          <a:p>
            <a:r>
              <a:rPr lang="pt-PT" sz="2400">
                <a:latin typeface="Times New Roman"/>
                <a:cs typeface="Calibri"/>
              </a:rPr>
              <a:t>Trust</a:t>
            </a:r>
          </a:p>
          <a:p>
            <a:r>
              <a:rPr lang="pt-PT" sz="2400">
                <a:latin typeface="Times New Roman"/>
                <a:cs typeface="Calibri"/>
              </a:rPr>
              <a:t>Bring both sides together to communicate.</a:t>
            </a:r>
            <a:endParaRPr lang="pt-PT" sz="2400">
              <a:latin typeface="Times New Roman"/>
              <a:ea typeface="+mn-lt"/>
              <a:cs typeface="+mn-lt"/>
            </a:endParaRPr>
          </a:p>
          <a:p>
            <a:r>
              <a:rPr lang="pt-PT" sz="2400">
                <a:latin typeface="Times New Roman"/>
                <a:cs typeface="Calibri"/>
              </a:rPr>
              <a:t>Follow up on conflicts after resolution.</a:t>
            </a:r>
            <a:endParaRPr lang="pt-PT" sz="2400">
              <a:latin typeface="Times New Roman"/>
              <a:ea typeface="+mn-lt"/>
              <a:cs typeface="+mn-lt"/>
            </a:endParaRPr>
          </a:p>
          <a:p>
            <a:r>
              <a:rPr lang="pt-PT" sz="2400">
                <a:latin typeface="Times New Roman"/>
                <a:cs typeface="Times New Roman"/>
              </a:rPr>
              <a:t>Try not to get involved in office politics or gossip</a:t>
            </a:r>
            <a:endParaRPr lang="pt-PT" sz="2400">
              <a:latin typeface="Times New Roman"/>
              <a:ea typeface="+mn-lt"/>
              <a:cs typeface="+mn-lt"/>
            </a:endParaRPr>
          </a:p>
          <a:p>
            <a:endParaRPr lang="pt-PT" sz="2400">
              <a:ea typeface="+mn-lt"/>
              <a:cs typeface="+mn-lt"/>
            </a:endParaRPr>
          </a:p>
          <a:p>
            <a:endParaRPr lang="pt-PT" sz="2400">
              <a:ea typeface="+mn-lt"/>
              <a:cs typeface="+mn-lt"/>
            </a:endParaRPr>
          </a:p>
          <a:p>
            <a:endParaRPr lang="pt-PT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0574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DF489-B52C-411F-8EAC-D472E2DD89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55318" y="1360261"/>
            <a:ext cx="8825658" cy="2677648"/>
          </a:xfrm>
        </p:spPr>
        <p:txBody>
          <a:bodyPr/>
          <a:lstStyle/>
          <a:p>
            <a:r>
              <a:rPr lang="en-GB" b="1" u="sng"/>
              <a:t>SUCCESSFUL TEAM DEVELOPMENT </a:t>
            </a:r>
            <a:endParaRPr lang="en-US" b="1" u="s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8E55E5-ADB5-49B8-A314-C8177C2462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29676" y="4427522"/>
            <a:ext cx="8825658" cy="861420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BY: EUGENIA DE SA</a:t>
            </a:r>
          </a:p>
          <a:p>
            <a:r>
              <a:rPr lang="en-GB" b="1">
                <a:solidFill>
                  <a:schemeClr val="bg1"/>
                </a:solidFill>
              </a:rPr>
              <a:t>ID: 2120337</a:t>
            </a:r>
          </a:p>
          <a:p>
            <a:endParaRPr lang="en-GB" b="1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5EBDA-EAE4-41B1-837D-065D93DBB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158" y="703193"/>
            <a:ext cx="2276475" cy="1714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B32124-3155-4124-AE58-CF8BFF643A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546" y="4011306"/>
            <a:ext cx="3095253" cy="2255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5AEA73-1F5D-44D1-9619-450D39EFC8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9107" y="647073"/>
            <a:ext cx="3114675" cy="14600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5BE142-6223-40DF-964C-98018C7A2E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668" y="4070370"/>
            <a:ext cx="2140557" cy="214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858512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FA166-F89D-4024-9DC3-F6135CF5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324865" cy="706964"/>
          </a:xfrm>
        </p:spPr>
        <p:txBody>
          <a:bodyPr/>
          <a:lstStyle/>
          <a:p>
            <a:r>
              <a:rPr lang="en-GB" b="1" u="sng"/>
              <a:t>What is successful team development?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71E51-48DD-4728-8F0E-ED0521AEF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657" y="2260625"/>
            <a:ext cx="8427590" cy="45216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Times New Roman"/>
                <a:cs typeface="Times New Roman"/>
              </a:rPr>
              <a:t>This is the ability to use all the skills that individuals have and apply it to a specific task to get the work done to the highest level of their ability. The group must have a leader who’s main role is to support team mates as train them to understand what is expected of them </a:t>
            </a:r>
          </a:p>
          <a:p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cs typeface="Times New Roman"/>
              </a:rPr>
              <a:t>Similarly, to team work this is slightly different as what we need in order for a team to develop and have more development are the following:</a:t>
            </a:r>
          </a:p>
          <a:p>
            <a:pPr>
              <a:buFontTx/>
              <a:buChar char="-"/>
            </a:pPr>
            <a:r>
              <a:rPr lang="en-GB" sz="2400">
                <a:latin typeface="Times New Roman"/>
                <a:cs typeface="Times New Roman"/>
              </a:rPr>
              <a:t>Smart goals </a:t>
            </a:r>
          </a:p>
          <a:p>
            <a:pPr>
              <a:buFontTx/>
              <a:buChar char="-"/>
            </a:pPr>
            <a:r>
              <a:rPr lang="en-GB" sz="2400">
                <a:latin typeface="Times New Roman"/>
                <a:cs typeface="Times New Roman"/>
              </a:rPr>
              <a:t>A strong team leader </a:t>
            </a:r>
          </a:p>
          <a:p>
            <a:pPr>
              <a:buFontTx/>
              <a:buChar char="-"/>
            </a:pPr>
            <a:r>
              <a:rPr lang="en-GB" sz="2400">
                <a:latin typeface="Times New Roman"/>
                <a:cs typeface="Times New Roman"/>
              </a:rPr>
              <a:t>Constant following up on team mates/task consistency </a:t>
            </a:r>
          </a:p>
          <a:p>
            <a:pPr marL="0" indent="0">
              <a:buNone/>
            </a:pPr>
            <a:endParaRPr lang="en-US" sz="2400">
              <a:latin typeface="Times New Roman"/>
              <a:cs typeface="Times New Roma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164F93-47D3-4E05-AF59-E21880CBD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49" y="2341291"/>
            <a:ext cx="3375535" cy="18797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2BD91A-C2C2-4AFB-8776-968100391A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306" y="4616386"/>
            <a:ext cx="3127180" cy="156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019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0B434-DA01-4B17-9A8A-BAE6B56A9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542" y="895227"/>
            <a:ext cx="8761413" cy="706964"/>
          </a:xfrm>
        </p:spPr>
        <p:txBody>
          <a:bodyPr/>
          <a:lstStyle/>
          <a:p>
            <a:r>
              <a:rPr lang="en-GB" b="1" u="sng"/>
              <a:t>5 STAGES OF TEAM DEVELOPMENT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B11CB-C503-41F5-A440-53A97FAC3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169" y="2256488"/>
            <a:ext cx="7394537" cy="324821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AutoNum type="arabicPeriod"/>
            </a:pPr>
            <a:r>
              <a:rPr lang="en-GB" sz="2000">
                <a:latin typeface="Times New Roman"/>
                <a:cs typeface="Times New Roman"/>
              </a:rPr>
              <a:t>Forming- this is where team members are chosen to work with each other and choose who will represent the group.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2.Storming- this is when team mates start to work together, this is where conflicts might arise especially for those who have never worked in a group before.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3.Norming- at this point the team mates starts to come together as one, accepting responsibility for their assigned roles and work together.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4.Performing- everyone starts to work at a consistent/high level in order to get the work done.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5.Adjourning- where the task is coming to an end and team mates starts to move into different directions</a:t>
            </a:r>
            <a:r>
              <a:rPr lang="en-GB" sz="2000"/>
              <a:t>.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3031F5-7CBA-4FC8-9046-3BF03D57A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8521" y="2547841"/>
            <a:ext cx="4054598" cy="261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47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7C78EBC-7D60-491F-8247-39474274C38C}"/>
              </a:ext>
            </a:extLst>
          </p:cNvPr>
          <p:cNvSpPr/>
          <p:nvPr/>
        </p:nvSpPr>
        <p:spPr>
          <a:xfrm>
            <a:off x="3141857" y="3429000"/>
            <a:ext cx="5637475" cy="15584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latin typeface="Times New Roman"/>
                <a:cs typeface="Times New Roman"/>
              </a:rPr>
              <a:t>What makes a successful team?</a:t>
            </a:r>
            <a:endParaRPr lang="en-US" sz="2400">
              <a:latin typeface="Times New Roman"/>
              <a:cs typeface="Times New Roman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7F7A6CB-DB6F-4C30-8827-87466C31D71D}"/>
              </a:ext>
            </a:extLst>
          </p:cNvPr>
          <p:cNvCxnSpPr/>
          <p:nvPr/>
        </p:nvCxnSpPr>
        <p:spPr>
          <a:xfrm flipV="1">
            <a:off x="8730532" y="3101009"/>
            <a:ext cx="532738" cy="3279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02FA868-D811-4EB0-8E7B-22113776AD13}"/>
              </a:ext>
            </a:extLst>
          </p:cNvPr>
          <p:cNvCxnSpPr>
            <a:cxnSpLocks/>
          </p:cNvCxnSpPr>
          <p:nvPr/>
        </p:nvCxnSpPr>
        <p:spPr>
          <a:xfrm flipH="1" flipV="1">
            <a:off x="2592125" y="3005593"/>
            <a:ext cx="636106" cy="4234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2A4EC25-48EA-450F-BBD6-C406CB99A70D}"/>
              </a:ext>
            </a:extLst>
          </p:cNvPr>
          <p:cNvCxnSpPr/>
          <p:nvPr/>
        </p:nvCxnSpPr>
        <p:spPr>
          <a:xfrm>
            <a:off x="8603311" y="4987455"/>
            <a:ext cx="659959" cy="2922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D31BB97-CF0F-4DAE-B7BC-671B5B3D165D}"/>
              </a:ext>
            </a:extLst>
          </p:cNvPr>
          <p:cNvCxnSpPr/>
          <p:nvPr/>
        </p:nvCxnSpPr>
        <p:spPr>
          <a:xfrm flipH="1">
            <a:off x="2592125" y="4987455"/>
            <a:ext cx="636105" cy="4989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C16681F6-A616-4319-BC45-F66A9558E9FB}"/>
              </a:ext>
            </a:extLst>
          </p:cNvPr>
          <p:cNvSpPr txBox="1"/>
          <p:nvPr/>
        </p:nvSpPr>
        <p:spPr>
          <a:xfrm>
            <a:off x="106583" y="1887128"/>
            <a:ext cx="3769991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Organisation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When working within a team its very important to have a structure this is why it’s vital for every team to have a leader.  </a:t>
            </a:r>
          </a:p>
          <a:p>
            <a:endParaRPr lang="en-US">
              <a:latin typeface="Times New Roman"/>
              <a:cs typeface="Times New Roman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C5F6241-6EF7-4BD7-86D1-BFEA38EAF4B9}"/>
              </a:ext>
            </a:extLst>
          </p:cNvPr>
          <p:cNvSpPr txBox="1"/>
          <p:nvPr/>
        </p:nvSpPr>
        <p:spPr>
          <a:xfrm>
            <a:off x="9325440" y="2250487"/>
            <a:ext cx="2948607" cy="16004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Effective </a:t>
            </a:r>
            <a:r>
              <a:rPr lang="en-GB" sz="1600" b="1">
                <a:latin typeface="Times New Roman"/>
                <a:cs typeface="Times New Roman"/>
              </a:rPr>
              <a:t>communication </a:t>
            </a:r>
          </a:p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This is the ability to speak with all members of the team and your audience with clarity to avoid misinterpretations </a:t>
            </a:r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DBCA73-F89B-4643-887A-2A52B04C7F4C}"/>
              </a:ext>
            </a:extLst>
          </p:cNvPr>
          <p:cNvSpPr txBox="1"/>
          <p:nvPr/>
        </p:nvSpPr>
        <p:spPr>
          <a:xfrm>
            <a:off x="-78" y="5163944"/>
            <a:ext cx="3611373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Dependability 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As you are in a team, it’s important that you pull your own weight so everything flows in accordance with others. </a:t>
            </a:r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D0876F-34A5-445D-818A-12EFBD64F32F}"/>
              </a:ext>
            </a:extLst>
          </p:cNvPr>
          <p:cNvSpPr txBox="1"/>
          <p:nvPr/>
        </p:nvSpPr>
        <p:spPr>
          <a:xfrm>
            <a:off x="8562445" y="4983571"/>
            <a:ext cx="3583933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Respect/trust</a:t>
            </a:r>
          </a:p>
          <a:p>
            <a:endParaRPr lang="en-GB" b="1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Understanding that you may not share the same values/opinion with everyone but you comprise/follow instructions to get the task done.  </a:t>
            </a:r>
            <a:endParaRPr lang="en-US" sz="1600">
              <a:latin typeface="Times New Roman"/>
              <a:cs typeface="Times New Roman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97F17CA-2426-4642-84F1-AE6F4D505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67" y="3528962"/>
            <a:ext cx="2776257" cy="166967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84F0DA8-036C-4E86-AD86-9945C90A2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8709" y="5076553"/>
            <a:ext cx="2380587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092436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29F3A-331E-4564-9FCE-ECA15E4B0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9353" y="997521"/>
            <a:ext cx="6973294" cy="706964"/>
          </a:xfrm>
        </p:spPr>
        <p:txBody>
          <a:bodyPr/>
          <a:lstStyle/>
          <a:p>
            <a:r>
              <a:rPr lang="en-GB" b="1" u="sng"/>
              <a:t>Strengths/ Weaknesses </a:t>
            </a:r>
            <a:endParaRPr lang="en-US" b="1" u="sng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5CC3A04-53AF-472A-9D86-76F35F1330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293468"/>
              </p:ext>
            </p:extLst>
          </p:nvPr>
        </p:nvGraphicFramePr>
        <p:xfrm>
          <a:off x="3735091" y="2331720"/>
          <a:ext cx="7609668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4834">
                  <a:extLst>
                    <a:ext uri="{9D8B030D-6E8A-4147-A177-3AD203B41FA5}">
                      <a16:colId xmlns:a16="http://schemas.microsoft.com/office/drawing/2014/main" val="3929971632"/>
                    </a:ext>
                  </a:extLst>
                </a:gridCol>
                <a:gridCol w="3804834">
                  <a:extLst>
                    <a:ext uri="{9D8B030D-6E8A-4147-A177-3AD203B41FA5}">
                      <a16:colId xmlns:a16="http://schemas.microsoft.com/office/drawing/2014/main" val="886370775"/>
                    </a:ext>
                  </a:extLst>
                </a:gridCol>
              </a:tblGrid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PROS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CONS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183536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Structure and clarity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Poor organisation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216393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Outcome of work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Unreliable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959147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Effective communication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Delegation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309106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Variety of ideas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Decision making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4822933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Discussions are heard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Accountability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033099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AA536B8-BFA0-45ED-9849-D3F237EAD8B1}"/>
              </a:ext>
            </a:extLst>
          </p:cNvPr>
          <p:cNvSpPr txBox="1"/>
          <p:nvPr/>
        </p:nvSpPr>
        <p:spPr>
          <a:xfrm>
            <a:off x="749389" y="4770404"/>
            <a:ext cx="10864312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Times New Roman"/>
                <a:cs typeface="Times New Roman"/>
              </a:rPr>
              <a:t>The table can be flipped and these can go either way. Generally speaking the common issues you may face in a group are: missing deadlines, late starts, members not contributing which could be a case of dominating personalities. </a:t>
            </a:r>
          </a:p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cs typeface="Times New Roman"/>
              </a:rPr>
              <a:t>On the other hand, working in a group has it’s perks such as: effective learning (almost like mini tutoring sessions), better understanding of appreciative/constructive feedback, experience. </a:t>
            </a:r>
            <a:endParaRPr lang="en-US" sz="2000">
              <a:latin typeface="Times New Roman"/>
              <a:cs typeface="Times New Roman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B22225-64E5-49B0-8F28-A9F8A6BD2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231" y="2183048"/>
            <a:ext cx="2461222" cy="195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866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16F42E0-28DF-4093-AFC5-CA01F54C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ídeo 4">
            <a:extLst>
              <a:ext uri="{FF2B5EF4-FFF2-40B4-BE49-F238E27FC236}">
                <a16:creationId xmlns:a16="http://schemas.microsoft.com/office/drawing/2014/main" id="{802E7246-6B74-1FFE-8100-F854A00A75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5C30FDC-D728-B09B-EDAC-18209546F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0036" y="728897"/>
            <a:ext cx="6158499" cy="3728614"/>
          </a:xfrm>
        </p:spPr>
        <p:txBody>
          <a:bodyPr anchor="t">
            <a:normAutofit/>
          </a:bodyPr>
          <a:lstStyle/>
          <a:p>
            <a:pPr algn="r"/>
            <a:r>
              <a:rPr lang="en-GB" sz="4400" b="1">
                <a:solidFill>
                  <a:srgbClr val="FFFFFF"/>
                </a:solidFill>
                <a:latin typeface="Times New Roman"/>
                <a:cs typeface="Times New Roman"/>
              </a:rPr>
              <a:t>EFFECTIVE TEAM WORKING AND COMMUNICATION</a:t>
            </a:r>
            <a:endParaRPr lang="en-GB" sz="4400" b="1">
              <a:solidFill>
                <a:srgbClr val="FFFFFF"/>
              </a:solidFill>
              <a:latin typeface="Times New Roman"/>
              <a:ea typeface="Calibri Light"/>
              <a:cs typeface="Times New Roman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748A640-D595-A9F4-75AC-036F4DE51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2820" y="4427511"/>
            <a:ext cx="5449479" cy="1499873"/>
          </a:xfrm>
        </p:spPr>
        <p:txBody>
          <a:bodyPr anchor="b">
            <a:normAutofit/>
          </a:bodyPr>
          <a:lstStyle/>
          <a:p>
            <a:pPr algn="r"/>
            <a:r>
              <a:rPr lang="en-GB" sz="2000" b="1">
                <a:solidFill>
                  <a:srgbClr val="FFFFFF"/>
                </a:solidFill>
                <a:latin typeface="Times New Roman"/>
                <a:cs typeface="Times New Roman"/>
              </a:rPr>
              <a:t>LECTURE: LLOYD BEHARRY</a:t>
            </a:r>
          </a:p>
          <a:p>
            <a:pPr algn="r"/>
            <a:r>
              <a:rPr lang="en-GB" sz="2000" b="1">
                <a:solidFill>
                  <a:srgbClr val="FFFFFF"/>
                </a:solidFill>
                <a:latin typeface="Times New Roman"/>
                <a:cs typeface="Times New Roman"/>
              </a:rPr>
              <a:t>KETTY KEILA JORDAO DO ESPIRITO 2121654</a:t>
            </a:r>
          </a:p>
        </p:txBody>
      </p:sp>
    </p:spTree>
    <p:extLst>
      <p:ext uri="{BB962C8B-B14F-4D97-AF65-F5344CB8AC3E}">
        <p14:creationId xmlns:p14="http://schemas.microsoft.com/office/powerpoint/2010/main" val="369299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3E017CC-E74B-6253-E595-B3B2BD66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Team Rules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CB254F9E-FA20-1D4E-ABDF-DCCC3B9ED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92" y="2872899"/>
            <a:ext cx="6451147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Times New Roman"/>
                <a:cs typeface="Times New Roman"/>
              </a:rPr>
              <a:t>Team Rules are standards set by to help them function in the future. </a:t>
            </a:r>
            <a:endParaRPr lang="en-US">
              <a:latin typeface="Times New Roman"/>
              <a:ea typeface="Calibri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In order to work effectively, the team should be able to understand, agree upon and the ground rules define how team members can support and communicate with each other.</a:t>
            </a:r>
            <a:endParaRPr lang="en-US">
              <a:latin typeface="Times New Roman"/>
              <a:ea typeface="Calibri"/>
              <a:cs typeface="Times New Roman"/>
            </a:endParaRPr>
          </a:p>
        </p:txBody>
      </p:sp>
      <p:pic>
        <p:nvPicPr>
          <p:cNvPr id="6" name="Marcador de Posição de Conteúdo 5" descr="Uma imagem com texto">
            <a:extLst>
              <a:ext uri="{FF2B5EF4-FFF2-40B4-BE49-F238E27FC236}">
                <a16:creationId xmlns:a16="http://schemas.microsoft.com/office/drawing/2014/main" id="{ED663961-3D1A-6C61-5FEC-1E7B7EB74D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6544349" y="10"/>
            <a:ext cx="5646128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2581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9F4976-E51C-1137-5713-C93C658B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521974" y="221225"/>
            <a:ext cx="8831826" cy="1249516"/>
          </a:xfrm>
        </p:spPr>
        <p:txBody>
          <a:bodyPr>
            <a:normAutofit/>
          </a:bodyPr>
          <a:lstStyle/>
          <a:p>
            <a:pPr algn="ctr"/>
            <a:r>
              <a:rPr lang="en-GB"/>
              <a:t>Team Rules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047B91-5AAD-A0C8-3629-90098ACB6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3436" y="1825625"/>
            <a:ext cx="6223746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latin typeface="Times New Roman"/>
                <a:cs typeface="Times New Roman"/>
              </a:rPr>
              <a:t>Forming- Confusion ,Feeling out Others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Storming- Over Priorities , Leadership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Norming- Trust Established , Co-Operation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Preforming- Successful , Helpfulness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Adjourning – Disengagement , Separation and ending</a:t>
            </a:r>
          </a:p>
        </p:txBody>
      </p:sp>
      <p:pic>
        <p:nvPicPr>
          <p:cNvPr id="6" name="Marcador de Posição de Conteúdo 5">
            <a:extLst>
              <a:ext uri="{FF2B5EF4-FFF2-40B4-BE49-F238E27FC236}">
                <a16:creationId xmlns:a16="http://schemas.microsoft.com/office/drawing/2014/main" id="{BC9320F8-40F3-71E2-EA87-20EB3A6928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817" y="1830919"/>
            <a:ext cx="4766983" cy="3556339"/>
          </a:xfrm>
        </p:spPr>
      </p:pic>
    </p:spTree>
    <p:extLst>
      <p:ext uri="{BB962C8B-B14F-4D97-AF65-F5344CB8AC3E}">
        <p14:creationId xmlns:p14="http://schemas.microsoft.com/office/powerpoint/2010/main" val="3823687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F72D66-DE91-A613-F208-E616E8A3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Times New Roman"/>
                <a:cs typeface="Times New Roman"/>
              </a:rPr>
              <a:t>Team Rules 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C491E3-FF9B-C1AC-C30A-7F2F08DC04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Strengths: 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Creativity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Versatility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Flexibility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Focused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Taking Initiative</a:t>
            </a:r>
          </a:p>
          <a:p>
            <a:pPr marL="0" indent="0">
              <a:buNone/>
            </a:pPr>
            <a:endParaRPr lang="en-GB">
              <a:latin typeface="Times New Roman"/>
              <a:cs typeface="Times New Roman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2FFC365-E98C-01AF-461B-FE748C2B2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69596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Weaknesses:</a:t>
            </a:r>
          </a:p>
          <a:p>
            <a:r>
              <a:rPr lang="en-GB">
                <a:latin typeface="Times New Roman"/>
                <a:cs typeface="Times New Roman"/>
              </a:rPr>
              <a:t>Self-</a:t>
            </a:r>
            <a:r>
              <a:rPr lang="en-GB" err="1">
                <a:latin typeface="Times New Roman"/>
                <a:cs typeface="Times New Roman"/>
              </a:rPr>
              <a:t>cristicism</a:t>
            </a:r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Insecure</a:t>
            </a:r>
          </a:p>
          <a:p>
            <a:r>
              <a:rPr lang="en-GB">
                <a:latin typeface="Times New Roman"/>
                <a:cs typeface="Times New Roman"/>
              </a:rPr>
              <a:t>Too Detail Oriented</a:t>
            </a:r>
          </a:p>
          <a:p>
            <a:r>
              <a:rPr lang="en-GB">
                <a:latin typeface="Times New Roman"/>
                <a:cs typeface="Times New Roman"/>
              </a:rPr>
              <a:t>Public Speaking</a:t>
            </a:r>
          </a:p>
          <a:p>
            <a:r>
              <a:rPr lang="en-GB">
                <a:latin typeface="Times New Roman"/>
                <a:cs typeface="Times New Roman"/>
              </a:rPr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19187633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B84D77-1163-9C3E-6E21-40E686F48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Team Rules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820E32A-EA3E-3C5A-9C93-674357EBD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680" y="1825624"/>
            <a:ext cx="5532120" cy="50323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00"/>
                </a:highlight>
                <a:latin typeface="Times New Roman"/>
                <a:cs typeface="Times New Roman"/>
              </a:rPr>
              <a:t>Action Oriented Roles</a:t>
            </a:r>
            <a:r>
              <a:rPr lang="en-GB">
                <a:latin typeface="Times New Roman"/>
                <a:cs typeface="Times New Roman"/>
              </a:rPr>
              <a:t>: Shaper</a:t>
            </a:r>
          </a:p>
          <a:p>
            <a:r>
              <a:rPr lang="en-GB">
                <a:latin typeface="Times New Roman"/>
                <a:cs typeface="Times New Roman"/>
              </a:rPr>
              <a:t>Highly strung, outgoing, Dynamic</a:t>
            </a:r>
          </a:p>
          <a:p>
            <a:r>
              <a:rPr lang="en-GB">
                <a:latin typeface="Times New Roman"/>
                <a:cs typeface="Times New Roman"/>
              </a:rPr>
              <a:t>People Oriented Roles </a:t>
            </a:r>
          </a:p>
          <a:p>
            <a:r>
              <a:rPr lang="en-GB">
                <a:highlight>
                  <a:srgbClr val="FFFF00"/>
                </a:highlight>
                <a:latin typeface="Times New Roman"/>
                <a:cs typeface="Times New Roman"/>
              </a:rPr>
              <a:t>Detailed Project Schedule or Plan </a:t>
            </a:r>
          </a:p>
          <a:p>
            <a:r>
              <a:rPr lang="en-GB">
                <a:latin typeface="Times New Roman"/>
                <a:cs typeface="Times New Roman"/>
              </a:rPr>
              <a:t>Documentation </a:t>
            </a:r>
          </a:p>
          <a:p>
            <a:r>
              <a:rPr lang="en-GB">
                <a:latin typeface="Times New Roman"/>
                <a:cs typeface="Times New Roman"/>
              </a:rPr>
              <a:t>PMO Standards</a:t>
            </a:r>
          </a:p>
          <a:p>
            <a:endParaRPr lang="en-GB">
              <a:latin typeface="Times New Roman"/>
              <a:cs typeface="Times New Roman"/>
            </a:endParaRPr>
          </a:p>
          <a:p>
            <a:endParaRPr lang="en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5E880E2-3EBC-BFC2-160B-9ACF57D5F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00"/>
                </a:highlight>
                <a:latin typeface="Times New Roman"/>
                <a:cs typeface="Times New Roman"/>
              </a:rPr>
              <a:t>Thought Oriented Roles</a:t>
            </a:r>
          </a:p>
          <a:p>
            <a:r>
              <a:rPr lang="en-GB">
                <a:latin typeface="Times New Roman"/>
                <a:cs typeface="Times New Roman"/>
              </a:rPr>
              <a:t>Monitor-Evaluator</a:t>
            </a:r>
          </a:p>
          <a:p>
            <a:r>
              <a:rPr lang="en-GB">
                <a:latin typeface="Times New Roman"/>
                <a:cs typeface="Times New Roman"/>
              </a:rPr>
              <a:t>Sober</a:t>
            </a:r>
          </a:p>
          <a:p>
            <a:r>
              <a:rPr lang="en-GB">
                <a:latin typeface="Times New Roman"/>
                <a:cs typeface="Times New Roman"/>
              </a:rPr>
              <a:t>Unemotional</a:t>
            </a:r>
          </a:p>
          <a:p>
            <a:r>
              <a:rPr lang="en-GB">
                <a:latin typeface="Times New Roman"/>
                <a:cs typeface="Times New Roman"/>
              </a:rPr>
              <a:t>Prudent</a:t>
            </a:r>
          </a:p>
          <a:p>
            <a:endParaRPr lang="en-GB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29488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E826-290C-49CC-9769-CABC379D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 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22850-4301-48A3-9792-74F6D623F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189" y="2323353"/>
            <a:ext cx="10302932" cy="4133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b="1" dirty="0">
              <a:solidFill>
                <a:srgbClr val="404040"/>
              </a:solidFill>
              <a:latin typeface="Calibri Light"/>
              <a:cs typeface="Times New Roman"/>
            </a:endParaRPr>
          </a:p>
          <a:p>
            <a:r>
              <a:rPr lang="en-US" sz="2000" b="1" dirty="0">
                <a:latin typeface="Calibri Light"/>
                <a:ea typeface="+mn-lt"/>
                <a:cs typeface="Times New Roman"/>
                <a:hlinkClick r:id="rId2"/>
              </a:rPr>
              <a:t>https://www.</a:t>
            </a:r>
            <a:r>
              <a:rPr lang="en-US" sz="2000" b="1" dirty="0">
                <a:solidFill>
                  <a:srgbClr val="404040"/>
                </a:solidFill>
                <a:latin typeface="Calibri Light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forbes.com/sites/carleysime/2019/03/26/what-makes-a-successful-team/?sh=16d687292348</a:t>
            </a:r>
            <a:r>
              <a:rPr lang="en-US" sz="2000" b="1" dirty="0">
                <a:solidFill>
                  <a:srgbClr val="404040"/>
                </a:solidFill>
                <a:latin typeface="Calibri Light"/>
                <a:cs typeface="Times New Roman"/>
              </a:rPr>
              <a:t> </a:t>
            </a:r>
            <a:endParaRPr lang="en-US"/>
          </a:p>
          <a:p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sucessful team development - Search (bing.com)</a:t>
            </a:r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</a:rPr>
              <a:t> </a:t>
            </a:r>
          </a:p>
          <a:p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Use the 5 Stages of Team Development | Indeed.com</a:t>
            </a:r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</a:rPr>
              <a:t>  </a:t>
            </a:r>
          </a:p>
          <a:p>
            <a:r>
              <a:rPr lang="en-GB" sz="2000" b="1" i="1" dirty="0">
                <a:solidFill>
                  <a:srgbClr val="404040"/>
                </a:solidFill>
                <a:latin typeface="Calibri Light"/>
                <a:cs typeface="Times New Roman"/>
              </a:rPr>
              <a:t>com/</a:t>
            </a:r>
            <a:r>
              <a:rPr lang="en-GB" sz="2000" b="1" i="1" dirty="0" err="1">
                <a:solidFill>
                  <a:srgbClr val="404040"/>
                </a:solidFill>
                <a:latin typeface="Calibri Light"/>
                <a:cs typeface="Times New Roman"/>
              </a:rPr>
              <a:t>search?q</a:t>
            </a:r>
            <a:r>
              <a:rPr lang="en-GB" sz="2000" b="1" i="1" dirty="0">
                <a:solidFill>
                  <a:srgbClr val="404040"/>
                </a:solidFill>
                <a:latin typeface="Calibri Light"/>
                <a:cs typeface="Times New Roman"/>
              </a:rPr>
              <a:t>=5+stages+of+team+development+tuckman&amp;cvid=9765312cc7b948758fa0a3f53f778c65&amp;aqs=edge.3.0j69i57j0l4j69i60.19944j0j1&amp;FORM=ANAB01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US" sz="2000" b="1" dirty="0">
                <a:solidFill>
                  <a:srgbClr val="404040"/>
                </a:solidFill>
                <a:latin typeface="Calibri Light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https://www.atlassian.com/blog/teamwork/the-importance-of-teamwork</a:t>
            </a:r>
            <a:r>
              <a:rPr lang="en-US" sz="2000" b="1" dirty="0">
                <a:solidFill>
                  <a:srgbClr val="0070C0"/>
                </a:solidFill>
                <a:latin typeface="Calibri Light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https://smallbusiness.chron.com/keys-teamwork-34398.html</a:t>
            </a:r>
            <a:r>
              <a:rPr lang="en-GB" sz="2000" b="1" dirty="0">
                <a:solidFill>
                  <a:srgbClr val="404040"/>
                </a:solidFill>
                <a:latin typeface="Calibri Light"/>
                <a:ea typeface="+mn-lt"/>
                <a:cs typeface="+mn-lt"/>
              </a:rPr>
              <a:t>Indeed 2022</a:t>
            </a:r>
            <a:endParaRPr lang="en-US" sz="2000" b="1">
              <a:solidFill>
                <a:srgbClr val="404040"/>
              </a:solidFill>
              <a:latin typeface="Calibri Light"/>
              <a:ea typeface="+mn-lt"/>
              <a:cs typeface="+mn-lt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rgbClr val="404040"/>
                </a:solidFill>
                <a:latin typeface="Calibri Light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https://www.indeed.com/career-advice/career-development/ground-rules-for-teams</a:t>
            </a:r>
            <a:endParaRPr lang="en-GB" sz="2000" b="1" dirty="0">
              <a:solidFill>
                <a:srgbClr val="404040"/>
              </a:solidFill>
              <a:latin typeface="Calibri Light"/>
              <a:ea typeface="+mn-lt"/>
              <a:cs typeface="+mn-lt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dirty="0">
              <a:solidFill>
                <a:srgbClr val="404040"/>
              </a:solidFill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solidFill>
                <a:srgbClr val="0070C0"/>
              </a:solidFill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solidFill>
                <a:srgbClr val="0070C0"/>
              </a:solidFill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08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093FEDA-60CD-87D5-84A0-423EEF16097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D111EF44-36AA-BF4F-C17A-23C9139BA36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762496" cy="6858000"/>
          </a:xfrm>
          <a:prstGeom prst="rect">
            <a:avLst/>
          </a:prstGeom>
          <a:solidFill>
            <a:srgbClr val="486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4E47C28-AE0B-31ED-E45B-C7EDDD8589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2818" y="685800"/>
            <a:ext cx="3057378" cy="3046232"/>
          </a:xfrm>
        </p:spPr>
        <p:txBody>
          <a:bodyPr anchorCtr="1"/>
          <a:lstStyle/>
          <a:p>
            <a:pPr lvl="0" algn="ctr"/>
            <a:r>
              <a:rPr lang="en-US" sz="2400">
                <a:solidFill>
                  <a:srgbClr val="E2E3E8"/>
                </a:solidFill>
                <a:latin typeface="Arial" pitchFamily="34"/>
                <a:cs typeface="Arial" pitchFamily="34"/>
              </a:rPr>
              <a:t>Stages of team development</a:t>
            </a:r>
          </a:p>
        </p:txBody>
      </p:sp>
      <p:pic>
        <p:nvPicPr>
          <p:cNvPr id="5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1A0D30B0-CA80-74E0-A535-1E2D65A109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7641" y="182934"/>
            <a:ext cx="6016002" cy="5989265"/>
          </a:xfrm>
        </p:spPr>
      </p:pic>
    </p:spTree>
    <p:extLst>
      <p:ext uri="{BB962C8B-B14F-4D97-AF65-F5344CB8AC3E}">
        <p14:creationId xmlns:p14="http://schemas.microsoft.com/office/powerpoint/2010/main" val="1787310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04A2AD95-F689-9E9F-0D50-99BC32197D8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E437657A-64D6-0816-8EF8-7197A828B107}"/>
              </a:ext>
            </a:extLst>
          </p:cNvPr>
          <p:cNvSpPr>
            <a:spLocks noMove="1" noResize="1"/>
          </p:cNvSpPr>
          <p:nvPr/>
        </p:nvSpPr>
        <p:spPr>
          <a:xfrm>
            <a:off x="1371600" y="1371600"/>
            <a:ext cx="3390896" cy="4114800"/>
          </a:xfrm>
          <a:prstGeom prst="rect">
            <a:avLst/>
          </a:prstGeom>
          <a:solidFill>
            <a:srgbClr val="486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5D1B04-4EF7-60C5-8559-6D80551649D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819418" y="926982"/>
            <a:ext cx="2541565" cy="2108981"/>
          </a:xfrm>
        </p:spPr>
        <p:txBody>
          <a:bodyPr/>
          <a:lstStyle/>
          <a:p>
            <a:pPr lvl="0"/>
            <a:r>
              <a:rPr lang="en-GB" sz="3200">
                <a:solidFill>
                  <a:srgbClr val="E2E3E8"/>
                </a:solidFill>
              </a:rPr>
              <a:t>fORMING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86D051ED-40DD-055F-D73D-936FC6C9B4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00663" y="3306199"/>
            <a:ext cx="2579074" cy="1588166"/>
          </a:xfrm>
        </p:spPr>
        <p:txBody>
          <a:bodyPr>
            <a:noAutofit/>
          </a:bodyPr>
          <a:lstStyle/>
          <a:p>
            <a:pPr lvl="0"/>
            <a:r>
              <a:rPr lang="en-GB" sz="20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Team acquaints and establishes ground rules. Formalities are preserved and members are treated as strangers.</a:t>
            </a:r>
          </a:p>
        </p:txBody>
      </p:sp>
      <p:pic>
        <p:nvPicPr>
          <p:cNvPr id="6" name="Picture 3" descr="Aerial view of skyscrapers and city">
            <a:extLst>
              <a:ext uri="{FF2B5EF4-FFF2-40B4-BE49-F238E27FC236}">
                <a16:creationId xmlns:a16="http://schemas.microsoft.com/office/drawing/2014/main" id="{5B150908-1E10-30E1-9668-280BED687A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11" r="24523" b="1"/>
          <a:stretch>
            <a:fillRect/>
          </a:stretch>
        </p:blipFill>
        <p:spPr>
          <a:xfrm>
            <a:off x="6096003" y="9"/>
            <a:ext cx="6096003" cy="685799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993383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E267CE8-1F8C-B27C-CB53-54E891313F6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3" name="Content Placeholder 4" descr="Golden Gate Bridge in fog">
            <a:extLst>
              <a:ext uri="{FF2B5EF4-FFF2-40B4-BE49-F238E27FC236}">
                <a16:creationId xmlns:a16="http://schemas.microsoft.com/office/drawing/2014/main" id="{503E7F05-374B-5FC9-7E4C-C1DB1185ED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504" b="7227"/>
          <a:stretch>
            <a:fillRect/>
          </a:stretch>
        </p:blipFill>
        <p:spPr>
          <a:xfrm>
            <a:off x="4" y="2991040"/>
            <a:ext cx="12191996" cy="3942323"/>
          </a:xfrm>
        </p:spPr>
      </p:pic>
      <p:sp>
        <p:nvSpPr>
          <p:cNvPr id="4" name="Rectangle 11">
            <a:extLst>
              <a:ext uri="{FF2B5EF4-FFF2-40B4-BE49-F238E27FC236}">
                <a16:creationId xmlns:a16="http://schemas.microsoft.com/office/drawing/2014/main" id="{113EB798-6850-EF24-E686-E9E4898972A4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10" y="0"/>
            <a:ext cx="12191996" cy="3429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3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DBE63D-8A76-55D2-AFB9-10D4386423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2601" y="-251218"/>
            <a:ext cx="9446794" cy="3223846"/>
          </a:xfrm>
        </p:spPr>
        <p:txBody>
          <a:bodyPr>
            <a:normAutofit fontScale="90000"/>
          </a:bodyPr>
          <a:lstStyle/>
          <a:p>
            <a:pPr lvl="0"/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r>
              <a:rPr lang="en-US" sz="29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Storming</a:t>
            </a: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r>
              <a:rPr lang="en-US" sz="29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Members start to communicate their feeling but still view themselves as individuals rather than part of the team. They resist control by group leaders and show hostility.</a:t>
            </a:r>
            <a:br>
              <a:rPr lang="en-US" sz="2900" dirty="0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119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FA2F0F80-A42D-0CC9-EC79-58E02355B0C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128564CA-A0E3-5E87-E8E7-0E30B0359EB9}"/>
              </a:ext>
            </a:extLst>
          </p:cNvPr>
          <p:cNvSpPr>
            <a:spLocks noMove="1" noResize="1"/>
          </p:cNvSpPr>
          <p:nvPr/>
        </p:nvSpPr>
        <p:spPr>
          <a:xfrm>
            <a:off x="7467603" y="0"/>
            <a:ext cx="4724403" cy="6858000"/>
          </a:xfrm>
          <a:prstGeom prst="rect">
            <a:avLst/>
          </a:prstGeom>
          <a:solidFill>
            <a:srgbClr val="486183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F21D8D8-85A8-905C-FE45-7B18D88C90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28028" y="-1443791"/>
            <a:ext cx="3390896" cy="1026697"/>
          </a:xfrm>
        </p:spPr>
        <p:txBody>
          <a:bodyPr anchorCtr="1"/>
          <a:lstStyle/>
          <a:p>
            <a:pPr lvl="0" algn="ctr"/>
            <a:r>
              <a:rPr lang="en-GB"/>
              <a:t>.</a:t>
            </a:r>
          </a:p>
        </p:txBody>
      </p:sp>
      <p:pic>
        <p:nvPicPr>
          <p:cNvPr id="5" name="Content Placeholder 4" descr="Stick figure families holding hands">
            <a:extLst>
              <a:ext uri="{FF2B5EF4-FFF2-40B4-BE49-F238E27FC236}">
                <a16:creationId xmlns:a16="http://schemas.microsoft.com/office/drawing/2014/main" id="{9A744557-7D42-CE28-7518-98209136C5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486" y="1402076"/>
            <a:ext cx="6096003" cy="405383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C91629FE-0469-0877-4C65-0F8D5C4557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15300" y="0"/>
            <a:ext cx="3390896" cy="6316391"/>
          </a:xfrm>
        </p:spPr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r>
              <a:rPr lang="en-US" sz="3600" dirty="0">
                <a:latin typeface="Arial" pitchFamily="34"/>
                <a:cs typeface="Arial" pitchFamily="34"/>
              </a:rPr>
              <a:t>Norming</a:t>
            </a:r>
          </a:p>
          <a:p>
            <a:pPr lvl="0">
              <a:lnSpc>
                <a:spcPct val="90000"/>
              </a:lnSpc>
            </a:pPr>
            <a:endParaRPr lang="en-US" sz="36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US" sz="3600" dirty="0">
                <a:latin typeface="Arial" pitchFamily="34"/>
                <a:cs typeface="Arial" pitchFamily="34"/>
              </a:rPr>
              <a:t>People feel part of the team and realize that they can achieve work if they accept other viewpoints.</a:t>
            </a:r>
          </a:p>
        </p:txBody>
      </p:sp>
    </p:spTree>
    <p:extLst>
      <p:ext uri="{BB962C8B-B14F-4D97-AF65-F5344CB8AC3E}">
        <p14:creationId xmlns:p14="http://schemas.microsoft.com/office/powerpoint/2010/main" val="12033637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356DD3FD-669F-1798-696B-6B0582BCFEF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2ECFA98F-3E07-ACAB-61E4-96202C471A97}"/>
              </a:ext>
            </a:extLst>
          </p:cNvPr>
          <p:cNvSpPr>
            <a:spLocks noMove="1" noResize="1"/>
          </p:cNvSpPr>
          <p:nvPr/>
        </p:nvSpPr>
        <p:spPr>
          <a:xfrm>
            <a:off x="685800" y="685800"/>
            <a:ext cx="6118277" cy="5486400"/>
          </a:xfrm>
          <a:prstGeom prst="rect">
            <a:avLst/>
          </a:prstGeom>
          <a:solidFill>
            <a:srgbClr val="486183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4635E3-E043-0897-3DC1-1894C9C6F3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0389" y="956928"/>
            <a:ext cx="5212189" cy="922355"/>
          </a:xfrm>
        </p:spPr>
        <p:txBody>
          <a:bodyPr anchorCtr="1"/>
          <a:lstStyle/>
          <a:p>
            <a:pPr lvl="0" algn="ctr"/>
            <a:r>
              <a:rPr lang="en-GB">
                <a:latin typeface="Arial" pitchFamily="34"/>
                <a:cs typeface="Arial" pitchFamily="34"/>
              </a:rPr>
              <a:t>Performing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C270B05C-A965-DAC6-E418-117B17D3B1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18035" y="2146572"/>
            <a:ext cx="5118966" cy="3754498"/>
          </a:xfrm>
        </p:spPr>
        <p:txBody>
          <a:bodyPr/>
          <a:lstStyle/>
          <a:p>
            <a:pPr marL="0" lvl="0" indent="0">
              <a:buNone/>
            </a:pPr>
            <a:r>
              <a:rPr lang="en-US" sz="3200" dirty="0">
                <a:latin typeface="Arial" pitchFamily="34"/>
                <a:cs typeface="Arial" pitchFamily="34"/>
              </a:rPr>
              <a:t>The team works in an open and trusting atmosphere where flexibility is the key and hierarchy is little importance</a:t>
            </a:r>
          </a:p>
        </p:txBody>
      </p:sp>
      <p:pic>
        <p:nvPicPr>
          <p:cNvPr id="6" name="Content Placeholder 4" descr="Silhouette of a construction site">
            <a:extLst>
              <a:ext uri="{FF2B5EF4-FFF2-40B4-BE49-F238E27FC236}">
                <a16:creationId xmlns:a16="http://schemas.microsoft.com/office/drawing/2014/main" id="{A4F15B36-4984-6FF1-A829-8EB782B8D6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64" r="20652" b="-1"/>
          <a:stretch>
            <a:fillRect/>
          </a:stretch>
        </p:blipFill>
        <p:spPr>
          <a:xfrm>
            <a:off x="6627168" y="9"/>
            <a:ext cx="5564837" cy="685799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373170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6DA330B-F13E-BC44-BEFE-646AB15FC2D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8EB38301-343A-CDA4-2C37-797CDE7B7B2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486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794D3C3D-49C9-5930-2E76-7619179B1657}"/>
              </a:ext>
            </a:extLst>
          </p:cNvPr>
          <p:cNvSpPr>
            <a:spLocks noMove="1" noResize="1"/>
          </p:cNvSpPr>
          <p:nvPr/>
        </p:nvSpPr>
        <p:spPr>
          <a:xfrm>
            <a:off x="685800" y="685800"/>
            <a:ext cx="10820396" cy="54864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387D3C7-1967-2310-A841-CF4CFB1484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01336" y="3697219"/>
            <a:ext cx="8115300" cy="1265401"/>
          </a:xfrm>
        </p:spPr>
        <p:txBody>
          <a:bodyPr/>
          <a:lstStyle/>
          <a:p>
            <a:pPr lvl="0"/>
            <a:r>
              <a:rPr lang="en-US" sz="1800" b="1" i="1"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b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the team conducts an assessment of the year and implements a plan for transitioning roles and recognizing members contributions</a:t>
            </a:r>
          </a:p>
        </p:txBody>
      </p:sp>
      <p:pic>
        <p:nvPicPr>
          <p:cNvPr id="6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C8E04493-F316-4718-DC6C-10E48514D5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4468" y="982612"/>
            <a:ext cx="9149120" cy="2660689"/>
          </a:xfrm>
        </p:spPr>
      </p:pic>
    </p:spTree>
    <p:extLst>
      <p:ext uri="{BB962C8B-B14F-4D97-AF65-F5344CB8AC3E}">
        <p14:creationId xmlns:p14="http://schemas.microsoft.com/office/powerpoint/2010/main" val="5852752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76599EB-5C7F-2525-69AB-139A99DDF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06FA4348-FD52-FCDC-9D8B-17532854B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959354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C5618D8-87EE-81FA-21B0-100EF9D78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DC28B45-511E-C1A1-9769-87EE95A65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6577498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CC367D-8D87-B3C2-7917-59D252A54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D53BC675-C75D-3DE4-0273-E615E2C0E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3290494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lassicFram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Ecrã Panorâmico</PresentationFormat>
  <Slides>26</Slides>
  <Notes>0</Notes>
  <HiddenSlides>0</HiddenSlides>
  <ScaleCrop>false</ScaleCrop>
  <HeadingPairs>
    <vt:vector size="4" baseType="variant">
      <vt:variant>
        <vt:lpstr>Tema</vt:lpstr>
      </vt:variant>
      <vt:variant>
        <vt:i4>4</vt:i4>
      </vt:variant>
      <vt:variant>
        <vt:lpstr>Títulos dos diapositivos</vt:lpstr>
      </vt:variant>
      <vt:variant>
        <vt:i4>26</vt:i4>
      </vt:variant>
    </vt:vector>
  </HeadingPairs>
  <TitlesOfParts>
    <vt:vector size="30" baseType="lpstr">
      <vt:lpstr>Tema do Office</vt:lpstr>
      <vt:lpstr>Ion Boardroom</vt:lpstr>
      <vt:lpstr>Tema do Office</vt:lpstr>
      <vt:lpstr>ClassicFrameVTI</vt:lpstr>
      <vt:lpstr>Effective team working and communication</vt:lpstr>
      <vt:lpstr>Introduction</vt:lpstr>
      <vt:lpstr>             The Benefits of team work</vt:lpstr>
      <vt:lpstr>Apresentação do PowerPoint</vt:lpstr>
      <vt:lpstr>Managing Conflict</vt:lpstr>
      <vt:lpstr>Apresentação do PowerPoint</vt:lpstr>
      <vt:lpstr>SUCCESSFUL TEAM DEVELOPMENT </vt:lpstr>
      <vt:lpstr>What is successful team development?</vt:lpstr>
      <vt:lpstr>5 STAGES OF TEAM DEVELOPMENT</vt:lpstr>
      <vt:lpstr>Apresentação do PowerPoint</vt:lpstr>
      <vt:lpstr>Strengths/ Weaknesses </vt:lpstr>
      <vt:lpstr>EFFECTIVE TEAM WORKING AND COMMUNICATION</vt:lpstr>
      <vt:lpstr>Team Rules</vt:lpstr>
      <vt:lpstr>Team Rules</vt:lpstr>
      <vt:lpstr>Team Rules </vt:lpstr>
      <vt:lpstr>Team Rules</vt:lpstr>
      <vt:lpstr>References </vt:lpstr>
      <vt:lpstr>Stages of team development</vt:lpstr>
      <vt:lpstr>fORMING</vt:lpstr>
      <vt:lpstr>                                                                                                   Storming  Members start to communicate their feeling but still view themselves as individuals rather than part of the team. They resist control by group leaders and show hostility. </vt:lpstr>
      <vt:lpstr>.</vt:lpstr>
      <vt:lpstr>Performing</vt:lpstr>
      <vt:lpstr>Adjourning  the team conducts an assessment of the year and implements a plan for transitioning roles and recognizing members contributions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revision>174</cp:revision>
  <dcterms:created xsi:type="dcterms:W3CDTF">2022-08-03T09:40:56Z</dcterms:created>
  <dcterms:modified xsi:type="dcterms:W3CDTF">2022-08-17T14:03:23Z</dcterms:modified>
</cp:coreProperties>
</file>