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73" r:id="rId6"/>
    <p:sldId id="272" r:id="rId7"/>
    <p:sldId id="269" r:id="rId8"/>
    <p:sldId id="296" r:id="rId9"/>
    <p:sldId id="281" r:id="rId10"/>
    <p:sldId id="265" r:id="rId11"/>
    <p:sldId id="267" r:id="rId12"/>
    <p:sldId id="268" r:id="rId13"/>
    <p:sldId id="271" r:id="rId14"/>
    <p:sldId id="297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B81693-86FB-4756-BE3C-B14286CF409E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720737-962F-4718-9970-A8DDA178B1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518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673473" y="5185634"/>
            <a:ext cx="5390933" cy="4242947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52" name="Shape 52"/>
          <p:cNvSpPr>
            <a:spLocks noGrp="1" noRot="1" noChangeAspect="1"/>
          </p:cNvSpPr>
          <p:nvPr>
            <p:ph type="sldImg" idx="2"/>
          </p:nvPr>
        </p:nvSpPr>
        <p:spPr>
          <a:xfrm>
            <a:off x="946150" y="1347788"/>
            <a:ext cx="4846638" cy="363696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26922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>
            <a:spLocks noGrp="1" noRot="1" noChangeAspect="1"/>
          </p:cNvSpPr>
          <p:nvPr>
            <p:ph type="sldImg" idx="2"/>
          </p:nvPr>
        </p:nvSpPr>
        <p:spPr>
          <a:xfrm>
            <a:off x="946150" y="1347788"/>
            <a:ext cx="4846638" cy="363696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" name="Shape 45"/>
          <p:cNvSpPr txBox="1">
            <a:spLocks noGrp="1"/>
          </p:cNvSpPr>
          <p:nvPr>
            <p:ph type="body" idx="1"/>
          </p:nvPr>
        </p:nvSpPr>
        <p:spPr>
          <a:xfrm>
            <a:off x="673473" y="5185634"/>
            <a:ext cx="5390860" cy="4242921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Flipchart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pethau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endParaRPr dirty="0"/>
          </a:p>
        </p:txBody>
      </p:sp>
      <p:sp>
        <p:nvSpPr>
          <p:cNvPr id="46" name="Shape 46"/>
          <p:cNvSpPr txBox="1">
            <a:spLocks noGrp="1"/>
          </p:cNvSpPr>
          <p:nvPr>
            <p:ph type="sldNum" idx="12"/>
          </p:nvPr>
        </p:nvSpPr>
        <p:spPr>
          <a:xfrm>
            <a:off x="3815824" y="10236846"/>
            <a:ext cx="2920383" cy="539321"/>
          </a:xfrm>
          <a:prstGeom prst="rect">
            <a:avLst/>
          </a:prstGeom>
        </p:spPr>
        <p:txBody>
          <a:bodyPr lIns="91425" tIns="45700" rIns="91425" bIns="45700" anchor="b" anchorCtr="0">
            <a:noAutofit/>
          </a:bodyPr>
          <a:lstStyle/>
          <a:p>
            <a:pPr lvl="0">
              <a:spcBef>
                <a:spcPts val="0"/>
              </a:spcBef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4850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>
            <a:spLocks noGrp="1" noRot="1" noChangeAspect="1"/>
          </p:cNvSpPr>
          <p:nvPr>
            <p:ph type="sldImg" idx="2"/>
          </p:nvPr>
        </p:nvSpPr>
        <p:spPr>
          <a:xfrm>
            <a:off x="946150" y="1347788"/>
            <a:ext cx="4846638" cy="363696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" name="Shape 22"/>
          <p:cNvSpPr txBox="1">
            <a:spLocks noGrp="1"/>
          </p:cNvSpPr>
          <p:nvPr>
            <p:ph type="body" idx="1"/>
          </p:nvPr>
        </p:nvSpPr>
        <p:spPr>
          <a:xfrm>
            <a:off x="673473" y="5185634"/>
            <a:ext cx="5390860" cy="4242921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sldNum" idx="12"/>
          </p:nvPr>
        </p:nvSpPr>
        <p:spPr>
          <a:xfrm>
            <a:off x="3815824" y="10236846"/>
            <a:ext cx="2920383" cy="539321"/>
          </a:xfrm>
          <a:prstGeom prst="rect">
            <a:avLst/>
          </a:prstGeom>
        </p:spPr>
        <p:txBody>
          <a:bodyPr lIns="91425" tIns="45700" rIns="91425" bIns="45700" anchor="b" anchorCtr="0">
            <a:noAutofit/>
          </a:bodyPr>
          <a:lstStyle/>
          <a:p>
            <a:pPr lvl="0">
              <a:spcBef>
                <a:spcPts val="0"/>
              </a:spcBef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0232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>
            <a:spLocks noGrp="1" noRot="1" noChangeAspect="1"/>
          </p:cNvSpPr>
          <p:nvPr>
            <p:ph type="sldImg" idx="2"/>
          </p:nvPr>
        </p:nvSpPr>
        <p:spPr>
          <a:xfrm>
            <a:off x="946150" y="1347788"/>
            <a:ext cx="4846638" cy="363696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" name="Shape 45"/>
          <p:cNvSpPr txBox="1">
            <a:spLocks noGrp="1"/>
          </p:cNvSpPr>
          <p:nvPr>
            <p:ph type="body" idx="1"/>
          </p:nvPr>
        </p:nvSpPr>
        <p:spPr>
          <a:xfrm>
            <a:off x="673473" y="5185634"/>
            <a:ext cx="5390860" cy="4242921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46" name="Shape 46"/>
          <p:cNvSpPr txBox="1">
            <a:spLocks noGrp="1"/>
          </p:cNvSpPr>
          <p:nvPr>
            <p:ph type="sldNum" idx="12"/>
          </p:nvPr>
        </p:nvSpPr>
        <p:spPr>
          <a:xfrm>
            <a:off x="3815824" y="10236846"/>
            <a:ext cx="2920383" cy="539321"/>
          </a:xfrm>
          <a:prstGeom prst="rect">
            <a:avLst/>
          </a:prstGeom>
        </p:spPr>
        <p:txBody>
          <a:bodyPr lIns="91425" tIns="45700" rIns="91425" bIns="45700" anchor="b" anchorCtr="0">
            <a:noAutofit/>
          </a:bodyPr>
          <a:lstStyle/>
          <a:p>
            <a:pPr lvl="0">
              <a:spcBef>
                <a:spcPts val="0"/>
              </a:spcBef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9400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 txBox="1">
            <a:spLocks noGrp="1"/>
          </p:cNvSpPr>
          <p:nvPr>
            <p:ph type="body" idx="1"/>
          </p:nvPr>
        </p:nvSpPr>
        <p:spPr>
          <a:xfrm>
            <a:off x="673473" y="5185634"/>
            <a:ext cx="5390860" cy="4242921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  <p:sp>
        <p:nvSpPr>
          <p:cNvPr id="39" name="Shape 39"/>
          <p:cNvSpPr>
            <a:spLocks noGrp="1" noRot="1" noChangeAspect="1"/>
          </p:cNvSpPr>
          <p:nvPr>
            <p:ph type="sldImg" idx="2"/>
          </p:nvPr>
        </p:nvSpPr>
        <p:spPr>
          <a:xfrm>
            <a:off x="946150" y="1347788"/>
            <a:ext cx="4846638" cy="363696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45501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>
            <a:spLocks noGrp="1" noRot="1" noChangeAspect="1"/>
          </p:cNvSpPr>
          <p:nvPr>
            <p:ph type="sldImg" idx="2"/>
          </p:nvPr>
        </p:nvSpPr>
        <p:spPr>
          <a:xfrm>
            <a:off x="946150" y="1347788"/>
            <a:ext cx="4846638" cy="3636962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Shape 77"/>
          <p:cNvSpPr txBox="1">
            <a:spLocks noGrp="1"/>
          </p:cNvSpPr>
          <p:nvPr>
            <p:ph type="body" idx="1"/>
          </p:nvPr>
        </p:nvSpPr>
        <p:spPr>
          <a:xfrm>
            <a:off x="673473" y="5185634"/>
            <a:ext cx="5390860" cy="4242921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78" name="Shape 78"/>
          <p:cNvSpPr txBox="1">
            <a:spLocks noGrp="1"/>
          </p:cNvSpPr>
          <p:nvPr>
            <p:ph type="sldNum" idx="12"/>
          </p:nvPr>
        </p:nvSpPr>
        <p:spPr>
          <a:xfrm>
            <a:off x="3815824" y="10236846"/>
            <a:ext cx="2920383" cy="539321"/>
          </a:xfrm>
          <a:prstGeom prst="rect">
            <a:avLst/>
          </a:prstGeom>
        </p:spPr>
        <p:txBody>
          <a:bodyPr lIns="91425" tIns="45700" rIns="91425" bIns="45700" anchor="b" anchorCtr="0">
            <a:noAutofit/>
          </a:bodyPr>
          <a:lstStyle/>
          <a:p>
            <a:pPr lvl="0">
              <a:spcBef>
                <a:spcPts val="0"/>
              </a:spcBef>
              <a:buClr>
                <a:srgbClr val="000000"/>
              </a:buClr>
              <a:buSzPct val="25000"/>
              <a:buFont typeface="Arial"/>
              <a:buNone/>
            </a:pPr>
            <a:fld id="{00000000-1234-1234-1234-123412341234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0281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12/09/2017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jp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>What is Digital Marketing?</a:t>
            </a: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/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735" y="836712"/>
            <a:ext cx="7959689" cy="424847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39DCD"/>
                </a:solidFill>
              </a:rPr>
              <a:t>Digital Marketing </a:t>
            </a:r>
            <a:r>
              <a:rPr lang="en-GB" dirty="0"/>
              <a:t>can be simply defined as 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4600" dirty="0"/>
          </a:p>
          <a:p>
            <a:pPr marL="0" indent="0" algn="ctr">
              <a:buNone/>
            </a:pPr>
            <a:r>
              <a:rPr lang="en-GB" sz="4600" dirty="0"/>
              <a:t> “Achieving marketing objectives through applying digital technologies and media”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Chaffey, D and Ellis-Chadwick, F (2016)</a:t>
            </a:r>
          </a:p>
          <a:p>
            <a:pPr marL="0" indent="0" algn="ctr">
              <a:buNone/>
            </a:pPr>
            <a:r>
              <a:rPr lang="en-GB" dirty="0"/>
              <a:t>Digital Marketing Strategy, Implementation and Practise, 6</a:t>
            </a:r>
            <a:r>
              <a:rPr lang="en-GB" baseline="30000" dirty="0"/>
              <a:t>th</a:t>
            </a:r>
            <a:r>
              <a:rPr lang="en-GB" dirty="0"/>
              <a:t> Edition : Pearson Education Limited, 11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40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8448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is Digital Marketing and the tools </a:t>
            </a:r>
            <a:r>
              <a:rPr lang="en-GB" b="1" dirty="0" smtClean="0"/>
              <a:t>available?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4053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>
            <a:spLocks noGrp="1"/>
          </p:cNvSpPr>
          <p:nvPr>
            <p:ph type="title"/>
          </p:nvPr>
        </p:nvSpPr>
        <p:spPr>
          <a:xfrm>
            <a:off x="131796" y="917269"/>
            <a:ext cx="6796184" cy="429839"/>
          </a:xfrm>
          <a:prstGeom prst="rect">
            <a:avLst/>
          </a:prstGeom>
          <a:noFill/>
          <a:ln>
            <a:noFill/>
          </a:ln>
        </p:spPr>
        <p:txBody>
          <a:bodyPr vert="horz" lIns="68569" tIns="34275" rIns="68569" bIns="34275" rtlCol="0" anchor="ctr" anchorCtr="0">
            <a:noAutofit/>
          </a:bodyPr>
          <a:lstStyle/>
          <a:p>
            <a:pPr algn="l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SzPct val="25000"/>
            </a:pPr>
            <a:r>
              <a:rPr lang="en-GB" sz="27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Overview of Digital Marketing</a:t>
            </a:r>
          </a:p>
        </p:txBody>
      </p:sp>
      <p:sp>
        <p:nvSpPr>
          <p:cNvPr id="55" name="Shape 55"/>
          <p:cNvSpPr/>
          <p:nvPr/>
        </p:nvSpPr>
        <p:spPr>
          <a:xfrm>
            <a:off x="505558" y="2126135"/>
            <a:ext cx="1925514" cy="919984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>
              <a:buSzPct val="25000"/>
            </a:pPr>
            <a:r>
              <a:rPr lang="en-GB" sz="135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Google</a:t>
            </a:r>
          </a:p>
          <a:p>
            <a:pPr algn="ctr">
              <a:buSzPct val="25000"/>
            </a:pPr>
            <a:r>
              <a:rPr lang="en-GB" sz="135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AdWords | SEO</a:t>
            </a:r>
          </a:p>
        </p:txBody>
      </p:sp>
      <p:sp>
        <p:nvSpPr>
          <p:cNvPr id="56" name="Shape 56"/>
          <p:cNvSpPr/>
          <p:nvPr/>
        </p:nvSpPr>
        <p:spPr>
          <a:xfrm>
            <a:off x="48357" y="3529905"/>
            <a:ext cx="2004646" cy="932167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>
              <a:buSzPct val="25000"/>
            </a:pPr>
            <a:r>
              <a:rPr lang="en-GB" sz="135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Facebook</a:t>
            </a:r>
          </a:p>
          <a:p>
            <a:pPr algn="ctr">
              <a:buSzPct val="25000"/>
            </a:pPr>
            <a:r>
              <a:rPr lang="en-GB" sz="135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Adverts | Posts</a:t>
            </a:r>
          </a:p>
        </p:txBody>
      </p:sp>
      <p:sp>
        <p:nvSpPr>
          <p:cNvPr id="57" name="Shape 57"/>
          <p:cNvSpPr/>
          <p:nvPr/>
        </p:nvSpPr>
        <p:spPr>
          <a:xfrm>
            <a:off x="1751868" y="4370285"/>
            <a:ext cx="2004646" cy="967337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>
              <a:buSzPct val="25000"/>
            </a:pPr>
            <a:r>
              <a:rPr lang="en-GB" sz="135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Other Social</a:t>
            </a:r>
          </a:p>
          <a:p>
            <a:pPr algn="ctr">
              <a:buSzPct val="25000"/>
            </a:pPr>
            <a:r>
              <a:rPr lang="en-GB" sz="135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T / LI / YT / P / I</a:t>
            </a:r>
          </a:p>
        </p:txBody>
      </p:sp>
      <p:sp>
        <p:nvSpPr>
          <p:cNvPr id="58" name="Shape 58"/>
          <p:cNvSpPr/>
          <p:nvPr/>
        </p:nvSpPr>
        <p:spPr>
          <a:xfrm>
            <a:off x="2053004" y="2841907"/>
            <a:ext cx="2004646" cy="889211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>
              <a:buSzPct val="25000"/>
            </a:pPr>
            <a:r>
              <a:rPr lang="en-GB" sz="135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Email</a:t>
            </a:r>
          </a:p>
          <a:p>
            <a:pPr algn="ctr">
              <a:buSzPct val="25000"/>
            </a:pPr>
            <a:r>
              <a:rPr lang="en-GB" sz="135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Marketing</a:t>
            </a:r>
          </a:p>
        </p:txBody>
      </p:sp>
      <p:sp>
        <p:nvSpPr>
          <p:cNvPr id="59" name="Shape 59"/>
          <p:cNvSpPr/>
          <p:nvPr/>
        </p:nvSpPr>
        <p:spPr>
          <a:xfrm>
            <a:off x="4863245" y="2920946"/>
            <a:ext cx="1233121" cy="1127909"/>
          </a:xfrm>
          <a:prstGeom prst="roundRect">
            <a:avLst>
              <a:gd name="adj" fmla="val 16667"/>
            </a:avLst>
          </a:prstGeom>
          <a:solidFill>
            <a:schemeClr val="accent6">
              <a:lumMod val="75000"/>
            </a:schemeClr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>
              <a:buSzPct val="25000"/>
            </a:pPr>
            <a:r>
              <a:rPr lang="en-GB" sz="135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Web</a:t>
            </a:r>
          </a:p>
          <a:p>
            <a:pPr algn="ctr">
              <a:buSzPct val="25000"/>
            </a:pPr>
            <a:r>
              <a:rPr lang="en-GB" sz="135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Page</a:t>
            </a:r>
          </a:p>
        </p:txBody>
      </p:sp>
      <p:sp>
        <p:nvSpPr>
          <p:cNvPr id="60" name="Shape 60"/>
          <p:cNvSpPr/>
          <p:nvPr/>
        </p:nvSpPr>
        <p:spPr>
          <a:xfrm>
            <a:off x="6948120" y="2879423"/>
            <a:ext cx="2004646" cy="889211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>
              <a:buSzPct val="25000"/>
            </a:pPr>
            <a:r>
              <a:rPr lang="en-GB" sz="135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Email</a:t>
            </a:r>
          </a:p>
          <a:p>
            <a:pPr algn="ctr">
              <a:buSzPct val="25000"/>
            </a:pPr>
            <a:r>
              <a:rPr lang="en-GB" sz="135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Marketing</a:t>
            </a:r>
          </a:p>
        </p:txBody>
      </p:sp>
      <p:sp>
        <p:nvSpPr>
          <p:cNvPr id="61" name="Shape 61"/>
          <p:cNvSpPr/>
          <p:nvPr/>
        </p:nvSpPr>
        <p:spPr>
          <a:xfrm rot="-4543274">
            <a:off x="4319221" y="3044315"/>
            <a:ext cx="322761" cy="614736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365D4B"/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Shape 62"/>
          <p:cNvSpPr/>
          <p:nvPr/>
        </p:nvSpPr>
        <p:spPr>
          <a:xfrm rot="-7316702">
            <a:off x="4242476" y="3989978"/>
            <a:ext cx="322762" cy="614737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365D4B"/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" name="Shape 63"/>
          <p:cNvSpPr/>
          <p:nvPr/>
        </p:nvSpPr>
        <p:spPr>
          <a:xfrm rot="-5400000">
            <a:off x="2389850" y="3688620"/>
            <a:ext cx="322761" cy="614737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365D4B"/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" name="Shape 64"/>
          <p:cNvSpPr/>
          <p:nvPr/>
        </p:nvSpPr>
        <p:spPr>
          <a:xfrm rot="-4634437">
            <a:off x="2697218" y="2144476"/>
            <a:ext cx="322762" cy="614736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365D4B"/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" name="Shape 65"/>
          <p:cNvSpPr/>
          <p:nvPr/>
        </p:nvSpPr>
        <p:spPr>
          <a:xfrm rot="-5400000">
            <a:off x="6332288" y="3205696"/>
            <a:ext cx="322761" cy="614737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365D4B"/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" name="Shape 66"/>
          <p:cNvSpPr txBox="1"/>
          <p:nvPr/>
        </p:nvSpPr>
        <p:spPr>
          <a:xfrm>
            <a:off x="5922262" y="5018365"/>
            <a:ext cx="1025858" cy="276999"/>
          </a:xfrm>
          <a:prstGeom prst="rect">
            <a:avLst/>
          </a:prstGeom>
          <a:noFill/>
          <a:ln>
            <a:noFill/>
          </a:ln>
        </p:spPr>
        <p:txBody>
          <a:bodyPr lIns="68569" tIns="34275" rIns="68569" bIns="34275" anchor="t" anchorCtr="0">
            <a:noAutofit/>
          </a:bodyPr>
          <a:lstStyle/>
          <a:p>
            <a:pPr>
              <a:buSzPct val="25000"/>
            </a:pPr>
            <a:r>
              <a:rPr lang="en-GB" sz="135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Remarketing</a:t>
            </a:r>
          </a:p>
        </p:txBody>
      </p:sp>
      <p:sp>
        <p:nvSpPr>
          <p:cNvPr id="67" name="Shape 67"/>
          <p:cNvSpPr/>
          <p:nvPr/>
        </p:nvSpPr>
        <p:spPr>
          <a:xfrm flipH="1">
            <a:off x="4750064" y="4278163"/>
            <a:ext cx="1417759" cy="1017202"/>
          </a:xfrm>
          <a:prstGeom prst="curvedUpArrow">
            <a:avLst>
              <a:gd name="adj1" fmla="val 25000"/>
              <a:gd name="adj2" fmla="val 50000"/>
              <a:gd name="adj3" fmla="val 25000"/>
            </a:avLst>
          </a:prstGeom>
          <a:solidFill>
            <a:srgbClr val="365D4B"/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Shape 68"/>
          <p:cNvSpPr/>
          <p:nvPr/>
        </p:nvSpPr>
        <p:spPr>
          <a:xfrm>
            <a:off x="6602808" y="1829295"/>
            <a:ext cx="2004646" cy="889211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>
              <a:buSzPct val="25000"/>
            </a:pPr>
            <a:r>
              <a:rPr lang="en-GB" sz="135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Purchase</a:t>
            </a:r>
          </a:p>
        </p:txBody>
      </p:sp>
      <p:sp>
        <p:nvSpPr>
          <p:cNvPr id="69" name="Shape 69"/>
          <p:cNvSpPr/>
          <p:nvPr/>
        </p:nvSpPr>
        <p:spPr>
          <a:xfrm>
            <a:off x="6714139" y="3995988"/>
            <a:ext cx="2004646" cy="889211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>
              <a:buSzPct val="25000"/>
            </a:pPr>
            <a:r>
              <a:rPr lang="en-GB" sz="135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Contact</a:t>
            </a:r>
          </a:p>
        </p:txBody>
      </p:sp>
      <p:sp>
        <p:nvSpPr>
          <p:cNvPr id="70" name="Shape 70"/>
          <p:cNvSpPr/>
          <p:nvPr/>
        </p:nvSpPr>
        <p:spPr>
          <a:xfrm rot="-7404534">
            <a:off x="6226327" y="2403813"/>
            <a:ext cx="322761" cy="614737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365D4B"/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Shape 71"/>
          <p:cNvSpPr/>
          <p:nvPr/>
        </p:nvSpPr>
        <p:spPr>
          <a:xfrm rot="-4174796">
            <a:off x="6302426" y="3793208"/>
            <a:ext cx="322761" cy="614736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365D4B"/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Shape 72"/>
          <p:cNvSpPr txBox="1"/>
          <p:nvPr/>
        </p:nvSpPr>
        <p:spPr>
          <a:xfrm>
            <a:off x="-268256" y="5153344"/>
            <a:ext cx="4933125" cy="778275"/>
          </a:xfrm>
          <a:prstGeom prst="rect">
            <a:avLst/>
          </a:prstGeom>
          <a:noFill/>
          <a:ln>
            <a:noFill/>
          </a:ln>
        </p:spPr>
        <p:txBody>
          <a:bodyPr lIns="68569" tIns="68569" rIns="68569" bIns="68569" anchor="ctr" anchorCtr="0">
            <a:noAutofit/>
          </a:bodyPr>
          <a:lstStyle/>
          <a:p>
            <a:pPr marL="514350" indent="-38100">
              <a:lnSpc>
                <a:spcPct val="90000"/>
              </a:lnSpc>
              <a:spcBef>
                <a:spcPts val="750"/>
              </a:spcBef>
            </a:pPr>
            <a:r>
              <a:rPr lang="en-GB" sz="2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Free | Paid | Search | Social | Content</a:t>
            </a:r>
          </a:p>
        </p:txBody>
      </p:sp>
      <p:sp>
        <p:nvSpPr>
          <p:cNvPr id="73" name="Shape 73"/>
          <p:cNvSpPr txBox="1"/>
          <p:nvPr/>
        </p:nvSpPr>
        <p:spPr>
          <a:xfrm>
            <a:off x="1275616" y="1227897"/>
            <a:ext cx="7459153" cy="546975"/>
          </a:xfrm>
          <a:prstGeom prst="rect">
            <a:avLst/>
          </a:prstGeom>
          <a:noFill/>
          <a:ln>
            <a:noFill/>
          </a:ln>
        </p:spPr>
        <p:txBody>
          <a:bodyPr lIns="68569" tIns="68569" rIns="68569" bIns="68569" anchor="t" anchorCtr="0">
            <a:noAutofit/>
          </a:bodyPr>
          <a:lstStyle/>
          <a:p>
            <a:r>
              <a:rPr lang="en-GB" b="1" dirty="0"/>
              <a:t>DRIVE						</a:t>
            </a:r>
            <a:r>
              <a:rPr lang="en-GB" b="1" dirty="0" smtClean="0"/>
              <a:t>         PAGE</a:t>
            </a:r>
            <a:endParaRPr lang="en-GB" b="1" dirty="0"/>
          </a:p>
          <a:p>
            <a:r>
              <a:rPr lang="en-GB" b="1" dirty="0"/>
              <a:t>				</a:t>
            </a:r>
            <a:r>
              <a:rPr lang="en-GB" b="1" dirty="0" smtClean="0"/>
              <a:t>ACTION</a:t>
            </a:r>
            <a:endParaRPr lang="en-GB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05558" y="121909"/>
            <a:ext cx="87691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+mj-lt"/>
                <a:ea typeface="Calibri"/>
                <a:cs typeface="Calibri"/>
                <a:sym typeface="Calibri"/>
              </a:rPr>
              <a:t>Overview of Digital Marketing</a:t>
            </a:r>
            <a:endParaRPr lang="en-GB" sz="4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00269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 txBox="1">
            <a:spLocks noGrp="1"/>
          </p:cNvSpPr>
          <p:nvPr>
            <p:ph type="title"/>
          </p:nvPr>
        </p:nvSpPr>
        <p:spPr>
          <a:xfrm>
            <a:off x="1141889" y="196221"/>
            <a:ext cx="6796125" cy="429750"/>
          </a:xfrm>
          <a:prstGeom prst="rect">
            <a:avLst/>
          </a:prstGeom>
        </p:spPr>
        <p:txBody>
          <a:bodyPr vert="horz" lIns="68569" tIns="68569" rIns="68569" bIns="68569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-GB" b="1" dirty="0" smtClean="0"/>
              <a:t>Digital Marketing</a:t>
            </a:r>
            <a:endParaRPr lang="en-GB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6279" y="1335307"/>
            <a:ext cx="866110" cy="86611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9873" y="1378452"/>
            <a:ext cx="975049" cy="79208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5324" y="1207034"/>
            <a:ext cx="1101977" cy="11019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39952" y="1385006"/>
            <a:ext cx="831096" cy="83109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012160" y="872054"/>
            <a:ext cx="2587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Social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94044" y="1045919"/>
            <a:ext cx="1152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Search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533761" y="3735511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517171" y="3667303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Other</a:t>
            </a:r>
          </a:p>
          <a:p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1787" y="3784749"/>
            <a:ext cx="1708038" cy="170803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6404" y="4191009"/>
            <a:ext cx="1728986" cy="121934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8713" y="4180699"/>
            <a:ext cx="2435654" cy="1380077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46881">
            <a:off x="2769557" y="3700520"/>
            <a:ext cx="1904231" cy="194309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523" y="1450539"/>
            <a:ext cx="3175079" cy="222255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0334" y="4754855"/>
            <a:ext cx="867201" cy="867201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9738" y="2266408"/>
            <a:ext cx="2024509" cy="1259753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9405" y="2391496"/>
            <a:ext cx="926923" cy="926923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343" y="2386449"/>
            <a:ext cx="983924" cy="983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52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/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735" y="1196752"/>
            <a:ext cx="7959689" cy="38884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4600" dirty="0"/>
          </a:p>
          <a:p>
            <a:pPr marL="0" indent="0" algn="ctr">
              <a:buNone/>
            </a:pPr>
            <a:r>
              <a:rPr lang="en-GB" sz="4600" dirty="0"/>
              <a:t> “</a:t>
            </a:r>
            <a:r>
              <a:rPr lang="en-GB" sz="4600" dirty="0" smtClean="0"/>
              <a:t>A marketer is like a chef in a kitchen…a mixer of ingredients.”</a:t>
            </a:r>
            <a:endParaRPr lang="en-GB" sz="4600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Bartels (1963)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2172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hape 25"/>
          <p:cNvSpPr txBox="1">
            <a:spLocks noGrp="1"/>
          </p:cNvSpPr>
          <p:nvPr>
            <p:ph type="title"/>
          </p:nvPr>
        </p:nvSpPr>
        <p:spPr>
          <a:xfrm>
            <a:off x="-12346" y="188640"/>
            <a:ext cx="6796125" cy="429750"/>
          </a:xfrm>
          <a:prstGeom prst="rect">
            <a:avLst/>
          </a:prstGeom>
        </p:spPr>
        <p:txBody>
          <a:bodyPr vert="horz" lIns="68569" tIns="68569" rIns="68569" bIns="68569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-GB" b="1" dirty="0"/>
              <a:t>The 4 M’s</a:t>
            </a:r>
          </a:p>
        </p:txBody>
      </p:sp>
      <p:sp>
        <p:nvSpPr>
          <p:cNvPr id="26" name="Shape 26"/>
          <p:cNvSpPr txBox="1">
            <a:spLocks noGrp="1"/>
          </p:cNvSpPr>
          <p:nvPr>
            <p:ph type="body" idx="1"/>
          </p:nvPr>
        </p:nvSpPr>
        <p:spPr>
          <a:xfrm>
            <a:off x="323528" y="1194554"/>
            <a:ext cx="8308509" cy="3839193"/>
          </a:xfrm>
          <a:prstGeom prst="rect">
            <a:avLst/>
          </a:prstGeom>
        </p:spPr>
        <p:txBody>
          <a:bodyPr vert="horz" lIns="68569" tIns="68569" rIns="68569" bIns="68569" rtlCol="0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 dirty="0"/>
              <a:t>Market</a:t>
            </a:r>
          </a:p>
          <a:p>
            <a:pPr>
              <a:spcBef>
                <a:spcPts val="0"/>
              </a:spcBef>
              <a:buNone/>
            </a:pPr>
            <a:r>
              <a:rPr lang="en-GB" dirty="0"/>
              <a:t>			</a:t>
            </a:r>
            <a:r>
              <a:rPr lang="en-GB" sz="1800" dirty="0"/>
              <a:t>Who is your target customer?</a:t>
            </a:r>
          </a:p>
          <a:p>
            <a:pPr>
              <a:spcBef>
                <a:spcPts val="0"/>
              </a:spcBef>
              <a:buNone/>
            </a:pPr>
            <a:r>
              <a:rPr lang="en-GB" sz="1800" dirty="0"/>
              <a:t>			Your customer avatar</a:t>
            </a:r>
          </a:p>
          <a:p>
            <a:pPr>
              <a:spcBef>
                <a:spcPts val="0"/>
              </a:spcBef>
              <a:buNone/>
            </a:pPr>
            <a:r>
              <a:rPr lang="en-GB" dirty="0"/>
              <a:t>Message</a:t>
            </a:r>
          </a:p>
          <a:p>
            <a:pPr>
              <a:spcBef>
                <a:spcPts val="0"/>
              </a:spcBef>
              <a:buNone/>
            </a:pPr>
            <a:r>
              <a:rPr lang="en-GB" dirty="0"/>
              <a:t>			</a:t>
            </a:r>
            <a:r>
              <a:rPr lang="en-GB" sz="1800" dirty="0"/>
              <a:t>What are the benefits?</a:t>
            </a:r>
          </a:p>
          <a:p>
            <a:pPr>
              <a:spcBef>
                <a:spcPts val="0"/>
              </a:spcBef>
              <a:buNone/>
            </a:pPr>
            <a:r>
              <a:rPr lang="en-GB" sz="1800" dirty="0"/>
              <a:t>			What is the call to action?</a:t>
            </a:r>
          </a:p>
          <a:p>
            <a:pPr>
              <a:spcBef>
                <a:spcPts val="0"/>
              </a:spcBef>
              <a:buNone/>
            </a:pPr>
            <a:r>
              <a:rPr lang="en-GB" dirty="0"/>
              <a:t>Media</a:t>
            </a:r>
          </a:p>
          <a:p>
            <a:pPr>
              <a:spcBef>
                <a:spcPts val="0"/>
              </a:spcBef>
              <a:buNone/>
            </a:pPr>
            <a:r>
              <a:rPr lang="en-GB" dirty="0"/>
              <a:t>			</a:t>
            </a:r>
            <a:r>
              <a:rPr lang="en-GB" sz="1800" dirty="0"/>
              <a:t>What is the most appropriate media to use?</a:t>
            </a:r>
          </a:p>
          <a:p>
            <a:pPr>
              <a:spcBef>
                <a:spcPts val="0"/>
              </a:spcBef>
              <a:buNone/>
            </a:pPr>
            <a:r>
              <a:rPr lang="en-GB" dirty="0"/>
              <a:t>Measure</a:t>
            </a:r>
          </a:p>
          <a:p>
            <a:pPr>
              <a:spcBef>
                <a:spcPts val="0"/>
              </a:spcBef>
              <a:buNone/>
            </a:pPr>
            <a:r>
              <a:rPr lang="en-GB" sz="1800" dirty="0"/>
              <a:t>			How are you going to see if it works?</a:t>
            </a:r>
          </a:p>
        </p:txBody>
      </p:sp>
      <p:pic>
        <p:nvPicPr>
          <p:cNvPr id="27" name="Shape 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60032" y="2276872"/>
            <a:ext cx="467837" cy="429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Shape 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76256" y="4293096"/>
            <a:ext cx="467837" cy="4297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01789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 txBox="1">
            <a:spLocks noGrp="1"/>
          </p:cNvSpPr>
          <p:nvPr>
            <p:ph type="title"/>
          </p:nvPr>
        </p:nvSpPr>
        <p:spPr>
          <a:xfrm>
            <a:off x="223931" y="260648"/>
            <a:ext cx="6796125" cy="429750"/>
          </a:xfrm>
          <a:prstGeom prst="rect">
            <a:avLst/>
          </a:prstGeom>
        </p:spPr>
        <p:txBody>
          <a:bodyPr vert="horz" lIns="68569" tIns="68569" rIns="68569" bIns="68569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-GB" b="1" dirty="0"/>
              <a:t>The Media</a:t>
            </a:r>
          </a:p>
        </p:txBody>
      </p:sp>
      <p:sp>
        <p:nvSpPr>
          <p:cNvPr id="49" name="Shape 49"/>
          <p:cNvSpPr txBox="1">
            <a:spLocks noGrp="1"/>
          </p:cNvSpPr>
          <p:nvPr>
            <p:ph type="body" idx="1"/>
          </p:nvPr>
        </p:nvSpPr>
        <p:spPr>
          <a:xfrm>
            <a:off x="755577" y="908720"/>
            <a:ext cx="8117804" cy="4824536"/>
          </a:xfrm>
          <a:prstGeom prst="rect">
            <a:avLst/>
          </a:prstGeom>
        </p:spPr>
        <p:txBody>
          <a:bodyPr vert="horz" lIns="68569" tIns="68569" rIns="68569" bIns="68569" rtlCol="0" anchor="t" anchorCtr="0">
            <a:noAutofit/>
          </a:bodyPr>
          <a:lstStyle/>
          <a:p>
            <a:pPr>
              <a:spcBef>
                <a:spcPts val="0"/>
              </a:spcBef>
              <a:buClr>
                <a:schemeClr val="dk1"/>
              </a:buClr>
              <a:buSzPct val="39285"/>
              <a:buNone/>
            </a:pPr>
            <a:r>
              <a:rPr lang="en-GB" dirty="0">
                <a:latin typeface="Calibri" panose="020F0502020204030204" pitchFamily="34" charset="0"/>
              </a:rPr>
              <a:t>Traditional Marketing</a:t>
            </a:r>
          </a:p>
          <a:p>
            <a:pPr>
              <a:spcBef>
                <a:spcPts val="0"/>
              </a:spcBef>
              <a:buNone/>
            </a:pPr>
            <a:endParaRPr sz="1000" dirty="0">
              <a:latin typeface="Calibri" panose="020F0502020204030204" pitchFamily="34" charset="0"/>
            </a:endParaRPr>
          </a:p>
          <a:p>
            <a:pPr>
              <a:spcBef>
                <a:spcPts val="0"/>
              </a:spcBef>
              <a:buNone/>
            </a:pPr>
            <a:r>
              <a:rPr lang="en-GB" dirty="0">
                <a:latin typeface="Calibri" panose="020F0502020204030204" pitchFamily="34" charset="0"/>
              </a:rPr>
              <a:t>Digital Marketing</a:t>
            </a:r>
          </a:p>
          <a:p>
            <a:pPr marL="514350" indent="-38100">
              <a:spcBef>
                <a:spcPts val="0"/>
              </a:spcBef>
              <a:buNone/>
            </a:pPr>
            <a:r>
              <a:rPr lang="en-GB" dirty="0">
                <a:latin typeface="Calibri" panose="020F0502020204030204" pitchFamily="34" charset="0"/>
              </a:rPr>
              <a:t>Search - Google, Bing...</a:t>
            </a:r>
          </a:p>
          <a:p>
            <a:pPr marL="514350" indent="-38100">
              <a:spcBef>
                <a:spcPts val="0"/>
              </a:spcBef>
              <a:buNone/>
            </a:pPr>
            <a:r>
              <a:rPr lang="en-GB" dirty="0">
                <a:latin typeface="Calibri" panose="020F0502020204030204" pitchFamily="34" charset="0"/>
              </a:rPr>
              <a:t>Social - Facebook, Twitter, LinkedIn, Pinterest, Instagram...</a:t>
            </a:r>
          </a:p>
          <a:p>
            <a:pPr marL="514350" indent="-38100">
              <a:spcBef>
                <a:spcPts val="0"/>
              </a:spcBef>
              <a:buNone/>
            </a:pPr>
            <a:r>
              <a:rPr lang="en-GB" dirty="0">
                <a:latin typeface="Calibri" panose="020F0502020204030204" pitchFamily="34" charset="0"/>
              </a:rPr>
              <a:t>Content - Blogs, Articles, Emails...</a:t>
            </a:r>
          </a:p>
          <a:p>
            <a:pPr marL="514350" indent="-38100">
              <a:spcBef>
                <a:spcPts val="0"/>
              </a:spcBef>
              <a:buNone/>
            </a:pPr>
            <a:r>
              <a:rPr lang="en-GB" dirty="0">
                <a:latin typeface="Calibri" panose="020F0502020204030204" pitchFamily="34" charset="0"/>
              </a:rPr>
              <a:t>Other Digital Marketing - SMS, Digital Billboards...</a:t>
            </a:r>
          </a:p>
          <a:p>
            <a:pPr marL="0" indent="0">
              <a:spcBef>
                <a:spcPts val="0"/>
              </a:spcBef>
              <a:buNone/>
            </a:pPr>
            <a:endParaRPr sz="1000" dirty="0">
              <a:latin typeface="Calibri" panose="020F0502020204030204" pitchFamily="34" charset="0"/>
            </a:endParaRPr>
          </a:p>
          <a:p>
            <a:pPr marL="0" indent="-52388">
              <a:spcBef>
                <a:spcPts val="0"/>
              </a:spcBef>
              <a:buClr>
                <a:schemeClr val="dk1"/>
              </a:buClr>
              <a:buSzPct val="39285"/>
              <a:buNone/>
            </a:pPr>
            <a:r>
              <a:rPr lang="en-GB" dirty="0">
                <a:latin typeface="Calibri" panose="020F0502020204030204" pitchFamily="34" charset="0"/>
              </a:rPr>
              <a:t>Free and Paid</a:t>
            </a:r>
          </a:p>
        </p:txBody>
      </p:sp>
    </p:spTree>
    <p:extLst>
      <p:ext uri="{BB962C8B-B14F-4D97-AF65-F5344CB8AC3E}">
        <p14:creationId xmlns:p14="http://schemas.microsoft.com/office/powerpoint/2010/main" val="220973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hape 41"/>
          <p:cNvSpPr txBox="1">
            <a:spLocks noGrp="1"/>
          </p:cNvSpPr>
          <p:nvPr>
            <p:ph type="title"/>
          </p:nvPr>
        </p:nvSpPr>
        <p:spPr>
          <a:xfrm>
            <a:off x="792101" y="692696"/>
            <a:ext cx="9145016" cy="429750"/>
          </a:xfrm>
          <a:prstGeom prst="rect">
            <a:avLst/>
          </a:prstGeom>
          <a:noFill/>
          <a:ln>
            <a:noFill/>
          </a:ln>
        </p:spPr>
        <p:txBody>
          <a:bodyPr vert="horz" lIns="68569" tIns="34275" rIns="68569" bIns="34275" rtlCol="0" anchor="ctr" anchorCtr="0">
            <a:noAutofit/>
          </a:bodyPr>
          <a:lstStyle/>
          <a:p>
            <a:pPr algn="l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SzPct val="25000"/>
            </a:pPr>
            <a:r>
              <a:rPr lang="en-GB" b="1" dirty="0" smtClean="0">
                <a:ea typeface="Calibri"/>
                <a:cs typeface="Calibri"/>
                <a:sym typeface="Calibri"/>
              </a:rPr>
              <a:t>RETURN ON </a:t>
            </a:r>
            <a:r>
              <a:rPr lang="en-GB" b="1" dirty="0" err="1" smtClean="0">
                <a:ea typeface="Calibri"/>
                <a:cs typeface="Calibri"/>
                <a:sym typeface="Calibri"/>
              </a:rPr>
              <a:t>INVESTMENT</a:t>
            </a:r>
            <a:r>
              <a:rPr lang="en-GB" b="1" dirty="0" err="1" smtClean="0">
                <a:solidFill>
                  <a:schemeClr val="lt1"/>
                </a:solidFill>
                <a:ea typeface="Calibri"/>
                <a:cs typeface="Calibri"/>
                <a:sym typeface="Calibri"/>
              </a:rPr>
              <a:t>eturn</a:t>
            </a:r>
            <a:r>
              <a:rPr lang="en-GB" b="1" dirty="0" smtClean="0">
                <a:solidFill>
                  <a:schemeClr val="lt1"/>
                </a:solidFill>
                <a:ea typeface="Calibri"/>
                <a:cs typeface="Calibri"/>
                <a:sym typeface="Calibri"/>
              </a:rPr>
              <a:t> </a:t>
            </a:r>
            <a:r>
              <a:rPr lang="en-GB" sz="27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on Investment</a:t>
            </a:r>
          </a:p>
        </p:txBody>
      </p:sp>
      <p:sp>
        <p:nvSpPr>
          <p:cNvPr id="42" name="Shape 42"/>
          <p:cNvSpPr txBox="1">
            <a:spLocks noGrp="1"/>
          </p:cNvSpPr>
          <p:nvPr>
            <p:ph type="body" idx="1"/>
          </p:nvPr>
        </p:nvSpPr>
        <p:spPr>
          <a:xfrm>
            <a:off x="827584" y="1484784"/>
            <a:ext cx="8649450" cy="4082400"/>
          </a:xfrm>
          <a:prstGeom prst="rect">
            <a:avLst/>
          </a:prstGeom>
          <a:noFill/>
          <a:ln>
            <a:noFill/>
          </a:ln>
        </p:spPr>
        <p:txBody>
          <a:bodyPr vert="horz" lIns="68569" tIns="34275" rIns="68569" bIns="34275" rtlCol="0" anchor="t" anchorCtr="0">
            <a:noAutofit/>
          </a:bodyPr>
          <a:lstStyle/>
          <a:p>
            <a:pPr marL="0" indent="0">
              <a:lnSpc>
                <a:spcPct val="80000"/>
              </a:lnSpc>
              <a:spcBef>
                <a:spcPts val="750"/>
              </a:spcBef>
              <a:buNone/>
            </a:pPr>
            <a:r>
              <a:rPr lang="en-GB" dirty="0"/>
              <a:t>Is it worth it?</a:t>
            </a:r>
          </a:p>
          <a:p>
            <a:pPr indent="0">
              <a:lnSpc>
                <a:spcPct val="80000"/>
              </a:lnSpc>
              <a:spcBef>
                <a:spcPts val="750"/>
              </a:spcBef>
              <a:buNone/>
            </a:pPr>
            <a:r>
              <a:rPr lang="en-GB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Cost Per Click</a:t>
            </a:r>
          </a:p>
          <a:p>
            <a:pPr indent="0">
              <a:lnSpc>
                <a:spcPct val="80000"/>
              </a:lnSpc>
              <a:spcBef>
                <a:spcPts val="750"/>
              </a:spcBef>
              <a:buNone/>
            </a:pPr>
            <a:r>
              <a:rPr lang="en-GB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Conversion Rate</a:t>
            </a:r>
          </a:p>
          <a:p>
            <a:pPr indent="0">
              <a:lnSpc>
                <a:spcPct val="80000"/>
              </a:lnSpc>
              <a:spcBef>
                <a:spcPts val="750"/>
              </a:spcBef>
              <a:buNone/>
            </a:pPr>
            <a:r>
              <a:rPr lang="en-GB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Cost Per Lead</a:t>
            </a:r>
          </a:p>
          <a:p>
            <a:pPr indent="0">
              <a:lnSpc>
                <a:spcPct val="80000"/>
              </a:lnSpc>
              <a:spcBef>
                <a:spcPts val="750"/>
              </a:spcBef>
              <a:buNone/>
            </a:pPr>
            <a:r>
              <a:rPr lang="en-GB" sz="1800" dirty="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Cost </a:t>
            </a:r>
            <a:r>
              <a:rPr lang="en-GB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Per Customer</a:t>
            </a:r>
          </a:p>
          <a:p>
            <a:pPr indent="0">
              <a:lnSpc>
                <a:spcPct val="80000"/>
              </a:lnSpc>
              <a:spcBef>
                <a:spcPts val="750"/>
              </a:spcBef>
              <a:buNone/>
            </a:pPr>
            <a:r>
              <a:rPr lang="en-GB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Lifetime Value of Customer</a:t>
            </a:r>
          </a:p>
          <a:p>
            <a:pPr indent="0">
              <a:lnSpc>
                <a:spcPct val="80000"/>
              </a:lnSpc>
              <a:spcBef>
                <a:spcPts val="750"/>
              </a:spcBef>
              <a:buNone/>
            </a:pPr>
            <a:r>
              <a:rPr lang="en-GB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Margins</a:t>
            </a:r>
          </a:p>
          <a:p>
            <a:pPr indent="0">
              <a:lnSpc>
                <a:spcPct val="80000"/>
              </a:lnSpc>
              <a:spcBef>
                <a:spcPts val="750"/>
              </a:spcBef>
              <a:buNone/>
            </a:pPr>
            <a:r>
              <a:rPr lang="en-GB" sz="1800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Return on Investment</a:t>
            </a:r>
          </a:p>
          <a:p>
            <a:pPr marL="0" indent="0" algn="ctr">
              <a:lnSpc>
                <a:spcPct val="80000"/>
              </a:lnSpc>
              <a:spcBef>
                <a:spcPts val="750"/>
              </a:spcBef>
              <a:buNone/>
            </a:pPr>
            <a:r>
              <a:rPr lang="en-GB" sz="2800" dirty="0"/>
              <a:t>Cost is both FINANCIAL AND TIME</a:t>
            </a:r>
          </a:p>
        </p:txBody>
      </p:sp>
    </p:spTree>
    <p:extLst>
      <p:ext uri="{BB962C8B-B14F-4D97-AF65-F5344CB8AC3E}">
        <p14:creationId xmlns:p14="http://schemas.microsoft.com/office/powerpoint/2010/main" val="2264660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 txBox="1">
            <a:spLocks noGrp="1"/>
          </p:cNvSpPr>
          <p:nvPr>
            <p:ph type="body" idx="1"/>
          </p:nvPr>
        </p:nvSpPr>
        <p:spPr>
          <a:xfrm>
            <a:off x="251520" y="595712"/>
            <a:ext cx="8649450" cy="4082400"/>
          </a:xfrm>
          <a:prstGeom prst="rect">
            <a:avLst/>
          </a:prstGeom>
        </p:spPr>
        <p:txBody>
          <a:bodyPr vert="horz" lIns="68569" tIns="68569" rIns="68569" bIns="68569" rtlCol="0" anchor="ctr" anchorCtr="0">
            <a:noAutofit/>
          </a:bodyPr>
          <a:lstStyle/>
          <a:p>
            <a:pPr algn="ctr">
              <a:spcBef>
                <a:spcPts val="0"/>
              </a:spcBef>
              <a:buNone/>
            </a:pPr>
            <a:r>
              <a:rPr lang="en-GB" sz="4500" b="1" dirty="0"/>
              <a:t>RELEVANCE</a:t>
            </a:r>
          </a:p>
          <a:p>
            <a:pPr algn="ctr">
              <a:spcBef>
                <a:spcPts val="0"/>
              </a:spcBef>
              <a:buNone/>
            </a:pPr>
            <a:endParaRPr sz="4500" b="1" dirty="0"/>
          </a:p>
          <a:p>
            <a:pPr algn="ctr">
              <a:spcBef>
                <a:spcPts val="0"/>
              </a:spcBef>
              <a:buNone/>
            </a:pPr>
            <a:r>
              <a:rPr lang="en-GB" sz="2400" dirty="0"/>
              <a:t>The more relevant you make the </a:t>
            </a:r>
            <a:r>
              <a:rPr lang="en-GB" sz="2400" dirty="0" smtClean="0"/>
              <a:t>experience </a:t>
            </a:r>
            <a:r>
              <a:rPr lang="en-GB" sz="2400" dirty="0"/>
              <a:t>for the user,</a:t>
            </a:r>
            <a:br>
              <a:rPr lang="en-GB" sz="2400" dirty="0"/>
            </a:br>
            <a:r>
              <a:rPr lang="en-GB" sz="2400" dirty="0"/>
              <a:t>the better the results will be for you</a:t>
            </a:r>
          </a:p>
        </p:txBody>
      </p:sp>
      <p:pic>
        <p:nvPicPr>
          <p:cNvPr id="82" name="Shape 8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60232" y="1772816"/>
            <a:ext cx="467837" cy="4297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858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47525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With platforms like Twitter, YouTube and Facebook, anyone can now find and connect with others who share similar interests, challenges and beliefs – creating communities that shape and steer the </a:t>
            </a:r>
            <a:r>
              <a:rPr lang="en-GB" dirty="0" err="1" smtClean="0"/>
              <a:t>preceptions</a:t>
            </a:r>
            <a:r>
              <a:rPr lang="en-GB" dirty="0" smtClean="0"/>
              <a:t> of brands. </a:t>
            </a:r>
            <a:r>
              <a:rPr lang="en-GB" dirty="0" smtClean="0">
                <a:solidFill>
                  <a:srgbClr val="00B050"/>
                </a:solidFill>
              </a:rPr>
              <a:t>Without engagement in these communities, we miss major opportunities to shape our stories. </a:t>
            </a:r>
          </a:p>
          <a:p>
            <a:pPr marL="0" indent="0" algn="r">
              <a:buNone/>
            </a:pPr>
            <a:r>
              <a:rPr lang="en-GB" dirty="0" smtClean="0"/>
              <a:t>(Solis, 2010)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1484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dcmitype/"/>
    <ds:schemaRef ds:uri="303dbf9b-b85b-46a0-94f1-894078c07ecd"/>
    <ds:schemaRef ds:uri="http://purl.org/dc/terms/"/>
    <ds:schemaRef ds:uri="http://www.w3.org/XML/1998/namespace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932</TotalTime>
  <Words>289</Words>
  <Application>Microsoft Office PowerPoint</Application>
  <PresentationFormat>On-screen Show (4:3)</PresentationFormat>
  <Paragraphs>86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Myriad Pro</vt:lpstr>
      <vt:lpstr>20140311PresentationUWTSDTemplate</vt:lpstr>
      <vt:lpstr>    What is Digital Marketing?   </vt:lpstr>
      <vt:lpstr> </vt:lpstr>
      <vt:lpstr>What is Digital Marketing and the tools available?</vt:lpstr>
      <vt:lpstr>Overview of Digital Marketing</vt:lpstr>
      <vt:lpstr>Digital Marketing</vt:lpstr>
      <vt:lpstr> </vt:lpstr>
      <vt:lpstr>The 4 M’s</vt:lpstr>
      <vt:lpstr>The Media</vt:lpstr>
      <vt:lpstr>RETURN ON INVESTMENTeturn on Investment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Carys Ifan</cp:lastModifiedBy>
  <cp:revision>58</cp:revision>
  <cp:lastPrinted>2017-05-15T14:14:06Z</cp:lastPrinted>
  <dcterms:created xsi:type="dcterms:W3CDTF">2015-04-14T15:21:28Z</dcterms:created>
  <dcterms:modified xsi:type="dcterms:W3CDTF">2017-09-12T13:29:30Z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