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0"/>
  </p:notesMasterIdLst>
  <p:sldIdLst>
    <p:sldId id="298" r:id="rId5"/>
    <p:sldId id="299" r:id="rId6"/>
    <p:sldId id="300" r:id="rId7"/>
    <p:sldId id="301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309" r:id="rId16"/>
    <p:sldId id="312" r:id="rId17"/>
    <p:sldId id="310" r:id="rId18"/>
    <p:sldId id="31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zlatkohristov1991@gmail.com" initials="z" lastIdx="1" clrIdx="0">
    <p:extLst>
      <p:ext uri="{19B8F6BF-5375-455C-9EA6-DF929625EA0E}">
        <p15:presenceInfo xmlns:p15="http://schemas.microsoft.com/office/powerpoint/2012/main" userId="64f367ce6204aaa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EB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19" autoAdjust="0"/>
  </p:normalViewPr>
  <p:slideViewPr>
    <p:cSldViewPr snapToGrid="0">
      <p:cViewPr varScale="1">
        <p:scale>
          <a:sx n="96" d="100"/>
          <a:sy n="96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E08052-882E-48B4-89CB-5F2549BC1498}" type="datetimeFigureOut">
              <a:rPr lang="en-US" smtClean="0"/>
              <a:t>8/19/2022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8D174F-9FD2-4373-A47F-B9076D6E4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537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8/19/2022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bin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bin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m/news/business-42769096" TargetMode="External"/><Relationship Id="rId2" Type="http://schemas.openxmlformats.org/officeDocument/2006/relationships/hyperlink" Target="https://www.referenceforbusiness.com/history2/56/Tesco-plc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ich.co.uk/news/article/tesco-getgo-video-review-how-does-the-checkout-free-store-work-aV7ot4I3Znc7" TargetMode="External"/><Relationship Id="rId4" Type="http://schemas.openxmlformats.org/officeDocument/2006/relationships/hyperlink" Target="https://www.retailgazette.co.uk/blog/2022/01/checkout-free-stores-how-amazon-aldi-and-tesco-comp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-3273" y="-13252"/>
            <a:ext cx="10713578" cy="6435954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2484" y="4506432"/>
            <a:ext cx="3214307" cy="1113126"/>
          </a:xfrm>
        </p:spPr>
        <p:txBody>
          <a:bodyPr anchor="b">
            <a:normAutofit/>
          </a:bodyPr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Check-out free store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Tesco GetGo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84435" y="1318591"/>
            <a:ext cx="3465081" cy="3162476"/>
          </a:xfrm>
        </p:spPr>
        <p:txBody>
          <a:bodyPr anchor="t">
            <a:normAutofit fontScale="85000" lnSpcReduction="20000"/>
          </a:bodyPr>
          <a:lstStyle/>
          <a:p>
            <a:r>
              <a:rPr lang="en-US" sz="12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Koushik </a:t>
            </a:r>
            <a:r>
              <a:rPr lang="en-US" sz="1200" b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ModaK</a:t>
            </a:r>
            <a:r>
              <a:rPr lang="en-US" sz="12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Juan Vega 2133857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Dinyo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Radev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2129750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Aniko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Farago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2133195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Diana </a:t>
            </a:r>
            <a:r>
              <a:rPr lang="en-US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Decheva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2129230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Mariyana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Rusafova</a:t>
            </a:r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2131037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UWTSD 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1500" cap="all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AND RESEARCH  METHODS 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500" cap="small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BMSW4003_LON</a:t>
            </a:r>
            <a:endParaRPr lang="en-GB" sz="15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66B46-46D2-AF07-B9BC-670EFE8E1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5DC44D85-5B89-1095-A44F-7198AB898A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6425416"/>
              </p:ext>
            </p:extLst>
          </p:nvPr>
        </p:nvGraphicFramePr>
        <p:xfrm>
          <a:off x="1097279" y="1898468"/>
          <a:ext cx="10058400" cy="45023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4212569845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1251657296"/>
                    </a:ext>
                  </a:extLst>
                </a:gridCol>
              </a:tblGrid>
              <a:tr h="5159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Introduction</a:t>
                      </a:r>
                    </a:p>
                  </a:txBody>
                  <a:tcPr>
                    <a:solidFill>
                      <a:srgbClr val="FBEBE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solidFill>
                      <a:srgbClr val="FBEB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583818"/>
                  </a:ext>
                </a:extLst>
              </a:tr>
              <a:tr h="515966">
                <a:tc>
                  <a:txBody>
                    <a:bodyPr/>
                    <a:lstStyle/>
                    <a:p>
                      <a:r>
                        <a:rPr lang="en-US" dirty="0"/>
                        <a:t>Background of the organization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4923321"/>
                  </a:ext>
                </a:extLst>
              </a:tr>
              <a:tr h="8905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Challenges before introducing the check-out free store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5-7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5380990"/>
                  </a:ext>
                </a:extLst>
              </a:tr>
              <a:tr h="5159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Insights of the check-out free store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4391159"/>
                  </a:ext>
                </a:extLst>
              </a:tr>
              <a:tr h="5159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Impact of the check-out free store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9128892"/>
                  </a:ext>
                </a:extLst>
              </a:tr>
              <a:tr h="5159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Lessons drawn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10146"/>
                  </a:ext>
                </a:extLst>
              </a:tr>
              <a:tr h="5159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Conclusion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6681631"/>
                  </a:ext>
                </a:extLst>
              </a:tr>
              <a:tr h="5159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References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4093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4567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E6218-7ECE-825F-959D-F3E36D8EC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29264-7852-8919-802F-6AFC748A7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80881"/>
            <a:ext cx="10058400" cy="626610"/>
          </a:xfrm>
        </p:spPr>
        <p:txBody>
          <a:bodyPr/>
          <a:lstStyle/>
          <a:p>
            <a:r>
              <a:rPr lang="en-US" dirty="0"/>
              <a:t>Tesco’s check-out free stores allow the shoppers to purchase goods without having to check out. </a:t>
            </a:r>
          </a:p>
        </p:txBody>
      </p:sp>
      <p:pic>
        <p:nvPicPr>
          <p:cNvPr id="5" name="Picture 4" descr="A picture containing text, building, outdoor, sign&#10;&#10;Description automatically generated">
            <a:extLst>
              <a:ext uri="{FF2B5EF4-FFF2-40B4-BE49-F238E27FC236}">
                <a16:creationId xmlns:a16="http://schemas.microsoft.com/office/drawing/2014/main" id="{6AADDDFF-1814-1F3A-7CDF-BD1AD127BE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2608" y="2700335"/>
            <a:ext cx="6770297" cy="3543827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80CF9-3382-73FE-C082-76A6B4090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691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12634-B6CD-C961-6132-05FC63E1B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 of the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C6B55-DCA6-5D79-5190-FDB7A1CEF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73977"/>
            <a:ext cx="10058400" cy="71049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Tesco PLC is a British multinational groceries and general merchandise retailer</a:t>
            </a:r>
            <a:r>
              <a:rPr lang="bg-BG" dirty="0"/>
              <a:t> (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 plc ,Jul-2012</a:t>
            </a:r>
            <a:r>
              <a:rPr lang="bg-BG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F0C017-4F6E-133D-9060-18FE35377E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623237" y="2463450"/>
            <a:ext cx="6945526" cy="3906858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7A5BF5-795A-F4A1-CCBD-E01CA8983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62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252DC-A61D-39F0-D0A7-6EE223A8A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before introducing the check-out free store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C1F73-8E3D-B181-B2CD-D914F0431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06866"/>
            <a:ext cx="10058400" cy="525942"/>
          </a:xfrm>
        </p:spPr>
        <p:txBody>
          <a:bodyPr/>
          <a:lstStyle/>
          <a:p>
            <a:r>
              <a:rPr lang="en-US" dirty="0"/>
              <a:t>It would be best to review the challenges from both sides, from the merchant and shopper side.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384229-B90C-A5A8-A520-10F34BA617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042677" y="2343797"/>
            <a:ext cx="5804642" cy="3995011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CA870E-43C9-0641-ACC2-161DE5DB2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5693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2AFB4-0F6D-3E85-0E5D-A28847859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for the shopper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F60CE-FF73-1EFF-CB1D-A59364946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005926"/>
            <a:ext cx="3608944" cy="421780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The waiting time at the cashier line.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Facing checkout staff might make some purchases feel embarrassing.</a:t>
            </a:r>
          </a:p>
        </p:txBody>
      </p:sp>
      <p:pic>
        <p:nvPicPr>
          <p:cNvPr id="5" name="Picture 4" descr="A group of people in a store&#10;&#10;Description automatically generated with low confidence">
            <a:extLst>
              <a:ext uri="{FF2B5EF4-FFF2-40B4-BE49-F238E27FC236}">
                <a16:creationId xmlns:a16="http://schemas.microsoft.com/office/drawing/2014/main" id="{C288FCB3-4EFE-EBE2-F158-3F8E3F5349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2503" y="2081609"/>
            <a:ext cx="6213177" cy="4142119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549C9-DDFF-EADF-8F42-F1B863297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3352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9C055-4C29-2474-B9A6-3A34962F6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challenges for the merchant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7A987-5116-12CD-3A4F-EDBA38ACE2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1" y="1991106"/>
            <a:ext cx="3538756" cy="4223891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Cost of space.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Labor costs.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Shoplifting. (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Chris Johnston, 2018)</a:t>
            </a:r>
            <a:endParaRPr lang="en-US" dirty="0"/>
          </a:p>
        </p:txBody>
      </p:sp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CFE27021-8FF5-858B-4517-EAFC6B7541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299" y="2049478"/>
            <a:ext cx="6415900" cy="4282614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4BADB0-0A1E-6B7A-2632-FF82EDF56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34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13677-92E2-48CD-2DF4-24B8948B0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Insights of the check-out free store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5F9B2-2B94-89B4-9850-3E6293CA7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1954804"/>
            <a:ext cx="10058399" cy="74645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GetGo store replaces checkouts by using cameras and weight sensors designed to track the items shoppers place in their baskets.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CBC127-8213-9CF9-0CE5-F21D5525B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8</a:t>
            </a:fld>
            <a:endParaRPr lang="en-US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BEE503C2-8FA1-26AA-F646-B7C7B7C4F2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268" y="2937268"/>
            <a:ext cx="4654353" cy="2792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D8641CE-E917-D7AD-5901-FF9311677DAC}"/>
              </a:ext>
            </a:extLst>
          </p:cNvPr>
          <p:cNvSpPr txBox="1">
            <a:spLocks/>
          </p:cNvSpPr>
          <p:nvPr/>
        </p:nvSpPr>
        <p:spPr>
          <a:xfrm>
            <a:off x="1097280" y="2790003"/>
            <a:ext cx="2753267" cy="3370165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The idea.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“How does it work?” </a:t>
            </a:r>
            <a:r>
              <a:rPr lang="bg-BG" dirty="0"/>
              <a:t>(</a:t>
            </a:r>
            <a:r>
              <a:rPr lang="en-US" dirty="0"/>
              <a:t>Harry Kind and Ian Aikman, 2021</a:t>
            </a:r>
            <a:r>
              <a:rPr lang="bg-BG" dirty="0"/>
              <a:t>)</a:t>
            </a: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‘Frictionless’ technology.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Cashier-less grocery shops.</a:t>
            </a:r>
            <a:r>
              <a:rPr lang="bg-BG" dirty="0"/>
              <a:t> </a:t>
            </a:r>
            <a:r>
              <a:rPr lang="en-US" dirty="0"/>
              <a:t>(Sahar Nazir, 2022)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83CB47-48A3-D7CB-3EA8-9E8FA8A033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2343" y="2291514"/>
            <a:ext cx="3427918" cy="4084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10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A6ACA-B811-E898-37EF-5E41E4290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of the check-out free store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9837-5996-9438-B5CF-7BFE040A2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1873310"/>
            <a:ext cx="10058399" cy="57627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2500" dirty="0"/>
              <a:t>The impact can be reviewed both ways, from the merchant side and the shopper side.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E0B409-0FF9-1B34-61EC-E850DBDFA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9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B2E05E-11C7-4700-F49C-159E192B41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296873" y="2327020"/>
            <a:ext cx="5393790" cy="4045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728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3F49D-90F2-0E54-F56A-1DBE2A967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for the shoppers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F1404-5ABD-C347-7F1A-89E2FD9BD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90755"/>
            <a:ext cx="3390829" cy="421709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Improved shopping experience.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Seamless checkout for customers on the go, helping them to save a bit more time.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“The sense of anonymity” that comes from not having to face checkout staff.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5E164A-6629-84F5-6F7A-D48A205B9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10</a:t>
            </a:fld>
            <a:endParaRPr lang="en-US" dirty="0"/>
          </a:p>
        </p:txBody>
      </p:sp>
      <p:pic>
        <p:nvPicPr>
          <p:cNvPr id="6" name="Picture 5" descr="A picture containing text, person, indoor&#10;&#10;Description automatically generated">
            <a:extLst>
              <a:ext uri="{FF2B5EF4-FFF2-40B4-BE49-F238E27FC236}">
                <a16:creationId xmlns:a16="http://schemas.microsoft.com/office/drawing/2014/main" id="{130B186F-1048-4FA6-7DD0-23BCC66C2F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1797" y="2108201"/>
            <a:ext cx="6443883" cy="4217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130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49F0-8BD4-FCCE-2277-F69A580FA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for the merchant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1301A-49AD-4AA9-DA8F-CB95FF6E8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007533"/>
            <a:ext cx="4087115" cy="417515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Merchants can reallocate</a:t>
            </a:r>
            <a:r>
              <a:rPr lang="bg-BG" dirty="0"/>
              <a:t> </a:t>
            </a:r>
            <a:r>
              <a:rPr lang="en-US" dirty="0"/>
              <a:t>resources.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Retailers can use their space more efficiently.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Robust analytics on purchasing behavior.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Traditional shoplifting becomes a thing of the past.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E3946B-EA9E-B277-5D97-FEEFA18DE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11</a:t>
            </a:fld>
            <a:endParaRPr lang="en-US" dirty="0"/>
          </a:p>
        </p:txBody>
      </p:sp>
      <p:pic>
        <p:nvPicPr>
          <p:cNvPr id="6" name="Picture 5" descr="A person in a suit sitting in a chair&#10;&#10;Description automatically generated with low confidence">
            <a:extLst>
              <a:ext uri="{FF2B5EF4-FFF2-40B4-BE49-F238E27FC236}">
                <a16:creationId xmlns:a16="http://schemas.microsoft.com/office/drawing/2014/main" id="{840FA72C-A084-7DBC-7735-57DEB324D5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3256" y="2024311"/>
            <a:ext cx="5862424" cy="4250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494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5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E8DBE-4C11-7E5C-7C38-DDACBBFD3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Negative impact for the merchant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0E453-3888-36D9-4FA9-46836179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99144"/>
            <a:ext cx="3223050" cy="425904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GetGo excludes shoppers who don't have compatible smartphones</a:t>
            </a:r>
            <a:endParaRPr lang="bg-BG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GetGo creates divide amongst customers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Possible expensive errors from the “Smart system”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Power outages and surges</a:t>
            </a:r>
            <a:endParaRPr lang="bg-BG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52F10-6AB4-F565-5791-CC9244885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12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5C6AD35-D8A4-5FB6-EAB0-9DAD329426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5369509" y="1958850"/>
            <a:ext cx="5786171" cy="4339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306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5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4F072-FAD8-7428-CFDD-8B41A5E99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Lessons Drawn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A31D7-EDEF-703F-D829-FBD81B303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3432775" cy="37608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GetGo excludes shoppers, who don't have compatible smartphones</a:t>
            </a:r>
            <a:r>
              <a:rPr lang="bg-BG" dirty="0"/>
              <a:t>.</a:t>
            </a: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GetGo created divide amongst customers</a:t>
            </a:r>
            <a:r>
              <a:rPr lang="bg-BG" dirty="0"/>
              <a:t>.</a:t>
            </a: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GetGo will save on staff costs and avoid shoplifting. ( Potter, 2012 )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615660-32B1-7C01-A3B8-E0063D3B10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4661457" y="2218438"/>
            <a:ext cx="6494223" cy="3650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958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A63AF-D27C-78EB-2DC4-783AE7FDC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08DD4-BFDF-76D6-087F-2A4AE5F7D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011205"/>
            <a:ext cx="3550221" cy="4205037"/>
          </a:xfrm>
        </p:spPr>
        <p:txBody>
          <a:bodyPr/>
          <a:lstStyle/>
          <a:p>
            <a:r>
              <a:rPr lang="bg-BG" dirty="0"/>
              <a:t>Т</a:t>
            </a:r>
            <a:r>
              <a:rPr lang="en-US" dirty="0"/>
              <a:t>he supermarkets evolve over the years with once-novel self-service checkouts becoming the norm. </a:t>
            </a:r>
          </a:p>
          <a:p>
            <a:r>
              <a:rPr lang="en-US" b="1" dirty="0"/>
              <a:t>So is removing checkouts altogether the future of the grocery shopping?</a:t>
            </a:r>
          </a:p>
          <a:p>
            <a:r>
              <a:rPr lang="en-US" sz="2500" b="1" dirty="0"/>
              <a:t>Tesco certainly think so.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32B76E-7F09-704C-8D36-F33180FB4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14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28821EA-823B-A355-B7C5-8A693104BB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4647501" y="2011205"/>
            <a:ext cx="6508179" cy="3919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519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A5717-17DE-556C-8195-3E34257FC7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11C6D-F8CA-BDA2-E411-4D80F3B2AA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24819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 plc (n.d) - Company Profile, Information, Business Description, History, Background Information on Tesco plc 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https://www.referenceforbusiness.com/history2/56/Tesco-plc.html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17 July 2012)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Potter, Mark (16 February 2011). "Tesco to outpace growth at global rivals – study". Reuters. (accessed on 17 July 2012)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Deloitte “Global Powers of Retailing 2010” (PDF). (accessed on 17 July 2012)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Chris Johnston (2018) “Tesco opens new checkout-free store, ‘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GetGo’.Tesco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 (19 October 2021)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https://www.bbc.com/news/business-42769096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 on 17 July 2012)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Sahar Nazir “Checkout-free stores: how Amazon, Aldi and Tesco compare” (n.d)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https://www.retailgazette.co.uk/blog/2022/01/checkout-free-stores-how-amazon-aldi-and-tesco-compare/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17 July 2012)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Harry Kind and Ian Aikman “Tesco GetGo video review: how does the checkout-free store work?” (26 Nov 2021) 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https://www.which.co.uk/news/article/tesco-getgo-video-review-how-does-the-checkout-free-store-work-aV7ot4I3Znc7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17 July 2012)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427A87-66D7-AE70-4E23-F2E0206B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630951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3EEFF0-FB57-4CB4-8BFC-DF397689E2ED}">
  <ds:schemaRefs>
    <ds:schemaRef ds:uri="http://purl.org/dc/dcmitype/"/>
    <ds:schemaRef ds:uri="71af3243-3dd4-4a8d-8c0d-dd76da1f02a5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16c05727-aa75-4e4a-9b5f-8a80a1165891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{DA297B08-9F27-4DC6-B72E-461B89451D10}tf22712842_win32</Template>
  <TotalTime>14</TotalTime>
  <Words>661</Words>
  <Application>Microsoft Office PowerPoint</Application>
  <PresentationFormat>Widescreen</PresentationFormat>
  <Paragraphs>94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Bookman Old Style</vt:lpstr>
      <vt:lpstr>Calibri</vt:lpstr>
      <vt:lpstr>Franklin Gothic Book</vt:lpstr>
      <vt:lpstr>Wingdings</vt:lpstr>
      <vt:lpstr>1_RetrospectVTI</vt:lpstr>
      <vt:lpstr>Check-out free store  Tesco GetGo</vt:lpstr>
      <vt:lpstr>Table of content</vt:lpstr>
      <vt:lpstr>Introduction</vt:lpstr>
      <vt:lpstr>Background of the organization</vt:lpstr>
      <vt:lpstr>Challenges before introducing the check-out free store</vt:lpstr>
      <vt:lpstr>Challenges for the shopper</vt:lpstr>
      <vt:lpstr>The challenges for the merchant</vt:lpstr>
      <vt:lpstr>Insights of the check-out free store </vt:lpstr>
      <vt:lpstr>Impact of the check-out free store</vt:lpstr>
      <vt:lpstr>Impact for the shoppers</vt:lpstr>
      <vt:lpstr>Impact for the merchant</vt:lpstr>
      <vt:lpstr>Negative impact for the merchant</vt:lpstr>
      <vt:lpstr>Lessons Drawn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Check-out free store  Tesco GetGo</dc:title>
  <dc:creator>zlatkohristov1991@gmail.com</dc:creator>
  <cp:lastModifiedBy>Juan Vega</cp:lastModifiedBy>
  <cp:revision>23</cp:revision>
  <dcterms:created xsi:type="dcterms:W3CDTF">2022-07-17T20:27:54Z</dcterms:created>
  <dcterms:modified xsi:type="dcterms:W3CDTF">2022-08-19T22:35:55Z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