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7402" autoAdjust="0"/>
  </p:normalViewPr>
  <p:slideViewPr>
    <p:cSldViewPr snapToGrid="0" snapToObjects="1">
      <p:cViewPr>
        <p:scale>
          <a:sx n="40" d="100"/>
          <a:sy n="40" d="100"/>
        </p:scale>
        <p:origin x="-1878" y="-45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Prevalence per 1,000</c:v>
                </c:pt>
              </c:strCache>
            </c:strRef>
          </c:tx>
          <c:spPr>
            <a:solidFill>
              <a:srgbClr val="4B2E83"/>
            </a:solidFill>
            <a:effectLst/>
          </c:spPr>
          <c:invertIfNegative val="0"/>
          <c:dLbls>
            <c:numFmt formatCode="0.00" sourceLinked="0"/>
            <c:spPr>
              <a:noFill/>
              <a:ln>
                <a:noFill/>
              </a:ln>
              <a:effectLst/>
            </c:spPr>
            <c:txPr>
              <a:bodyPr/>
              <a:lstStyle/>
              <a:p>
                <a:pPr>
                  <a:defRPr sz="1100" b="0" i="0" u="none" strike="noStrike">
                    <a:solidFill>
                      <a:srgbClr val="2B213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England</c:v>
                </c:pt>
                <c:pt idx="1">
                  <c:v>Scotland</c:v>
                </c:pt>
                <c:pt idx="2">
                  <c:v>Wales</c:v>
                </c:pt>
                <c:pt idx="3">
                  <c:v>N. Ireland</c:v>
                </c:pt>
              </c:strCache>
            </c:strRef>
          </c:cat>
          <c:val>
            <c:numRef>
              <c:f>Sheet1!$B$2:$B$5</c:f>
              <c:numCache>
                <c:formatCode>General</c:formatCode>
                <c:ptCount val="4"/>
                <c:pt idx="0">
                  <c:v>8.85</c:v>
                </c:pt>
                <c:pt idx="1">
                  <c:v>10.130000000000001</c:v>
                </c:pt>
                <c:pt idx="2">
                  <c:v>11.4</c:v>
                </c:pt>
                <c:pt idx="3">
                  <c:v>12.08</c:v>
                </c:pt>
              </c:numCache>
            </c:numRef>
          </c:val>
          <c:extLst>
            <c:ext xmlns:c16="http://schemas.microsoft.com/office/drawing/2014/chart" uri="{C3380CC4-5D6E-409C-BE32-E72D297353CC}">
              <c16:uniqueId val="{00000000-A04F-9345-BF09-F211A0343073}"/>
            </c:ext>
          </c:extLst>
        </c:ser>
        <c:dLbls>
          <c:showLegendKey val="0"/>
          <c:showVal val="1"/>
          <c:showCatName val="0"/>
          <c:showSerName val="0"/>
          <c:showPercent val="0"/>
          <c:showBubbleSize val="0"/>
        </c:dLbls>
        <c:gapWidth val="150"/>
        <c:axId val="166352384"/>
        <c:axId val="129267904"/>
      </c:barChart>
      <c:catAx>
        <c:axId val="16635238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6B6270"/>
                </a:solidFill>
                <a:latin typeface="Arial"/>
              </a:defRPr>
            </a:pPr>
            <a:endParaRPr lang="en-US"/>
          </a:p>
        </c:txPr>
        <c:crossAx val="129267904"/>
        <c:crosses val="autoZero"/>
        <c:auto val="1"/>
        <c:lblAlgn val="ctr"/>
        <c:lblOffset val="100"/>
        <c:noMultiLvlLbl val="1"/>
      </c:catAx>
      <c:valAx>
        <c:axId val="129267904"/>
        <c:scaling>
          <c:orientation val="minMax"/>
          <c:max val="13"/>
          <c:min val="0"/>
        </c:scaling>
        <c:delete val="0"/>
        <c:axPos val="l"/>
        <c:majorGridlines>
          <c:spPr>
            <a:ln w="12700" cap="flat">
              <a:solidFill>
                <a:srgbClr val="DDD3E6"/>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6B6270"/>
                </a:solidFill>
                <a:latin typeface="Arial"/>
              </a:defRPr>
            </a:pPr>
            <a:endParaRPr lang="en-US"/>
          </a:p>
        </c:txPr>
        <c:crossAx val="16635238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096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609600"/>
          </a:xfrm>
          <a:prstGeom prst="rect">
            <a:avLst/>
          </a:prstGeom>
        </p:spPr>
        <p:txBody>
          <a:bodyPr vert="horz" lIns="91440" tIns="45720" rIns="91440" bIns="45720" rtlCol="0"/>
          <a:lstStyle>
            <a:lvl1pPr algn="r">
              <a:defRPr sz="1200"/>
            </a:lvl1pPr>
          </a:lstStyle>
          <a:p>
            <a:fld id="{5FB22BFD-6520-49E0-9E61-586A0671F294}" type="datetimeFigureOut">
              <a:rPr lang="en-US" smtClean="0"/>
              <a:t>8/9/2026</a:t>
            </a:fld>
            <a:endParaRPr lang="en-US"/>
          </a:p>
        </p:txBody>
      </p:sp>
      <p:sp>
        <p:nvSpPr>
          <p:cNvPr id="4" name="Slide Image Placeholder 3"/>
          <p:cNvSpPr>
            <a:spLocks noGrp="1" noRot="1" noChangeAspect="1"/>
          </p:cNvSpPr>
          <p:nvPr>
            <p:ph type="sldImg" idx="2"/>
          </p:nvPr>
        </p:nvSpPr>
        <p:spPr>
          <a:xfrm>
            <a:off x="-635000" y="914400"/>
            <a:ext cx="8128000" cy="4572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791200"/>
            <a:ext cx="5486400" cy="54864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1580813"/>
            <a:ext cx="2971800" cy="6096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1580813"/>
            <a:ext cx="2971800" cy="609600"/>
          </a:xfrm>
          <a:prstGeom prst="rect">
            <a:avLst/>
          </a:prstGeom>
        </p:spPr>
        <p:txBody>
          <a:bodyPr vert="horz" lIns="91440" tIns="45720" rIns="91440" bIns="45720" rtlCol="0" anchor="b"/>
          <a:lstStyle>
            <a:lvl1pPr algn="r">
              <a:defRPr sz="1200"/>
            </a:lvl1pPr>
          </a:lstStyle>
          <a:p>
            <a:fld id="{63813211-232A-4BDE-8638-9AC30FA69EE0}" type="slidenum">
              <a:rPr lang="en-US" smtClean="0"/>
              <a:t>‹#›</a:t>
            </a:fld>
            <a:endParaRPr lang="en-US"/>
          </a:p>
        </p:txBody>
      </p:sp>
    </p:spTree>
    <p:extLst>
      <p:ext uri="{BB962C8B-B14F-4D97-AF65-F5344CB8AC3E}">
        <p14:creationId xmlns:p14="http://schemas.microsoft.com/office/powerpoint/2010/main" val="2753914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1.xml" /><Relationship Id="rId4" Type="http://schemas.openxmlformats.org/officeDocument/2006/relationships/image" Target="../media/image4.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1.xml" /><Relationship Id="rId6" Type="http://schemas.openxmlformats.org/officeDocument/2006/relationships/image" Target="../media/image8.png" /><Relationship Id="rId5" Type="http://schemas.openxmlformats.org/officeDocument/2006/relationships/image" Target="../media/image7.png" /><Relationship Id="rId4" Type="http://schemas.openxmlformats.org/officeDocument/2006/relationships/image" Target="../media/image6.png"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7"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1.xml" /><Relationship Id="rId6" Type="http://schemas.openxmlformats.org/officeDocument/2006/relationships/image" Target="../media/image11.png" /><Relationship Id="rId5" Type="http://schemas.openxmlformats.org/officeDocument/2006/relationships/image" Target="../media/image7.png" /><Relationship Id="rId4" Type="http://schemas.openxmlformats.org/officeDocument/2006/relationships/image" Target="../media/image2.png"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7" Type="http://schemas.openxmlformats.org/officeDocument/2006/relationships/image" Target="../media/image14.png" /><Relationship Id="rId2" Type="http://schemas.openxmlformats.org/officeDocument/2006/relationships/notesSlide" Target="../notesSlides/notesSlide9.xml" /><Relationship Id="rId1" Type="http://schemas.openxmlformats.org/officeDocument/2006/relationships/slideLayout" Target="../slideLayouts/slideLayout1.xml" /><Relationship Id="rId6" Type="http://schemas.openxmlformats.org/officeDocument/2006/relationships/image" Target="../media/image13.png" /><Relationship Id="rId5" Type="http://schemas.openxmlformats.org/officeDocument/2006/relationships/image" Target="../media/image7.png" /><Relationship Id="rId4" Type="http://schemas.openxmlformats.org/officeDocument/2006/relationships/image" Target="../media/image4.pn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B2E83"/>
        </a:solidFill>
        <a:effectLst/>
      </p:bgPr>
    </p:bg>
    <p:spTree>
      <p:nvGrpSpPr>
        <p:cNvPr id="1" name=""/>
        <p:cNvGrpSpPr/>
        <p:nvPr/>
      </p:nvGrpSpPr>
      <p:grpSpPr>
        <a:xfrm>
          <a:off x="0" y="0"/>
          <a:ext cx="0" cy="0"/>
          <a:chOff x="0" y="0"/>
          <a:chExt cx="0" cy="0"/>
        </a:xfrm>
      </p:grpSpPr>
      <p:sp>
        <p:nvSpPr>
          <p:cNvPr id="2" name="Shape 0"/>
          <p:cNvSpPr/>
          <p:nvPr/>
        </p:nvSpPr>
        <p:spPr>
          <a:xfrm>
            <a:off x="8778240" y="-1828800"/>
            <a:ext cx="5943600" cy="5943600"/>
          </a:xfrm>
          <a:prstGeom prst="ellipse">
            <a:avLst/>
          </a:prstGeom>
          <a:solidFill>
            <a:srgbClr val="2E1B54"/>
          </a:solidFill>
          <a:ln/>
        </p:spPr>
      </p:sp>
      <p:sp>
        <p:nvSpPr>
          <p:cNvPr id="3" name="Shape 1"/>
          <p:cNvSpPr/>
          <p:nvPr/>
        </p:nvSpPr>
        <p:spPr>
          <a:xfrm>
            <a:off x="-2011680" y="4206240"/>
            <a:ext cx="4572000" cy="4572000"/>
          </a:xfrm>
          <a:prstGeom prst="ellipse">
            <a:avLst/>
          </a:prstGeom>
          <a:solidFill>
            <a:srgbClr val="2E1B54"/>
          </a:solidFill>
          <a:ln/>
        </p:spPr>
      </p:sp>
      <p:sp>
        <p:nvSpPr>
          <p:cNvPr id="4" name="Shape 2"/>
          <p:cNvSpPr/>
          <p:nvPr/>
        </p:nvSpPr>
        <p:spPr>
          <a:xfrm>
            <a:off x="822960" y="685800"/>
            <a:ext cx="960120" cy="960120"/>
          </a:xfrm>
          <a:prstGeom prst="ellipse">
            <a:avLst/>
          </a:prstGeom>
          <a:solidFill>
            <a:srgbClr val="FFFFFF"/>
          </a:solidFill>
          <a:ln/>
        </p:spPr>
      </p:sp>
      <p:pic>
        <p:nvPicPr>
          <p:cNvPr id="5" name="Image 0" descr="/home/claude/epilepsy/icon_brain_4B2E83.png"/>
          <p:cNvPicPr>
            <a:picLocks noChangeAspect="1"/>
          </p:cNvPicPr>
          <p:nvPr/>
        </p:nvPicPr>
        <p:blipFill>
          <a:blip r:embed="rId3"/>
          <a:stretch>
            <a:fillRect/>
          </a:stretch>
        </p:blipFill>
        <p:spPr>
          <a:xfrm>
            <a:off x="1053389" y="916229"/>
            <a:ext cx="499262" cy="499262"/>
          </a:xfrm>
          <a:prstGeom prst="rect">
            <a:avLst/>
          </a:prstGeom>
        </p:spPr>
      </p:pic>
      <p:sp>
        <p:nvSpPr>
          <p:cNvPr id="6" name="Text 3"/>
          <p:cNvSpPr/>
          <p:nvPr/>
        </p:nvSpPr>
        <p:spPr>
          <a:xfrm>
            <a:off x="777240" y="2148840"/>
            <a:ext cx="9601200" cy="1280160"/>
          </a:xfrm>
          <a:prstGeom prst="rect">
            <a:avLst/>
          </a:prstGeom>
          <a:noFill/>
          <a:ln/>
        </p:spPr>
        <p:txBody>
          <a:bodyPr wrap="square" rtlCol="0" anchor="ctr"/>
          <a:lstStyle/>
          <a:p>
            <a:pPr marL="0" indent="0">
              <a:buNone/>
            </a:pPr>
            <a:r>
              <a:rPr lang="en-US" sz="6000" b="1" dirty="0">
                <a:solidFill>
                  <a:srgbClr val="FFFFFF"/>
                </a:solidFill>
                <a:latin typeface="Cambria" pitchFamily="34" charset="0"/>
                <a:ea typeface="Cambria" pitchFamily="34" charset="-122"/>
                <a:cs typeface="Cambria" pitchFamily="34" charset="-120"/>
              </a:rPr>
              <a:t>EPILEPSY</a:t>
            </a:r>
            <a:endParaRPr lang="en-US" sz="6000" dirty="0"/>
          </a:p>
        </p:txBody>
      </p:sp>
      <p:sp>
        <p:nvSpPr>
          <p:cNvPr id="7" name="Text 4"/>
          <p:cNvSpPr/>
          <p:nvPr/>
        </p:nvSpPr>
        <p:spPr>
          <a:xfrm>
            <a:off x="822960" y="3915075"/>
            <a:ext cx="9326880" cy="822960"/>
          </a:xfrm>
          <a:prstGeom prst="rect">
            <a:avLst/>
          </a:prstGeom>
          <a:noFill/>
          <a:ln/>
        </p:spPr>
        <p:txBody>
          <a:bodyPr wrap="square" rtlCol="0" anchor="ctr"/>
          <a:lstStyle/>
          <a:p>
            <a:pPr marL="0" indent="0" algn="ctr">
              <a:buNone/>
            </a:pPr>
            <a:r>
              <a:rPr lang="en-US" sz="1800" b="1" dirty="0">
                <a:solidFill>
                  <a:srgbClr val="EDE3F7"/>
                </a:solidFill>
                <a:latin typeface="Calibri" pitchFamily="34" charset="0"/>
                <a:ea typeface="Calibri" pitchFamily="34" charset="-122"/>
                <a:cs typeface="Calibri" pitchFamily="34" charset="-120"/>
              </a:rPr>
              <a:t>Diagnosis, Assessment, Treatment, Management and Prevention of a Long-Term Neurological Condition in the UK</a:t>
            </a:r>
          </a:p>
          <a:p>
            <a:pPr algn="ctr"/>
            <a:endParaRPr lang="en-US" b="1" dirty="0">
              <a:solidFill>
                <a:srgbClr val="EDE3F7"/>
              </a:solidFill>
              <a:latin typeface="Calibri" pitchFamily="34" charset="0"/>
              <a:ea typeface="Calibri" pitchFamily="34" charset="-122"/>
              <a:cs typeface="Calibri" pitchFamily="34" charset="-120"/>
            </a:endParaRPr>
          </a:p>
          <a:p>
            <a:pPr algn="ctr"/>
            <a:r>
              <a:rPr lang="en-US" b="1" dirty="0">
                <a:solidFill>
                  <a:srgbClr val="EDE3F7"/>
                </a:solidFill>
                <a:latin typeface="Calibri" pitchFamily="34" charset="0"/>
                <a:ea typeface="Calibri" pitchFamily="34" charset="-122"/>
                <a:cs typeface="Calibri" pitchFamily="34" charset="-120"/>
              </a:rPr>
              <a:t>Submitted By: Krupa </a:t>
            </a:r>
            <a:r>
              <a:rPr lang="en-US" b="1" dirty="0" err="1">
                <a:solidFill>
                  <a:srgbClr val="EDE3F7"/>
                </a:solidFill>
                <a:latin typeface="Calibri" pitchFamily="34" charset="0"/>
                <a:ea typeface="Calibri" pitchFamily="34" charset="-122"/>
                <a:cs typeface="Calibri" pitchFamily="34" charset="-120"/>
              </a:rPr>
              <a:t>Patni</a:t>
            </a:r>
            <a:endParaRPr lang="en-US" b="1" dirty="0">
              <a:solidFill>
                <a:srgbClr val="EDE3F7"/>
              </a:solidFill>
              <a:latin typeface="Calibri" pitchFamily="34" charset="0"/>
              <a:ea typeface="Calibri" pitchFamily="34" charset="-122"/>
              <a:cs typeface="Calibri" pitchFamily="34" charset="-120"/>
            </a:endParaRPr>
          </a:p>
          <a:p>
            <a:pPr algn="ctr"/>
            <a:r>
              <a:rPr lang="en-US" b="1" dirty="0">
                <a:solidFill>
                  <a:srgbClr val="EDE3F7"/>
                </a:solidFill>
                <a:latin typeface="Calibri" pitchFamily="34" charset="0"/>
                <a:ea typeface="Calibri" pitchFamily="34" charset="-122"/>
                <a:cs typeface="Calibri" pitchFamily="34" charset="-120"/>
              </a:rPr>
              <a:t>Student ID: 2525352</a:t>
            </a:r>
          </a:p>
          <a:p>
            <a:pPr marL="0" indent="0" algn="ctr">
              <a:buNone/>
            </a:pPr>
            <a:endParaRPr lang="en-US" sz="1800" b="1" dirty="0">
              <a:solidFill>
                <a:srgbClr val="EDE3F7"/>
              </a:solidFill>
              <a:latin typeface="Calibri" pitchFamily="34" charset="0"/>
              <a:ea typeface="Calibri" pitchFamily="34" charset="-122"/>
              <a:cs typeface="Calibri" pitchFamily="34" charset="-120"/>
            </a:endParaRPr>
          </a:p>
          <a:p>
            <a:pPr marL="0" indent="0">
              <a:buNone/>
            </a:pPr>
            <a:endParaRPr lang="en-US" sz="1800" dirty="0"/>
          </a:p>
        </p:txBody>
      </p:sp>
      <p:sp>
        <p:nvSpPr>
          <p:cNvPr id="8" name="Shape 5"/>
          <p:cNvSpPr/>
          <p:nvPr/>
        </p:nvSpPr>
        <p:spPr>
          <a:xfrm>
            <a:off x="822960" y="4892040"/>
            <a:ext cx="10149840" cy="1130968"/>
          </a:xfrm>
          <a:prstGeom prst="roundRect">
            <a:avLst>
              <a:gd name="adj" fmla="val 7742"/>
            </a:avLst>
          </a:prstGeom>
          <a:solidFill>
            <a:srgbClr val="FFFFFF"/>
          </a:solidFill>
          <a:ln/>
          <a:effectLst>
            <a:outerShdw blurRad="101600" dist="38100" dir="5400000" algn="bl" rotWithShape="0">
              <a:srgbClr val="3A2A50">
                <a:alpha val="18000"/>
              </a:srgbClr>
            </a:outerShdw>
          </a:effectLst>
        </p:spPr>
      </p:sp>
      <p:sp>
        <p:nvSpPr>
          <p:cNvPr id="9" name="Text 6"/>
          <p:cNvSpPr/>
          <p:nvPr/>
        </p:nvSpPr>
        <p:spPr>
          <a:xfrm>
            <a:off x="1051560" y="4892040"/>
            <a:ext cx="9692640" cy="1097280"/>
          </a:xfrm>
          <a:prstGeom prst="rect">
            <a:avLst/>
          </a:prstGeom>
          <a:noFill/>
          <a:ln/>
        </p:spPr>
        <p:txBody>
          <a:bodyPr wrap="square" rtlCol="0" anchor="t"/>
          <a:lstStyle/>
          <a:p>
            <a:pPr marL="0" indent="0">
              <a:lnSpc>
                <a:spcPct val="115000"/>
              </a:lnSpc>
              <a:buNone/>
            </a:pPr>
            <a:r>
              <a:rPr lang="en-US" sz="1350" b="1" dirty="0">
                <a:solidFill>
                  <a:srgbClr val="4B2E83"/>
                </a:solidFill>
                <a:latin typeface="Calibri" pitchFamily="34" charset="0"/>
                <a:ea typeface="Calibri" pitchFamily="34" charset="-122"/>
                <a:cs typeface="Calibri" pitchFamily="34" charset="-120"/>
              </a:rPr>
              <a:t>Presented for: </a:t>
            </a:r>
            <a:r>
              <a:rPr lang="en-US" sz="1350" dirty="0">
                <a:solidFill>
                  <a:srgbClr val="2B2130"/>
                </a:solidFill>
                <a:latin typeface="Calibri" pitchFamily="34" charset="0"/>
                <a:ea typeface="Calibri" pitchFamily="34" charset="-122"/>
                <a:cs typeface="Calibri" pitchFamily="34" charset="-120"/>
              </a:rPr>
              <a:t>Primary care and community nursing teams, including practice nurses, community matrons and epilepsy specialist nurses coordinating ongoing epilepsy care
</a:t>
            </a:r>
            <a:r>
              <a:rPr lang="en-US" sz="1350" b="1" dirty="0">
                <a:solidFill>
                  <a:srgbClr val="4B2E83"/>
                </a:solidFill>
                <a:latin typeface="Calibri" pitchFamily="34" charset="0"/>
                <a:ea typeface="Calibri" pitchFamily="34" charset="-122"/>
                <a:cs typeface="Calibri" pitchFamily="34" charset="-120"/>
              </a:rPr>
              <a:t>Module: </a:t>
            </a:r>
            <a:r>
              <a:rPr lang="en-US" sz="1350" dirty="0">
                <a:solidFill>
                  <a:srgbClr val="2B2130"/>
                </a:solidFill>
                <a:latin typeface="Calibri" pitchFamily="34" charset="0"/>
                <a:ea typeface="Calibri" pitchFamily="34" charset="-122"/>
                <a:cs typeface="Calibri" pitchFamily="34" charset="-120"/>
              </a:rPr>
              <a:t>LCHS7003, Community Care and Management of Longer-term Conditions, MSc Public Health and Social Care in Practice</a:t>
            </a:r>
            <a:endParaRPr lang="en-GB" sz="1350" dirty="0">
              <a:solidFill>
                <a:srgbClr val="2B2130"/>
              </a:solidFill>
              <a:latin typeface="Calibri" pitchFamily="34" charset="0"/>
              <a:ea typeface="Calibri" pitchFamily="34" charset="-122"/>
              <a:cs typeface="Calibri" pitchFamily="34" charset="-120"/>
            </a:endParaRPr>
          </a:p>
          <a:p>
            <a:pPr marL="0" indent="0">
              <a:lnSpc>
                <a:spcPct val="115000"/>
              </a:lnSpc>
              <a:buNone/>
            </a:pPr>
            <a:r>
              <a:rPr lang="en-GB" sz="1350" b="1" dirty="0">
                <a:solidFill>
                  <a:srgbClr val="7030A0"/>
                </a:solidFill>
                <a:latin typeface="Calibri" pitchFamily="34" charset="0"/>
              </a:rPr>
              <a:t>Professor</a:t>
            </a:r>
            <a:r>
              <a:rPr lang="en-GB" sz="1350" b="1" dirty="0">
                <a:solidFill>
                  <a:srgbClr val="2B2130"/>
                </a:solidFill>
                <a:latin typeface="Calibri" pitchFamily="34" charset="0"/>
              </a:rPr>
              <a:t>: </a:t>
            </a:r>
            <a:r>
              <a:rPr lang="en-GB" sz="1350" dirty="0">
                <a:solidFill>
                  <a:srgbClr val="2B2130"/>
                </a:solidFill>
                <a:latin typeface="Calibri" pitchFamily="34" charset="0"/>
              </a:rPr>
              <a:t>Muhammed Khan</a:t>
            </a:r>
            <a:endParaRPr lang="en-US" sz="1350" dirty="0">
              <a:solidFill>
                <a:schemeClr val="accent1">
                  <a:lumMod val="75000"/>
                </a:schemeClr>
              </a:solidFill>
            </a:endParaRPr>
          </a:p>
        </p:txBody>
      </p:sp>
      <p:sp>
        <p:nvSpPr>
          <p:cNvPr id="10" name="Text 7"/>
          <p:cNvSpPr/>
          <p:nvPr/>
        </p:nvSpPr>
        <p:spPr>
          <a:xfrm>
            <a:off x="822960" y="5989320"/>
            <a:ext cx="7315200" cy="365760"/>
          </a:xfrm>
          <a:prstGeom prst="rect">
            <a:avLst/>
          </a:prstGeom>
          <a:noFill/>
          <a:ln/>
        </p:spPr>
        <p:txBody>
          <a:bodyPr wrap="square" rtlCol="0" anchor="ctr"/>
          <a:lstStyle/>
          <a:p>
            <a:pPr marL="0" indent="0">
              <a:buNone/>
            </a:pPr>
            <a:r>
              <a:rPr lang="en-US" sz="1200" i="1" dirty="0">
                <a:solidFill>
                  <a:srgbClr val="D9C6EF"/>
                </a:solidFill>
                <a:latin typeface="Calibri" pitchFamily="34" charset="0"/>
                <a:ea typeface="Calibri" pitchFamily="34" charset="-122"/>
                <a:cs typeface="Calibri" pitchFamily="34" charset="-120"/>
              </a:rPr>
              <a:t>Component 2: Individual Presentation</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OVERVIEW</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What is epilepsy?</a:t>
            </a:r>
            <a:endParaRPr lang="en-US" sz="3200" dirty="0"/>
          </a:p>
        </p:txBody>
      </p:sp>
      <p:sp>
        <p:nvSpPr>
          <p:cNvPr id="5" name="Shape 3"/>
          <p:cNvSpPr/>
          <p:nvPr/>
        </p:nvSpPr>
        <p:spPr>
          <a:xfrm>
            <a:off x="457200" y="1828800"/>
            <a:ext cx="5120640" cy="4206240"/>
          </a:xfrm>
          <a:prstGeom prst="roundRect">
            <a:avLst>
              <a:gd name="adj" fmla="val 1957"/>
            </a:avLst>
          </a:prstGeom>
          <a:solidFill>
            <a:srgbClr val="EDE3F7"/>
          </a:solidFill>
          <a:ln/>
          <a:effectLst>
            <a:outerShdw blurRad="101600" dist="38100" dir="5400000" algn="bl" rotWithShape="0">
              <a:srgbClr val="3A2A50">
                <a:alpha val="18000"/>
              </a:srgbClr>
            </a:outerShdw>
          </a:effectLst>
        </p:spPr>
      </p:sp>
      <p:sp>
        <p:nvSpPr>
          <p:cNvPr id="6" name="Shape 4"/>
          <p:cNvSpPr/>
          <p:nvPr/>
        </p:nvSpPr>
        <p:spPr>
          <a:xfrm>
            <a:off x="777240" y="2103120"/>
            <a:ext cx="640080" cy="640080"/>
          </a:xfrm>
          <a:prstGeom prst="ellipse">
            <a:avLst/>
          </a:prstGeom>
          <a:solidFill>
            <a:srgbClr val="4B2E83"/>
          </a:solidFill>
          <a:ln/>
        </p:spPr>
      </p:sp>
      <p:pic>
        <p:nvPicPr>
          <p:cNvPr id="7" name="Image 0" descr="/home/claude/epilepsy/icon_brain_FFFFFF.png"/>
          <p:cNvPicPr>
            <a:picLocks noChangeAspect="1"/>
          </p:cNvPicPr>
          <p:nvPr/>
        </p:nvPicPr>
        <p:blipFill>
          <a:blip r:embed="rId3"/>
          <a:stretch>
            <a:fillRect/>
          </a:stretch>
        </p:blipFill>
        <p:spPr>
          <a:xfrm>
            <a:off x="930859" y="2256739"/>
            <a:ext cx="332842" cy="332842"/>
          </a:xfrm>
          <a:prstGeom prst="rect">
            <a:avLst/>
          </a:prstGeom>
        </p:spPr>
      </p:pic>
      <p:sp>
        <p:nvSpPr>
          <p:cNvPr id="8" name="Text 5"/>
          <p:cNvSpPr/>
          <p:nvPr/>
        </p:nvSpPr>
        <p:spPr>
          <a:xfrm>
            <a:off x="1554480" y="2148840"/>
            <a:ext cx="3657600" cy="457200"/>
          </a:xfrm>
          <a:prstGeom prst="rect">
            <a:avLst/>
          </a:prstGeom>
          <a:noFill/>
          <a:ln/>
        </p:spPr>
        <p:txBody>
          <a:bodyPr wrap="square" rtlCol="0" anchor="ctr"/>
          <a:lstStyle/>
          <a:p>
            <a:pPr marL="0" indent="0">
              <a:buNone/>
            </a:pPr>
            <a:r>
              <a:rPr lang="en-US" sz="1800" b="1" dirty="0">
                <a:solidFill>
                  <a:srgbClr val="4B2E83"/>
                </a:solidFill>
                <a:latin typeface="Cambria" pitchFamily="34" charset="0"/>
                <a:ea typeface="Cambria" pitchFamily="34" charset="-122"/>
                <a:cs typeface="Cambria" pitchFamily="34" charset="-120"/>
              </a:rPr>
              <a:t>Definition</a:t>
            </a:r>
            <a:endParaRPr lang="en-US" sz="1800" dirty="0"/>
          </a:p>
        </p:txBody>
      </p:sp>
      <p:sp>
        <p:nvSpPr>
          <p:cNvPr id="9" name="Text 6"/>
          <p:cNvSpPr/>
          <p:nvPr/>
        </p:nvSpPr>
        <p:spPr>
          <a:xfrm>
            <a:off x="777240" y="2834640"/>
            <a:ext cx="4480560" cy="1737360"/>
          </a:xfrm>
          <a:prstGeom prst="rect">
            <a:avLst/>
          </a:prstGeom>
          <a:noFill/>
          <a:ln/>
        </p:spPr>
        <p:txBody>
          <a:bodyPr wrap="square" rtlCol="0" anchor="ctr"/>
          <a:lstStyle/>
          <a:p>
            <a:pPr marL="0" indent="0">
              <a:lnSpc>
                <a:spcPct val="120000"/>
              </a:lnSpc>
              <a:buNone/>
            </a:pPr>
            <a:r>
              <a:rPr lang="en-US" sz="1300" dirty="0">
                <a:solidFill>
                  <a:srgbClr val="2B2130"/>
                </a:solidFill>
                <a:latin typeface="Calibri" pitchFamily="34" charset="0"/>
                <a:ea typeface="Calibri" pitchFamily="34" charset="-122"/>
                <a:cs typeface="Calibri" pitchFamily="34" charset="-120"/>
              </a:rPr>
              <a:t>A long-term brain condition marked by a lasting tendency to produce seizures, caused by sudden bursts of abnormal electrical activity in the brain. A diagnosis usually needs two unprovoked seizures more than 24 hours apart, or one seizure alongside a high chance of more happening.</a:t>
            </a:r>
            <a:endParaRPr lang="en-US" sz="1300" dirty="0"/>
          </a:p>
        </p:txBody>
      </p:sp>
      <p:sp>
        <p:nvSpPr>
          <p:cNvPr id="10" name="Shape 7"/>
          <p:cNvSpPr/>
          <p:nvPr/>
        </p:nvSpPr>
        <p:spPr>
          <a:xfrm>
            <a:off x="777240" y="4617720"/>
            <a:ext cx="4480560" cy="0"/>
          </a:xfrm>
          <a:prstGeom prst="line">
            <a:avLst/>
          </a:prstGeom>
          <a:noFill/>
          <a:ln w="12700">
            <a:solidFill>
              <a:srgbClr val="D9C6EF"/>
            </a:solidFill>
            <a:prstDash val="solid"/>
          </a:ln>
        </p:spPr>
      </p:sp>
      <p:sp>
        <p:nvSpPr>
          <p:cNvPr id="11" name="Text 8"/>
          <p:cNvSpPr/>
          <p:nvPr/>
        </p:nvSpPr>
        <p:spPr>
          <a:xfrm>
            <a:off x="777240" y="4709160"/>
            <a:ext cx="3657600" cy="365760"/>
          </a:xfrm>
          <a:prstGeom prst="rect">
            <a:avLst/>
          </a:prstGeom>
          <a:noFill/>
          <a:ln/>
        </p:spPr>
        <p:txBody>
          <a:bodyPr wrap="square" rtlCol="0" anchor="ctr"/>
          <a:lstStyle/>
          <a:p>
            <a:pPr marL="0" indent="0">
              <a:buNone/>
            </a:pPr>
            <a:r>
              <a:rPr lang="en-US" sz="1500" b="1" dirty="0">
                <a:solidFill>
                  <a:srgbClr val="4B2E83"/>
                </a:solidFill>
                <a:latin typeface="Cambria" pitchFamily="34" charset="0"/>
                <a:ea typeface="Cambria" pitchFamily="34" charset="-122"/>
                <a:cs typeface="Cambria" pitchFamily="34" charset="-120"/>
              </a:rPr>
              <a:t>Seizure types</a:t>
            </a:r>
            <a:endParaRPr lang="en-US" sz="1500" dirty="0"/>
          </a:p>
        </p:txBody>
      </p:sp>
      <p:sp>
        <p:nvSpPr>
          <p:cNvPr id="12" name="Text 9"/>
          <p:cNvSpPr/>
          <p:nvPr/>
        </p:nvSpPr>
        <p:spPr>
          <a:xfrm>
            <a:off x="777240" y="5074920"/>
            <a:ext cx="4480560" cy="868680"/>
          </a:xfrm>
          <a:prstGeom prst="rect">
            <a:avLst/>
          </a:prstGeom>
          <a:noFill/>
          <a:ln/>
        </p:spPr>
        <p:txBody>
          <a:bodyPr wrap="square" rtlCol="0" anchor="ctr"/>
          <a:lstStyle/>
          <a:p>
            <a:pPr marL="0" indent="0">
              <a:lnSpc>
                <a:spcPct val="115000"/>
              </a:lnSpc>
              <a:buNone/>
            </a:pPr>
            <a:r>
              <a:rPr lang="en-US" sz="1150" b="1" dirty="0">
                <a:solidFill>
                  <a:srgbClr val="2B2130"/>
                </a:solidFill>
                <a:latin typeface="Calibri" pitchFamily="34" charset="0"/>
                <a:ea typeface="Calibri" pitchFamily="34" charset="-122"/>
                <a:cs typeface="Calibri" pitchFamily="34" charset="-120"/>
              </a:rPr>
              <a:t>Focal seizures: </a:t>
            </a:r>
            <a:r>
              <a:rPr lang="en-US" sz="1150" dirty="0">
                <a:solidFill>
                  <a:srgbClr val="2B2130"/>
                </a:solidFill>
                <a:latin typeface="Calibri" pitchFamily="34" charset="0"/>
                <a:ea typeface="Calibri" pitchFamily="34" charset="-122"/>
                <a:cs typeface="Calibri" pitchFamily="34" charset="-120"/>
              </a:rPr>
              <a:t>start in one part of the brain, with or without loss of awareness
</a:t>
            </a:r>
            <a:r>
              <a:rPr lang="en-US" sz="1150" b="1" dirty="0">
                <a:solidFill>
                  <a:srgbClr val="2B2130"/>
                </a:solidFill>
                <a:latin typeface="Calibri" pitchFamily="34" charset="0"/>
                <a:ea typeface="Calibri" pitchFamily="34" charset="-122"/>
                <a:cs typeface="Calibri" pitchFamily="34" charset="-120"/>
              </a:rPr>
              <a:t>Generalised seizures: </a:t>
            </a:r>
            <a:r>
              <a:rPr lang="en-US" sz="1150" dirty="0">
                <a:solidFill>
                  <a:srgbClr val="2B2130"/>
                </a:solidFill>
                <a:latin typeface="Calibri" pitchFamily="34" charset="0"/>
                <a:ea typeface="Calibri" pitchFamily="34" charset="-122"/>
                <a:cs typeface="Calibri" pitchFamily="34" charset="-120"/>
              </a:rPr>
              <a:t>involve both sides of the brain from the start, such as tonic clonic, absence or myoclonic seizures
</a:t>
            </a:r>
            <a:r>
              <a:rPr lang="en-US" sz="1150" b="1" dirty="0">
                <a:solidFill>
                  <a:srgbClr val="2B2130"/>
                </a:solidFill>
                <a:latin typeface="Calibri" pitchFamily="34" charset="0"/>
                <a:ea typeface="Calibri" pitchFamily="34" charset="-122"/>
                <a:cs typeface="Calibri" pitchFamily="34" charset="-120"/>
              </a:rPr>
              <a:t>Unknown onset: </a:t>
            </a:r>
            <a:r>
              <a:rPr lang="en-US" sz="1150" dirty="0">
                <a:solidFill>
                  <a:srgbClr val="2B2130"/>
                </a:solidFill>
                <a:latin typeface="Calibri" pitchFamily="34" charset="0"/>
                <a:ea typeface="Calibri" pitchFamily="34" charset="-122"/>
                <a:cs typeface="Calibri" pitchFamily="34" charset="-120"/>
              </a:rPr>
              <a:t>onset not witnessed or unclear</a:t>
            </a:r>
            <a:endParaRPr lang="en-US" sz="1150" dirty="0"/>
          </a:p>
        </p:txBody>
      </p:sp>
      <p:sp>
        <p:nvSpPr>
          <p:cNvPr id="13" name="Text 10"/>
          <p:cNvSpPr/>
          <p:nvPr/>
        </p:nvSpPr>
        <p:spPr>
          <a:xfrm>
            <a:off x="5852160" y="1828800"/>
            <a:ext cx="5669280" cy="365760"/>
          </a:xfrm>
          <a:prstGeom prst="rect">
            <a:avLst/>
          </a:prstGeom>
          <a:noFill/>
          <a:ln/>
        </p:spPr>
        <p:txBody>
          <a:bodyPr wrap="square" rtlCol="0" anchor="ctr"/>
          <a:lstStyle/>
          <a:p>
            <a:pPr marL="0" indent="0">
              <a:buNone/>
            </a:pPr>
            <a:r>
              <a:rPr lang="en-US" sz="1800" b="1" dirty="0">
                <a:solidFill>
                  <a:srgbClr val="2B2130"/>
                </a:solidFill>
                <a:latin typeface="Cambria" pitchFamily="34" charset="0"/>
                <a:ea typeface="Cambria" pitchFamily="34" charset="-122"/>
                <a:cs typeface="Cambria" pitchFamily="34" charset="-120"/>
              </a:rPr>
              <a:t>Causes (aetiology)</a:t>
            </a:r>
            <a:endParaRPr lang="en-US" sz="1800" dirty="0"/>
          </a:p>
        </p:txBody>
      </p:sp>
      <p:sp>
        <p:nvSpPr>
          <p:cNvPr id="14" name="Shape 11"/>
          <p:cNvSpPr/>
          <p:nvPr/>
        </p:nvSpPr>
        <p:spPr>
          <a:xfrm>
            <a:off x="5852160" y="2331720"/>
            <a:ext cx="2743200" cy="1143000"/>
          </a:xfrm>
          <a:prstGeom prst="roundRect">
            <a:avLst>
              <a:gd name="adj" fmla="val 7200"/>
            </a:avLst>
          </a:prstGeom>
          <a:solidFill>
            <a:srgbClr val="FFFFFF"/>
          </a:solidFill>
          <a:ln w="12700">
            <a:solidFill>
              <a:srgbClr val="DDD3E6"/>
            </a:solidFill>
            <a:prstDash val="solid"/>
          </a:ln>
          <a:effectLst>
            <a:outerShdw blurRad="101600" dist="38100" dir="5400000" algn="bl" rotWithShape="0">
              <a:srgbClr val="3A2A50">
                <a:alpha val="18000"/>
              </a:srgbClr>
            </a:outerShdw>
          </a:effectLst>
        </p:spPr>
      </p:sp>
      <p:sp>
        <p:nvSpPr>
          <p:cNvPr id="15" name="Text 12"/>
          <p:cNvSpPr/>
          <p:nvPr/>
        </p:nvSpPr>
        <p:spPr>
          <a:xfrm>
            <a:off x="6016752" y="2423160"/>
            <a:ext cx="2414016" cy="320040"/>
          </a:xfrm>
          <a:prstGeom prst="rect">
            <a:avLst/>
          </a:prstGeom>
          <a:noFill/>
          <a:ln/>
        </p:spPr>
        <p:txBody>
          <a:bodyPr wrap="square" rtlCol="0" anchor="ctr"/>
          <a:lstStyle/>
          <a:p>
            <a:pPr marL="0" indent="0">
              <a:buNone/>
            </a:pPr>
            <a:r>
              <a:rPr lang="en-US" sz="1350" b="1" dirty="0">
                <a:solidFill>
                  <a:srgbClr val="E8734A"/>
                </a:solidFill>
                <a:latin typeface="Calibri" pitchFamily="34" charset="0"/>
                <a:ea typeface="Calibri" pitchFamily="34" charset="-122"/>
                <a:cs typeface="Calibri" pitchFamily="34" charset="-120"/>
              </a:rPr>
              <a:t>Structural</a:t>
            </a:r>
            <a:endParaRPr lang="en-US" sz="1350" dirty="0"/>
          </a:p>
        </p:txBody>
      </p:sp>
      <p:sp>
        <p:nvSpPr>
          <p:cNvPr id="16" name="Text 13"/>
          <p:cNvSpPr/>
          <p:nvPr/>
        </p:nvSpPr>
        <p:spPr>
          <a:xfrm>
            <a:off x="6016752" y="2770632"/>
            <a:ext cx="2414016" cy="658368"/>
          </a:xfrm>
          <a:prstGeom prst="rect">
            <a:avLst/>
          </a:prstGeom>
          <a:noFill/>
          <a:ln/>
        </p:spPr>
        <p:txBody>
          <a:bodyPr wrap="square" rtlCol="0" anchor="ctr"/>
          <a:lstStyle/>
          <a:p>
            <a:pPr marL="0" indent="0">
              <a:lnSpc>
                <a:spcPct val="105000"/>
              </a:lnSpc>
              <a:buNone/>
            </a:pPr>
            <a:r>
              <a:rPr lang="en-US" sz="1050" dirty="0">
                <a:solidFill>
                  <a:srgbClr val="2B2130"/>
                </a:solidFill>
                <a:latin typeface="Calibri" pitchFamily="34" charset="0"/>
                <a:ea typeface="Calibri" pitchFamily="34" charset="-122"/>
                <a:cs typeface="Calibri" pitchFamily="34" charset="-120"/>
              </a:rPr>
              <a:t>Stroke, brain injury, tumour or scarring</a:t>
            </a:r>
            <a:endParaRPr lang="en-US" sz="1050" dirty="0"/>
          </a:p>
        </p:txBody>
      </p:sp>
      <p:sp>
        <p:nvSpPr>
          <p:cNvPr id="17" name="Shape 14"/>
          <p:cNvSpPr/>
          <p:nvPr/>
        </p:nvSpPr>
        <p:spPr>
          <a:xfrm>
            <a:off x="8778240" y="2331720"/>
            <a:ext cx="2743200" cy="1143000"/>
          </a:xfrm>
          <a:prstGeom prst="roundRect">
            <a:avLst>
              <a:gd name="adj" fmla="val 7200"/>
            </a:avLst>
          </a:prstGeom>
          <a:solidFill>
            <a:srgbClr val="FFFFFF"/>
          </a:solidFill>
          <a:ln w="12700">
            <a:solidFill>
              <a:srgbClr val="DDD3E6"/>
            </a:solidFill>
            <a:prstDash val="solid"/>
          </a:ln>
          <a:effectLst>
            <a:outerShdw blurRad="101600" dist="38100" dir="5400000" algn="bl" rotWithShape="0">
              <a:srgbClr val="3A2A50">
                <a:alpha val="18000"/>
              </a:srgbClr>
            </a:outerShdw>
          </a:effectLst>
        </p:spPr>
      </p:sp>
      <p:sp>
        <p:nvSpPr>
          <p:cNvPr id="18" name="Text 15"/>
          <p:cNvSpPr/>
          <p:nvPr/>
        </p:nvSpPr>
        <p:spPr>
          <a:xfrm>
            <a:off x="8942832" y="2423160"/>
            <a:ext cx="2414016" cy="320040"/>
          </a:xfrm>
          <a:prstGeom prst="rect">
            <a:avLst/>
          </a:prstGeom>
          <a:noFill/>
          <a:ln/>
        </p:spPr>
        <p:txBody>
          <a:bodyPr wrap="square" rtlCol="0" anchor="ctr"/>
          <a:lstStyle/>
          <a:p>
            <a:pPr marL="0" indent="0">
              <a:buNone/>
            </a:pPr>
            <a:r>
              <a:rPr lang="en-US" sz="1350" b="1" dirty="0">
                <a:solidFill>
                  <a:srgbClr val="E8734A"/>
                </a:solidFill>
                <a:latin typeface="Calibri" pitchFamily="34" charset="0"/>
                <a:ea typeface="Calibri" pitchFamily="34" charset="-122"/>
                <a:cs typeface="Calibri" pitchFamily="34" charset="-120"/>
              </a:rPr>
              <a:t>Genetic</a:t>
            </a:r>
            <a:endParaRPr lang="en-US" sz="1350" dirty="0"/>
          </a:p>
        </p:txBody>
      </p:sp>
      <p:sp>
        <p:nvSpPr>
          <p:cNvPr id="19" name="Text 16"/>
          <p:cNvSpPr/>
          <p:nvPr/>
        </p:nvSpPr>
        <p:spPr>
          <a:xfrm>
            <a:off x="8942832" y="2770632"/>
            <a:ext cx="2414016" cy="658368"/>
          </a:xfrm>
          <a:prstGeom prst="rect">
            <a:avLst/>
          </a:prstGeom>
          <a:noFill/>
          <a:ln/>
        </p:spPr>
        <p:txBody>
          <a:bodyPr wrap="square" rtlCol="0" anchor="ctr"/>
          <a:lstStyle/>
          <a:p>
            <a:pPr marL="0" indent="0">
              <a:lnSpc>
                <a:spcPct val="105000"/>
              </a:lnSpc>
              <a:buNone/>
            </a:pPr>
            <a:r>
              <a:rPr lang="en-US" sz="1050" dirty="0">
                <a:solidFill>
                  <a:srgbClr val="2B2130"/>
                </a:solidFill>
                <a:latin typeface="Calibri" pitchFamily="34" charset="0"/>
                <a:ea typeface="Calibri" pitchFamily="34" charset="-122"/>
                <a:cs typeface="Calibri" pitchFamily="34" charset="-120"/>
              </a:rPr>
              <a:t>An inherited change linked to seizures</a:t>
            </a:r>
            <a:endParaRPr lang="en-US" sz="1050" dirty="0"/>
          </a:p>
        </p:txBody>
      </p:sp>
      <p:sp>
        <p:nvSpPr>
          <p:cNvPr id="20" name="Shape 17"/>
          <p:cNvSpPr/>
          <p:nvPr/>
        </p:nvSpPr>
        <p:spPr>
          <a:xfrm>
            <a:off x="5852160" y="3657600"/>
            <a:ext cx="2743200" cy="1143000"/>
          </a:xfrm>
          <a:prstGeom prst="roundRect">
            <a:avLst>
              <a:gd name="adj" fmla="val 7200"/>
            </a:avLst>
          </a:prstGeom>
          <a:solidFill>
            <a:srgbClr val="FFFFFF"/>
          </a:solidFill>
          <a:ln w="12700">
            <a:solidFill>
              <a:srgbClr val="DDD3E6"/>
            </a:solidFill>
            <a:prstDash val="solid"/>
          </a:ln>
          <a:effectLst>
            <a:outerShdw blurRad="101600" dist="38100" dir="5400000" algn="bl" rotWithShape="0">
              <a:srgbClr val="3A2A50">
                <a:alpha val="18000"/>
              </a:srgbClr>
            </a:outerShdw>
          </a:effectLst>
        </p:spPr>
      </p:sp>
      <p:sp>
        <p:nvSpPr>
          <p:cNvPr id="21" name="Text 18"/>
          <p:cNvSpPr/>
          <p:nvPr/>
        </p:nvSpPr>
        <p:spPr>
          <a:xfrm>
            <a:off x="6016752" y="3749040"/>
            <a:ext cx="2414016" cy="320040"/>
          </a:xfrm>
          <a:prstGeom prst="rect">
            <a:avLst/>
          </a:prstGeom>
          <a:noFill/>
          <a:ln/>
        </p:spPr>
        <p:txBody>
          <a:bodyPr wrap="square" rtlCol="0" anchor="ctr"/>
          <a:lstStyle/>
          <a:p>
            <a:pPr marL="0" indent="0">
              <a:buNone/>
            </a:pPr>
            <a:r>
              <a:rPr lang="en-US" sz="1350" b="1" dirty="0">
                <a:solidFill>
                  <a:srgbClr val="E8734A"/>
                </a:solidFill>
                <a:latin typeface="Calibri" pitchFamily="34" charset="0"/>
                <a:ea typeface="Calibri" pitchFamily="34" charset="-122"/>
                <a:cs typeface="Calibri" pitchFamily="34" charset="-120"/>
              </a:rPr>
              <a:t>Infectious</a:t>
            </a:r>
            <a:endParaRPr lang="en-US" sz="1350" dirty="0"/>
          </a:p>
        </p:txBody>
      </p:sp>
      <p:sp>
        <p:nvSpPr>
          <p:cNvPr id="22" name="Text 19"/>
          <p:cNvSpPr/>
          <p:nvPr/>
        </p:nvSpPr>
        <p:spPr>
          <a:xfrm>
            <a:off x="6016752" y="4096512"/>
            <a:ext cx="2414016" cy="658368"/>
          </a:xfrm>
          <a:prstGeom prst="rect">
            <a:avLst/>
          </a:prstGeom>
          <a:noFill/>
          <a:ln/>
        </p:spPr>
        <p:txBody>
          <a:bodyPr wrap="square" rtlCol="0" anchor="ctr"/>
          <a:lstStyle/>
          <a:p>
            <a:pPr marL="0" indent="0">
              <a:lnSpc>
                <a:spcPct val="105000"/>
              </a:lnSpc>
              <a:buNone/>
            </a:pPr>
            <a:r>
              <a:rPr lang="en-US" sz="1050" dirty="0">
                <a:solidFill>
                  <a:srgbClr val="2B2130"/>
                </a:solidFill>
                <a:latin typeface="Calibri" pitchFamily="34" charset="0"/>
                <a:ea typeface="Calibri" pitchFamily="34" charset="-122"/>
                <a:cs typeface="Calibri" pitchFamily="34" charset="-120"/>
              </a:rPr>
              <a:t>Past brain infection such as meningitis</a:t>
            </a:r>
            <a:endParaRPr lang="en-US" sz="1050" dirty="0"/>
          </a:p>
        </p:txBody>
      </p:sp>
      <p:sp>
        <p:nvSpPr>
          <p:cNvPr id="23" name="Shape 20"/>
          <p:cNvSpPr/>
          <p:nvPr/>
        </p:nvSpPr>
        <p:spPr>
          <a:xfrm>
            <a:off x="8778240" y="3657600"/>
            <a:ext cx="2743200" cy="1143000"/>
          </a:xfrm>
          <a:prstGeom prst="roundRect">
            <a:avLst>
              <a:gd name="adj" fmla="val 7200"/>
            </a:avLst>
          </a:prstGeom>
          <a:solidFill>
            <a:srgbClr val="FFFFFF"/>
          </a:solidFill>
          <a:ln w="12700">
            <a:solidFill>
              <a:srgbClr val="DDD3E6"/>
            </a:solidFill>
            <a:prstDash val="solid"/>
          </a:ln>
          <a:effectLst>
            <a:outerShdw blurRad="101600" dist="38100" dir="5400000" algn="bl" rotWithShape="0">
              <a:srgbClr val="3A2A50">
                <a:alpha val="18000"/>
              </a:srgbClr>
            </a:outerShdw>
          </a:effectLst>
        </p:spPr>
      </p:sp>
      <p:sp>
        <p:nvSpPr>
          <p:cNvPr id="24" name="Text 21"/>
          <p:cNvSpPr/>
          <p:nvPr/>
        </p:nvSpPr>
        <p:spPr>
          <a:xfrm>
            <a:off x="8942832" y="3749040"/>
            <a:ext cx="2414016" cy="320040"/>
          </a:xfrm>
          <a:prstGeom prst="rect">
            <a:avLst/>
          </a:prstGeom>
          <a:noFill/>
          <a:ln/>
        </p:spPr>
        <p:txBody>
          <a:bodyPr wrap="square" rtlCol="0" anchor="ctr"/>
          <a:lstStyle/>
          <a:p>
            <a:pPr marL="0" indent="0">
              <a:buNone/>
            </a:pPr>
            <a:r>
              <a:rPr lang="en-US" sz="1350" b="1" dirty="0">
                <a:solidFill>
                  <a:srgbClr val="E8734A"/>
                </a:solidFill>
                <a:latin typeface="Calibri" pitchFamily="34" charset="0"/>
                <a:ea typeface="Calibri" pitchFamily="34" charset="-122"/>
                <a:cs typeface="Calibri" pitchFamily="34" charset="-120"/>
              </a:rPr>
              <a:t>Metabolic</a:t>
            </a:r>
            <a:endParaRPr lang="en-US" sz="1350" dirty="0"/>
          </a:p>
        </p:txBody>
      </p:sp>
      <p:sp>
        <p:nvSpPr>
          <p:cNvPr id="25" name="Text 22"/>
          <p:cNvSpPr/>
          <p:nvPr/>
        </p:nvSpPr>
        <p:spPr>
          <a:xfrm>
            <a:off x="8942832" y="4096512"/>
            <a:ext cx="2414016" cy="658368"/>
          </a:xfrm>
          <a:prstGeom prst="rect">
            <a:avLst/>
          </a:prstGeom>
          <a:noFill/>
          <a:ln/>
        </p:spPr>
        <p:txBody>
          <a:bodyPr wrap="square" rtlCol="0" anchor="ctr"/>
          <a:lstStyle/>
          <a:p>
            <a:pPr marL="0" indent="0">
              <a:lnSpc>
                <a:spcPct val="105000"/>
              </a:lnSpc>
              <a:buNone/>
            </a:pPr>
            <a:r>
              <a:rPr lang="en-US" sz="1050" dirty="0">
                <a:solidFill>
                  <a:srgbClr val="2B2130"/>
                </a:solidFill>
                <a:latin typeface="Calibri" pitchFamily="34" charset="0"/>
                <a:ea typeface="Calibri" pitchFamily="34" charset="-122"/>
                <a:cs typeface="Calibri" pitchFamily="34" charset="-120"/>
              </a:rPr>
              <a:t>A body chemistry problem affecting the brain</a:t>
            </a:r>
            <a:endParaRPr lang="en-US" sz="1050" dirty="0"/>
          </a:p>
        </p:txBody>
      </p:sp>
      <p:sp>
        <p:nvSpPr>
          <p:cNvPr id="26" name="Shape 23"/>
          <p:cNvSpPr/>
          <p:nvPr/>
        </p:nvSpPr>
        <p:spPr>
          <a:xfrm>
            <a:off x="5852160" y="4983480"/>
            <a:ext cx="2743200" cy="1143000"/>
          </a:xfrm>
          <a:prstGeom prst="roundRect">
            <a:avLst>
              <a:gd name="adj" fmla="val 7200"/>
            </a:avLst>
          </a:prstGeom>
          <a:solidFill>
            <a:srgbClr val="FFFFFF"/>
          </a:solidFill>
          <a:ln w="12700">
            <a:solidFill>
              <a:srgbClr val="DDD3E6"/>
            </a:solidFill>
            <a:prstDash val="solid"/>
          </a:ln>
          <a:effectLst>
            <a:outerShdw blurRad="101600" dist="38100" dir="5400000" algn="bl" rotWithShape="0">
              <a:srgbClr val="3A2A50">
                <a:alpha val="18000"/>
              </a:srgbClr>
            </a:outerShdw>
          </a:effectLst>
        </p:spPr>
      </p:sp>
      <p:sp>
        <p:nvSpPr>
          <p:cNvPr id="27" name="Text 24"/>
          <p:cNvSpPr/>
          <p:nvPr/>
        </p:nvSpPr>
        <p:spPr>
          <a:xfrm>
            <a:off x="6016752" y="5074920"/>
            <a:ext cx="2414016" cy="320040"/>
          </a:xfrm>
          <a:prstGeom prst="rect">
            <a:avLst/>
          </a:prstGeom>
          <a:noFill/>
          <a:ln/>
        </p:spPr>
        <p:txBody>
          <a:bodyPr wrap="square" rtlCol="0" anchor="ctr"/>
          <a:lstStyle/>
          <a:p>
            <a:pPr marL="0" indent="0">
              <a:buNone/>
            </a:pPr>
            <a:r>
              <a:rPr lang="en-US" sz="1350" b="1" dirty="0">
                <a:solidFill>
                  <a:srgbClr val="E8734A"/>
                </a:solidFill>
                <a:latin typeface="Calibri" pitchFamily="34" charset="0"/>
                <a:ea typeface="Calibri" pitchFamily="34" charset="-122"/>
                <a:cs typeface="Calibri" pitchFamily="34" charset="-120"/>
              </a:rPr>
              <a:t>Immune</a:t>
            </a:r>
            <a:endParaRPr lang="en-US" sz="1350" dirty="0"/>
          </a:p>
        </p:txBody>
      </p:sp>
      <p:sp>
        <p:nvSpPr>
          <p:cNvPr id="28" name="Text 25"/>
          <p:cNvSpPr/>
          <p:nvPr/>
        </p:nvSpPr>
        <p:spPr>
          <a:xfrm>
            <a:off x="6016752" y="5422392"/>
            <a:ext cx="2414016" cy="658368"/>
          </a:xfrm>
          <a:prstGeom prst="rect">
            <a:avLst/>
          </a:prstGeom>
          <a:noFill/>
          <a:ln/>
        </p:spPr>
        <p:txBody>
          <a:bodyPr wrap="square" rtlCol="0" anchor="ctr"/>
          <a:lstStyle/>
          <a:p>
            <a:pPr marL="0" indent="0">
              <a:lnSpc>
                <a:spcPct val="105000"/>
              </a:lnSpc>
              <a:buNone/>
            </a:pPr>
            <a:r>
              <a:rPr lang="en-US" sz="1050" dirty="0">
                <a:solidFill>
                  <a:srgbClr val="2B2130"/>
                </a:solidFill>
                <a:latin typeface="Calibri" pitchFamily="34" charset="0"/>
                <a:ea typeface="Calibri" pitchFamily="34" charset="-122"/>
                <a:cs typeface="Calibri" pitchFamily="34" charset="-120"/>
              </a:rPr>
              <a:t>The immune system attacking the brain</a:t>
            </a:r>
            <a:endParaRPr lang="en-US" sz="1050" dirty="0"/>
          </a:p>
        </p:txBody>
      </p:sp>
      <p:sp>
        <p:nvSpPr>
          <p:cNvPr id="29" name="Shape 26"/>
          <p:cNvSpPr/>
          <p:nvPr/>
        </p:nvSpPr>
        <p:spPr>
          <a:xfrm>
            <a:off x="8778240" y="4983480"/>
            <a:ext cx="2743200" cy="1143000"/>
          </a:xfrm>
          <a:prstGeom prst="roundRect">
            <a:avLst>
              <a:gd name="adj" fmla="val 7200"/>
            </a:avLst>
          </a:prstGeom>
          <a:solidFill>
            <a:srgbClr val="FFFFFF"/>
          </a:solidFill>
          <a:ln w="12700">
            <a:solidFill>
              <a:srgbClr val="DDD3E6"/>
            </a:solidFill>
            <a:prstDash val="solid"/>
          </a:ln>
          <a:effectLst>
            <a:outerShdw blurRad="101600" dist="38100" dir="5400000" algn="bl" rotWithShape="0">
              <a:srgbClr val="3A2A50">
                <a:alpha val="18000"/>
              </a:srgbClr>
            </a:outerShdw>
          </a:effectLst>
        </p:spPr>
      </p:sp>
      <p:sp>
        <p:nvSpPr>
          <p:cNvPr id="30" name="Text 27"/>
          <p:cNvSpPr/>
          <p:nvPr/>
        </p:nvSpPr>
        <p:spPr>
          <a:xfrm>
            <a:off x="8942832" y="5074920"/>
            <a:ext cx="2414016" cy="320040"/>
          </a:xfrm>
          <a:prstGeom prst="rect">
            <a:avLst/>
          </a:prstGeom>
          <a:noFill/>
          <a:ln/>
        </p:spPr>
        <p:txBody>
          <a:bodyPr wrap="square" rtlCol="0" anchor="ctr"/>
          <a:lstStyle/>
          <a:p>
            <a:pPr marL="0" indent="0">
              <a:buNone/>
            </a:pPr>
            <a:r>
              <a:rPr lang="en-US" sz="1350" b="1" dirty="0">
                <a:solidFill>
                  <a:srgbClr val="E8734A"/>
                </a:solidFill>
                <a:latin typeface="Calibri" pitchFamily="34" charset="0"/>
                <a:ea typeface="Calibri" pitchFamily="34" charset="-122"/>
                <a:cs typeface="Calibri" pitchFamily="34" charset="-120"/>
              </a:rPr>
              <a:t>Unknown</a:t>
            </a:r>
            <a:endParaRPr lang="en-US" sz="1350" dirty="0"/>
          </a:p>
        </p:txBody>
      </p:sp>
      <p:sp>
        <p:nvSpPr>
          <p:cNvPr id="31" name="Text 28"/>
          <p:cNvSpPr/>
          <p:nvPr/>
        </p:nvSpPr>
        <p:spPr>
          <a:xfrm>
            <a:off x="8942832" y="5422392"/>
            <a:ext cx="2414016" cy="658368"/>
          </a:xfrm>
          <a:prstGeom prst="rect">
            <a:avLst/>
          </a:prstGeom>
          <a:noFill/>
          <a:ln/>
        </p:spPr>
        <p:txBody>
          <a:bodyPr wrap="square" rtlCol="0" anchor="ctr"/>
          <a:lstStyle/>
          <a:p>
            <a:pPr marL="0" indent="0">
              <a:lnSpc>
                <a:spcPct val="105000"/>
              </a:lnSpc>
              <a:buNone/>
            </a:pPr>
            <a:r>
              <a:rPr lang="en-US" sz="1050" dirty="0">
                <a:solidFill>
                  <a:srgbClr val="2B2130"/>
                </a:solidFill>
                <a:latin typeface="Calibri" pitchFamily="34" charset="0"/>
                <a:ea typeface="Calibri" pitchFamily="34" charset="-122"/>
                <a:cs typeface="Calibri" pitchFamily="34" charset="-120"/>
              </a:rPr>
              <a:t>No clear cause found yet</a:t>
            </a:r>
            <a:endParaRPr lang="en-US" sz="1050" dirty="0"/>
          </a:p>
        </p:txBody>
      </p:sp>
      <p:sp>
        <p:nvSpPr>
          <p:cNvPr id="33" name="Text 29"/>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EPIDEMIOLOGY</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How common is epilepsy?</a:t>
            </a:r>
            <a:endParaRPr lang="en-US" sz="3200" dirty="0"/>
          </a:p>
        </p:txBody>
      </p:sp>
      <p:sp>
        <p:nvSpPr>
          <p:cNvPr id="5" name="Shape 3"/>
          <p:cNvSpPr/>
          <p:nvPr/>
        </p:nvSpPr>
        <p:spPr>
          <a:xfrm>
            <a:off x="457200" y="1828800"/>
            <a:ext cx="3429000" cy="1554480"/>
          </a:xfrm>
          <a:prstGeom prst="roundRect">
            <a:avLst>
              <a:gd name="adj" fmla="val 5294"/>
            </a:avLst>
          </a:prstGeom>
          <a:solidFill>
            <a:srgbClr val="4B2E83"/>
          </a:solidFill>
          <a:ln/>
          <a:effectLst>
            <a:outerShdw blurRad="101600" dist="38100" dir="5400000" algn="bl" rotWithShape="0">
              <a:srgbClr val="3A2A50">
                <a:alpha val="18000"/>
              </a:srgbClr>
            </a:outerShdw>
          </a:effectLst>
        </p:spPr>
      </p:sp>
      <p:sp>
        <p:nvSpPr>
          <p:cNvPr id="6" name="Text 4"/>
          <p:cNvSpPr/>
          <p:nvPr/>
        </p:nvSpPr>
        <p:spPr>
          <a:xfrm>
            <a:off x="640080" y="1965960"/>
            <a:ext cx="3063240" cy="77724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630,000+</a:t>
            </a:r>
            <a:endParaRPr lang="en-US" sz="3400" dirty="0"/>
          </a:p>
        </p:txBody>
      </p:sp>
      <p:sp>
        <p:nvSpPr>
          <p:cNvPr id="7" name="Text 5"/>
          <p:cNvSpPr/>
          <p:nvPr/>
        </p:nvSpPr>
        <p:spPr>
          <a:xfrm>
            <a:off x="640080" y="2743200"/>
            <a:ext cx="3063240" cy="548640"/>
          </a:xfrm>
          <a:prstGeom prst="rect">
            <a:avLst/>
          </a:prstGeom>
          <a:noFill/>
          <a:ln/>
        </p:spPr>
        <p:txBody>
          <a:bodyPr wrap="square" rtlCol="0" anchor="ctr"/>
          <a:lstStyle/>
          <a:p>
            <a:pPr marL="0" indent="0">
              <a:buNone/>
            </a:pPr>
            <a:r>
              <a:rPr lang="en-US" sz="1150" dirty="0">
                <a:solidFill>
                  <a:srgbClr val="EDE3F7"/>
                </a:solidFill>
                <a:latin typeface="Calibri" pitchFamily="34" charset="0"/>
                <a:ea typeface="Calibri" pitchFamily="34" charset="-122"/>
                <a:cs typeface="Calibri" pitchFamily="34" charset="-120"/>
              </a:rPr>
              <a:t>people live with epilepsy in the UK</a:t>
            </a:r>
            <a:endParaRPr lang="en-US" sz="1150" dirty="0"/>
          </a:p>
        </p:txBody>
      </p:sp>
      <p:sp>
        <p:nvSpPr>
          <p:cNvPr id="8" name="Shape 6"/>
          <p:cNvSpPr/>
          <p:nvPr/>
        </p:nvSpPr>
        <p:spPr>
          <a:xfrm>
            <a:off x="4114800" y="1828800"/>
            <a:ext cx="3429000" cy="1554480"/>
          </a:xfrm>
          <a:prstGeom prst="roundRect">
            <a:avLst>
              <a:gd name="adj" fmla="val 5294"/>
            </a:avLst>
          </a:prstGeom>
          <a:solidFill>
            <a:srgbClr val="4B2E83"/>
          </a:solidFill>
          <a:ln/>
          <a:effectLst>
            <a:outerShdw blurRad="101600" dist="38100" dir="5400000" algn="bl" rotWithShape="0">
              <a:srgbClr val="3A2A50">
                <a:alpha val="18000"/>
              </a:srgbClr>
            </a:outerShdw>
          </a:effectLst>
        </p:spPr>
      </p:sp>
      <p:sp>
        <p:nvSpPr>
          <p:cNvPr id="9" name="Text 7"/>
          <p:cNvSpPr/>
          <p:nvPr/>
        </p:nvSpPr>
        <p:spPr>
          <a:xfrm>
            <a:off x="4297680" y="1965960"/>
            <a:ext cx="3063240" cy="77724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9.37</a:t>
            </a:r>
            <a:endParaRPr lang="en-US" sz="3400" dirty="0"/>
          </a:p>
        </p:txBody>
      </p:sp>
      <p:sp>
        <p:nvSpPr>
          <p:cNvPr id="10" name="Text 8"/>
          <p:cNvSpPr/>
          <p:nvPr/>
        </p:nvSpPr>
        <p:spPr>
          <a:xfrm>
            <a:off x="4297680" y="2743200"/>
            <a:ext cx="3063240" cy="548640"/>
          </a:xfrm>
          <a:prstGeom prst="rect">
            <a:avLst/>
          </a:prstGeom>
          <a:noFill/>
          <a:ln/>
        </p:spPr>
        <p:txBody>
          <a:bodyPr wrap="square" rtlCol="0" anchor="ctr"/>
          <a:lstStyle/>
          <a:p>
            <a:pPr marL="0" indent="0">
              <a:buNone/>
            </a:pPr>
            <a:r>
              <a:rPr lang="en-US" sz="1150" dirty="0">
                <a:solidFill>
                  <a:srgbClr val="EDE3F7"/>
                </a:solidFill>
                <a:latin typeface="Calibri" pitchFamily="34" charset="0"/>
                <a:ea typeface="Calibri" pitchFamily="34" charset="-122"/>
                <a:cs typeface="Calibri" pitchFamily="34" charset="-120"/>
              </a:rPr>
              <a:t>per 1,000 people: UK point prevalence</a:t>
            </a:r>
            <a:endParaRPr lang="en-US" sz="1150" dirty="0"/>
          </a:p>
        </p:txBody>
      </p:sp>
      <p:sp>
        <p:nvSpPr>
          <p:cNvPr id="11" name="Shape 9"/>
          <p:cNvSpPr/>
          <p:nvPr/>
        </p:nvSpPr>
        <p:spPr>
          <a:xfrm>
            <a:off x="7772400" y="1828800"/>
            <a:ext cx="3429000" cy="1554480"/>
          </a:xfrm>
          <a:prstGeom prst="roundRect">
            <a:avLst>
              <a:gd name="adj" fmla="val 5294"/>
            </a:avLst>
          </a:prstGeom>
          <a:solidFill>
            <a:srgbClr val="4B2E83"/>
          </a:solidFill>
          <a:ln/>
          <a:effectLst>
            <a:outerShdw blurRad="101600" dist="38100" dir="5400000" algn="bl" rotWithShape="0">
              <a:srgbClr val="3A2A50">
                <a:alpha val="18000"/>
              </a:srgbClr>
            </a:outerShdw>
          </a:effectLst>
        </p:spPr>
      </p:sp>
      <p:sp>
        <p:nvSpPr>
          <p:cNvPr id="12" name="Text 10"/>
          <p:cNvSpPr/>
          <p:nvPr/>
        </p:nvSpPr>
        <p:spPr>
          <a:xfrm>
            <a:off x="7955280" y="1965960"/>
            <a:ext cx="3063240" cy="77724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~52 million</a:t>
            </a:r>
            <a:endParaRPr lang="en-US" sz="3400" dirty="0"/>
          </a:p>
        </p:txBody>
      </p:sp>
      <p:sp>
        <p:nvSpPr>
          <p:cNvPr id="13" name="Text 11"/>
          <p:cNvSpPr/>
          <p:nvPr/>
        </p:nvSpPr>
        <p:spPr>
          <a:xfrm>
            <a:off x="7955280" y="2743200"/>
            <a:ext cx="3063240" cy="548640"/>
          </a:xfrm>
          <a:prstGeom prst="rect">
            <a:avLst/>
          </a:prstGeom>
          <a:noFill/>
          <a:ln/>
        </p:spPr>
        <p:txBody>
          <a:bodyPr wrap="square" rtlCol="0" anchor="ctr"/>
          <a:lstStyle/>
          <a:p>
            <a:pPr marL="0" indent="0">
              <a:buNone/>
            </a:pPr>
            <a:r>
              <a:rPr lang="en-US" sz="1150" dirty="0">
                <a:solidFill>
                  <a:srgbClr val="EDE3F7"/>
                </a:solidFill>
                <a:latin typeface="Calibri" pitchFamily="34" charset="0"/>
                <a:ea typeface="Calibri" pitchFamily="34" charset="-122"/>
                <a:cs typeface="Calibri" pitchFamily="34" charset="-120"/>
              </a:rPr>
              <a:t>people affected worldwide</a:t>
            </a:r>
            <a:endParaRPr lang="en-US" sz="1150" dirty="0"/>
          </a:p>
        </p:txBody>
      </p:sp>
      <p:sp>
        <p:nvSpPr>
          <p:cNvPr id="14" name="Text 12"/>
          <p:cNvSpPr/>
          <p:nvPr/>
        </p:nvSpPr>
        <p:spPr>
          <a:xfrm>
            <a:off x="457200" y="3657600"/>
            <a:ext cx="5669280" cy="320040"/>
          </a:xfrm>
          <a:prstGeom prst="rect">
            <a:avLst/>
          </a:prstGeom>
          <a:noFill/>
          <a:ln/>
        </p:spPr>
        <p:txBody>
          <a:bodyPr wrap="square" rtlCol="0" anchor="ctr"/>
          <a:lstStyle/>
          <a:p>
            <a:pPr marL="0" indent="0">
              <a:buNone/>
            </a:pPr>
            <a:r>
              <a:rPr lang="en-US" sz="1250" b="1" dirty="0">
                <a:solidFill>
                  <a:srgbClr val="2B2130"/>
                </a:solidFill>
                <a:latin typeface="Calibri" pitchFamily="34" charset="0"/>
                <a:ea typeface="Calibri" pitchFamily="34" charset="-122"/>
                <a:cs typeface="Calibri" pitchFamily="34" charset="-120"/>
              </a:rPr>
              <a:t>UK point prevalence by nation, per 1,000 people</a:t>
            </a:r>
            <a:endParaRPr lang="en-US" sz="1250" dirty="0"/>
          </a:p>
        </p:txBody>
      </p:sp>
      <p:graphicFrame>
        <p:nvGraphicFramePr>
          <p:cNvPr id="15" name="Chart 0"/>
          <p:cNvGraphicFramePr/>
          <p:nvPr/>
        </p:nvGraphicFramePr>
        <p:xfrm>
          <a:off x="457200" y="3931920"/>
          <a:ext cx="5669280" cy="2148840"/>
        </p:xfrm>
        <a:graphic>
          <a:graphicData uri="http://schemas.openxmlformats.org/drawingml/2006/chart">
            <c:chart xmlns:c="http://schemas.openxmlformats.org/drawingml/2006/chart" xmlns:r="http://schemas.openxmlformats.org/officeDocument/2006/relationships" r:id="rId3"/>
          </a:graphicData>
        </a:graphic>
      </p:graphicFrame>
      <p:sp>
        <p:nvSpPr>
          <p:cNvPr id="16" name="Shape 13"/>
          <p:cNvSpPr/>
          <p:nvPr/>
        </p:nvSpPr>
        <p:spPr>
          <a:xfrm>
            <a:off x="6400800" y="3657600"/>
            <a:ext cx="4892040" cy="2834640"/>
          </a:xfrm>
          <a:prstGeom prst="roundRect">
            <a:avLst>
              <a:gd name="adj" fmla="val 2903"/>
            </a:avLst>
          </a:prstGeom>
          <a:solidFill>
            <a:srgbClr val="EDE3F7"/>
          </a:solidFill>
          <a:ln/>
          <a:effectLst>
            <a:outerShdw blurRad="101600" dist="38100" dir="5400000" algn="bl" rotWithShape="0">
              <a:srgbClr val="3A2A50">
                <a:alpha val="18000"/>
              </a:srgbClr>
            </a:outerShdw>
          </a:effectLst>
        </p:spPr>
      </p:sp>
      <p:sp>
        <p:nvSpPr>
          <p:cNvPr id="17" name="Text 14"/>
          <p:cNvSpPr/>
          <p:nvPr/>
        </p:nvSpPr>
        <p:spPr>
          <a:xfrm>
            <a:off x="6675120" y="3840480"/>
            <a:ext cx="4389120" cy="365760"/>
          </a:xfrm>
          <a:prstGeom prst="rect">
            <a:avLst/>
          </a:prstGeom>
          <a:noFill/>
          <a:ln/>
        </p:spPr>
        <p:txBody>
          <a:bodyPr wrap="square" rtlCol="0" anchor="ctr"/>
          <a:lstStyle/>
          <a:p>
            <a:pPr marL="0" indent="0">
              <a:buNone/>
            </a:pPr>
            <a:r>
              <a:rPr lang="en-US" sz="1500" b="1" dirty="0">
                <a:solidFill>
                  <a:srgbClr val="4B2E83"/>
                </a:solidFill>
                <a:latin typeface="Cambria" pitchFamily="34" charset="0"/>
                <a:ea typeface="Cambria" pitchFamily="34" charset="-122"/>
                <a:cs typeface="Cambria" pitchFamily="34" charset="-120"/>
              </a:rPr>
              <a:t>Worldwide picture</a:t>
            </a:r>
            <a:endParaRPr lang="en-US" sz="1500" dirty="0"/>
          </a:p>
        </p:txBody>
      </p:sp>
      <p:sp>
        <p:nvSpPr>
          <p:cNvPr id="18" name="Text 15"/>
          <p:cNvSpPr/>
          <p:nvPr/>
        </p:nvSpPr>
        <p:spPr>
          <a:xfrm>
            <a:off x="6675120" y="4251960"/>
            <a:ext cx="4389120" cy="2103120"/>
          </a:xfrm>
          <a:prstGeom prst="rect">
            <a:avLst/>
          </a:prstGeom>
          <a:noFill/>
          <a:ln/>
        </p:spPr>
        <p:txBody>
          <a:bodyPr wrap="square" rtlCol="0" anchor="ctr"/>
          <a:lstStyle/>
          <a:p>
            <a:pPr marL="0" indent="0">
              <a:lnSpc>
                <a:spcPct val="125000"/>
              </a:lnSpc>
              <a:buNone/>
            </a:pPr>
            <a:r>
              <a:rPr lang="en-US" sz="1200" dirty="0">
                <a:solidFill>
                  <a:srgbClr val="2B2130"/>
                </a:solidFill>
                <a:latin typeface="Calibri" pitchFamily="34" charset="0"/>
                <a:ea typeface="Calibri" pitchFamily="34" charset="-122"/>
                <a:cs typeface="Calibri" pitchFamily="34" charset="-120"/>
              </a:rPr>
              <a:t>• About 50 million people live with epilepsy globally, one of the most common serious brain conditions
• More than 80 percent of people with epilepsy live in low and middle income countries
• In the UK, around 79 people receive a new epilepsy diagnosis every day
• UK prevalence has fallen slightly since 2011, but access to care still varies by area and by deprivation</a:t>
            </a:r>
            <a:endParaRPr lang="en-US" sz="1200" dirty="0"/>
          </a:p>
        </p:txBody>
      </p:sp>
      <p:sp>
        <p:nvSpPr>
          <p:cNvPr id="19" name="Text 16"/>
          <p:cNvSpPr/>
          <p:nvPr/>
        </p:nvSpPr>
        <p:spPr>
          <a:xfrm>
            <a:off x="457200" y="6263640"/>
            <a:ext cx="8229600" cy="274320"/>
          </a:xfrm>
          <a:prstGeom prst="rect">
            <a:avLst/>
          </a:prstGeom>
          <a:noFill/>
          <a:ln/>
        </p:spPr>
        <p:txBody>
          <a:bodyPr wrap="square" rtlCol="0" anchor="ctr"/>
          <a:lstStyle/>
          <a:p>
            <a:pPr marL="0" indent="0">
              <a:buNone/>
            </a:pPr>
            <a:r>
              <a:rPr lang="en-US" sz="850" i="1" dirty="0">
                <a:solidFill>
                  <a:srgbClr val="6B6270"/>
                </a:solidFill>
                <a:latin typeface="Calibri" pitchFamily="34" charset="0"/>
                <a:ea typeface="Calibri" pitchFamily="34" charset="-122"/>
                <a:cs typeface="Calibri" pitchFamily="34" charset="-120"/>
              </a:rPr>
              <a:t>Sources: Wigglesworth et al., 2023; WHO, 2024; Feigin et al., 2025</a:t>
            </a:r>
            <a:endParaRPr lang="en-US" sz="850" dirty="0"/>
          </a:p>
        </p:txBody>
      </p:sp>
      <p:sp>
        <p:nvSpPr>
          <p:cNvPr id="21" name="Text 17"/>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2E1B54"/>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E8734A"/>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BURDEN</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FFFFFF"/>
                </a:solidFill>
                <a:latin typeface="Cambria" pitchFamily="34" charset="0"/>
                <a:ea typeface="Cambria" pitchFamily="34" charset="-122"/>
                <a:cs typeface="Cambria" pitchFamily="34" charset="-120"/>
              </a:rPr>
              <a:t>Economic and social burden</a:t>
            </a:r>
            <a:endParaRPr lang="en-US" sz="3200" dirty="0"/>
          </a:p>
        </p:txBody>
      </p:sp>
      <p:sp>
        <p:nvSpPr>
          <p:cNvPr id="5" name="Shape 3"/>
          <p:cNvSpPr/>
          <p:nvPr/>
        </p:nvSpPr>
        <p:spPr>
          <a:xfrm>
            <a:off x="457200" y="1828800"/>
            <a:ext cx="5394960" cy="4114800"/>
          </a:xfrm>
          <a:prstGeom prst="roundRect">
            <a:avLst>
              <a:gd name="adj" fmla="val 2000"/>
            </a:avLst>
          </a:prstGeom>
          <a:solidFill>
            <a:srgbClr val="FFFFFF"/>
          </a:solidFill>
          <a:ln/>
          <a:effectLst>
            <a:outerShdw blurRad="101600" dist="38100" dir="5400000" algn="bl" rotWithShape="0">
              <a:srgbClr val="3A2A50">
                <a:alpha val="18000"/>
              </a:srgbClr>
            </a:outerShdw>
          </a:effectLst>
        </p:spPr>
      </p:sp>
      <p:sp>
        <p:nvSpPr>
          <p:cNvPr id="6" name="Shape 4"/>
          <p:cNvSpPr/>
          <p:nvPr/>
        </p:nvSpPr>
        <p:spPr>
          <a:xfrm>
            <a:off x="777240" y="2103120"/>
            <a:ext cx="594360" cy="594360"/>
          </a:xfrm>
          <a:prstGeom prst="ellipse">
            <a:avLst/>
          </a:prstGeom>
          <a:solidFill>
            <a:srgbClr val="E8734A"/>
          </a:solidFill>
          <a:ln/>
        </p:spPr>
      </p:sp>
      <p:pic>
        <p:nvPicPr>
          <p:cNvPr id="7" name="Image 0" descr="/home/claude/epilepsy/icon_pound_FFFFFF.png"/>
          <p:cNvPicPr>
            <a:picLocks noChangeAspect="1"/>
          </p:cNvPicPr>
          <p:nvPr/>
        </p:nvPicPr>
        <p:blipFill>
          <a:blip r:embed="rId3"/>
          <a:stretch>
            <a:fillRect/>
          </a:stretch>
        </p:blipFill>
        <p:spPr>
          <a:xfrm>
            <a:off x="919886" y="2245766"/>
            <a:ext cx="309067" cy="309067"/>
          </a:xfrm>
          <a:prstGeom prst="rect">
            <a:avLst/>
          </a:prstGeom>
        </p:spPr>
      </p:pic>
      <p:sp>
        <p:nvSpPr>
          <p:cNvPr id="8" name="Text 5"/>
          <p:cNvSpPr/>
          <p:nvPr/>
        </p:nvSpPr>
        <p:spPr>
          <a:xfrm>
            <a:off x="1508760" y="2194560"/>
            <a:ext cx="4114800" cy="411480"/>
          </a:xfrm>
          <a:prstGeom prst="rect">
            <a:avLst/>
          </a:prstGeom>
          <a:noFill/>
          <a:ln/>
        </p:spPr>
        <p:txBody>
          <a:bodyPr wrap="square" rtlCol="0" anchor="ctr"/>
          <a:lstStyle/>
          <a:p>
            <a:pPr marL="0" indent="0">
              <a:buNone/>
            </a:pPr>
            <a:r>
              <a:rPr lang="en-US" sz="1700" b="1" dirty="0">
                <a:solidFill>
                  <a:srgbClr val="4B2E83"/>
                </a:solidFill>
                <a:latin typeface="Cambria" pitchFamily="34" charset="0"/>
                <a:ea typeface="Cambria" pitchFamily="34" charset="-122"/>
                <a:cs typeface="Cambria" pitchFamily="34" charset="-120"/>
              </a:rPr>
              <a:t>Economic burden</a:t>
            </a:r>
            <a:endParaRPr lang="en-US" sz="1700" dirty="0"/>
          </a:p>
        </p:txBody>
      </p:sp>
      <p:sp>
        <p:nvSpPr>
          <p:cNvPr id="9" name="Text 6"/>
          <p:cNvSpPr/>
          <p:nvPr/>
        </p:nvSpPr>
        <p:spPr>
          <a:xfrm>
            <a:off x="777240" y="2788920"/>
            <a:ext cx="4754880" cy="2926080"/>
          </a:xfrm>
          <a:prstGeom prst="rect">
            <a:avLst/>
          </a:prstGeom>
          <a:noFill/>
          <a:ln/>
        </p:spPr>
        <p:txBody>
          <a:bodyPr wrap="square" rtlCol="0" anchor="ctr"/>
          <a:lstStyle/>
          <a:p>
            <a:pPr marL="0" indent="0">
              <a:lnSpc>
                <a:spcPct val="120000"/>
              </a:lnSpc>
              <a:buNone/>
            </a:pPr>
            <a:r>
              <a:rPr lang="en-US" sz="1200" dirty="0">
                <a:solidFill>
                  <a:srgbClr val="2B2130"/>
                </a:solidFill>
                <a:latin typeface="Calibri" pitchFamily="34" charset="0"/>
                <a:ea typeface="Calibri" pitchFamily="34" charset="-122"/>
                <a:cs typeface="Calibri" pitchFamily="34" charset="-120"/>
              </a:rPr>
              <a:t>• Epilepsy is estimated to cost the UK about £1.7 billion a year, over half of it from lost productivity
• Direct costs include medication, specialist appointments, emergency admissions and investigations such as EEG and MRI
• Indirect costs are large too, including unemployment and early retirement linked to uncontrolled seizures
• A global review found cost per person is highest in high income countries, driven mainly by hospital care and lost earnings</a:t>
            </a:r>
            <a:endParaRPr lang="en-US" sz="1200" dirty="0"/>
          </a:p>
        </p:txBody>
      </p:sp>
      <p:sp>
        <p:nvSpPr>
          <p:cNvPr id="10" name="Shape 7"/>
          <p:cNvSpPr/>
          <p:nvPr/>
        </p:nvSpPr>
        <p:spPr>
          <a:xfrm>
            <a:off x="6309360" y="1828800"/>
            <a:ext cx="5394960" cy="4114800"/>
          </a:xfrm>
          <a:prstGeom prst="roundRect">
            <a:avLst>
              <a:gd name="adj" fmla="val 2000"/>
            </a:avLst>
          </a:prstGeom>
          <a:solidFill>
            <a:srgbClr val="FFFFFF"/>
          </a:solidFill>
          <a:ln/>
          <a:effectLst>
            <a:outerShdw blurRad="101600" dist="38100" dir="5400000" algn="bl" rotWithShape="0">
              <a:srgbClr val="3A2A50">
                <a:alpha val="18000"/>
              </a:srgbClr>
            </a:outerShdw>
          </a:effectLst>
        </p:spPr>
      </p:sp>
      <p:sp>
        <p:nvSpPr>
          <p:cNvPr id="11" name="Shape 8"/>
          <p:cNvSpPr/>
          <p:nvPr/>
        </p:nvSpPr>
        <p:spPr>
          <a:xfrm>
            <a:off x="6629400" y="2103120"/>
            <a:ext cx="594360" cy="594360"/>
          </a:xfrm>
          <a:prstGeom prst="ellipse">
            <a:avLst/>
          </a:prstGeom>
          <a:solidFill>
            <a:srgbClr val="4B2E83"/>
          </a:solidFill>
          <a:ln/>
        </p:spPr>
      </p:sp>
      <p:pic>
        <p:nvPicPr>
          <p:cNvPr id="12" name="Image 1" descr="/home/claude/epilepsy/icon_hands_FFFFFF.png"/>
          <p:cNvPicPr>
            <a:picLocks noChangeAspect="1"/>
          </p:cNvPicPr>
          <p:nvPr/>
        </p:nvPicPr>
        <p:blipFill>
          <a:blip r:embed="rId4"/>
          <a:stretch>
            <a:fillRect/>
          </a:stretch>
        </p:blipFill>
        <p:spPr>
          <a:xfrm>
            <a:off x="6772046" y="2245766"/>
            <a:ext cx="309067" cy="309067"/>
          </a:xfrm>
          <a:prstGeom prst="rect">
            <a:avLst/>
          </a:prstGeom>
        </p:spPr>
      </p:pic>
      <p:sp>
        <p:nvSpPr>
          <p:cNvPr id="13" name="Text 9"/>
          <p:cNvSpPr/>
          <p:nvPr/>
        </p:nvSpPr>
        <p:spPr>
          <a:xfrm>
            <a:off x="7360920" y="2194560"/>
            <a:ext cx="4114800" cy="411480"/>
          </a:xfrm>
          <a:prstGeom prst="rect">
            <a:avLst/>
          </a:prstGeom>
          <a:noFill/>
          <a:ln/>
        </p:spPr>
        <p:txBody>
          <a:bodyPr wrap="square" rtlCol="0" anchor="ctr"/>
          <a:lstStyle/>
          <a:p>
            <a:pPr marL="0" indent="0">
              <a:buNone/>
            </a:pPr>
            <a:r>
              <a:rPr lang="en-US" sz="1700" b="1" dirty="0">
                <a:solidFill>
                  <a:srgbClr val="4B2E83"/>
                </a:solidFill>
                <a:latin typeface="Cambria" pitchFamily="34" charset="0"/>
                <a:ea typeface="Cambria" pitchFamily="34" charset="-122"/>
                <a:cs typeface="Cambria" pitchFamily="34" charset="-120"/>
              </a:rPr>
              <a:t>Social burden</a:t>
            </a:r>
            <a:endParaRPr lang="en-US" sz="1700" dirty="0"/>
          </a:p>
        </p:txBody>
      </p:sp>
      <p:sp>
        <p:nvSpPr>
          <p:cNvPr id="14" name="Text 10"/>
          <p:cNvSpPr/>
          <p:nvPr/>
        </p:nvSpPr>
        <p:spPr>
          <a:xfrm>
            <a:off x="6629400" y="2788920"/>
            <a:ext cx="4754880" cy="2926080"/>
          </a:xfrm>
          <a:prstGeom prst="rect">
            <a:avLst/>
          </a:prstGeom>
          <a:noFill/>
          <a:ln/>
        </p:spPr>
        <p:txBody>
          <a:bodyPr wrap="square" rtlCol="0" anchor="ctr"/>
          <a:lstStyle/>
          <a:p>
            <a:pPr marL="0" indent="0">
              <a:lnSpc>
                <a:spcPct val="120000"/>
              </a:lnSpc>
              <a:buNone/>
            </a:pPr>
            <a:r>
              <a:rPr lang="en-US" sz="1200" dirty="0">
                <a:solidFill>
                  <a:srgbClr val="2B2130"/>
                </a:solidFill>
                <a:latin typeface="Calibri" pitchFamily="34" charset="0"/>
                <a:ea typeface="Calibri" pitchFamily="34" charset="-122"/>
                <a:cs typeface="Calibri" pitchFamily="34" charset="-120"/>
              </a:rPr>
              <a:t>• Stigma and misunderstanding still affect employment, relationships, education and driving eligibility
• People with epilepsy are up to three times more likely to die prematurely than the general population
• People living in the most deprived UK areas have a 34 percent higher risk of developing epilepsy than those in the least deprived areas, a clear health inequality</a:t>
            </a:r>
            <a:endParaRPr lang="en-US" sz="1200" dirty="0"/>
          </a:p>
        </p:txBody>
      </p:sp>
      <p:sp>
        <p:nvSpPr>
          <p:cNvPr id="15" name="Text 11"/>
          <p:cNvSpPr/>
          <p:nvPr/>
        </p:nvSpPr>
        <p:spPr>
          <a:xfrm>
            <a:off x="457200" y="6108192"/>
            <a:ext cx="10058400" cy="274320"/>
          </a:xfrm>
          <a:prstGeom prst="rect">
            <a:avLst/>
          </a:prstGeom>
          <a:noFill/>
          <a:ln/>
        </p:spPr>
        <p:txBody>
          <a:bodyPr wrap="square" rtlCol="0" anchor="ctr"/>
          <a:lstStyle/>
          <a:p>
            <a:pPr marL="0" indent="0">
              <a:buNone/>
            </a:pPr>
            <a:r>
              <a:rPr lang="en-US" sz="850" i="1" dirty="0">
                <a:solidFill>
                  <a:srgbClr val="D9C6EF"/>
                </a:solidFill>
                <a:latin typeface="Calibri" pitchFamily="34" charset="0"/>
                <a:ea typeface="Calibri" pitchFamily="34" charset="-122"/>
                <a:cs typeface="Calibri" pitchFamily="34" charset="-120"/>
              </a:rPr>
              <a:t>Sources: Begley et al., 2022; WHO, 2024; Bush et al., 2024; The Lancet Public Health, 2024</a:t>
            </a:r>
            <a:endParaRPr lang="en-US" sz="850" dirty="0"/>
          </a:p>
        </p:txBody>
      </p:sp>
      <p:sp>
        <p:nvSpPr>
          <p:cNvPr id="17" name="Text 12"/>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ASSESSMENT</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Diagnosis and initial assessment</a:t>
            </a:r>
            <a:endParaRPr lang="en-US" sz="3200" dirty="0"/>
          </a:p>
        </p:txBody>
      </p:sp>
      <p:sp>
        <p:nvSpPr>
          <p:cNvPr id="5" name="Shape 3"/>
          <p:cNvSpPr/>
          <p:nvPr/>
        </p:nvSpPr>
        <p:spPr>
          <a:xfrm>
            <a:off x="457200" y="1828800"/>
            <a:ext cx="3566160" cy="1508760"/>
          </a:xfrm>
          <a:prstGeom prst="roundRect">
            <a:avLst>
              <a:gd name="adj" fmla="val 5455"/>
            </a:avLst>
          </a:prstGeom>
          <a:solidFill>
            <a:srgbClr val="EDE3F7"/>
          </a:solidFill>
          <a:ln/>
          <a:effectLst>
            <a:outerShdw blurRad="101600" dist="38100" dir="5400000" algn="bl" rotWithShape="0">
              <a:srgbClr val="3A2A50">
                <a:alpha val="18000"/>
              </a:srgbClr>
            </a:outerShdw>
          </a:effectLst>
        </p:spPr>
      </p:sp>
      <p:sp>
        <p:nvSpPr>
          <p:cNvPr id="6" name="Shape 4"/>
          <p:cNvSpPr/>
          <p:nvPr/>
        </p:nvSpPr>
        <p:spPr>
          <a:xfrm>
            <a:off x="640080" y="2011680"/>
            <a:ext cx="457200" cy="457200"/>
          </a:xfrm>
          <a:prstGeom prst="ellipse">
            <a:avLst/>
          </a:prstGeom>
          <a:solidFill>
            <a:srgbClr val="4B2E83"/>
          </a:solidFill>
          <a:ln/>
        </p:spPr>
      </p:sp>
      <p:sp>
        <p:nvSpPr>
          <p:cNvPr id="7" name="Text 5"/>
          <p:cNvSpPr/>
          <p:nvPr/>
        </p:nvSpPr>
        <p:spPr>
          <a:xfrm>
            <a:off x="640080" y="2011680"/>
            <a:ext cx="457200" cy="45720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8" name="Text 6"/>
          <p:cNvSpPr/>
          <p:nvPr/>
        </p:nvSpPr>
        <p:spPr>
          <a:xfrm>
            <a:off x="1234440" y="1993392"/>
            <a:ext cx="2606040" cy="36576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Witness history</a:t>
            </a:r>
            <a:endParaRPr lang="en-US" sz="1400" dirty="0"/>
          </a:p>
        </p:txBody>
      </p:sp>
      <p:sp>
        <p:nvSpPr>
          <p:cNvPr id="9" name="Text 7"/>
          <p:cNvSpPr/>
          <p:nvPr/>
        </p:nvSpPr>
        <p:spPr>
          <a:xfrm>
            <a:off x="658368" y="2542032"/>
            <a:ext cx="3182112" cy="73152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A detailed account of what happened before, during and after the event, ideally from someone who saw it</a:t>
            </a:r>
            <a:endParaRPr lang="en-US" sz="1050" dirty="0"/>
          </a:p>
        </p:txBody>
      </p:sp>
      <p:sp>
        <p:nvSpPr>
          <p:cNvPr id="10" name="Shape 8"/>
          <p:cNvSpPr/>
          <p:nvPr/>
        </p:nvSpPr>
        <p:spPr>
          <a:xfrm>
            <a:off x="4251960" y="1828800"/>
            <a:ext cx="3566160" cy="1508760"/>
          </a:xfrm>
          <a:prstGeom prst="roundRect">
            <a:avLst>
              <a:gd name="adj" fmla="val 5455"/>
            </a:avLst>
          </a:prstGeom>
          <a:solidFill>
            <a:srgbClr val="EDE3F7"/>
          </a:solidFill>
          <a:ln/>
          <a:effectLst>
            <a:outerShdw blurRad="101600" dist="38100" dir="5400000" algn="bl" rotWithShape="0">
              <a:srgbClr val="3A2A50">
                <a:alpha val="18000"/>
              </a:srgbClr>
            </a:outerShdw>
          </a:effectLst>
        </p:spPr>
      </p:sp>
      <p:sp>
        <p:nvSpPr>
          <p:cNvPr id="11" name="Shape 9"/>
          <p:cNvSpPr/>
          <p:nvPr/>
        </p:nvSpPr>
        <p:spPr>
          <a:xfrm>
            <a:off x="4434840" y="2011680"/>
            <a:ext cx="457200" cy="457200"/>
          </a:xfrm>
          <a:prstGeom prst="ellipse">
            <a:avLst/>
          </a:prstGeom>
          <a:solidFill>
            <a:srgbClr val="4B2E83"/>
          </a:solidFill>
          <a:ln/>
        </p:spPr>
      </p:sp>
      <p:sp>
        <p:nvSpPr>
          <p:cNvPr id="12" name="Text 10"/>
          <p:cNvSpPr/>
          <p:nvPr/>
        </p:nvSpPr>
        <p:spPr>
          <a:xfrm>
            <a:off x="4434840" y="2011680"/>
            <a:ext cx="457200" cy="45720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3" name="Text 11"/>
          <p:cNvSpPr/>
          <p:nvPr/>
        </p:nvSpPr>
        <p:spPr>
          <a:xfrm>
            <a:off x="5029200" y="1993392"/>
            <a:ext cx="2606040" cy="36576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Urgent referral</a:t>
            </a:r>
            <a:endParaRPr lang="en-US" sz="1400" dirty="0"/>
          </a:p>
        </p:txBody>
      </p:sp>
      <p:sp>
        <p:nvSpPr>
          <p:cNvPr id="14" name="Text 12"/>
          <p:cNvSpPr/>
          <p:nvPr/>
        </p:nvSpPr>
        <p:spPr>
          <a:xfrm>
            <a:off x="4453128" y="2542032"/>
            <a:ext cx="3182112" cy="73152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NICE recommends referral to a specialist within two weeks of a suspected first seizure</a:t>
            </a:r>
            <a:endParaRPr lang="en-US" sz="1050" dirty="0"/>
          </a:p>
        </p:txBody>
      </p:sp>
      <p:sp>
        <p:nvSpPr>
          <p:cNvPr id="15" name="Shape 13"/>
          <p:cNvSpPr/>
          <p:nvPr/>
        </p:nvSpPr>
        <p:spPr>
          <a:xfrm>
            <a:off x="8046720" y="1828800"/>
            <a:ext cx="3566160" cy="1508760"/>
          </a:xfrm>
          <a:prstGeom prst="roundRect">
            <a:avLst>
              <a:gd name="adj" fmla="val 5455"/>
            </a:avLst>
          </a:prstGeom>
          <a:solidFill>
            <a:srgbClr val="EDE3F7"/>
          </a:solidFill>
          <a:ln/>
          <a:effectLst>
            <a:outerShdw blurRad="101600" dist="38100" dir="5400000" algn="bl" rotWithShape="0">
              <a:srgbClr val="3A2A50">
                <a:alpha val="18000"/>
              </a:srgbClr>
            </a:outerShdw>
          </a:effectLst>
        </p:spPr>
      </p:sp>
      <p:sp>
        <p:nvSpPr>
          <p:cNvPr id="16" name="Shape 14"/>
          <p:cNvSpPr/>
          <p:nvPr/>
        </p:nvSpPr>
        <p:spPr>
          <a:xfrm>
            <a:off x="8229600" y="2011680"/>
            <a:ext cx="457200" cy="457200"/>
          </a:xfrm>
          <a:prstGeom prst="ellipse">
            <a:avLst/>
          </a:prstGeom>
          <a:solidFill>
            <a:srgbClr val="4B2E83"/>
          </a:solidFill>
          <a:ln/>
        </p:spPr>
      </p:sp>
      <p:sp>
        <p:nvSpPr>
          <p:cNvPr id="17" name="Text 15"/>
          <p:cNvSpPr/>
          <p:nvPr/>
        </p:nvSpPr>
        <p:spPr>
          <a:xfrm>
            <a:off x="8229600" y="2011680"/>
            <a:ext cx="457200" cy="45720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8" name="Text 16"/>
          <p:cNvSpPr/>
          <p:nvPr/>
        </p:nvSpPr>
        <p:spPr>
          <a:xfrm>
            <a:off x="8823960" y="1993392"/>
            <a:ext cx="2606040" cy="36576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EEG</a:t>
            </a:r>
            <a:endParaRPr lang="en-US" sz="1400" dirty="0"/>
          </a:p>
        </p:txBody>
      </p:sp>
      <p:sp>
        <p:nvSpPr>
          <p:cNvPr id="19" name="Text 17"/>
          <p:cNvSpPr/>
          <p:nvPr/>
        </p:nvSpPr>
        <p:spPr>
          <a:xfrm>
            <a:off x="8247888" y="2542032"/>
            <a:ext cx="3182112" cy="73152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Helps identify the seizure type or syndrome, though a normal result does not rule out epilepsy</a:t>
            </a:r>
            <a:endParaRPr lang="en-US" sz="1050" dirty="0"/>
          </a:p>
        </p:txBody>
      </p:sp>
      <p:sp>
        <p:nvSpPr>
          <p:cNvPr id="20" name="Shape 18"/>
          <p:cNvSpPr/>
          <p:nvPr/>
        </p:nvSpPr>
        <p:spPr>
          <a:xfrm>
            <a:off x="457200" y="3566160"/>
            <a:ext cx="3566160" cy="1508760"/>
          </a:xfrm>
          <a:prstGeom prst="roundRect">
            <a:avLst>
              <a:gd name="adj" fmla="val 5455"/>
            </a:avLst>
          </a:prstGeom>
          <a:solidFill>
            <a:srgbClr val="EDE3F7"/>
          </a:solidFill>
          <a:ln/>
          <a:effectLst>
            <a:outerShdw blurRad="101600" dist="38100" dir="5400000" algn="bl" rotWithShape="0">
              <a:srgbClr val="3A2A50">
                <a:alpha val="18000"/>
              </a:srgbClr>
            </a:outerShdw>
          </a:effectLst>
        </p:spPr>
      </p:sp>
      <p:sp>
        <p:nvSpPr>
          <p:cNvPr id="21" name="Shape 19"/>
          <p:cNvSpPr/>
          <p:nvPr/>
        </p:nvSpPr>
        <p:spPr>
          <a:xfrm>
            <a:off x="640080" y="3749040"/>
            <a:ext cx="457200" cy="457200"/>
          </a:xfrm>
          <a:prstGeom prst="ellipse">
            <a:avLst/>
          </a:prstGeom>
          <a:solidFill>
            <a:srgbClr val="4B2E83"/>
          </a:solidFill>
          <a:ln/>
        </p:spPr>
      </p:sp>
      <p:sp>
        <p:nvSpPr>
          <p:cNvPr id="22" name="Text 20"/>
          <p:cNvSpPr/>
          <p:nvPr/>
        </p:nvSpPr>
        <p:spPr>
          <a:xfrm>
            <a:off x="640080" y="3749040"/>
            <a:ext cx="457200" cy="45720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23" name="Text 21"/>
          <p:cNvSpPr/>
          <p:nvPr/>
        </p:nvSpPr>
        <p:spPr>
          <a:xfrm>
            <a:off x="1234440" y="3730752"/>
            <a:ext cx="2606040" cy="36576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MRI brain</a:t>
            </a:r>
            <a:endParaRPr lang="en-US" sz="1400" dirty="0"/>
          </a:p>
        </p:txBody>
      </p:sp>
      <p:sp>
        <p:nvSpPr>
          <p:cNvPr id="24" name="Text 22"/>
          <p:cNvSpPr/>
          <p:nvPr/>
        </p:nvSpPr>
        <p:spPr>
          <a:xfrm>
            <a:off x="658368" y="4279392"/>
            <a:ext cx="3182112" cy="73152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The preferred scan to look for a structural cause, especially in adults</a:t>
            </a:r>
            <a:endParaRPr lang="en-US" sz="1050" dirty="0"/>
          </a:p>
        </p:txBody>
      </p:sp>
      <p:sp>
        <p:nvSpPr>
          <p:cNvPr id="25" name="Shape 23"/>
          <p:cNvSpPr/>
          <p:nvPr/>
        </p:nvSpPr>
        <p:spPr>
          <a:xfrm>
            <a:off x="4251960" y="3566160"/>
            <a:ext cx="3566160" cy="1508760"/>
          </a:xfrm>
          <a:prstGeom prst="roundRect">
            <a:avLst>
              <a:gd name="adj" fmla="val 5455"/>
            </a:avLst>
          </a:prstGeom>
          <a:solidFill>
            <a:srgbClr val="EDE3F7"/>
          </a:solidFill>
          <a:ln/>
          <a:effectLst>
            <a:outerShdw blurRad="101600" dist="38100" dir="5400000" algn="bl" rotWithShape="0">
              <a:srgbClr val="3A2A50">
                <a:alpha val="18000"/>
              </a:srgbClr>
            </a:outerShdw>
          </a:effectLst>
        </p:spPr>
      </p:sp>
      <p:sp>
        <p:nvSpPr>
          <p:cNvPr id="26" name="Shape 24"/>
          <p:cNvSpPr/>
          <p:nvPr/>
        </p:nvSpPr>
        <p:spPr>
          <a:xfrm>
            <a:off x="4434840" y="3749040"/>
            <a:ext cx="457200" cy="457200"/>
          </a:xfrm>
          <a:prstGeom prst="ellipse">
            <a:avLst/>
          </a:prstGeom>
          <a:solidFill>
            <a:srgbClr val="4B2E83"/>
          </a:solidFill>
          <a:ln/>
        </p:spPr>
      </p:sp>
      <p:sp>
        <p:nvSpPr>
          <p:cNvPr id="27" name="Text 25"/>
          <p:cNvSpPr/>
          <p:nvPr/>
        </p:nvSpPr>
        <p:spPr>
          <a:xfrm>
            <a:off x="4434840" y="3749040"/>
            <a:ext cx="457200" cy="45720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5</a:t>
            </a:r>
            <a:endParaRPr lang="en-US" sz="1800" dirty="0"/>
          </a:p>
        </p:txBody>
      </p:sp>
      <p:sp>
        <p:nvSpPr>
          <p:cNvPr id="28" name="Text 26"/>
          <p:cNvSpPr/>
          <p:nvPr/>
        </p:nvSpPr>
        <p:spPr>
          <a:xfrm>
            <a:off x="5029200" y="3730752"/>
            <a:ext cx="2606040" cy="36576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ECG &amp; bloods</a:t>
            </a:r>
            <a:endParaRPr lang="en-US" sz="1400" dirty="0"/>
          </a:p>
        </p:txBody>
      </p:sp>
      <p:sp>
        <p:nvSpPr>
          <p:cNvPr id="29" name="Text 27"/>
          <p:cNvSpPr/>
          <p:nvPr/>
        </p:nvSpPr>
        <p:spPr>
          <a:xfrm>
            <a:off x="4453128" y="4279392"/>
            <a:ext cx="3182112" cy="73152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Used to rule out fainting from heart problems or a metabolic cause</a:t>
            </a:r>
            <a:endParaRPr lang="en-US" sz="1050" dirty="0"/>
          </a:p>
        </p:txBody>
      </p:sp>
      <p:sp>
        <p:nvSpPr>
          <p:cNvPr id="30" name="Shape 28"/>
          <p:cNvSpPr/>
          <p:nvPr/>
        </p:nvSpPr>
        <p:spPr>
          <a:xfrm>
            <a:off x="8046720" y="3566160"/>
            <a:ext cx="3566160" cy="1508760"/>
          </a:xfrm>
          <a:prstGeom prst="roundRect">
            <a:avLst>
              <a:gd name="adj" fmla="val 5455"/>
            </a:avLst>
          </a:prstGeom>
          <a:solidFill>
            <a:srgbClr val="EDE3F7"/>
          </a:solidFill>
          <a:ln/>
          <a:effectLst>
            <a:outerShdw blurRad="101600" dist="38100" dir="5400000" algn="bl" rotWithShape="0">
              <a:srgbClr val="3A2A50">
                <a:alpha val="18000"/>
              </a:srgbClr>
            </a:outerShdw>
          </a:effectLst>
        </p:spPr>
      </p:sp>
      <p:sp>
        <p:nvSpPr>
          <p:cNvPr id="31" name="Shape 29"/>
          <p:cNvSpPr/>
          <p:nvPr/>
        </p:nvSpPr>
        <p:spPr>
          <a:xfrm>
            <a:off x="8229600" y="3749040"/>
            <a:ext cx="457200" cy="457200"/>
          </a:xfrm>
          <a:prstGeom prst="ellipse">
            <a:avLst/>
          </a:prstGeom>
          <a:solidFill>
            <a:srgbClr val="4B2E83"/>
          </a:solidFill>
          <a:ln/>
        </p:spPr>
      </p:sp>
      <p:sp>
        <p:nvSpPr>
          <p:cNvPr id="32" name="Text 30"/>
          <p:cNvSpPr/>
          <p:nvPr/>
        </p:nvSpPr>
        <p:spPr>
          <a:xfrm>
            <a:off x="8229600" y="3749040"/>
            <a:ext cx="457200" cy="45720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6</a:t>
            </a:r>
            <a:endParaRPr lang="en-US" sz="1800" dirty="0"/>
          </a:p>
        </p:txBody>
      </p:sp>
      <p:sp>
        <p:nvSpPr>
          <p:cNvPr id="33" name="Text 31"/>
          <p:cNvSpPr/>
          <p:nvPr/>
        </p:nvSpPr>
        <p:spPr>
          <a:xfrm>
            <a:off x="8823960" y="3730752"/>
            <a:ext cx="2606040" cy="36576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Classification</a:t>
            </a:r>
            <a:endParaRPr lang="en-US" sz="1400" dirty="0"/>
          </a:p>
        </p:txBody>
      </p:sp>
      <p:sp>
        <p:nvSpPr>
          <p:cNvPr id="34" name="Text 32"/>
          <p:cNvSpPr/>
          <p:nvPr/>
        </p:nvSpPr>
        <p:spPr>
          <a:xfrm>
            <a:off x="8247888" y="4279392"/>
            <a:ext cx="3182112" cy="73152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Seizure type, epilepsy type and syndrome are confirmed using the ILAE 2017 framework</a:t>
            </a:r>
            <a:endParaRPr lang="en-US" sz="1050" dirty="0"/>
          </a:p>
        </p:txBody>
      </p:sp>
      <p:sp>
        <p:nvSpPr>
          <p:cNvPr id="35" name="Text 33"/>
          <p:cNvSpPr/>
          <p:nvPr/>
        </p:nvSpPr>
        <p:spPr>
          <a:xfrm>
            <a:off x="457200" y="6108192"/>
            <a:ext cx="11155680" cy="274320"/>
          </a:xfrm>
          <a:prstGeom prst="rect">
            <a:avLst/>
          </a:prstGeom>
          <a:noFill/>
          <a:ln/>
        </p:spPr>
        <p:txBody>
          <a:bodyPr wrap="square" rtlCol="0" anchor="ctr"/>
          <a:lstStyle/>
          <a:p>
            <a:pPr marL="0" indent="0">
              <a:buNone/>
            </a:pPr>
            <a:r>
              <a:rPr lang="en-US" sz="850" i="1" dirty="0">
                <a:solidFill>
                  <a:srgbClr val="6B6270"/>
                </a:solidFill>
                <a:latin typeface="Calibri" pitchFamily="34" charset="0"/>
                <a:ea typeface="Calibri" pitchFamily="34" charset="-122"/>
                <a:cs typeface="Calibri" pitchFamily="34" charset="-120"/>
              </a:rPr>
              <a:t>Sources: National Institute for Health and Care Excellence, NG217, 2022 updated 2025; Gonzalez-Viana et al., 2022; Scheffer et al., 2017</a:t>
            </a:r>
            <a:endParaRPr lang="en-US" sz="850" dirty="0"/>
          </a:p>
        </p:txBody>
      </p:sp>
      <p:sp>
        <p:nvSpPr>
          <p:cNvPr id="37" name="Text 3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MANAGEMENT</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Managing epilepsy under UK guidance</a:t>
            </a:r>
            <a:endParaRPr lang="en-US" sz="3200" dirty="0"/>
          </a:p>
        </p:txBody>
      </p:sp>
      <p:sp>
        <p:nvSpPr>
          <p:cNvPr id="5" name="Text 3"/>
          <p:cNvSpPr/>
          <p:nvPr/>
        </p:nvSpPr>
        <p:spPr>
          <a:xfrm>
            <a:off x="457200" y="1691640"/>
            <a:ext cx="10332720" cy="502920"/>
          </a:xfrm>
          <a:prstGeom prst="rect">
            <a:avLst/>
          </a:prstGeom>
          <a:noFill/>
          <a:ln/>
        </p:spPr>
        <p:txBody>
          <a:bodyPr wrap="square" rtlCol="0" anchor="ctr"/>
          <a:lstStyle/>
          <a:p>
            <a:pPr marL="0" indent="0">
              <a:buNone/>
            </a:pPr>
            <a:r>
              <a:rPr lang="en-US" sz="1350" dirty="0">
                <a:solidFill>
                  <a:srgbClr val="2B2130"/>
                </a:solidFill>
                <a:latin typeface="Calibri" pitchFamily="34" charset="0"/>
                <a:ea typeface="Calibri" pitchFamily="34" charset="-122"/>
                <a:cs typeface="Calibri" pitchFamily="34" charset="-120"/>
              </a:rPr>
              <a:t>NICE guideline NG217 sets out how epilepsy should be managed in children, young people and adults across primary, secondary and tertiary care.</a:t>
            </a:r>
            <a:endParaRPr lang="en-US" sz="1350" dirty="0"/>
          </a:p>
        </p:txBody>
      </p:sp>
      <p:sp>
        <p:nvSpPr>
          <p:cNvPr id="6" name="Shape 4"/>
          <p:cNvSpPr/>
          <p:nvPr/>
        </p:nvSpPr>
        <p:spPr>
          <a:xfrm>
            <a:off x="457200" y="2331720"/>
            <a:ext cx="5120640" cy="3703320"/>
          </a:xfrm>
          <a:prstGeom prst="roundRect">
            <a:avLst>
              <a:gd name="adj" fmla="val 2222"/>
            </a:avLst>
          </a:prstGeom>
          <a:solidFill>
            <a:srgbClr val="EDE3F7"/>
          </a:solidFill>
          <a:ln/>
          <a:effectLst>
            <a:outerShdw blurRad="101600" dist="38100" dir="5400000" algn="bl" rotWithShape="0">
              <a:srgbClr val="3A2A50">
                <a:alpha val="18000"/>
              </a:srgbClr>
            </a:outerShdw>
          </a:effectLst>
        </p:spPr>
      </p:sp>
      <p:sp>
        <p:nvSpPr>
          <p:cNvPr id="7" name="Text 5"/>
          <p:cNvSpPr/>
          <p:nvPr/>
        </p:nvSpPr>
        <p:spPr>
          <a:xfrm>
            <a:off x="731520" y="2514600"/>
            <a:ext cx="4572000" cy="365760"/>
          </a:xfrm>
          <a:prstGeom prst="rect">
            <a:avLst/>
          </a:prstGeom>
          <a:noFill/>
          <a:ln/>
        </p:spPr>
        <p:txBody>
          <a:bodyPr wrap="square" rtlCol="0" anchor="ctr"/>
          <a:lstStyle/>
          <a:p>
            <a:pPr marL="0" indent="0">
              <a:buNone/>
            </a:pPr>
            <a:r>
              <a:rPr lang="en-US" sz="1500" b="1" dirty="0">
                <a:solidFill>
                  <a:srgbClr val="4B2E83"/>
                </a:solidFill>
                <a:latin typeface="Cambria" pitchFamily="34" charset="0"/>
                <a:ea typeface="Cambria" pitchFamily="34" charset="-122"/>
                <a:cs typeface="Cambria" pitchFamily="34" charset="-120"/>
              </a:rPr>
              <a:t>NICE NG217 principles of care</a:t>
            </a:r>
            <a:endParaRPr lang="en-US" sz="1500" dirty="0"/>
          </a:p>
        </p:txBody>
      </p:sp>
      <p:sp>
        <p:nvSpPr>
          <p:cNvPr id="8" name="Text 6"/>
          <p:cNvSpPr/>
          <p:nvPr/>
        </p:nvSpPr>
        <p:spPr>
          <a:xfrm>
            <a:off x="731520" y="2926080"/>
            <a:ext cx="4572000" cy="3017520"/>
          </a:xfrm>
          <a:prstGeom prst="rect">
            <a:avLst/>
          </a:prstGeom>
          <a:noFill/>
          <a:ln/>
        </p:spPr>
        <p:txBody>
          <a:bodyPr wrap="square" rtlCol="0" anchor="ctr"/>
          <a:lstStyle/>
          <a:p>
            <a:pPr marL="0" indent="0">
              <a:lnSpc>
                <a:spcPct val="120000"/>
              </a:lnSpc>
              <a:buNone/>
            </a:pPr>
            <a:r>
              <a:rPr lang="en-US" sz="1250" dirty="0">
                <a:solidFill>
                  <a:srgbClr val="2B2130"/>
                </a:solidFill>
                <a:latin typeface="Calibri" pitchFamily="34" charset="0"/>
                <a:ea typeface="Calibri" pitchFamily="34" charset="-122"/>
                <a:cs typeface="Calibri" pitchFamily="34" charset="-120"/>
              </a:rPr>
              <a:t>• A named specialist reviews diagnosis, seizure type and treatment at least once a year
• Treatment choice is individualised to seizure type, age, sex and any pregnancy plans
• Epilepsy specialist nurses provide education, medication support and a point of contact
• Referral to a tertiary epilepsy centre if seizures continue despite two suitable medicines</a:t>
            </a:r>
            <a:endParaRPr lang="en-US" sz="1250" dirty="0"/>
          </a:p>
        </p:txBody>
      </p:sp>
      <p:sp>
        <p:nvSpPr>
          <p:cNvPr id="9" name="Shape 7"/>
          <p:cNvSpPr/>
          <p:nvPr/>
        </p:nvSpPr>
        <p:spPr>
          <a:xfrm>
            <a:off x="5852160" y="2331720"/>
            <a:ext cx="5852160" cy="3703320"/>
          </a:xfrm>
          <a:prstGeom prst="roundRect">
            <a:avLst>
              <a:gd name="adj" fmla="val 2222"/>
            </a:avLst>
          </a:prstGeom>
          <a:solidFill>
            <a:srgbClr val="FFFFFF"/>
          </a:solidFill>
          <a:ln w="12700">
            <a:solidFill>
              <a:srgbClr val="DDD3E6"/>
            </a:solidFill>
            <a:prstDash val="solid"/>
          </a:ln>
          <a:effectLst>
            <a:outerShdw blurRad="101600" dist="38100" dir="5400000" algn="bl" rotWithShape="0">
              <a:srgbClr val="3A2A50">
                <a:alpha val="18000"/>
              </a:srgbClr>
            </a:outerShdw>
          </a:effectLst>
        </p:spPr>
      </p:sp>
      <p:sp>
        <p:nvSpPr>
          <p:cNvPr id="10" name="Text 8"/>
          <p:cNvSpPr/>
          <p:nvPr/>
        </p:nvSpPr>
        <p:spPr>
          <a:xfrm>
            <a:off x="6126480" y="2514600"/>
            <a:ext cx="5394960" cy="365760"/>
          </a:xfrm>
          <a:prstGeom prst="rect">
            <a:avLst/>
          </a:prstGeom>
          <a:noFill/>
          <a:ln/>
        </p:spPr>
        <p:txBody>
          <a:bodyPr wrap="square" rtlCol="0" anchor="ctr"/>
          <a:lstStyle/>
          <a:p>
            <a:pPr marL="0" indent="0">
              <a:buNone/>
            </a:pPr>
            <a:r>
              <a:rPr lang="en-US" sz="1500" b="1" dirty="0">
                <a:solidFill>
                  <a:srgbClr val="4B2E83"/>
                </a:solidFill>
                <a:latin typeface="Cambria" pitchFamily="34" charset="0"/>
                <a:ea typeface="Cambria" pitchFamily="34" charset="-122"/>
                <a:cs typeface="Cambria" pitchFamily="34" charset="-120"/>
              </a:rPr>
              <a:t>Models and frameworks used in practice</a:t>
            </a:r>
            <a:endParaRPr lang="en-US" sz="1500" dirty="0"/>
          </a:p>
        </p:txBody>
      </p:sp>
      <p:sp>
        <p:nvSpPr>
          <p:cNvPr id="11" name="Text 9"/>
          <p:cNvSpPr/>
          <p:nvPr/>
        </p:nvSpPr>
        <p:spPr>
          <a:xfrm>
            <a:off x="6126480" y="2926080"/>
            <a:ext cx="5394960" cy="713232"/>
          </a:xfrm>
          <a:prstGeom prst="rect">
            <a:avLst/>
          </a:prstGeom>
          <a:noFill/>
          <a:ln/>
        </p:spPr>
        <p:txBody>
          <a:bodyPr wrap="square" rtlCol="0" anchor="ctr"/>
          <a:lstStyle/>
          <a:p>
            <a:pPr marL="0" indent="0">
              <a:lnSpc>
                <a:spcPct val="115000"/>
              </a:lnSpc>
              <a:buNone/>
            </a:pPr>
            <a:r>
              <a:rPr lang="en-US" sz="1200" b="1" dirty="0">
                <a:solidFill>
                  <a:srgbClr val="E8734A"/>
                </a:solidFill>
                <a:latin typeface="Calibri" pitchFamily="34" charset="0"/>
                <a:ea typeface="Calibri" pitchFamily="34" charset="-122"/>
                <a:cs typeface="Calibri" pitchFamily="34" charset="-120"/>
              </a:rPr>
              <a:t>Chronic Care Model  </a:t>
            </a:r>
            <a:r>
              <a:rPr lang="en-US" sz="1200" dirty="0">
                <a:solidFill>
                  <a:srgbClr val="2B2130"/>
                </a:solidFill>
                <a:latin typeface="Calibri" pitchFamily="34" charset="0"/>
                <a:ea typeface="Calibri" pitchFamily="34" charset="-122"/>
                <a:cs typeface="Calibri" pitchFamily="34" charset="-120"/>
              </a:rPr>
              <a:t>A team-based structure linking the person, community resources and a prepared, proactive care team</a:t>
            </a:r>
            <a:endParaRPr lang="en-US" sz="1200" dirty="0"/>
          </a:p>
        </p:txBody>
      </p:sp>
      <p:sp>
        <p:nvSpPr>
          <p:cNvPr id="12" name="Text 10"/>
          <p:cNvSpPr/>
          <p:nvPr/>
        </p:nvSpPr>
        <p:spPr>
          <a:xfrm>
            <a:off x="6126480" y="3675888"/>
            <a:ext cx="5394960" cy="713232"/>
          </a:xfrm>
          <a:prstGeom prst="rect">
            <a:avLst/>
          </a:prstGeom>
          <a:noFill/>
          <a:ln/>
        </p:spPr>
        <p:txBody>
          <a:bodyPr wrap="square" rtlCol="0" anchor="ctr"/>
          <a:lstStyle/>
          <a:p>
            <a:pPr marL="0" indent="0">
              <a:lnSpc>
                <a:spcPct val="115000"/>
              </a:lnSpc>
              <a:buNone/>
            </a:pPr>
            <a:r>
              <a:rPr lang="en-US" sz="1200" b="1" dirty="0">
                <a:solidFill>
                  <a:srgbClr val="E8734A"/>
                </a:solidFill>
                <a:latin typeface="Calibri" pitchFamily="34" charset="0"/>
                <a:ea typeface="Calibri" pitchFamily="34" charset="-122"/>
                <a:cs typeface="Calibri" pitchFamily="34" charset="-120"/>
              </a:rPr>
              <a:t>House of Care  </a:t>
            </a:r>
            <a:r>
              <a:rPr lang="en-US" sz="1200" dirty="0">
                <a:solidFill>
                  <a:srgbClr val="2B2130"/>
                </a:solidFill>
                <a:latin typeface="Calibri" pitchFamily="34" charset="0"/>
                <a:ea typeface="Calibri" pitchFamily="34" charset="-122"/>
                <a:cs typeface="Calibri" pitchFamily="34" charset="-120"/>
              </a:rPr>
              <a:t>An NHS approach building care around what matters to the person, not just the condition</a:t>
            </a:r>
            <a:endParaRPr lang="en-US" sz="1200" dirty="0"/>
          </a:p>
        </p:txBody>
      </p:sp>
      <p:sp>
        <p:nvSpPr>
          <p:cNvPr id="13" name="Text 11"/>
          <p:cNvSpPr/>
          <p:nvPr/>
        </p:nvSpPr>
        <p:spPr>
          <a:xfrm>
            <a:off x="6126480" y="4425696"/>
            <a:ext cx="5394960" cy="713232"/>
          </a:xfrm>
          <a:prstGeom prst="rect">
            <a:avLst/>
          </a:prstGeom>
          <a:noFill/>
          <a:ln/>
        </p:spPr>
        <p:txBody>
          <a:bodyPr wrap="square" rtlCol="0" anchor="ctr"/>
          <a:lstStyle/>
          <a:p>
            <a:pPr marL="0" indent="0">
              <a:lnSpc>
                <a:spcPct val="115000"/>
              </a:lnSpc>
              <a:buNone/>
            </a:pPr>
            <a:r>
              <a:rPr lang="en-US" sz="1200" b="1" dirty="0">
                <a:solidFill>
                  <a:srgbClr val="E8734A"/>
                </a:solidFill>
                <a:latin typeface="Calibri" pitchFamily="34" charset="0"/>
                <a:ea typeface="Calibri" pitchFamily="34" charset="-122"/>
                <a:cs typeface="Calibri" pitchFamily="34" charset="-120"/>
              </a:rPr>
              <a:t>Comprehensive Model of Personalised Care  </a:t>
            </a:r>
            <a:r>
              <a:rPr lang="en-US" sz="1200" dirty="0">
                <a:solidFill>
                  <a:srgbClr val="2B2130"/>
                </a:solidFill>
                <a:latin typeface="Calibri" pitchFamily="34" charset="0"/>
                <a:ea typeface="Calibri" pitchFamily="34" charset="-122"/>
                <a:cs typeface="Calibri" pitchFamily="34" charset="-120"/>
              </a:rPr>
              <a:t>NHS England's six component framework, covered later in this talk</a:t>
            </a:r>
            <a:endParaRPr lang="en-US" sz="1200" dirty="0"/>
          </a:p>
        </p:txBody>
      </p:sp>
      <p:sp>
        <p:nvSpPr>
          <p:cNvPr id="14" name="Text 12"/>
          <p:cNvSpPr/>
          <p:nvPr/>
        </p:nvSpPr>
        <p:spPr>
          <a:xfrm>
            <a:off x="6126480" y="5175504"/>
            <a:ext cx="5394960" cy="713232"/>
          </a:xfrm>
          <a:prstGeom prst="rect">
            <a:avLst/>
          </a:prstGeom>
          <a:noFill/>
          <a:ln/>
        </p:spPr>
        <p:txBody>
          <a:bodyPr wrap="square" rtlCol="0" anchor="ctr"/>
          <a:lstStyle/>
          <a:p>
            <a:pPr marL="0" indent="0">
              <a:lnSpc>
                <a:spcPct val="115000"/>
              </a:lnSpc>
              <a:buNone/>
            </a:pPr>
            <a:r>
              <a:rPr lang="en-US" sz="1200" b="1" dirty="0">
                <a:solidFill>
                  <a:srgbClr val="E8734A"/>
                </a:solidFill>
                <a:latin typeface="Calibri" pitchFamily="34" charset="0"/>
                <a:ea typeface="Calibri" pitchFamily="34" charset="-122"/>
                <a:cs typeface="Calibri" pitchFamily="34" charset="-120"/>
              </a:rPr>
              <a:t>Specialist nurse-led care  </a:t>
            </a:r>
            <a:r>
              <a:rPr lang="en-US" sz="1200" dirty="0">
                <a:solidFill>
                  <a:srgbClr val="2B2130"/>
                </a:solidFill>
                <a:latin typeface="Calibri" pitchFamily="34" charset="0"/>
                <a:ea typeface="Calibri" pitchFamily="34" charset="-122"/>
                <a:cs typeface="Calibri" pitchFamily="34" charset="-120"/>
              </a:rPr>
              <a:t>Cochrane evidence shows epilepsy specialist nurse input can improve outcomes</a:t>
            </a:r>
            <a:endParaRPr lang="en-US" sz="1200" dirty="0"/>
          </a:p>
        </p:txBody>
      </p:sp>
      <p:sp>
        <p:nvSpPr>
          <p:cNvPr id="15" name="Text 13"/>
          <p:cNvSpPr/>
          <p:nvPr/>
        </p:nvSpPr>
        <p:spPr>
          <a:xfrm>
            <a:off x="457200" y="6108192"/>
            <a:ext cx="11155680" cy="274320"/>
          </a:xfrm>
          <a:prstGeom prst="rect">
            <a:avLst/>
          </a:prstGeom>
          <a:noFill/>
          <a:ln/>
        </p:spPr>
        <p:txBody>
          <a:bodyPr wrap="square" rtlCol="0" anchor="ctr"/>
          <a:lstStyle/>
          <a:p>
            <a:pPr marL="0" indent="0">
              <a:buNone/>
            </a:pPr>
            <a:r>
              <a:rPr lang="en-US" sz="850" i="1" dirty="0">
                <a:solidFill>
                  <a:srgbClr val="6B6270"/>
                </a:solidFill>
                <a:latin typeface="Calibri" pitchFamily="34" charset="0"/>
                <a:ea typeface="Calibri" pitchFamily="34" charset="-122"/>
                <a:cs typeface="Calibri" pitchFamily="34" charset="-120"/>
              </a:rPr>
              <a:t>Sources: National Institute for Health and Care Excellence, NG217; Bradley, Lindsay and Fleeman, 2016; NHS England, 2019</a:t>
            </a:r>
            <a:endParaRPr lang="en-US" sz="850" dirty="0"/>
          </a:p>
        </p:txBody>
      </p:sp>
      <p:sp>
        <p:nvSpPr>
          <p:cNvPr id="17" name="Text 1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2E1B54"/>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E8734A"/>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TREATMENT</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FFFFFF"/>
                </a:solidFill>
                <a:latin typeface="Cambria" pitchFamily="34" charset="0"/>
                <a:ea typeface="Cambria" pitchFamily="34" charset="-122"/>
                <a:cs typeface="Cambria" pitchFamily="34" charset="-120"/>
              </a:rPr>
              <a:t>Treatment options available in the UK</a:t>
            </a:r>
            <a:endParaRPr lang="en-US" sz="3200" dirty="0"/>
          </a:p>
        </p:txBody>
      </p:sp>
      <p:sp>
        <p:nvSpPr>
          <p:cNvPr id="5" name="Shape 3"/>
          <p:cNvSpPr/>
          <p:nvPr/>
        </p:nvSpPr>
        <p:spPr>
          <a:xfrm>
            <a:off x="457200" y="1874520"/>
            <a:ext cx="10881360" cy="713232"/>
          </a:xfrm>
          <a:prstGeom prst="roundRect">
            <a:avLst>
              <a:gd name="adj" fmla="val 11538"/>
            </a:avLst>
          </a:prstGeom>
          <a:solidFill>
            <a:srgbClr val="FFFFFF"/>
          </a:solidFill>
          <a:ln/>
        </p:spPr>
      </p:sp>
      <p:sp>
        <p:nvSpPr>
          <p:cNvPr id="6" name="Shape 4"/>
          <p:cNvSpPr/>
          <p:nvPr/>
        </p:nvSpPr>
        <p:spPr>
          <a:xfrm>
            <a:off x="621792" y="1993392"/>
            <a:ext cx="548640" cy="548640"/>
          </a:xfrm>
          <a:prstGeom prst="ellipse">
            <a:avLst/>
          </a:prstGeom>
          <a:solidFill>
            <a:srgbClr val="4B2E83"/>
          </a:solidFill>
          <a:ln/>
        </p:spPr>
      </p:sp>
      <p:pic>
        <p:nvPicPr>
          <p:cNvPr id="7" name="Image 0" descr="/home/claude/epilepsy/icon_pills_FFFFFF.png"/>
          <p:cNvPicPr>
            <a:picLocks noChangeAspect="1"/>
          </p:cNvPicPr>
          <p:nvPr/>
        </p:nvPicPr>
        <p:blipFill>
          <a:blip r:embed="rId3"/>
          <a:stretch>
            <a:fillRect/>
          </a:stretch>
        </p:blipFill>
        <p:spPr>
          <a:xfrm>
            <a:off x="753466" y="2125066"/>
            <a:ext cx="285293" cy="285293"/>
          </a:xfrm>
          <a:prstGeom prst="rect">
            <a:avLst/>
          </a:prstGeom>
        </p:spPr>
      </p:pic>
      <p:sp>
        <p:nvSpPr>
          <p:cNvPr id="8" name="Text 5"/>
          <p:cNvSpPr/>
          <p:nvPr/>
        </p:nvSpPr>
        <p:spPr>
          <a:xfrm>
            <a:off x="1371600" y="1947672"/>
            <a:ext cx="2834640" cy="566928"/>
          </a:xfrm>
          <a:prstGeom prst="rect">
            <a:avLst/>
          </a:prstGeom>
          <a:noFill/>
          <a:ln/>
        </p:spPr>
        <p:txBody>
          <a:bodyPr wrap="square" rtlCol="0" anchor="ctr"/>
          <a:lstStyle/>
          <a:p>
            <a:pPr marL="0" indent="0">
              <a:buNone/>
            </a:pPr>
            <a:r>
              <a:rPr lang="en-US" sz="1350" b="1" dirty="0">
                <a:solidFill>
                  <a:srgbClr val="4B2E83"/>
                </a:solidFill>
                <a:latin typeface="Calibri" pitchFamily="34" charset="0"/>
                <a:ea typeface="Calibri" pitchFamily="34" charset="-122"/>
                <a:cs typeface="Calibri" pitchFamily="34" charset="-120"/>
              </a:rPr>
              <a:t>Anti-seizure medication</a:t>
            </a:r>
            <a:endParaRPr lang="en-US" sz="1350" dirty="0"/>
          </a:p>
        </p:txBody>
      </p:sp>
      <p:sp>
        <p:nvSpPr>
          <p:cNvPr id="9" name="Text 6"/>
          <p:cNvSpPr/>
          <p:nvPr/>
        </p:nvSpPr>
        <p:spPr>
          <a:xfrm>
            <a:off x="4297680" y="1920240"/>
            <a:ext cx="6858000" cy="621792"/>
          </a:xfrm>
          <a:prstGeom prst="rect">
            <a:avLst/>
          </a:prstGeom>
          <a:noFill/>
          <a:ln/>
        </p:spPr>
        <p:txBody>
          <a:bodyPr wrap="square" rtlCol="0" anchor="ctr"/>
          <a:lstStyle/>
          <a:p>
            <a:pPr marL="0" indent="0">
              <a:lnSpc>
                <a:spcPct val="105000"/>
              </a:lnSpc>
              <a:buNone/>
            </a:pPr>
            <a:r>
              <a:rPr lang="en-US" sz="1150" dirty="0">
                <a:solidFill>
                  <a:srgbClr val="2B2130"/>
                </a:solidFill>
                <a:latin typeface="Calibri" pitchFamily="34" charset="0"/>
                <a:ea typeface="Calibri" pitchFamily="34" charset="-122"/>
                <a:cs typeface="Calibri" pitchFamily="34" charset="-120"/>
              </a:rPr>
              <a:t>First-line treatment for most people. Choice depends on seizure type, for example lamotrigine or levetiracetam for focal seizures, and sodium valproate used with caution in women and girls</a:t>
            </a:r>
            <a:endParaRPr lang="en-US" sz="1150" dirty="0"/>
          </a:p>
        </p:txBody>
      </p:sp>
      <p:sp>
        <p:nvSpPr>
          <p:cNvPr id="10" name="Shape 7"/>
          <p:cNvSpPr/>
          <p:nvPr/>
        </p:nvSpPr>
        <p:spPr>
          <a:xfrm>
            <a:off x="457200" y="2679192"/>
            <a:ext cx="10881360" cy="713232"/>
          </a:xfrm>
          <a:prstGeom prst="roundRect">
            <a:avLst>
              <a:gd name="adj" fmla="val 11538"/>
            </a:avLst>
          </a:prstGeom>
          <a:solidFill>
            <a:srgbClr val="FFFFFF"/>
          </a:solidFill>
          <a:ln/>
        </p:spPr>
      </p:sp>
      <p:sp>
        <p:nvSpPr>
          <p:cNvPr id="11" name="Shape 8"/>
          <p:cNvSpPr/>
          <p:nvPr/>
        </p:nvSpPr>
        <p:spPr>
          <a:xfrm>
            <a:off x="621792" y="2798064"/>
            <a:ext cx="548640" cy="548640"/>
          </a:xfrm>
          <a:prstGeom prst="ellipse">
            <a:avLst/>
          </a:prstGeom>
          <a:solidFill>
            <a:srgbClr val="4B2E83"/>
          </a:solidFill>
          <a:ln/>
        </p:spPr>
      </p:sp>
      <p:pic>
        <p:nvPicPr>
          <p:cNvPr id="12" name="Image 1" descr="/home/claude/epilepsy/icon_hospitaluser_FFFFFF.png"/>
          <p:cNvPicPr>
            <a:picLocks noChangeAspect="1"/>
          </p:cNvPicPr>
          <p:nvPr/>
        </p:nvPicPr>
        <p:blipFill>
          <a:blip r:embed="rId4"/>
          <a:stretch>
            <a:fillRect/>
          </a:stretch>
        </p:blipFill>
        <p:spPr>
          <a:xfrm>
            <a:off x="753466" y="2929738"/>
            <a:ext cx="285293" cy="285293"/>
          </a:xfrm>
          <a:prstGeom prst="rect">
            <a:avLst/>
          </a:prstGeom>
        </p:spPr>
      </p:pic>
      <p:sp>
        <p:nvSpPr>
          <p:cNvPr id="13" name="Text 9"/>
          <p:cNvSpPr/>
          <p:nvPr/>
        </p:nvSpPr>
        <p:spPr>
          <a:xfrm>
            <a:off x="1371600" y="2752344"/>
            <a:ext cx="2834640" cy="566928"/>
          </a:xfrm>
          <a:prstGeom prst="rect">
            <a:avLst/>
          </a:prstGeom>
          <a:noFill/>
          <a:ln/>
        </p:spPr>
        <p:txBody>
          <a:bodyPr wrap="square" rtlCol="0" anchor="ctr"/>
          <a:lstStyle/>
          <a:p>
            <a:pPr marL="0" indent="0">
              <a:buNone/>
            </a:pPr>
            <a:r>
              <a:rPr lang="en-US" sz="1350" b="1" dirty="0">
                <a:solidFill>
                  <a:srgbClr val="4B2E83"/>
                </a:solidFill>
                <a:latin typeface="Calibri" pitchFamily="34" charset="0"/>
                <a:ea typeface="Calibri" pitchFamily="34" charset="-122"/>
                <a:cs typeface="Calibri" pitchFamily="34" charset="-120"/>
              </a:rPr>
              <a:t>Epilepsy surgery</a:t>
            </a:r>
            <a:endParaRPr lang="en-US" sz="1350" dirty="0"/>
          </a:p>
        </p:txBody>
      </p:sp>
      <p:sp>
        <p:nvSpPr>
          <p:cNvPr id="14" name="Text 10"/>
          <p:cNvSpPr/>
          <p:nvPr/>
        </p:nvSpPr>
        <p:spPr>
          <a:xfrm>
            <a:off x="4297680" y="2724912"/>
            <a:ext cx="6858000" cy="621792"/>
          </a:xfrm>
          <a:prstGeom prst="rect">
            <a:avLst/>
          </a:prstGeom>
          <a:noFill/>
          <a:ln/>
        </p:spPr>
        <p:txBody>
          <a:bodyPr wrap="square" rtlCol="0" anchor="ctr"/>
          <a:lstStyle/>
          <a:p>
            <a:pPr marL="0" indent="0">
              <a:lnSpc>
                <a:spcPct val="105000"/>
              </a:lnSpc>
              <a:buNone/>
            </a:pPr>
            <a:r>
              <a:rPr lang="en-US" sz="1150" dirty="0">
                <a:solidFill>
                  <a:srgbClr val="2B2130"/>
                </a:solidFill>
                <a:latin typeface="Calibri" pitchFamily="34" charset="0"/>
                <a:ea typeface="Calibri" pitchFamily="34" charset="-122"/>
                <a:cs typeface="Calibri" pitchFamily="34" charset="-120"/>
              </a:rPr>
              <a:t>Considered for drug-resistant focal epilepsy once two suitable medicines have not controlled seizures, following specialist assessment</a:t>
            </a:r>
            <a:endParaRPr lang="en-US" sz="1150" dirty="0"/>
          </a:p>
        </p:txBody>
      </p:sp>
      <p:sp>
        <p:nvSpPr>
          <p:cNvPr id="15" name="Shape 11"/>
          <p:cNvSpPr/>
          <p:nvPr/>
        </p:nvSpPr>
        <p:spPr>
          <a:xfrm>
            <a:off x="457200" y="3483864"/>
            <a:ext cx="10881360" cy="713232"/>
          </a:xfrm>
          <a:prstGeom prst="roundRect">
            <a:avLst>
              <a:gd name="adj" fmla="val 11538"/>
            </a:avLst>
          </a:prstGeom>
          <a:solidFill>
            <a:srgbClr val="FFFFFF"/>
          </a:solidFill>
          <a:ln/>
        </p:spPr>
      </p:sp>
      <p:sp>
        <p:nvSpPr>
          <p:cNvPr id="16" name="Shape 12"/>
          <p:cNvSpPr/>
          <p:nvPr/>
        </p:nvSpPr>
        <p:spPr>
          <a:xfrm>
            <a:off x="621792" y="3602736"/>
            <a:ext cx="548640" cy="548640"/>
          </a:xfrm>
          <a:prstGeom prst="ellipse">
            <a:avLst/>
          </a:prstGeom>
          <a:solidFill>
            <a:srgbClr val="4B2E83"/>
          </a:solidFill>
          <a:ln/>
        </p:spPr>
      </p:sp>
      <p:pic>
        <p:nvPicPr>
          <p:cNvPr id="17" name="Image 2" descr="/home/claude/epilepsy/icon_heartbeat_FFFFFF.png"/>
          <p:cNvPicPr>
            <a:picLocks noChangeAspect="1"/>
          </p:cNvPicPr>
          <p:nvPr/>
        </p:nvPicPr>
        <p:blipFill>
          <a:blip r:embed="rId5"/>
          <a:stretch>
            <a:fillRect/>
          </a:stretch>
        </p:blipFill>
        <p:spPr>
          <a:xfrm>
            <a:off x="753466" y="3734410"/>
            <a:ext cx="285293" cy="285293"/>
          </a:xfrm>
          <a:prstGeom prst="rect">
            <a:avLst/>
          </a:prstGeom>
        </p:spPr>
      </p:pic>
      <p:sp>
        <p:nvSpPr>
          <p:cNvPr id="18" name="Text 13"/>
          <p:cNvSpPr/>
          <p:nvPr/>
        </p:nvSpPr>
        <p:spPr>
          <a:xfrm>
            <a:off x="1371600" y="3557016"/>
            <a:ext cx="2834640" cy="566928"/>
          </a:xfrm>
          <a:prstGeom prst="rect">
            <a:avLst/>
          </a:prstGeom>
          <a:noFill/>
          <a:ln/>
        </p:spPr>
        <p:txBody>
          <a:bodyPr wrap="square" rtlCol="0" anchor="ctr"/>
          <a:lstStyle/>
          <a:p>
            <a:pPr marL="0" indent="0">
              <a:buNone/>
            </a:pPr>
            <a:r>
              <a:rPr lang="en-US" sz="1350" b="1" dirty="0">
                <a:solidFill>
                  <a:srgbClr val="4B2E83"/>
                </a:solidFill>
                <a:latin typeface="Calibri" pitchFamily="34" charset="0"/>
                <a:ea typeface="Calibri" pitchFamily="34" charset="-122"/>
                <a:cs typeface="Calibri" pitchFamily="34" charset="-120"/>
              </a:rPr>
              <a:t>Vagus nerve stimulation</a:t>
            </a:r>
            <a:endParaRPr lang="en-US" sz="1350" dirty="0"/>
          </a:p>
        </p:txBody>
      </p:sp>
      <p:sp>
        <p:nvSpPr>
          <p:cNvPr id="19" name="Text 14"/>
          <p:cNvSpPr/>
          <p:nvPr/>
        </p:nvSpPr>
        <p:spPr>
          <a:xfrm>
            <a:off x="4297680" y="3529584"/>
            <a:ext cx="6858000" cy="621792"/>
          </a:xfrm>
          <a:prstGeom prst="rect">
            <a:avLst/>
          </a:prstGeom>
          <a:noFill/>
          <a:ln/>
        </p:spPr>
        <p:txBody>
          <a:bodyPr wrap="square" rtlCol="0" anchor="ctr"/>
          <a:lstStyle/>
          <a:p>
            <a:pPr marL="0" indent="0">
              <a:lnSpc>
                <a:spcPct val="105000"/>
              </a:lnSpc>
              <a:buNone/>
            </a:pPr>
            <a:r>
              <a:rPr lang="en-US" sz="1150" dirty="0">
                <a:solidFill>
                  <a:srgbClr val="2B2130"/>
                </a:solidFill>
                <a:latin typeface="Calibri" pitchFamily="34" charset="0"/>
                <a:ea typeface="Calibri" pitchFamily="34" charset="-122"/>
                <a:cs typeface="Calibri" pitchFamily="34" charset="-120"/>
              </a:rPr>
              <a:t>A device implanted to reduce seizure frequency when medicines and surgery are not suitable or have not worked</a:t>
            </a:r>
            <a:endParaRPr lang="en-US" sz="1150" dirty="0"/>
          </a:p>
        </p:txBody>
      </p:sp>
      <p:sp>
        <p:nvSpPr>
          <p:cNvPr id="20" name="Shape 15"/>
          <p:cNvSpPr/>
          <p:nvPr/>
        </p:nvSpPr>
        <p:spPr>
          <a:xfrm>
            <a:off x="457200" y="4288536"/>
            <a:ext cx="10881360" cy="713232"/>
          </a:xfrm>
          <a:prstGeom prst="roundRect">
            <a:avLst>
              <a:gd name="adj" fmla="val 11538"/>
            </a:avLst>
          </a:prstGeom>
          <a:solidFill>
            <a:srgbClr val="FFFFFF"/>
          </a:solidFill>
          <a:ln/>
        </p:spPr>
      </p:sp>
      <p:sp>
        <p:nvSpPr>
          <p:cNvPr id="21" name="Shape 16"/>
          <p:cNvSpPr/>
          <p:nvPr/>
        </p:nvSpPr>
        <p:spPr>
          <a:xfrm>
            <a:off x="621792" y="4407408"/>
            <a:ext cx="548640" cy="548640"/>
          </a:xfrm>
          <a:prstGeom prst="ellipse">
            <a:avLst/>
          </a:prstGeom>
          <a:solidFill>
            <a:srgbClr val="4B2E83"/>
          </a:solidFill>
          <a:ln/>
        </p:spPr>
      </p:sp>
      <p:pic>
        <p:nvPicPr>
          <p:cNvPr id="22" name="Image 3" descr="/home/claude/epilepsy/icon_chart_FFFFFF.png"/>
          <p:cNvPicPr>
            <a:picLocks noChangeAspect="1"/>
          </p:cNvPicPr>
          <p:nvPr/>
        </p:nvPicPr>
        <p:blipFill>
          <a:blip r:embed="rId6"/>
          <a:stretch>
            <a:fillRect/>
          </a:stretch>
        </p:blipFill>
        <p:spPr>
          <a:xfrm>
            <a:off x="753466" y="4539082"/>
            <a:ext cx="285293" cy="285293"/>
          </a:xfrm>
          <a:prstGeom prst="rect">
            <a:avLst/>
          </a:prstGeom>
        </p:spPr>
      </p:pic>
      <p:sp>
        <p:nvSpPr>
          <p:cNvPr id="23" name="Text 17"/>
          <p:cNvSpPr/>
          <p:nvPr/>
        </p:nvSpPr>
        <p:spPr>
          <a:xfrm>
            <a:off x="1371600" y="4361688"/>
            <a:ext cx="2834640" cy="566928"/>
          </a:xfrm>
          <a:prstGeom prst="rect">
            <a:avLst/>
          </a:prstGeom>
          <a:noFill/>
          <a:ln/>
        </p:spPr>
        <p:txBody>
          <a:bodyPr wrap="square" rtlCol="0" anchor="ctr"/>
          <a:lstStyle/>
          <a:p>
            <a:pPr marL="0" indent="0">
              <a:buNone/>
            </a:pPr>
            <a:r>
              <a:rPr lang="en-US" sz="1350" b="1" dirty="0">
                <a:solidFill>
                  <a:srgbClr val="4B2E83"/>
                </a:solidFill>
                <a:latin typeface="Calibri" pitchFamily="34" charset="0"/>
                <a:ea typeface="Calibri" pitchFamily="34" charset="-122"/>
                <a:cs typeface="Calibri" pitchFamily="34" charset="-120"/>
              </a:rPr>
              <a:t>Ketogenic diet</a:t>
            </a:r>
            <a:endParaRPr lang="en-US" sz="1350" dirty="0"/>
          </a:p>
        </p:txBody>
      </p:sp>
      <p:sp>
        <p:nvSpPr>
          <p:cNvPr id="24" name="Text 18"/>
          <p:cNvSpPr/>
          <p:nvPr/>
        </p:nvSpPr>
        <p:spPr>
          <a:xfrm>
            <a:off x="4297680" y="4334256"/>
            <a:ext cx="6858000" cy="621792"/>
          </a:xfrm>
          <a:prstGeom prst="rect">
            <a:avLst/>
          </a:prstGeom>
          <a:noFill/>
          <a:ln/>
        </p:spPr>
        <p:txBody>
          <a:bodyPr wrap="square" rtlCol="0" anchor="ctr"/>
          <a:lstStyle/>
          <a:p>
            <a:pPr marL="0" indent="0">
              <a:lnSpc>
                <a:spcPct val="105000"/>
              </a:lnSpc>
              <a:buNone/>
            </a:pPr>
            <a:r>
              <a:rPr lang="en-US" sz="1150" dirty="0">
                <a:solidFill>
                  <a:srgbClr val="2B2130"/>
                </a:solidFill>
                <a:latin typeface="Calibri" pitchFamily="34" charset="0"/>
                <a:ea typeface="Calibri" pitchFamily="34" charset="-122"/>
                <a:cs typeface="Calibri" pitchFamily="34" charset="-120"/>
              </a:rPr>
              <a:t>A closely supervised high-fat, low-carbohydrate diet, used mainly in children with difficult-to-control epilepsy</a:t>
            </a:r>
            <a:endParaRPr lang="en-US" sz="1150" dirty="0"/>
          </a:p>
        </p:txBody>
      </p:sp>
      <p:sp>
        <p:nvSpPr>
          <p:cNvPr id="25" name="Shape 19"/>
          <p:cNvSpPr/>
          <p:nvPr/>
        </p:nvSpPr>
        <p:spPr>
          <a:xfrm>
            <a:off x="457200" y="5093208"/>
            <a:ext cx="10881360" cy="713232"/>
          </a:xfrm>
          <a:prstGeom prst="roundRect">
            <a:avLst>
              <a:gd name="adj" fmla="val 11538"/>
            </a:avLst>
          </a:prstGeom>
          <a:solidFill>
            <a:srgbClr val="FFFFFF"/>
          </a:solidFill>
          <a:ln/>
        </p:spPr>
      </p:sp>
      <p:sp>
        <p:nvSpPr>
          <p:cNvPr id="26" name="Shape 20"/>
          <p:cNvSpPr/>
          <p:nvPr/>
        </p:nvSpPr>
        <p:spPr>
          <a:xfrm>
            <a:off x="621792" y="5212080"/>
            <a:ext cx="548640" cy="548640"/>
          </a:xfrm>
          <a:prstGeom prst="ellipse">
            <a:avLst/>
          </a:prstGeom>
          <a:solidFill>
            <a:srgbClr val="4B2E83"/>
          </a:solidFill>
          <a:ln/>
        </p:spPr>
      </p:sp>
      <p:pic>
        <p:nvPicPr>
          <p:cNvPr id="27" name="Image 4" descr="/home/claude/epilepsy/icon_shield_FFFFFF.png"/>
          <p:cNvPicPr>
            <a:picLocks noChangeAspect="1"/>
          </p:cNvPicPr>
          <p:nvPr/>
        </p:nvPicPr>
        <p:blipFill>
          <a:blip r:embed="rId7"/>
          <a:stretch>
            <a:fillRect/>
          </a:stretch>
        </p:blipFill>
        <p:spPr>
          <a:xfrm>
            <a:off x="753466" y="5343754"/>
            <a:ext cx="285293" cy="285293"/>
          </a:xfrm>
          <a:prstGeom prst="rect">
            <a:avLst/>
          </a:prstGeom>
        </p:spPr>
      </p:pic>
      <p:sp>
        <p:nvSpPr>
          <p:cNvPr id="28" name="Text 21"/>
          <p:cNvSpPr/>
          <p:nvPr/>
        </p:nvSpPr>
        <p:spPr>
          <a:xfrm>
            <a:off x="1371600" y="5166360"/>
            <a:ext cx="2834640" cy="566928"/>
          </a:xfrm>
          <a:prstGeom prst="rect">
            <a:avLst/>
          </a:prstGeom>
          <a:noFill/>
          <a:ln/>
        </p:spPr>
        <p:txBody>
          <a:bodyPr wrap="square" rtlCol="0" anchor="ctr"/>
          <a:lstStyle/>
          <a:p>
            <a:pPr marL="0" indent="0">
              <a:buNone/>
            </a:pPr>
            <a:r>
              <a:rPr lang="en-US" sz="1350" b="1" dirty="0">
                <a:solidFill>
                  <a:srgbClr val="4B2E83"/>
                </a:solidFill>
                <a:latin typeface="Calibri" pitchFamily="34" charset="0"/>
                <a:ea typeface="Calibri" pitchFamily="34" charset="-122"/>
                <a:cs typeface="Calibri" pitchFamily="34" charset="-120"/>
              </a:rPr>
              <a:t>Rescue medication</a:t>
            </a:r>
            <a:endParaRPr lang="en-US" sz="1350" dirty="0"/>
          </a:p>
        </p:txBody>
      </p:sp>
      <p:sp>
        <p:nvSpPr>
          <p:cNvPr id="29" name="Text 22"/>
          <p:cNvSpPr/>
          <p:nvPr/>
        </p:nvSpPr>
        <p:spPr>
          <a:xfrm>
            <a:off x="4297680" y="5138928"/>
            <a:ext cx="6858000" cy="621792"/>
          </a:xfrm>
          <a:prstGeom prst="rect">
            <a:avLst/>
          </a:prstGeom>
          <a:noFill/>
          <a:ln/>
        </p:spPr>
        <p:txBody>
          <a:bodyPr wrap="square" rtlCol="0" anchor="ctr"/>
          <a:lstStyle/>
          <a:p>
            <a:pPr marL="0" indent="0">
              <a:lnSpc>
                <a:spcPct val="105000"/>
              </a:lnSpc>
              <a:buNone/>
            </a:pPr>
            <a:r>
              <a:rPr lang="en-US" sz="1150" dirty="0">
                <a:solidFill>
                  <a:srgbClr val="2B2130"/>
                </a:solidFill>
                <a:latin typeface="Calibri" pitchFamily="34" charset="0"/>
                <a:ea typeface="Calibri" pitchFamily="34" charset="-122"/>
                <a:cs typeface="Calibri" pitchFamily="34" charset="-120"/>
              </a:rPr>
              <a:t>Buccal midazolam or rectal diazepam for prolonged or cluster seizures, with a personalised emergency care plan</a:t>
            </a:r>
            <a:endParaRPr lang="en-US" sz="1150" dirty="0"/>
          </a:p>
        </p:txBody>
      </p:sp>
      <p:sp>
        <p:nvSpPr>
          <p:cNvPr id="30" name="Text 23"/>
          <p:cNvSpPr/>
          <p:nvPr/>
        </p:nvSpPr>
        <p:spPr>
          <a:xfrm>
            <a:off x="457200" y="6108192"/>
            <a:ext cx="8229600" cy="274320"/>
          </a:xfrm>
          <a:prstGeom prst="rect">
            <a:avLst/>
          </a:prstGeom>
          <a:noFill/>
          <a:ln/>
        </p:spPr>
        <p:txBody>
          <a:bodyPr wrap="square" rtlCol="0" anchor="ctr"/>
          <a:lstStyle/>
          <a:p>
            <a:pPr marL="0" indent="0">
              <a:buNone/>
            </a:pPr>
            <a:r>
              <a:rPr lang="en-US" sz="850" i="1" dirty="0">
                <a:solidFill>
                  <a:srgbClr val="D9C6EF"/>
                </a:solidFill>
                <a:latin typeface="Calibri" pitchFamily="34" charset="0"/>
                <a:ea typeface="Calibri" pitchFamily="34" charset="-122"/>
                <a:cs typeface="Calibri" pitchFamily="34" charset="-120"/>
              </a:rPr>
              <a:t>Source: National Institute for Health and Care Excellence, NG217, 2022 updated 2025</a:t>
            </a:r>
            <a:endParaRPr lang="en-US" sz="850" dirty="0"/>
          </a:p>
        </p:txBody>
      </p:sp>
      <p:sp>
        <p:nvSpPr>
          <p:cNvPr id="32" name="Text 2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COMORBIDITY</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Comorbidities that accompany epilepsy</a:t>
            </a:r>
            <a:endParaRPr lang="en-US" sz="3200" dirty="0"/>
          </a:p>
        </p:txBody>
      </p:sp>
      <p:sp>
        <p:nvSpPr>
          <p:cNvPr id="5" name="Shape 3"/>
          <p:cNvSpPr/>
          <p:nvPr/>
        </p:nvSpPr>
        <p:spPr>
          <a:xfrm>
            <a:off x="457200" y="1874520"/>
            <a:ext cx="2468880" cy="1920240"/>
          </a:xfrm>
          <a:prstGeom prst="roundRect">
            <a:avLst>
              <a:gd name="adj" fmla="val 4286"/>
            </a:avLst>
          </a:prstGeom>
          <a:solidFill>
            <a:srgbClr val="EDE3F7"/>
          </a:solidFill>
          <a:ln/>
          <a:effectLst>
            <a:outerShdw blurRad="101600" dist="38100" dir="5400000" algn="bl" rotWithShape="0">
              <a:srgbClr val="3A2A50">
                <a:alpha val="18000"/>
              </a:srgbClr>
            </a:outerShdw>
          </a:effectLst>
        </p:spPr>
      </p:sp>
      <p:sp>
        <p:nvSpPr>
          <p:cNvPr id="6" name="Shape 4"/>
          <p:cNvSpPr/>
          <p:nvPr/>
        </p:nvSpPr>
        <p:spPr>
          <a:xfrm>
            <a:off x="1394460" y="2075688"/>
            <a:ext cx="594360" cy="594360"/>
          </a:xfrm>
          <a:prstGeom prst="ellipse">
            <a:avLst/>
          </a:prstGeom>
          <a:solidFill>
            <a:srgbClr val="4B2E83"/>
          </a:solidFill>
          <a:ln/>
        </p:spPr>
      </p:sp>
      <p:pic>
        <p:nvPicPr>
          <p:cNvPr id="7" name="Image 0" descr="/home/claude/epilepsy/icon_userscog_FFFFFF.png"/>
          <p:cNvPicPr>
            <a:picLocks noChangeAspect="1"/>
          </p:cNvPicPr>
          <p:nvPr/>
        </p:nvPicPr>
        <p:blipFill>
          <a:blip r:embed="rId3"/>
          <a:stretch>
            <a:fillRect/>
          </a:stretch>
        </p:blipFill>
        <p:spPr>
          <a:xfrm>
            <a:off x="1537106" y="2218334"/>
            <a:ext cx="309067" cy="309067"/>
          </a:xfrm>
          <a:prstGeom prst="rect">
            <a:avLst/>
          </a:prstGeom>
        </p:spPr>
      </p:pic>
      <p:sp>
        <p:nvSpPr>
          <p:cNvPr id="8" name="Text 5"/>
          <p:cNvSpPr/>
          <p:nvPr/>
        </p:nvSpPr>
        <p:spPr>
          <a:xfrm>
            <a:off x="566928" y="2807208"/>
            <a:ext cx="2249424" cy="320040"/>
          </a:xfrm>
          <a:prstGeom prst="rect">
            <a:avLst/>
          </a:prstGeom>
          <a:noFill/>
          <a:ln/>
        </p:spPr>
        <p:txBody>
          <a:bodyPr wrap="square" rtlCol="0" anchor="ctr"/>
          <a:lstStyle/>
          <a:p>
            <a:pPr marL="0" indent="0" algn="ctr">
              <a:buNone/>
            </a:pPr>
            <a:r>
              <a:rPr lang="en-US" sz="1250" b="1" dirty="0">
                <a:solidFill>
                  <a:srgbClr val="4B2E83"/>
                </a:solidFill>
                <a:latin typeface="Calibri" pitchFamily="34" charset="0"/>
                <a:ea typeface="Calibri" pitchFamily="34" charset="-122"/>
                <a:cs typeface="Calibri" pitchFamily="34" charset="-120"/>
              </a:rPr>
              <a:t>Psychiatric</a:t>
            </a:r>
            <a:endParaRPr lang="en-US" sz="1250" dirty="0"/>
          </a:p>
        </p:txBody>
      </p:sp>
      <p:sp>
        <p:nvSpPr>
          <p:cNvPr id="9" name="Text 6"/>
          <p:cNvSpPr/>
          <p:nvPr/>
        </p:nvSpPr>
        <p:spPr>
          <a:xfrm>
            <a:off x="566928" y="3154680"/>
            <a:ext cx="2249424" cy="548640"/>
          </a:xfrm>
          <a:prstGeom prst="rect">
            <a:avLst/>
          </a:prstGeom>
          <a:noFill/>
          <a:ln/>
        </p:spPr>
        <p:txBody>
          <a:bodyPr wrap="square" rtlCol="0" anchor="ctr"/>
          <a:lstStyle/>
          <a:p>
            <a:pPr marL="0" indent="0" algn="ctr">
              <a:lnSpc>
                <a:spcPct val="110000"/>
              </a:lnSpc>
              <a:buNone/>
            </a:pPr>
            <a:r>
              <a:rPr lang="en-US" sz="1000" dirty="0">
                <a:solidFill>
                  <a:srgbClr val="2B2130"/>
                </a:solidFill>
                <a:latin typeface="Calibri" pitchFamily="34" charset="0"/>
                <a:ea typeface="Calibri" pitchFamily="34" charset="-122"/>
                <a:cs typeface="Calibri" pitchFamily="34" charset="-120"/>
              </a:rPr>
              <a:t>Depression and anxiety</a:t>
            </a:r>
            <a:endParaRPr lang="en-US" sz="1000" dirty="0"/>
          </a:p>
        </p:txBody>
      </p:sp>
      <p:sp>
        <p:nvSpPr>
          <p:cNvPr id="10" name="Shape 7"/>
          <p:cNvSpPr/>
          <p:nvPr/>
        </p:nvSpPr>
        <p:spPr>
          <a:xfrm>
            <a:off x="3090672" y="1874520"/>
            <a:ext cx="2468880" cy="1920240"/>
          </a:xfrm>
          <a:prstGeom prst="roundRect">
            <a:avLst>
              <a:gd name="adj" fmla="val 4286"/>
            </a:avLst>
          </a:prstGeom>
          <a:solidFill>
            <a:srgbClr val="EDE3F7"/>
          </a:solidFill>
          <a:ln/>
          <a:effectLst>
            <a:outerShdw blurRad="101600" dist="38100" dir="5400000" algn="bl" rotWithShape="0">
              <a:srgbClr val="3A2A50">
                <a:alpha val="18000"/>
              </a:srgbClr>
            </a:outerShdw>
          </a:effectLst>
        </p:spPr>
      </p:sp>
      <p:sp>
        <p:nvSpPr>
          <p:cNvPr id="11" name="Shape 8"/>
          <p:cNvSpPr/>
          <p:nvPr/>
        </p:nvSpPr>
        <p:spPr>
          <a:xfrm>
            <a:off x="4027932" y="2075688"/>
            <a:ext cx="594360" cy="594360"/>
          </a:xfrm>
          <a:prstGeom prst="ellipse">
            <a:avLst/>
          </a:prstGeom>
          <a:solidFill>
            <a:srgbClr val="4B2E83"/>
          </a:solidFill>
          <a:ln/>
        </p:spPr>
      </p:sp>
      <p:pic>
        <p:nvPicPr>
          <p:cNvPr id="12" name="Image 1" descr="/home/claude/epilepsy/icon_brain_FFFFFF.png"/>
          <p:cNvPicPr>
            <a:picLocks noChangeAspect="1"/>
          </p:cNvPicPr>
          <p:nvPr/>
        </p:nvPicPr>
        <p:blipFill>
          <a:blip r:embed="rId4"/>
          <a:stretch>
            <a:fillRect/>
          </a:stretch>
        </p:blipFill>
        <p:spPr>
          <a:xfrm>
            <a:off x="4170578" y="2218334"/>
            <a:ext cx="309067" cy="309067"/>
          </a:xfrm>
          <a:prstGeom prst="rect">
            <a:avLst/>
          </a:prstGeom>
        </p:spPr>
      </p:pic>
      <p:sp>
        <p:nvSpPr>
          <p:cNvPr id="13" name="Text 9"/>
          <p:cNvSpPr/>
          <p:nvPr/>
        </p:nvSpPr>
        <p:spPr>
          <a:xfrm>
            <a:off x="3200400" y="2807208"/>
            <a:ext cx="2249424" cy="320040"/>
          </a:xfrm>
          <a:prstGeom prst="rect">
            <a:avLst/>
          </a:prstGeom>
          <a:noFill/>
          <a:ln/>
        </p:spPr>
        <p:txBody>
          <a:bodyPr wrap="square" rtlCol="0" anchor="ctr"/>
          <a:lstStyle/>
          <a:p>
            <a:pPr marL="0" indent="0" algn="ctr">
              <a:buNone/>
            </a:pPr>
            <a:r>
              <a:rPr lang="en-US" sz="1250" b="1" dirty="0">
                <a:solidFill>
                  <a:srgbClr val="4B2E83"/>
                </a:solidFill>
                <a:latin typeface="Calibri" pitchFamily="34" charset="0"/>
                <a:ea typeface="Calibri" pitchFamily="34" charset="-122"/>
                <a:cs typeface="Calibri" pitchFamily="34" charset="-120"/>
              </a:rPr>
              <a:t>Neurological</a:t>
            </a:r>
            <a:endParaRPr lang="en-US" sz="1250" dirty="0"/>
          </a:p>
        </p:txBody>
      </p:sp>
      <p:sp>
        <p:nvSpPr>
          <p:cNvPr id="14" name="Text 10"/>
          <p:cNvSpPr/>
          <p:nvPr/>
        </p:nvSpPr>
        <p:spPr>
          <a:xfrm>
            <a:off x="3200400" y="3154680"/>
            <a:ext cx="2249424" cy="548640"/>
          </a:xfrm>
          <a:prstGeom prst="rect">
            <a:avLst/>
          </a:prstGeom>
          <a:noFill/>
          <a:ln/>
        </p:spPr>
        <p:txBody>
          <a:bodyPr wrap="square" rtlCol="0" anchor="ctr"/>
          <a:lstStyle/>
          <a:p>
            <a:pPr marL="0" indent="0" algn="ctr">
              <a:lnSpc>
                <a:spcPct val="110000"/>
              </a:lnSpc>
              <a:buNone/>
            </a:pPr>
            <a:r>
              <a:rPr lang="en-US" sz="1000" dirty="0">
                <a:solidFill>
                  <a:srgbClr val="2B2130"/>
                </a:solidFill>
                <a:latin typeface="Calibri" pitchFamily="34" charset="0"/>
                <a:ea typeface="Calibri" pitchFamily="34" charset="-122"/>
                <a:cs typeface="Calibri" pitchFamily="34" charset="-120"/>
              </a:rPr>
              <a:t>Migraine and cognitive decline</a:t>
            </a:r>
            <a:endParaRPr lang="en-US" sz="1000" dirty="0"/>
          </a:p>
        </p:txBody>
      </p:sp>
      <p:sp>
        <p:nvSpPr>
          <p:cNvPr id="15" name="Shape 11"/>
          <p:cNvSpPr/>
          <p:nvPr/>
        </p:nvSpPr>
        <p:spPr>
          <a:xfrm>
            <a:off x="5724144" y="1874520"/>
            <a:ext cx="2468880" cy="1920240"/>
          </a:xfrm>
          <a:prstGeom prst="roundRect">
            <a:avLst>
              <a:gd name="adj" fmla="val 4286"/>
            </a:avLst>
          </a:prstGeom>
          <a:solidFill>
            <a:srgbClr val="EDE3F7"/>
          </a:solidFill>
          <a:ln/>
          <a:effectLst>
            <a:outerShdw blurRad="101600" dist="38100" dir="5400000" algn="bl" rotWithShape="0">
              <a:srgbClr val="3A2A50">
                <a:alpha val="18000"/>
              </a:srgbClr>
            </a:outerShdw>
          </a:effectLst>
        </p:spPr>
      </p:sp>
      <p:sp>
        <p:nvSpPr>
          <p:cNvPr id="16" name="Shape 12"/>
          <p:cNvSpPr/>
          <p:nvPr/>
        </p:nvSpPr>
        <p:spPr>
          <a:xfrm>
            <a:off x="6661404" y="2075688"/>
            <a:ext cx="594360" cy="594360"/>
          </a:xfrm>
          <a:prstGeom prst="ellipse">
            <a:avLst/>
          </a:prstGeom>
          <a:solidFill>
            <a:srgbClr val="4B2E83"/>
          </a:solidFill>
          <a:ln/>
        </p:spPr>
      </p:sp>
      <p:pic>
        <p:nvPicPr>
          <p:cNvPr id="17" name="Image 2" descr="/home/claude/epilepsy/icon_heartbeat_FFFFFF.png"/>
          <p:cNvPicPr>
            <a:picLocks noChangeAspect="1"/>
          </p:cNvPicPr>
          <p:nvPr/>
        </p:nvPicPr>
        <p:blipFill>
          <a:blip r:embed="rId5"/>
          <a:stretch>
            <a:fillRect/>
          </a:stretch>
        </p:blipFill>
        <p:spPr>
          <a:xfrm>
            <a:off x="6804050" y="2218334"/>
            <a:ext cx="309067" cy="309067"/>
          </a:xfrm>
          <a:prstGeom prst="rect">
            <a:avLst/>
          </a:prstGeom>
        </p:spPr>
      </p:pic>
      <p:sp>
        <p:nvSpPr>
          <p:cNvPr id="18" name="Text 13"/>
          <p:cNvSpPr/>
          <p:nvPr/>
        </p:nvSpPr>
        <p:spPr>
          <a:xfrm>
            <a:off x="5833872" y="2807208"/>
            <a:ext cx="2249424" cy="320040"/>
          </a:xfrm>
          <a:prstGeom prst="rect">
            <a:avLst/>
          </a:prstGeom>
          <a:noFill/>
          <a:ln/>
        </p:spPr>
        <p:txBody>
          <a:bodyPr wrap="square" rtlCol="0" anchor="ctr"/>
          <a:lstStyle/>
          <a:p>
            <a:pPr marL="0" indent="0" algn="ctr">
              <a:buNone/>
            </a:pPr>
            <a:r>
              <a:rPr lang="en-US" sz="1250" b="1" dirty="0">
                <a:solidFill>
                  <a:srgbClr val="4B2E83"/>
                </a:solidFill>
                <a:latin typeface="Calibri" pitchFamily="34" charset="0"/>
                <a:ea typeface="Calibri" pitchFamily="34" charset="-122"/>
                <a:cs typeface="Calibri" pitchFamily="34" charset="-120"/>
              </a:rPr>
              <a:t>Cardiovascular</a:t>
            </a:r>
            <a:endParaRPr lang="en-US" sz="1250" dirty="0"/>
          </a:p>
        </p:txBody>
      </p:sp>
      <p:sp>
        <p:nvSpPr>
          <p:cNvPr id="19" name="Text 14"/>
          <p:cNvSpPr/>
          <p:nvPr/>
        </p:nvSpPr>
        <p:spPr>
          <a:xfrm>
            <a:off x="5833872" y="3154680"/>
            <a:ext cx="2249424" cy="548640"/>
          </a:xfrm>
          <a:prstGeom prst="rect">
            <a:avLst/>
          </a:prstGeom>
          <a:noFill/>
          <a:ln/>
        </p:spPr>
        <p:txBody>
          <a:bodyPr wrap="square" rtlCol="0" anchor="ctr"/>
          <a:lstStyle/>
          <a:p>
            <a:pPr marL="0" indent="0" algn="ctr">
              <a:lnSpc>
                <a:spcPct val="110000"/>
              </a:lnSpc>
              <a:buNone/>
            </a:pPr>
            <a:r>
              <a:rPr lang="en-US" sz="1000" dirty="0">
                <a:solidFill>
                  <a:srgbClr val="2B2130"/>
                </a:solidFill>
                <a:latin typeface="Calibri" pitchFamily="34" charset="0"/>
                <a:ea typeface="Calibri" pitchFamily="34" charset="-122"/>
                <a:cs typeface="Calibri" pitchFamily="34" charset="-120"/>
              </a:rPr>
              <a:t>Heart disease</a:t>
            </a:r>
            <a:endParaRPr lang="en-US" sz="1000" dirty="0"/>
          </a:p>
        </p:txBody>
      </p:sp>
      <p:sp>
        <p:nvSpPr>
          <p:cNvPr id="20" name="Shape 15"/>
          <p:cNvSpPr/>
          <p:nvPr/>
        </p:nvSpPr>
        <p:spPr>
          <a:xfrm>
            <a:off x="8357616" y="1874520"/>
            <a:ext cx="2468880" cy="1920240"/>
          </a:xfrm>
          <a:prstGeom prst="roundRect">
            <a:avLst>
              <a:gd name="adj" fmla="val 4286"/>
            </a:avLst>
          </a:prstGeom>
          <a:solidFill>
            <a:srgbClr val="EDE3F7"/>
          </a:solidFill>
          <a:ln/>
          <a:effectLst>
            <a:outerShdw blurRad="101600" dist="38100" dir="5400000" algn="bl" rotWithShape="0">
              <a:srgbClr val="3A2A50">
                <a:alpha val="18000"/>
              </a:srgbClr>
            </a:outerShdw>
          </a:effectLst>
        </p:spPr>
      </p:sp>
      <p:sp>
        <p:nvSpPr>
          <p:cNvPr id="21" name="Shape 16"/>
          <p:cNvSpPr/>
          <p:nvPr/>
        </p:nvSpPr>
        <p:spPr>
          <a:xfrm>
            <a:off x="9294876" y="2075688"/>
            <a:ext cx="594360" cy="594360"/>
          </a:xfrm>
          <a:prstGeom prst="ellipse">
            <a:avLst/>
          </a:prstGeom>
          <a:solidFill>
            <a:srgbClr val="4B2E83"/>
          </a:solidFill>
          <a:ln/>
        </p:spPr>
      </p:sp>
      <p:pic>
        <p:nvPicPr>
          <p:cNvPr id="22" name="Image 3" descr="/home/claude/epilepsy/icon_clipboard_FFFFFF.png"/>
          <p:cNvPicPr>
            <a:picLocks noChangeAspect="1"/>
          </p:cNvPicPr>
          <p:nvPr/>
        </p:nvPicPr>
        <p:blipFill>
          <a:blip r:embed="rId6"/>
          <a:stretch>
            <a:fillRect/>
          </a:stretch>
        </p:blipFill>
        <p:spPr>
          <a:xfrm>
            <a:off x="9437522" y="2218334"/>
            <a:ext cx="309067" cy="309067"/>
          </a:xfrm>
          <a:prstGeom prst="rect">
            <a:avLst/>
          </a:prstGeom>
        </p:spPr>
      </p:pic>
      <p:sp>
        <p:nvSpPr>
          <p:cNvPr id="23" name="Text 17"/>
          <p:cNvSpPr/>
          <p:nvPr/>
        </p:nvSpPr>
        <p:spPr>
          <a:xfrm>
            <a:off x="8467344" y="2807208"/>
            <a:ext cx="2249424" cy="320040"/>
          </a:xfrm>
          <a:prstGeom prst="rect">
            <a:avLst/>
          </a:prstGeom>
          <a:noFill/>
          <a:ln/>
        </p:spPr>
        <p:txBody>
          <a:bodyPr wrap="square" rtlCol="0" anchor="ctr"/>
          <a:lstStyle/>
          <a:p>
            <a:pPr marL="0" indent="0" algn="ctr">
              <a:buNone/>
            </a:pPr>
            <a:r>
              <a:rPr lang="en-US" sz="1250" b="1" dirty="0">
                <a:solidFill>
                  <a:srgbClr val="4B2E83"/>
                </a:solidFill>
                <a:latin typeface="Calibri" pitchFamily="34" charset="0"/>
                <a:ea typeface="Calibri" pitchFamily="34" charset="-122"/>
                <a:cs typeface="Calibri" pitchFamily="34" charset="-120"/>
              </a:rPr>
              <a:t>Other somatic</a:t>
            </a:r>
            <a:endParaRPr lang="en-US" sz="1250" dirty="0"/>
          </a:p>
        </p:txBody>
      </p:sp>
      <p:sp>
        <p:nvSpPr>
          <p:cNvPr id="24" name="Text 18"/>
          <p:cNvSpPr/>
          <p:nvPr/>
        </p:nvSpPr>
        <p:spPr>
          <a:xfrm>
            <a:off x="8467344" y="3154680"/>
            <a:ext cx="2249424" cy="548640"/>
          </a:xfrm>
          <a:prstGeom prst="rect">
            <a:avLst/>
          </a:prstGeom>
          <a:noFill/>
          <a:ln/>
        </p:spPr>
        <p:txBody>
          <a:bodyPr wrap="square" rtlCol="0" anchor="ctr"/>
          <a:lstStyle/>
          <a:p>
            <a:pPr marL="0" indent="0" algn="ctr">
              <a:lnSpc>
                <a:spcPct val="110000"/>
              </a:lnSpc>
              <a:buNone/>
            </a:pPr>
            <a:r>
              <a:rPr lang="en-US" sz="1000" dirty="0">
                <a:solidFill>
                  <a:srgbClr val="2B2130"/>
                </a:solidFill>
                <a:latin typeface="Calibri" pitchFamily="34" charset="0"/>
                <a:ea typeface="Calibri" pitchFamily="34" charset="-122"/>
                <a:cs typeface="Calibri" pitchFamily="34" charset="-120"/>
              </a:rPr>
              <a:t>Peptic ulcers and arthritis</a:t>
            </a:r>
            <a:endParaRPr lang="en-US" sz="1000" dirty="0"/>
          </a:p>
        </p:txBody>
      </p:sp>
      <p:sp>
        <p:nvSpPr>
          <p:cNvPr id="25" name="Shape 19"/>
          <p:cNvSpPr/>
          <p:nvPr/>
        </p:nvSpPr>
        <p:spPr>
          <a:xfrm>
            <a:off x="457200" y="3977640"/>
            <a:ext cx="5349240" cy="2103120"/>
          </a:xfrm>
          <a:prstGeom prst="roundRect">
            <a:avLst>
              <a:gd name="adj" fmla="val 3913"/>
            </a:avLst>
          </a:prstGeom>
          <a:solidFill>
            <a:srgbClr val="EDE3F7"/>
          </a:solidFill>
          <a:ln/>
          <a:effectLst>
            <a:outerShdw blurRad="101600" dist="38100" dir="5400000" algn="bl" rotWithShape="0">
              <a:srgbClr val="3A2A50">
                <a:alpha val="18000"/>
              </a:srgbClr>
            </a:outerShdw>
          </a:effectLst>
        </p:spPr>
      </p:sp>
      <p:sp>
        <p:nvSpPr>
          <p:cNvPr id="26" name="Text 20"/>
          <p:cNvSpPr/>
          <p:nvPr/>
        </p:nvSpPr>
        <p:spPr>
          <a:xfrm>
            <a:off x="685800" y="4114800"/>
            <a:ext cx="4937760" cy="365760"/>
          </a:xfrm>
          <a:prstGeom prst="rect">
            <a:avLst/>
          </a:prstGeom>
          <a:noFill/>
          <a:ln/>
        </p:spPr>
        <p:txBody>
          <a:bodyPr wrap="square" rtlCol="0" anchor="ctr"/>
          <a:lstStyle/>
          <a:p>
            <a:pPr marL="0" indent="0">
              <a:buNone/>
            </a:pPr>
            <a:r>
              <a:rPr lang="en-US" sz="1450" b="1" dirty="0">
                <a:solidFill>
                  <a:srgbClr val="4B2E83"/>
                </a:solidFill>
                <a:latin typeface="Cambria" pitchFamily="34" charset="0"/>
                <a:ea typeface="Cambria" pitchFamily="34" charset="-122"/>
                <a:cs typeface="Cambria" pitchFamily="34" charset="-120"/>
              </a:rPr>
              <a:t>A heavier burden than expected</a:t>
            </a:r>
            <a:endParaRPr lang="en-US" sz="1450" dirty="0"/>
          </a:p>
        </p:txBody>
      </p:sp>
      <p:sp>
        <p:nvSpPr>
          <p:cNvPr id="27" name="Text 21"/>
          <p:cNvSpPr/>
          <p:nvPr/>
        </p:nvSpPr>
        <p:spPr>
          <a:xfrm>
            <a:off x="685800" y="4480560"/>
            <a:ext cx="4937760" cy="1463040"/>
          </a:xfrm>
          <a:prstGeom prst="rect">
            <a:avLst/>
          </a:prstGeom>
          <a:noFill/>
          <a:ln/>
        </p:spPr>
        <p:txBody>
          <a:bodyPr wrap="square" rtlCol="0" anchor="ctr"/>
          <a:lstStyle/>
          <a:p>
            <a:pPr marL="0" indent="0">
              <a:lnSpc>
                <a:spcPct val="120000"/>
              </a:lnSpc>
              <a:buNone/>
            </a:pPr>
            <a:r>
              <a:rPr lang="en-US" sz="1150" dirty="0">
                <a:solidFill>
                  <a:srgbClr val="2B2130"/>
                </a:solidFill>
                <a:latin typeface="Calibri" pitchFamily="34" charset="0"/>
                <a:ea typeface="Calibri" pitchFamily="34" charset="-122"/>
                <a:cs typeface="Calibri" pitchFamily="34" charset="-120"/>
              </a:rPr>
              <a:t>The conditions above are all up to eight times more common in people with epilepsy than in the general population. Some cause epilepsy, some are caused by it, and many share the same underlying risk factors.</a:t>
            </a:r>
            <a:endParaRPr lang="en-US" sz="1150" dirty="0"/>
          </a:p>
        </p:txBody>
      </p:sp>
      <p:sp>
        <p:nvSpPr>
          <p:cNvPr id="28" name="Shape 22"/>
          <p:cNvSpPr/>
          <p:nvPr/>
        </p:nvSpPr>
        <p:spPr>
          <a:xfrm>
            <a:off x="5989320" y="3977640"/>
            <a:ext cx="5349240" cy="2103120"/>
          </a:xfrm>
          <a:prstGeom prst="roundRect">
            <a:avLst>
              <a:gd name="adj" fmla="val 3913"/>
            </a:avLst>
          </a:prstGeom>
          <a:solidFill>
            <a:srgbClr val="4B2E83"/>
          </a:solidFill>
          <a:ln/>
          <a:effectLst>
            <a:outerShdw blurRad="101600" dist="38100" dir="5400000" algn="bl" rotWithShape="0">
              <a:srgbClr val="3A2A50">
                <a:alpha val="18000"/>
              </a:srgbClr>
            </a:outerShdw>
          </a:effectLst>
        </p:spPr>
      </p:sp>
      <p:sp>
        <p:nvSpPr>
          <p:cNvPr id="29" name="Shape 23"/>
          <p:cNvSpPr/>
          <p:nvPr/>
        </p:nvSpPr>
        <p:spPr>
          <a:xfrm>
            <a:off x="6217920" y="4160520"/>
            <a:ext cx="457200" cy="457200"/>
          </a:xfrm>
          <a:prstGeom prst="ellipse">
            <a:avLst/>
          </a:prstGeom>
          <a:solidFill>
            <a:srgbClr val="FFFFFF"/>
          </a:solidFill>
          <a:ln/>
        </p:spPr>
      </p:sp>
      <p:pic>
        <p:nvPicPr>
          <p:cNvPr id="30" name="Image 4" descr="/home/claude/epilepsy/icon_warning_4B2E83.png"/>
          <p:cNvPicPr>
            <a:picLocks noChangeAspect="1"/>
          </p:cNvPicPr>
          <p:nvPr/>
        </p:nvPicPr>
        <p:blipFill>
          <a:blip r:embed="rId7"/>
          <a:stretch>
            <a:fillRect/>
          </a:stretch>
        </p:blipFill>
        <p:spPr>
          <a:xfrm>
            <a:off x="6327648" y="4270248"/>
            <a:ext cx="237744" cy="237744"/>
          </a:xfrm>
          <a:prstGeom prst="rect">
            <a:avLst/>
          </a:prstGeom>
        </p:spPr>
      </p:pic>
      <p:sp>
        <p:nvSpPr>
          <p:cNvPr id="31" name="Text 24"/>
          <p:cNvSpPr/>
          <p:nvPr/>
        </p:nvSpPr>
        <p:spPr>
          <a:xfrm>
            <a:off x="6812280" y="4178808"/>
            <a:ext cx="4572000" cy="365760"/>
          </a:xfrm>
          <a:prstGeom prst="rect">
            <a:avLst/>
          </a:prstGeom>
          <a:noFill/>
          <a:ln/>
        </p:spPr>
        <p:txBody>
          <a:bodyPr wrap="square" rtlCol="0" anchor="ctr"/>
          <a:lstStyle/>
          <a:p>
            <a:pPr marL="0" indent="0">
              <a:buNone/>
            </a:pPr>
            <a:r>
              <a:rPr lang="en-US" sz="1450" b="1" dirty="0">
                <a:solidFill>
                  <a:srgbClr val="FFFFFF"/>
                </a:solidFill>
                <a:latin typeface="Cambria" pitchFamily="34" charset="0"/>
                <a:ea typeface="Cambria" pitchFamily="34" charset="-122"/>
                <a:cs typeface="Cambria" pitchFamily="34" charset="-120"/>
              </a:rPr>
              <a:t>SUDEP</a:t>
            </a:r>
            <a:endParaRPr lang="en-US" sz="1450" dirty="0"/>
          </a:p>
        </p:txBody>
      </p:sp>
      <p:sp>
        <p:nvSpPr>
          <p:cNvPr id="32" name="Text 25"/>
          <p:cNvSpPr/>
          <p:nvPr/>
        </p:nvSpPr>
        <p:spPr>
          <a:xfrm>
            <a:off x="6217920" y="4590288"/>
            <a:ext cx="4937760" cy="1371600"/>
          </a:xfrm>
          <a:prstGeom prst="rect">
            <a:avLst/>
          </a:prstGeom>
          <a:noFill/>
          <a:ln/>
        </p:spPr>
        <p:txBody>
          <a:bodyPr wrap="square" rtlCol="0" anchor="ctr"/>
          <a:lstStyle/>
          <a:p>
            <a:pPr marL="0" indent="0">
              <a:lnSpc>
                <a:spcPct val="115000"/>
              </a:lnSpc>
              <a:buNone/>
            </a:pPr>
            <a:r>
              <a:rPr lang="en-US" sz="1100" dirty="0">
                <a:solidFill>
                  <a:srgbClr val="EDE3F7"/>
                </a:solidFill>
                <a:latin typeface="Calibri" pitchFamily="34" charset="0"/>
                <a:ea typeface="Calibri" pitchFamily="34" charset="-122"/>
                <a:cs typeface="Calibri" pitchFamily="34" charset="-120"/>
              </a:rPr>
              <a:t>Sudden unexpected death in epilepsy is the leading cause of epilepsy-related death, at around 1.2 per 1,000 person-years in adults. Frequent, uncontrolled tonic clonic seizures are the strongest known risk factor.</a:t>
            </a:r>
            <a:endParaRPr lang="en-US" sz="1100" dirty="0"/>
          </a:p>
        </p:txBody>
      </p:sp>
      <p:sp>
        <p:nvSpPr>
          <p:cNvPr id="33" name="Text 26"/>
          <p:cNvSpPr/>
          <p:nvPr/>
        </p:nvSpPr>
        <p:spPr>
          <a:xfrm>
            <a:off x="457200" y="6263640"/>
            <a:ext cx="11155680" cy="274320"/>
          </a:xfrm>
          <a:prstGeom prst="rect">
            <a:avLst/>
          </a:prstGeom>
          <a:noFill/>
          <a:ln/>
        </p:spPr>
        <p:txBody>
          <a:bodyPr wrap="square" rtlCol="0" anchor="ctr"/>
          <a:lstStyle/>
          <a:p>
            <a:pPr marL="0" indent="0">
              <a:buNone/>
            </a:pPr>
            <a:r>
              <a:rPr lang="en-US" sz="850" i="1" dirty="0">
                <a:solidFill>
                  <a:srgbClr val="6B6270"/>
                </a:solidFill>
                <a:latin typeface="Calibri" pitchFamily="34" charset="0"/>
                <a:ea typeface="Calibri" pitchFamily="34" charset="-122"/>
                <a:cs typeface="Calibri" pitchFamily="34" charset="-120"/>
              </a:rPr>
              <a:t>Sources: Keezer, Sisodiya and Sander, 2016; Gaitatzis, Sisodiya and Sander, 2012; DeGiorgio et al., 2019</a:t>
            </a:r>
            <a:endParaRPr lang="en-US" sz="850" dirty="0"/>
          </a:p>
        </p:txBody>
      </p:sp>
      <p:sp>
        <p:nvSpPr>
          <p:cNvPr id="35" name="Text 27"/>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PREVENTION</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How can epilepsy be prevented?</a:t>
            </a:r>
            <a:endParaRPr lang="en-US" sz="3200" dirty="0"/>
          </a:p>
        </p:txBody>
      </p:sp>
      <p:sp>
        <p:nvSpPr>
          <p:cNvPr id="5" name="Shape 3"/>
          <p:cNvSpPr/>
          <p:nvPr/>
        </p:nvSpPr>
        <p:spPr>
          <a:xfrm>
            <a:off x="457200" y="1828800"/>
            <a:ext cx="3502152" cy="1965960"/>
          </a:xfrm>
          <a:prstGeom prst="roundRect">
            <a:avLst>
              <a:gd name="adj" fmla="val 4186"/>
            </a:avLst>
          </a:prstGeom>
          <a:solidFill>
            <a:srgbClr val="EDE3F7"/>
          </a:solidFill>
          <a:ln/>
          <a:effectLst>
            <a:outerShdw blurRad="101600" dist="38100" dir="5400000" algn="bl" rotWithShape="0">
              <a:srgbClr val="3A2A50">
                <a:alpha val="18000"/>
              </a:srgbClr>
            </a:outerShdw>
          </a:effectLst>
        </p:spPr>
      </p:sp>
      <p:sp>
        <p:nvSpPr>
          <p:cNvPr id="6" name="Shape 4"/>
          <p:cNvSpPr/>
          <p:nvPr/>
        </p:nvSpPr>
        <p:spPr>
          <a:xfrm>
            <a:off x="640080" y="2011680"/>
            <a:ext cx="548640" cy="548640"/>
          </a:xfrm>
          <a:prstGeom prst="ellipse">
            <a:avLst/>
          </a:prstGeom>
          <a:solidFill>
            <a:srgbClr val="4B2E83"/>
          </a:solidFill>
          <a:ln/>
        </p:spPr>
      </p:sp>
      <p:pic>
        <p:nvPicPr>
          <p:cNvPr id="7" name="Image 0" descr="/home/claude/epilepsy/icon_shield_FFFFFF.png"/>
          <p:cNvPicPr>
            <a:picLocks noChangeAspect="1"/>
          </p:cNvPicPr>
          <p:nvPr/>
        </p:nvPicPr>
        <p:blipFill>
          <a:blip r:embed="rId3"/>
          <a:stretch>
            <a:fillRect/>
          </a:stretch>
        </p:blipFill>
        <p:spPr>
          <a:xfrm>
            <a:off x="771754" y="2143354"/>
            <a:ext cx="285293" cy="285293"/>
          </a:xfrm>
          <a:prstGeom prst="rect">
            <a:avLst/>
          </a:prstGeom>
        </p:spPr>
      </p:pic>
      <p:sp>
        <p:nvSpPr>
          <p:cNvPr id="8" name="Text 5"/>
          <p:cNvSpPr/>
          <p:nvPr/>
        </p:nvSpPr>
        <p:spPr>
          <a:xfrm>
            <a:off x="640080" y="2670048"/>
            <a:ext cx="3136392" cy="41148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Head injury prevention</a:t>
            </a:r>
            <a:endParaRPr lang="en-US" sz="1300" dirty="0"/>
          </a:p>
        </p:txBody>
      </p:sp>
      <p:sp>
        <p:nvSpPr>
          <p:cNvPr id="9" name="Text 6"/>
          <p:cNvSpPr/>
          <p:nvPr/>
        </p:nvSpPr>
        <p:spPr>
          <a:xfrm>
            <a:off x="640080" y="3063240"/>
            <a:ext cx="3136392" cy="68580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Seatbelts, cycle helmets and workplace safety reduce traumatic brain injury, a leading avoidable cause</a:t>
            </a:r>
            <a:endParaRPr lang="en-US" sz="1050" dirty="0"/>
          </a:p>
        </p:txBody>
      </p:sp>
      <p:sp>
        <p:nvSpPr>
          <p:cNvPr id="10" name="Shape 7"/>
          <p:cNvSpPr/>
          <p:nvPr/>
        </p:nvSpPr>
        <p:spPr>
          <a:xfrm>
            <a:off x="4142232" y="1828800"/>
            <a:ext cx="3502152" cy="1965960"/>
          </a:xfrm>
          <a:prstGeom prst="roundRect">
            <a:avLst>
              <a:gd name="adj" fmla="val 4186"/>
            </a:avLst>
          </a:prstGeom>
          <a:solidFill>
            <a:srgbClr val="EDE3F7"/>
          </a:solidFill>
          <a:ln/>
          <a:effectLst>
            <a:outerShdw blurRad="101600" dist="38100" dir="5400000" algn="bl" rotWithShape="0">
              <a:srgbClr val="3A2A50">
                <a:alpha val="18000"/>
              </a:srgbClr>
            </a:outerShdw>
          </a:effectLst>
        </p:spPr>
      </p:sp>
      <p:sp>
        <p:nvSpPr>
          <p:cNvPr id="11" name="Shape 8"/>
          <p:cNvSpPr/>
          <p:nvPr/>
        </p:nvSpPr>
        <p:spPr>
          <a:xfrm>
            <a:off x="4325112" y="2011680"/>
            <a:ext cx="548640" cy="548640"/>
          </a:xfrm>
          <a:prstGeom prst="ellipse">
            <a:avLst/>
          </a:prstGeom>
          <a:solidFill>
            <a:srgbClr val="4B2E83"/>
          </a:solidFill>
          <a:ln/>
        </p:spPr>
      </p:sp>
      <p:pic>
        <p:nvPicPr>
          <p:cNvPr id="12" name="Image 1" descr="/home/claude/epilepsy/icon_hands_FFFFFF.png"/>
          <p:cNvPicPr>
            <a:picLocks noChangeAspect="1"/>
          </p:cNvPicPr>
          <p:nvPr/>
        </p:nvPicPr>
        <p:blipFill>
          <a:blip r:embed="rId4"/>
          <a:stretch>
            <a:fillRect/>
          </a:stretch>
        </p:blipFill>
        <p:spPr>
          <a:xfrm>
            <a:off x="4456786" y="2143354"/>
            <a:ext cx="285293" cy="285293"/>
          </a:xfrm>
          <a:prstGeom prst="rect">
            <a:avLst/>
          </a:prstGeom>
        </p:spPr>
      </p:pic>
      <p:sp>
        <p:nvSpPr>
          <p:cNvPr id="13" name="Text 9"/>
          <p:cNvSpPr/>
          <p:nvPr/>
        </p:nvSpPr>
        <p:spPr>
          <a:xfrm>
            <a:off x="4325112" y="2670048"/>
            <a:ext cx="3136392" cy="41148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Safer pregnancy and birth care</a:t>
            </a:r>
            <a:endParaRPr lang="en-US" sz="1300" dirty="0"/>
          </a:p>
        </p:txBody>
      </p:sp>
      <p:sp>
        <p:nvSpPr>
          <p:cNvPr id="14" name="Text 10"/>
          <p:cNvSpPr/>
          <p:nvPr/>
        </p:nvSpPr>
        <p:spPr>
          <a:xfrm>
            <a:off x="4325112" y="3063240"/>
            <a:ext cx="3136392" cy="68580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Good antenatal and perinatal care lowers the risk of birth-related brain injury</a:t>
            </a:r>
            <a:endParaRPr lang="en-US" sz="1050" dirty="0"/>
          </a:p>
        </p:txBody>
      </p:sp>
      <p:sp>
        <p:nvSpPr>
          <p:cNvPr id="15" name="Shape 11"/>
          <p:cNvSpPr/>
          <p:nvPr/>
        </p:nvSpPr>
        <p:spPr>
          <a:xfrm>
            <a:off x="7827264" y="1828800"/>
            <a:ext cx="3502152" cy="1965960"/>
          </a:xfrm>
          <a:prstGeom prst="roundRect">
            <a:avLst>
              <a:gd name="adj" fmla="val 4186"/>
            </a:avLst>
          </a:prstGeom>
          <a:solidFill>
            <a:srgbClr val="EDE3F7"/>
          </a:solidFill>
          <a:ln/>
          <a:effectLst>
            <a:outerShdw blurRad="101600" dist="38100" dir="5400000" algn="bl" rotWithShape="0">
              <a:srgbClr val="3A2A50">
                <a:alpha val="18000"/>
              </a:srgbClr>
            </a:outerShdw>
          </a:effectLst>
        </p:spPr>
      </p:sp>
      <p:sp>
        <p:nvSpPr>
          <p:cNvPr id="16" name="Shape 12"/>
          <p:cNvSpPr/>
          <p:nvPr/>
        </p:nvSpPr>
        <p:spPr>
          <a:xfrm>
            <a:off x="8010144" y="2011680"/>
            <a:ext cx="548640" cy="548640"/>
          </a:xfrm>
          <a:prstGeom prst="ellipse">
            <a:avLst/>
          </a:prstGeom>
          <a:solidFill>
            <a:srgbClr val="4B2E83"/>
          </a:solidFill>
          <a:ln/>
        </p:spPr>
      </p:sp>
      <p:pic>
        <p:nvPicPr>
          <p:cNvPr id="17" name="Image 2" descr="/home/claude/epilepsy/icon_heartbeat_FFFFFF.png"/>
          <p:cNvPicPr>
            <a:picLocks noChangeAspect="1"/>
          </p:cNvPicPr>
          <p:nvPr/>
        </p:nvPicPr>
        <p:blipFill>
          <a:blip r:embed="rId5"/>
          <a:stretch>
            <a:fillRect/>
          </a:stretch>
        </p:blipFill>
        <p:spPr>
          <a:xfrm>
            <a:off x="8141818" y="2143354"/>
            <a:ext cx="285293" cy="285293"/>
          </a:xfrm>
          <a:prstGeom prst="rect">
            <a:avLst/>
          </a:prstGeom>
        </p:spPr>
      </p:pic>
      <p:sp>
        <p:nvSpPr>
          <p:cNvPr id="18" name="Text 13"/>
          <p:cNvSpPr/>
          <p:nvPr/>
        </p:nvSpPr>
        <p:spPr>
          <a:xfrm>
            <a:off x="8010144" y="2670048"/>
            <a:ext cx="3136392" cy="41148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Managing vascular risk</a:t>
            </a:r>
            <a:endParaRPr lang="en-US" sz="1300" dirty="0"/>
          </a:p>
        </p:txBody>
      </p:sp>
      <p:sp>
        <p:nvSpPr>
          <p:cNvPr id="19" name="Text 14"/>
          <p:cNvSpPr/>
          <p:nvPr/>
        </p:nvSpPr>
        <p:spPr>
          <a:xfrm>
            <a:off x="8010144" y="3063240"/>
            <a:ext cx="3136392" cy="685800"/>
          </a:xfrm>
          <a:prstGeom prst="rect">
            <a:avLst/>
          </a:prstGeom>
          <a:noFill/>
          <a:ln/>
        </p:spPr>
        <p:txBody>
          <a:bodyPr wrap="square" rtlCol="0" anchor="ctr"/>
          <a:lstStyle/>
          <a:p>
            <a:pPr marL="0" indent="0">
              <a:lnSpc>
                <a:spcPct val="110000"/>
              </a:lnSpc>
              <a:buNone/>
            </a:pPr>
            <a:r>
              <a:rPr lang="en-US" sz="1050" dirty="0">
                <a:solidFill>
                  <a:srgbClr val="2B2130"/>
                </a:solidFill>
                <a:latin typeface="Calibri" pitchFamily="34" charset="0"/>
                <a:ea typeface="Calibri" pitchFamily="34" charset="-122"/>
                <a:cs typeface="Calibri" pitchFamily="34" charset="-120"/>
              </a:rPr>
              <a:t>Controlling blood pressure, diabetes and stroke risk reduces new-onset epilepsy in older adults</a:t>
            </a:r>
            <a:endParaRPr lang="en-US" sz="1050" dirty="0"/>
          </a:p>
        </p:txBody>
      </p:sp>
      <p:sp>
        <p:nvSpPr>
          <p:cNvPr id="20" name="Shape 15"/>
          <p:cNvSpPr/>
          <p:nvPr/>
        </p:nvSpPr>
        <p:spPr>
          <a:xfrm>
            <a:off x="457200" y="3977640"/>
            <a:ext cx="3502152" cy="1965960"/>
          </a:xfrm>
          <a:prstGeom prst="roundRect">
            <a:avLst>
              <a:gd name="adj" fmla="val 4186"/>
            </a:avLst>
          </a:prstGeom>
          <a:solidFill>
            <a:srgbClr val="4B2E83"/>
          </a:solidFill>
          <a:ln/>
          <a:effectLst>
            <a:outerShdw blurRad="101600" dist="38100" dir="5400000" algn="bl" rotWithShape="0">
              <a:srgbClr val="3A2A50">
                <a:alpha val="18000"/>
              </a:srgbClr>
            </a:outerShdw>
          </a:effectLst>
        </p:spPr>
      </p:sp>
      <p:sp>
        <p:nvSpPr>
          <p:cNvPr id="21" name="Shape 16"/>
          <p:cNvSpPr/>
          <p:nvPr/>
        </p:nvSpPr>
        <p:spPr>
          <a:xfrm>
            <a:off x="640080" y="4160520"/>
            <a:ext cx="548640" cy="548640"/>
          </a:xfrm>
          <a:prstGeom prst="ellipse">
            <a:avLst/>
          </a:prstGeom>
          <a:solidFill>
            <a:srgbClr val="FFFFFF"/>
          </a:solidFill>
          <a:ln/>
        </p:spPr>
      </p:sp>
      <p:pic>
        <p:nvPicPr>
          <p:cNvPr id="22" name="Image 3" descr="/home/claude/epilepsy/icon_stethoscope_4B2E83.png"/>
          <p:cNvPicPr>
            <a:picLocks noChangeAspect="1"/>
          </p:cNvPicPr>
          <p:nvPr/>
        </p:nvPicPr>
        <p:blipFill>
          <a:blip r:embed="rId6"/>
          <a:stretch>
            <a:fillRect/>
          </a:stretch>
        </p:blipFill>
        <p:spPr>
          <a:xfrm>
            <a:off x="771754" y="4292194"/>
            <a:ext cx="285293" cy="285293"/>
          </a:xfrm>
          <a:prstGeom prst="rect">
            <a:avLst/>
          </a:prstGeom>
        </p:spPr>
      </p:pic>
      <p:sp>
        <p:nvSpPr>
          <p:cNvPr id="23" name="Text 17"/>
          <p:cNvSpPr/>
          <p:nvPr/>
        </p:nvSpPr>
        <p:spPr>
          <a:xfrm>
            <a:off x="640080" y="4818888"/>
            <a:ext cx="3136392"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Infection prevention</a:t>
            </a:r>
            <a:endParaRPr lang="en-US" sz="1300" dirty="0"/>
          </a:p>
        </p:txBody>
      </p:sp>
      <p:sp>
        <p:nvSpPr>
          <p:cNvPr id="24" name="Text 18"/>
          <p:cNvSpPr/>
          <p:nvPr/>
        </p:nvSpPr>
        <p:spPr>
          <a:xfrm>
            <a:off x="640080" y="5212080"/>
            <a:ext cx="3136392" cy="685800"/>
          </a:xfrm>
          <a:prstGeom prst="rect">
            <a:avLst/>
          </a:prstGeom>
          <a:noFill/>
          <a:ln/>
        </p:spPr>
        <p:txBody>
          <a:bodyPr wrap="square" rtlCol="0" anchor="ctr"/>
          <a:lstStyle/>
          <a:p>
            <a:pPr marL="0" indent="0">
              <a:lnSpc>
                <a:spcPct val="110000"/>
              </a:lnSpc>
              <a:buNone/>
            </a:pPr>
            <a:r>
              <a:rPr lang="en-US" sz="1050" dirty="0">
                <a:solidFill>
                  <a:srgbClr val="EDE3F7"/>
                </a:solidFill>
                <a:latin typeface="Calibri" pitchFamily="34" charset="0"/>
                <a:ea typeface="Calibri" pitchFamily="34" charset="-122"/>
                <a:cs typeface="Calibri" pitchFamily="34" charset="-120"/>
              </a:rPr>
              <a:t>Vaccination and prompt treatment of brain infections such as meningitis reduce a known cause</a:t>
            </a:r>
            <a:endParaRPr lang="en-US" sz="1050" dirty="0"/>
          </a:p>
        </p:txBody>
      </p:sp>
      <p:sp>
        <p:nvSpPr>
          <p:cNvPr id="25" name="Shape 19"/>
          <p:cNvSpPr/>
          <p:nvPr/>
        </p:nvSpPr>
        <p:spPr>
          <a:xfrm>
            <a:off x="4142232" y="3977640"/>
            <a:ext cx="3502152" cy="1965960"/>
          </a:xfrm>
          <a:prstGeom prst="roundRect">
            <a:avLst>
              <a:gd name="adj" fmla="val 4186"/>
            </a:avLst>
          </a:prstGeom>
          <a:solidFill>
            <a:srgbClr val="4B2E83"/>
          </a:solidFill>
          <a:ln/>
          <a:effectLst>
            <a:outerShdw blurRad="101600" dist="38100" dir="5400000" algn="bl" rotWithShape="0">
              <a:srgbClr val="3A2A50">
                <a:alpha val="18000"/>
              </a:srgbClr>
            </a:outerShdw>
          </a:effectLst>
        </p:spPr>
      </p:sp>
      <p:sp>
        <p:nvSpPr>
          <p:cNvPr id="26" name="Shape 20"/>
          <p:cNvSpPr/>
          <p:nvPr/>
        </p:nvSpPr>
        <p:spPr>
          <a:xfrm>
            <a:off x="4325112" y="4160520"/>
            <a:ext cx="548640" cy="548640"/>
          </a:xfrm>
          <a:prstGeom prst="ellipse">
            <a:avLst/>
          </a:prstGeom>
          <a:solidFill>
            <a:srgbClr val="FFFFFF"/>
          </a:solidFill>
          <a:ln/>
        </p:spPr>
      </p:sp>
      <p:pic>
        <p:nvPicPr>
          <p:cNvPr id="27" name="Image 4" descr="/home/claude/epilepsy/icon_globe_4B2E83.png"/>
          <p:cNvPicPr>
            <a:picLocks noChangeAspect="1"/>
          </p:cNvPicPr>
          <p:nvPr/>
        </p:nvPicPr>
        <p:blipFill>
          <a:blip r:embed="rId7"/>
          <a:stretch>
            <a:fillRect/>
          </a:stretch>
        </p:blipFill>
        <p:spPr>
          <a:xfrm>
            <a:off x="4456786" y="4292194"/>
            <a:ext cx="285293" cy="285293"/>
          </a:xfrm>
          <a:prstGeom prst="rect">
            <a:avLst/>
          </a:prstGeom>
        </p:spPr>
      </p:pic>
      <p:sp>
        <p:nvSpPr>
          <p:cNvPr id="28" name="Text 21"/>
          <p:cNvSpPr/>
          <p:nvPr/>
        </p:nvSpPr>
        <p:spPr>
          <a:xfrm>
            <a:off x="4325112" y="4818888"/>
            <a:ext cx="3136392"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Global public health action</a:t>
            </a:r>
            <a:endParaRPr lang="en-US" sz="1300" dirty="0"/>
          </a:p>
        </p:txBody>
      </p:sp>
      <p:sp>
        <p:nvSpPr>
          <p:cNvPr id="29" name="Text 22"/>
          <p:cNvSpPr/>
          <p:nvPr/>
        </p:nvSpPr>
        <p:spPr>
          <a:xfrm>
            <a:off x="4325112" y="5212080"/>
            <a:ext cx="3136392" cy="685800"/>
          </a:xfrm>
          <a:prstGeom prst="rect">
            <a:avLst/>
          </a:prstGeom>
          <a:noFill/>
          <a:ln/>
        </p:spPr>
        <p:txBody>
          <a:bodyPr wrap="square" rtlCol="0" anchor="ctr"/>
          <a:lstStyle/>
          <a:p>
            <a:pPr marL="0" indent="0">
              <a:lnSpc>
                <a:spcPct val="110000"/>
              </a:lnSpc>
              <a:buNone/>
            </a:pPr>
            <a:r>
              <a:rPr lang="en-US" sz="1050" dirty="0">
                <a:solidFill>
                  <a:srgbClr val="EDE3F7"/>
                </a:solidFill>
                <a:latin typeface="Calibri" pitchFamily="34" charset="0"/>
                <a:ea typeface="Calibri" pitchFamily="34" charset="-122"/>
                <a:cs typeface="Calibri" pitchFamily="34" charset="-120"/>
              </a:rPr>
              <a:t>The WHO Intersectoral Global Action Plan on epilepsy, 2022 to 2031, promotes prevention worldwide</a:t>
            </a:r>
            <a:endParaRPr lang="en-US" sz="1050" dirty="0"/>
          </a:p>
        </p:txBody>
      </p:sp>
      <p:sp>
        <p:nvSpPr>
          <p:cNvPr id="30" name="Text 23"/>
          <p:cNvSpPr/>
          <p:nvPr/>
        </p:nvSpPr>
        <p:spPr>
          <a:xfrm>
            <a:off x="457200" y="6108192"/>
            <a:ext cx="8229600" cy="274320"/>
          </a:xfrm>
          <a:prstGeom prst="rect">
            <a:avLst/>
          </a:prstGeom>
          <a:noFill/>
          <a:ln/>
        </p:spPr>
        <p:txBody>
          <a:bodyPr wrap="square" rtlCol="0" anchor="ctr"/>
          <a:lstStyle/>
          <a:p>
            <a:pPr marL="0" indent="0">
              <a:buNone/>
            </a:pPr>
            <a:r>
              <a:rPr lang="en-US" sz="850" i="1" dirty="0">
                <a:solidFill>
                  <a:srgbClr val="6B6270"/>
                </a:solidFill>
                <a:latin typeface="Calibri" pitchFamily="34" charset="0"/>
                <a:ea typeface="Calibri" pitchFamily="34" charset="-122"/>
                <a:cs typeface="Calibri" pitchFamily="34" charset="-120"/>
              </a:rPr>
              <a:t>Source: World Health Organization, 2024</a:t>
            </a:r>
            <a:endParaRPr lang="en-US" sz="850" dirty="0"/>
          </a:p>
        </p:txBody>
      </p:sp>
      <p:sp>
        <p:nvSpPr>
          <p:cNvPr id="32" name="Text 2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CO-PRODUCTION</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Skills, values and behaviours for co-productive care</a:t>
            </a:r>
            <a:endParaRPr lang="en-US" sz="3200" dirty="0"/>
          </a:p>
        </p:txBody>
      </p:sp>
      <p:sp>
        <p:nvSpPr>
          <p:cNvPr id="5" name="Text 3"/>
          <p:cNvSpPr/>
          <p:nvPr/>
        </p:nvSpPr>
        <p:spPr>
          <a:xfrm>
            <a:off x="457200" y="1691640"/>
            <a:ext cx="10515600" cy="502920"/>
          </a:xfrm>
          <a:prstGeom prst="rect">
            <a:avLst/>
          </a:prstGeom>
          <a:noFill/>
          <a:ln/>
        </p:spPr>
        <p:txBody>
          <a:bodyPr wrap="square" rtlCol="0" anchor="ctr"/>
          <a:lstStyle/>
          <a:p>
            <a:pPr marL="0" indent="0">
              <a:buNone/>
            </a:pPr>
            <a:r>
              <a:rPr lang="en-US" sz="1350" i="1" dirty="0">
                <a:solidFill>
                  <a:srgbClr val="2B2130"/>
                </a:solidFill>
                <a:latin typeface="Calibri" pitchFamily="34" charset="0"/>
                <a:ea typeface="Calibri" pitchFamily="34" charset="-122"/>
                <a:cs typeface="Calibri" pitchFamily="34" charset="-120"/>
              </a:rPr>
              <a:t>Co-production means planning and delivering care with the person, not simply for them. It asks professionals to share power, not just information.</a:t>
            </a:r>
            <a:endParaRPr lang="en-US" sz="1350" dirty="0"/>
          </a:p>
        </p:txBody>
      </p:sp>
      <p:sp>
        <p:nvSpPr>
          <p:cNvPr id="6" name="Shape 4"/>
          <p:cNvSpPr/>
          <p:nvPr/>
        </p:nvSpPr>
        <p:spPr>
          <a:xfrm>
            <a:off x="457200" y="2148840"/>
            <a:ext cx="5349240" cy="1115568"/>
          </a:xfrm>
          <a:prstGeom prst="roundRect">
            <a:avLst>
              <a:gd name="adj" fmla="val 7377"/>
            </a:avLst>
          </a:prstGeom>
          <a:solidFill>
            <a:srgbClr val="EDE3F7"/>
          </a:solidFill>
          <a:ln/>
          <a:effectLst>
            <a:outerShdw blurRad="101600" dist="38100" dir="5400000" algn="bl" rotWithShape="0">
              <a:srgbClr val="3A2A50">
                <a:alpha val="18000"/>
              </a:srgbClr>
            </a:outerShdw>
          </a:effectLst>
        </p:spPr>
      </p:sp>
      <p:sp>
        <p:nvSpPr>
          <p:cNvPr id="7" name="Text 5"/>
          <p:cNvSpPr/>
          <p:nvPr/>
        </p:nvSpPr>
        <p:spPr>
          <a:xfrm>
            <a:off x="640080" y="2240280"/>
            <a:ext cx="4983480" cy="32004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Shared decision-making</a:t>
            </a:r>
            <a:endParaRPr lang="en-US" sz="1300" dirty="0"/>
          </a:p>
        </p:txBody>
      </p:sp>
      <p:sp>
        <p:nvSpPr>
          <p:cNvPr id="8" name="Text 6"/>
          <p:cNvSpPr/>
          <p:nvPr/>
        </p:nvSpPr>
        <p:spPr>
          <a:xfrm>
            <a:off x="640080" y="2551176"/>
            <a:ext cx="4983480" cy="658368"/>
          </a:xfrm>
          <a:prstGeom prst="rect">
            <a:avLst/>
          </a:prstGeom>
          <a:noFill/>
          <a:ln/>
        </p:spPr>
        <p:txBody>
          <a:bodyPr wrap="square" rtlCol="0" anchor="ctr"/>
          <a:lstStyle/>
          <a:p>
            <a:pPr marL="0" indent="0">
              <a:lnSpc>
                <a:spcPct val="108000"/>
              </a:lnSpc>
              <a:buNone/>
            </a:pPr>
            <a:r>
              <a:rPr lang="en-US" sz="1060" dirty="0">
                <a:solidFill>
                  <a:srgbClr val="2B2130"/>
                </a:solidFill>
                <a:latin typeface="Calibri" pitchFamily="34" charset="0"/>
                <a:ea typeface="Calibri" pitchFamily="34" charset="-122"/>
                <a:cs typeface="Calibri" pitchFamily="34" charset="-120"/>
              </a:rPr>
              <a:t>Genuinely weighing the person's goals, lifestyle and preferences alongside clinical evidence, especially in medication choice</a:t>
            </a:r>
            <a:endParaRPr lang="en-US" sz="1060" dirty="0"/>
          </a:p>
        </p:txBody>
      </p:sp>
      <p:sp>
        <p:nvSpPr>
          <p:cNvPr id="9" name="Shape 7"/>
          <p:cNvSpPr/>
          <p:nvPr/>
        </p:nvSpPr>
        <p:spPr>
          <a:xfrm>
            <a:off x="5989320" y="2148840"/>
            <a:ext cx="5349240" cy="1115568"/>
          </a:xfrm>
          <a:prstGeom prst="roundRect">
            <a:avLst>
              <a:gd name="adj" fmla="val 7377"/>
            </a:avLst>
          </a:prstGeom>
          <a:solidFill>
            <a:srgbClr val="EDE3F7"/>
          </a:solidFill>
          <a:ln/>
          <a:effectLst>
            <a:outerShdw blurRad="101600" dist="38100" dir="5400000" algn="bl" rotWithShape="0">
              <a:srgbClr val="3A2A50">
                <a:alpha val="18000"/>
              </a:srgbClr>
            </a:outerShdw>
          </a:effectLst>
        </p:spPr>
      </p:sp>
      <p:sp>
        <p:nvSpPr>
          <p:cNvPr id="10" name="Text 8"/>
          <p:cNvSpPr/>
          <p:nvPr/>
        </p:nvSpPr>
        <p:spPr>
          <a:xfrm>
            <a:off x="6172200" y="2240280"/>
            <a:ext cx="4983480" cy="32004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Active, non-judgemental listening</a:t>
            </a:r>
            <a:endParaRPr lang="en-US" sz="1300" dirty="0"/>
          </a:p>
        </p:txBody>
      </p:sp>
      <p:sp>
        <p:nvSpPr>
          <p:cNvPr id="11" name="Text 9"/>
          <p:cNvSpPr/>
          <p:nvPr/>
        </p:nvSpPr>
        <p:spPr>
          <a:xfrm>
            <a:off x="6172200" y="2551176"/>
            <a:ext cx="4983480" cy="658368"/>
          </a:xfrm>
          <a:prstGeom prst="rect">
            <a:avLst/>
          </a:prstGeom>
          <a:noFill/>
          <a:ln/>
        </p:spPr>
        <p:txBody>
          <a:bodyPr wrap="square" rtlCol="0" anchor="ctr"/>
          <a:lstStyle/>
          <a:p>
            <a:pPr marL="0" indent="0">
              <a:lnSpc>
                <a:spcPct val="108000"/>
              </a:lnSpc>
              <a:buNone/>
            </a:pPr>
            <a:r>
              <a:rPr lang="en-US" sz="1060" dirty="0">
                <a:solidFill>
                  <a:srgbClr val="2B2130"/>
                </a:solidFill>
                <a:latin typeface="Calibri" pitchFamily="34" charset="0"/>
                <a:ea typeface="Calibri" pitchFamily="34" charset="-122"/>
                <a:cs typeface="Calibri" pitchFamily="34" charset="-120"/>
              </a:rPr>
              <a:t>Creating space for a person to talk about stigma, fear or frustration without feeling judged</a:t>
            </a:r>
            <a:endParaRPr lang="en-US" sz="1060" dirty="0"/>
          </a:p>
        </p:txBody>
      </p:sp>
      <p:sp>
        <p:nvSpPr>
          <p:cNvPr id="12" name="Shape 10"/>
          <p:cNvSpPr/>
          <p:nvPr/>
        </p:nvSpPr>
        <p:spPr>
          <a:xfrm>
            <a:off x="457200" y="3392424"/>
            <a:ext cx="5349240" cy="1115568"/>
          </a:xfrm>
          <a:prstGeom prst="roundRect">
            <a:avLst>
              <a:gd name="adj" fmla="val 7377"/>
            </a:avLst>
          </a:prstGeom>
          <a:solidFill>
            <a:srgbClr val="EDE3F7"/>
          </a:solidFill>
          <a:ln/>
          <a:effectLst>
            <a:outerShdw blurRad="101600" dist="38100" dir="5400000" algn="bl" rotWithShape="0">
              <a:srgbClr val="3A2A50">
                <a:alpha val="18000"/>
              </a:srgbClr>
            </a:outerShdw>
          </a:effectLst>
        </p:spPr>
      </p:sp>
      <p:sp>
        <p:nvSpPr>
          <p:cNvPr id="13" name="Text 11"/>
          <p:cNvSpPr/>
          <p:nvPr/>
        </p:nvSpPr>
        <p:spPr>
          <a:xfrm>
            <a:off x="640080" y="3483864"/>
            <a:ext cx="4983480" cy="32004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Health literacy support</a:t>
            </a:r>
            <a:endParaRPr lang="en-US" sz="1300" dirty="0"/>
          </a:p>
        </p:txBody>
      </p:sp>
      <p:sp>
        <p:nvSpPr>
          <p:cNvPr id="14" name="Text 12"/>
          <p:cNvSpPr/>
          <p:nvPr/>
        </p:nvSpPr>
        <p:spPr>
          <a:xfrm>
            <a:off x="640080" y="3794760"/>
            <a:ext cx="4983480" cy="658368"/>
          </a:xfrm>
          <a:prstGeom prst="rect">
            <a:avLst/>
          </a:prstGeom>
          <a:noFill/>
          <a:ln/>
        </p:spPr>
        <p:txBody>
          <a:bodyPr wrap="square" rtlCol="0" anchor="ctr"/>
          <a:lstStyle/>
          <a:p>
            <a:pPr marL="0" indent="0">
              <a:lnSpc>
                <a:spcPct val="108000"/>
              </a:lnSpc>
              <a:buNone/>
            </a:pPr>
            <a:r>
              <a:rPr lang="en-US" sz="1060" dirty="0">
                <a:solidFill>
                  <a:srgbClr val="2B2130"/>
                </a:solidFill>
                <a:latin typeface="Calibri" pitchFamily="34" charset="0"/>
                <a:ea typeface="Calibri" pitchFamily="34" charset="-122"/>
                <a:cs typeface="Calibri" pitchFamily="34" charset="-120"/>
              </a:rPr>
              <a:t>Explaining seizure types, triggers and safety plans in plain, accessible language</a:t>
            </a:r>
            <a:endParaRPr lang="en-US" sz="1060" dirty="0"/>
          </a:p>
        </p:txBody>
      </p:sp>
      <p:sp>
        <p:nvSpPr>
          <p:cNvPr id="15" name="Shape 13"/>
          <p:cNvSpPr/>
          <p:nvPr/>
        </p:nvSpPr>
        <p:spPr>
          <a:xfrm>
            <a:off x="5989320" y="3392424"/>
            <a:ext cx="5349240" cy="1115568"/>
          </a:xfrm>
          <a:prstGeom prst="roundRect">
            <a:avLst>
              <a:gd name="adj" fmla="val 7377"/>
            </a:avLst>
          </a:prstGeom>
          <a:solidFill>
            <a:srgbClr val="EDE3F7"/>
          </a:solidFill>
          <a:ln/>
          <a:effectLst>
            <a:outerShdw blurRad="101600" dist="38100" dir="5400000" algn="bl" rotWithShape="0">
              <a:srgbClr val="3A2A50">
                <a:alpha val="18000"/>
              </a:srgbClr>
            </a:outerShdw>
          </a:effectLst>
        </p:spPr>
      </p:sp>
      <p:sp>
        <p:nvSpPr>
          <p:cNvPr id="16" name="Text 14"/>
          <p:cNvSpPr/>
          <p:nvPr/>
        </p:nvSpPr>
        <p:spPr>
          <a:xfrm>
            <a:off x="6172200" y="3483864"/>
            <a:ext cx="4983480" cy="32004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Cultural competence</a:t>
            </a:r>
            <a:endParaRPr lang="en-US" sz="1300" dirty="0"/>
          </a:p>
        </p:txBody>
      </p:sp>
      <p:sp>
        <p:nvSpPr>
          <p:cNvPr id="17" name="Text 15"/>
          <p:cNvSpPr/>
          <p:nvPr/>
        </p:nvSpPr>
        <p:spPr>
          <a:xfrm>
            <a:off x="6172200" y="3794760"/>
            <a:ext cx="4983480" cy="658368"/>
          </a:xfrm>
          <a:prstGeom prst="rect">
            <a:avLst/>
          </a:prstGeom>
          <a:noFill/>
          <a:ln/>
        </p:spPr>
        <p:txBody>
          <a:bodyPr wrap="square" rtlCol="0" anchor="ctr"/>
          <a:lstStyle/>
          <a:p>
            <a:pPr marL="0" indent="0">
              <a:lnSpc>
                <a:spcPct val="108000"/>
              </a:lnSpc>
              <a:buNone/>
            </a:pPr>
            <a:r>
              <a:rPr lang="en-US" sz="1060" dirty="0">
                <a:solidFill>
                  <a:srgbClr val="2B2130"/>
                </a:solidFill>
                <a:latin typeface="Calibri" pitchFamily="34" charset="0"/>
                <a:ea typeface="Calibri" pitchFamily="34" charset="-122"/>
                <a:cs typeface="Calibri" pitchFamily="34" charset="-120"/>
              </a:rPr>
              <a:t>Recognising how beliefs about epilepsy vary between communities and adapting support accordingly</a:t>
            </a:r>
            <a:endParaRPr lang="en-US" sz="1060" dirty="0"/>
          </a:p>
        </p:txBody>
      </p:sp>
      <p:sp>
        <p:nvSpPr>
          <p:cNvPr id="18" name="Shape 16"/>
          <p:cNvSpPr/>
          <p:nvPr/>
        </p:nvSpPr>
        <p:spPr>
          <a:xfrm>
            <a:off x="457200" y="4636008"/>
            <a:ext cx="5349240" cy="1115568"/>
          </a:xfrm>
          <a:prstGeom prst="roundRect">
            <a:avLst>
              <a:gd name="adj" fmla="val 7377"/>
            </a:avLst>
          </a:prstGeom>
          <a:solidFill>
            <a:srgbClr val="EDE3F7"/>
          </a:solidFill>
          <a:ln/>
          <a:effectLst>
            <a:outerShdw blurRad="101600" dist="38100" dir="5400000" algn="bl" rotWithShape="0">
              <a:srgbClr val="3A2A50">
                <a:alpha val="18000"/>
              </a:srgbClr>
            </a:outerShdw>
          </a:effectLst>
        </p:spPr>
      </p:sp>
      <p:sp>
        <p:nvSpPr>
          <p:cNvPr id="19" name="Text 17"/>
          <p:cNvSpPr/>
          <p:nvPr/>
        </p:nvSpPr>
        <p:spPr>
          <a:xfrm>
            <a:off x="640080" y="4727448"/>
            <a:ext cx="4983480" cy="32004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Multidisciplinary teamwork</a:t>
            </a:r>
            <a:endParaRPr lang="en-US" sz="1300" dirty="0"/>
          </a:p>
        </p:txBody>
      </p:sp>
      <p:sp>
        <p:nvSpPr>
          <p:cNvPr id="20" name="Text 18"/>
          <p:cNvSpPr/>
          <p:nvPr/>
        </p:nvSpPr>
        <p:spPr>
          <a:xfrm>
            <a:off x="640080" y="5038344"/>
            <a:ext cx="4983480" cy="658368"/>
          </a:xfrm>
          <a:prstGeom prst="rect">
            <a:avLst/>
          </a:prstGeom>
          <a:noFill/>
          <a:ln/>
        </p:spPr>
        <p:txBody>
          <a:bodyPr wrap="square" rtlCol="0" anchor="ctr"/>
          <a:lstStyle/>
          <a:p>
            <a:pPr marL="0" indent="0">
              <a:lnSpc>
                <a:spcPct val="108000"/>
              </a:lnSpc>
              <a:buNone/>
            </a:pPr>
            <a:r>
              <a:rPr lang="en-US" sz="1060" dirty="0">
                <a:solidFill>
                  <a:srgbClr val="2B2130"/>
                </a:solidFill>
                <a:latin typeface="Calibri" pitchFamily="34" charset="0"/>
                <a:ea typeface="Calibri" pitchFamily="34" charset="-122"/>
                <a:cs typeface="Calibri" pitchFamily="34" charset="-120"/>
              </a:rPr>
              <a:t>Working closely with GPs, neurologists, epilepsy specialist nurses and social care</a:t>
            </a:r>
            <a:endParaRPr lang="en-US" sz="1060" dirty="0"/>
          </a:p>
        </p:txBody>
      </p:sp>
      <p:sp>
        <p:nvSpPr>
          <p:cNvPr id="21" name="Shape 19"/>
          <p:cNvSpPr/>
          <p:nvPr/>
        </p:nvSpPr>
        <p:spPr>
          <a:xfrm>
            <a:off x="5989320" y="4636008"/>
            <a:ext cx="5349240" cy="1115568"/>
          </a:xfrm>
          <a:prstGeom prst="roundRect">
            <a:avLst>
              <a:gd name="adj" fmla="val 7377"/>
            </a:avLst>
          </a:prstGeom>
          <a:solidFill>
            <a:srgbClr val="EDE3F7"/>
          </a:solidFill>
          <a:ln/>
          <a:effectLst>
            <a:outerShdw blurRad="101600" dist="38100" dir="5400000" algn="bl" rotWithShape="0">
              <a:srgbClr val="3A2A50">
                <a:alpha val="18000"/>
              </a:srgbClr>
            </a:outerShdw>
          </a:effectLst>
        </p:spPr>
      </p:sp>
      <p:sp>
        <p:nvSpPr>
          <p:cNvPr id="22" name="Text 20"/>
          <p:cNvSpPr/>
          <p:nvPr/>
        </p:nvSpPr>
        <p:spPr>
          <a:xfrm>
            <a:off x="6172200" y="4727448"/>
            <a:ext cx="4983480" cy="320040"/>
          </a:xfrm>
          <a:prstGeom prst="rect">
            <a:avLst/>
          </a:prstGeom>
          <a:noFill/>
          <a:ln/>
        </p:spPr>
        <p:txBody>
          <a:bodyPr wrap="square" rtlCol="0" anchor="ctr"/>
          <a:lstStyle/>
          <a:p>
            <a:pPr marL="0" indent="0">
              <a:buNone/>
            </a:pPr>
            <a:r>
              <a:rPr lang="en-US" sz="1300" b="1" dirty="0">
                <a:solidFill>
                  <a:srgbClr val="4B2E83"/>
                </a:solidFill>
                <a:latin typeface="Calibri" pitchFamily="34" charset="0"/>
                <a:ea typeface="Calibri" pitchFamily="34" charset="-122"/>
                <a:cs typeface="Calibri" pitchFamily="34" charset="-120"/>
              </a:rPr>
              <a:t>Consistent, honest communication</a:t>
            </a:r>
            <a:endParaRPr lang="en-US" sz="1300" dirty="0"/>
          </a:p>
        </p:txBody>
      </p:sp>
      <p:sp>
        <p:nvSpPr>
          <p:cNvPr id="23" name="Text 21"/>
          <p:cNvSpPr/>
          <p:nvPr/>
        </p:nvSpPr>
        <p:spPr>
          <a:xfrm>
            <a:off x="6172200" y="5038344"/>
            <a:ext cx="4983480" cy="658368"/>
          </a:xfrm>
          <a:prstGeom prst="rect">
            <a:avLst/>
          </a:prstGeom>
          <a:noFill/>
          <a:ln/>
        </p:spPr>
        <p:txBody>
          <a:bodyPr wrap="square" rtlCol="0" anchor="ctr"/>
          <a:lstStyle/>
          <a:p>
            <a:pPr marL="0" indent="0">
              <a:lnSpc>
                <a:spcPct val="108000"/>
              </a:lnSpc>
              <a:buNone/>
            </a:pPr>
            <a:r>
              <a:rPr lang="en-US" sz="1060" dirty="0">
                <a:solidFill>
                  <a:srgbClr val="2B2130"/>
                </a:solidFill>
                <a:latin typeface="Calibri" pitchFamily="34" charset="0"/>
                <a:ea typeface="Calibri" pitchFamily="34" charset="-122"/>
                <a:cs typeface="Calibri" pitchFamily="34" charset="-120"/>
              </a:rPr>
              <a:t>Giving realistic information about SUDEP risk and long-term outlook with sensitivity</a:t>
            </a:r>
            <a:endParaRPr lang="en-US" sz="1060" dirty="0"/>
          </a:p>
        </p:txBody>
      </p:sp>
      <p:sp>
        <p:nvSpPr>
          <p:cNvPr id="24" name="Text 22"/>
          <p:cNvSpPr/>
          <p:nvPr/>
        </p:nvSpPr>
        <p:spPr>
          <a:xfrm>
            <a:off x="457200" y="5989320"/>
            <a:ext cx="10424160" cy="384048"/>
          </a:xfrm>
          <a:prstGeom prst="rect">
            <a:avLst/>
          </a:prstGeom>
          <a:noFill/>
          <a:ln/>
        </p:spPr>
        <p:txBody>
          <a:bodyPr wrap="square" rtlCol="0" anchor="ctr"/>
          <a:lstStyle/>
          <a:p>
            <a:pPr marL="0" indent="0">
              <a:buNone/>
            </a:pPr>
            <a:r>
              <a:rPr lang="en-US" sz="1000" i="1" dirty="0">
                <a:solidFill>
                  <a:srgbClr val="6B6270"/>
                </a:solidFill>
                <a:latin typeface="Calibri" pitchFamily="34" charset="0"/>
                <a:ea typeface="Calibri" pitchFamily="34" charset="-122"/>
                <a:cs typeface="Calibri" pitchFamily="34" charset="-120"/>
              </a:rPr>
              <a:t>Critical point: co-production is often discussed as a value, but achieving it in practice needs professionals to genuinely relinquish some control, and time-pressured appointments can work against this.</a:t>
            </a:r>
            <a:endParaRPr lang="en-US" sz="1000" dirty="0"/>
          </a:p>
        </p:txBody>
      </p:sp>
      <p:sp>
        <p:nvSpPr>
          <p:cNvPr id="26" name="Text 23"/>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2E1B54"/>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E8734A"/>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PERSONALISED CARE</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2800" b="1" dirty="0">
                <a:solidFill>
                  <a:srgbClr val="FFFFFF"/>
                </a:solidFill>
                <a:latin typeface="Cambria" pitchFamily="34" charset="0"/>
                <a:ea typeface="Cambria" pitchFamily="34" charset="-122"/>
                <a:cs typeface="Cambria" pitchFamily="34" charset="-120"/>
              </a:rPr>
              <a:t>The Comprehensive Model of Personalised Care</a:t>
            </a:r>
            <a:endParaRPr lang="en-US" sz="2800" dirty="0"/>
          </a:p>
        </p:txBody>
      </p:sp>
      <p:sp>
        <p:nvSpPr>
          <p:cNvPr id="5" name="Text 3"/>
          <p:cNvSpPr/>
          <p:nvPr/>
        </p:nvSpPr>
        <p:spPr>
          <a:xfrm>
            <a:off x="457200" y="1600200"/>
            <a:ext cx="10515600" cy="365760"/>
          </a:xfrm>
          <a:prstGeom prst="rect">
            <a:avLst/>
          </a:prstGeom>
          <a:noFill/>
          <a:ln/>
        </p:spPr>
        <p:txBody>
          <a:bodyPr wrap="square" rtlCol="0" anchor="ctr"/>
          <a:lstStyle/>
          <a:p>
            <a:pPr marL="0" indent="0">
              <a:buNone/>
            </a:pPr>
            <a:r>
              <a:rPr lang="en-US" sz="1300" i="1" dirty="0">
                <a:solidFill>
                  <a:srgbClr val="EDE3F7"/>
                </a:solidFill>
                <a:latin typeface="Calibri" pitchFamily="34" charset="0"/>
                <a:ea typeface="Calibri" pitchFamily="34" charset="-122"/>
                <a:cs typeface="Calibri" pitchFamily="34" charset="-120"/>
              </a:rPr>
              <a:t>NHS England's six evidence-based components, applied to epilepsy</a:t>
            </a:r>
            <a:endParaRPr lang="en-US" sz="1300" dirty="0"/>
          </a:p>
        </p:txBody>
      </p:sp>
      <p:sp>
        <p:nvSpPr>
          <p:cNvPr id="6" name="Shape 4"/>
          <p:cNvSpPr/>
          <p:nvPr/>
        </p:nvSpPr>
        <p:spPr>
          <a:xfrm>
            <a:off x="457200" y="2103120"/>
            <a:ext cx="3566160" cy="1783080"/>
          </a:xfrm>
          <a:prstGeom prst="roundRect">
            <a:avLst>
              <a:gd name="adj" fmla="val 4615"/>
            </a:avLst>
          </a:prstGeom>
          <a:solidFill>
            <a:srgbClr val="FFFFFF"/>
          </a:solidFill>
          <a:ln/>
        </p:spPr>
      </p:sp>
      <p:sp>
        <p:nvSpPr>
          <p:cNvPr id="7" name="Shape 5"/>
          <p:cNvSpPr/>
          <p:nvPr/>
        </p:nvSpPr>
        <p:spPr>
          <a:xfrm>
            <a:off x="621792" y="2267712"/>
            <a:ext cx="384048" cy="384048"/>
          </a:xfrm>
          <a:prstGeom prst="ellipse">
            <a:avLst/>
          </a:prstGeom>
          <a:solidFill>
            <a:srgbClr val="E8734A"/>
          </a:solidFill>
          <a:ln/>
        </p:spPr>
      </p:sp>
      <p:sp>
        <p:nvSpPr>
          <p:cNvPr id="8" name="Text 6"/>
          <p:cNvSpPr/>
          <p:nvPr/>
        </p:nvSpPr>
        <p:spPr>
          <a:xfrm>
            <a:off x="621792" y="2267712"/>
            <a:ext cx="384048" cy="38404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1</a:t>
            </a:r>
            <a:endParaRPr lang="en-US" sz="1500" dirty="0"/>
          </a:p>
        </p:txBody>
      </p:sp>
      <p:sp>
        <p:nvSpPr>
          <p:cNvPr id="9" name="Text 7"/>
          <p:cNvSpPr/>
          <p:nvPr/>
        </p:nvSpPr>
        <p:spPr>
          <a:xfrm>
            <a:off x="1115568" y="2231136"/>
            <a:ext cx="2743200" cy="502920"/>
          </a:xfrm>
          <a:prstGeom prst="rect">
            <a:avLst/>
          </a:prstGeom>
          <a:noFill/>
          <a:ln/>
        </p:spPr>
        <p:txBody>
          <a:bodyPr wrap="square" rtlCol="0" anchor="ctr"/>
          <a:lstStyle/>
          <a:p>
            <a:pPr marL="0" indent="0">
              <a:buNone/>
            </a:pPr>
            <a:r>
              <a:rPr lang="en-US" sz="1200" b="1" dirty="0">
                <a:solidFill>
                  <a:srgbClr val="4B2E83"/>
                </a:solidFill>
                <a:latin typeface="Calibri" pitchFamily="34" charset="0"/>
                <a:ea typeface="Calibri" pitchFamily="34" charset="-122"/>
                <a:cs typeface="Calibri" pitchFamily="34" charset="-120"/>
              </a:rPr>
              <a:t>Shared decision-making</a:t>
            </a:r>
            <a:endParaRPr lang="en-US" sz="1200" dirty="0"/>
          </a:p>
        </p:txBody>
      </p:sp>
      <p:sp>
        <p:nvSpPr>
          <p:cNvPr id="10" name="Text 8"/>
          <p:cNvSpPr/>
          <p:nvPr/>
        </p:nvSpPr>
        <p:spPr>
          <a:xfrm>
            <a:off x="640080" y="2788920"/>
            <a:ext cx="3200400" cy="1005840"/>
          </a:xfrm>
          <a:prstGeom prst="rect">
            <a:avLst/>
          </a:prstGeom>
          <a:noFill/>
          <a:ln/>
        </p:spPr>
        <p:txBody>
          <a:bodyPr wrap="square" rtlCol="0" anchor="ctr"/>
          <a:lstStyle/>
          <a:p>
            <a:pPr marL="0" indent="0">
              <a:lnSpc>
                <a:spcPct val="110000"/>
              </a:lnSpc>
              <a:buNone/>
            </a:pPr>
            <a:r>
              <a:rPr lang="en-US" sz="1020" dirty="0">
                <a:solidFill>
                  <a:srgbClr val="2B2130"/>
                </a:solidFill>
                <a:latin typeface="Calibri" pitchFamily="34" charset="0"/>
                <a:ea typeface="Calibri" pitchFamily="34" charset="-122"/>
                <a:cs typeface="Calibri" pitchFamily="34" charset="-120"/>
              </a:rPr>
              <a:t>Choosing anti-seizure medication together, considering lifestyle, pregnancy plans and side effects</a:t>
            </a:r>
            <a:endParaRPr lang="en-US" sz="1020" dirty="0"/>
          </a:p>
        </p:txBody>
      </p:sp>
      <p:sp>
        <p:nvSpPr>
          <p:cNvPr id="11" name="Shape 9"/>
          <p:cNvSpPr/>
          <p:nvPr/>
        </p:nvSpPr>
        <p:spPr>
          <a:xfrm>
            <a:off x="4251960" y="2103120"/>
            <a:ext cx="3566160" cy="1783080"/>
          </a:xfrm>
          <a:prstGeom prst="roundRect">
            <a:avLst>
              <a:gd name="adj" fmla="val 4615"/>
            </a:avLst>
          </a:prstGeom>
          <a:solidFill>
            <a:srgbClr val="FFFFFF"/>
          </a:solidFill>
          <a:ln/>
        </p:spPr>
      </p:sp>
      <p:sp>
        <p:nvSpPr>
          <p:cNvPr id="12" name="Shape 10"/>
          <p:cNvSpPr/>
          <p:nvPr/>
        </p:nvSpPr>
        <p:spPr>
          <a:xfrm>
            <a:off x="4416552" y="2267712"/>
            <a:ext cx="384048" cy="384048"/>
          </a:xfrm>
          <a:prstGeom prst="ellipse">
            <a:avLst/>
          </a:prstGeom>
          <a:solidFill>
            <a:srgbClr val="E8734A"/>
          </a:solidFill>
          <a:ln/>
        </p:spPr>
      </p:sp>
      <p:sp>
        <p:nvSpPr>
          <p:cNvPr id="13" name="Text 11"/>
          <p:cNvSpPr/>
          <p:nvPr/>
        </p:nvSpPr>
        <p:spPr>
          <a:xfrm>
            <a:off x="4416552" y="2267712"/>
            <a:ext cx="384048" cy="38404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2</a:t>
            </a:r>
            <a:endParaRPr lang="en-US" sz="1500" dirty="0"/>
          </a:p>
        </p:txBody>
      </p:sp>
      <p:sp>
        <p:nvSpPr>
          <p:cNvPr id="14" name="Text 12"/>
          <p:cNvSpPr/>
          <p:nvPr/>
        </p:nvSpPr>
        <p:spPr>
          <a:xfrm>
            <a:off x="4910328" y="2231136"/>
            <a:ext cx="2743200" cy="502920"/>
          </a:xfrm>
          <a:prstGeom prst="rect">
            <a:avLst/>
          </a:prstGeom>
          <a:noFill/>
          <a:ln/>
        </p:spPr>
        <p:txBody>
          <a:bodyPr wrap="square" rtlCol="0" anchor="ctr"/>
          <a:lstStyle/>
          <a:p>
            <a:pPr marL="0" indent="0">
              <a:buNone/>
            </a:pPr>
            <a:r>
              <a:rPr lang="en-US" sz="1200" b="1" dirty="0">
                <a:solidFill>
                  <a:srgbClr val="4B2E83"/>
                </a:solidFill>
                <a:latin typeface="Calibri" pitchFamily="34" charset="0"/>
                <a:ea typeface="Calibri" pitchFamily="34" charset="-122"/>
                <a:cs typeface="Calibri" pitchFamily="34" charset="-120"/>
              </a:rPr>
              <a:t>Personalised care and support planning</a:t>
            </a:r>
            <a:endParaRPr lang="en-US" sz="1200" dirty="0"/>
          </a:p>
        </p:txBody>
      </p:sp>
      <p:sp>
        <p:nvSpPr>
          <p:cNvPr id="15" name="Text 13"/>
          <p:cNvSpPr/>
          <p:nvPr/>
        </p:nvSpPr>
        <p:spPr>
          <a:xfrm>
            <a:off x="4434840" y="2788920"/>
            <a:ext cx="3200400" cy="1005840"/>
          </a:xfrm>
          <a:prstGeom prst="rect">
            <a:avLst/>
          </a:prstGeom>
          <a:noFill/>
          <a:ln/>
        </p:spPr>
        <p:txBody>
          <a:bodyPr wrap="square" rtlCol="0" anchor="ctr"/>
          <a:lstStyle/>
          <a:p>
            <a:pPr marL="0" indent="0">
              <a:lnSpc>
                <a:spcPct val="110000"/>
              </a:lnSpc>
              <a:buNone/>
            </a:pPr>
            <a:r>
              <a:rPr lang="en-US" sz="1020" dirty="0">
                <a:solidFill>
                  <a:srgbClr val="2B2130"/>
                </a:solidFill>
                <a:latin typeface="Calibri" pitchFamily="34" charset="0"/>
                <a:ea typeface="Calibri" pitchFamily="34" charset="-122"/>
                <a:cs typeface="Calibri" pitchFamily="34" charset="-120"/>
              </a:rPr>
              <a:t>A written plan agreed with the epilepsy specialist nurse after diagnosis, reviewed at least yearly</a:t>
            </a:r>
            <a:endParaRPr lang="en-US" sz="1020" dirty="0"/>
          </a:p>
        </p:txBody>
      </p:sp>
      <p:sp>
        <p:nvSpPr>
          <p:cNvPr id="16" name="Shape 14"/>
          <p:cNvSpPr/>
          <p:nvPr/>
        </p:nvSpPr>
        <p:spPr>
          <a:xfrm>
            <a:off x="8046720" y="2103120"/>
            <a:ext cx="3566160" cy="1783080"/>
          </a:xfrm>
          <a:prstGeom prst="roundRect">
            <a:avLst>
              <a:gd name="adj" fmla="val 4615"/>
            </a:avLst>
          </a:prstGeom>
          <a:solidFill>
            <a:srgbClr val="FFFFFF"/>
          </a:solidFill>
          <a:ln/>
        </p:spPr>
      </p:sp>
      <p:sp>
        <p:nvSpPr>
          <p:cNvPr id="17" name="Shape 15"/>
          <p:cNvSpPr/>
          <p:nvPr/>
        </p:nvSpPr>
        <p:spPr>
          <a:xfrm>
            <a:off x="8211312" y="2267712"/>
            <a:ext cx="384048" cy="384048"/>
          </a:xfrm>
          <a:prstGeom prst="ellipse">
            <a:avLst/>
          </a:prstGeom>
          <a:solidFill>
            <a:srgbClr val="E8734A"/>
          </a:solidFill>
          <a:ln/>
        </p:spPr>
      </p:sp>
      <p:sp>
        <p:nvSpPr>
          <p:cNvPr id="18" name="Text 16"/>
          <p:cNvSpPr/>
          <p:nvPr/>
        </p:nvSpPr>
        <p:spPr>
          <a:xfrm>
            <a:off x="8211312" y="2267712"/>
            <a:ext cx="384048" cy="38404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3</a:t>
            </a:r>
            <a:endParaRPr lang="en-US" sz="1500" dirty="0"/>
          </a:p>
        </p:txBody>
      </p:sp>
      <p:sp>
        <p:nvSpPr>
          <p:cNvPr id="19" name="Text 17"/>
          <p:cNvSpPr/>
          <p:nvPr/>
        </p:nvSpPr>
        <p:spPr>
          <a:xfrm>
            <a:off x="8705088" y="2231136"/>
            <a:ext cx="2743200" cy="502920"/>
          </a:xfrm>
          <a:prstGeom prst="rect">
            <a:avLst/>
          </a:prstGeom>
          <a:noFill/>
          <a:ln/>
        </p:spPr>
        <p:txBody>
          <a:bodyPr wrap="square" rtlCol="0" anchor="ctr"/>
          <a:lstStyle/>
          <a:p>
            <a:pPr marL="0" indent="0">
              <a:buNone/>
            </a:pPr>
            <a:r>
              <a:rPr lang="en-US" sz="1200" b="1" dirty="0">
                <a:solidFill>
                  <a:srgbClr val="4B2E83"/>
                </a:solidFill>
                <a:latin typeface="Calibri" pitchFamily="34" charset="0"/>
                <a:ea typeface="Calibri" pitchFamily="34" charset="-122"/>
                <a:cs typeface="Calibri" pitchFamily="34" charset="-120"/>
              </a:rPr>
              <a:t>Enabling choice</a:t>
            </a:r>
            <a:endParaRPr lang="en-US" sz="1200" dirty="0"/>
          </a:p>
        </p:txBody>
      </p:sp>
      <p:sp>
        <p:nvSpPr>
          <p:cNvPr id="20" name="Text 18"/>
          <p:cNvSpPr/>
          <p:nvPr/>
        </p:nvSpPr>
        <p:spPr>
          <a:xfrm>
            <a:off x="8229600" y="2788920"/>
            <a:ext cx="3200400" cy="1005840"/>
          </a:xfrm>
          <a:prstGeom prst="rect">
            <a:avLst/>
          </a:prstGeom>
          <a:noFill/>
          <a:ln/>
        </p:spPr>
        <p:txBody>
          <a:bodyPr wrap="square" rtlCol="0" anchor="ctr"/>
          <a:lstStyle/>
          <a:p>
            <a:pPr marL="0" indent="0">
              <a:lnSpc>
                <a:spcPct val="110000"/>
              </a:lnSpc>
              <a:buNone/>
            </a:pPr>
            <a:r>
              <a:rPr lang="en-US" sz="1020" dirty="0">
                <a:solidFill>
                  <a:srgbClr val="2B2130"/>
                </a:solidFill>
                <a:latin typeface="Calibri" pitchFamily="34" charset="0"/>
                <a:ea typeface="Calibri" pitchFamily="34" charset="-122"/>
                <a:cs typeface="Calibri" pitchFamily="34" charset="-120"/>
              </a:rPr>
              <a:t>Choice of provider or specialist epilepsy centre, including for tertiary referral</a:t>
            </a:r>
            <a:endParaRPr lang="en-US" sz="1020" dirty="0"/>
          </a:p>
        </p:txBody>
      </p:sp>
      <p:sp>
        <p:nvSpPr>
          <p:cNvPr id="21" name="Shape 19"/>
          <p:cNvSpPr/>
          <p:nvPr/>
        </p:nvSpPr>
        <p:spPr>
          <a:xfrm>
            <a:off x="457200" y="4069080"/>
            <a:ext cx="3566160" cy="1783080"/>
          </a:xfrm>
          <a:prstGeom prst="roundRect">
            <a:avLst>
              <a:gd name="adj" fmla="val 4615"/>
            </a:avLst>
          </a:prstGeom>
          <a:solidFill>
            <a:srgbClr val="FFFFFF"/>
          </a:solidFill>
          <a:ln/>
        </p:spPr>
      </p:sp>
      <p:sp>
        <p:nvSpPr>
          <p:cNvPr id="22" name="Shape 20"/>
          <p:cNvSpPr/>
          <p:nvPr/>
        </p:nvSpPr>
        <p:spPr>
          <a:xfrm>
            <a:off x="621792" y="4233672"/>
            <a:ext cx="384048" cy="384048"/>
          </a:xfrm>
          <a:prstGeom prst="ellipse">
            <a:avLst/>
          </a:prstGeom>
          <a:solidFill>
            <a:srgbClr val="E8734A"/>
          </a:solidFill>
          <a:ln/>
        </p:spPr>
      </p:sp>
      <p:sp>
        <p:nvSpPr>
          <p:cNvPr id="23" name="Text 21"/>
          <p:cNvSpPr/>
          <p:nvPr/>
        </p:nvSpPr>
        <p:spPr>
          <a:xfrm>
            <a:off x="621792" y="4233672"/>
            <a:ext cx="384048" cy="38404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4</a:t>
            </a:r>
            <a:endParaRPr lang="en-US" sz="1500" dirty="0"/>
          </a:p>
        </p:txBody>
      </p:sp>
      <p:sp>
        <p:nvSpPr>
          <p:cNvPr id="24" name="Text 22"/>
          <p:cNvSpPr/>
          <p:nvPr/>
        </p:nvSpPr>
        <p:spPr>
          <a:xfrm>
            <a:off x="1115568" y="4197096"/>
            <a:ext cx="2743200" cy="502920"/>
          </a:xfrm>
          <a:prstGeom prst="rect">
            <a:avLst/>
          </a:prstGeom>
          <a:noFill/>
          <a:ln/>
        </p:spPr>
        <p:txBody>
          <a:bodyPr wrap="square" rtlCol="0" anchor="ctr"/>
          <a:lstStyle/>
          <a:p>
            <a:pPr marL="0" indent="0">
              <a:buNone/>
            </a:pPr>
            <a:r>
              <a:rPr lang="en-US" sz="1200" b="1" dirty="0">
                <a:solidFill>
                  <a:srgbClr val="4B2E83"/>
                </a:solidFill>
                <a:latin typeface="Calibri" pitchFamily="34" charset="0"/>
                <a:ea typeface="Calibri" pitchFamily="34" charset="-122"/>
                <a:cs typeface="Calibri" pitchFamily="34" charset="-120"/>
              </a:rPr>
              <a:t>Social prescribing and community support</a:t>
            </a:r>
            <a:endParaRPr lang="en-US" sz="1200" dirty="0"/>
          </a:p>
        </p:txBody>
      </p:sp>
      <p:sp>
        <p:nvSpPr>
          <p:cNvPr id="25" name="Text 23"/>
          <p:cNvSpPr/>
          <p:nvPr/>
        </p:nvSpPr>
        <p:spPr>
          <a:xfrm>
            <a:off x="640080" y="4754880"/>
            <a:ext cx="3200400" cy="1005840"/>
          </a:xfrm>
          <a:prstGeom prst="rect">
            <a:avLst/>
          </a:prstGeom>
          <a:noFill/>
          <a:ln/>
        </p:spPr>
        <p:txBody>
          <a:bodyPr wrap="square" rtlCol="0" anchor="ctr"/>
          <a:lstStyle/>
          <a:p>
            <a:pPr marL="0" indent="0">
              <a:lnSpc>
                <a:spcPct val="110000"/>
              </a:lnSpc>
              <a:buNone/>
            </a:pPr>
            <a:r>
              <a:rPr lang="en-US" sz="1020" dirty="0">
                <a:solidFill>
                  <a:srgbClr val="2B2130"/>
                </a:solidFill>
                <a:latin typeface="Calibri" pitchFamily="34" charset="0"/>
                <a:ea typeface="Calibri" pitchFamily="34" charset="-122"/>
                <a:cs typeface="Calibri" pitchFamily="34" charset="-120"/>
              </a:rPr>
              <a:t>Referral to peer groups such as Epilepsy Action to reduce isolation and stigma</a:t>
            </a:r>
            <a:endParaRPr lang="en-US" sz="1020" dirty="0"/>
          </a:p>
        </p:txBody>
      </p:sp>
      <p:sp>
        <p:nvSpPr>
          <p:cNvPr id="26" name="Shape 24"/>
          <p:cNvSpPr/>
          <p:nvPr/>
        </p:nvSpPr>
        <p:spPr>
          <a:xfrm>
            <a:off x="4251960" y="4069080"/>
            <a:ext cx="3566160" cy="1783080"/>
          </a:xfrm>
          <a:prstGeom prst="roundRect">
            <a:avLst>
              <a:gd name="adj" fmla="val 4615"/>
            </a:avLst>
          </a:prstGeom>
          <a:solidFill>
            <a:srgbClr val="FFFFFF"/>
          </a:solidFill>
          <a:ln/>
        </p:spPr>
      </p:sp>
      <p:sp>
        <p:nvSpPr>
          <p:cNvPr id="27" name="Shape 25"/>
          <p:cNvSpPr/>
          <p:nvPr/>
        </p:nvSpPr>
        <p:spPr>
          <a:xfrm>
            <a:off x="4416552" y="4233672"/>
            <a:ext cx="384048" cy="384048"/>
          </a:xfrm>
          <a:prstGeom prst="ellipse">
            <a:avLst/>
          </a:prstGeom>
          <a:solidFill>
            <a:srgbClr val="E8734A"/>
          </a:solidFill>
          <a:ln/>
        </p:spPr>
      </p:sp>
      <p:sp>
        <p:nvSpPr>
          <p:cNvPr id="28" name="Text 26"/>
          <p:cNvSpPr/>
          <p:nvPr/>
        </p:nvSpPr>
        <p:spPr>
          <a:xfrm>
            <a:off x="4416552" y="4233672"/>
            <a:ext cx="384048" cy="38404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5</a:t>
            </a:r>
            <a:endParaRPr lang="en-US" sz="1500" dirty="0"/>
          </a:p>
        </p:txBody>
      </p:sp>
      <p:sp>
        <p:nvSpPr>
          <p:cNvPr id="29" name="Text 27"/>
          <p:cNvSpPr/>
          <p:nvPr/>
        </p:nvSpPr>
        <p:spPr>
          <a:xfrm>
            <a:off x="4910328" y="4197096"/>
            <a:ext cx="2743200" cy="502920"/>
          </a:xfrm>
          <a:prstGeom prst="rect">
            <a:avLst/>
          </a:prstGeom>
          <a:noFill/>
          <a:ln/>
        </p:spPr>
        <p:txBody>
          <a:bodyPr wrap="square" rtlCol="0" anchor="ctr"/>
          <a:lstStyle/>
          <a:p>
            <a:pPr marL="0" indent="0">
              <a:buNone/>
            </a:pPr>
            <a:r>
              <a:rPr lang="en-US" sz="1200" b="1" dirty="0">
                <a:solidFill>
                  <a:srgbClr val="4B2E83"/>
                </a:solidFill>
                <a:latin typeface="Calibri" pitchFamily="34" charset="0"/>
                <a:ea typeface="Calibri" pitchFamily="34" charset="-122"/>
                <a:cs typeface="Calibri" pitchFamily="34" charset="-120"/>
              </a:rPr>
              <a:t>Supported self-management</a:t>
            </a:r>
            <a:endParaRPr lang="en-US" sz="1200" dirty="0"/>
          </a:p>
        </p:txBody>
      </p:sp>
      <p:sp>
        <p:nvSpPr>
          <p:cNvPr id="30" name="Text 28"/>
          <p:cNvSpPr/>
          <p:nvPr/>
        </p:nvSpPr>
        <p:spPr>
          <a:xfrm>
            <a:off x="4434840" y="4754880"/>
            <a:ext cx="3200400" cy="1005840"/>
          </a:xfrm>
          <a:prstGeom prst="rect">
            <a:avLst/>
          </a:prstGeom>
          <a:noFill/>
          <a:ln/>
        </p:spPr>
        <p:txBody>
          <a:bodyPr wrap="square" rtlCol="0" anchor="ctr"/>
          <a:lstStyle/>
          <a:p>
            <a:pPr marL="0" indent="0">
              <a:lnSpc>
                <a:spcPct val="110000"/>
              </a:lnSpc>
              <a:buNone/>
            </a:pPr>
            <a:r>
              <a:rPr lang="en-US" sz="1020" dirty="0">
                <a:solidFill>
                  <a:srgbClr val="2B2130"/>
                </a:solidFill>
                <a:latin typeface="Calibri" pitchFamily="34" charset="0"/>
                <a:ea typeface="Calibri" pitchFamily="34" charset="-122"/>
                <a:cs typeface="Calibri" pitchFamily="34" charset="-120"/>
              </a:rPr>
              <a:t>Seizure diaries, trigger awareness and education programmes, shown to modestly improve quality of life</a:t>
            </a:r>
            <a:endParaRPr lang="en-US" sz="1020" dirty="0"/>
          </a:p>
        </p:txBody>
      </p:sp>
      <p:sp>
        <p:nvSpPr>
          <p:cNvPr id="31" name="Shape 29"/>
          <p:cNvSpPr/>
          <p:nvPr/>
        </p:nvSpPr>
        <p:spPr>
          <a:xfrm>
            <a:off x="8046720" y="4069080"/>
            <a:ext cx="3566160" cy="1783080"/>
          </a:xfrm>
          <a:prstGeom prst="roundRect">
            <a:avLst>
              <a:gd name="adj" fmla="val 4615"/>
            </a:avLst>
          </a:prstGeom>
          <a:solidFill>
            <a:srgbClr val="FFFFFF"/>
          </a:solidFill>
          <a:ln/>
        </p:spPr>
      </p:sp>
      <p:sp>
        <p:nvSpPr>
          <p:cNvPr id="32" name="Shape 30"/>
          <p:cNvSpPr/>
          <p:nvPr/>
        </p:nvSpPr>
        <p:spPr>
          <a:xfrm>
            <a:off x="8211312" y="4233672"/>
            <a:ext cx="384048" cy="384048"/>
          </a:xfrm>
          <a:prstGeom prst="ellipse">
            <a:avLst/>
          </a:prstGeom>
          <a:solidFill>
            <a:srgbClr val="E8734A"/>
          </a:solidFill>
          <a:ln/>
        </p:spPr>
      </p:sp>
      <p:sp>
        <p:nvSpPr>
          <p:cNvPr id="33" name="Text 31"/>
          <p:cNvSpPr/>
          <p:nvPr/>
        </p:nvSpPr>
        <p:spPr>
          <a:xfrm>
            <a:off x="8211312" y="4233672"/>
            <a:ext cx="384048" cy="38404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6</a:t>
            </a:r>
            <a:endParaRPr lang="en-US" sz="1500" dirty="0"/>
          </a:p>
        </p:txBody>
      </p:sp>
      <p:sp>
        <p:nvSpPr>
          <p:cNvPr id="34" name="Text 32"/>
          <p:cNvSpPr/>
          <p:nvPr/>
        </p:nvSpPr>
        <p:spPr>
          <a:xfrm>
            <a:off x="8705088" y="4197096"/>
            <a:ext cx="2743200" cy="502920"/>
          </a:xfrm>
          <a:prstGeom prst="rect">
            <a:avLst/>
          </a:prstGeom>
          <a:noFill/>
          <a:ln/>
        </p:spPr>
        <p:txBody>
          <a:bodyPr wrap="square" rtlCol="0" anchor="ctr"/>
          <a:lstStyle/>
          <a:p>
            <a:pPr marL="0" indent="0">
              <a:buNone/>
            </a:pPr>
            <a:r>
              <a:rPr lang="en-US" sz="1200" b="1" dirty="0">
                <a:solidFill>
                  <a:srgbClr val="4B2E83"/>
                </a:solidFill>
                <a:latin typeface="Calibri" pitchFamily="34" charset="0"/>
                <a:ea typeface="Calibri" pitchFamily="34" charset="-122"/>
                <a:cs typeface="Calibri" pitchFamily="34" charset="-120"/>
              </a:rPr>
              <a:t>Personal health budgets</a:t>
            </a:r>
            <a:endParaRPr lang="en-US" sz="1200" dirty="0"/>
          </a:p>
        </p:txBody>
      </p:sp>
      <p:sp>
        <p:nvSpPr>
          <p:cNvPr id="35" name="Text 33"/>
          <p:cNvSpPr/>
          <p:nvPr/>
        </p:nvSpPr>
        <p:spPr>
          <a:xfrm>
            <a:off x="8229600" y="4754880"/>
            <a:ext cx="3200400" cy="1005840"/>
          </a:xfrm>
          <a:prstGeom prst="rect">
            <a:avLst/>
          </a:prstGeom>
          <a:noFill/>
          <a:ln/>
        </p:spPr>
        <p:txBody>
          <a:bodyPr wrap="square" rtlCol="0" anchor="ctr"/>
          <a:lstStyle/>
          <a:p>
            <a:pPr marL="0" indent="0">
              <a:lnSpc>
                <a:spcPct val="110000"/>
              </a:lnSpc>
              <a:buNone/>
            </a:pPr>
            <a:r>
              <a:rPr lang="en-US" sz="1020" dirty="0">
                <a:solidFill>
                  <a:srgbClr val="2B2130"/>
                </a:solidFill>
                <a:latin typeface="Calibri" pitchFamily="34" charset="0"/>
                <a:ea typeface="Calibri" pitchFamily="34" charset="-122"/>
                <a:cs typeface="Calibri" pitchFamily="34" charset="-120"/>
              </a:rPr>
              <a:t>Funding flexible support for people with complex needs, such as transport to specialist appointments</a:t>
            </a:r>
            <a:endParaRPr lang="en-US" sz="1020" dirty="0"/>
          </a:p>
        </p:txBody>
      </p:sp>
      <p:sp>
        <p:nvSpPr>
          <p:cNvPr id="36" name="Text 34"/>
          <p:cNvSpPr/>
          <p:nvPr/>
        </p:nvSpPr>
        <p:spPr>
          <a:xfrm>
            <a:off x="457200" y="6108192"/>
            <a:ext cx="9144000" cy="274320"/>
          </a:xfrm>
          <a:prstGeom prst="rect">
            <a:avLst/>
          </a:prstGeom>
          <a:noFill/>
          <a:ln/>
        </p:spPr>
        <p:txBody>
          <a:bodyPr wrap="square" rtlCol="0" anchor="ctr"/>
          <a:lstStyle/>
          <a:p>
            <a:pPr marL="0" indent="0">
              <a:buNone/>
            </a:pPr>
            <a:r>
              <a:rPr lang="en-US" sz="850" i="1" dirty="0">
                <a:solidFill>
                  <a:srgbClr val="D9C6EF"/>
                </a:solidFill>
                <a:latin typeface="Calibri" pitchFamily="34" charset="0"/>
                <a:ea typeface="Calibri" pitchFamily="34" charset="-122"/>
                <a:cs typeface="Calibri" pitchFamily="34" charset="-120"/>
              </a:rPr>
              <a:t>Source: NHS England, 2019, Universal Personalised Care: Implementing the Comprehensive Model</a:t>
            </a:r>
            <a:endParaRPr lang="en-US" sz="850" dirty="0"/>
          </a:p>
        </p:txBody>
      </p:sp>
      <p:sp>
        <p:nvSpPr>
          <p:cNvPr id="38" name="Text 35"/>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11480"/>
            <a:ext cx="2377440" cy="384048"/>
          </a:xfrm>
          <a:prstGeom prst="roundRect">
            <a:avLst>
              <a:gd name="adj" fmla="val 50000"/>
            </a:avLst>
          </a:prstGeom>
          <a:solidFill>
            <a:srgbClr val="4B2E83"/>
          </a:solidFill>
          <a:ln/>
        </p:spPr>
      </p:sp>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CONCLUSION</a:t>
            </a:r>
            <a:endParaRPr lang="en-US" sz="1100" dirty="0"/>
          </a:p>
        </p:txBody>
      </p:sp>
      <p:sp>
        <p:nvSpPr>
          <p:cNvPr id="4" name="Text 2"/>
          <p:cNvSpPr/>
          <p:nvPr/>
        </p:nvSpPr>
        <p:spPr>
          <a:xfrm>
            <a:off x="457200" y="914400"/>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Key recommendations</a:t>
            </a:r>
            <a:endParaRPr lang="en-US" sz="3200" dirty="0"/>
          </a:p>
        </p:txBody>
      </p:sp>
      <p:sp>
        <p:nvSpPr>
          <p:cNvPr id="5" name="Shape 3"/>
          <p:cNvSpPr/>
          <p:nvPr/>
        </p:nvSpPr>
        <p:spPr>
          <a:xfrm>
            <a:off x="457199" y="1828800"/>
            <a:ext cx="9553903" cy="4114800"/>
          </a:xfrm>
          <a:prstGeom prst="roundRect">
            <a:avLst>
              <a:gd name="adj" fmla="val 2000"/>
            </a:avLst>
          </a:prstGeom>
          <a:solidFill>
            <a:srgbClr val="EDE3F7"/>
          </a:solidFill>
          <a:ln/>
          <a:effectLst>
            <a:outerShdw blurRad="101600" dist="38100" dir="5400000" algn="bl" rotWithShape="0">
              <a:srgbClr val="3A2A50">
                <a:alpha val="18000"/>
              </a:srgbClr>
            </a:outerShdw>
          </a:effectLst>
        </p:spPr>
      </p:sp>
      <p:sp>
        <p:nvSpPr>
          <p:cNvPr id="6" name="Text 4"/>
          <p:cNvSpPr/>
          <p:nvPr/>
        </p:nvSpPr>
        <p:spPr>
          <a:xfrm>
            <a:off x="731520" y="2011680"/>
            <a:ext cx="4572000" cy="365760"/>
          </a:xfrm>
          <a:prstGeom prst="rect">
            <a:avLst/>
          </a:prstGeom>
          <a:noFill/>
          <a:ln/>
        </p:spPr>
        <p:txBody>
          <a:bodyPr wrap="square" rtlCol="0" anchor="ctr"/>
          <a:lstStyle/>
          <a:p>
            <a:pPr marL="0" indent="0">
              <a:buNone/>
            </a:pPr>
            <a:r>
              <a:rPr lang="en-US" sz="2400" b="1" dirty="0">
                <a:solidFill>
                  <a:srgbClr val="4B2E83"/>
                </a:solidFill>
                <a:latin typeface="Cambria" pitchFamily="34" charset="0"/>
                <a:ea typeface="Cambria" pitchFamily="34" charset="-122"/>
                <a:cs typeface="Cambria" pitchFamily="34" charset="-120"/>
              </a:rPr>
              <a:t>Recommendations for practice</a:t>
            </a:r>
            <a:endParaRPr lang="en-US" sz="2400" dirty="0"/>
          </a:p>
        </p:txBody>
      </p:sp>
      <p:sp>
        <p:nvSpPr>
          <p:cNvPr id="7" name="Text 5"/>
          <p:cNvSpPr/>
          <p:nvPr/>
        </p:nvSpPr>
        <p:spPr>
          <a:xfrm>
            <a:off x="457199" y="2388476"/>
            <a:ext cx="9177108" cy="3383280"/>
          </a:xfrm>
          <a:prstGeom prst="rect">
            <a:avLst/>
          </a:prstGeom>
          <a:noFill/>
          <a:ln/>
        </p:spPr>
        <p:txBody>
          <a:bodyPr wrap="square" rtlCol="0" anchor="ctr"/>
          <a:lstStyle/>
          <a:p>
            <a:pPr marL="0" indent="0">
              <a:lnSpc>
                <a:spcPct val="120000"/>
              </a:lnSpc>
              <a:buNone/>
            </a:pPr>
            <a:r>
              <a:rPr lang="en-US" dirty="0">
                <a:solidFill>
                  <a:srgbClr val="2B2130"/>
                </a:solidFill>
                <a:latin typeface="Calibri" pitchFamily="34" charset="0"/>
                <a:ea typeface="Calibri" pitchFamily="34" charset="-122"/>
                <a:cs typeface="Calibri" pitchFamily="34" charset="-120"/>
              </a:rPr>
              <a:t>• Embed epilepsy specialist nurses within primary care networks and community teams
• Use the six-component Comprehensive Model as a standard checklist for care planning
• Have open, sensitive SUDEP conversations as part of routine annual review
• Target extra support toward areas of higher deprivation to reduce known inequalities
• Promote self-management education and peer support at the point of diagnosis</a:t>
            </a:r>
            <a:endParaRPr lang="en-US" dirty="0"/>
          </a:p>
        </p:txBody>
      </p:sp>
      <p:sp>
        <p:nvSpPr>
          <p:cNvPr id="20" name="Text 16"/>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CONCLUSION</a:t>
            </a:r>
            <a:endParaRPr lang="en-US" sz="1100" dirty="0"/>
          </a:p>
        </p:txBody>
      </p:sp>
      <p:sp>
        <p:nvSpPr>
          <p:cNvPr id="4" name="Text 2"/>
          <p:cNvSpPr/>
          <p:nvPr/>
        </p:nvSpPr>
        <p:spPr>
          <a:xfrm>
            <a:off x="187526" y="-23582"/>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References</a:t>
            </a:r>
            <a:endParaRPr lang="en-US" sz="3200" dirty="0"/>
          </a:p>
        </p:txBody>
      </p:sp>
      <p:sp>
        <p:nvSpPr>
          <p:cNvPr id="20" name="Text 16"/>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12</a:t>
            </a:r>
            <a:endParaRPr lang="en-US" sz="1000" dirty="0"/>
          </a:p>
        </p:txBody>
      </p:sp>
      <p:sp>
        <p:nvSpPr>
          <p:cNvPr id="19" name="Rectangle 18"/>
          <p:cNvSpPr/>
          <p:nvPr/>
        </p:nvSpPr>
        <p:spPr>
          <a:xfrm>
            <a:off x="409073" y="766703"/>
            <a:ext cx="11630853" cy="5647700"/>
          </a:xfrm>
          <a:prstGeom prst="rect">
            <a:avLst/>
          </a:prstGeom>
        </p:spPr>
        <p:txBody>
          <a:bodyPr wrap="square" numCol="1">
            <a:spAutoFit/>
          </a:bodyPr>
          <a:lstStyle/>
          <a:p>
            <a:r>
              <a:rPr lang="en-US" sz="1900" dirty="0"/>
              <a:t>Begley, C., Wagner, R.G., Abraham, A., </a:t>
            </a:r>
            <a:r>
              <a:rPr lang="en-US" sz="1900" dirty="0" err="1"/>
              <a:t>Beghi</a:t>
            </a:r>
            <a:r>
              <a:rPr lang="en-US" sz="1900" dirty="0"/>
              <a:t>, E., Newton, C., Kwon, C.S., </a:t>
            </a:r>
            <a:r>
              <a:rPr lang="en-US" sz="1900" dirty="0" err="1"/>
              <a:t>Labiner</a:t>
            </a:r>
            <a:r>
              <a:rPr lang="en-US" sz="1900" dirty="0"/>
              <a:t>, D., Winkler, A.S. and Zhao, Y. (2022) 'The global cost of epilepsy: a systematic review and extrapolation', </a:t>
            </a:r>
            <a:r>
              <a:rPr lang="en-US" sz="1900" dirty="0" err="1"/>
              <a:t>Epilepsia</a:t>
            </a:r>
            <a:r>
              <a:rPr lang="en-US" sz="1900" dirty="0"/>
              <a:t>, 63(4), pp.892-903. doi:10.1111/epi.17165.</a:t>
            </a:r>
          </a:p>
          <a:p>
            <a:r>
              <a:rPr lang="en-US" sz="1900" dirty="0"/>
              <a:t>Bradley, P.M., Lindsay, B. and </a:t>
            </a:r>
            <a:r>
              <a:rPr lang="en-US" sz="1900" dirty="0" err="1"/>
              <a:t>Fleeman</a:t>
            </a:r>
            <a:r>
              <a:rPr lang="en-US" sz="1900" dirty="0"/>
              <a:t>, N. (2016) 'Care delivery and self management strategies for adults with epilepsy', Cochrane Database of Systematic Reviews, (2), CD006244. doi:10.1002/14651858.CD006244.pub3.</a:t>
            </a:r>
          </a:p>
          <a:p>
            <a:r>
              <a:rPr lang="en-US" sz="1900" dirty="0"/>
              <a:t>Bush, K.J., Cullen, E., Mills, S. et al. (2024) 'Assessing the extent and determinants of socioeconomic inequalities in epilepsy in the UK: a systematic review and meta-analysis', Lancet Public Health, 9, pp.e614-e628. doi:10.1016/S2468-2667(24)00132-4.</a:t>
            </a:r>
          </a:p>
          <a:p>
            <a:r>
              <a:rPr lang="en-US" sz="1900" dirty="0" err="1"/>
              <a:t>DeGiorgio</a:t>
            </a:r>
            <a:r>
              <a:rPr lang="en-US" sz="1900" dirty="0"/>
              <a:t>, C.M., Curtis, A., </a:t>
            </a:r>
            <a:r>
              <a:rPr lang="en-US" sz="1900" dirty="0" err="1"/>
              <a:t>Hertling</a:t>
            </a:r>
            <a:r>
              <a:rPr lang="en-US" sz="1900" dirty="0"/>
              <a:t>, D. and Moseley, B.D. (2019) 'Sudden unexpected death in epilepsy: risk factors, biomarkers, and prevention', </a:t>
            </a:r>
            <a:r>
              <a:rPr lang="en-US" sz="1900" dirty="0" err="1"/>
              <a:t>Acta</a:t>
            </a:r>
            <a:r>
              <a:rPr lang="en-US" sz="1900" dirty="0"/>
              <a:t> </a:t>
            </a:r>
            <a:r>
              <a:rPr lang="en-US" sz="1900" dirty="0" err="1"/>
              <a:t>Neurologica</a:t>
            </a:r>
            <a:r>
              <a:rPr lang="en-US" sz="1900" dirty="0"/>
              <a:t> </a:t>
            </a:r>
            <a:r>
              <a:rPr lang="en-US" sz="1900" dirty="0" err="1"/>
              <a:t>Scandinavica</a:t>
            </a:r>
            <a:r>
              <a:rPr lang="en-US" sz="1900" dirty="0"/>
              <a:t>, 139(3), pp.220-230. doi:10.1111/ane.13049.</a:t>
            </a:r>
          </a:p>
          <a:p>
            <a:r>
              <a:rPr lang="en-US" sz="1900" dirty="0"/>
              <a:t>Epilepsy Action (2023) UK epilepsy prevalence and incidence update. Available at: https://www.epilepsy.org.uk/news/uk-epilepsy-prevalence-and-incidence-update (Accessed: 4 August 2026).</a:t>
            </a:r>
          </a:p>
          <a:p>
            <a:r>
              <a:rPr lang="en-US" sz="1900" dirty="0" err="1"/>
              <a:t>Feigin</a:t>
            </a:r>
            <a:r>
              <a:rPr lang="en-US" sz="1900" dirty="0"/>
              <a:t>, V.L. et al. (2025) 'Global, regional, and national burden of epilepsy, 1990-2021: a systematic analysis for the Global Burden of Disease Study', Lancet Public Health. doi:10.1016/S2468-2667(24)00302-5.</a:t>
            </a:r>
          </a:p>
          <a:p>
            <a:r>
              <a:rPr lang="en-US" sz="1900" dirty="0"/>
              <a:t>Fisher, R.S., Cross, J.H., French, J.A., </a:t>
            </a:r>
            <a:r>
              <a:rPr lang="en-US" sz="1900" dirty="0" err="1"/>
              <a:t>Higurashi</a:t>
            </a:r>
            <a:r>
              <a:rPr lang="en-US" sz="1900" dirty="0"/>
              <a:t>, N., Hirsch, E., Jansen, F.E., </a:t>
            </a:r>
            <a:r>
              <a:rPr lang="en-US" sz="1900" dirty="0" err="1"/>
              <a:t>Lagae</a:t>
            </a:r>
            <a:r>
              <a:rPr lang="en-US" sz="1900" dirty="0"/>
              <a:t>, L., Moshe, S.L., </a:t>
            </a:r>
            <a:r>
              <a:rPr lang="en-US" sz="1900" dirty="0" err="1"/>
              <a:t>Peltola</a:t>
            </a:r>
            <a:r>
              <a:rPr lang="en-US" sz="1900" dirty="0"/>
              <a:t>, J., </a:t>
            </a:r>
            <a:r>
              <a:rPr lang="en-US" sz="1900" dirty="0" err="1"/>
              <a:t>Roulet</a:t>
            </a:r>
            <a:r>
              <a:rPr lang="en-US" sz="1900" dirty="0"/>
              <a:t> Perez, E., </a:t>
            </a:r>
            <a:r>
              <a:rPr lang="en-US" sz="1900" dirty="0" err="1"/>
              <a:t>Scheffer</a:t>
            </a:r>
            <a:r>
              <a:rPr lang="en-US" sz="1900" dirty="0"/>
              <a:t>, I.E. and </a:t>
            </a:r>
            <a:r>
              <a:rPr lang="en-US" sz="1900" dirty="0" err="1"/>
              <a:t>Zuberi</a:t>
            </a:r>
            <a:r>
              <a:rPr lang="en-US" sz="1900" dirty="0"/>
              <a:t>, S.M. (2017) 'Operational classification of seizure types by the International League Against Epilepsy', </a:t>
            </a:r>
            <a:r>
              <a:rPr lang="en-US" sz="1900" dirty="0" err="1"/>
              <a:t>Epilepsia</a:t>
            </a:r>
            <a:r>
              <a:rPr lang="en-US" sz="1900" dirty="0"/>
              <a:t>, 58(4), pp.522-530. doi:10.1111/epi.13670.</a:t>
            </a:r>
          </a:p>
          <a:p>
            <a:r>
              <a:rPr lang="en-US" sz="1900" dirty="0" err="1"/>
              <a:t>Gaitatzis</a:t>
            </a:r>
            <a:r>
              <a:rPr lang="en-US" sz="1900" dirty="0"/>
              <a:t>, A., </a:t>
            </a:r>
            <a:r>
              <a:rPr lang="en-US" sz="1900" dirty="0" err="1"/>
              <a:t>Sisodiya</a:t>
            </a:r>
            <a:r>
              <a:rPr lang="en-US" sz="1900" dirty="0"/>
              <a:t>, S.M. and Sander, J.W. (2012) 'The somatic comorbidity of epilepsy: a weighty but often unrecognized burden', </a:t>
            </a:r>
            <a:r>
              <a:rPr lang="en-US" sz="1900" dirty="0" err="1"/>
              <a:t>Epilepsia</a:t>
            </a:r>
            <a:r>
              <a:rPr lang="en-US" sz="1900" dirty="0"/>
              <a:t>, 53(8), pp.1282-1293. doi:10.1111/j.1528-1167.2012.03528.x.</a:t>
            </a:r>
          </a:p>
        </p:txBody>
      </p:sp>
    </p:spTree>
    <p:extLst>
      <p:ext uri="{BB962C8B-B14F-4D97-AF65-F5344CB8AC3E}">
        <p14:creationId xmlns:p14="http://schemas.microsoft.com/office/powerpoint/2010/main" val="3014820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457200" y="411480"/>
            <a:ext cx="2377440" cy="384048"/>
          </a:xfrm>
          <a:prstGeom prst="rect">
            <a:avLst/>
          </a:prstGeom>
          <a:noFill/>
          <a:ln/>
        </p:spPr>
        <p:txBody>
          <a:bodyPr wrap="square" rtlCol="0" anchor="ctr"/>
          <a:lstStyle/>
          <a:p>
            <a:pPr marL="0" indent="0" algn="ctr">
              <a:buNone/>
            </a:pPr>
            <a:r>
              <a:rPr lang="en-US" sz="1100" b="1" kern="0" spc="100" dirty="0">
                <a:solidFill>
                  <a:srgbClr val="FFFFFF"/>
                </a:solidFill>
                <a:latin typeface="Calibri" pitchFamily="34" charset="0"/>
                <a:ea typeface="Calibri" pitchFamily="34" charset="-122"/>
                <a:cs typeface="Calibri" pitchFamily="34" charset="-120"/>
              </a:rPr>
              <a:t>CONCLUSION</a:t>
            </a:r>
            <a:endParaRPr lang="en-US" sz="1100" dirty="0"/>
          </a:p>
        </p:txBody>
      </p:sp>
      <p:sp>
        <p:nvSpPr>
          <p:cNvPr id="4" name="Text 2"/>
          <p:cNvSpPr/>
          <p:nvPr/>
        </p:nvSpPr>
        <p:spPr>
          <a:xfrm>
            <a:off x="187526" y="-23582"/>
            <a:ext cx="10515600" cy="822960"/>
          </a:xfrm>
          <a:prstGeom prst="rect">
            <a:avLst/>
          </a:prstGeom>
          <a:noFill/>
          <a:ln/>
        </p:spPr>
        <p:txBody>
          <a:bodyPr wrap="square" rtlCol="0" anchor="ctr"/>
          <a:lstStyle/>
          <a:p>
            <a:pPr marL="0" indent="0" algn="l">
              <a:buNone/>
            </a:pPr>
            <a:r>
              <a:rPr lang="en-US" sz="3200" b="1" dirty="0">
                <a:solidFill>
                  <a:srgbClr val="2B2130"/>
                </a:solidFill>
                <a:latin typeface="Cambria" pitchFamily="34" charset="0"/>
                <a:ea typeface="Cambria" pitchFamily="34" charset="-122"/>
                <a:cs typeface="Cambria" pitchFamily="34" charset="-120"/>
              </a:rPr>
              <a:t>References</a:t>
            </a:r>
            <a:endParaRPr lang="en-US" sz="3200" dirty="0"/>
          </a:p>
        </p:txBody>
      </p:sp>
      <p:sp>
        <p:nvSpPr>
          <p:cNvPr id="20" name="Text 16"/>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6B6270"/>
                </a:solidFill>
                <a:latin typeface="Calibri" pitchFamily="34" charset="0"/>
                <a:ea typeface="Calibri" pitchFamily="34" charset="-122"/>
                <a:cs typeface="Calibri" pitchFamily="34" charset="-120"/>
              </a:rPr>
              <a:t>12</a:t>
            </a:r>
            <a:endParaRPr lang="en-US" sz="1000" dirty="0"/>
          </a:p>
        </p:txBody>
      </p:sp>
      <p:sp>
        <p:nvSpPr>
          <p:cNvPr id="19" name="Rectangle 18"/>
          <p:cNvSpPr/>
          <p:nvPr/>
        </p:nvSpPr>
        <p:spPr>
          <a:xfrm>
            <a:off x="187526" y="795528"/>
            <a:ext cx="11630853" cy="5632311"/>
          </a:xfrm>
          <a:prstGeom prst="rect">
            <a:avLst/>
          </a:prstGeom>
        </p:spPr>
        <p:txBody>
          <a:bodyPr wrap="square" numCol="1">
            <a:spAutoFit/>
          </a:bodyPr>
          <a:lstStyle/>
          <a:p>
            <a:r>
              <a:rPr lang="en-US" dirty="0"/>
              <a:t>Gonzalez-</a:t>
            </a:r>
            <a:r>
              <a:rPr lang="en-US" dirty="0" err="1"/>
              <a:t>Viana</a:t>
            </a:r>
            <a:r>
              <a:rPr lang="en-US" dirty="0"/>
              <a:t>, E., Snoek, N. and Sander, J.W. (2022) 'Diagnosis and management of epilepsy in adults: summary of updated NICE guidance', BMJ, 377, o1446. doi:10.1136/bmj.o1446.</a:t>
            </a:r>
          </a:p>
          <a:p>
            <a:r>
              <a:rPr lang="en-US" dirty="0" err="1"/>
              <a:t>Keezer</a:t>
            </a:r>
            <a:r>
              <a:rPr lang="en-US" dirty="0"/>
              <a:t>, M.R., </a:t>
            </a:r>
            <a:r>
              <a:rPr lang="en-US" dirty="0" err="1"/>
              <a:t>Sisodiya</a:t>
            </a:r>
            <a:r>
              <a:rPr lang="en-US" dirty="0"/>
              <a:t>, S.M. and Sander, J.W. (2016) 'Comorbidities of epilepsy: current concepts and future perspectives', Lancet Neurology, 15(1), pp.106-115. doi:10.1016/S1474-4422(15)00225-2.</a:t>
            </a:r>
          </a:p>
          <a:p>
            <a:r>
              <a:rPr lang="en-US" dirty="0"/>
              <a:t>The Lancet Public Health (2024) 'Inequalities in epilepsy in the UK: action is needed now' [editorial], Lancet Public Health, 9. doi:10.1016/S2468-2667(24)00164-6.</a:t>
            </a:r>
          </a:p>
          <a:p>
            <a:r>
              <a:rPr lang="en-US" dirty="0" err="1"/>
              <a:t>Luedke</a:t>
            </a:r>
            <a:r>
              <a:rPr lang="en-US" dirty="0"/>
              <a:t>, M.W., Blalock, D.V., Goldstein, K.M. et al. (2019) 'Self-management of epilepsy: a systematic review', Annals of Internal Medicine, 171(2), pp.117-126. doi:10.7326/M19-0458.</a:t>
            </a:r>
          </a:p>
          <a:p>
            <a:r>
              <a:rPr lang="en-US" dirty="0"/>
              <a:t>NHS England (2019) Universal </a:t>
            </a:r>
            <a:r>
              <a:rPr lang="en-US" dirty="0" err="1"/>
              <a:t>Personalised</a:t>
            </a:r>
            <a:r>
              <a:rPr lang="en-US" dirty="0"/>
              <a:t> Care: Implementing the Comprehensive Model. Available at: https://www.england.nhs.uk/publication/universal-personalised-care-implementing-the-comprehensive-model/ </a:t>
            </a:r>
          </a:p>
          <a:p>
            <a:r>
              <a:rPr lang="en-US" dirty="0"/>
              <a:t>National Institute for Health and Care Excellence (2022, updated 2025) Epilepsies in children, young people and adults. NICE guideline NG217. Available at: https://www.nice.org.uk/guidance/ng217 (Accessed: 4 August 2026).</a:t>
            </a:r>
          </a:p>
          <a:p>
            <a:r>
              <a:rPr lang="en-US" dirty="0" err="1"/>
              <a:t>Scheffer</a:t>
            </a:r>
            <a:r>
              <a:rPr lang="en-US" dirty="0"/>
              <a:t>, I.E., </a:t>
            </a:r>
            <a:r>
              <a:rPr lang="en-US" dirty="0" err="1"/>
              <a:t>Berkovic</a:t>
            </a:r>
            <a:r>
              <a:rPr lang="en-US" dirty="0"/>
              <a:t>, S., </a:t>
            </a:r>
            <a:r>
              <a:rPr lang="en-US" dirty="0" err="1"/>
              <a:t>Capovilla</a:t>
            </a:r>
            <a:r>
              <a:rPr lang="en-US" dirty="0"/>
              <a:t>, G., Connolly, M.B., French, J., </a:t>
            </a:r>
            <a:r>
              <a:rPr lang="en-US" dirty="0" err="1"/>
              <a:t>Guilhoto</a:t>
            </a:r>
            <a:r>
              <a:rPr lang="en-US" dirty="0"/>
              <a:t>, L., Hirsch, E., Jain, S., </a:t>
            </a:r>
            <a:r>
              <a:rPr lang="en-US" dirty="0" err="1"/>
              <a:t>Mathern</a:t>
            </a:r>
            <a:r>
              <a:rPr lang="en-US" dirty="0"/>
              <a:t>, G.W., Moshe, S.L., </a:t>
            </a:r>
            <a:r>
              <a:rPr lang="en-US" dirty="0" err="1"/>
              <a:t>Nordli</a:t>
            </a:r>
            <a:r>
              <a:rPr lang="en-US" dirty="0"/>
              <a:t>, D.R., </a:t>
            </a:r>
            <a:r>
              <a:rPr lang="en-US" dirty="0" err="1"/>
              <a:t>Perucca</a:t>
            </a:r>
            <a:r>
              <a:rPr lang="en-US" dirty="0"/>
              <a:t>, E., Tomson, T., Wiebe, S., Zhang, Y.H. and </a:t>
            </a:r>
            <a:r>
              <a:rPr lang="en-US" dirty="0" err="1"/>
              <a:t>Zuberi</a:t>
            </a:r>
            <a:r>
              <a:rPr lang="en-US" dirty="0"/>
              <a:t>, S.M. (2017) 'ILAE classification of the epilepsies: position paper of the ILAE Commission for Classification and Terminology', </a:t>
            </a:r>
            <a:r>
              <a:rPr lang="en-US" dirty="0" err="1"/>
              <a:t>Epilepsia</a:t>
            </a:r>
            <a:r>
              <a:rPr lang="en-US" dirty="0"/>
              <a:t>, 58(4), pp.512-521. doi:10.1111/epi.13709.</a:t>
            </a:r>
          </a:p>
          <a:p>
            <a:r>
              <a:rPr lang="en-US" dirty="0"/>
              <a:t>Wigglesworth, S., </a:t>
            </a:r>
            <a:r>
              <a:rPr lang="en-US" dirty="0" err="1"/>
              <a:t>Neligan</a:t>
            </a:r>
            <a:r>
              <a:rPr lang="en-US" dirty="0"/>
              <a:t>, A., Dickson, J.M., Pullen, A., </a:t>
            </a:r>
            <a:r>
              <a:rPr lang="en-US" dirty="0" err="1"/>
              <a:t>Yelland</a:t>
            </a:r>
            <a:r>
              <a:rPr lang="en-US" dirty="0"/>
              <a:t>, E., </a:t>
            </a:r>
            <a:r>
              <a:rPr lang="en-US" dirty="0" err="1"/>
              <a:t>Anjuman</a:t>
            </a:r>
            <a:r>
              <a:rPr lang="en-US" dirty="0"/>
              <a:t>, T. and </a:t>
            </a:r>
            <a:r>
              <a:rPr lang="en-US" dirty="0" err="1"/>
              <a:t>Reuber</a:t>
            </a:r>
            <a:r>
              <a:rPr lang="en-US" dirty="0"/>
              <a:t>, M. (2023) 'The incidence and prevalence of epilepsy in the United Kingdom 2013-2018: a retrospective cohort study of UK primary care data', Seizure: European Journal of Epilepsy, 105, pp.37-42. doi:10.1016/j.seizure.2023.01.003.</a:t>
            </a:r>
          </a:p>
          <a:p>
            <a:r>
              <a:rPr lang="en-US" dirty="0"/>
              <a:t>World Health Organization (2024) Epilepsy. Available at: https://www.who.int/news-room/fact-sheets/detail/epilepsy </a:t>
            </a:r>
          </a:p>
        </p:txBody>
      </p:sp>
    </p:spTree>
    <p:extLst>
      <p:ext uri="{BB962C8B-B14F-4D97-AF65-F5344CB8AC3E}">
        <p14:creationId xmlns:p14="http://schemas.microsoft.com/office/powerpoint/2010/main" val="2987052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2068</Words>
  <Application>Microsoft Office PowerPoint</Application>
  <PresentationFormat>Widescreen</PresentationFormat>
  <Paragraphs>208</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Harsh Parmar</cp:lastModifiedBy>
  <cp:revision>2</cp:revision>
  <dcterms:created xsi:type="dcterms:W3CDTF">2026-08-04T06:29:03Z</dcterms:created>
  <dcterms:modified xsi:type="dcterms:W3CDTF">2026-08-09T21:02:24Z</dcterms:modified>
</cp:coreProperties>
</file>