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6" r:id="rId1"/>
  </p:sldMasterIdLst>
  <p:sldIdLst>
    <p:sldId id="256" r:id="rId2"/>
    <p:sldId id="257" r:id="rId3"/>
    <p:sldId id="285" r:id="rId4"/>
    <p:sldId id="264" r:id="rId5"/>
    <p:sldId id="287" r:id="rId6"/>
    <p:sldId id="263" r:id="rId7"/>
    <p:sldId id="262" r:id="rId8"/>
    <p:sldId id="289" r:id="rId9"/>
    <p:sldId id="266" r:id="rId10"/>
    <p:sldId id="267" r:id="rId11"/>
    <p:sldId id="291" r:id="rId12"/>
    <p:sldId id="269" r:id="rId13"/>
    <p:sldId id="268" r:id="rId14"/>
    <p:sldId id="284" r:id="rId15"/>
    <p:sldId id="265" r:id="rId16"/>
    <p:sldId id="271" r:id="rId17"/>
    <p:sldId id="274" r:id="rId18"/>
    <p:sldId id="275" r:id="rId19"/>
    <p:sldId id="276" r:id="rId20"/>
    <p:sldId id="277" r:id="rId21"/>
    <p:sldId id="278" r:id="rId22"/>
    <p:sldId id="279" r:id="rId23"/>
    <p:sldId id="280" r:id="rId24"/>
    <p:sldId id="281" r:id="rId25"/>
    <p:sldId id="282" r:id="rId26"/>
    <p:sldId id="283" r:id="rId27"/>
    <p:sldId id="258" r:id="rId28"/>
    <p:sldId id="259" r:id="rId29"/>
    <p:sldId id="260" r:id="rId30"/>
    <p:sldId id="26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503" autoAdjust="0"/>
    <p:restoredTop sz="94660"/>
  </p:normalViewPr>
  <p:slideViewPr>
    <p:cSldViewPr snapToGrid="0">
      <p:cViewPr varScale="1">
        <p:scale>
          <a:sx n="95" d="100"/>
          <a:sy n="95" d="100"/>
        </p:scale>
        <p:origin x="91"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52A71-A050-497A-B26D-C0D39E764A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1D4861-37C6-47FF-8C13-2116999138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BFDCAE-2819-4A63-8C68-36F92BB42D01}"/>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5" name="Footer Placeholder 4">
            <a:extLst>
              <a:ext uri="{FF2B5EF4-FFF2-40B4-BE49-F238E27FC236}">
                <a16:creationId xmlns:a16="http://schemas.microsoft.com/office/drawing/2014/main" id="{E192F4E8-6969-4562-9014-7E4CF5813E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142972-16F7-47F8-8633-81310DBFF942}"/>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64733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A1E26-CC77-4044-9D5D-7566CBD16E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BE1737-CC3A-4637-A7AE-713C9D47E4B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32762F-A04C-4451-9004-EAB4C9B99115}"/>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5" name="Footer Placeholder 4">
            <a:extLst>
              <a:ext uri="{FF2B5EF4-FFF2-40B4-BE49-F238E27FC236}">
                <a16:creationId xmlns:a16="http://schemas.microsoft.com/office/drawing/2014/main" id="{01B5CF27-EAA8-491B-ABB7-47C92A205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079145-5E64-4E3F-88D3-72B5F34A18F5}"/>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056954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CBF43-275C-4985-8E29-D2E0E46FB0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5C9B0B-7051-4171-A7B5-8291682F386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6E663C-3B7B-4957-B749-1F675C3E4ED8}"/>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5" name="Footer Placeholder 4">
            <a:extLst>
              <a:ext uri="{FF2B5EF4-FFF2-40B4-BE49-F238E27FC236}">
                <a16:creationId xmlns:a16="http://schemas.microsoft.com/office/drawing/2014/main" id="{F9DD7313-7ABC-46D6-9F1B-0AD18F6EF5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507ADD-FC24-4ECA-823C-04DB4E8D2B92}"/>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38819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B93C-BB88-44C3-9901-1B0A4798BC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18822D-ADD9-4E43-866B-DDFA11E459B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EDCB7A1-B976-45CA-97ED-84D828D931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77512B-FE71-4A23-BD64-2170D9C7E0EA}"/>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6" name="Footer Placeholder 5">
            <a:extLst>
              <a:ext uri="{FF2B5EF4-FFF2-40B4-BE49-F238E27FC236}">
                <a16:creationId xmlns:a16="http://schemas.microsoft.com/office/drawing/2014/main" id="{767C93E9-CBFC-4849-A491-85D865B0A8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FB7086-6318-4069-8ED2-7CB16EC3A91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0359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C8A40-6D53-4542-9C5B-18A7CB20ED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5200FF-B3A8-4B19-922A-17E32DF3F3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5DD413-5EF2-4D38-9DFD-7ECB7CE679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BB48EC-072F-4434-8F75-8DBCE74A644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224F61-CBB3-42E4-BAA2-BE6B7BD2A4F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04B559-1F09-49B6-9D69-2F53E09A318A}"/>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8" name="Footer Placeholder 7">
            <a:extLst>
              <a:ext uri="{FF2B5EF4-FFF2-40B4-BE49-F238E27FC236}">
                <a16:creationId xmlns:a16="http://schemas.microsoft.com/office/drawing/2014/main" id="{C3382BE1-4E86-4C70-AD18-12DCA8981A5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C4786D7-A034-4D1D-B6C5-1FBF5239F87C}"/>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962668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BFE8A-7E78-42AD-A835-C082DB77DC7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A30C44-FD1C-49E1-8063-5F0DDF190D92}"/>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4" name="Footer Placeholder 3">
            <a:extLst>
              <a:ext uri="{FF2B5EF4-FFF2-40B4-BE49-F238E27FC236}">
                <a16:creationId xmlns:a16="http://schemas.microsoft.com/office/drawing/2014/main" id="{129FBED8-8F80-45A5-9762-44ED67C06F9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034B432-877D-4C84-862E-04AC7750143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4319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404677-9006-4398-ADE9-613BD4DF6D7C}"/>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3" name="Footer Placeholder 2">
            <a:extLst>
              <a:ext uri="{FF2B5EF4-FFF2-40B4-BE49-F238E27FC236}">
                <a16:creationId xmlns:a16="http://schemas.microsoft.com/office/drawing/2014/main" id="{B76F17C4-A2EA-4490-A9F4-DEF205DAD55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192BEDE-0230-401F-A80F-2EA28577A4D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42070427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715D-95EF-4F53-B08A-6F9F5C04EE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3C595E-7782-4FA4-B7A1-DE89E42D84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EB2A682-1DEB-42E3-8297-67AA1C0811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68BA9D-5ACE-4D8D-B5EA-1804C43D0E73}"/>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6" name="Footer Placeholder 5">
            <a:extLst>
              <a:ext uri="{FF2B5EF4-FFF2-40B4-BE49-F238E27FC236}">
                <a16:creationId xmlns:a16="http://schemas.microsoft.com/office/drawing/2014/main" id="{CF9235D2-B5DA-4E46-9408-99F5FAFD2EE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CB5F45-F88A-437E-B51E-1EA2B218ED15}"/>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3309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D17E4B-D639-4E28-B1E8-955DE267F4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425092B-C912-4738-AD6F-FDA32351BC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9C39306E-0F35-4A7B-BB98-84BCF8F13F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2D34E4-0953-4CFE-ACAD-399DF8F211BD}"/>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6" name="Footer Placeholder 5">
            <a:extLst>
              <a:ext uri="{FF2B5EF4-FFF2-40B4-BE49-F238E27FC236}">
                <a16:creationId xmlns:a16="http://schemas.microsoft.com/office/drawing/2014/main" id="{F7CB8AAB-A57E-4F76-B808-2CDA503CE6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0E477D-9780-446F-AA3B-8621562FFBA0}"/>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607766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FB4E8-99E4-466C-8B76-0A39BA1B5B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091627-2507-44EB-9268-3AA5E2A43A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34B4A6-FC03-4432-A062-7C6DFD1EC42C}"/>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5" name="Footer Placeholder 4">
            <a:extLst>
              <a:ext uri="{FF2B5EF4-FFF2-40B4-BE49-F238E27FC236}">
                <a16:creationId xmlns:a16="http://schemas.microsoft.com/office/drawing/2014/main" id="{3E4C7C86-275A-42E7-8A6B-15F69C5CF2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0DAE3-BFC7-486D-A5A3-35D99076948A}"/>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8011163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E20A65-7088-438C-A088-462D97A6D4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21D1CD-37F2-450D-8007-CA7F83A820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FFEE42-228E-416C-9325-0D322D218D09}"/>
              </a:ext>
            </a:extLst>
          </p:cNvPr>
          <p:cNvSpPr>
            <a:spLocks noGrp="1"/>
          </p:cNvSpPr>
          <p:nvPr>
            <p:ph type="dt" sz="half" idx="10"/>
          </p:nvPr>
        </p:nvSpPr>
        <p:spPr/>
        <p:txBody>
          <a:bodyPr/>
          <a:lstStyle/>
          <a:p>
            <a:fld id="{C485584D-7D79-4248-9986-4CA35242F944}" type="datetimeFigureOut">
              <a:rPr lang="en-US" smtClean="0"/>
              <a:t>7/16/2021</a:t>
            </a:fld>
            <a:endParaRPr lang="en-US"/>
          </a:p>
        </p:txBody>
      </p:sp>
      <p:sp>
        <p:nvSpPr>
          <p:cNvPr id="5" name="Footer Placeholder 4">
            <a:extLst>
              <a:ext uri="{FF2B5EF4-FFF2-40B4-BE49-F238E27FC236}">
                <a16:creationId xmlns:a16="http://schemas.microsoft.com/office/drawing/2014/main" id="{2FB280C1-CC68-4222-A8B8-3E45751A14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AB95A0-38D2-473D-8C85-0C7CD4D4166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1187828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14F7AC-31CA-4FD5-81A4-E57A7B39CB2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0C7AB99-03B2-41D6-AF02-6C73C3613E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9700AC-91AC-44BC-A672-1292446131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485584D-7D79-4248-9986-4CA35242F944}" type="datetimeFigureOut">
              <a:rPr lang="en-US" smtClean="0"/>
              <a:t>7/16/2021</a:t>
            </a:fld>
            <a:endParaRPr lang="en-US"/>
          </a:p>
        </p:txBody>
      </p:sp>
      <p:sp>
        <p:nvSpPr>
          <p:cNvPr id="5" name="Footer Placeholder 4">
            <a:extLst>
              <a:ext uri="{FF2B5EF4-FFF2-40B4-BE49-F238E27FC236}">
                <a16:creationId xmlns:a16="http://schemas.microsoft.com/office/drawing/2014/main" id="{8947DD42-908A-48B9-B5FA-144EC3C6B0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361A466-9E55-469A-B230-D6DAA7BBF15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590046-DA73-4BBF-84B5-C08E6F75191A}" type="slidenum">
              <a:rPr lang="en-US" smtClean="0"/>
              <a:t>‹#›</a:t>
            </a:fld>
            <a:endParaRPr lang="en-US"/>
          </a:p>
        </p:txBody>
      </p:sp>
    </p:spTree>
    <p:extLst>
      <p:ext uri="{BB962C8B-B14F-4D97-AF65-F5344CB8AC3E}">
        <p14:creationId xmlns:p14="http://schemas.microsoft.com/office/powerpoint/2010/main" val="2848432465"/>
      </p:ext>
    </p:extLst>
  </p:cSld>
  <p:clrMap bg1="lt1" tx1="dk1" bg2="lt2" tx2="dk2" accent1="accent1" accent2="accent2" accent3="accent3" accent4="accent4" accent5="accent5" accent6="accent6" hlink="hlink" folHlink="folHlink"/>
  <p:sldLayoutIdLst>
    <p:sldLayoutId id="2147483957" r:id="rId1"/>
    <p:sldLayoutId id="2147483958" r:id="rId2"/>
    <p:sldLayoutId id="2147483959" r:id="rId3"/>
    <p:sldLayoutId id="2147483960" r:id="rId4"/>
    <p:sldLayoutId id="2147483961" r:id="rId5"/>
    <p:sldLayoutId id="2147483962" r:id="rId6"/>
    <p:sldLayoutId id="2147483963" r:id="rId7"/>
    <p:sldLayoutId id="2147483964" r:id="rId8"/>
    <p:sldLayoutId id="2147483965" r:id="rId9"/>
    <p:sldLayoutId id="2147483966" r:id="rId10"/>
    <p:sldLayoutId id="21474839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pxhere.com/en/photo/89972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7" Type="http://schemas.openxmlformats.org/officeDocument/2006/relationships/image" Target="../media/image10.jpeg"/><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2.jpg"/><Relationship Id="rId7" Type="http://schemas.openxmlformats.org/officeDocument/2006/relationships/image" Target="../media/image16.jpeg"/><Relationship Id="rId2" Type="http://schemas.openxmlformats.org/officeDocument/2006/relationships/image" Target="../media/image11.jp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21.jpg"/><Relationship Id="rId4" Type="http://schemas.openxmlformats.org/officeDocument/2006/relationships/image" Target="../media/image20.jpg"/></Relationships>
</file>

<file path=ppt/slides/_rels/slide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image" Target="../media/image24.jpg"/></Relationships>
</file>

<file path=ppt/slides/_rels/slide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7.jpg"/><Relationship Id="rId1" Type="http://schemas.openxmlformats.org/officeDocument/2006/relationships/slideLayout" Target="../slideLayouts/slideLayout2.xml"/><Relationship Id="rId4" Type="http://schemas.openxmlformats.org/officeDocument/2006/relationships/image" Target="../media/image28.jpg"/></Relationships>
</file>

<file path=ppt/slides/_rels/slide10.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image" Target="../media/image32.jpg"/><Relationship Id="rId4" Type="http://schemas.openxmlformats.org/officeDocument/2006/relationships/image" Target="../media/image3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image" Target="../media/image35.jpg"/></Relationships>
</file>

<file path=ppt/slides/_rels/slide1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eg"/></Relationships>
</file>

<file path=ppt/slides/_rels/slide14.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jpeg"/><Relationship Id="rId1" Type="http://schemas.openxmlformats.org/officeDocument/2006/relationships/slideLayout" Target="../slideLayouts/slideLayout2.xml"/><Relationship Id="rId5" Type="http://schemas.openxmlformats.org/officeDocument/2006/relationships/image" Target="../media/image42.jpg"/><Relationship Id="rId4" Type="http://schemas.openxmlformats.org/officeDocument/2006/relationships/image" Target="../media/image41.jpg"/></Relationships>
</file>

<file path=ppt/slides/_rels/slide15.xml.rels><?xml version="1.0" encoding="UTF-8" standalone="yes"?>
<Relationships xmlns="http://schemas.openxmlformats.org/package/2006/relationships"><Relationship Id="rId3" Type="http://schemas.openxmlformats.org/officeDocument/2006/relationships/image" Target="../media/image44.jpg"/><Relationship Id="rId2" Type="http://schemas.openxmlformats.org/officeDocument/2006/relationships/image" Target="../media/image43.jpg"/><Relationship Id="rId1" Type="http://schemas.openxmlformats.org/officeDocument/2006/relationships/slideLayout" Target="../slideLayouts/slideLayout2.xml"/><Relationship Id="rId5" Type="http://schemas.openxmlformats.org/officeDocument/2006/relationships/image" Target="../media/image45.jpg"/><Relationship Id="rId4" Type="http://schemas.openxmlformats.org/officeDocument/2006/relationships/image" Target="../media/image41.jpg"/></Relationships>
</file>

<file path=ppt/slides/_rels/slide1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0.jpg"/><Relationship Id="rId1" Type="http://schemas.openxmlformats.org/officeDocument/2006/relationships/slideLayout" Target="../slideLayouts/slideLayout2.xml"/><Relationship Id="rId4" Type="http://schemas.openxmlformats.org/officeDocument/2006/relationships/image" Target="../media/image46.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utterfly on a flower&#10;&#10;Description automatically generated">
            <a:extLst>
              <a:ext uri="{FF2B5EF4-FFF2-40B4-BE49-F238E27FC236}">
                <a16:creationId xmlns:a16="http://schemas.microsoft.com/office/drawing/2014/main" id="{4F5EF410-059E-4992-AE93-8E031CEEE56E}"/>
              </a:ext>
            </a:extLst>
          </p:cNvPr>
          <p:cNvPicPr>
            <a:picLocks noChangeAspect="1"/>
          </p:cNvPicPr>
          <p:nvPr/>
        </p:nvPicPr>
        <p:blipFill rotWithShape="1">
          <a:blip r:embed="rId2">
            <a:alphaModFix/>
            <a:extLst>
              <a:ext uri="{BEBA8EAE-BF5A-486C-A8C5-ECC9F3942E4B}">
                <a14:imgProps xmlns:a14="http://schemas.microsoft.com/office/drawing/2010/main">
                  <a14:imgLayer r:embed="rId3">
                    <a14:imgEffect>
                      <a14:saturation sat="40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75415" y="0"/>
            <a:ext cx="12077257" cy="6857989"/>
          </a:xfrm>
          <a:prstGeom prst="rect">
            <a:avLst/>
          </a:prstGeom>
          <a:noFill/>
          <a:ln w="228600" cap="sq" cmpd="thickThin">
            <a:solidFill>
              <a:srgbClr val="000000"/>
            </a:solidFill>
            <a:prstDash val="solid"/>
            <a:miter lim="800000"/>
          </a:ln>
          <a:effectLst>
            <a:innerShdw blurRad="76200">
              <a:srgbClr val="000000"/>
            </a:innerShdw>
          </a:effectLst>
        </p:spPr>
      </p:pic>
      <p:sp>
        <p:nvSpPr>
          <p:cNvPr id="2" name="Title 1">
            <a:extLst>
              <a:ext uri="{FF2B5EF4-FFF2-40B4-BE49-F238E27FC236}">
                <a16:creationId xmlns:a16="http://schemas.microsoft.com/office/drawing/2014/main" id="{C90AE24F-8C1C-49D7-8025-545968C4E7A7}"/>
              </a:ext>
            </a:extLst>
          </p:cNvPr>
          <p:cNvSpPr>
            <a:spLocks noGrp="1"/>
          </p:cNvSpPr>
          <p:nvPr>
            <p:ph type="ctrTitle"/>
          </p:nvPr>
        </p:nvSpPr>
        <p:spPr>
          <a:xfrm>
            <a:off x="5097233" y="3060767"/>
            <a:ext cx="7272408" cy="1752537"/>
          </a:xfrm>
        </p:spPr>
        <p:txBody>
          <a:bodyPr anchor="b">
            <a:normAutofit/>
          </a:bodyPr>
          <a:lstStyle/>
          <a:p>
            <a:r>
              <a:rPr lang="en-GB" sz="4800" b="1" dirty="0">
                <a:solidFill>
                  <a:schemeClr val="tx1">
                    <a:lumMod val="95000"/>
                    <a:lumOff val="5000"/>
                  </a:schemeClr>
                </a:solidFill>
              </a:rPr>
              <a:t>My Garden Adventure </a:t>
            </a:r>
            <a:br>
              <a:rPr lang="en-GB" b="1" dirty="0">
                <a:solidFill>
                  <a:schemeClr val="tx1">
                    <a:lumMod val="95000"/>
                    <a:lumOff val="5000"/>
                  </a:schemeClr>
                </a:solidFill>
              </a:rPr>
            </a:br>
            <a:r>
              <a:rPr lang="en-GB" sz="3200" b="1" dirty="0">
                <a:solidFill>
                  <a:schemeClr val="tx1">
                    <a:lumMod val="95000"/>
                    <a:lumOff val="5000"/>
                  </a:schemeClr>
                </a:solidFill>
              </a:rPr>
              <a:t>JOHN MUIR EXPERIENCE</a:t>
            </a:r>
          </a:p>
        </p:txBody>
      </p:sp>
      <p:sp>
        <p:nvSpPr>
          <p:cNvPr id="3" name="Subtitle 2">
            <a:extLst>
              <a:ext uri="{FF2B5EF4-FFF2-40B4-BE49-F238E27FC236}">
                <a16:creationId xmlns:a16="http://schemas.microsoft.com/office/drawing/2014/main" id="{D7669C85-2227-4B34-8D05-711B93838256}"/>
              </a:ext>
            </a:extLst>
          </p:cNvPr>
          <p:cNvSpPr>
            <a:spLocks noGrp="1"/>
          </p:cNvSpPr>
          <p:nvPr>
            <p:ph type="subTitle" idx="1"/>
          </p:nvPr>
        </p:nvSpPr>
        <p:spPr>
          <a:xfrm>
            <a:off x="5684228" y="4624260"/>
            <a:ext cx="6685413" cy="942402"/>
          </a:xfrm>
        </p:spPr>
        <p:txBody>
          <a:bodyPr anchor="t">
            <a:normAutofit/>
          </a:bodyPr>
          <a:lstStyle/>
          <a:p>
            <a:r>
              <a:rPr lang="en-GB" dirty="0">
                <a:solidFill>
                  <a:schemeClr val="tx1">
                    <a:lumMod val="95000"/>
                    <a:lumOff val="5000"/>
                  </a:schemeClr>
                </a:solidFill>
              </a:rPr>
              <a:t>1906327</a:t>
            </a:r>
          </a:p>
        </p:txBody>
      </p:sp>
    </p:spTree>
    <p:extLst>
      <p:ext uri="{BB962C8B-B14F-4D97-AF65-F5344CB8AC3E}">
        <p14:creationId xmlns:p14="http://schemas.microsoft.com/office/powerpoint/2010/main" val="37048123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5" name="Rectangle 174">
            <a:extLst>
              <a:ext uri="{FF2B5EF4-FFF2-40B4-BE49-F238E27FC236}">
                <a16:creationId xmlns:a16="http://schemas.microsoft.com/office/drawing/2014/main" id="{2DDE3054-7688-403A-8800-8FA4F1B54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7" name="Rectangle 176">
            <a:extLst>
              <a:ext uri="{FF2B5EF4-FFF2-40B4-BE49-F238E27FC236}">
                <a16:creationId xmlns:a16="http://schemas.microsoft.com/office/drawing/2014/main" id="{1C938212-FA12-4FF1-87C8-ACDE99D06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421890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Placeholder 5" descr="A picture containing tree, outdoor, plant&#10;&#10;Description automatically generated">
            <a:extLst>
              <a:ext uri="{FF2B5EF4-FFF2-40B4-BE49-F238E27FC236}">
                <a16:creationId xmlns:a16="http://schemas.microsoft.com/office/drawing/2014/main" id="{B07AF2F9-4AC1-46DD-806D-80A7D67F40D4}"/>
              </a:ext>
            </a:extLst>
          </p:cNvPr>
          <p:cNvPicPr>
            <a:picLocks noGrp="1" noChangeAspect="1"/>
          </p:cNvPicPr>
          <p:nvPr>
            <p:ph type="pic" idx="4294967295"/>
          </p:nvPr>
        </p:nvPicPr>
        <p:blipFill rotWithShape="1">
          <a:blip r:embed="rId2">
            <a:extLst>
              <a:ext uri="{28A0092B-C50C-407E-A947-70E740481C1C}">
                <a14:useLocalDpi xmlns:a14="http://schemas.microsoft.com/office/drawing/2010/main" val="0"/>
              </a:ext>
            </a:extLst>
          </a:blip>
          <a:srcRect l="3719" r="20119" b="-1"/>
          <a:stretch/>
        </p:blipFill>
        <p:spPr>
          <a:xfrm rot="5400000">
            <a:off x="526671" y="393503"/>
            <a:ext cx="3639935" cy="3584448"/>
          </a:xfrm>
          <a:prstGeom prst="rect">
            <a:avLst/>
          </a:prstGeom>
          <a:noFill/>
        </p:spPr>
      </p:pic>
      <p:pic>
        <p:nvPicPr>
          <p:cNvPr id="8" name="Content Placeholder 7" descr="A picture containing tree, outdoor, plant, bushes&#10;&#10;Description automatically generated">
            <a:extLst>
              <a:ext uri="{FF2B5EF4-FFF2-40B4-BE49-F238E27FC236}">
                <a16:creationId xmlns:a16="http://schemas.microsoft.com/office/drawing/2014/main" id="{3B8E31EF-3829-4081-B39A-3BF2A8DBB099}"/>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r="23851" b="-1"/>
          <a:stretch/>
        </p:blipFill>
        <p:spPr>
          <a:xfrm rot="5400000">
            <a:off x="4318483" y="393191"/>
            <a:ext cx="3639312" cy="3584448"/>
          </a:xfrm>
          <a:prstGeom prst="rect">
            <a:avLst/>
          </a:prstGeom>
        </p:spPr>
      </p:pic>
      <p:pic>
        <p:nvPicPr>
          <p:cNvPr id="3" name="Picture 2" descr="A picture containing plant, nature, tree&#10;&#10;Description automatically generated">
            <a:extLst>
              <a:ext uri="{FF2B5EF4-FFF2-40B4-BE49-F238E27FC236}">
                <a16:creationId xmlns:a16="http://schemas.microsoft.com/office/drawing/2014/main" id="{C9DC9EDB-72D1-46EA-A5D3-D06A12ED95DD}"/>
              </a:ext>
            </a:extLst>
          </p:cNvPr>
          <p:cNvPicPr>
            <a:picLocks noChangeAspect="1"/>
          </p:cNvPicPr>
          <p:nvPr/>
        </p:nvPicPr>
        <p:blipFill rotWithShape="1">
          <a:blip r:embed="rId4">
            <a:extLst>
              <a:ext uri="{28A0092B-C50C-407E-A947-70E740481C1C}">
                <a14:useLocalDpi xmlns:a14="http://schemas.microsoft.com/office/drawing/2010/main" val="0"/>
              </a:ext>
            </a:extLst>
          </a:blip>
          <a:srcRect t="10105" r="-1" b="13746"/>
          <a:stretch/>
        </p:blipFill>
        <p:spPr>
          <a:xfrm>
            <a:off x="8137415" y="365759"/>
            <a:ext cx="3584448" cy="3639312"/>
          </a:xfrm>
          <a:prstGeom prst="rect">
            <a:avLst/>
          </a:prstGeom>
        </p:spPr>
      </p:pic>
      <p:sp>
        <p:nvSpPr>
          <p:cNvPr id="179" name="Rectangle 178">
            <a:extLst>
              <a:ext uri="{FF2B5EF4-FFF2-40B4-BE49-F238E27FC236}">
                <a16:creationId xmlns:a16="http://schemas.microsoft.com/office/drawing/2014/main" id="{369F152D-E540-4B48-BA11-2ADF043C61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491151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1" name="Rectangle 180">
            <a:extLst>
              <a:ext uri="{FF2B5EF4-FFF2-40B4-BE49-F238E27FC236}">
                <a16:creationId xmlns:a16="http://schemas.microsoft.com/office/drawing/2014/main" id="{0C059F7E-04C4-4C46-9B3E-E5CE267E34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99398" y="525441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5AB33DD3-556F-4969-981E-67C5D381288E}"/>
              </a:ext>
            </a:extLst>
          </p:cNvPr>
          <p:cNvSpPr txBox="1"/>
          <p:nvPr/>
        </p:nvSpPr>
        <p:spPr>
          <a:xfrm>
            <a:off x="4321774" y="4218281"/>
            <a:ext cx="7379818" cy="2089317"/>
          </a:xfrm>
          <a:prstGeom prst="rect">
            <a:avLst/>
          </a:prstGeom>
        </p:spPr>
        <p:txBody>
          <a:bodyPr vert="horz" lIns="91440" tIns="45720" rIns="91440" bIns="45720" rtlCol="0" anchor="ctr">
            <a:normAutofit/>
          </a:bodyPr>
          <a:lstStyle/>
          <a:p>
            <a:pPr>
              <a:lnSpc>
                <a:spcPct val="90000"/>
              </a:lnSpc>
              <a:spcAft>
                <a:spcPts val="600"/>
              </a:spcAft>
            </a:pPr>
            <a:r>
              <a:rPr lang="en-US" sz="1400" dirty="0"/>
              <a:t>Welcome to my garden, for my John Muir experience I will be taking you on a tour of my garden and the beautiful surrounding areas. My garden is located in Trimsaran, Carmarthen. Trimsaran is surrounded by many fields, beautiful scenery and wildlife. Behind my garden are fields where we keep the horses to graze the fields during the summer.</a:t>
            </a:r>
          </a:p>
          <a:p>
            <a:pPr>
              <a:lnSpc>
                <a:spcPct val="90000"/>
              </a:lnSpc>
              <a:spcAft>
                <a:spcPts val="600"/>
              </a:spcAft>
            </a:pPr>
            <a:r>
              <a:rPr lang="en-US" sz="1400" dirty="0"/>
              <a:t>There is a fishpond in my garden that was made purposely to save some Carp that had been abandoned in a small pond. </a:t>
            </a:r>
          </a:p>
          <a:p>
            <a:pPr>
              <a:lnSpc>
                <a:spcPct val="90000"/>
              </a:lnSpc>
              <a:spcAft>
                <a:spcPts val="600"/>
              </a:spcAft>
            </a:pPr>
            <a:r>
              <a:rPr lang="en-US" sz="1400" dirty="0"/>
              <a:t>Upon taking part in the John Muir Experience, it has made me </a:t>
            </a:r>
            <a:r>
              <a:rPr lang="en-US" sz="1400" dirty="0" err="1"/>
              <a:t>realise</a:t>
            </a:r>
            <a:r>
              <a:rPr lang="en-US" sz="1400" dirty="0"/>
              <a:t> that I never spend much time in the stunning natural environment on my doorstep. </a:t>
            </a:r>
          </a:p>
        </p:txBody>
      </p:sp>
      <p:sp>
        <p:nvSpPr>
          <p:cNvPr id="31" name="Slide Number Placeholder 53">
            <a:extLst>
              <a:ext uri="{FF2B5EF4-FFF2-40B4-BE49-F238E27FC236}">
                <a16:creationId xmlns:a16="http://schemas.microsoft.com/office/drawing/2014/main" id="{C5F5F57A-1D5C-43B2-928A-B81C1B1773D0}"/>
              </a:ext>
            </a:extLst>
          </p:cNvPr>
          <p:cNvSpPr>
            <a:spLocks noGrp="1"/>
          </p:cNvSpPr>
          <p:nvPr>
            <p:ph type="sldNum" sz="quarter" idx="12"/>
          </p:nvPr>
        </p:nvSpPr>
        <p:spPr>
          <a:xfrm>
            <a:off x="8610600" y="6356350"/>
            <a:ext cx="2828408" cy="365125"/>
          </a:xfrm>
        </p:spPr>
        <p:txBody>
          <a:bodyPr vert="horz" lIns="91440" tIns="45720" rIns="91440" bIns="45720" rtlCol="0" anchor="ctr">
            <a:normAutofit/>
          </a:bodyPr>
          <a:lstStyle/>
          <a:p>
            <a:pPr>
              <a:spcAft>
                <a:spcPts val="600"/>
              </a:spcAft>
            </a:pPr>
            <a:fld id="{EE8B9A6F-C182-42ED-B752-9AF949706052}" type="slidenum">
              <a:rPr lang="en-US" smtClean="0">
                <a:solidFill>
                  <a:schemeClr val="tx1">
                    <a:lumMod val="50000"/>
                    <a:lumOff val="50000"/>
                  </a:schemeClr>
                </a:solidFill>
              </a:rPr>
              <a:pPr>
                <a:spcAft>
                  <a:spcPts val="600"/>
                </a:spcAft>
              </a:pPr>
              <a:t>2</a:t>
            </a:fld>
            <a:endParaRPr lang="en-US">
              <a:solidFill>
                <a:schemeClr val="tx1">
                  <a:lumMod val="50000"/>
                  <a:lumOff val="50000"/>
                </a:schemeClr>
              </a:solidFill>
            </a:endParaRPr>
          </a:p>
        </p:txBody>
      </p:sp>
      <p:sp>
        <p:nvSpPr>
          <p:cNvPr id="2" name="Rectangle 1">
            <a:extLst>
              <a:ext uri="{FF2B5EF4-FFF2-40B4-BE49-F238E27FC236}">
                <a16:creationId xmlns:a16="http://schemas.microsoft.com/office/drawing/2014/main" id="{714266AB-C4B5-404B-84F9-B22CFEB08E4A}"/>
              </a:ext>
            </a:extLst>
          </p:cNvPr>
          <p:cNvSpPr/>
          <p:nvPr/>
        </p:nvSpPr>
        <p:spPr>
          <a:xfrm>
            <a:off x="695861" y="4643120"/>
            <a:ext cx="3605642" cy="9724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sz="3200" u="sng" dirty="0">
                <a:solidFill>
                  <a:schemeClr val="tx1"/>
                </a:solidFill>
                <a:latin typeface="Curlz MT" panose="04040404050702020202" pitchFamily="82" charset="0"/>
              </a:rPr>
              <a:t>Let's</a:t>
            </a:r>
            <a:r>
              <a:rPr lang="en-US" sz="3200" u="sng" dirty="0">
                <a:solidFill>
                  <a:schemeClr val="tx1"/>
                </a:solidFill>
              </a:rPr>
              <a:t> </a:t>
            </a:r>
            <a:r>
              <a:rPr lang="en-US" sz="3200" u="sng" dirty="0">
                <a:solidFill>
                  <a:schemeClr val="tx1"/>
                </a:solidFill>
                <a:latin typeface="Curlz MT" panose="04040404050702020202" pitchFamily="82" charset="0"/>
              </a:rPr>
              <a:t>discover together…</a:t>
            </a:r>
            <a:endParaRPr lang="en-GB" sz="3200" u="sng" dirty="0">
              <a:solidFill>
                <a:schemeClr val="tx1"/>
              </a:solidFill>
              <a:latin typeface="Curlz MT" panose="04040404050702020202" pitchFamily="82" charset="0"/>
            </a:endParaRPr>
          </a:p>
        </p:txBody>
      </p:sp>
    </p:spTree>
    <p:extLst>
      <p:ext uri="{BB962C8B-B14F-4D97-AF65-F5344CB8AC3E}">
        <p14:creationId xmlns:p14="http://schemas.microsoft.com/office/powerpoint/2010/main" val="3784639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8" name="Rectangle 21">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 picture containing outdoor, plant, berry, garden&#10;&#10;Description automatically generated">
            <a:extLst>
              <a:ext uri="{FF2B5EF4-FFF2-40B4-BE49-F238E27FC236}">
                <a16:creationId xmlns:a16="http://schemas.microsoft.com/office/drawing/2014/main" id="{A6F1F74D-C4A0-4620-97B6-9C130ED49974}"/>
              </a:ext>
            </a:extLst>
          </p:cNvPr>
          <p:cNvPicPr>
            <a:picLocks noChangeAspect="1"/>
          </p:cNvPicPr>
          <p:nvPr/>
        </p:nvPicPr>
        <p:blipFill rotWithShape="1">
          <a:blip r:embed="rId2">
            <a:extLst>
              <a:ext uri="{28A0092B-C50C-407E-A947-70E740481C1C}">
                <a14:useLocalDpi xmlns:a14="http://schemas.microsoft.com/office/drawing/2010/main" val="0"/>
              </a:ext>
            </a:extLst>
          </a:blip>
          <a:srcRect t="10563" r="5" b="4018"/>
          <a:stretch/>
        </p:blipFill>
        <p:spPr>
          <a:xfrm>
            <a:off x="1" y="1"/>
            <a:ext cx="2970465" cy="3383279"/>
          </a:xfrm>
          <a:prstGeom prst="rect">
            <a:avLst/>
          </a:prstGeom>
        </p:spPr>
      </p:pic>
      <p:pic>
        <p:nvPicPr>
          <p:cNvPr id="9" name="Picture 8" descr="A picture containing text, green&#10;&#10;Description automatically generated">
            <a:extLst>
              <a:ext uri="{FF2B5EF4-FFF2-40B4-BE49-F238E27FC236}">
                <a16:creationId xmlns:a16="http://schemas.microsoft.com/office/drawing/2014/main" id="{4FFA8026-4797-466C-8BBA-17936E662825}"/>
              </a:ext>
            </a:extLst>
          </p:cNvPr>
          <p:cNvPicPr>
            <a:picLocks noChangeAspect="1"/>
          </p:cNvPicPr>
          <p:nvPr/>
        </p:nvPicPr>
        <p:blipFill rotWithShape="1">
          <a:blip r:embed="rId3">
            <a:extLst>
              <a:ext uri="{28A0092B-C50C-407E-A947-70E740481C1C}">
                <a14:useLocalDpi xmlns:a14="http://schemas.microsoft.com/office/drawing/2010/main" val="0"/>
              </a:ext>
            </a:extLst>
          </a:blip>
          <a:srcRect r="14581" b="5"/>
          <a:stretch/>
        </p:blipFill>
        <p:spPr>
          <a:xfrm rot="5400000">
            <a:off x="2866549" y="206406"/>
            <a:ext cx="3383278" cy="2970465"/>
          </a:xfrm>
          <a:prstGeom prst="rect">
            <a:avLst/>
          </a:prstGeom>
        </p:spPr>
      </p:pic>
      <p:pic>
        <p:nvPicPr>
          <p:cNvPr id="11" name="Picture 10" descr="A picture containing outdoor, green, plant, wooden&#10;&#10;Description automatically generated">
            <a:extLst>
              <a:ext uri="{FF2B5EF4-FFF2-40B4-BE49-F238E27FC236}">
                <a16:creationId xmlns:a16="http://schemas.microsoft.com/office/drawing/2014/main" id="{49122F99-0A15-4879-ADC8-9DC5F348AD12}"/>
              </a:ext>
            </a:extLst>
          </p:cNvPr>
          <p:cNvPicPr>
            <a:picLocks noChangeAspect="1"/>
          </p:cNvPicPr>
          <p:nvPr/>
        </p:nvPicPr>
        <p:blipFill rotWithShape="1">
          <a:blip r:embed="rId4">
            <a:extLst>
              <a:ext uri="{28A0092B-C50C-407E-A947-70E740481C1C}">
                <a14:useLocalDpi xmlns:a14="http://schemas.microsoft.com/office/drawing/2010/main" val="0"/>
              </a:ext>
            </a:extLst>
          </a:blip>
          <a:srcRect l="24097" r="10027" b="4"/>
          <a:stretch/>
        </p:blipFill>
        <p:spPr>
          <a:xfrm>
            <a:off x="6145909" y="10"/>
            <a:ext cx="2971800" cy="3383268"/>
          </a:xfrm>
          <a:prstGeom prst="rect">
            <a:avLst/>
          </a:prstGeom>
        </p:spPr>
      </p:pic>
      <p:pic>
        <p:nvPicPr>
          <p:cNvPr id="7" name="Picture 6" descr="A picture containing grass, outdoor, plant, garden&#10;&#10;Description automatically generated">
            <a:extLst>
              <a:ext uri="{FF2B5EF4-FFF2-40B4-BE49-F238E27FC236}">
                <a16:creationId xmlns:a16="http://schemas.microsoft.com/office/drawing/2014/main" id="{2A9A1211-9B47-4105-BC06-F12D1C6050D8}"/>
              </a:ext>
            </a:extLst>
          </p:cNvPr>
          <p:cNvPicPr>
            <a:picLocks noChangeAspect="1"/>
          </p:cNvPicPr>
          <p:nvPr/>
        </p:nvPicPr>
        <p:blipFill rotWithShape="1">
          <a:blip r:embed="rId5">
            <a:extLst>
              <a:ext uri="{28A0092B-C50C-407E-A947-70E740481C1C}">
                <a14:useLocalDpi xmlns:a14="http://schemas.microsoft.com/office/drawing/2010/main" val="0"/>
              </a:ext>
            </a:extLst>
          </a:blip>
          <a:srcRect l="17748" r="16376" b="4"/>
          <a:stretch/>
        </p:blipFill>
        <p:spPr>
          <a:xfrm>
            <a:off x="9220200" y="10"/>
            <a:ext cx="2971800" cy="3383268"/>
          </a:xfrm>
          <a:prstGeom prst="rect">
            <a:avLst/>
          </a:prstGeom>
        </p:spPr>
      </p:pic>
      <p:pic>
        <p:nvPicPr>
          <p:cNvPr id="5" name="Content Placeholder 4" descr="A picture containing outdoor, plant, garden&#10;&#10;Description automatically generated">
            <a:extLst>
              <a:ext uri="{FF2B5EF4-FFF2-40B4-BE49-F238E27FC236}">
                <a16:creationId xmlns:a16="http://schemas.microsoft.com/office/drawing/2014/main" id="{6B58CB0F-B4C7-47BA-B667-A1A6131A2848}"/>
              </a:ext>
            </a:extLst>
          </p:cNvPr>
          <p:cNvPicPr>
            <a:picLocks noChangeAspect="1"/>
          </p:cNvPicPr>
          <p:nvPr/>
        </p:nvPicPr>
        <p:blipFill rotWithShape="1">
          <a:blip r:embed="rId6">
            <a:extLst>
              <a:ext uri="{28A0092B-C50C-407E-A947-70E740481C1C}">
                <a14:useLocalDpi xmlns:a14="http://schemas.microsoft.com/office/drawing/2010/main" val="0"/>
              </a:ext>
            </a:extLst>
          </a:blip>
          <a:srcRect r="14581" b="5"/>
          <a:stretch/>
        </p:blipFill>
        <p:spPr>
          <a:xfrm rot="5400000">
            <a:off x="-207424" y="3681127"/>
            <a:ext cx="3383280" cy="2970465"/>
          </a:xfrm>
          <a:prstGeom prst="rect">
            <a:avLst/>
          </a:prstGeom>
        </p:spPr>
      </p:pic>
      <p:sp>
        <p:nvSpPr>
          <p:cNvPr id="29" name="Rectangle 23">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5477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46685B-D651-49E4-9A7F-2B8F2A104454}"/>
              </a:ext>
            </a:extLst>
          </p:cNvPr>
          <p:cNvSpPr>
            <a:spLocks noGrp="1"/>
          </p:cNvSpPr>
          <p:nvPr>
            <p:ph type="title"/>
          </p:nvPr>
        </p:nvSpPr>
        <p:spPr>
          <a:xfrm>
            <a:off x="6268133" y="3474719"/>
            <a:ext cx="5193748" cy="538481"/>
          </a:xfrm>
        </p:spPr>
        <p:txBody>
          <a:bodyPr>
            <a:normAutofit/>
          </a:bodyPr>
          <a:lstStyle/>
          <a:p>
            <a:r>
              <a:rPr lang="en-GB" sz="2800" u="sng" dirty="0">
                <a:solidFill>
                  <a:srgbClr val="FFFFFF"/>
                </a:solidFill>
                <a:latin typeface="Curlz MT" panose="04040404050702020202" pitchFamily="82" charset="0"/>
              </a:rPr>
              <a:t>A Garden Paradise</a:t>
            </a:r>
            <a:r>
              <a:rPr lang="en-GB" sz="2800" dirty="0">
                <a:solidFill>
                  <a:srgbClr val="FFFFFF"/>
                </a:solidFill>
                <a:latin typeface="Curlz MT" panose="04040404050702020202" pitchFamily="82" charset="0"/>
              </a:rPr>
              <a:t>…</a:t>
            </a:r>
          </a:p>
        </p:txBody>
      </p:sp>
      <p:pic>
        <p:nvPicPr>
          <p:cNvPr id="15" name="Picture 14" descr="A picture containing grass, set, several&#10;&#10;Description automatically generated">
            <a:extLst>
              <a:ext uri="{FF2B5EF4-FFF2-40B4-BE49-F238E27FC236}">
                <a16:creationId xmlns:a16="http://schemas.microsoft.com/office/drawing/2014/main" id="{94D07E87-3EB2-4227-8CDC-89BC3261DAA6}"/>
              </a:ext>
            </a:extLst>
          </p:cNvPr>
          <p:cNvPicPr>
            <a:picLocks noChangeAspect="1"/>
          </p:cNvPicPr>
          <p:nvPr/>
        </p:nvPicPr>
        <p:blipFill rotWithShape="1">
          <a:blip r:embed="rId7">
            <a:extLst>
              <a:ext uri="{28A0092B-C50C-407E-A947-70E740481C1C}">
                <a14:useLocalDpi xmlns:a14="http://schemas.microsoft.com/office/drawing/2010/main" val="0"/>
              </a:ext>
            </a:extLst>
          </a:blip>
          <a:srcRect l="23678" r="10475" b="4"/>
          <a:stretch/>
        </p:blipFill>
        <p:spPr>
          <a:xfrm>
            <a:off x="3059902" y="3474719"/>
            <a:ext cx="2970466" cy="3383280"/>
          </a:xfrm>
          <a:prstGeom prst="rect">
            <a:avLst/>
          </a:prstGeom>
        </p:spPr>
      </p:pic>
      <p:sp>
        <p:nvSpPr>
          <p:cNvPr id="30" name="Content Placeholder 18">
            <a:extLst>
              <a:ext uri="{FF2B5EF4-FFF2-40B4-BE49-F238E27FC236}">
                <a16:creationId xmlns:a16="http://schemas.microsoft.com/office/drawing/2014/main" id="{B869D974-8A25-422C-A76C-58C9173F978B}"/>
              </a:ext>
            </a:extLst>
          </p:cNvPr>
          <p:cNvSpPr>
            <a:spLocks noGrp="1"/>
          </p:cNvSpPr>
          <p:nvPr>
            <p:ph idx="1"/>
          </p:nvPr>
        </p:nvSpPr>
        <p:spPr>
          <a:xfrm>
            <a:off x="6145909" y="3921760"/>
            <a:ext cx="6030369" cy="2834640"/>
          </a:xfrm>
        </p:spPr>
        <p:txBody>
          <a:bodyPr>
            <a:normAutofit fontScale="92500"/>
          </a:bodyPr>
          <a:lstStyle/>
          <a:p>
            <a:pPr marL="0" indent="0">
              <a:buNone/>
            </a:pPr>
            <a:r>
              <a:rPr lang="en-US" sz="1800" dirty="0">
                <a:solidFill>
                  <a:srgbClr val="FFFFFF"/>
                </a:solidFill>
              </a:rPr>
              <a:t>These are just a few of the beautiful plants that are growing in my garden. There are strawberries that are growing in a corner of my garden that I leave for wildlife, such as field mice, that like to nibble on them.</a:t>
            </a:r>
          </a:p>
          <a:p>
            <a:pPr marL="0" indent="0">
              <a:buNone/>
            </a:pPr>
            <a:r>
              <a:rPr lang="en-US" sz="1800" dirty="0">
                <a:solidFill>
                  <a:srgbClr val="FFFFFF"/>
                </a:solidFill>
              </a:rPr>
              <a:t>I also have a green house where I am growing Strawberries, green beans, spring onions, cress, tomatoes, lettuce and other tasty treats. Once they have grown big enough, I will then transfer them from the small plant pots to the vegetable patch, although I will have to keep an eye out for the wildlife that like to nibble on my vegetables. To help keep the vegetables safe they are planted in raised beds and a small fence surrounding the patch.</a:t>
            </a:r>
          </a:p>
        </p:txBody>
      </p:sp>
    </p:spTree>
    <p:extLst>
      <p:ext uri="{BB962C8B-B14F-4D97-AF65-F5344CB8AC3E}">
        <p14:creationId xmlns:p14="http://schemas.microsoft.com/office/powerpoint/2010/main" val="45860288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8" name="Rectangle 77">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5" y="318582"/>
            <a:ext cx="4556762" cy="2028511"/>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037472B-0E68-48E9-8879-4189C58BEB7C}"/>
              </a:ext>
            </a:extLst>
          </p:cNvPr>
          <p:cNvSpPr>
            <a:spLocks noGrp="1"/>
          </p:cNvSpPr>
          <p:nvPr>
            <p:ph type="title"/>
          </p:nvPr>
        </p:nvSpPr>
        <p:spPr>
          <a:xfrm>
            <a:off x="477078" y="637523"/>
            <a:ext cx="4105819" cy="1386733"/>
          </a:xfrm>
        </p:spPr>
        <p:txBody>
          <a:bodyPr>
            <a:normAutofit/>
          </a:bodyPr>
          <a:lstStyle/>
          <a:p>
            <a:r>
              <a:rPr lang="en-GB" sz="3600" u="sng" dirty="0">
                <a:solidFill>
                  <a:srgbClr val="FFFFFF"/>
                </a:solidFill>
                <a:latin typeface="Curlz MT" panose="04040404050702020202" pitchFamily="82" charset="0"/>
              </a:rPr>
              <a:t>The Beauty of Nature…</a:t>
            </a:r>
          </a:p>
        </p:txBody>
      </p:sp>
      <p:pic>
        <p:nvPicPr>
          <p:cNvPr id="7" name="Picture 6" descr="A close up of a leaf&#10;&#10;Description automatically generated">
            <a:extLst>
              <a:ext uri="{FF2B5EF4-FFF2-40B4-BE49-F238E27FC236}">
                <a16:creationId xmlns:a16="http://schemas.microsoft.com/office/drawing/2014/main" id="{B404C626-AD75-4D77-9A79-33D220BED26C}"/>
              </a:ext>
            </a:extLst>
          </p:cNvPr>
          <p:cNvPicPr>
            <a:picLocks noChangeAspect="1"/>
          </p:cNvPicPr>
          <p:nvPr/>
        </p:nvPicPr>
        <p:blipFill rotWithShape="1">
          <a:blip r:embed="rId2">
            <a:extLst>
              <a:ext uri="{28A0092B-C50C-407E-A947-70E740481C1C}">
                <a14:useLocalDpi xmlns:a14="http://schemas.microsoft.com/office/drawing/2010/main" val="0"/>
              </a:ext>
            </a:extLst>
          </a:blip>
          <a:srcRect t="17692" r="-3" b="14707"/>
          <a:stretch/>
        </p:blipFill>
        <p:spPr>
          <a:xfrm>
            <a:off x="4968252" y="324472"/>
            <a:ext cx="2232661" cy="2012328"/>
          </a:xfrm>
          <a:prstGeom prst="rect">
            <a:avLst/>
          </a:prstGeom>
        </p:spPr>
      </p:pic>
      <p:pic>
        <p:nvPicPr>
          <p:cNvPr id="13" name="Picture 12" descr="A picture containing tree, outdoor, plant&#10;&#10;Description automatically generated">
            <a:extLst>
              <a:ext uri="{FF2B5EF4-FFF2-40B4-BE49-F238E27FC236}">
                <a16:creationId xmlns:a16="http://schemas.microsoft.com/office/drawing/2014/main" id="{D5FEC507-2BD2-4B0F-A109-349FC50D8156}"/>
              </a:ext>
            </a:extLst>
          </p:cNvPr>
          <p:cNvPicPr>
            <a:picLocks noChangeAspect="1"/>
          </p:cNvPicPr>
          <p:nvPr/>
        </p:nvPicPr>
        <p:blipFill rotWithShape="1">
          <a:blip r:embed="rId3">
            <a:extLst>
              <a:ext uri="{28A0092B-C50C-407E-A947-70E740481C1C}">
                <a14:useLocalDpi xmlns:a14="http://schemas.microsoft.com/office/drawing/2010/main" val="0"/>
              </a:ext>
            </a:extLst>
          </a:blip>
          <a:srcRect t="31931" r="-3" b="-3"/>
          <a:stretch/>
        </p:blipFill>
        <p:spPr>
          <a:xfrm>
            <a:off x="7290757" y="320721"/>
            <a:ext cx="2232662" cy="2026371"/>
          </a:xfrm>
          <a:prstGeom prst="rect">
            <a:avLst/>
          </a:prstGeom>
        </p:spPr>
      </p:pic>
      <p:pic>
        <p:nvPicPr>
          <p:cNvPr id="11" name="Picture 10" descr="A field of yellow flowers&#10;&#10;Description automatically generated">
            <a:extLst>
              <a:ext uri="{FF2B5EF4-FFF2-40B4-BE49-F238E27FC236}">
                <a16:creationId xmlns:a16="http://schemas.microsoft.com/office/drawing/2014/main" id="{0D05C530-06D6-4CBC-AFDE-D5FBAC6D90FC}"/>
              </a:ext>
            </a:extLst>
          </p:cNvPr>
          <p:cNvPicPr>
            <a:picLocks noChangeAspect="1"/>
          </p:cNvPicPr>
          <p:nvPr/>
        </p:nvPicPr>
        <p:blipFill rotWithShape="1">
          <a:blip r:embed="rId4">
            <a:extLst>
              <a:ext uri="{28A0092B-C50C-407E-A947-70E740481C1C}">
                <a14:useLocalDpi xmlns:a14="http://schemas.microsoft.com/office/drawing/2010/main" val="0"/>
              </a:ext>
            </a:extLst>
          </a:blip>
          <a:srcRect l="8370" r="7799" b="7"/>
          <a:stretch/>
        </p:blipFill>
        <p:spPr>
          <a:xfrm>
            <a:off x="9617743" y="333326"/>
            <a:ext cx="2251026" cy="2013766"/>
          </a:xfrm>
          <a:prstGeom prst="rect">
            <a:avLst/>
          </a:prstGeom>
        </p:spPr>
      </p:pic>
      <p:pic>
        <p:nvPicPr>
          <p:cNvPr id="9" name="Picture 8" descr="A close up of a white flower&#10;&#10;Description automatically generated with low confidence">
            <a:extLst>
              <a:ext uri="{FF2B5EF4-FFF2-40B4-BE49-F238E27FC236}">
                <a16:creationId xmlns:a16="http://schemas.microsoft.com/office/drawing/2014/main" id="{88ED729F-A5AB-411F-B4E8-937E2241F53B}"/>
              </a:ext>
            </a:extLst>
          </p:cNvPr>
          <p:cNvPicPr>
            <a:picLocks noChangeAspect="1"/>
          </p:cNvPicPr>
          <p:nvPr/>
        </p:nvPicPr>
        <p:blipFill rotWithShape="1">
          <a:blip r:embed="rId5">
            <a:extLst>
              <a:ext uri="{28A0092B-C50C-407E-A947-70E740481C1C}">
                <a14:useLocalDpi xmlns:a14="http://schemas.microsoft.com/office/drawing/2010/main" val="0"/>
              </a:ext>
            </a:extLst>
          </a:blip>
          <a:srcRect t="20621" r="-1" b="11883"/>
          <a:stretch/>
        </p:blipFill>
        <p:spPr>
          <a:xfrm>
            <a:off x="320043" y="2435516"/>
            <a:ext cx="4556762" cy="4100764"/>
          </a:xfrm>
          <a:prstGeom prst="rect">
            <a:avLst/>
          </a:prstGeom>
        </p:spPr>
      </p:pic>
      <p:sp>
        <p:nvSpPr>
          <p:cNvPr id="80" name="Rectangle 79">
            <a:extLst>
              <a:ext uri="{FF2B5EF4-FFF2-40B4-BE49-F238E27FC236}">
                <a16:creationId xmlns:a16="http://schemas.microsoft.com/office/drawing/2014/main" id="{0F8BFD3B-29FB-4A95-BB51-220F8A6C5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6650" y="2429124"/>
            <a:ext cx="4561251" cy="4108837"/>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6" name="Content Placeholder 65">
            <a:extLst>
              <a:ext uri="{FF2B5EF4-FFF2-40B4-BE49-F238E27FC236}">
                <a16:creationId xmlns:a16="http://schemas.microsoft.com/office/drawing/2014/main" id="{1E7A5869-2540-4A3B-889C-9B354CBCFA4E}"/>
              </a:ext>
            </a:extLst>
          </p:cNvPr>
          <p:cNvSpPr>
            <a:spLocks noGrp="1"/>
          </p:cNvSpPr>
          <p:nvPr>
            <p:ph idx="1"/>
          </p:nvPr>
        </p:nvSpPr>
        <p:spPr>
          <a:xfrm>
            <a:off x="4962168" y="2435516"/>
            <a:ext cx="4561251" cy="4098012"/>
          </a:xfrm>
        </p:spPr>
        <p:txBody>
          <a:bodyPr anchor="ctr">
            <a:normAutofit fontScale="92500" lnSpcReduction="10000"/>
          </a:bodyPr>
          <a:lstStyle/>
          <a:p>
            <a:pPr marL="0" indent="0">
              <a:buNone/>
            </a:pPr>
            <a:r>
              <a:rPr lang="en-US" sz="1300" dirty="0">
                <a:solidFill>
                  <a:srgbClr val="FFFFFF"/>
                </a:solidFill>
              </a:rPr>
              <a:t>There are many beautiful natural spaces in the surrounding area. One of my favorite places to visit is </a:t>
            </a:r>
            <a:r>
              <a:rPr lang="en-US" sz="1300" dirty="0" err="1">
                <a:solidFill>
                  <a:srgbClr val="FFFFFF"/>
                </a:solidFill>
              </a:rPr>
              <a:t>Pembrey</a:t>
            </a:r>
            <a:r>
              <a:rPr lang="en-US" sz="1300" dirty="0">
                <a:solidFill>
                  <a:srgbClr val="FFFFFF"/>
                </a:solidFill>
              </a:rPr>
              <a:t> Country Park. There so many stunning plants and trees that you get to see, feel and smell.</a:t>
            </a:r>
          </a:p>
          <a:p>
            <a:pPr marL="0" indent="0">
              <a:buNone/>
            </a:pPr>
            <a:r>
              <a:rPr lang="en-US" sz="1300" dirty="0">
                <a:solidFill>
                  <a:srgbClr val="FFFFFF"/>
                </a:solidFill>
              </a:rPr>
              <a:t>On a recent bike ride visit myself and my son Corbyn went to look at the gigantic Coast redwood, these trees can grow up to 115 m tall…these trees are considered as an endangered tree.</a:t>
            </a:r>
          </a:p>
          <a:p>
            <a:pPr marL="0" indent="0">
              <a:buNone/>
            </a:pPr>
            <a:r>
              <a:rPr lang="en-US" sz="1300" dirty="0">
                <a:solidFill>
                  <a:srgbClr val="FFFFFF"/>
                </a:solidFill>
              </a:rPr>
              <a:t>Can you spot Corbyn peeking from behind the tree? He looks extremely small in comparison to the huge tree.</a:t>
            </a:r>
          </a:p>
          <a:p>
            <a:pPr marL="0" indent="0">
              <a:buNone/>
            </a:pPr>
            <a:r>
              <a:rPr lang="en-US" sz="1300" dirty="0">
                <a:solidFill>
                  <a:srgbClr val="FFFFFF"/>
                </a:solidFill>
              </a:rPr>
              <a:t>We also got to look at a Sycamore leaf, the leaf was extremely big and felt very waxy. There were a mixture of  different colors of green, red and yellow.</a:t>
            </a:r>
          </a:p>
          <a:p>
            <a:pPr marL="0" indent="0">
              <a:buNone/>
            </a:pPr>
            <a:r>
              <a:rPr lang="en-US" sz="1300" dirty="0">
                <a:solidFill>
                  <a:srgbClr val="FFFFFF"/>
                </a:solidFill>
              </a:rPr>
              <a:t>There was also a patch of beautiful buttercups, Butter cups remind me of summer, when I was a little girl. We also got to see Bluebells and Ramson. </a:t>
            </a:r>
          </a:p>
          <a:p>
            <a:pPr marL="0" indent="0">
              <a:buNone/>
            </a:pPr>
            <a:r>
              <a:rPr lang="en-US" sz="1300" dirty="0">
                <a:solidFill>
                  <a:srgbClr val="FFFFFF"/>
                </a:solidFill>
              </a:rPr>
              <a:t>The Ramson flower is a species of Onions. Birds, such as sparrows, finches and doves like to feast on the seeds. </a:t>
            </a:r>
          </a:p>
          <a:p>
            <a:pPr marL="0" indent="0">
              <a:buNone/>
            </a:pPr>
            <a:r>
              <a:rPr lang="en-US" sz="1300" dirty="0">
                <a:solidFill>
                  <a:srgbClr val="FFFFFF"/>
                </a:solidFill>
              </a:rPr>
              <a:t>There are so many beautiful colored flowers and plants, it reminded myself and Corbyn of a rainbow, especially when the light shone through the leaves, and made a beautiful reflection across the pond water. </a:t>
            </a:r>
          </a:p>
        </p:txBody>
      </p:sp>
      <p:pic>
        <p:nvPicPr>
          <p:cNvPr id="5" name="Content Placeholder 4" descr="A close up of a purple flower&#10;&#10;Description automatically generated with low confidence">
            <a:extLst>
              <a:ext uri="{FF2B5EF4-FFF2-40B4-BE49-F238E27FC236}">
                <a16:creationId xmlns:a16="http://schemas.microsoft.com/office/drawing/2014/main" id="{9D73B68C-3978-4724-BCCC-7EBA01C52BC6}"/>
              </a:ext>
            </a:extLst>
          </p:cNvPr>
          <p:cNvPicPr>
            <a:picLocks noChangeAspect="1"/>
          </p:cNvPicPr>
          <p:nvPr/>
        </p:nvPicPr>
        <p:blipFill rotWithShape="1">
          <a:blip r:embed="rId6">
            <a:extLst>
              <a:ext uri="{28A0092B-C50C-407E-A947-70E740481C1C}">
                <a14:useLocalDpi xmlns:a14="http://schemas.microsoft.com/office/drawing/2010/main" val="0"/>
              </a:ext>
            </a:extLst>
          </a:blip>
          <a:srcRect t="15786" r="-6" b="17626"/>
          <a:stretch/>
        </p:blipFill>
        <p:spPr>
          <a:xfrm>
            <a:off x="9617746" y="2426918"/>
            <a:ext cx="2251025" cy="1998429"/>
          </a:xfrm>
          <a:prstGeom prst="rect">
            <a:avLst/>
          </a:prstGeom>
        </p:spPr>
      </p:pic>
      <p:pic>
        <p:nvPicPr>
          <p:cNvPr id="4" name="Content Placeholder 3" descr="A picture containing outdoor, tree, plant&#10;&#10;Description automatically generated">
            <a:extLst>
              <a:ext uri="{FF2B5EF4-FFF2-40B4-BE49-F238E27FC236}">
                <a16:creationId xmlns:a16="http://schemas.microsoft.com/office/drawing/2014/main" id="{99C9CAFA-8F85-4D2A-812B-E3C1DC43C636}"/>
              </a:ext>
            </a:extLst>
          </p:cNvPr>
          <p:cNvPicPr>
            <a:picLocks noChangeAspect="1"/>
          </p:cNvPicPr>
          <p:nvPr/>
        </p:nvPicPr>
        <p:blipFill rotWithShape="1">
          <a:blip r:embed="rId7">
            <a:extLst>
              <a:ext uri="{28A0092B-C50C-407E-A947-70E740481C1C}">
                <a14:useLocalDpi xmlns:a14="http://schemas.microsoft.com/office/drawing/2010/main" val="0"/>
              </a:ext>
            </a:extLst>
          </a:blip>
          <a:srcRect l="740" r="48377" b="4"/>
          <a:stretch/>
        </p:blipFill>
        <p:spPr>
          <a:xfrm rot="5400000">
            <a:off x="9725075" y="4392587"/>
            <a:ext cx="2036361" cy="2251024"/>
          </a:xfrm>
          <a:prstGeom prst="rect">
            <a:avLst/>
          </a:prstGeom>
        </p:spPr>
      </p:pic>
    </p:spTree>
    <p:extLst>
      <p:ext uri="{BB962C8B-B14F-4D97-AF65-F5344CB8AC3E}">
        <p14:creationId xmlns:p14="http://schemas.microsoft.com/office/powerpoint/2010/main" val="140562370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Child playing in the sheets">
            <a:extLst>
              <a:ext uri="{FF2B5EF4-FFF2-40B4-BE49-F238E27FC236}">
                <a16:creationId xmlns:a16="http://schemas.microsoft.com/office/drawing/2014/main" id="{82050963-BDD3-4DBC-96EC-AFD35F097BFF}"/>
              </a:ext>
            </a:extLst>
          </p:cNvPr>
          <p:cNvPicPr>
            <a:picLocks noChangeAspect="1"/>
          </p:cNvPicPr>
          <p:nvPr/>
        </p:nvPicPr>
        <p:blipFill rotWithShape="1">
          <a:blip r:embed="rId2">
            <a:extLst>
              <a:ext uri="{28A0092B-C50C-407E-A947-70E740481C1C}">
                <a14:useLocalDpi xmlns:a14="http://schemas.microsoft.com/office/drawing/2010/main" val="0"/>
              </a:ext>
            </a:extLst>
          </a:blip>
          <a:srcRect t="30579" b="12771"/>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6"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1B7689-E574-4784-86EE-8E4995EFD106}"/>
              </a:ext>
            </a:extLst>
          </p:cNvPr>
          <p:cNvSpPr>
            <a:spLocks noGrp="1"/>
          </p:cNvSpPr>
          <p:nvPr>
            <p:ph idx="1"/>
          </p:nvPr>
        </p:nvSpPr>
        <p:spPr>
          <a:xfrm>
            <a:off x="4664126" y="4918295"/>
            <a:ext cx="6897626" cy="1399223"/>
          </a:xfrm>
        </p:spPr>
        <p:txBody>
          <a:bodyPr anchor="ctr">
            <a:noAutofit/>
          </a:bodyPr>
          <a:lstStyle/>
          <a:p>
            <a:pPr marL="0" indent="0">
              <a:buNone/>
            </a:pPr>
            <a:r>
              <a:rPr lang="en-US" sz="6600" dirty="0">
                <a:latin typeface="Curlz MT" panose="04040404050702020202" pitchFamily="82" charset="0"/>
              </a:rPr>
              <a:t>Let's Explore</a:t>
            </a:r>
          </a:p>
          <a:p>
            <a:pPr marL="0" indent="0">
              <a:buNone/>
            </a:pPr>
            <a:r>
              <a:rPr lang="en-US" sz="6600" dirty="0">
                <a:latin typeface="Curlz MT" panose="04040404050702020202" pitchFamily="82" charset="0"/>
              </a:rPr>
              <a:t>Together….</a:t>
            </a:r>
            <a:endParaRPr lang="en-GB" sz="6600" dirty="0">
              <a:latin typeface="Curlz MT" panose="04040404050702020202" pitchFamily="82" charset="0"/>
            </a:endParaRPr>
          </a:p>
        </p:txBody>
      </p:sp>
    </p:spTree>
    <p:extLst>
      <p:ext uri="{BB962C8B-B14F-4D97-AF65-F5344CB8AC3E}">
        <p14:creationId xmlns:p14="http://schemas.microsoft.com/office/powerpoint/2010/main" val="33658423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 name="Rectangle 132">
            <a:extLst>
              <a:ext uri="{FF2B5EF4-FFF2-40B4-BE49-F238E27FC236}">
                <a16:creationId xmlns:a16="http://schemas.microsoft.com/office/drawing/2014/main" id="{FF93924A-10DF-4647-8C7A-115C01757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A479E0-D2F5-44FC-9E7D-CB48A0E93B7C}"/>
              </a:ext>
            </a:extLst>
          </p:cNvPr>
          <p:cNvSpPr>
            <a:spLocks noGrp="1"/>
          </p:cNvSpPr>
          <p:nvPr>
            <p:ph type="title"/>
          </p:nvPr>
        </p:nvSpPr>
        <p:spPr>
          <a:xfrm>
            <a:off x="6964505" y="70159"/>
            <a:ext cx="4802249" cy="529610"/>
          </a:xfrm>
        </p:spPr>
        <p:txBody>
          <a:bodyPr anchor="b">
            <a:normAutofit fontScale="90000"/>
          </a:bodyPr>
          <a:lstStyle/>
          <a:p>
            <a:r>
              <a:rPr lang="en-GB" sz="4000" u="sng" dirty="0">
                <a:latin typeface="Curlz MT" panose="04040404050702020202" pitchFamily="82" charset="0"/>
                <a:ea typeface="Adobe Fan Heiti Std B" panose="020B0700000000000000" pitchFamily="34" charset="-128"/>
                <a:cs typeface="Adobe Arabic" panose="02040503050201020203" pitchFamily="18" charset="-78"/>
              </a:rPr>
              <a:t>A home to wildlife….</a:t>
            </a:r>
          </a:p>
        </p:txBody>
      </p:sp>
      <p:pic>
        <p:nvPicPr>
          <p:cNvPr id="5" name="Content Placeholder 4" descr="A close-up of a pink flower&#10;&#10;Description automatically generated with low confidence">
            <a:extLst>
              <a:ext uri="{FF2B5EF4-FFF2-40B4-BE49-F238E27FC236}">
                <a16:creationId xmlns:a16="http://schemas.microsoft.com/office/drawing/2014/main" id="{2F58D054-9C42-4A87-BA59-D37125CD41ED}"/>
              </a:ext>
            </a:extLst>
          </p:cNvPr>
          <p:cNvPicPr>
            <a:picLocks noChangeAspect="1"/>
          </p:cNvPicPr>
          <p:nvPr/>
        </p:nvPicPr>
        <p:blipFill rotWithShape="1">
          <a:blip r:embed="rId2">
            <a:extLst>
              <a:ext uri="{28A0092B-C50C-407E-A947-70E740481C1C}">
                <a14:useLocalDpi xmlns:a14="http://schemas.microsoft.com/office/drawing/2010/main" val="0"/>
              </a:ext>
            </a:extLst>
          </a:blip>
          <a:srcRect r="2787" b="-4"/>
          <a:stretch/>
        </p:blipFill>
        <p:spPr>
          <a:xfrm rot="5400000">
            <a:off x="-444634" y="444633"/>
            <a:ext cx="3892390" cy="3003123"/>
          </a:xfrm>
          <a:prstGeom prst="rect">
            <a:avLst/>
          </a:prstGeom>
        </p:spPr>
      </p:pic>
      <p:pic>
        <p:nvPicPr>
          <p:cNvPr id="11" name="Picture 10" descr="A group of birds on grass&#10;&#10;Description automatically generated with low confidence">
            <a:extLst>
              <a:ext uri="{FF2B5EF4-FFF2-40B4-BE49-F238E27FC236}">
                <a16:creationId xmlns:a16="http://schemas.microsoft.com/office/drawing/2014/main" id="{62874002-4DEA-47B8-8E1D-405BF4429CF6}"/>
              </a:ext>
            </a:extLst>
          </p:cNvPr>
          <p:cNvPicPr>
            <a:picLocks noChangeAspect="1"/>
          </p:cNvPicPr>
          <p:nvPr/>
        </p:nvPicPr>
        <p:blipFill rotWithShape="1">
          <a:blip r:embed="rId3">
            <a:extLst>
              <a:ext uri="{28A0092B-C50C-407E-A947-70E740481C1C}">
                <a14:useLocalDpi xmlns:a14="http://schemas.microsoft.com/office/drawing/2010/main" val="0"/>
              </a:ext>
            </a:extLst>
          </a:blip>
          <a:srcRect t="4504" r="-4" b="26221"/>
          <a:stretch/>
        </p:blipFill>
        <p:spPr>
          <a:xfrm>
            <a:off x="3180257" y="10"/>
            <a:ext cx="3016307" cy="2785935"/>
          </a:xfrm>
          <a:prstGeom prst="rect">
            <a:avLst/>
          </a:prstGeom>
        </p:spPr>
      </p:pic>
      <p:pic>
        <p:nvPicPr>
          <p:cNvPr id="7" name="Picture 6" descr="A rabbit in the grass&#10;&#10;Description automatically generated with low confidence">
            <a:extLst>
              <a:ext uri="{FF2B5EF4-FFF2-40B4-BE49-F238E27FC236}">
                <a16:creationId xmlns:a16="http://schemas.microsoft.com/office/drawing/2014/main" id="{85FADFEA-77A5-4C1A-AFA8-45A44558D191}"/>
              </a:ext>
            </a:extLst>
          </p:cNvPr>
          <p:cNvPicPr>
            <a:picLocks noChangeAspect="1"/>
          </p:cNvPicPr>
          <p:nvPr/>
        </p:nvPicPr>
        <p:blipFill rotWithShape="1">
          <a:blip r:embed="rId4">
            <a:extLst>
              <a:ext uri="{28A0092B-C50C-407E-A947-70E740481C1C}">
                <a14:useLocalDpi xmlns:a14="http://schemas.microsoft.com/office/drawing/2010/main" val="0"/>
              </a:ext>
            </a:extLst>
          </a:blip>
          <a:srcRect l="12701" r="6221"/>
          <a:stretch/>
        </p:blipFill>
        <p:spPr>
          <a:xfrm>
            <a:off x="-1" y="4079988"/>
            <a:ext cx="3003123" cy="2778013"/>
          </a:xfrm>
          <a:prstGeom prst="rect">
            <a:avLst/>
          </a:prstGeom>
        </p:spPr>
      </p:pic>
      <p:pic>
        <p:nvPicPr>
          <p:cNvPr id="9" name="Picture 8" descr="A cat sitting on a ledge&#10;&#10;Description automatically generated with medium confidence">
            <a:extLst>
              <a:ext uri="{FF2B5EF4-FFF2-40B4-BE49-F238E27FC236}">
                <a16:creationId xmlns:a16="http://schemas.microsoft.com/office/drawing/2014/main" id="{8DCC7A49-C919-42FA-9DFC-10A6EDC283A4}"/>
              </a:ext>
            </a:extLst>
          </p:cNvPr>
          <p:cNvPicPr>
            <a:picLocks noChangeAspect="1"/>
          </p:cNvPicPr>
          <p:nvPr/>
        </p:nvPicPr>
        <p:blipFill rotWithShape="1">
          <a:blip r:embed="rId5">
            <a:extLst>
              <a:ext uri="{28A0092B-C50C-407E-A947-70E740481C1C}">
                <a14:useLocalDpi xmlns:a14="http://schemas.microsoft.com/office/drawing/2010/main" val="0"/>
              </a:ext>
            </a:extLst>
          </a:blip>
          <a:srcRect r="-4" b="3015"/>
          <a:stretch/>
        </p:blipFill>
        <p:spPr>
          <a:xfrm>
            <a:off x="3180257" y="2957665"/>
            <a:ext cx="3016307" cy="3900335"/>
          </a:xfrm>
          <a:prstGeom prst="rect">
            <a:avLst/>
          </a:prstGeom>
        </p:spPr>
      </p:pic>
      <p:sp>
        <p:nvSpPr>
          <p:cNvPr id="128" name="Content Placeholder 14">
            <a:extLst>
              <a:ext uri="{FF2B5EF4-FFF2-40B4-BE49-F238E27FC236}">
                <a16:creationId xmlns:a16="http://schemas.microsoft.com/office/drawing/2014/main" id="{A49DC9F4-BE16-406B-A164-748E5F39C07B}"/>
              </a:ext>
            </a:extLst>
          </p:cNvPr>
          <p:cNvSpPr>
            <a:spLocks noGrp="1"/>
          </p:cNvSpPr>
          <p:nvPr>
            <p:ph idx="1"/>
          </p:nvPr>
        </p:nvSpPr>
        <p:spPr>
          <a:xfrm>
            <a:off x="6373698" y="485030"/>
            <a:ext cx="5664577" cy="6302811"/>
          </a:xfrm>
        </p:spPr>
        <p:txBody>
          <a:bodyPr>
            <a:normAutofit/>
          </a:bodyPr>
          <a:lstStyle/>
          <a:p>
            <a:pPr marL="0" indent="0">
              <a:buNone/>
            </a:pPr>
            <a:r>
              <a:rPr lang="en-US" sz="1400" dirty="0"/>
              <a:t>My garden is home to many different wildlife. From fluffy rabbits to wriggly worms!</a:t>
            </a:r>
          </a:p>
          <a:p>
            <a:pPr marL="0" indent="0">
              <a:buNone/>
            </a:pPr>
            <a:r>
              <a:rPr lang="en-US" sz="1400" dirty="0"/>
              <a:t>Most mornings there will always be a flock of birds, eating the seeds from the birdfeeder that have scattered on the grass. The birds that like to regularly visit my garden are called starlings. </a:t>
            </a:r>
          </a:p>
          <a:p>
            <a:pPr marL="0" indent="0">
              <a:buNone/>
            </a:pPr>
            <a:r>
              <a:rPr lang="en-US" sz="1400" dirty="0"/>
              <a:t>Another regular visitor to my garden is a grey squirrel who we have named Hobnob. Hobnob likes to sneak across the top of the fence and help himself to the birdfeeder for his favorite snack of seeds. </a:t>
            </a:r>
          </a:p>
          <a:p>
            <a:pPr marL="0" indent="0">
              <a:buNone/>
            </a:pPr>
            <a:r>
              <a:rPr lang="en-US" sz="1400" dirty="0"/>
              <a:t>There is a beautiful fluffy rabbit that sometimes likes to sit in a corner of my garden in the shade, he is very shy and likes to hide amongst the flowers. The rabbit has come from the fields behind my garden.</a:t>
            </a:r>
          </a:p>
          <a:p>
            <a:pPr marL="0" indent="0">
              <a:buNone/>
            </a:pPr>
            <a:r>
              <a:rPr lang="en-US" sz="1400" dirty="0"/>
              <a:t>I was very lucky to find a slow worm hiding in the grass. I picked her up and she was very wriggly then wrapped herself around my finger. </a:t>
            </a:r>
          </a:p>
          <a:p>
            <a:pPr marL="0" indent="0">
              <a:buNone/>
            </a:pPr>
            <a:r>
              <a:rPr lang="en-US" sz="1400" u="sng" dirty="0">
                <a:latin typeface="Lucida Calligraphy" panose="03010101010101010101" pitchFamily="66" charset="0"/>
              </a:rPr>
              <a:t> fun facts</a:t>
            </a:r>
          </a:p>
          <a:p>
            <a:pPr marL="0" indent="0">
              <a:buNone/>
            </a:pPr>
            <a:r>
              <a:rPr lang="en-US" sz="1400" b="1" dirty="0"/>
              <a:t>Starlings</a:t>
            </a:r>
            <a:r>
              <a:rPr lang="en-US" sz="1400" dirty="0"/>
              <a:t> congregate in large flocks known as </a:t>
            </a:r>
            <a:r>
              <a:rPr lang="en-US" sz="1400" dirty="0" err="1"/>
              <a:t>murmurations</a:t>
            </a:r>
            <a:r>
              <a:rPr lang="en-US" sz="1400" dirty="0"/>
              <a:t> and they move in unison to avoid predators. </a:t>
            </a:r>
            <a:r>
              <a:rPr lang="en-US" sz="1400" b="1" dirty="0"/>
              <a:t>Starlings</a:t>
            </a:r>
            <a:r>
              <a:rPr lang="en-US" sz="1400" dirty="0"/>
              <a:t> are omnivores and have a diet of fruit and insects.</a:t>
            </a:r>
          </a:p>
          <a:p>
            <a:pPr marL="0" indent="0">
              <a:buNone/>
            </a:pPr>
            <a:r>
              <a:rPr lang="en-US" sz="1400" dirty="0"/>
              <a:t>The population of grey </a:t>
            </a:r>
            <a:r>
              <a:rPr lang="en-US" sz="1400" b="1" dirty="0"/>
              <a:t>squirrels</a:t>
            </a:r>
            <a:r>
              <a:rPr lang="en-US" sz="1400" dirty="0"/>
              <a:t> in the United Kingdom is estimated to be 2.7 million and continues to grow</a:t>
            </a:r>
            <a:r>
              <a:rPr lang="en-US" sz="1400" b="1" dirty="0"/>
              <a:t>. Squirrels </a:t>
            </a:r>
            <a:r>
              <a:rPr lang="en-US" sz="1400" dirty="0"/>
              <a:t>are </a:t>
            </a:r>
            <a:r>
              <a:rPr lang="en-US" sz="1400" dirty="0" err="1"/>
              <a:t>herbivors</a:t>
            </a:r>
            <a:r>
              <a:rPr lang="en-US" sz="1400" dirty="0"/>
              <a:t> and have a diet of nuts and seeds.  </a:t>
            </a:r>
          </a:p>
          <a:p>
            <a:pPr marL="0" indent="0">
              <a:buNone/>
            </a:pPr>
            <a:r>
              <a:rPr lang="en-US" sz="1400" b="1" dirty="0"/>
              <a:t>Rabbits</a:t>
            </a:r>
            <a:r>
              <a:rPr lang="en-US" sz="1400" dirty="0"/>
              <a:t> have mastered the art of hearing and can rotate their ears 180 degrees! Wow, and that remarkable spin can detect a sound's precise position. </a:t>
            </a:r>
            <a:r>
              <a:rPr lang="en-US" sz="1400" b="1" dirty="0"/>
              <a:t>Rabbits</a:t>
            </a:r>
            <a:r>
              <a:rPr lang="en-US" sz="1400" dirty="0"/>
              <a:t> are </a:t>
            </a:r>
            <a:r>
              <a:rPr lang="en-US" sz="1400" dirty="0" err="1"/>
              <a:t>herbivors</a:t>
            </a:r>
            <a:r>
              <a:rPr lang="en-US" sz="1400" dirty="0"/>
              <a:t> and have a diet of vegetables, grass and hay.</a:t>
            </a:r>
          </a:p>
          <a:p>
            <a:pPr marL="0" indent="0">
              <a:buNone/>
            </a:pPr>
            <a:r>
              <a:rPr lang="en-US" sz="1400" b="1" dirty="0"/>
              <a:t>Slow-worms </a:t>
            </a:r>
            <a:r>
              <a:rPr lang="en-US" sz="1400" dirty="0"/>
              <a:t>are lizards, though they are often mistaken for snakes. </a:t>
            </a:r>
            <a:r>
              <a:rPr lang="en-US" sz="1400" b="1" dirty="0"/>
              <a:t>Slow-worms </a:t>
            </a:r>
            <a:r>
              <a:rPr lang="en-US" sz="1400" dirty="0"/>
              <a:t>are reptiles and have a diet of slugs, snails, spiders, insects and earthworms.</a:t>
            </a:r>
          </a:p>
        </p:txBody>
      </p:sp>
    </p:spTree>
    <p:extLst>
      <p:ext uri="{BB962C8B-B14F-4D97-AF65-F5344CB8AC3E}">
        <p14:creationId xmlns:p14="http://schemas.microsoft.com/office/powerpoint/2010/main" val="32821124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77">
            <a:extLst>
              <a:ext uri="{FF2B5EF4-FFF2-40B4-BE49-F238E27FC236}">
                <a16:creationId xmlns:a16="http://schemas.microsoft.com/office/drawing/2014/main" id="{615E9F7A-B64C-4192-8930-A05D1E23F3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bee on a flower&#10;&#10;Description automatically generated">
            <a:extLst>
              <a:ext uri="{FF2B5EF4-FFF2-40B4-BE49-F238E27FC236}">
                <a16:creationId xmlns:a16="http://schemas.microsoft.com/office/drawing/2014/main" id="{6A08D387-D1CD-4FE2-8AB5-E8028E2BA082}"/>
              </a:ext>
            </a:extLst>
          </p:cNvPr>
          <p:cNvPicPr>
            <a:picLocks noChangeAspect="1"/>
          </p:cNvPicPr>
          <p:nvPr/>
        </p:nvPicPr>
        <p:blipFill rotWithShape="1">
          <a:blip r:embed="rId2">
            <a:extLst>
              <a:ext uri="{28A0092B-C50C-407E-A947-70E740481C1C}">
                <a14:useLocalDpi xmlns:a14="http://schemas.microsoft.com/office/drawing/2010/main" val="0"/>
              </a:ext>
            </a:extLst>
          </a:blip>
          <a:srcRect t="6563" r="1" b="1"/>
          <a:stretch/>
        </p:blipFill>
        <p:spPr>
          <a:xfrm>
            <a:off x="20" y="853"/>
            <a:ext cx="2743179" cy="3417511"/>
          </a:xfrm>
          <a:prstGeom prst="rect">
            <a:avLst/>
          </a:prstGeom>
        </p:spPr>
      </p:pic>
      <p:pic>
        <p:nvPicPr>
          <p:cNvPr id="11" name="Picture 10" descr="A picture containing mollusk, invertebrate, snail, ground&#10;&#10;Description automatically generated">
            <a:extLst>
              <a:ext uri="{FF2B5EF4-FFF2-40B4-BE49-F238E27FC236}">
                <a16:creationId xmlns:a16="http://schemas.microsoft.com/office/drawing/2014/main" id="{173687CF-1E72-427A-BFF1-C218EB20742E}"/>
              </a:ext>
            </a:extLst>
          </p:cNvPr>
          <p:cNvPicPr>
            <a:picLocks noChangeAspect="1"/>
          </p:cNvPicPr>
          <p:nvPr/>
        </p:nvPicPr>
        <p:blipFill rotWithShape="1">
          <a:blip r:embed="rId3">
            <a:extLst>
              <a:ext uri="{28A0092B-C50C-407E-A947-70E740481C1C}">
                <a14:useLocalDpi xmlns:a14="http://schemas.microsoft.com/office/drawing/2010/main" val="0"/>
              </a:ext>
            </a:extLst>
          </a:blip>
          <a:srcRect l="22608" r="17592" b="2"/>
          <a:stretch/>
        </p:blipFill>
        <p:spPr>
          <a:xfrm>
            <a:off x="20" y="3417677"/>
            <a:ext cx="2743179" cy="3440324"/>
          </a:xfrm>
          <a:prstGeom prst="rect">
            <a:avLst/>
          </a:prstGeom>
        </p:spPr>
      </p:pic>
      <p:sp>
        <p:nvSpPr>
          <p:cNvPr id="80" name="Rectangle 79">
            <a:extLst>
              <a:ext uri="{FF2B5EF4-FFF2-40B4-BE49-F238E27FC236}">
                <a16:creationId xmlns:a16="http://schemas.microsoft.com/office/drawing/2014/main" id="{793EB161-5CFE-4D7E-B34B-06C90F9B1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3200" y="-1"/>
            <a:ext cx="6744336" cy="6877181"/>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618147C2-BF02-44AA-81D8-FD7776FAB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5964" y="685799"/>
            <a:ext cx="5358808"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1AFED0-597F-462F-8292-39F1A639F814}"/>
              </a:ext>
            </a:extLst>
          </p:cNvPr>
          <p:cNvSpPr>
            <a:spLocks noGrp="1"/>
          </p:cNvSpPr>
          <p:nvPr>
            <p:ph type="title"/>
          </p:nvPr>
        </p:nvSpPr>
        <p:spPr>
          <a:xfrm>
            <a:off x="3751006" y="0"/>
            <a:ext cx="4689987" cy="720858"/>
          </a:xfrm>
        </p:spPr>
        <p:txBody>
          <a:bodyPr vert="horz" lIns="91440" tIns="45720" rIns="91440" bIns="45720" rtlCol="0" anchor="b">
            <a:normAutofit/>
          </a:bodyPr>
          <a:lstStyle/>
          <a:p>
            <a:pPr algn="ctr"/>
            <a:r>
              <a:rPr lang="en-US" sz="3200" b="1" u="sng" kern="1200" dirty="0">
                <a:solidFill>
                  <a:schemeClr val="tx1">
                    <a:lumMod val="65000"/>
                    <a:lumOff val="35000"/>
                  </a:schemeClr>
                </a:solidFill>
                <a:latin typeface="Curlz MT" panose="04040404050702020202" pitchFamily="82" charset="0"/>
              </a:rPr>
              <a:t>It’s a Bugs Life…</a:t>
            </a:r>
          </a:p>
        </p:txBody>
      </p:sp>
      <p:sp>
        <p:nvSpPr>
          <p:cNvPr id="1030" name="Content Placeholder 1029">
            <a:extLst>
              <a:ext uri="{FF2B5EF4-FFF2-40B4-BE49-F238E27FC236}">
                <a16:creationId xmlns:a16="http://schemas.microsoft.com/office/drawing/2014/main" id="{1017F811-900D-4749-96F3-50FEC43A58F8}"/>
              </a:ext>
            </a:extLst>
          </p:cNvPr>
          <p:cNvSpPr>
            <a:spLocks noGrp="1"/>
          </p:cNvSpPr>
          <p:nvPr>
            <p:ph idx="1"/>
          </p:nvPr>
        </p:nvSpPr>
        <p:spPr>
          <a:xfrm>
            <a:off x="3435962" y="685798"/>
            <a:ext cx="5358808" cy="5486402"/>
          </a:xfrm>
        </p:spPr>
        <p:txBody>
          <a:bodyPr anchor="t">
            <a:noAutofit/>
          </a:bodyPr>
          <a:lstStyle/>
          <a:p>
            <a:pPr marL="0" indent="0">
              <a:buNone/>
            </a:pPr>
            <a:r>
              <a:rPr lang="en-US" sz="1100" dirty="0">
                <a:solidFill>
                  <a:schemeClr val="tx1">
                    <a:lumMod val="65000"/>
                    <a:lumOff val="35000"/>
                  </a:schemeClr>
                </a:solidFill>
              </a:rPr>
              <a:t>My garden is a bug utopia, from buzzy bumble bees, to tiny ants. There are many insects and bugs the reside in my garden. Myself and Corbyn had so much fun going on a bug hunt. </a:t>
            </a:r>
          </a:p>
          <a:p>
            <a:pPr marL="0" indent="0">
              <a:buNone/>
            </a:pPr>
            <a:r>
              <a:rPr lang="en-US" sz="1100" dirty="0">
                <a:solidFill>
                  <a:schemeClr val="tx1">
                    <a:lumMod val="65000"/>
                    <a:lumOff val="35000"/>
                  </a:schemeClr>
                </a:solidFill>
              </a:rPr>
              <a:t>We got to see beautiful butterflies that where nestling on top of a yellow flower. The butterflies' wings where the same color as the flower petals. This made the butterfly looked camouflaged.</a:t>
            </a:r>
          </a:p>
          <a:p>
            <a:pPr marL="0" indent="0">
              <a:buNone/>
            </a:pPr>
            <a:r>
              <a:rPr lang="en-US" sz="1100" dirty="0">
                <a:solidFill>
                  <a:schemeClr val="tx1">
                    <a:lumMod val="65000"/>
                    <a:lumOff val="35000"/>
                  </a:schemeClr>
                </a:solidFill>
              </a:rPr>
              <a:t>Corbyn then found two snails on the garden path. Snails are Corbyn's favorite garden bug.</a:t>
            </a:r>
          </a:p>
          <a:p>
            <a:pPr marL="0" indent="0">
              <a:buNone/>
            </a:pPr>
            <a:r>
              <a:rPr lang="en-US" sz="1100" dirty="0">
                <a:solidFill>
                  <a:schemeClr val="tx1">
                    <a:lumMod val="65000"/>
                    <a:lumOff val="35000"/>
                  </a:schemeClr>
                </a:solidFill>
              </a:rPr>
              <a:t>Amongst the garden hedge was a spider on his web. There where drops of morning dew on the web, this made the web look magical. </a:t>
            </a:r>
          </a:p>
          <a:p>
            <a:pPr marL="0" indent="0">
              <a:buNone/>
            </a:pPr>
            <a:r>
              <a:rPr lang="en-US" sz="1100" dirty="0">
                <a:solidFill>
                  <a:schemeClr val="tx1">
                    <a:lumMod val="65000"/>
                    <a:lumOff val="35000"/>
                  </a:schemeClr>
                </a:solidFill>
              </a:rPr>
              <a:t>My favorite insect to see was the bumble bee. He was sat on a daisy collecting the pollen. Bumble bees make a magical humming noise as the fly. </a:t>
            </a:r>
          </a:p>
          <a:p>
            <a:pPr marL="0" indent="0">
              <a:buNone/>
            </a:pPr>
            <a:r>
              <a:rPr lang="en-US" sz="1100" dirty="0">
                <a:solidFill>
                  <a:schemeClr val="tx1">
                    <a:lumMod val="65000"/>
                    <a:lumOff val="35000"/>
                  </a:schemeClr>
                </a:solidFill>
              </a:rPr>
              <a:t>My favorite time of day to go in the garden is early in the morning as it is so peaceful, and you get to hear the magical song of nature. I like to hear the bees buzzing around, the crickets in the grass and the chirping of the birds in the trees. This is the time that my garden comes to life.</a:t>
            </a:r>
          </a:p>
          <a:p>
            <a:pPr marL="0" indent="0">
              <a:buNone/>
            </a:pPr>
            <a:r>
              <a:rPr lang="en-US" sz="1100" u="sng" dirty="0">
                <a:solidFill>
                  <a:schemeClr val="tx1">
                    <a:lumMod val="65000"/>
                    <a:lumOff val="35000"/>
                  </a:schemeClr>
                </a:solidFill>
                <a:latin typeface="Lucida Calligraphy" panose="03010101010101010101" pitchFamily="66" charset="0"/>
              </a:rPr>
              <a:t>Fun facts</a:t>
            </a:r>
          </a:p>
          <a:p>
            <a:pPr marL="0" indent="0">
              <a:buNone/>
            </a:pPr>
            <a:r>
              <a:rPr lang="en-US" sz="1100" b="1" i="0" dirty="0">
                <a:solidFill>
                  <a:srgbClr val="3A3A3A"/>
                </a:solidFill>
                <a:effectLst/>
              </a:rPr>
              <a:t>Snail</a:t>
            </a:r>
            <a:r>
              <a:rPr lang="en-US" sz="1100" b="0" i="0" dirty="0">
                <a:solidFill>
                  <a:srgbClr val="3A3A3A"/>
                </a:solidFill>
                <a:effectLst/>
              </a:rPr>
              <a:t>-The shell on the back of the</a:t>
            </a:r>
            <a:r>
              <a:rPr lang="en-US" sz="1100" b="1" i="0" dirty="0">
                <a:solidFill>
                  <a:srgbClr val="3A3A3A"/>
                </a:solidFill>
                <a:effectLst/>
              </a:rPr>
              <a:t> </a:t>
            </a:r>
            <a:r>
              <a:rPr lang="en-US" sz="1100" i="0" dirty="0">
                <a:solidFill>
                  <a:srgbClr val="3A3A3A"/>
                </a:solidFill>
                <a:effectLst/>
              </a:rPr>
              <a:t>snail</a:t>
            </a:r>
            <a:r>
              <a:rPr lang="en-US" sz="1100" b="1" i="0" dirty="0">
                <a:solidFill>
                  <a:srgbClr val="3A3A3A"/>
                </a:solidFill>
                <a:effectLst/>
              </a:rPr>
              <a:t> </a:t>
            </a:r>
            <a:r>
              <a:rPr lang="en-US" sz="1100" b="0" i="0" dirty="0">
                <a:solidFill>
                  <a:srgbClr val="3A3A3A"/>
                </a:solidFill>
                <a:effectLst/>
              </a:rPr>
              <a:t>grows with age. So, the age of the snail can be identified from the shell. There are three types of snails, some of which live in the ground, some in freshwater, and some in the sea. Snails have a diet of decaying organic matter</a:t>
            </a:r>
            <a:r>
              <a:rPr lang="en-US" sz="1100" dirty="0">
                <a:solidFill>
                  <a:srgbClr val="3A3A3A"/>
                </a:solidFill>
              </a:rPr>
              <a:t> and</a:t>
            </a:r>
            <a:r>
              <a:rPr lang="en-US" sz="1100" b="0" i="0" dirty="0">
                <a:solidFill>
                  <a:srgbClr val="3A3A3A"/>
                </a:solidFill>
                <a:effectLst/>
              </a:rPr>
              <a:t> fungi.</a:t>
            </a:r>
          </a:p>
          <a:p>
            <a:pPr marL="0" indent="0">
              <a:buNone/>
            </a:pPr>
            <a:r>
              <a:rPr lang="en-US" sz="1100" b="1" dirty="0">
                <a:solidFill>
                  <a:srgbClr val="3A3A3A"/>
                </a:solidFill>
              </a:rPr>
              <a:t>Butterflies</a:t>
            </a:r>
            <a:r>
              <a:rPr lang="en-US" sz="1100" dirty="0">
                <a:solidFill>
                  <a:srgbClr val="3A3A3A"/>
                </a:solidFill>
              </a:rPr>
              <a:t>-</a:t>
            </a:r>
            <a:r>
              <a:rPr lang="en-US" sz="1100" b="1" dirty="0">
                <a:solidFill>
                  <a:srgbClr val="3A3A3A"/>
                </a:solidFill>
              </a:rPr>
              <a:t> </a:t>
            </a:r>
            <a:r>
              <a:rPr lang="en-US" sz="1100" dirty="0">
                <a:solidFill>
                  <a:srgbClr val="3A3A3A"/>
                </a:solidFill>
              </a:rPr>
              <a:t>the only colors butterflies can see are red, green and yellow. Butterflies eat water, nectar and liquids from different fruits.</a:t>
            </a:r>
          </a:p>
          <a:p>
            <a:pPr marL="0" indent="0">
              <a:buNone/>
            </a:pPr>
            <a:r>
              <a:rPr lang="en-US" sz="1100" b="1" i="0" dirty="0">
                <a:solidFill>
                  <a:srgbClr val="3A3A3A"/>
                </a:solidFill>
                <a:effectLst/>
              </a:rPr>
              <a:t>Bumble bees</a:t>
            </a:r>
            <a:r>
              <a:rPr lang="en-US" sz="1100" i="0" dirty="0">
                <a:solidFill>
                  <a:srgbClr val="3A3A3A"/>
                </a:solidFill>
                <a:effectLst/>
              </a:rPr>
              <a:t>- bumble bees have 5 eyes, and don’t have arteries or veins. </a:t>
            </a:r>
            <a:r>
              <a:rPr lang="en-US" sz="1100" dirty="0">
                <a:solidFill>
                  <a:srgbClr val="3A3A3A"/>
                </a:solidFill>
              </a:rPr>
              <a:t>B</a:t>
            </a:r>
            <a:r>
              <a:rPr lang="en-US" sz="1100" i="0" dirty="0">
                <a:solidFill>
                  <a:srgbClr val="3A3A3A"/>
                </a:solidFill>
                <a:effectLst/>
              </a:rPr>
              <a:t>umble bees can flap their wings 200 times per second, they are able to use their wings as fans to reduce the heat inside their nests. </a:t>
            </a:r>
          </a:p>
          <a:p>
            <a:pPr marL="0" indent="0">
              <a:buNone/>
            </a:pPr>
            <a:r>
              <a:rPr lang="en-US" sz="1100" b="1" dirty="0">
                <a:solidFill>
                  <a:srgbClr val="3A3A3A"/>
                </a:solidFill>
              </a:rPr>
              <a:t>Spiders</a:t>
            </a:r>
            <a:r>
              <a:rPr lang="en-US" sz="1100" dirty="0">
                <a:solidFill>
                  <a:srgbClr val="3A3A3A"/>
                </a:solidFill>
              </a:rPr>
              <a:t>- Spiders can build a web in an hour, and they normally build a new one each day. Spiders have eight eyes, but most of them cannot see properly. These spiders feel to know what their webs have caught.</a:t>
            </a:r>
            <a:endParaRPr lang="en-US" sz="1100" i="0" dirty="0">
              <a:solidFill>
                <a:srgbClr val="3A3A3A"/>
              </a:solidFill>
              <a:effectLst/>
            </a:endParaRPr>
          </a:p>
          <a:p>
            <a:pPr marL="0" indent="0">
              <a:buNone/>
            </a:pPr>
            <a:endParaRPr lang="en-US" sz="1200" b="0" i="0" dirty="0">
              <a:solidFill>
                <a:srgbClr val="3A3A3A"/>
              </a:solidFill>
              <a:effectLst/>
            </a:endParaRPr>
          </a:p>
          <a:p>
            <a:pPr marL="0" indent="0">
              <a:buNone/>
            </a:pPr>
            <a:endParaRPr lang="en-US" sz="1200" u="sng" dirty="0">
              <a:solidFill>
                <a:schemeClr val="tx1">
                  <a:lumMod val="65000"/>
                  <a:lumOff val="35000"/>
                </a:schemeClr>
              </a:solidFill>
            </a:endParaRPr>
          </a:p>
        </p:txBody>
      </p:sp>
      <p:pic>
        <p:nvPicPr>
          <p:cNvPr id="9" name="Picture 8" descr="A close-up of a yellow flower&#10;&#10;Description automatically generated with medium confidence">
            <a:extLst>
              <a:ext uri="{FF2B5EF4-FFF2-40B4-BE49-F238E27FC236}">
                <a16:creationId xmlns:a16="http://schemas.microsoft.com/office/drawing/2014/main" id="{614F662D-656B-4B1A-8659-E21BD2A3A5E3}"/>
              </a:ext>
            </a:extLst>
          </p:cNvPr>
          <p:cNvPicPr>
            <a:picLocks noChangeAspect="1"/>
          </p:cNvPicPr>
          <p:nvPr/>
        </p:nvPicPr>
        <p:blipFill rotWithShape="1">
          <a:blip r:embed="rId4">
            <a:extLst>
              <a:ext uri="{28A0092B-C50C-407E-A947-70E740481C1C}">
                <a14:useLocalDpi xmlns:a14="http://schemas.microsoft.com/office/drawing/2010/main" val="0"/>
              </a:ext>
            </a:extLst>
          </a:blip>
          <a:srcRect t="5202" r="1" b="1"/>
          <a:stretch/>
        </p:blipFill>
        <p:spPr>
          <a:xfrm>
            <a:off x="9487538" y="10"/>
            <a:ext cx="2704462" cy="3418353"/>
          </a:xfrm>
          <a:prstGeom prst="rect">
            <a:avLst/>
          </a:prstGeom>
        </p:spPr>
      </p:pic>
      <p:pic>
        <p:nvPicPr>
          <p:cNvPr id="1026" name="Picture 2" descr="See the source image">
            <a:extLst>
              <a:ext uri="{FF2B5EF4-FFF2-40B4-BE49-F238E27FC236}">
                <a16:creationId xmlns:a16="http://schemas.microsoft.com/office/drawing/2014/main" id="{54864A9F-B982-476B-B7DE-15BF5A03C55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4223" r="33304" b="-1"/>
          <a:stretch/>
        </p:blipFill>
        <p:spPr bwMode="auto">
          <a:xfrm>
            <a:off x="9487536" y="3417676"/>
            <a:ext cx="2704463" cy="3440324"/>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671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75" name="Freeform: Shape 74">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77" name="Freeform: Shape 76">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026" name="Picture 2" descr="Image result for Different Ant Types">
            <a:extLst>
              <a:ext uri="{FF2B5EF4-FFF2-40B4-BE49-F238E27FC236}">
                <a16:creationId xmlns:a16="http://schemas.microsoft.com/office/drawing/2014/main" id="{3A44150F-4446-4202-BDAD-23EF4917DB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916251" y="1151199"/>
            <a:ext cx="6631341" cy="455560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BF8CF91-FE14-4CD4-A9F7-728C8FE196D4}"/>
              </a:ext>
            </a:extLst>
          </p:cNvPr>
          <p:cNvSpPr txBox="1"/>
          <p:nvPr/>
        </p:nvSpPr>
        <p:spPr>
          <a:xfrm>
            <a:off x="72189" y="707886"/>
            <a:ext cx="4272783" cy="5970865"/>
          </a:xfrm>
          <a:prstGeom prst="rect">
            <a:avLst/>
          </a:prstGeom>
          <a:noFill/>
        </p:spPr>
        <p:txBody>
          <a:bodyPr wrap="square" rtlCol="0">
            <a:spAutoFit/>
          </a:bodyPr>
          <a:lstStyle/>
          <a:p>
            <a:r>
              <a:rPr lang="en-US" sz="1400" dirty="0"/>
              <a:t>There are many different types of ants that are in my garden</a:t>
            </a:r>
            <a:r>
              <a:rPr lang="en-US" dirty="0"/>
              <a:t>. </a:t>
            </a:r>
            <a:r>
              <a:rPr lang="en-US" sz="1400" dirty="0"/>
              <a:t>I like to watch them scurrying around, they are super fast and very fascinating to watch. </a:t>
            </a:r>
          </a:p>
          <a:p>
            <a:endParaRPr lang="en-US" sz="1400" dirty="0"/>
          </a:p>
          <a:p>
            <a:r>
              <a:rPr lang="en-US" sz="1400" dirty="0"/>
              <a:t>Ants play an important role in the ecosystem of a healthy garden and can be beneficial to gardens.</a:t>
            </a:r>
          </a:p>
          <a:p>
            <a:r>
              <a:rPr lang="en-US" sz="1400" dirty="0"/>
              <a:t>Ants' tunnel in the ground, aerating the soil and allowing moisture and oxygen to reach plant roots. </a:t>
            </a:r>
          </a:p>
          <a:p>
            <a:endParaRPr lang="en-US" sz="1400" dirty="0"/>
          </a:p>
          <a:p>
            <a:r>
              <a:rPr lang="en-US" sz="1400" dirty="0"/>
              <a:t>The small six-legged insects also help with the</a:t>
            </a:r>
          </a:p>
          <a:p>
            <a:r>
              <a:rPr lang="en-US" sz="1400" dirty="0"/>
              <a:t>decomposition of decaying plant matter, which aids in the </a:t>
            </a:r>
            <a:r>
              <a:rPr lang="en-US" sz="1400" dirty="0" err="1"/>
              <a:t>fertilisation</a:t>
            </a:r>
            <a:r>
              <a:rPr lang="en-US" sz="1400" dirty="0"/>
              <a:t> of plants.</a:t>
            </a:r>
          </a:p>
          <a:p>
            <a:endParaRPr lang="en-GB" sz="1400" dirty="0"/>
          </a:p>
          <a:p>
            <a:r>
              <a:rPr lang="en-US" sz="1400" dirty="0"/>
              <a:t>Ants help plants grow better by improving soil structure. Garden ants also aid in the control of various pests that might harm plants in the garden. </a:t>
            </a:r>
          </a:p>
          <a:p>
            <a:endParaRPr lang="en-US" sz="1400" dirty="0"/>
          </a:p>
          <a:p>
            <a:r>
              <a:rPr lang="en-US" sz="1400" u="sng" dirty="0">
                <a:latin typeface="Lucida Calligraphy" panose="03010101010101010101" pitchFamily="66" charset="0"/>
              </a:rPr>
              <a:t>Fun facts</a:t>
            </a:r>
          </a:p>
          <a:p>
            <a:r>
              <a:rPr lang="en-US" sz="1400" dirty="0"/>
              <a:t>Ants don’t have ears, they "hear" by feeling vibrations in the ground through their feet.</a:t>
            </a:r>
          </a:p>
          <a:p>
            <a:endParaRPr lang="en-US" sz="1400" dirty="0"/>
          </a:p>
          <a:p>
            <a:r>
              <a:rPr lang="en-US" sz="1400" dirty="0"/>
              <a:t>When ants fight, it is usually to the death!</a:t>
            </a:r>
          </a:p>
          <a:p>
            <a:endParaRPr lang="en-US" sz="1400" dirty="0"/>
          </a:p>
          <a:p>
            <a:r>
              <a:rPr lang="en-US" sz="1400" dirty="0"/>
              <a:t>When the queen of the colony dies, the colony can only survive a few months. Queens are rarely replaced, and the workers are not able to reproduce.</a:t>
            </a:r>
          </a:p>
          <a:p>
            <a:endParaRPr lang="en-GB" sz="1400" u="sng" dirty="0">
              <a:latin typeface="Lucida Calligraphy" panose="03010101010101010101" pitchFamily="66" charset="0"/>
            </a:endParaRPr>
          </a:p>
        </p:txBody>
      </p:sp>
      <p:sp>
        <p:nvSpPr>
          <p:cNvPr id="4" name="TextBox 3">
            <a:extLst>
              <a:ext uri="{FF2B5EF4-FFF2-40B4-BE49-F238E27FC236}">
                <a16:creationId xmlns:a16="http://schemas.microsoft.com/office/drawing/2014/main" id="{FD3804C5-09AE-4AC8-8BA3-6C1778BD9609}"/>
              </a:ext>
            </a:extLst>
          </p:cNvPr>
          <p:cNvSpPr txBox="1"/>
          <p:nvPr/>
        </p:nvSpPr>
        <p:spPr>
          <a:xfrm>
            <a:off x="842838" y="179249"/>
            <a:ext cx="2886324" cy="707886"/>
          </a:xfrm>
          <a:prstGeom prst="rect">
            <a:avLst/>
          </a:prstGeom>
          <a:noFill/>
        </p:spPr>
        <p:txBody>
          <a:bodyPr wrap="square" rtlCol="0">
            <a:spAutoFit/>
          </a:bodyPr>
          <a:lstStyle/>
          <a:p>
            <a:r>
              <a:rPr lang="en-US" sz="4000" dirty="0">
                <a:latin typeface="Curlz MT" panose="04040404050702020202" pitchFamily="82" charset="0"/>
              </a:rPr>
              <a:t>Ant-</a:t>
            </a:r>
            <a:r>
              <a:rPr lang="en-US" sz="4000" dirty="0" err="1">
                <a:latin typeface="Curlz MT" panose="04040404050702020202" pitchFamily="82" charset="0"/>
              </a:rPr>
              <a:t>astic</a:t>
            </a:r>
            <a:r>
              <a:rPr lang="en-US" sz="4000" dirty="0">
                <a:latin typeface="Curlz MT" panose="04040404050702020202" pitchFamily="82" charset="0"/>
              </a:rPr>
              <a:t>!</a:t>
            </a:r>
            <a:endParaRPr lang="en-GB" sz="4000" dirty="0">
              <a:latin typeface="Curlz MT" panose="04040404050702020202" pitchFamily="82" charset="0"/>
            </a:endParaRPr>
          </a:p>
        </p:txBody>
      </p:sp>
    </p:spTree>
    <p:extLst>
      <p:ext uri="{BB962C8B-B14F-4D97-AF65-F5344CB8AC3E}">
        <p14:creationId xmlns:p14="http://schemas.microsoft.com/office/powerpoint/2010/main" val="19568901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00">
            <a:extLst>
              <a:ext uri="{FF2B5EF4-FFF2-40B4-BE49-F238E27FC236}">
                <a16:creationId xmlns:a16="http://schemas.microsoft.com/office/drawing/2014/main" id="{B43B9CA2-4B31-4ACD-9A9F-B8E6C6420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ree, outdoor, plant, stone&#10;&#10;Description automatically generated">
            <a:extLst>
              <a:ext uri="{FF2B5EF4-FFF2-40B4-BE49-F238E27FC236}">
                <a16:creationId xmlns:a16="http://schemas.microsoft.com/office/drawing/2014/main" id="{73332617-8F0F-42BF-95EC-CA16AF3FF9D9}"/>
              </a:ext>
            </a:extLst>
          </p:cNvPr>
          <p:cNvPicPr>
            <a:picLocks noChangeAspect="1"/>
          </p:cNvPicPr>
          <p:nvPr/>
        </p:nvPicPr>
        <p:blipFill rotWithShape="1">
          <a:blip r:embed="rId2">
            <a:extLst>
              <a:ext uri="{28A0092B-C50C-407E-A947-70E740481C1C}">
                <a14:useLocalDpi xmlns:a14="http://schemas.microsoft.com/office/drawing/2010/main" val="0"/>
              </a:ext>
            </a:extLst>
          </a:blip>
          <a:srcRect t="9443" r="1" b="20904"/>
          <a:stretch/>
        </p:blipFill>
        <p:spPr>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p:spPr>
      </p:pic>
      <p:pic>
        <p:nvPicPr>
          <p:cNvPr id="5" name="Content Placeholder 4" descr="A picture containing plant, nature, tree&#10;&#10;Description automatically generated">
            <a:extLst>
              <a:ext uri="{FF2B5EF4-FFF2-40B4-BE49-F238E27FC236}">
                <a16:creationId xmlns:a16="http://schemas.microsoft.com/office/drawing/2014/main" id="{606D38E0-9125-4116-906F-8EEED8B8B47A}"/>
              </a:ext>
            </a:extLst>
          </p:cNvPr>
          <p:cNvPicPr>
            <a:picLocks noChangeAspect="1"/>
          </p:cNvPicPr>
          <p:nvPr/>
        </p:nvPicPr>
        <p:blipFill rotWithShape="1">
          <a:blip r:embed="rId3">
            <a:extLst>
              <a:ext uri="{28A0092B-C50C-407E-A947-70E740481C1C}">
                <a14:useLocalDpi xmlns:a14="http://schemas.microsoft.com/office/drawing/2010/main" val="0"/>
              </a:ext>
            </a:extLst>
          </a:blip>
          <a:srcRect t="17204" b="20846"/>
          <a:stretch/>
        </p:blipFill>
        <p:spPr>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p:spPr>
      </p:pic>
      <p:pic>
        <p:nvPicPr>
          <p:cNvPr id="9" name="Picture 8" descr="A picture containing nature, pond, water, several&#10;&#10;Description automatically generated">
            <a:extLst>
              <a:ext uri="{FF2B5EF4-FFF2-40B4-BE49-F238E27FC236}">
                <a16:creationId xmlns:a16="http://schemas.microsoft.com/office/drawing/2014/main" id="{E27F00EC-3051-4670-B8A7-3EEC7D39960F}"/>
              </a:ext>
            </a:extLst>
          </p:cNvPr>
          <p:cNvPicPr>
            <a:picLocks noChangeAspect="1"/>
          </p:cNvPicPr>
          <p:nvPr/>
        </p:nvPicPr>
        <p:blipFill rotWithShape="1">
          <a:blip r:embed="rId4">
            <a:extLst>
              <a:ext uri="{28A0092B-C50C-407E-A947-70E740481C1C}">
                <a14:useLocalDpi xmlns:a14="http://schemas.microsoft.com/office/drawing/2010/main" val="0"/>
              </a:ext>
            </a:extLst>
          </a:blip>
          <a:srcRect t="29296" r="-1" b="34381"/>
          <a:stretch/>
        </p:blipFill>
        <p:spPr>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p:spPr>
      </p:pic>
      <p:sp useBgFill="1">
        <p:nvSpPr>
          <p:cNvPr id="119" name="Freeform: Shape 102">
            <a:extLst>
              <a:ext uri="{FF2B5EF4-FFF2-40B4-BE49-F238E27FC236}">
                <a16:creationId xmlns:a16="http://schemas.microsoft.com/office/drawing/2014/main" id="{33F94DB1-BC5D-454D-845C-7BA3A1F46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32965" cy="6858000"/>
          </a:xfrm>
          <a:custGeom>
            <a:avLst/>
            <a:gdLst>
              <a:gd name="connsiteX0" fmla="*/ 0 w 5932965"/>
              <a:gd name="connsiteY0" fmla="*/ 0 h 6858000"/>
              <a:gd name="connsiteX1" fmla="*/ 5140363 w 5932965"/>
              <a:gd name="connsiteY1" fmla="*/ 0 h 6858000"/>
              <a:gd name="connsiteX2" fmla="*/ 5152943 w 5932965"/>
              <a:gd name="connsiteY2" fmla="*/ 23550 h 6858000"/>
              <a:gd name="connsiteX3" fmla="*/ 5932965 w 5932965"/>
              <a:gd name="connsiteY3" fmla="*/ 3479505 h 6858000"/>
              <a:gd name="connsiteX4" fmla="*/ 5262410 w 5932965"/>
              <a:gd name="connsiteY4" fmla="*/ 6708999 h 6858000"/>
              <a:gd name="connsiteX5" fmla="*/ 5190385 w 5932965"/>
              <a:gd name="connsiteY5" fmla="*/ 6858000 h 6858000"/>
              <a:gd name="connsiteX6" fmla="*/ 0 w 593296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32965" h="6858000">
                <a:moveTo>
                  <a:pt x="0" y="0"/>
                </a:moveTo>
                <a:lnTo>
                  <a:pt x="5140363" y="0"/>
                </a:lnTo>
                <a:lnTo>
                  <a:pt x="5152943" y="23550"/>
                </a:lnTo>
                <a:cubicBezTo>
                  <a:pt x="5642847" y="987256"/>
                  <a:pt x="5932965" y="2183538"/>
                  <a:pt x="5932965" y="3479505"/>
                </a:cubicBezTo>
                <a:cubicBezTo>
                  <a:pt x="5932965" y="4675783"/>
                  <a:pt x="5685764" y="5787121"/>
                  <a:pt x="5262410" y="6708999"/>
                </a:cubicBezTo>
                <a:lnTo>
                  <a:pt x="5190385"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0" name="Freeform: Shape 104">
            <a:extLst>
              <a:ext uri="{FF2B5EF4-FFF2-40B4-BE49-F238E27FC236}">
                <a16:creationId xmlns:a16="http://schemas.microsoft.com/office/drawing/2014/main" id="{5676B86F-860B-4586-BCAA-C0650C09B7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2333" cy="6858000"/>
          </a:xfrm>
          <a:custGeom>
            <a:avLst/>
            <a:gdLst>
              <a:gd name="connsiteX0" fmla="*/ 0 w 5922333"/>
              <a:gd name="connsiteY0" fmla="*/ 0 h 6858000"/>
              <a:gd name="connsiteX1" fmla="*/ 5129731 w 5922333"/>
              <a:gd name="connsiteY1" fmla="*/ 0 h 6858000"/>
              <a:gd name="connsiteX2" fmla="*/ 5142311 w 5922333"/>
              <a:gd name="connsiteY2" fmla="*/ 23550 h 6858000"/>
              <a:gd name="connsiteX3" fmla="*/ 5922333 w 5922333"/>
              <a:gd name="connsiteY3" fmla="*/ 3479505 h 6858000"/>
              <a:gd name="connsiteX4" fmla="*/ 5251778 w 5922333"/>
              <a:gd name="connsiteY4" fmla="*/ 6708999 h 6858000"/>
              <a:gd name="connsiteX5" fmla="*/ 5179753 w 5922333"/>
              <a:gd name="connsiteY5" fmla="*/ 6858000 h 6858000"/>
              <a:gd name="connsiteX6" fmla="*/ 0 w 592233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2333" h="6858000">
                <a:moveTo>
                  <a:pt x="0" y="0"/>
                </a:moveTo>
                <a:lnTo>
                  <a:pt x="5129731" y="0"/>
                </a:lnTo>
                <a:lnTo>
                  <a:pt x="5142311" y="23550"/>
                </a:lnTo>
                <a:cubicBezTo>
                  <a:pt x="5632215" y="987256"/>
                  <a:pt x="5922333" y="2183538"/>
                  <a:pt x="5922333" y="3479505"/>
                </a:cubicBezTo>
                <a:cubicBezTo>
                  <a:pt x="5922333" y="4675783"/>
                  <a:pt x="5675132" y="5787121"/>
                  <a:pt x="5251778" y="6708999"/>
                </a:cubicBezTo>
                <a:lnTo>
                  <a:pt x="5179753"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EBCE24-4EDE-4EA9-8C28-460978D4CBA6}"/>
              </a:ext>
            </a:extLst>
          </p:cNvPr>
          <p:cNvSpPr>
            <a:spLocks noGrp="1"/>
          </p:cNvSpPr>
          <p:nvPr>
            <p:ph type="title"/>
          </p:nvPr>
        </p:nvSpPr>
        <p:spPr>
          <a:xfrm>
            <a:off x="456008" y="685800"/>
            <a:ext cx="4922338" cy="1325563"/>
          </a:xfrm>
        </p:spPr>
        <p:txBody>
          <a:bodyPr>
            <a:normAutofit/>
          </a:bodyPr>
          <a:lstStyle/>
          <a:p>
            <a:r>
              <a:rPr lang="en-GB" sz="3400" dirty="0">
                <a:latin typeface="Curlz MT" panose="04040404050702020202" pitchFamily="82" charset="0"/>
                <a:cs typeface="Adobe Arabic" panose="02040503050201020203" pitchFamily="18" charset="-78"/>
              </a:rPr>
              <a:t>Pond Life….</a:t>
            </a:r>
          </a:p>
        </p:txBody>
      </p:sp>
      <p:sp>
        <p:nvSpPr>
          <p:cNvPr id="121" name="Rectangle 106">
            <a:extLst>
              <a:ext uri="{FF2B5EF4-FFF2-40B4-BE49-F238E27FC236}">
                <a16:creationId xmlns:a16="http://schemas.microsoft.com/office/drawing/2014/main" id="{8C818ED5-2F56-4171-9445-3AA4F4462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2" name="Rectangle 108">
            <a:extLst>
              <a:ext uri="{FF2B5EF4-FFF2-40B4-BE49-F238E27FC236}">
                <a16:creationId xmlns:a16="http://schemas.microsoft.com/office/drawing/2014/main" id="{DE74FCE8-866C-4AFA-B45C-FACE2A609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1" y="2089941"/>
            <a:ext cx="4970439"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6" name="Content Placeholder 12">
            <a:extLst>
              <a:ext uri="{FF2B5EF4-FFF2-40B4-BE49-F238E27FC236}">
                <a16:creationId xmlns:a16="http://schemas.microsoft.com/office/drawing/2014/main" id="{3414BADC-9743-4E86-946F-77E15A24D63C}"/>
              </a:ext>
            </a:extLst>
          </p:cNvPr>
          <p:cNvSpPr>
            <a:spLocks noGrp="1"/>
          </p:cNvSpPr>
          <p:nvPr>
            <p:ph idx="1"/>
          </p:nvPr>
        </p:nvSpPr>
        <p:spPr>
          <a:xfrm>
            <a:off x="0" y="2582042"/>
            <a:ext cx="5727694" cy="4866418"/>
          </a:xfrm>
        </p:spPr>
        <p:txBody>
          <a:bodyPr>
            <a:normAutofit/>
          </a:bodyPr>
          <a:lstStyle/>
          <a:p>
            <a:pPr marL="0" indent="0">
              <a:buNone/>
            </a:pPr>
            <a:r>
              <a:rPr lang="en-US" sz="1400" dirty="0"/>
              <a:t>Carp and other pond life inhabit the fishpond. The pond was constructed by hand using discarded materials given by friends and family. The pond was built in order to preserve carp that had been abandoned in a tiny, filthy pond.</a:t>
            </a:r>
          </a:p>
          <a:p>
            <a:pPr marL="0" indent="0">
              <a:buNone/>
            </a:pPr>
            <a:r>
              <a:rPr lang="en-US" sz="1400" dirty="0"/>
              <a:t>Carp are oily freshwater fish belonging to the Cyprinidae family, a vast group of fish native to Europe and Asia. Carps thrive in freshwater.</a:t>
            </a:r>
          </a:p>
          <a:p>
            <a:pPr marL="0" indent="0">
              <a:buNone/>
            </a:pPr>
            <a:r>
              <a:rPr lang="en-US" sz="1400" dirty="0"/>
              <a:t>The pond is home to not just Carp, but also frogs that like to jump onto the lily pads.</a:t>
            </a:r>
          </a:p>
          <a:p>
            <a:pPr marL="0" indent="0">
              <a:buNone/>
            </a:pPr>
            <a:r>
              <a:rPr lang="en-US" sz="1400" b="1" u="sng" dirty="0">
                <a:latin typeface="Lucida Handwriting" panose="03010101010101010101" pitchFamily="66" charset="0"/>
              </a:rPr>
              <a:t>Fun Facts</a:t>
            </a:r>
          </a:p>
          <a:p>
            <a:pPr marL="0" indent="0">
              <a:buNone/>
            </a:pPr>
            <a:r>
              <a:rPr lang="en-US" sz="1400" b="1" dirty="0"/>
              <a:t>Carp -</a:t>
            </a:r>
            <a:r>
              <a:rPr lang="en-US" sz="1400" dirty="0"/>
              <a:t>This omnivorous freshwater fish feeds on plants and bottom-dwelling organisms in its environment, such as insect larvae, mollusks, and worms.</a:t>
            </a:r>
            <a:endParaRPr lang="en-US" sz="1400" u="sng" dirty="0">
              <a:latin typeface="Lucida Calligraphy" panose="03010101010101010101" pitchFamily="66" charset="0"/>
            </a:endParaRPr>
          </a:p>
          <a:p>
            <a:pPr marL="0" indent="0">
              <a:buNone/>
            </a:pPr>
            <a:r>
              <a:rPr lang="en-US" sz="1400" b="1" dirty="0"/>
              <a:t>Lily pads - </a:t>
            </a:r>
            <a:r>
              <a:rPr lang="en-US" sz="1400" dirty="0"/>
              <a:t>assist their ecosystems by giving fish a safe haven and providing shade to keep the water cool. Water lilies also provide safe havens for frogs to hide from submerged predators by perching on their leaves. Lilies also create natural oxygen, which helps fish and beneficial bacteria thrive.</a:t>
            </a:r>
          </a:p>
          <a:p>
            <a:pPr marL="0" indent="0">
              <a:buNone/>
            </a:pPr>
            <a:endParaRPr lang="en-US" sz="2000" u="sng" dirty="0"/>
          </a:p>
        </p:txBody>
      </p:sp>
    </p:spTree>
    <p:extLst>
      <p:ext uri="{BB962C8B-B14F-4D97-AF65-F5344CB8AC3E}">
        <p14:creationId xmlns:p14="http://schemas.microsoft.com/office/powerpoint/2010/main" val="4152752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30">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FB40BF-45EB-46C1-9125-B435366586E0}"/>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sz="4000" kern="1200" dirty="0">
                <a:solidFill>
                  <a:srgbClr val="FFFFFF"/>
                </a:solidFill>
                <a:latin typeface="Curlz MT" panose="04040404050702020202" pitchFamily="82" charset="0"/>
              </a:rPr>
              <a:t>Horsing around…</a:t>
            </a:r>
          </a:p>
        </p:txBody>
      </p:sp>
      <p:pic>
        <p:nvPicPr>
          <p:cNvPr id="12" name="Picture 11" descr="A picture containing tree, outdoor&#10;&#10;Description automatically generated">
            <a:extLst>
              <a:ext uri="{FF2B5EF4-FFF2-40B4-BE49-F238E27FC236}">
                <a16:creationId xmlns:a16="http://schemas.microsoft.com/office/drawing/2014/main" id="{42DFB5A4-29E5-420E-8905-DEB47560AA93}"/>
              </a:ext>
            </a:extLst>
          </p:cNvPr>
          <p:cNvPicPr>
            <a:picLocks noChangeAspect="1"/>
          </p:cNvPicPr>
          <p:nvPr/>
        </p:nvPicPr>
        <p:blipFill rotWithShape="1">
          <a:blip r:embed="rId2">
            <a:extLst>
              <a:ext uri="{28A0092B-C50C-407E-A947-70E740481C1C}">
                <a14:useLocalDpi xmlns:a14="http://schemas.microsoft.com/office/drawing/2010/main" val="0"/>
              </a:ext>
            </a:extLst>
          </a:blip>
          <a:srcRect t="7169" r="1" b="11547"/>
          <a:stretch/>
        </p:blipFill>
        <p:spPr>
          <a:xfrm>
            <a:off x="307840" y="321732"/>
            <a:ext cx="3793472" cy="4111323"/>
          </a:xfrm>
          <a:prstGeom prst="rect">
            <a:avLst/>
          </a:prstGeom>
        </p:spPr>
      </p:pic>
      <p:pic>
        <p:nvPicPr>
          <p:cNvPr id="10" name="Picture 9" descr="A picture containing outdoor, grass, ground, tree&#10;&#10;Description automatically generated">
            <a:extLst>
              <a:ext uri="{FF2B5EF4-FFF2-40B4-BE49-F238E27FC236}">
                <a16:creationId xmlns:a16="http://schemas.microsoft.com/office/drawing/2014/main" id="{85BE1BE2-027E-453B-9EF8-AD02B45BB5C2}"/>
              </a:ext>
            </a:extLst>
          </p:cNvPr>
          <p:cNvPicPr>
            <a:picLocks noChangeAspect="1"/>
          </p:cNvPicPr>
          <p:nvPr/>
        </p:nvPicPr>
        <p:blipFill rotWithShape="1">
          <a:blip r:embed="rId3">
            <a:extLst>
              <a:ext uri="{28A0092B-C50C-407E-A947-70E740481C1C}">
                <a14:useLocalDpi xmlns:a14="http://schemas.microsoft.com/office/drawing/2010/main" val="0"/>
              </a:ext>
            </a:extLst>
          </a:blip>
          <a:srcRect r="1" b="5880"/>
          <a:stretch/>
        </p:blipFill>
        <p:spPr>
          <a:xfrm>
            <a:off x="4194959" y="321734"/>
            <a:ext cx="3797570" cy="2010551"/>
          </a:xfrm>
          <a:prstGeom prst="rect">
            <a:avLst/>
          </a:prstGeom>
        </p:spPr>
      </p:pic>
      <p:pic>
        <p:nvPicPr>
          <p:cNvPr id="9" name="Picture 8" descr="A picture containing tree, outdoor, sky, grass&#10;&#10;Description automatically generated">
            <a:extLst>
              <a:ext uri="{FF2B5EF4-FFF2-40B4-BE49-F238E27FC236}">
                <a16:creationId xmlns:a16="http://schemas.microsoft.com/office/drawing/2014/main" id="{9DA48666-BEE1-4D1D-A5D0-BBF5CDC3DCB1}"/>
              </a:ext>
            </a:extLst>
          </p:cNvPr>
          <p:cNvPicPr>
            <a:picLocks noChangeAspect="1"/>
          </p:cNvPicPr>
          <p:nvPr/>
        </p:nvPicPr>
        <p:blipFill rotWithShape="1">
          <a:blip r:embed="rId4">
            <a:extLst>
              <a:ext uri="{28A0092B-C50C-407E-A947-70E740481C1C}">
                <a14:useLocalDpi xmlns:a14="http://schemas.microsoft.com/office/drawing/2010/main" val="0"/>
              </a:ext>
            </a:extLst>
          </a:blip>
          <a:srcRect t="13684" r="-2" b="46514"/>
          <a:stretch/>
        </p:blipFill>
        <p:spPr>
          <a:xfrm>
            <a:off x="4190180" y="2422097"/>
            <a:ext cx="3794760" cy="2013804"/>
          </a:xfrm>
          <a:prstGeom prst="rect">
            <a:avLst/>
          </a:prstGeom>
        </p:spPr>
      </p:pic>
      <p:pic>
        <p:nvPicPr>
          <p:cNvPr id="7" name="Picture 6" descr="A picture containing grass, mammal, outdoor, brown&#10;&#10;Description automatically generated">
            <a:extLst>
              <a:ext uri="{FF2B5EF4-FFF2-40B4-BE49-F238E27FC236}">
                <a16:creationId xmlns:a16="http://schemas.microsoft.com/office/drawing/2014/main" id="{B25382D3-8058-4EBD-81B6-BBA8D2F0D8F8}"/>
              </a:ext>
            </a:extLst>
          </p:cNvPr>
          <p:cNvPicPr>
            <a:picLocks noChangeAspect="1"/>
          </p:cNvPicPr>
          <p:nvPr/>
        </p:nvPicPr>
        <p:blipFill rotWithShape="1">
          <a:blip r:embed="rId5">
            <a:extLst>
              <a:ext uri="{28A0092B-C50C-407E-A947-70E740481C1C}">
                <a14:useLocalDpi xmlns:a14="http://schemas.microsoft.com/office/drawing/2010/main" val="0"/>
              </a:ext>
            </a:extLst>
          </a:blip>
          <a:srcRect t="6259" b="12553"/>
          <a:stretch/>
        </p:blipFill>
        <p:spPr>
          <a:xfrm>
            <a:off x="8086176" y="321733"/>
            <a:ext cx="3797984" cy="4111321"/>
          </a:xfrm>
          <a:prstGeom prst="rect">
            <a:avLst/>
          </a:prstGeom>
        </p:spPr>
      </p:pic>
      <p:pic>
        <p:nvPicPr>
          <p:cNvPr id="5" name="Content Placeholder 4" descr="A horse standing behind a fence&#10;&#10;Description automatically generated with low confidence">
            <a:extLst>
              <a:ext uri="{FF2B5EF4-FFF2-40B4-BE49-F238E27FC236}">
                <a16:creationId xmlns:a16="http://schemas.microsoft.com/office/drawing/2014/main" id="{6DD561A6-1DEB-4871-8AE9-455426CFB958}"/>
              </a:ext>
            </a:extLst>
          </p:cNvPr>
          <p:cNvPicPr>
            <a:picLocks noChangeAspect="1"/>
          </p:cNvPicPr>
          <p:nvPr/>
        </p:nvPicPr>
        <p:blipFill rotWithShape="1">
          <a:blip r:embed="rId6">
            <a:extLst>
              <a:ext uri="{28A0092B-C50C-407E-A947-70E740481C1C}">
                <a14:useLocalDpi xmlns:a14="http://schemas.microsoft.com/office/drawing/2010/main" val="0"/>
              </a:ext>
            </a:extLst>
          </a:blip>
          <a:srcRect t="32106" r="-2" b="28157"/>
          <a:stretch/>
        </p:blipFill>
        <p:spPr>
          <a:xfrm>
            <a:off x="307840" y="4525715"/>
            <a:ext cx="3794760" cy="2010551"/>
          </a:xfrm>
          <a:prstGeom prst="rect">
            <a:avLst/>
          </a:prstGeom>
        </p:spPr>
      </p:pic>
      <p:cxnSp>
        <p:nvCxnSpPr>
          <p:cNvPr id="33" name="Straight Connector 32">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4238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04B7CF-5590-4126-B0AF-B7E2D95714A6}"/>
              </a:ext>
            </a:extLst>
          </p:cNvPr>
          <p:cNvSpPr txBox="1"/>
          <p:nvPr/>
        </p:nvSpPr>
        <p:spPr>
          <a:xfrm>
            <a:off x="71120" y="71121"/>
            <a:ext cx="11958320" cy="6232148"/>
          </a:xfrm>
          <a:prstGeom prst="rect">
            <a:avLst/>
          </a:prstGeom>
          <a:noFill/>
        </p:spPr>
        <p:txBody>
          <a:bodyPr wrap="square">
            <a:spAutoFit/>
          </a:bodyPr>
          <a:lstStyle/>
          <a:p>
            <a:pPr marL="0" indent="0">
              <a:buNone/>
            </a:pPr>
            <a:r>
              <a:rPr lang="en-US" sz="1600" dirty="0"/>
              <a:t>Meet our rescue ponies, Star, Lilly and Socks. Star and Lilly are sisters, who are  Shetland ponies. They are 4 and 5 years old.  Socks is a thoroughbred Horse; he is from a line of Ex-racehorse, socks is 7years old.</a:t>
            </a:r>
          </a:p>
          <a:p>
            <a:pPr marL="0" indent="0">
              <a:buNone/>
            </a:pPr>
            <a:endParaRPr lang="en-US" sz="1600" dirty="0"/>
          </a:p>
          <a:p>
            <a:pPr marL="0" indent="0">
              <a:buNone/>
            </a:pPr>
            <a:r>
              <a:rPr lang="en-US" sz="1600" dirty="0"/>
              <a:t>They enjoy galloping around the field behind my garden with one another.  Their favorite foods to eat are carrots and cucumbers, they also like to graze the field and pick at the apples that fall from a nearby apple tree.</a:t>
            </a:r>
          </a:p>
          <a:p>
            <a:pPr marL="0" indent="0">
              <a:buNone/>
            </a:pPr>
            <a:endParaRPr lang="en-US" sz="1600" dirty="0"/>
          </a:p>
          <a:p>
            <a:pPr marL="0" indent="0">
              <a:buNone/>
            </a:pPr>
            <a:r>
              <a:rPr lang="en-US" sz="1600" dirty="0"/>
              <a:t>My children love to take the horses out for long rides. They particularly like to go up to Brechfa Forest and follow the horse trails. </a:t>
            </a:r>
          </a:p>
          <a:p>
            <a:pPr marL="0" indent="0">
              <a:buNone/>
            </a:pPr>
            <a:endParaRPr lang="en-US" sz="1600" dirty="0"/>
          </a:p>
          <a:p>
            <a:pPr marL="0" indent="0">
              <a:buNone/>
            </a:pPr>
            <a:r>
              <a:rPr lang="en-US" sz="1600" u="sng" dirty="0">
                <a:latin typeface="Lucida Calligraphy" panose="03010101010101010101" pitchFamily="66" charset="0"/>
              </a:rPr>
              <a:t>Stinky Fact </a:t>
            </a:r>
          </a:p>
          <a:p>
            <a:pPr marL="0" indent="0">
              <a:buNone/>
            </a:pPr>
            <a:r>
              <a:rPr lang="en-US" sz="1600" dirty="0"/>
              <a:t>Horse Manure is reused for compost, to fertilize and improve the soil and to help farmers crops grow.</a:t>
            </a:r>
          </a:p>
          <a:p>
            <a:pPr marL="0" indent="0">
              <a:buNone/>
            </a:pPr>
            <a:endParaRPr lang="en-US" sz="1600" dirty="0"/>
          </a:p>
          <a:p>
            <a:pPr marL="0" indent="0">
              <a:buNone/>
            </a:pPr>
            <a:r>
              <a:rPr lang="en-US" sz="1600" u="sng" dirty="0">
                <a:latin typeface="Lucida Calligraphy" panose="03010101010101010101" pitchFamily="66" charset="0"/>
              </a:rPr>
              <a:t>Environmental-friendly fact</a:t>
            </a:r>
          </a:p>
          <a:p>
            <a:pPr marL="0" indent="0">
              <a:buNone/>
            </a:pPr>
            <a:r>
              <a:rPr lang="en-US" sz="1600" dirty="0"/>
              <a:t>Horses have several environmental advantages and have a low environmental impact. For example, horseback riding protects the land from harm that would occur if you travelled over it in a car. Riding a horse on trails uses less energy and has a smaller environmental effect.</a:t>
            </a:r>
          </a:p>
          <a:p>
            <a:pPr marL="0" indent="0">
              <a:buNone/>
            </a:pPr>
            <a:endParaRPr lang="en-US" sz="1600" dirty="0"/>
          </a:p>
          <a:p>
            <a:pPr marL="0" indent="0">
              <a:buNone/>
            </a:pPr>
            <a:r>
              <a:rPr lang="en-US" sz="1600" u="sng" dirty="0">
                <a:latin typeface="Lucida Calligraphy" panose="03010101010101010101" pitchFamily="66" charset="0"/>
              </a:rPr>
              <a:t>Fun facts</a:t>
            </a:r>
          </a:p>
          <a:p>
            <a:pPr marL="0" indent="0">
              <a:buNone/>
            </a:pPr>
            <a:r>
              <a:rPr lang="en-US" sz="1600" dirty="0"/>
              <a:t>Shetland ponies were originally a farm horse and first used for pulling carts and even ploughing the farmland.</a:t>
            </a:r>
          </a:p>
          <a:p>
            <a:pPr marL="0" indent="0">
              <a:buNone/>
            </a:pPr>
            <a:r>
              <a:rPr lang="en-US" sz="1600" dirty="0"/>
              <a:t>They can be any </a:t>
            </a:r>
            <a:r>
              <a:rPr lang="en-US" sz="1600" dirty="0" err="1"/>
              <a:t>colour</a:t>
            </a:r>
            <a:r>
              <a:rPr lang="en-US" sz="1600" dirty="0"/>
              <a:t> except….Spotted. Shetland ponies are allowed to be any </a:t>
            </a:r>
            <a:r>
              <a:rPr lang="en-US" sz="1600" dirty="0" err="1"/>
              <a:t>colour</a:t>
            </a:r>
            <a:r>
              <a:rPr lang="en-US" sz="1600" dirty="0"/>
              <a:t> in the horse gene pool except spotted.</a:t>
            </a:r>
          </a:p>
          <a:p>
            <a:pPr marL="0" indent="0">
              <a:buNone/>
            </a:pPr>
            <a:r>
              <a:rPr lang="en-US" sz="1600" dirty="0"/>
              <a:t>Shetlands are one of the smallest horse breeds in the world!</a:t>
            </a:r>
          </a:p>
          <a:p>
            <a:pPr marL="0" indent="0">
              <a:buNone/>
            </a:pPr>
            <a:r>
              <a:rPr lang="en-US" sz="1600" dirty="0"/>
              <a:t>When I was a little girl, my favorite rhyme was ‘Horsey, Horsey’</a:t>
            </a:r>
          </a:p>
          <a:p>
            <a:pPr marL="0" indent="0">
              <a:buNone/>
            </a:pPr>
            <a:endParaRPr lang="en-US" sz="1600" dirty="0"/>
          </a:p>
          <a:p>
            <a:pPr marL="0" indent="0">
              <a:buNone/>
            </a:pPr>
            <a:r>
              <a:rPr lang="en-US" sz="1600" dirty="0">
                <a:latin typeface="Adobe Hebrew" panose="02040503050201020203" pitchFamily="18" charset="-79"/>
                <a:cs typeface="Adobe Hebrew" panose="02040503050201020203" pitchFamily="18" charset="-79"/>
              </a:rPr>
              <a:t>‘Horsey, horsey, don't you stop just let your feet go </a:t>
            </a:r>
            <a:r>
              <a:rPr lang="en-US" sz="1600" dirty="0" err="1">
                <a:latin typeface="Adobe Hebrew" panose="02040503050201020203" pitchFamily="18" charset="-79"/>
                <a:cs typeface="Adobe Hebrew" panose="02040503050201020203" pitchFamily="18" charset="-79"/>
              </a:rPr>
              <a:t>clippetty</a:t>
            </a:r>
            <a:r>
              <a:rPr lang="en-US" sz="1600" dirty="0">
                <a:latin typeface="Adobe Hebrew" panose="02040503050201020203" pitchFamily="18" charset="-79"/>
                <a:cs typeface="Adobe Hebrew" panose="02040503050201020203" pitchFamily="18" charset="-79"/>
              </a:rPr>
              <a:t> clop, </a:t>
            </a:r>
          </a:p>
          <a:p>
            <a:pPr marL="0" indent="0">
              <a:buNone/>
            </a:pPr>
            <a:r>
              <a:rPr lang="en-US" sz="1600" dirty="0">
                <a:latin typeface="Adobe Hebrew" panose="02040503050201020203" pitchFamily="18" charset="-79"/>
                <a:cs typeface="Adobe Hebrew" panose="02040503050201020203" pitchFamily="18" charset="-79"/>
              </a:rPr>
              <a:t>Your tail goes swish, And the wheels go round ,</a:t>
            </a:r>
          </a:p>
          <a:p>
            <a:pPr marL="0" indent="0">
              <a:buNone/>
            </a:pPr>
            <a:r>
              <a:rPr lang="en-US" sz="1600" dirty="0">
                <a:latin typeface="Adobe Hebrew" panose="02040503050201020203" pitchFamily="18" charset="-79"/>
                <a:cs typeface="Adobe Hebrew" panose="02040503050201020203" pitchFamily="18" charset="-79"/>
              </a:rPr>
              <a:t>giddy up, we're homeward bound’.</a:t>
            </a:r>
          </a:p>
        </p:txBody>
      </p:sp>
    </p:spTree>
    <p:extLst>
      <p:ext uri="{BB962C8B-B14F-4D97-AF65-F5344CB8AC3E}">
        <p14:creationId xmlns:p14="http://schemas.microsoft.com/office/powerpoint/2010/main" val="6990510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B3684CCF-CEBB-4D8E-A366-95E43D4C7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160AB-972E-4981-A161-4D7D9C2B6963}"/>
              </a:ext>
            </a:extLst>
          </p:cNvPr>
          <p:cNvSpPr>
            <a:spLocks noGrp="1"/>
          </p:cNvSpPr>
          <p:nvPr>
            <p:ph type="title"/>
          </p:nvPr>
        </p:nvSpPr>
        <p:spPr>
          <a:xfrm>
            <a:off x="838201" y="345810"/>
            <a:ext cx="4960945" cy="1325563"/>
          </a:xfrm>
        </p:spPr>
        <p:txBody>
          <a:bodyPr>
            <a:normAutofit/>
          </a:bodyPr>
          <a:lstStyle/>
          <a:p>
            <a:r>
              <a:rPr lang="en-GB" u="sng" dirty="0">
                <a:latin typeface="Curlz MT" panose="04040404050702020202" pitchFamily="82" charset="0"/>
              </a:rPr>
              <a:t>Bee-beautiful… </a:t>
            </a:r>
          </a:p>
        </p:txBody>
      </p:sp>
      <p:sp>
        <p:nvSpPr>
          <p:cNvPr id="11" name="Content Placeholder 10">
            <a:extLst>
              <a:ext uri="{FF2B5EF4-FFF2-40B4-BE49-F238E27FC236}">
                <a16:creationId xmlns:a16="http://schemas.microsoft.com/office/drawing/2014/main" id="{CD9FE0F8-3E2C-49F5-98AD-6D049AC24A47}"/>
              </a:ext>
            </a:extLst>
          </p:cNvPr>
          <p:cNvSpPr>
            <a:spLocks noGrp="1"/>
          </p:cNvSpPr>
          <p:nvPr>
            <p:ph idx="1"/>
          </p:nvPr>
        </p:nvSpPr>
        <p:spPr>
          <a:xfrm>
            <a:off x="838201" y="1415332"/>
            <a:ext cx="4933462" cy="5375081"/>
          </a:xfrm>
        </p:spPr>
        <p:txBody>
          <a:bodyPr>
            <a:normAutofit lnSpcReduction="10000"/>
          </a:bodyPr>
          <a:lstStyle/>
          <a:p>
            <a:pPr marL="0" indent="0">
              <a:buNone/>
            </a:pPr>
            <a:r>
              <a:rPr lang="en-US" sz="1500" dirty="0"/>
              <a:t>One of my favorite noises of wildlife, is the sound of bumblebees humming, they always remind me of the summer and are so beautiful to look at. There are many different species of bumblebees.</a:t>
            </a:r>
          </a:p>
          <a:p>
            <a:pPr marL="0" indent="0">
              <a:buNone/>
            </a:pPr>
            <a:r>
              <a:rPr lang="en-US" sz="1500" dirty="0"/>
              <a:t>Blue and violet are bumblebees favorite flower colors. They will frequently fly to a flower that is either of those colors rather than one that is any other color. </a:t>
            </a:r>
          </a:p>
          <a:p>
            <a:pPr marL="0" indent="0">
              <a:buNone/>
            </a:pPr>
            <a:r>
              <a:rPr lang="en-US" sz="1500" dirty="0"/>
              <a:t>Unfortunately, the bumblebee population is in decline, the loss of suitable habitat is thought to be the main issue affecting most pollinators. Foraging and nesting or breeding grounds are included.</a:t>
            </a:r>
          </a:p>
          <a:p>
            <a:pPr marL="0" indent="0">
              <a:buNone/>
            </a:pPr>
            <a:r>
              <a:rPr lang="en-US" sz="1500" dirty="0"/>
              <a:t>The Cullum's bumblebee (Bombus </a:t>
            </a:r>
            <a:r>
              <a:rPr lang="en-US" sz="1500" dirty="0" err="1"/>
              <a:t>cullumanus</a:t>
            </a:r>
            <a:r>
              <a:rPr lang="en-US" sz="1500" dirty="0"/>
              <a:t>), last seen on the Berkshire Downs in 1941, and the Short-haired bumblebee (Bombus </a:t>
            </a:r>
            <a:r>
              <a:rPr lang="en-US" sz="1500" dirty="0" err="1"/>
              <a:t>subterraneus</a:t>
            </a:r>
            <a:r>
              <a:rPr lang="en-US" sz="1500" dirty="0"/>
              <a:t>), last seen at Dungeness in 1988 where both officially declared extinct in 2000.</a:t>
            </a:r>
          </a:p>
          <a:p>
            <a:pPr marL="0" indent="0">
              <a:buNone/>
            </a:pPr>
            <a:r>
              <a:rPr lang="en-US" sz="1500" u="sng" dirty="0"/>
              <a:t>How can we help</a:t>
            </a:r>
            <a:r>
              <a:rPr lang="en-US" sz="1500" dirty="0"/>
              <a:t>? </a:t>
            </a:r>
          </a:p>
          <a:p>
            <a:pPr marL="0" indent="0">
              <a:buNone/>
            </a:pPr>
            <a:r>
              <a:rPr lang="en-US" sz="1500" dirty="0"/>
              <a:t>We can help by planting more flowers in the garden, such as Aster flowers, these are one of the flowers that bumblebees love. </a:t>
            </a:r>
          </a:p>
          <a:p>
            <a:pPr marL="0" indent="0">
              <a:buNone/>
            </a:pPr>
            <a:r>
              <a:rPr lang="en-US" sz="1500" dirty="0"/>
              <a:t>When you see bumble bees, be kind to them. Don't destroy something simply because you're afraid of it. Bumblebees sting only if you bother them or their nests.</a:t>
            </a:r>
          </a:p>
        </p:txBody>
      </p:sp>
      <p:pic>
        <p:nvPicPr>
          <p:cNvPr id="5" name="Content Placeholder 4" descr="A bee on a flower&#10;&#10;Description automatically generated">
            <a:extLst>
              <a:ext uri="{FF2B5EF4-FFF2-40B4-BE49-F238E27FC236}">
                <a16:creationId xmlns:a16="http://schemas.microsoft.com/office/drawing/2014/main" id="{B59201F2-C17B-475C-9854-3EA947B0D49D}"/>
              </a:ext>
            </a:extLst>
          </p:cNvPr>
          <p:cNvPicPr>
            <a:picLocks noChangeAspect="1"/>
          </p:cNvPicPr>
          <p:nvPr/>
        </p:nvPicPr>
        <p:blipFill rotWithShape="1">
          <a:blip r:embed="rId2">
            <a:extLst>
              <a:ext uri="{28A0092B-C50C-407E-A947-70E740481C1C}">
                <a14:useLocalDpi xmlns:a14="http://schemas.microsoft.com/office/drawing/2010/main" val="0"/>
              </a:ext>
            </a:extLst>
          </a:blip>
          <a:srcRect t="22375" r="-2" b="8717"/>
          <a:stretch/>
        </p:blipFill>
        <p:spPr>
          <a:xfrm>
            <a:off x="6863996"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sp>
        <p:nvSpPr>
          <p:cNvPr id="84" name="Arc 8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10869" y="-729072"/>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3" name="Picture 2" descr="Background pattern&#10;&#10;Description automatically generated with medium confidence">
            <a:extLst>
              <a:ext uri="{FF2B5EF4-FFF2-40B4-BE49-F238E27FC236}">
                <a16:creationId xmlns:a16="http://schemas.microsoft.com/office/drawing/2014/main" id="{E7069406-FD15-4CAD-8CF7-C2F74660F7CF}"/>
              </a:ext>
            </a:extLst>
          </p:cNvPr>
          <p:cNvPicPr>
            <a:picLocks noChangeAspect="1"/>
          </p:cNvPicPr>
          <p:nvPr/>
        </p:nvPicPr>
        <p:blipFill rotWithShape="1">
          <a:blip r:embed="rId3"/>
          <a:srcRect t="13779" r="-4" b="28527"/>
          <a:stretch/>
        </p:blipFill>
        <p:spPr>
          <a:xfrm>
            <a:off x="63058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7" name="Picture 6" descr="A bee on a flower&#10;&#10;Description automatically generated">
            <a:extLst>
              <a:ext uri="{FF2B5EF4-FFF2-40B4-BE49-F238E27FC236}">
                <a16:creationId xmlns:a16="http://schemas.microsoft.com/office/drawing/2014/main" id="{75FEEF07-E5A3-4E4B-A62C-D2A5E1DD55D5}"/>
              </a:ext>
            </a:extLst>
          </p:cNvPr>
          <p:cNvPicPr>
            <a:picLocks noChangeAspect="1"/>
          </p:cNvPicPr>
          <p:nvPr/>
        </p:nvPicPr>
        <p:blipFill rotWithShape="1">
          <a:blip r:embed="rId4">
            <a:extLst>
              <a:ext uri="{28A0092B-C50C-407E-A947-70E740481C1C}">
                <a14:useLocalDpi xmlns:a14="http://schemas.microsoft.com/office/drawing/2010/main" val="0"/>
              </a:ext>
            </a:extLst>
          </a:blip>
          <a:srcRect l="5002" r="10285" b="4"/>
          <a:stretch/>
        </p:blipFill>
        <p:spPr>
          <a:xfrm>
            <a:off x="9933462" y="372217"/>
            <a:ext cx="2258539" cy="3554668"/>
          </a:xfrm>
          <a:custGeom>
            <a:avLst/>
            <a:gdLst/>
            <a:ahLst/>
            <a:cxnLst/>
            <a:rect l="l" t="t" r="r" b="b"/>
            <a:pathLst>
              <a:path w="2258539" h="3554668">
                <a:moveTo>
                  <a:pt x="1777334" y="0"/>
                </a:moveTo>
                <a:cubicBezTo>
                  <a:pt x="1900033" y="0"/>
                  <a:pt x="2019829" y="12434"/>
                  <a:pt x="2135529" y="36109"/>
                </a:cubicBezTo>
                <a:lnTo>
                  <a:pt x="2258539" y="67738"/>
                </a:lnTo>
                <a:lnTo>
                  <a:pt x="2258539" y="3486930"/>
                </a:lnTo>
                <a:lnTo>
                  <a:pt x="2135529" y="3518559"/>
                </a:lnTo>
                <a:cubicBezTo>
                  <a:pt x="2019829" y="3542235"/>
                  <a:pt x="1900033" y="3554668"/>
                  <a:pt x="1777334" y="3554668"/>
                </a:cubicBezTo>
                <a:cubicBezTo>
                  <a:pt x="795739" y="3554668"/>
                  <a:pt x="0" y="2758929"/>
                  <a:pt x="0" y="1777334"/>
                </a:cubicBezTo>
                <a:cubicBezTo>
                  <a:pt x="0" y="795740"/>
                  <a:pt x="795739" y="0"/>
                  <a:pt x="1777334" y="0"/>
                </a:cubicBezTo>
                <a:close/>
              </a:path>
            </a:pathLst>
          </a:custGeom>
        </p:spPr>
      </p:pic>
    </p:spTree>
    <p:extLst>
      <p:ext uri="{BB962C8B-B14F-4D97-AF65-F5344CB8AC3E}">
        <p14:creationId xmlns:p14="http://schemas.microsoft.com/office/powerpoint/2010/main" val="1636711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A1E28E-573D-42F7-8F63-A306BBDFCFF2}"/>
              </a:ext>
            </a:extLst>
          </p:cNvPr>
          <p:cNvSpPr>
            <a:spLocks noGrp="1"/>
          </p:cNvSpPr>
          <p:nvPr>
            <p:ph type="title"/>
          </p:nvPr>
        </p:nvSpPr>
        <p:spPr>
          <a:xfrm>
            <a:off x="997896" y="1243783"/>
            <a:ext cx="3603159" cy="530647"/>
          </a:xfrm>
        </p:spPr>
        <p:txBody>
          <a:bodyPr anchor="b">
            <a:normAutofit fontScale="90000"/>
          </a:bodyPr>
          <a:lstStyle/>
          <a:p>
            <a:r>
              <a:rPr lang="en-GB" sz="4000" u="sng" dirty="0">
                <a:latin typeface="Curlz MT" panose="04040404050702020202" pitchFamily="82" charset="0"/>
              </a:rPr>
              <a:t>Wriggly worms…</a:t>
            </a:r>
          </a:p>
        </p:txBody>
      </p:sp>
      <p:grpSp>
        <p:nvGrpSpPr>
          <p:cNvPr id="27" name="Group 19">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518649"/>
            <a:ext cx="1128382" cy="847206"/>
            <a:chOff x="8183879" y="1000124"/>
            <a:chExt cx="1562267" cy="1172973"/>
          </a:xfrm>
        </p:grpSpPr>
        <p:sp>
          <p:nvSpPr>
            <p:cNvPr id="21"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8"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29" name="Content Placeholder 14">
            <a:extLst>
              <a:ext uri="{FF2B5EF4-FFF2-40B4-BE49-F238E27FC236}">
                <a16:creationId xmlns:a16="http://schemas.microsoft.com/office/drawing/2014/main" id="{8CC7842C-AA82-4AE7-A2B6-1966379C2480}"/>
              </a:ext>
            </a:extLst>
          </p:cNvPr>
          <p:cNvSpPr>
            <a:spLocks noGrp="1"/>
          </p:cNvSpPr>
          <p:nvPr>
            <p:ph idx="1"/>
          </p:nvPr>
        </p:nvSpPr>
        <p:spPr>
          <a:xfrm>
            <a:off x="270344" y="1839163"/>
            <a:ext cx="3880237" cy="4951251"/>
          </a:xfrm>
        </p:spPr>
        <p:txBody>
          <a:bodyPr anchor="t">
            <a:normAutofit fontScale="92500" lnSpcReduction="10000"/>
          </a:bodyPr>
          <a:lstStyle/>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On my adventurer the first thing that caught my attention was how quiet and peaceful it was to be outside with no noise of a tv or radio, there was also some earthly smells that I found quiet intriguing, so I decided to figure out what they were and where they was coming from. I followed my nose, and I was led to a dark damp corner of the garden.</a:t>
            </a:r>
          </a:p>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There was stones piled up by the edge of the path. I proceeded to move the stones and I came across my first garden tenant; It was a slow-worm. I rarely see slow worms, so it was a nice surprise.</a:t>
            </a:r>
          </a:p>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I carefully picked it to see how she felt and for a closer look, I noticed a stripe going down her back, this meant she was a female. </a:t>
            </a:r>
            <a:r>
              <a:rPr lang="en-GB" sz="1200" dirty="0">
                <a:latin typeface="Calibri" panose="020F0502020204030204" pitchFamily="34" charset="0"/>
                <a:ea typeface="Calibri" panose="020F0502020204030204" pitchFamily="34" charset="0"/>
                <a:cs typeface="Times New Roman" panose="02020603050405020304" pitchFamily="18" charset="0"/>
              </a:rPr>
              <a:t>A</a:t>
            </a:r>
            <a:r>
              <a:rPr lang="en-GB" sz="1200" dirty="0">
                <a:effectLst/>
                <a:latin typeface="Calibri" panose="020F0502020204030204" pitchFamily="34" charset="0"/>
                <a:ea typeface="Calibri" panose="020F0502020204030204" pitchFamily="34" charset="0"/>
                <a:cs typeface="Times New Roman" panose="02020603050405020304" pitchFamily="18" charset="0"/>
              </a:rPr>
              <a:t>fter a few minutes I put her back by the rocks and watch her disappear into the side of the pathway.</a:t>
            </a:r>
          </a:p>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I then went to find out all the information I could on slow worms, for example,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Female slow-worms have a stripe going down their body, male slow-worms have spots on their body, </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Slow-worms have</a:t>
            </a:r>
            <a:r>
              <a:rPr lang="en-US" sz="1200" dirty="0">
                <a:effectLst/>
                <a:latin typeface="Calibri" panose="020F0502020204030204" pitchFamily="34" charset="0"/>
                <a:ea typeface="Calibri" panose="020F0502020204030204" pitchFamily="34" charset="0"/>
                <a:cs typeface="Times New Roman" panose="02020603050405020304" pitchFamily="18" charset="0"/>
              </a:rPr>
              <a:t> a wide distribution in Europe and Asia and is one of the few reptiles native to </a:t>
            </a:r>
            <a:r>
              <a:rPr lang="en-US" sz="1200" dirty="0">
                <a:latin typeface="Calibri" panose="020F0502020204030204" pitchFamily="34" charset="0"/>
                <a:ea typeface="Calibri" panose="020F0502020204030204" pitchFamily="34" charset="0"/>
                <a:cs typeface="Times New Roman" panose="02020603050405020304" pitchFamily="18" charset="0"/>
              </a:rPr>
              <a:t>Britain</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Slow-worms have a diet of slugs, snails and insects, which is good news for me, as it will keep the slugs from eating my vegetables and plants.</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Female slow-worms give birth to live young slow-worms, rather than lay eggs,</a:t>
            </a:r>
          </a:p>
          <a:p>
            <a:pPr marL="0" indent="0">
              <a:buNone/>
            </a:pPr>
            <a:r>
              <a:rPr lang="en-GB" sz="1200" dirty="0">
                <a:effectLst/>
                <a:latin typeface="Calibri" panose="020F0502020204030204" pitchFamily="34" charset="0"/>
                <a:ea typeface="Calibri" panose="020F0502020204030204" pitchFamily="34" charset="0"/>
                <a:cs typeface="Times New Roman" panose="02020603050405020304" pitchFamily="18" charset="0"/>
              </a:rPr>
              <a:t>I also found out that they are lizards and not snakes like I first thought, I found that quite interesting.</a:t>
            </a:r>
            <a:endParaRPr lang="en-US" sz="1200" dirty="0"/>
          </a:p>
        </p:txBody>
      </p:sp>
      <p:pic>
        <p:nvPicPr>
          <p:cNvPr id="5" name="Content Placeholder 4" descr="A close-up of a pink flower&#10;&#10;Description automatically generated with low confidence">
            <a:extLst>
              <a:ext uri="{FF2B5EF4-FFF2-40B4-BE49-F238E27FC236}">
                <a16:creationId xmlns:a16="http://schemas.microsoft.com/office/drawing/2014/main" id="{4F45293A-FCB3-42CB-81D9-579057863434}"/>
              </a:ext>
            </a:extLst>
          </p:cNvPr>
          <p:cNvPicPr>
            <a:picLocks noChangeAspect="1"/>
          </p:cNvPicPr>
          <p:nvPr/>
        </p:nvPicPr>
        <p:blipFill rotWithShape="1">
          <a:blip r:embed="rId2">
            <a:extLst>
              <a:ext uri="{28A0092B-C50C-407E-A947-70E740481C1C}">
                <a14:useLocalDpi xmlns:a14="http://schemas.microsoft.com/office/drawing/2010/main" val="0"/>
              </a:ext>
            </a:extLst>
          </a:blip>
          <a:srcRect l="2299" r="30020" b="2"/>
          <a:stretch/>
        </p:blipFill>
        <p:spPr>
          <a:xfrm rot="5400000">
            <a:off x="4783936" y="-182880"/>
            <a:ext cx="3383280" cy="3749040"/>
          </a:xfrm>
          <a:prstGeom prst="rect">
            <a:avLst/>
          </a:prstGeom>
        </p:spPr>
      </p:pic>
      <p:pic>
        <p:nvPicPr>
          <p:cNvPr id="7" name="Picture 6" descr="A snake in the grass&#10;&#10;Description automatically generated with medium confidence">
            <a:extLst>
              <a:ext uri="{FF2B5EF4-FFF2-40B4-BE49-F238E27FC236}">
                <a16:creationId xmlns:a16="http://schemas.microsoft.com/office/drawing/2014/main" id="{F2783A55-68BA-473F-8AD3-BC4D4020BB8A}"/>
              </a:ext>
            </a:extLst>
          </p:cNvPr>
          <p:cNvPicPr>
            <a:picLocks noChangeAspect="1"/>
          </p:cNvPicPr>
          <p:nvPr/>
        </p:nvPicPr>
        <p:blipFill rotWithShape="1">
          <a:blip r:embed="rId3">
            <a:extLst>
              <a:ext uri="{28A0092B-C50C-407E-A947-70E740481C1C}">
                <a14:useLocalDpi xmlns:a14="http://schemas.microsoft.com/office/drawing/2010/main" val="0"/>
              </a:ext>
            </a:extLst>
          </a:blip>
          <a:srcRect r="32318" b="2"/>
          <a:stretch/>
        </p:blipFill>
        <p:spPr>
          <a:xfrm rot="5400000">
            <a:off x="8625840" y="-182880"/>
            <a:ext cx="3383280" cy="3749040"/>
          </a:xfrm>
          <a:prstGeom prst="rect">
            <a:avLst/>
          </a:prstGeom>
        </p:spPr>
      </p:pic>
      <p:pic>
        <p:nvPicPr>
          <p:cNvPr id="9" name="Picture 8" descr="A picture containing tree, plant&#10;&#10;Description automatically generated">
            <a:extLst>
              <a:ext uri="{FF2B5EF4-FFF2-40B4-BE49-F238E27FC236}">
                <a16:creationId xmlns:a16="http://schemas.microsoft.com/office/drawing/2014/main" id="{7C24E12A-D0B6-4470-A3A9-98405056E5F2}"/>
              </a:ext>
            </a:extLst>
          </p:cNvPr>
          <p:cNvPicPr>
            <a:picLocks noChangeAspect="1"/>
          </p:cNvPicPr>
          <p:nvPr/>
        </p:nvPicPr>
        <p:blipFill rotWithShape="1">
          <a:blip r:embed="rId4">
            <a:extLst>
              <a:ext uri="{28A0092B-C50C-407E-A947-70E740481C1C}">
                <a14:useLocalDpi xmlns:a14="http://schemas.microsoft.com/office/drawing/2010/main" val="0"/>
              </a:ext>
            </a:extLst>
          </a:blip>
          <a:srcRect r="32318" b="2"/>
          <a:stretch/>
        </p:blipFill>
        <p:spPr>
          <a:xfrm rot="5400000">
            <a:off x="4783936" y="3291841"/>
            <a:ext cx="3383279" cy="3749040"/>
          </a:xfrm>
          <a:prstGeom prst="rect">
            <a:avLst/>
          </a:prstGeom>
        </p:spPr>
      </p:pic>
      <p:pic>
        <p:nvPicPr>
          <p:cNvPr id="11" name="Picture 10" descr="A picture containing plant, nature&#10;&#10;Description automatically generated">
            <a:extLst>
              <a:ext uri="{FF2B5EF4-FFF2-40B4-BE49-F238E27FC236}">
                <a16:creationId xmlns:a16="http://schemas.microsoft.com/office/drawing/2014/main" id="{3BABEF2D-9DFE-4A06-859D-B7F87597D16C}"/>
              </a:ext>
            </a:extLst>
          </p:cNvPr>
          <p:cNvPicPr>
            <a:picLocks noChangeAspect="1"/>
          </p:cNvPicPr>
          <p:nvPr/>
        </p:nvPicPr>
        <p:blipFill rotWithShape="1">
          <a:blip r:embed="rId5">
            <a:extLst>
              <a:ext uri="{28A0092B-C50C-407E-A947-70E740481C1C}">
                <a14:useLocalDpi xmlns:a14="http://schemas.microsoft.com/office/drawing/2010/main" val="0"/>
              </a:ext>
            </a:extLst>
          </a:blip>
          <a:srcRect l="11019" r="21299" b="2"/>
          <a:stretch/>
        </p:blipFill>
        <p:spPr>
          <a:xfrm rot="5400000">
            <a:off x="8625840" y="3291841"/>
            <a:ext cx="3383280" cy="3749040"/>
          </a:xfrm>
          <a:prstGeom prst="rect">
            <a:avLst/>
          </a:prstGeom>
        </p:spPr>
      </p:pic>
    </p:spTree>
    <p:extLst>
      <p:ext uri="{BB962C8B-B14F-4D97-AF65-F5344CB8AC3E}">
        <p14:creationId xmlns:p14="http://schemas.microsoft.com/office/powerpoint/2010/main" val="12987184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24">
            <a:extLst>
              <a:ext uri="{FF2B5EF4-FFF2-40B4-BE49-F238E27FC236}">
                <a16:creationId xmlns:a16="http://schemas.microsoft.com/office/drawing/2014/main" id="{A3C210E6-A35A-4F68-8D60-801A019C75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grass, set, several&#10;&#10;Description automatically generated">
            <a:extLst>
              <a:ext uri="{FF2B5EF4-FFF2-40B4-BE49-F238E27FC236}">
                <a16:creationId xmlns:a16="http://schemas.microsoft.com/office/drawing/2014/main" id="{659C1C25-B6F4-426D-88A7-BB2B1B29612C}"/>
              </a:ext>
            </a:extLst>
          </p:cNvPr>
          <p:cNvPicPr>
            <a:picLocks noChangeAspect="1"/>
          </p:cNvPicPr>
          <p:nvPr/>
        </p:nvPicPr>
        <p:blipFill rotWithShape="1">
          <a:blip r:embed="rId2">
            <a:extLst>
              <a:ext uri="{28A0092B-C50C-407E-A947-70E740481C1C}">
                <a14:useLocalDpi xmlns:a14="http://schemas.microsoft.com/office/drawing/2010/main" val="0"/>
              </a:ext>
            </a:extLst>
          </a:blip>
          <a:srcRect t="99" r="-2" b="8813"/>
          <a:stretch/>
        </p:blipFill>
        <p:spPr>
          <a:xfrm>
            <a:off x="313638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p:spPr>
      </p:pic>
      <p:pic>
        <p:nvPicPr>
          <p:cNvPr id="7" name="Picture 6" descr="A picture containing grass, outdoor, green, plant&#10;&#10;Description automatically generated">
            <a:extLst>
              <a:ext uri="{FF2B5EF4-FFF2-40B4-BE49-F238E27FC236}">
                <a16:creationId xmlns:a16="http://schemas.microsoft.com/office/drawing/2014/main" id="{B609B266-2DC1-4A8B-BE3D-98F1AAB071FC}"/>
              </a:ext>
            </a:extLst>
          </p:cNvPr>
          <p:cNvPicPr>
            <a:picLocks noChangeAspect="1"/>
          </p:cNvPicPr>
          <p:nvPr/>
        </p:nvPicPr>
        <p:blipFill rotWithShape="1">
          <a:blip r:embed="rId3">
            <a:extLst>
              <a:ext uri="{28A0092B-C50C-407E-A947-70E740481C1C}">
                <a14:useLocalDpi xmlns:a14="http://schemas.microsoft.com/office/drawing/2010/main" val="0"/>
              </a:ext>
            </a:extLst>
          </a:blip>
          <a:srcRect t="23532" r="-2" b="23432"/>
          <a:stretch/>
        </p:blipFill>
        <p:spPr>
          <a:xfrm>
            <a:off x="7381690" y="3456433"/>
            <a:ext cx="4810310" cy="3401568"/>
          </a:xfrm>
          <a:custGeom>
            <a:avLst/>
            <a:gdLst/>
            <a:ahLst/>
            <a:cxnLst/>
            <a:rect l="l" t="t" r="r" b="b"/>
            <a:pathLst>
              <a:path w="4810310" h="3401568">
                <a:moveTo>
                  <a:pt x="781270" y="0"/>
                </a:moveTo>
                <a:lnTo>
                  <a:pt x="4810310" y="0"/>
                </a:lnTo>
                <a:lnTo>
                  <a:pt x="4810310" y="3401568"/>
                </a:lnTo>
                <a:lnTo>
                  <a:pt x="0" y="3401568"/>
                </a:lnTo>
                <a:lnTo>
                  <a:pt x="1963" y="3397912"/>
                </a:lnTo>
                <a:cubicBezTo>
                  <a:pt x="454182" y="2512619"/>
                  <a:pt x="736170" y="1430108"/>
                  <a:pt x="776876" y="254399"/>
                </a:cubicBezTo>
                <a:close/>
              </a:path>
            </a:pathLst>
          </a:custGeom>
        </p:spPr>
      </p:pic>
      <p:pic>
        <p:nvPicPr>
          <p:cNvPr id="9" name="Picture 8" descr="A picture containing wooden, wood, stone&#10;&#10;Description automatically generated">
            <a:extLst>
              <a:ext uri="{FF2B5EF4-FFF2-40B4-BE49-F238E27FC236}">
                <a16:creationId xmlns:a16="http://schemas.microsoft.com/office/drawing/2014/main" id="{BF0235DF-EDF3-4FA8-9491-5DDF8F64E6E0}"/>
              </a:ext>
            </a:extLst>
          </p:cNvPr>
          <p:cNvPicPr>
            <a:picLocks noChangeAspect="1"/>
          </p:cNvPicPr>
          <p:nvPr/>
        </p:nvPicPr>
        <p:blipFill rotWithShape="1">
          <a:blip r:embed="rId4">
            <a:extLst>
              <a:ext uri="{28A0092B-C50C-407E-A947-70E740481C1C}">
                <a14:useLocalDpi xmlns:a14="http://schemas.microsoft.com/office/drawing/2010/main" val="0"/>
              </a:ext>
            </a:extLst>
          </a:blip>
          <a:srcRect t="43131" r="-2" b="5072"/>
          <a:stretch/>
        </p:blipFill>
        <p:spPr>
          <a:xfrm>
            <a:off x="3189428"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p:spPr>
      </p:pic>
      <p:sp useBgFill="1">
        <p:nvSpPr>
          <p:cNvPr id="43" name="Freeform: Shape 26">
            <a:extLst>
              <a:ext uri="{FF2B5EF4-FFF2-40B4-BE49-F238E27FC236}">
                <a16:creationId xmlns:a16="http://schemas.microsoft.com/office/drawing/2014/main" id="{AC0D06B0-F19C-459E-B221-A34B506FB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4" name="Freeform: Shape 28">
            <a:extLst>
              <a:ext uri="{FF2B5EF4-FFF2-40B4-BE49-F238E27FC236}">
                <a16:creationId xmlns:a16="http://schemas.microsoft.com/office/drawing/2014/main" id="{345B26DA-1C6B-4C66-81C9-9C1877FC2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CD8B73-7D0E-40F1-A6E9-B3870E4A256F}"/>
              </a:ext>
            </a:extLst>
          </p:cNvPr>
          <p:cNvSpPr>
            <a:spLocks noGrp="1"/>
          </p:cNvSpPr>
          <p:nvPr>
            <p:ph type="title"/>
          </p:nvPr>
        </p:nvSpPr>
        <p:spPr>
          <a:xfrm>
            <a:off x="213360" y="304800"/>
            <a:ext cx="3271520" cy="1706563"/>
          </a:xfrm>
        </p:spPr>
        <p:txBody>
          <a:bodyPr vert="horz" lIns="91440" tIns="45720" rIns="91440" bIns="45720" rtlCol="0">
            <a:normAutofit/>
          </a:bodyPr>
          <a:lstStyle/>
          <a:p>
            <a:r>
              <a:rPr lang="en-US" sz="3600" u="sng" kern="1200" dirty="0">
                <a:latin typeface="Curlz MT" panose="04040404050702020202" pitchFamily="82" charset="0"/>
              </a:rPr>
              <a:t>Let’s Conserve </a:t>
            </a:r>
            <a:r>
              <a:rPr lang="en-US" sz="3600" u="sng" dirty="0">
                <a:latin typeface="Curlz MT" panose="04040404050702020202" pitchFamily="82" charset="0"/>
              </a:rPr>
              <a:t>T</a:t>
            </a:r>
            <a:r>
              <a:rPr lang="en-US" sz="3600" u="sng" kern="1200" dirty="0">
                <a:latin typeface="Curlz MT" panose="04040404050702020202" pitchFamily="82" charset="0"/>
              </a:rPr>
              <a:t>ogether….</a:t>
            </a:r>
          </a:p>
        </p:txBody>
      </p:sp>
      <p:sp>
        <p:nvSpPr>
          <p:cNvPr id="45" name="Rectangle 30">
            <a:extLst>
              <a:ext uri="{FF2B5EF4-FFF2-40B4-BE49-F238E27FC236}">
                <a16:creationId xmlns:a16="http://schemas.microsoft.com/office/drawing/2014/main" id="{98DE6C44-43F8-4DE4-AB81-66853FFEA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05840"/>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6" name="Rectangle 32">
            <a:extLst>
              <a:ext uri="{FF2B5EF4-FFF2-40B4-BE49-F238E27FC236}">
                <a16:creationId xmlns:a16="http://schemas.microsoft.com/office/drawing/2014/main" id="{2409529B-9B56-4F10-BE4D-F934DB89E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7" name="Content Placeholder 21">
            <a:extLst>
              <a:ext uri="{FF2B5EF4-FFF2-40B4-BE49-F238E27FC236}">
                <a16:creationId xmlns:a16="http://schemas.microsoft.com/office/drawing/2014/main" id="{C435C5AD-C910-4133-AA2C-6F7F9D625948}"/>
              </a:ext>
            </a:extLst>
          </p:cNvPr>
          <p:cNvSpPr>
            <a:spLocks noGrp="1"/>
          </p:cNvSpPr>
          <p:nvPr>
            <p:ph idx="1"/>
          </p:nvPr>
        </p:nvSpPr>
        <p:spPr>
          <a:xfrm>
            <a:off x="213360" y="2276855"/>
            <a:ext cx="3332922" cy="4581145"/>
          </a:xfrm>
        </p:spPr>
        <p:txBody>
          <a:bodyPr>
            <a:normAutofit fontScale="85000" lnSpcReduction="10000"/>
          </a:bodyPr>
          <a:lstStyle/>
          <a:p>
            <a:pPr marL="0" indent="0">
              <a:buNone/>
            </a:pPr>
            <a:r>
              <a:rPr lang="en-US" sz="1700" dirty="0"/>
              <a:t>After spending so much time in my garden and beginning to </a:t>
            </a:r>
            <a:r>
              <a:rPr lang="en-US" sz="1700" dirty="0" err="1"/>
              <a:t>realise</a:t>
            </a:r>
            <a:r>
              <a:rPr lang="en-US" sz="1700" dirty="0"/>
              <a:t> the importance of all the wildlife and insects, and the important part that they play in nature. I wanted to give back to my garden to help it grow and thrive. </a:t>
            </a:r>
          </a:p>
          <a:p>
            <a:pPr marL="0" indent="0">
              <a:buNone/>
            </a:pPr>
            <a:r>
              <a:rPr lang="en-US" sz="1700" dirty="0"/>
              <a:t>With the help from my children, we decide to make the garden into a home for all the inhabitants. </a:t>
            </a:r>
          </a:p>
          <a:p>
            <a:pPr marL="0" indent="0">
              <a:buNone/>
            </a:pPr>
            <a:r>
              <a:rPr lang="en-US" sz="1700" dirty="0"/>
              <a:t>We started by cleaning any rubbish from the garden and hedges, but also being careful as not to disturb the wildlife or destroy any home that the insects and bugs may have made within and of the rubbish.</a:t>
            </a:r>
          </a:p>
          <a:p>
            <a:pPr marL="0" indent="0">
              <a:buNone/>
            </a:pPr>
            <a:r>
              <a:rPr lang="en-US" sz="1700" dirty="0"/>
              <a:t>We made two different birdfeeders, a bed-bug hotel and planted some vegetables. We also planted some blue/violet flowers for the bumble bees.</a:t>
            </a:r>
          </a:p>
          <a:p>
            <a:pPr marL="0" indent="0">
              <a:buNone/>
            </a:pPr>
            <a:r>
              <a:rPr lang="en-US" sz="1700" dirty="0"/>
              <a:t>We also found large rocks, dried twigs, leaves and pieces of bark to make a warm safe home in the corner of the garden for slow-worms or any of the other wildlife.</a:t>
            </a:r>
          </a:p>
          <a:p>
            <a:pPr marL="0" indent="0">
              <a:buNone/>
            </a:pPr>
            <a:endParaRPr lang="en-US" sz="1700" dirty="0"/>
          </a:p>
          <a:p>
            <a:pPr marL="0" indent="0">
              <a:buNone/>
            </a:pPr>
            <a:endParaRPr lang="en-US" sz="1700" dirty="0"/>
          </a:p>
        </p:txBody>
      </p:sp>
      <p:pic>
        <p:nvPicPr>
          <p:cNvPr id="11" name="Picture 10">
            <a:extLst>
              <a:ext uri="{FF2B5EF4-FFF2-40B4-BE49-F238E27FC236}">
                <a16:creationId xmlns:a16="http://schemas.microsoft.com/office/drawing/2014/main" id="{10AAABF5-94B0-40C8-B03B-091EAF5F4C94}"/>
              </a:ext>
            </a:extLst>
          </p:cNvPr>
          <p:cNvPicPr>
            <a:picLocks noChangeAspect="1"/>
          </p:cNvPicPr>
          <p:nvPr/>
        </p:nvPicPr>
        <p:blipFill rotWithShape="1">
          <a:blip r:embed="rId5">
            <a:extLst>
              <a:ext uri="{28A0092B-C50C-407E-A947-70E740481C1C}">
                <a14:useLocalDpi xmlns:a14="http://schemas.microsoft.com/office/drawing/2010/main" val="0"/>
              </a:ext>
            </a:extLst>
          </a:blip>
          <a:srcRect t="29052" r="2" b="17662"/>
          <a:stretch/>
        </p:blipFill>
        <p:spPr>
          <a:xfrm>
            <a:off x="7404372" y="10"/>
            <a:ext cx="4787628" cy="3401558"/>
          </a:xfrm>
          <a:custGeom>
            <a:avLst/>
            <a:gdLst/>
            <a:ahLst/>
            <a:cxnLst/>
            <a:rect l="l" t="t" r="r" b="b"/>
            <a:pathLst>
              <a:path w="4787628" h="3401568">
                <a:moveTo>
                  <a:pt x="0" y="0"/>
                </a:moveTo>
                <a:lnTo>
                  <a:pt x="4787628" y="0"/>
                </a:lnTo>
                <a:lnTo>
                  <a:pt x="4787628" y="3401568"/>
                </a:lnTo>
                <a:lnTo>
                  <a:pt x="762748" y="3401568"/>
                </a:lnTo>
                <a:lnTo>
                  <a:pt x="751436" y="2963954"/>
                </a:lnTo>
                <a:cubicBezTo>
                  <a:pt x="698408" y="1942163"/>
                  <a:pt x="463174" y="995044"/>
                  <a:pt x="93264" y="192283"/>
                </a:cubicBezTo>
                <a:close/>
              </a:path>
            </a:pathLst>
          </a:custGeom>
        </p:spPr>
      </p:pic>
    </p:spTree>
    <p:extLst>
      <p:ext uri="{BB962C8B-B14F-4D97-AF65-F5344CB8AC3E}">
        <p14:creationId xmlns:p14="http://schemas.microsoft.com/office/powerpoint/2010/main" val="307555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F232A53-673E-406F-BB93-BF651C276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3" name="Rectangle 52">
            <a:extLst>
              <a:ext uri="{FF2B5EF4-FFF2-40B4-BE49-F238E27FC236}">
                <a16:creationId xmlns:a16="http://schemas.microsoft.com/office/drawing/2014/main" id="{C062E60F-5CD4-4268-8359-807663468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288350"/>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D8EFAF-1BF1-4759-BF61-69BD94CF659C}"/>
              </a:ext>
            </a:extLst>
          </p:cNvPr>
          <p:cNvSpPr>
            <a:spLocks noGrp="1"/>
          </p:cNvSpPr>
          <p:nvPr>
            <p:ph type="title"/>
          </p:nvPr>
        </p:nvSpPr>
        <p:spPr>
          <a:xfrm>
            <a:off x="841248" y="510047"/>
            <a:ext cx="3300984" cy="1645920"/>
          </a:xfrm>
        </p:spPr>
        <p:txBody>
          <a:bodyPr>
            <a:normAutofit/>
          </a:bodyPr>
          <a:lstStyle/>
          <a:p>
            <a:r>
              <a:rPr lang="en-GB" sz="3600" dirty="0">
                <a:latin typeface="Curlz MT" panose="04040404050702020202" pitchFamily="82" charset="0"/>
              </a:rPr>
              <a:t>Bed-Bug Hotel….</a:t>
            </a:r>
          </a:p>
        </p:txBody>
      </p:sp>
      <p:sp>
        <p:nvSpPr>
          <p:cNvPr id="55" name="Rectangle 54">
            <a:extLst>
              <a:ext uri="{FF2B5EF4-FFF2-40B4-BE49-F238E27FC236}">
                <a16:creationId xmlns:a16="http://schemas.microsoft.com/office/drawing/2014/main" id="{BB341EC3-1810-4D33-BA3F-E2D0AA0EC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980964"/>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7" name="Rectangle 56">
            <a:extLst>
              <a:ext uri="{FF2B5EF4-FFF2-40B4-BE49-F238E27FC236}">
                <a16:creationId xmlns:a16="http://schemas.microsoft.com/office/drawing/2014/main" id="{10127CDE-2B99-47A8-BB3C-7D1751910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10864" y="1323863"/>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picture containing ground, tool&#10;&#10;Description automatically generated">
            <a:extLst>
              <a:ext uri="{FF2B5EF4-FFF2-40B4-BE49-F238E27FC236}">
                <a16:creationId xmlns:a16="http://schemas.microsoft.com/office/drawing/2014/main" id="{FE658F19-D42B-437A-9A70-408AEE58C090}"/>
              </a:ext>
            </a:extLst>
          </p:cNvPr>
          <p:cNvPicPr>
            <a:picLocks noChangeAspect="1"/>
          </p:cNvPicPr>
          <p:nvPr/>
        </p:nvPicPr>
        <p:blipFill rotWithShape="1">
          <a:blip r:embed="rId2">
            <a:extLst>
              <a:ext uri="{28A0092B-C50C-407E-A947-70E740481C1C}">
                <a14:useLocalDpi xmlns:a14="http://schemas.microsoft.com/office/drawing/2010/main" val="0"/>
              </a:ext>
            </a:extLst>
          </a:blip>
          <a:srcRect r="3" b="15567"/>
          <a:stretch/>
        </p:blipFill>
        <p:spPr>
          <a:xfrm>
            <a:off x="246888" y="2830489"/>
            <a:ext cx="2834640" cy="3191257"/>
          </a:xfrm>
          <a:prstGeom prst="rect">
            <a:avLst/>
          </a:prstGeom>
        </p:spPr>
      </p:pic>
      <p:pic>
        <p:nvPicPr>
          <p:cNvPr id="9" name="Picture 8" descr="A picture containing spice, food, wooden&#10;&#10;Description automatically generated">
            <a:extLst>
              <a:ext uri="{FF2B5EF4-FFF2-40B4-BE49-F238E27FC236}">
                <a16:creationId xmlns:a16="http://schemas.microsoft.com/office/drawing/2014/main" id="{CFBBAC73-B4A3-4BD7-8CB3-22F6E844367A}"/>
              </a:ext>
            </a:extLst>
          </p:cNvPr>
          <p:cNvPicPr>
            <a:picLocks noChangeAspect="1"/>
          </p:cNvPicPr>
          <p:nvPr/>
        </p:nvPicPr>
        <p:blipFill rotWithShape="1">
          <a:blip r:embed="rId3">
            <a:extLst>
              <a:ext uri="{28A0092B-C50C-407E-A947-70E740481C1C}">
                <a14:useLocalDpi xmlns:a14="http://schemas.microsoft.com/office/drawing/2010/main" val="0"/>
              </a:ext>
            </a:extLst>
          </a:blip>
          <a:srcRect t="7304" r="3" b="8263"/>
          <a:stretch/>
        </p:blipFill>
        <p:spPr>
          <a:xfrm>
            <a:off x="3200400" y="2830489"/>
            <a:ext cx="2834640" cy="3191257"/>
          </a:xfrm>
          <a:prstGeom prst="rect">
            <a:avLst/>
          </a:prstGeom>
        </p:spPr>
      </p:pic>
      <p:pic>
        <p:nvPicPr>
          <p:cNvPr id="11" name="Picture 10" descr="A picture containing wooden, wood, stone&#10;&#10;Description automatically generated">
            <a:extLst>
              <a:ext uri="{FF2B5EF4-FFF2-40B4-BE49-F238E27FC236}">
                <a16:creationId xmlns:a16="http://schemas.microsoft.com/office/drawing/2014/main" id="{403BF07E-FBA8-4A33-ABBA-7B756785B553}"/>
              </a:ext>
            </a:extLst>
          </p:cNvPr>
          <p:cNvPicPr>
            <a:picLocks noChangeAspect="1"/>
          </p:cNvPicPr>
          <p:nvPr/>
        </p:nvPicPr>
        <p:blipFill rotWithShape="1">
          <a:blip r:embed="rId4">
            <a:extLst>
              <a:ext uri="{28A0092B-C50C-407E-A947-70E740481C1C}">
                <a14:useLocalDpi xmlns:a14="http://schemas.microsoft.com/office/drawing/2010/main" val="0"/>
              </a:ext>
            </a:extLst>
          </a:blip>
          <a:srcRect t="15625"/>
          <a:stretch/>
        </p:blipFill>
        <p:spPr>
          <a:xfrm>
            <a:off x="9235440" y="2829910"/>
            <a:ext cx="2834640" cy="3188970"/>
          </a:xfrm>
          <a:prstGeom prst="rect">
            <a:avLst/>
          </a:prstGeom>
        </p:spPr>
      </p:pic>
      <p:pic>
        <p:nvPicPr>
          <p:cNvPr id="7" name="Picture 6">
            <a:extLst>
              <a:ext uri="{FF2B5EF4-FFF2-40B4-BE49-F238E27FC236}">
                <a16:creationId xmlns:a16="http://schemas.microsoft.com/office/drawing/2014/main" id="{B7403402-91F3-49D0-8D98-122A28648A8B}"/>
              </a:ext>
            </a:extLst>
          </p:cNvPr>
          <p:cNvPicPr>
            <a:picLocks noChangeAspect="1"/>
          </p:cNvPicPr>
          <p:nvPr/>
        </p:nvPicPr>
        <p:blipFill rotWithShape="1">
          <a:blip r:embed="rId5">
            <a:extLst>
              <a:ext uri="{28A0092B-C50C-407E-A947-70E740481C1C}">
                <a14:useLocalDpi xmlns:a14="http://schemas.microsoft.com/office/drawing/2010/main" val="0"/>
              </a:ext>
            </a:extLst>
          </a:blip>
          <a:srcRect l="18831" r="14551"/>
          <a:stretch/>
        </p:blipFill>
        <p:spPr>
          <a:xfrm>
            <a:off x="6217920" y="2796117"/>
            <a:ext cx="2834640" cy="3191300"/>
          </a:xfrm>
          <a:prstGeom prst="rect">
            <a:avLst/>
          </a:prstGeom>
        </p:spPr>
      </p:pic>
      <p:sp>
        <p:nvSpPr>
          <p:cNvPr id="4" name="TextBox 3">
            <a:extLst>
              <a:ext uri="{FF2B5EF4-FFF2-40B4-BE49-F238E27FC236}">
                <a16:creationId xmlns:a16="http://schemas.microsoft.com/office/drawing/2014/main" id="{CD57E341-ABC8-47D0-8856-9D39CEA89C8A}"/>
              </a:ext>
            </a:extLst>
          </p:cNvPr>
          <p:cNvSpPr txBox="1"/>
          <p:nvPr/>
        </p:nvSpPr>
        <p:spPr>
          <a:xfrm>
            <a:off x="4429064" y="390517"/>
            <a:ext cx="7088003" cy="2031325"/>
          </a:xfrm>
          <a:prstGeom prst="rect">
            <a:avLst/>
          </a:prstGeom>
          <a:noFill/>
        </p:spPr>
        <p:txBody>
          <a:bodyPr wrap="square" rtlCol="0">
            <a:spAutoFit/>
          </a:bodyPr>
          <a:lstStyle/>
          <a:p>
            <a:r>
              <a:rPr lang="en-GB" dirty="0"/>
              <a:t>These are the materials that I used for my bed bug hotel. All the materials have been recycled from my home. The bamboo sticks are from an old fence that use to be in my garden. The frame of the bug house is from a old bed slate and the acorn and leaves are what we found on one of our walks through </a:t>
            </a:r>
            <a:r>
              <a:rPr lang="en-GB" dirty="0" err="1"/>
              <a:t>Pembray</a:t>
            </a:r>
            <a:r>
              <a:rPr lang="en-GB" dirty="0"/>
              <a:t> country park. The frame was held together with nails and string, at the back of the farm is a thick piece of cardboard to help keep the bamboo sticks in place and secure.</a:t>
            </a:r>
          </a:p>
        </p:txBody>
      </p:sp>
      <p:sp>
        <p:nvSpPr>
          <p:cNvPr id="6" name="TextBox 5">
            <a:extLst>
              <a:ext uri="{FF2B5EF4-FFF2-40B4-BE49-F238E27FC236}">
                <a16:creationId xmlns:a16="http://schemas.microsoft.com/office/drawing/2014/main" id="{446CCB36-3287-470A-904C-612CE51D3DF6}"/>
              </a:ext>
            </a:extLst>
          </p:cNvPr>
          <p:cNvSpPr txBox="1"/>
          <p:nvPr/>
        </p:nvSpPr>
        <p:spPr>
          <a:xfrm>
            <a:off x="341906" y="6217920"/>
            <a:ext cx="2739622" cy="276999"/>
          </a:xfrm>
          <a:prstGeom prst="rect">
            <a:avLst/>
          </a:prstGeom>
          <a:noFill/>
        </p:spPr>
        <p:txBody>
          <a:bodyPr wrap="square" rtlCol="0">
            <a:spAutoFit/>
          </a:bodyPr>
          <a:lstStyle/>
          <a:p>
            <a:r>
              <a:rPr lang="en-GB" sz="1200" dirty="0"/>
              <a:t>The materials and tools that was used.</a:t>
            </a:r>
          </a:p>
        </p:txBody>
      </p:sp>
      <p:sp>
        <p:nvSpPr>
          <p:cNvPr id="8" name="TextBox 7">
            <a:extLst>
              <a:ext uri="{FF2B5EF4-FFF2-40B4-BE49-F238E27FC236}">
                <a16:creationId xmlns:a16="http://schemas.microsoft.com/office/drawing/2014/main" id="{175F4723-F3BC-44A7-8E1B-5A1EB27F30D4}"/>
              </a:ext>
            </a:extLst>
          </p:cNvPr>
          <p:cNvSpPr txBox="1"/>
          <p:nvPr/>
        </p:nvSpPr>
        <p:spPr>
          <a:xfrm>
            <a:off x="3315694" y="6217920"/>
            <a:ext cx="2719346" cy="276999"/>
          </a:xfrm>
          <a:prstGeom prst="rect">
            <a:avLst/>
          </a:prstGeom>
          <a:noFill/>
        </p:spPr>
        <p:txBody>
          <a:bodyPr wrap="square" rtlCol="0">
            <a:spAutoFit/>
          </a:bodyPr>
          <a:lstStyle/>
          <a:p>
            <a:r>
              <a:rPr lang="en-GB" sz="1200" dirty="0"/>
              <a:t>The bamboo was cut into different sizes. </a:t>
            </a:r>
          </a:p>
        </p:txBody>
      </p:sp>
      <p:sp>
        <p:nvSpPr>
          <p:cNvPr id="10" name="TextBox 9">
            <a:extLst>
              <a:ext uri="{FF2B5EF4-FFF2-40B4-BE49-F238E27FC236}">
                <a16:creationId xmlns:a16="http://schemas.microsoft.com/office/drawing/2014/main" id="{429B8D2E-A45B-47D2-B15B-4A831A09A709}"/>
              </a:ext>
            </a:extLst>
          </p:cNvPr>
          <p:cNvSpPr txBox="1"/>
          <p:nvPr/>
        </p:nvSpPr>
        <p:spPr>
          <a:xfrm>
            <a:off x="6217920" y="6005818"/>
            <a:ext cx="2834640" cy="830997"/>
          </a:xfrm>
          <a:prstGeom prst="rect">
            <a:avLst/>
          </a:prstGeom>
          <a:noFill/>
        </p:spPr>
        <p:txBody>
          <a:bodyPr wrap="square" rtlCol="0">
            <a:spAutoFit/>
          </a:bodyPr>
          <a:lstStyle/>
          <a:p>
            <a:r>
              <a:rPr lang="en-GB" sz="1200" dirty="0"/>
              <a:t>The bed slate was cut into 5 equal parts, then arranged into a square. A thick piece of card is nailed to the back of the square, this is to keep the bamboo secure.</a:t>
            </a:r>
          </a:p>
        </p:txBody>
      </p:sp>
      <p:sp>
        <p:nvSpPr>
          <p:cNvPr id="12" name="TextBox 11">
            <a:extLst>
              <a:ext uri="{FF2B5EF4-FFF2-40B4-BE49-F238E27FC236}">
                <a16:creationId xmlns:a16="http://schemas.microsoft.com/office/drawing/2014/main" id="{B4BF9E62-0E0C-4206-990F-C793D0CFBB7A}"/>
              </a:ext>
            </a:extLst>
          </p:cNvPr>
          <p:cNvSpPr txBox="1"/>
          <p:nvPr/>
        </p:nvSpPr>
        <p:spPr>
          <a:xfrm>
            <a:off x="9234777" y="5987417"/>
            <a:ext cx="2775005" cy="830997"/>
          </a:xfrm>
          <a:prstGeom prst="rect">
            <a:avLst/>
          </a:prstGeom>
          <a:noFill/>
        </p:spPr>
        <p:txBody>
          <a:bodyPr wrap="square" rtlCol="0">
            <a:spAutoFit/>
          </a:bodyPr>
          <a:lstStyle/>
          <a:p>
            <a:r>
              <a:rPr lang="en-GB" sz="1200" dirty="0"/>
              <a:t>Once the slates where secured, we then start to arrange the bamboo, acorn and leaves. A piece of slat is placed in the middle to make two compartments.</a:t>
            </a:r>
          </a:p>
        </p:txBody>
      </p:sp>
    </p:spTree>
    <p:extLst>
      <p:ext uri="{BB962C8B-B14F-4D97-AF65-F5344CB8AC3E}">
        <p14:creationId xmlns:p14="http://schemas.microsoft.com/office/powerpoint/2010/main" val="2876477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grass, outdoor, green, plant&#10;&#10;Description automatically generated">
            <a:extLst>
              <a:ext uri="{FF2B5EF4-FFF2-40B4-BE49-F238E27FC236}">
                <a16:creationId xmlns:a16="http://schemas.microsoft.com/office/drawing/2014/main" id="{D0174EFE-EB92-44A5-BB9A-3C55E78DFE37}"/>
              </a:ext>
            </a:extLst>
          </p:cNvPr>
          <p:cNvPicPr>
            <a:picLocks noChangeAspect="1"/>
          </p:cNvPicPr>
          <p:nvPr/>
        </p:nvPicPr>
        <p:blipFill rotWithShape="1">
          <a:blip r:embed="rId2">
            <a:extLst>
              <a:ext uri="{28A0092B-C50C-407E-A947-70E740481C1C}">
                <a14:useLocalDpi xmlns:a14="http://schemas.microsoft.com/office/drawing/2010/main" val="0"/>
              </a:ext>
            </a:extLst>
          </a:blip>
          <a:srcRect t="18789" b="18692"/>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5" name="TextBox 4">
            <a:extLst>
              <a:ext uri="{FF2B5EF4-FFF2-40B4-BE49-F238E27FC236}">
                <a16:creationId xmlns:a16="http://schemas.microsoft.com/office/drawing/2014/main" id="{6F7A4402-5BAE-4C69-890E-8BD35A99218D}"/>
              </a:ext>
            </a:extLst>
          </p:cNvPr>
          <p:cNvSpPr txBox="1"/>
          <p:nvPr/>
        </p:nvSpPr>
        <p:spPr>
          <a:xfrm>
            <a:off x="3895566" y="4185841"/>
            <a:ext cx="6946955" cy="2482466"/>
          </a:xfrm>
          <a:prstGeom prst="rect">
            <a:avLst/>
          </a:prstGeom>
        </p:spPr>
        <p:txBody>
          <a:bodyPr vert="horz" lIns="91440" tIns="45720" rIns="91440" bIns="45720" rtlCol="0">
            <a:normAutofit/>
          </a:bodyPr>
          <a:lstStyle/>
          <a:p>
            <a:pPr>
              <a:lnSpc>
                <a:spcPct val="90000"/>
              </a:lnSpc>
              <a:spcBef>
                <a:spcPct val="0"/>
              </a:spcBef>
              <a:spcAft>
                <a:spcPts val="600"/>
              </a:spcAft>
            </a:pPr>
            <a:r>
              <a:rPr lang="en-US" sz="1300" dirty="0"/>
              <a:t>We made two different birdfeeders; one was made from an old teacup. I wrapped some leftover fabric and lace around the teacup. Then I used some extra strong glue and secured it to an old bed slate, this if for the birds to have somewhere to perch when eating the seeds. I then used a strong piece of string to secure around the handle and attached the other part to a branch.</a:t>
            </a:r>
          </a:p>
          <a:p>
            <a:pPr>
              <a:lnSpc>
                <a:spcPct val="90000"/>
              </a:lnSpc>
              <a:spcBef>
                <a:spcPct val="0"/>
              </a:spcBef>
              <a:spcAft>
                <a:spcPts val="600"/>
              </a:spcAft>
            </a:pPr>
            <a:r>
              <a:rPr lang="en-US" sz="1300" dirty="0"/>
              <a:t>The other birdfeeder was made from toilet tube roll, butter and a string of vines. I put the vines through the roll first and tied it so that it would be secure. Then here is the fun part, I smothered the tube in butter then rolled it in bird seeds. </a:t>
            </a:r>
          </a:p>
          <a:p>
            <a:pPr>
              <a:lnSpc>
                <a:spcPct val="90000"/>
              </a:lnSpc>
              <a:spcBef>
                <a:spcPct val="0"/>
              </a:spcBef>
              <a:spcAft>
                <a:spcPts val="600"/>
              </a:spcAft>
            </a:pPr>
            <a:r>
              <a:rPr lang="en-US" sz="1300" dirty="0"/>
              <a:t>Unfortunately, I had to remove the birdfeeders as it was attracting my cats! I did not want to risk the birds being hunted down by Oreo!!</a:t>
            </a:r>
          </a:p>
          <a:p>
            <a:pPr>
              <a:lnSpc>
                <a:spcPct val="90000"/>
              </a:lnSpc>
              <a:spcBef>
                <a:spcPct val="0"/>
              </a:spcBef>
              <a:spcAft>
                <a:spcPts val="600"/>
              </a:spcAft>
            </a:pPr>
            <a:r>
              <a:rPr lang="en-US" sz="1300" dirty="0"/>
              <a:t>I re-homed  the birdfeeders on a friend's farm, free from cats!!</a:t>
            </a:r>
          </a:p>
          <a:p>
            <a:pPr>
              <a:lnSpc>
                <a:spcPct val="90000"/>
              </a:lnSpc>
              <a:spcBef>
                <a:spcPct val="0"/>
              </a:spcBef>
              <a:spcAft>
                <a:spcPts val="600"/>
              </a:spcAft>
            </a:pPr>
            <a:r>
              <a:rPr lang="en-US" sz="1300" dirty="0"/>
              <a:t>  </a:t>
            </a:r>
          </a:p>
        </p:txBody>
      </p:sp>
      <p:pic>
        <p:nvPicPr>
          <p:cNvPr id="4" name="Picture 3">
            <a:extLst>
              <a:ext uri="{FF2B5EF4-FFF2-40B4-BE49-F238E27FC236}">
                <a16:creationId xmlns:a16="http://schemas.microsoft.com/office/drawing/2014/main" id="{4D4E4124-73F1-40E6-8936-6770F7334A49}"/>
              </a:ext>
            </a:extLst>
          </p:cNvPr>
          <p:cNvPicPr>
            <a:picLocks noChangeAspect="1"/>
          </p:cNvPicPr>
          <p:nvPr/>
        </p:nvPicPr>
        <p:blipFill rotWithShape="1">
          <a:blip r:embed="rId3">
            <a:extLst>
              <a:ext uri="{28A0092B-C50C-407E-A947-70E740481C1C}">
                <a14:useLocalDpi xmlns:a14="http://schemas.microsoft.com/office/drawing/2010/main" val="0"/>
              </a:ext>
            </a:extLst>
          </a:blip>
          <a:srcRect t="2044" r="2" b="2"/>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3" name="Picture 2" descr="A picture containing cat, ground, domestic cat, mammal&#10;&#10;Description automatically generated">
            <a:extLst>
              <a:ext uri="{FF2B5EF4-FFF2-40B4-BE49-F238E27FC236}">
                <a16:creationId xmlns:a16="http://schemas.microsoft.com/office/drawing/2014/main" id="{C12EEE74-D3FC-4D15-A07A-9D40E7E5E11E}"/>
              </a:ext>
            </a:extLst>
          </p:cNvPr>
          <p:cNvPicPr>
            <a:picLocks noChangeAspect="1"/>
          </p:cNvPicPr>
          <p:nvPr/>
        </p:nvPicPr>
        <p:blipFill rotWithShape="1">
          <a:blip r:embed="rId4">
            <a:extLst>
              <a:ext uri="{28A0092B-C50C-407E-A947-70E740481C1C}">
                <a14:useLocalDpi xmlns:a14="http://schemas.microsoft.com/office/drawing/2010/main" val="0"/>
              </a:ext>
            </a:extLst>
          </a:blip>
          <a:srcRect r="4" b="1203"/>
          <a:stretch/>
        </p:blipFill>
        <p:spPr>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891564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3A5A6-0E82-495E-B4D9-219163CB7DE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C3D55B-3F76-44FC-A6B8-7C5731BDF8F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656892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797EF-9CD8-43C8-9E01-53C45F03B7A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586E17-6046-446C-B3E1-4C3A519EFCB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118314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FF4EF-7DF1-4A34-91B3-3D894AAFD2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3B13A9C-6F34-4EC9-A8AF-F86DA07970AB}"/>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33834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30FF-C089-40CA-B796-CADD716046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26D480-B170-4B05-95A1-FED69CD4C88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14978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31932-6598-4CBE-A605-7166BE65B9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ADD8B88-D963-4E10-A95C-19271383419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97382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17A52-E3D6-4B67-8096-41F2E4CC1C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AC3F01-4899-473A-8E35-61A82A3DD61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9144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A9B45-5638-404B-B45B-761774BD6EF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95DD49-5142-496B-82DC-3508126E9E5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7409869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B2F61-7385-4280-9A27-926B9C36DEC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A262FD8-6412-44A5-8276-2AE746C942A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4248209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16AF4-9E6C-4934-9CA9-CF2254E163A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B455F88-2FB0-4064-90C5-B14D09FA09D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890328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C2CDD-6A64-481D-9C18-41A327A543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E091980-15D0-4B52-AA8D-33DBDF92D80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993931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C76B1-BB43-4F5F-A84F-D0917841AC8D}"/>
              </a:ext>
            </a:extLst>
          </p:cNvPr>
          <p:cNvSpPr>
            <a:spLocks noGrp="1"/>
          </p:cNvSpPr>
          <p:nvPr>
            <p:ph type="title"/>
          </p:nvPr>
        </p:nvSpPr>
        <p:spPr/>
        <p:txBody>
          <a:bodyPr/>
          <a:lstStyle/>
          <a:p>
            <a:endParaRPr lang="en-GB"/>
          </a:p>
        </p:txBody>
      </p:sp>
      <p:sp>
        <p:nvSpPr>
          <p:cNvPr id="3" name="Picture Placeholder 2">
            <a:extLst>
              <a:ext uri="{FF2B5EF4-FFF2-40B4-BE49-F238E27FC236}">
                <a16:creationId xmlns:a16="http://schemas.microsoft.com/office/drawing/2014/main" id="{4EA00164-1410-4F1A-8074-EAF2C8D512C5}"/>
              </a:ext>
            </a:extLst>
          </p:cNvPr>
          <p:cNvSpPr>
            <a:spLocks noGrp="1"/>
          </p:cNvSpPr>
          <p:nvPr>
            <p:ph type="pic" idx="1"/>
          </p:nvPr>
        </p:nvSpPr>
        <p:spPr/>
      </p:sp>
      <p:sp>
        <p:nvSpPr>
          <p:cNvPr id="4" name="Text Placeholder 3">
            <a:extLst>
              <a:ext uri="{FF2B5EF4-FFF2-40B4-BE49-F238E27FC236}">
                <a16:creationId xmlns:a16="http://schemas.microsoft.com/office/drawing/2014/main" id="{DE8229C3-396E-44FA-AC92-15D26A8EFBC1}"/>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4330768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1929E-2DDB-48C1-BBFD-018C503223E8}"/>
              </a:ext>
            </a:extLst>
          </p:cNvPr>
          <p:cNvSpPr>
            <a:spLocks noGrp="1"/>
          </p:cNvSpPr>
          <p:nvPr>
            <p:ph type="title"/>
          </p:nvPr>
        </p:nvSpPr>
        <p:spPr/>
        <p:txBody>
          <a:bodyPr/>
          <a:lstStyle/>
          <a:p>
            <a:endParaRPr lang="en-GB"/>
          </a:p>
        </p:txBody>
      </p:sp>
      <p:sp>
        <p:nvSpPr>
          <p:cNvPr id="3" name="Picture Placeholder 2">
            <a:extLst>
              <a:ext uri="{FF2B5EF4-FFF2-40B4-BE49-F238E27FC236}">
                <a16:creationId xmlns:a16="http://schemas.microsoft.com/office/drawing/2014/main" id="{BD16EAB8-BBE9-46E9-92B5-6538C12BD674}"/>
              </a:ext>
            </a:extLst>
          </p:cNvPr>
          <p:cNvSpPr>
            <a:spLocks noGrp="1"/>
          </p:cNvSpPr>
          <p:nvPr>
            <p:ph type="pic" idx="1"/>
          </p:nvPr>
        </p:nvSpPr>
        <p:spPr/>
      </p:sp>
      <p:sp>
        <p:nvSpPr>
          <p:cNvPr id="4" name="Text Placeholder 3">
            <a:extLst>
              <a:ext uri="{FF2B5EF4-FFF2-40B4-BE49-F238E27FC236}">
                <a16:creationId xmlns:a16="http://schemas.microsoft.com/office/drawing/2014/main" id="{482C48C3-FFED-4EC0-BB44-596D76DA9873}"/>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99680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A3229-8EBA-4162-BDEC-B9E276B0A636}"/>
              </a:ext>
            </a:extLst>
          </p:cNvPr>
          <p:cNvSpPr>
            <a:spLocks noGrp="1"/>
          </p:cNvSpPr>
          <p:nvPr>
            <p:ph type="title"/>
          </p:nvPr>
        </p:nvSpPr>
        <p:spPr/>
        <p:txBody>
          <a:bodyPr/>
          <a:lstStyle/>
          <a:p>
            <a:endParaRPr lang="en-GB"/>
          </a:p>
        </p:txBody>
      </p:sp>
      <p:sp>
        <p:nvSpPr>
          <p:cNvPr id="3" name="Picture Placeholder 2">
            <a:extLst>
              <a:ext uri="{FF2B5EF4-FFF2-40B4-BE49-F238E27FC236}">
                <a16:creationId xmlns:a16="http://schemas.microsoft.com/office/drawing/2014/main" id="{F4C1FAFC-136A-40D8-A8EE-F31493F71D97}"/>
              </a:ext>
            </a:extLst>
          </p:cNvPr>
          <p:cNvSpPr>
            <a:spLocks noGrp="1"/>
          </p:cNvSpPr>
          <p:nvPr>
            <p:ph type="pic" idx="1"/>
          </p:nvPr>
        </p:nvSpPr>
        <p:spPr/>
      </p:sp>
      <p:sp>
        <p:nvSpPr>
          <p:cNvPr id="4" name="Text Placeholder 3">
            <a:extLst>
              <a:ext uri="{FF2B5EF4-FFF2-40B4-BE49-F238E27FC236}">
                <a16:creationId xmlns:a16="http://schemas.microsoft.com/office/drawing/2014/main" id="{D28388E9-982E-4F25-8831-ECBE7E05170A}"/>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6491083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4B989-8B8E-4E68-86BB-957DE673A064}"/>
              </a:ext>
            </a:extLst>
          </p:cNvPr>
          <p:cNvSpPr>
            <a:spLocks noGrp="1"/>
          </p:cNvSpPr>
          <p:nvPr>
            <p:ph type="title"/>
          </p:nvPr>
        </p:nvSpPr>
        <p:spPr/>
        <p:txBody>
          <a:bodyPr/>
          <a:lstStyle/>
          <a:p>
            <a:endParaRPr lang="en-GB"/>
          </a:p>
        </p:txBody>
      </p:sp>
      <p:sp>
        <p:nvSpPr>
          <p:cNvPr id="3" name="Picture Placeholder 2">
            <a:extLst>
              <a:ext uri="{FF2B5EF4-FFF2-40B4-BE49-F238E27FC236}">
                <a16:creationId xmlns:a16="http://schemas.microsoft.com/office/drawing/2014/main" id="{936B2692-1726-4FD2-A271-8A6E0D5DD999}"/>
              </a:ext>
            </a:extLst>
          </p:cNvPr>
          <p:cNvSpPr>
            <a:spLocks noGrp="1"/>
          </p:cNvSpPr>
          <p:nvPr>
            <p:ph type="pic" idx="1"/>
          </p:nvPr>
        </p:nvSpPr>
        <p:spPr/>
      </p:sp>
      <p:sp>
        <p:nvSpPr>
          <p:cNvPr id="4" name="Text Placeholder 3">
            <a:extLst>
              <a:ext uri="{FF2B5EF4-FFF2-40B4-BE49-F238E27FC236}">
                <a16:creationId xmlns:a16="http://schemas.microsoft.com/office/drawing/2014/main" id="{2C2F5444-6C3A-4A4E-9FA1-1879F7EBE024}"/>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24935379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My Garden Adventure</Template>
  <TotalTime>822</TotalTime>
  <Words>2929</Words>
  <Application>Microsoft Office PowerPoint</Application>
  <PresentationFormat>Widescreen</PresentationFormat>
  <Paragraphs>124</Paragraphs>
  <Slides>30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Adobe Hebrew</vt:lpstr>
      <vt:lpstr>Arial</vt:lpstr>
      <vt:lpstr>Calibri</vt:lpstr>
      <vt:lpstr>Calibri Light</vt:lpstr>
      <vt:lpstr>Curlz MT</vt:lpstr>
      <vt:lpstr>Lucida Calligraphy</vt:lpstr>
      <vt:lpstr>Lucida Handwriting</vt:lpstr>
      <vt:lpstr>Office Theme</vt:lpstr>
      <vt:lpstr>My Garden Adventure  JOHN MUIR EXPERIENCE</vt:lpstr>
      <vt:lpstr>PowerPoint Presentation</vt:lpstr>
      <vt:lpstr>A Garden Paradise…</vt:lpstr>
      <vt:lpstr>The Beauty of Nature…</vt:lpstr>
      <vt:lpstr>PowerPoint Presentation</vt:lpstr>
      <vt:lpstr>A home to wildlife….</vt:lpstr>
      <vt:lpstr>It’s a Bugs Life…</vt:lpstr>
      <vt:lpstr>PowerPoint Presentation</vt:lpstr>
      <vt:lpstr>Pond Life….</vt:lpstr>
      <vt:lpstr>Horsing around…</vt:lpstr>
      <vt:lpstr>PowerPoint Presentation</vt:lpstr>
      <vt:lpstr>Bee-beautiful… </vt:lpstr>
      <vt:lpstr>Wriggly worms…</vt:lpstr>
      <vt:lpstr>Let’s Conserve Together….</vt:lpstr>
      <vt:lpstr>Bed-Bug Hotel….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Garden Adventure  JOHN MURI EXPRIANCE</dc:title>
  <dc:creator>philly rogers</dc:creator>
  <cp:lastModifiedBy>philly rogers</cp:lastModifiedBy>
  <cp:revision>30</cp:revision>
  <dcterms:created xsi:type="dcterms:W3CDTF">2021-07-13T15:32:25Z</dcterms:created>
  <dcterms:modified xsi:type="dcterms:W3CDTF">2021-07-16T12:28:23Z</dcterms:modified>
</cp:coreProperties>
</file>