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4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6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7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18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19.xml" ContentType="application/vnd.openxmlformats-officedocument.presentationml.notesSlide+xml"/>
  <Override PartName="/ppt/theme/themeOverride15.xml" ContentType="application/vnd.openxmlformats-officedocument.themeOverride+xml"/>
  <Override PartName="/ppt/notesSlides/notesSlide20.xml" ContentType="application/vnd.openxmlformats-officedocument.presentationml.notesSlide+xml"/>
  <Override PartName="/ppt/theme/themeOverride16.xml" ContentType="application/vnd.openxmlformats-officedocument.themeOverride+xml"/>
  <Override PartName="/ppt/notesSlides/notesSlide21.xml" ContentType="application/vnd.openxmlformats-officedocument.presentationml.notesSlide+xml"/>
  <Override PartName="/ppt/theme/themeOverride1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63"/>
  </p:notesMasterIdLst>
  <p:sldIdLst>
    <p:sldId id="382" r:id="rId4"/>
    <p:sldId id="771" r:id="rId5"/>
    <p:sldId id="1016" r:id="rId6"/>
    <p:sldId id="1017" r:id="rId7"/>
    <p:sldId id="1018" r:id="rId8"/>
    <p:sldId id="1030" r:id="rId9"/>
    <p:sldId id="1033" r:id="rId10"/>
    <p:sldId id="814" r:id="rId11"/>
    <p:sldId id="809" r:id="rId12"/>
    <p:sldId id="387" r:id="rId13"/>
    <p:sldId id="554" r:id="rId14"/>
    <p:sldId id="810" r:id="rId15"/>
    <p:sldId id="738" r:id="rId16"/>
    <p:sldId id="739" r:id="rId17"/>
    <p:sldId id="1031" r:id="rId18"/>
    <p:sldId id="1032" r:id="rId19"/>
    <p:sldId id="745" r:id="rId20"/>
    <p:sldId id="822" r:id="rId21"/>
    <p:sldId id="821" r:id="rId22"/>
    <p:sldId id="825" r:id="rId23"/>
    <p:sldId id="1034" r:id="rId24"/>
    <p:sldId id="1037" r:id="rId25"/>
    <p:sldId id="1038" r:id="rId26"/>
    <p:sldId id="1035" r:id="rId27"/>
    <p:sldId id="824" r:id="rId28"/>
    <p:sldId id="1036" r:id="rId29"/>
    <p:sldId id="1039" r:id="rId30"/>
    <p:sldId id="1041" r:id="rId31"/>
    <p:sldId id="1050" r:id="rId32"/>
    <p:sldId id="1042" r:id="rId33"/>
    <p:sldId id="1043" r:id="rId34"/>
    <p:sldId id="1044" r:id="rId35"/>
    <p:sldId id="1045" r:id="rId36"/>
    <p:sldId id="1040" r:id="rId37"/>
    <p:sldId id="1046" r:id="rId38"/>
    <p:sldId id="1047" r:id="rId39"/>
    <p:sldId id="767" r:id="rId40"/>
    <p:sldId id="1048" r:id="rId41"/>
    <p:sldId id="1049" r:id="rId42"/>
    <p:sldId id="750" r:id="rId43"/>
    <p:sldId id="1051" r:id="rId44"/>
    <p:sldId id="1052" r:id="rId45"/>
    <p:sldId id="1053" r:id="rId46"/>
    <p:sldId id="1054" r:id="rId47"/>
    <p:sldId id="1055" r:id="rId48"/>
    <p:sldId id="1056" r:id="rId49"/>
    <p:sldId id="1057" r:id="rId50"/>
    <p:sldId id="1058" r:id="rId51"/>
    <p:sldId id="1059" r:id="rId52"/>
    <p:sldId id="1062" r:id="rId53"/>
    <p:sldId id="1065" r:id="rId54"/>
    <p:sldId id="1066" r:id="rId55"/>
    <p:sldId id="1067" r:id="rId56"/>
    <p:sldId id="1068" r:id="rId57"/>
    <p:sldId id="1069" r:id="rId58"/>
    <p:sldId id="1070" r:id="rId59"/>
    <p:sldId id="1071" r:id="rId60"/>
    <p:sldId id="1072" r:id="rId61"/>
    <p:sldId id="1073" r:id="rId62"/>
  </p:sldIdLst>
  <p:sldSz cx="9144000" cy="6858000" type="screen4x3"/>
  <p:notesSz cx="6858000" cy="9144000"/>
  <p:embeddedFontLst>
    <p:embeddedFont>
      <p:font typeface="GB Pinyinok-D" panose="020B0604020202020204" charset="-122"/>
      <p:regular r:id="rId64"/>
    </p:embeddedFont>
    <p:embeddedFont>
      <p:font typeface="Calibri" panose="020F0502020204030204" pitchFamily="34" charset="0"/>
      <p:regular r:id="rId65"/>
      <p:bold r:id="rId66"/>
      <p:italic r:id="rId67"/>
      <p:boldItalic r:id="rId68"/>
    </p:embeddedFont>
    <p:embeddedFont>
      <p:font typeface="Calibri Light" panose="020F0302020204030204" pitchFamily="34" charset="0"/>
      <p:regular r:id="rId69"/>
      <p:italic r:id="rId70"/>
    </p:embeddedFont>
    <p:embeddedFont>
      <p:font typeface="Microsoft YaHei" panose="020B0503020204020204" pitchFamily="34" charset="-122"/>
      <p:regular r:id="rId71"/>
      <p:bold r:id="rId72"/>
    </p:embeddedFont>
    <p:embeddedFont>
      <p:font typeface="SimSun" panose="02010600030101010101" pitchFamily="2" charset="-122"/>
      <p:regular r:id="rId73"/>
    </p:embeddedFont>
    <p:embeddedFont>
      <p:font typeface="STKaiti" panose="02010600040101010101" pitchFamily="2" charset="-122"/>
      <p:regular r:id="rId74"/>
    </p:embeddedFont>
    <p:embeddedFont>
      <p:font typeface="Wingdings 2" panose="05020102010507070707" pitchFamily="18" charset="2"/>
      <p:regular r:id="rId75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notesMaster" Target="notesMasters/notesMaster1.xml"/><Relationship Id="rId68" Type="http://schemas.openxmlformats.org/officeDocument/2006/relationships/font" Target="fonts/font5.fntdata"/><Relationship Id="rId76" Type="http://schemas.openxmlformats.org/officeDocument/2006/relationships/presProps" Target="presProps.xml"/><Relationship Id="rId7" Type="http://schemas.openxmlformats.org/officeDocument/2006/relationships/slide" Target="slides/slide4.xml"/><Relationship Id="rId71" Type="http://schemas.openxmlformats.org/officeDocument/2006/relationships/font" Target="fonts/font8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font" Target="fonts/font3.fntdata"/><Relationship Id="rId74" Type="http://schemas.openxmlformats.org/officeDocument/2006/relationships/font" Target="fonts/font11.fntdata"/><Relationship Id="rId79" Type="http://schemas.openxmlformats.org/officeDocument/2006/relationships/tableStyles" Target="tableStyles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font" Target="fonts/font2.fntdata"/><Relationship Id="rId73" Type="http://schemas.openxmlformats.org/officeDocument/2006/relationships/font" Target="fonts/font10.fntdata"/><Relationship Id="rId78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font" Target="fonts/font1.fntdata"/><Relationship Id="rId69" Type="http://schemas.openxmlformats.org/officeDocument/2006/relationships/font" Target="fonts/font6.fntdata"/><Relationship Id="rId77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9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font" Target="fonts/font4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font" Target="fonts/font7.fntdata"/><Relationship Id="rId75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4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5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6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领读，单个读，词卡问答读，拼音汉字，只有汉字，带意思，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 dirty="0"/>
              <a:t>个造句子。工作台法，汉字加拼音，拼音汉字加英文意思。</a:t>
            </a:r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72D5469-7102-4B35-87D0-507E0FB76F6C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7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生病、考试不太好。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7387105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52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因为病了，天气不好，所以</a:t>
            </a:r>
            <a:r>
              <a:rPr lang="en-US" altLang="zh-CN" dirty="0"/>
              <a:t>…….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0799960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289367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3351569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2789839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2225190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841275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gi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gif"/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gif"/><Relationship Id="rId2" Type="http://schemas.openxmlformats.org/officeDocument/2006/relationships/image" Target="../media/image44.gif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6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你怎么不吃了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002886" y="1104359"/>
            <a:ext cx="131638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wàimiàn</a:t>
            </a:r>
            <a:endParaRPr lang="en-US" altLang="zh-CN" sz="2400" dirty="0"/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1999313" y="1755632"/>
            <a:ext cx="49404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jiù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1999313" y="2387853"/>
            <a:ext cx="52770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ba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2709" name="AutoShape 4"/>
          <p:cNvCxnSpPr>
            <a:cxnSpLocks noChangeShapeType="1"/>
          </p:cNvCxnSpPr>
          <p:nvPr/>
        </p:nvCxnSpPr>
        <p:spPr bwMode="auto">
          <a:xfrm flipH="1" flipV="1">
            <a:off x="75010" y="845344"/>
            <a:ext cx="9525" cy="5154216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616997" y="1104360"/>
            <a:ext cx="1003697" cy="409367"/>
            <a:chOff x="682668" y="3939837"/>
            <a:chExt cx="1338943" cy="545232"/>
          </a:xfrm>
        </p:grpSpPr>
        <p:sp>
          <p:nvSpPr>
            <p:cNvPr id="7275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57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7" cy="5252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67628" tIns="35243" rIns="67628" bIns="35243">
              <a:spAutoFit/>
            </a:bodyPr>
            <a:lstStyle/>
            <a:p>
              <a:pPr algn="ctr"/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外面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616997" y="1737772"/>
            <a:ext cx="1003697" cy="402431"/>
            <a:chOff x="682668" y="4792841"/>
            <a:chExt cx="1338943" cy="536981"/>
          </a:xfrm>
        </p:grpSpPr>
        <p:sp>
          <p:nvSpPr>
            <p:cNvPr id="7275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55" name="文本框 107"/>
            <p:cNvSpPr>
              <a:spLocks noChangeArrowheads="1"/>
            </p:cNvSpPr>
            <p:nvPr/>
          </p:nvSpPr>
          <p:spPr bwMode="auto">
            <a:xfrm>
              <a:off x="881344" y="4792841"/>
              <a:ext cx="903911" cy="5261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67628" tIns="35243" rIns="67628" bIns="35243">
              <a:spAutoFit/>
            </a:bodyPr>
            <a:lstStyle/>
            <a:p>
              <a:pPr algn="ctr"/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就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618188" y="2384282"/>
            <a:ext cx="1003697" cy="397669"/>
            <a:chOff x="683984" y="5619216"/>
            <a:chExt cx="1338943" cy="529187"/>
          </a:xfrm>
        </p:grpSpPr>
        <p:sp>
          <p:nvSpPr>
            <p:cNvPr id="7275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53" name="文本框 110"/>
            <p:cNvSpPr>
              <a:spLocks noChangeArrowheads="1"/>
            </p:cNvSpPr>
            <p:nvPr/>
          </p:nvSpPr>
          <p:spPr bwMode="auto">
            <a:xfrm>
              <a:off x="1042171" y="5622652"/>
              <a:ext cx="543590" cy="5247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 anchor="ctr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吧</a:t>
              </a:r>
            </a:p>
          </p:txBody>
        </p:sp>
      </p:grp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246460" y="332106"/>
            <a:ext cx="2923390" cy="507831"/>
            <a:chOff x="308629" y="6819"/>
            <a:chExt cx="3897734" cy="677336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77097" cy="677336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6242701" y="1119838"/>
            <a:ext cx="197090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dirty="0" err="1">
                <a:latin typeface="+mn-lt"/>
              </a:rPr>
              <a:t>zhǔnbè</a:t>
            </a:r>
            <a:r>
              <a:rPr lang="en-US" altLang="zh-CN" sz="2400" dirty="0" err="1"/>
              <a:t>i</a:t>
            </a:r>
            <a:endParaRPr lang="en-US" altLang="zh-CN" sz="2400" dirty="0"/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6242700" y="1771109"/>
            <a:ext cx="51007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yú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6242701" y="2403332"/>
            <a:ext cx="66556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jiàn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4404376" y="1119838"/>
            <a:ext cx="1003697" cy="409367"/>
            <a:chOff x="682668" y="3939837"/>
            <a:chExt cx="1338943" cy="545232"/>
          </a:xfrm>
        </p:grpSpPr>
        <p:sp>
          <p:nvSpPr>
            <p:cNvPr id="7274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9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7" cy="5252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67628" tIns="35243" rIns="67628" bIns="35243">
              <a:spAutoFit/>
            </a:bodyPr>
            <a:lstStyle/>
            <a:p>
              <a:pPr algn="ctr"/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准备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4404376" y="1753251"/>
            <a:ext cx="1003697" cy="402431"/>
            <a:chOff x="682668" y="4792841"/>
            <a:chExt cx="1338943" cy="536981"/>
          </a:xfrm>
        </p:grpSpPr>
        <p:sp>
          <p:nvSpPr>
            <p:cNvPr id="72746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7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590" cy="5261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鱼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4405566" y="2399762"/>
            <a:ext cx="1003697" cy="396906"/>
            <a:chOff x="683984" y="5619216"/>
            <a:chExt cx="1338943" cy="531681"/>
          </a:xfrm>
        </p:grpSpPr>
        <p:sp>
          <p:nvSpPr>
            <p:cNvPr id="7274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5" name="文本框 110"/>
            <p:cNvSpPr>
              <a:spLocks noChangeArrowheads="1"/>
            </p:cNvSpPr>
            <p:nvPr/>
          </p:nvSpPr>
          <p:spPr bwMode="auto">
            <a:xfrm>
              <a:off x="1061547" y="5622653"/>
              <a:ext cx="543590" cy="5282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pPr algn="ctr"/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件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1994550" y="3058175"/>
            <a:ext cx="59663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hái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614616" y="3054609"/>
            <a:ext cx="1003697" cy="396906"/>
            <a:chOff x="683984" y="5619216"/>
            <a:chExt cx="1338943" cy="531682"/>
          </a:xfrm>
        </p:grpSpPr>
        <p:sp>
          <p:nvSpPr>
            <p:cNvPr id="7274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3" name="文本框 110"/>
            <p:cNvSpPr>
              <a:spLocks noChangeArrowheads="1"/>
            </p:cNvSpPr>
            <p:nvPr/>
          </p:nvSpPr>
          <p:spPr bwMode="auto">
            <a:xfrm>
              <a:off x="883826" y="5622653"/>
              <a:ext cx="543590" cy="528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还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6239129" y="3073653"/>
            <a:ext cx="73289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kěyǐ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4401995" y="3070075"/>
            <a:ext cx="1003697" cy="408714"/>
            <a:chOff x="683984" y="5619216"/>
            <a:chExt cx="1338943" cy="546723"/>
          </a:xfrm>
        </p:grpSpPr>
        <p:sp>
          <p:nvSpPr>
            <p:cNvPr id="727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41" name="文本框 110"/>
            <p:cNvSpPr>
              <a:spLocks noChangeArrowheads="1"/>
            </p:cNvSpPr>
            <p:nvPr/>
          </p:nvSpPr>
          <p:spPr bwMode="auto">
            <a:xfrm>
              <a:off x="890488" y="5638444"/>
              <a:ext cx="904982" cy="527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可以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626522" y="3716591"/>
            <a:ext cx="1003697" cy="397669"/>
            <a:chOff x="683984" y="5619216"/>
            <a:chExt cx="1338943" cy="529187"/>
          </a:xfrm>
        </p:grpSpPr>
        <p:sp>
          <p:nvSpPr>
            <p:cNvPr id="7273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39" name="文本框 110"/>
            <p:cNvSpPr>
              <a:spLocks noChangeArrowheads="1"/>
            </p:cNvSpPr>
            <p:nvPr/>
          </p:nvSpPr>
          <p:spPr bwMode="auto">
            <a:xfrm>
              <a:off x="887273" y="5622652"/>
              <a:ext cx="904982" cy="5247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不错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6278420" y="3723734"/>
            <a:ext cx="109196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kǎoshì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4400804" y="3720164"/>
            <a:ext cx="1008459" cy="393350"/>
            <a:chOff x="683983" y="5619216"/>
            <a:chExt cx="2230206" cy="529187"/>
          </a:xfrm>
        </p:grpSpPr>
        <p:sp>
          <p:nvSpPr>
            <p:cNvPr id="72736" name="圆角矩形 30"/>
            <p:cNvSpPr>
              <a:spLocks noChangeArrowheads="1"/>
            </p:cNvSpPr>
            <p:nvPr/>
          </p:nvSpPr>
          <p:spPr bwMode="auto">
            <a:xfrm>
              <a:off x="683983" y="5619216"/>
              <a:ext cx="2230206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37" name="文本框 110"/>
            <p:cNvSpPr>
              <a:spLocks noChangeArrowheads="1"/>
            </p:cNvSpPr>
            <p:nvPr/>
          </p:nvSpPr>
          <p:spPr bwMode="auto">
            <a:xfrm>
              <a:off x="896153" y="5622651"/>
              <a:ext cx="904429" cy="5247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考试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1996932" y="4340478"/>
            <a:ext cx="66236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yìsi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616997" y="4336907"/>
            <a:ext cx="1003697" cy="397669"/>
            <a:chOff x="683984" y="5619216"/>
            <a:chExt cx="1338943" cy="529187"/>
          </a:xfrm>
        </p:grpSpPr>
        <p:sp>
          <p:nvSpPr>
            <p:cNvPr id="7273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35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904982" cy="5247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意思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6268894" y="4344050"/>
            <a:ext cx="83548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kāfēi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4391279" y="4340478"/>
            <a:ext cx="1003697" cy="397669"/>
            <a:chOff x="683984" y="5619216"/>
            <a:chExt cx="1338943" cy="529187"/>
          </a:xfrm>
        </p:grpSpPr>
        <p:sp>
          <p:nvSpPr>
            <p:cNvPr id="72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33" name="文本框 110"/>
            <p:cNvSpPr>
              <a:spLocks noChangeArrowheads="1"/>
            </p:cNvSpPr>
            <p:nvPr/>
          </p:nvSpPr>
          <p:spPr bwMode="auto">
            <a:xfrm>
              <a:off x="934210" y="5622652"/>
              <a:ext cx="904982" cy="5247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咖啡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1994551" y="3709447"/>
            <a:ext cx="110959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búcuò</a:t>
            </a:r>
            <a:r>
              <a:rPr lang="en-US" altLang="zh-CN" sz="2400" dirty="0"/>
              <a:t> 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4" name="文本框 149">
            <a:extLst>
              <a:ext uri="{FF2B5EF4-FFF2-40B4-BE49-F238E27FC236}">
                <a16:creationId xmlns:a16="http://schemas.microsoft.com/office/drawing/2014/main" id="{1AB96884-B84A-4B8D-81D6-AAB83EB3B1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2886" y="5311728"/>
            <a:ext cx="61266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duì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56" name="组合 7">
            <a:extLst>
              <a:ext uri="{FF2B5EF4-FFF2-40B4-BE49-F238E27FC236}">
                <a16:creationId xmlns:a16="http://schemas.microsoft.com/office/drawing/2014/main" id="{F9FE266D-FF30-43DB-A45F-800FF40A0392}"/>
              </a:ext>
            </a:extLst>
          </p:cNvPr>
          <p:cNvGrpSpPr>
            <a:grpSpLocks/>
          </p:cNvGrpSpPr>
          <p:nvPr/>
        </p:nvGrpSpPr>
        <p:grpSpPr bwMode="auto">
          <a:xfrm>
            <a:off x="622951" y="5308157"/>
            <a:ext cx="1003697" cy="397669"/>
            <a:chOff x="683984" y="5619216"/>
            <a:chExt cx="1338943" cy="529187"/>
          </a:xfrm>
        </p:grpSpPr>
        <p:sp>
          <p:nvSpPr>
            <p:cNvPr id="57" name="圆角矩形 30">
              <a:extLst>
                <a:ext uri="{FF2B5EF4-FFF2-40B4-BE49-F238E27FC236}">
                  <a16:creationId xmlns:a16="http://schemas.microsoft.com/office/drawing/2014/main" id="{2059F31B-6C24-4FD3-86CA-B93FF7A185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58" name="文本框 110">
              <a:extLst>
                <a:ext uri="{FF2B5EF4-FFF2-40B4-BE49-F238E27FC236}">
                  <a16:creationId xmlns:a16="http://schemas.microsoft.com/office/drawing/2014/main" id="{344DB29D-EA73-43C4-A9A9-55D7734264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0010" y="5622652"/>
              <a:ext cx="543590" cy="5247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对</a:t>
              </a:r>
            </a:p>
          </p:txBody>
        </p:sp>
      </p:grpSp>
      <p:sp>
        <p:nvSpPr>
          <p:cNvPr id="59" name="文本框 149">
            <a:extLst>
              <a:ext uri="{FF2B5EF4-FFF2-40B4-BE49-F238E27FC236}">
                <a16:creationId xmlns:a16="http://schemas.microsoft.com/office/drawing/2014/main" id="{8A1F27F6-DB8E-4DE5-8D3C-4C10877336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4848" y="5315300"/>
            <a:ext cx="92204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/>
              <a:t>yǐhòu</a:t>
            </a:r>
            <a:endParaRPr lang="en-US" altLang="zh-CN" sz="21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0" name="组合 7">
            <a:extLst>
              <a:ext uri="{FF2B5EF4-FFF2-40B4-BE49-F238E27FC236}">
                <a16:creationId xmlns:a16="http://schemas.microsoft.com/office/drawing/2014/main" id="{B97501FB-2673-4C96-8BEC-4595DD5764AE}"/>
              </a:ext>
            </a:extLst>
          </p:cNvPr>
          <p:cNvGrpSpPr>
            <a:grpSpLocks/>
          </p:cNvGrpSpPr>
          <p:nvPr/>
        </p:nvGrpSpPr>
        <p:grpSpPr bwMode="auto">
          <a:xfrm>
            <a:off x="4397233" y="5311728"/>
            <a:ext cx="1003697" cy="397669"/>
            <a:chOff x="683984" y="5619216"/>
            <a:chExt cx="1338943" cy="529187"/>
          </a:xfrm>
        </p:grpSpPr>
        <p:sp>
          <p:nvSpPr>
            <p:cNvPr id="61" name="圆角矩形 30">
              <a:extLst>
                <a:ext uri="{FF2B5EF4-FFF2-40B4-BE49-F238E27FC236}">
                  <a16:creationId xmlns:a16="http://schemas.microsoft.com/office/drawing/2014/main" id="{381992AB-A678-4F43-94D6-1697E8FDB6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2" name="文本框 110">
              <a:extLst>
                <a:ext uri="{FF2B5EF4-FFF2-40B4-BE49-F238E27FC236}">
                  <a16:creationId xmlns:a16="http://schemas.microsoft.com/office/drawing/2014/main" id="{A4559563-C17A-41F0-890A-647E4E9488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4210" y="5622652"/>
              <a:ext cx="904982" cy="5247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67628" tIns="35243" rIns="67628" bIns="35243">
              <a:spAutoFit/>
            </a:bodyPr>
            <a:lstStyle/>
            <a:p>
              <a:r>
                <a:rPr lang="zh-CN" altLang="en-US" sz="21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以后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4" grpId="0" bldLvl="0" autoUpdateAnimBg="0"/>
      <p:bldP spid="54" grpId="1" bldLvl="0" autoUpdateAnimBg="0"/>
      <p:bldP spid="54" grpId="2" bldLvl="0" autoUpdateAnimBg="0"/>
      <p:bldP spid="54" grpId="3" bldLvl="0" autoUpdateAnimBg="0"/>
      <p:bldP spid="54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外面</a:t>
            </a:r>
            <a:r>
              <a:rPr lang="en-US" altLang="zh-CN" sz="2800" dirty="0" err="1">
                <a:solidFill>
                  <a:srgbClr val="7030A0"/>
                </a:solidFill>
              </a:rPr>
              <a:t>wàimiàn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26200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就</a:t>
            </a:r>
            <a:r>
              <a:rPr lang="en-US" altLang="zh-CN" sz="2800" dirty="0" err="1">
                <a:solidFill>
                  <a:srgbClr val="7030A0"/>
                </a:solidFill>
              </a:rPr>
              <a:t>jiù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准备</a:t>
            </a:r>
            <a:r>
              <a:rPr lang="en-US" altLang="zh-CN" sz="2800" dirty="0" err="1">
                <a:solidFill>
                  <a:srgbClr val="7030A0"/>
                </a:solidFill>
              </a:rPr>
              <a:t>zhǔnbèi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鱼</a:t>
            </a:r>
            <a:r>
              <a:rPr lang="en-US" altLang="zh-CN" sz="2800" dirty="0" err="1">
                <a:solidFill>
                  <a:srgbClr val="7030A0"/>
                </a:solidFill>
              </a:rPr>
              <a:t>yú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2FCBB15-5214-4A04-9475-D47069E902C1}"/>
              </a:ext>
            </a:extLst>
          </p:cNvPr>
          <p:cNvSpPr txBox="1"/>
          <p:nvPr/>
        </p:nvSpPr>
        <p:spPr>
          <a:xfrm>
            <a:off x="2753359" y="2165057"/>
            <a:ext cx="34036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吧</a:t>
            </a:r>
            <a:r>
              <a:rPr lang="en-US" altLang="zh-CN" sz="2800" dirty="0" err="1">
                <a:solidFill>
                  <a:srgbClr val="7030A0"/>
                </a:solidFill>
              </a:rPr>
              <a:t>ba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7213599" y="2426285"/>
            <a:ext cx="26200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件</a:t>
            </a:r>
            <a:r>
              <a:rPr lang="en-US" altLang="zh-CN" sz="2800" dirty="0" err="1">
                <a:solidFill>
                  <a:srgbClr val="7030A0"/>
                </a:solidFill>
              </a:rPr>
              <a:t>jiàn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292387" y="3187898"/>
            <a:ext cx="31337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还</a:t>
            </a:r>
            <a:r>
              <a:rPr lang="en-US" altLang="zh-CN" sz="2800" dirty="0" err="1">
                <a:solidFill>
                  <a:srgbClr val="7030A0"/>
                </a:solidFill>
              </a:rPr>
              <a:t>hái</a:t>
            </a:r>
            <a:r>
              <a:rPr lang="en-US" altLang="zh-CN" sz="2800" dirty="0">
                <a:solidFill>
                  <a:srgbClr val="7030A0"/>
                </a:solidFill>
              </a:rPr>
              <a:t> 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615852" y="3946376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不错</a:t>
            </a:r>
            <a:r>
              <a:rPr lang="en-US" altLang="zh-CN" sz="2800" dirty="0" err="1">
                <a:solidFill>
                  <a:srgbClr val="7030A0"/>
                </a:solidFill>
              </a:rPr>
              <a:t>búcuò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624320" y="362712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可以</a:t>
            </a:r>
            <a:r>
              <a:rPr lang="en-US" altLang="zh-CN" sz="2800" dirty="0" err="1">
                <a:solidFill>
                  <a:srgbClr val="7030A0"/>
                </a:solidFill>
              </a:rPr>
              <a:t>kěyǐ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97839" y="4521200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考试</a:t>
            </a:r>
            <a:r>
              <a:rPr lang="en-US" altLang="zh-CN" sz="2800" dirty="0" err="1">
                <a:solidFill>
                  <a:srgbClr val="7030A0"/>
                </a:solidFill>
              </a:rPr>
              <a:t>kǎoshì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D514178-63F0-4AD9-9367-E3008FBE5528}"/>
              </a:ext>
            </a:extLst>
          </p:cNvPr>
          <p:cNvSpPr txBox="1"/>
          <p:nvPr/>
        </p:nvSpPr>
        <p:spPr>
          <a:xfrm>
            <a:off x="4366506" y="5151120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意思</a:t>
            </a:r>
            <a:r>
              <a:rPr lang="en-US" altLang="zh-CN" sz="2800" dirty="0" err="1">
                <a:solidFill>
                  <a:srgbClr val="7030A0"/>
                </a:solidFill>
              </a:rPr>
              <a:t>yìsi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94B61FE-F457-48DE-B5FD-453B76A43FB9}"/>
              </a:ext>
            </a:extLst>
          </p:cNvPr>
          <p:cNvSpPr txBox="1"/>
          <p:nvPr/>
        </p:nvSpPr>
        <p:spPr>
          <a:xfrm>
            <a:off x="6695440" y="557784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对</a:t>
            </a:r>
            <a:r>
              <a:rPr lang="en-US" altLang="zh-CN" sz="2800" dirty="0" err="1">
                <a:solidFill>
                  <a:srgbClr val="7030A0"/>
                </a:solidFill>
              </a:rPr>
              <a:t>duì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84CC40AC-A8E5-43A3-9152-A0A4391B776D}"/>
              </a:ext>
            </a:extLst>
          </p:cNvPr>
          <p:cNvSpPr txBox="1"/>
          <p:nvPr/>
        </p:nvSpPr>
        <p:spPr>
          <a:xfrm>
            <a:off x="1859280" y="5781040"/>
            <a:ext cx="2911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咖啡</a:t>
            </a:r>
            <a:r>
              <a:rPr lang="en-US" altLang="zh-CN" sz="2800" dirty="0" err="1">
                <a:solidFill>
                  <a:srgbClr val="7030A0"/>
                </a:solidFill>
              </a:rPr>
              <a:t>kāfēi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以后</a:t>
            </a:r>
            <a:r>
              <a:rPr lang="en-US" altLang="zh-CN" sz="2800" dirty="0" err="1">
                <a:solidFill>
                  <a:srgbClr val="7030A0"/>
                </a:solidFill>
              </a:rPr>
              <a:t>yǐhòu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63777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103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outside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1696719" y="1205649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plan/intend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indicate a conclusion or resolution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304799" y="2198947"/>
            <a:ext cx="51249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indicate consultation, suggestion, request or command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5711366" y="2724629"/>
            <a:ext cx="2875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measure word used for clothes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23599" y="3556201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passably, fairly, rather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5269593" y="3871079"/>
            <a:ext cx="16595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not bad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AFB8A30-CA54-4483-AD6C-85BF4C6C7BDD}"/>
              </a:ext>
            </a:extLst>
          </p:cNvPr>
          <p:cNvSpPr txBox="1"/>
          <p:nvPr/>
        </p:nvSpPr>
        <p:spPr>
          <a:xfrm>
            <a:off x="6757489" y="4785668"/>
            <a:ext cx="2162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test, exam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pretty good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2696206" y="5016501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meaning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4726849" y="5366999"/>
            <a:ext cx="1277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to, for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BB13E34-44EE-401F-A0C3-E098BAF5B9B1}"/>
              </a:ext>
            </a:extLst>
          </p:cNvPr>
          <p:cNvSpPr txBox="1"/>
          <p:nvPr/>
        </p:nvSpPr>
        <p:spPr>
          <a:xfrm>
            <a:off x="3310705" y="6132975"/>
            <a:ext cx="1361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coffee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5CEEB0B9-7592-4C64-A1DF-365ABAF23911}"/>
              </a:ext>
            </a:extLst>
          </p:cNvPr>
          <p:cNvSpPr txBox="1"/>
          <p:nvPr/>
        </p:nvSpPr>
        <p:spPr>
          <a:xfrm>
            <a:off x="5503087" y="6175067"/>
            <a:ext cx="3291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after, afterwards, later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572B12E7-1FFD-41B6-8A4A-0D77F8AFF5EC}"/>
              </a:ext>
            </a:extLst>
          </p:cNvPr>
          <p:cNvSpPr txBox="1"/>
          <p:nvPr/>
        </p:nvSpPr>
        <p:spPr>
          <a:xfrm>
            <a:off x="548639" y="5902142"/>
            <a:ext cx="1066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fish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25757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5A8C94F5-80AB-4873-AD97-3323B36B26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972" y="383381"/>
            <a:ext cx="8314158" cy="6091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523731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1026" name="Picture 2">
            <a:extLst>
              <a:ext uri="{FF2B5EF4-FFF2-40B4-BE49-F238E27FC236}">
                <a16:creationId xmlns:a16="http://schemas.microsoft.com/office/drawing/2014/main" id="{468D0F63-3A7B-4AFD-9FE1-C19A0D06B3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508" y="2346959"/>
            <a:ext cx="3403021" cy="319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33AE7AEB-0261-4CD7-93F2-5ECDCDF5E1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276" y="2346959"/>
            <a:ext cx="4180724" cy="2867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20782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8290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mén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门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708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外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zìxíngchē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56672" cy="529685"/>
            <a:chOff x="0" y="0"/>
            <a:chExt cx="1355753" cy="529187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2480" y="1947"/>
              <a:ext cx="1263273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自行车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14285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yángròu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37667"/>
            <a:chOff x="0" y="0"/>
            <a:chExt cx="1338943" cy="537161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670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羊肉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2650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hǎochī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好吃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miàntiáo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63185" y="2285434"/>
            <a:ext cx="1338263" cy="545810"/>
            <a:chOff x="0" y="0"/>
            <a:chExt cx="1338943" cy="545509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636" y="20014"/>
              <a:ext cx="903911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面条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3124462"/>
            <a:ext cx="16498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lánqiú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70918" cy="537667"/>
            <a:chOff x="0" y="0"/>
            <a:chExt cx="1369990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17" y="11871"/>
              <a:ext cx="1263273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打篮球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yīnwèi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因为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11240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suǒyǐ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所以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3485" y="4122166"/>
            <a:ext cx="1767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yóu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yǒng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游泳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013F312E-601E-467D-BE16-B9183DBB20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5146722"/>
            <a:ext cx="174599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jīngcháng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76D700F1-FD8D-48CB-A1C9-411A4302B204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5149897"/>
            <a:ext cx="1339850" cy="542413"/>
            <a:chOff x="0" y="0"/>
            <a:chExt cx="1338943" cy="541885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869682F3-9D53-4B35-A60B-6972AD667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33C5699A-CDFA-4A4D-A4F4-4A89EDBE2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经常</a:t>
              </a:r>
              <a:endParaRPr lang="zh-CN" altLang="en-US" dirty="0"/>
            </a:p>
          </p:txBody>
        </p:sp>
      </p:grpSp>
      <p:sp>
        <p:nvSpPr>
          <p:cNvPr id="67" name="文本框 140">
            <a:extLst>
              <a:ext uri="{FF2B5EF4-FFF2-40B4-BE49-F238E27FC236}">
                <a16:creationId xmlns:a16="http://schemas.microsoft.com/office/drawing/2014/main" id="{A110C612-2316-4D1C-A350-6CF3AFE87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4794" y="5090135"/>
            <a:ext cx="13660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gōngjīn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68" name="组合 2">
            <a:extLst>
              <a:ext uri="{FF2B5EF4-FFF2-40B4-BE49-F238E27FC236}">
                <a16:creationId xmlns:a16="http://schemas.microsoft.com/office/drawing/2014/main" id="{86BAF30B-7A88-424D-A2F7-6E945DB41CC2}"/>
              </a:ext>
            </a:extLst>
          </p:cNvPr>
          <p:cNvGrpSpPr>
            <a:grpSpLocks/>
          </p:cNvGrpSpPr>
          <p:nvPr/>
        </p:nvGrpSpPr>
        <p:grpSpPr bwMode="auto">
          <a:xfrm>
            <a:off x="5103919" y="5148555"/>
            <a:ext cx="1339850" cy="537632"/>
            <a:chOff x="0" y="0"/>
            <a:chExt cx="1338943" cy="538715"/>
          </a:xfrm>
        </p:grpSpPr>
        <p:sp>
          <p:nvSpPr>
            <p:cNvPr id="69" name="圆角矩形 35">
              <a:extLst>
                <a:ext uri="{FF2B5EF4-FFF2-40B4-BE49-F238E27FC236}">
                  <a16:creationId xmlns:a16="http://schemas.microsoft.com/office/drawing/2014/main" id="{CF50170A-B34B-457A-9113-C472A0C91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75">
              <a:extLst>
                <a:ext uri="{FF2B5EF4-FFF2-40B4-BE49-F238E27FC236}">
                  <a16:creationId xmlns:a16="http://schemas.microsoft.com/office/drawing/2014/main" id="{078F9E6C-049E-4025-9EED-C8476319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公斤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024E9421-725C-48CE-AFD9-EA6C77ECD5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6082193"/>
            <a:ext cx="9060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jiějie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891ABD50-0FCB-475A-A8AA-89FAE55A319D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6085368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16F6DB9B-4EED-4CBB-A143-220B9A384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A7DBCB88-DCF3-4B67-9172-AF5BF2C29F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姐姐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6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27" name="圆角矩形 38">
            <a:extLst>
              <a:ext uri="{FF2B5EF4-FFF2-40B4-BE49-F238E27FC236}">
                <a16:creationId xmlns:a16="http://schemas.microsoft.com/office/drawing/2014/main" id="{F627775A-1412-4913-BDC4-9461EF3D9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3752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8" name="文本框 85">
            <a:extLst>
              <a:ext uri="{FF2B5EF4-FFF2-40B4-BE49-F238E27FC236}">
                <a16:creationId xmlns:a16="http://schemas.microsoft.com/office/drawing/2014/main" id="{C05BF08C-DC29-4372-97B3-BD5931C2D9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843" y="39592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门</a:t>
            </a:r>
            <a:endParaRPr lang="zh-CN" altLang="en-US" dirty="0"/>
          </a:p>
        </p:txBody>
      </p:sp>
      <p:sp>
        <p:nvSpPr>
          <p:cNvPr id="29" name="AutoShape 25">
            <a:extLst>
              <a:ext uri="{FF2B5EF4-FFF2-40B4-BE49-F238E27FC236}">
                <a16:creationId xmlns:a16="http://schemas.microsoft.com/office/drawing/2014/main" id="{240B0B1D-24B7-4505-973F-191B929080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718" y="229437"/>
            <a:ext cx="6664803" cy="85768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0" name="Text Box 19">
            <a:extLst>
              <a:ext uri="{FF2B5EF4-FFF2-40B4-BE49-F238E27FC236}">
                <a16:creationId xmlns:a16="http://schemas.microsoft.com/office/drawing/2014/main" id="{3D598E29-C165-4BEB-AAFA-80EB2FA4FA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0773" y="395924"/>
            <a:ext cx="664067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家门     大门     小门    房间    房门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1" name="圆角矩形 38">
            <a:extLst>
              <a:ext uri="{FF2B5EF4-FFF2-40B4-BE49-F238E27FC236}">
                <a16:creationId xmlns:a16="http://schemas.microsoft.com/office/drawing/2014/main" id="{16FAC673-6216-44FD-BA05-741007ADB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167576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2" name="文本框 85">
            <a:extLst>
              <a:ext uri="{FF2B5EF4-FFF2-40B4-BE49-F238E27FC236}">
                <a16:creationId xmlns:a16="http://schemas.microsoft.com/office/drawing/2014/main" id="{AC3F17E3-02AD-4120-8A34-8B418F168A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843" y="169640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外</a:t>
            </a:r>
            <a:endParaRPr lang="zh-CN" altLang="en-US" dirty="0"/>
          </a:p>
        </p:txBody>
      </p:sp>
      <p:sp>
        <p:nvSpPr>
          <p:cNvPr id="33" name="AutoShape 25">
            <a:extLst>
              <a:ext uri="{FF2B5EF4-FFF2-40B4-BE49-F238E27FC236}">
                <a16:creationId xmlns:a16="http://schemas.microsoft.com/office/drawing/2014/main" id="{25483D39-5D54-4CAE-B804-B19A5367DA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718" y="1529916"/>
            <a:ext cx="6824029" cy="189908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4" name="Text Box 19">
            <a:extLst>
              <a:ext uri="{FF2B5EF4-FFF2-40B4-BE49-F238E27FC236}">
                <a16:creationId xmlns:a16="http://schemas.microsoft.com/office/drawing/2014/main" id="{C3312F5F-5149-4557-9B5F-8F226264D0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363" y="1709252"/>
            <a:ext cx="620347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外面  学校外面 商店外面    房间外面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里面    学校里面     商店里面     房间里面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外        门外       里    门里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5" name="圆角矩形 38">
            <a:extLst>
              <a:ext uri="{FF2B5EF4-FFF2-40B4-BE49-F238E27FC236}">
                <a16:creationId xmlns:a16="http://schemas.microsoft.com/office/drawing/2014/main" id="{1DDBA6F8-00C2-4D43-BD3A-3A48E8A458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58" y="4277022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6" name="文本框 85">
            <a:extLst>
              <a:ext uri="{FF2B5EF4-FFF2-40B4-BE49-F238E27FC236}">
                <a16:creationId xmlns:a16="http://schemas.microsoft.com/office/drawing/2014/main" id="{93247289-564E-4C3B-9EC6-532A15D362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126" y="4297660"/>
            <a:ext cx="1264129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自行车</a:t>
            </a:r>
            <a:endParaRPr lang="zh-CN" altLang="en-US" dirty="0"/>
          </a:p>
        </p:txBody>
      </p:sp>
      <p:sp>
        <p:nvSpPr>
          <p:cNvPr id="37" name="AutoShape 25">
            <a:extLst>
              <a:ext uri="{FF2B5EF4-FFF2-40B4-BE49-F238E27FC236}">
                <a16:creationId xmlns:a16="http://schemas.microsoft.com/office/drawing/2014/main" id="{428DBBC1-5C14-4CEA-A17C-7004B68C32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6308" y="4131172"/>
            <a:ext cx="6792439" cy="133490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8" name="Text Box 19">
            <a:extLst>
              <a:ext uri="{FF2B5EF4-FFF2-40B4-BE49-F238E27FC236}">
                <a16:creationId xmlns:a16="http://schemas.microsoft.com/office/drawing/2014/main" id="{DA058C21-5434-4A78-9B43-A6009695A8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363" y="4297660"/>
            <a:ext cx="664067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骑自行车    骑车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车  汽车    公共汽车    卡车    小车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9" name="圆角矩形 38">
            <a:extLst>
              <a:ext uri="{FF2B5EF4-FFF2-40B4-BE49-F238E27FC236}">
                <a16:creationId xmlns:a16="http://schemas.microsoft.com/office/drawing/2014/main" id="{46F23EF6-50D1-4466-BA72-97E29EE175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126" y="5948312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40" name="文本框 85">
            <a:extLst>
              <a:ext uri="{FF2B5EF4-FFF2-40B4-BE49-F238E27FC236}">
                <a16:creationId xmlns:a16="http://schemas.microsoft.com/office/drawing/2014/main" id="{D03C9762-B090-4CC7-BB0F-25159E5144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6601" y="5968950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羊肉</a:t>
            </a:r>
            <a:endParaRPr lang="zh-CN" altLang="en-US" dirty="0"/>
          </a:p>
        </p:txBody>
      </p:sp>
      <p:sp>
        <p:nvSpPr>
          <p:cNvPr id="41" name="AutoShape 25">
            <a:extLst>
              <a:ext uri="{FF2B5EF4-FFF2-40B4-BE49-F238E27FC236}">
                <a16:creationId xmlns:a16="http://schemas.microsoft.com/office/drawing/2014/main" id="{B5BB891F-EB67-4137-863F-457D902E57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6476" y="5802463"/>
            <a:ext cx="6664803" cy="85768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42" name="Text Box 19">
            <a:extLst>
              <a:ext uri="{FF2B5EF4-FFF2-40B4-BE49-F238E27FC236}">
                <a16:creationId xmlns:a16="http://schemas.microsoft.com/office/drawing/2014/main" id="{F303A758-77E2-4B72-BD70-619289EE47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2531" y="5968950"/>
            <a:ext cx="664067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羊        牛奶      羊奶        牛肉      山羊   绵羊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bldLvl="0" animBg="1" autoUpdateAnimBg="0"/>
      <p:bldP spid="33" grpId="0" bldLvl="0" animBg="1" autoUpdateAnimBg="0"/>
      <p:bldP spid="37" grpId="0" bldLvl="0" animBg="1" autoUpdateAnimBg="0"/>
      <p:bldP spid="41" grpId="0" bldLvl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28" name="圆角矩形 38">
            <a:extLst>
              <a:ext uri="{FF2B5EF4-FFF2-40B4-BE49-F238E27FC236}">
                <a16:creationId xmlns:a16="http://schemas.microsoft.com/office/drawing/2014/main" id="{16DEB049-F449-4C19-A5C0-DE30DFE399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58" y="4223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9" name="文本框 85">
            <a:extLst>
              <a:ext uri="{FF2B5EF4-FFF2-40B4-BE49-F238E27FC236}">
                <a16:creationId xmlns:a16="http://schemas.microsoft.com/office/drawing/2014/main" id="{9B392BB4-EE0C-4F04-8018-1FC1F5B4AF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33" y="44301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好吃</a:t>
            </a:r>
            <a:endParaRPr lang="zh-CN" altLang="en-US" dirty="0"/>
          </a:p>
        </p:txBody>
      </p:sp>
      <p:sp>
        <p:nvSpPr>
          <p:cNvPr id="30" name="AutoShape 25">
            <a:extLst>
              <a:ext uri="{FF2B5EF4-FFF2-40B4-BE49-F238E27FC236}">
                <a16:creationId xmlns:a16="http://schemas.microsoft.com/office/drawing/2014/main" id="{F745DD5E-42D3-48C1-AAFA-4060D2D033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6308" y="27652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2" name="Text Box 19">
            <a:extLst>
              <a:ext uri="{FF2B5EF4-FFF2-40B4-BE49-F238E27FC236}">
                <a16:creationId xmlns:a16="http://schemas.microsoft.com/office/drawing/2014/main" id="{AA0835D1-6A47-4438-AC74-0CD542DF41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363" y="303213"/>
            <a:ext cx="664067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吃米饭   吃药    吃中国菜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好吃   很好吃    非常好吃    羊肉很好 吃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3" name="圆角矩形 38">
            <a:extLst>
              <a:ext uri="{FF2B5EF4-FFF2-40B4-BE49-F238E27FC236}">
                <a16:creationId xmlns:a16="http://schemas.microsoft.com/office/drawing/2014/main" id="{2D305116-FFE3-493A-A5C3-3A134EB149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58" y="249501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4" name="文本框 85">
            <a:extLst>
              <a:ext uri="{FF2B5EF4-FFF2-40B4-BE49-F238E27FC236}">
                <a16:creationId xmlns:a16="http://schemas.microsoft.com/office/drawing/2014/main" id="{5CD01712-F3E4-44EE-95AA-FBCBA01A6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33" y="251565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面条</a:t>
            </a:r>
            <a:endParaRPr lang="zh-CN" altLang="en-US" dirty="0"/>
          </a:p>
        </p:txBody>
      </p:sp>
      <p:sp>
        <p:nvSpPr>
          <p:cNvPr id="35" name="AutoShape 25">
            <a:extLst>
              <a:ext uri="{FF2B5EF4-FFF2-40B4-BE49-F238E27FC236}">
                <a16:creationId xmlns:a16="http://schemas.microsoft.com/office/drawing/2014/main" id="{7355D1AC-E6E6-47C5-8CF5-4265A03445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6308" y="234916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6" name="Text Box 19">
            <a:extLst>
              <a:ext uri="{FF2B5EF4-FFF2-40B4-BE49-F238E27FC236}">
                <a16:creationId xmlns:a16="http://schemas.microsoft.com/office/drawing/2014/main" id="{A4FC160E-2444-465F-9181-B9411671BF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363" y="2375853"/>
            <a:ext cx="664067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米饭  中国菜   面条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吃面条    面条很好吃     买面条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7" name="圆角矩形 38">
            <a:extLst>
              <a:ext uri="{FF2B5EF4-FFF2-40B4-BE49-F238E27FC236}">
                <a16:creationId xmlns:a16="http://schemas.microsoft.com/office/drawing/2014/main" id="{47C17B47-ABCF-4B1E-A5D9-79478BCF99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58" y="4535588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8" name="文本框 85">
            <a:extLst>
              <a:ext uri="{FF2B5EF4-FFF2-40B4-BE49-F238E27FC236}">
                <a16:creationId xmlns:a16="http://schemas.microsoft.com/office/drawing/2014/main" id="{D69EF2EF-68F4-4681-AC42-59193A7884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33" y="4556226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来</a:t>
            </a:r>
            <a:endParaRPr lang="zh-CN" altLang="en-US" dirty="0"/>
          </a:p>
        </p:txBody>
      </p:sp>
      <p:sp>
        <p:nvSpPr>
          <p:cNvPr id="39" name="AutoShape 25">
            <a:extLst>
              <a:ext uri="{FF2B5EF4-FFF2-40B4-BE49-F238E27FC236}">
                <a16:creationId xmlns:a16="http://schemas.microsoft.com/office/drawing/2014/main" id="{697C8CBB-DC6E-44F6-9359-9A3F70D87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6308" y="4389739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40" name="Text Box 19">
            <a:extLst>
              <a:ext uri="{FF2B5EF4-FFF2-40B4-BE49-F238E27FC236}">
                <a16:creationId xmlns:a16="http://schemas.microsoft.com/office/drawing/2014/main" id="{6C26BDBB-7F67-4A0A-8EA5-AB8D96D2B9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363" y="4416426"/>
            <a:ext cx="664067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去学校    来学校   来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Carmarthen</a:t>
            </a: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：你吃什么？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：来一个米饭。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来一杯茶   来一杯咖啡    来一杯牛奶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bldLvl="0" animBg="1" autoUpdateAnimBg="0"/>
      <p:bldP spid="35" grpId="0" bldLvl="0" animBg="1" autoUpdateAnimBg="0"/>
      <p:bldP spid="39" grpId="0" bldLvl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1264129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打篮球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2008" y="386698"/>
            <a:ext cx="6849429" cy="2295541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8063" y="413386"/>
            <a:ext cx="631206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踢足球   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打篮球     打网球    打乒乓球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排球  足球   篮球    球    地球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2" name="圆角矩形 38">
            <a:extLst>
              <a:ext uri="{FF2B5EF4-FFF2-40B4-BE49-F238E27FC236}">
                <a16:creationId xmlns:a16="http://schemas.microsoft.com/office/drawing/2014/main" id="{43285301-4445-4481-BAA1-077377528D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3876" y="3672306"/>
            <a:ext cx="1286987" cy="1509294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3" name="文本框 85">
            <a:extLst>
              <a:ext uri="{FF2B5EF4-FFF2-40B4-BE49-F238E27FC236}">
                <a16:creationId xmlns:a16="http://schemas.microsoft.com/office/drawing/2014/main" id="{1D266AFD-8F39-4B12-A764-14BF578397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3672306"/>
            <a:ext cx="903452" cy="1387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因为</a:t>
            </a:r>
            <a:endParaRPr lang="en-US" altLang="zh-CN" sz="2800" b="1" dirty="0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pPr>
              <a:buFontTx/>
              <a:buNone/>
            </a:pPr>
            <a:endParaRPr lang="en-US" altLang="zh-CN" sz="2800" b="1" dirty="0">
              <a:solidFill>
                <a:srgbClr val="000000"/>
              </a:solidFill>
              <a:latin typeface="Calibri" pitchFamily="34" charset="0"/>
              <a:sym typeface="Calibri" pitchFamily="34" charset="0"/>
            </a:endParaRPr>
          </a:p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所以</a:t>
            </a:r>
            <a:endParaRPr lang="zh-CN" altLang="en-US" dirty="0"/>
          </a:p>
        </p:txBody>
      </p:sp>
      <p:sp>
        <p:nvSpPr>
          <p:cNvPr id="27" name="AutoShape 25">
            <a:extLst>
              <a:ext uri="{FF2B5EF4-FFF2-40B4-BE49-F238E27FC236}">
                <a16:creationId xmlns:a16="http://schemas.microsoft.com/office/drawing/2014/main" id="{D0DEEADF-EB18-4957-A4E1-6084CCB80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2008" y="3505818"/>
            <a:ext cx="6968492" cy="325058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4" name="Text Box 19">
            <a:extLst>
              <a:ext uri="{FF2B5EF4-FFF2-40B4-BE49-F238E27FC236}">
                <a16:creationId xmlns:a16="http://schemas.microsoft.com/office/drawing/2014/main" id="{0049ED13-DCDD-409C-AD32-38B1F35916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8063" y="3532506"/>
            <a:ext cx="631206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buFontTx/>
              <a:buNone/>
            </a:pP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因为</a:t>
            </a:r>
            <a:r>
              <a:rPr lang="en-US" altLang="zh-CN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……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所以</a:t>
            </a:r>
            <a:r>
              <a:rPr lang="en-US" altLang="zh-CN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……</a:t>
            </a: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：你为什么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9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月去北京旅游？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因为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9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月的北京不冷也不热，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所以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9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月去   北京旅游。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：你怎么不去打篮球？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因为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我有点儿忙，所以没去打篮球。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27" grpId="0" bldLvl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圆角矩形 38">
            <a:extLst>
              <a:ext uri="{FF2B5EF4-FFF2-40B4-BE49-F238E27FC236}">
                <a16:creationId xmlns:a16="http://schemas.microsoft.com/office/drawing/2014/main" id="{696B9A8B-16B2-4FC9-8EF0-6F5E956224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882" y="4925631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6" name="圆角矩形 38">
            <a:extLst>
              <a:ext uri="{FF2B5EF4-FFF2-40B4-BE49-F238E27FC236}">
                <a16:creationId xmlns:a16="http://schemas.microsoft.com/office/drawing/2014/main" id="{0A88F4ED-14ED-469E-B1A5-174E3980F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58" y="53413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3" name="文本框 85">
            <a:extLst>
              <a:ext uri="{FF2B5EF4-FFF2-40B4-BE49-F238E27FC236}">
                <a16:creationId xmlns:a16="http://schemas.microsoft.com/office/drawing/2014/main" id="{7FDE4811-30DA-4675-8242-8F9041CFC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477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游泳</a:t>
            </a:r>
            <a:endParaRPr lang="zh-CN" altLang="en-US" dirty="0"/>
          </a:p>
        </p:txBody>
      </p:sp>
      <p:sp>
        <p:nvSpPr>
          <p:cNvPr id="24" name="AutoShape 25">
            <a:extLst>
              <a:ext uri="{FF2B5EF4-FFF2-40B4-BE49-F238E27FC236}">
                <a16:creationId xmlns:a16="http://schemas.microsoft.com/office/drawing/2014/main" id="{3AAA170A-83DF-40B6-8DB8-20438E4F02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2008" y="38828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7" name="Text Box 19">
            <a:extLst>
              <a:ext uri="{FF2B5EF4-FFF2-40B4-BE49-F238E27FC236}">
                <a16:creationId xmlns:a16="http://schemas.microsoft.com/office/drawing/2014/main" id="{0148B839-EE33-4CA0-A4D5-F44B086620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8063" y="414973"/>
            <a:ext cx="664067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运动   游泳   打篮球  踢足球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去游泳  一起去游泳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0" name="圆角矩形 38">
            <a:extLst>
              <a:ext uri="{FF2B5EF4-FFF2-40B4-BE49-F238E27FC236}">
                <a16:creationId xmlns:a16="http://schemas.microsoft.com/office/drawing/2014/main" id="{55442EE5-B80F-4552-8115-234F89C5D9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287093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1" name="文本框 85">
            <a:extLst>
              <a:ext uri="{FF2B5EF4-FFF2-40B4-BE49-F238E27FC236}">
                <a16:creationId xmlns:a16="http://schemas.microsoft.com/office/drawing/2014/main" id="{6F8AD496-68C5-4529-B8AF-7F174DDD7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0233" y="289157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经常</a:t>
            </a:r>
            <a:endParaRPr lang="zh-CN" altLang="en-US" dirty="0"/>
          </a:p>
        </p:txBody>
      </p:sp>
      <p:sp>
        <p:nvSpPr>
          <p:cNvPr id="32" name="AutoShape 25">
            <a:extLst>
              <a:ext uri="{FF2B5EF4-FFF2-40B4-BE49-F238E27FC236}">
                <a16:creationId xmlns:a16="http://schemas.microsoft.com/office/drawing/2014/main" id="{9E2A822B-AD67-4B79-A931-C12EB3995E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0108" y="272508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3" name="Text Box 19">
            <a:extLst>
              <a:ext uri="{FF2B5EF4-FFF2-40B4-BE49-F238E27FC236}">
                <a16:creationId xmlns:a16="http://schemas.microsoft.com/office/drawing/2014/main" id="{C187750C-7FE6-47A6-A678-86B165CB90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8063" y="2649757"/>
            <a:ext cx="6470179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我经常游泳    我经常吃中国菜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：你经常去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TESCO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吗？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：是，我经常去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TESCO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4" name="文本框 85">
            <a:extLst>
              <a:ext uri="{FF2B5EF4-FFF2-40B4-BE49-F238E27FC236}">
                <a16:creationId xmlns:a16="http://schemas.microsoft.com/office/drawing/2014/main" id="{FF4B24E5-23DE-4DB6-B6B9-D614658D3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938" y="496421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公斤</a:t>
            </a:r>
            <a:endParaRPr lang="zh-CN" altLang="en-US" dirty="0"/>
          </a:p>
        </p:txBody>
      </p:sp>
      <p:sp>
        <p:nvSpPr>
          <p:cNvPr id="35" name="AutoShape 25">
            <a:extLst>
              <a:ext uri="{FF2B5EF4-FFF2-40B4-BE49-F238E27FC236}">
                <a16:creationId xmlns:a16="http://schemas.microsoft.com/office/drawing/2014/main" id="{D496A3BE-376E-46FC-B471-C48952E725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479772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6" name="Text Box 19">
            <a:extLst>
              <a:ext uri="{FF2B5EF4-FFF2-40B4-BE49-F238E27FC236}">
                <a16:creationId xmlns:a16="http://schemas.microsoft.com/office/drawing/2014/main" id="{0074E8AC-0B74-43DD-A768-3AF832D245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13768" y="4722397"/>
            <a:ext cx="647017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公斤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=1000g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斤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=500g</a:t>
            </a: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1pound=0.45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公斤≈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斤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ldLvl="0" animBg="1" autoUpdateAnimBg="0"/>
      <p:bldP spid="32" grpId="0" bldLvl="0" animBg="1" autoUpdateAnimBg="0"/>
      <p:bldP spid="35" grpId="0" bldLvl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6" name="圆角矩形 38">
            <a:extLst>
              <a:ext uri="{FF2B5EF4-FFF2-40B4-BE49-F238E27FC236}">
                <a16:creationId xmlns:a16="http://schemas.microsoft.com/office/drawing/2014/main" id="{6422276C-E59F-4CA6-9485-DE68B8203D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638" y="50365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7" name="文本框 85">
            <a:extLst>
              <a:ext uri="{FF2B5EF4-FFF2-40B4-BE49-F238E27FC236}">
                <a16:creationId xmlns:a16="http://schemas.microsoft.com/office/drawing/2014/main" id="{50DDF12B-5B9D-4B28-8DDD-3C6D766C7E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113" y="52429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姐姐</a:t>
            </a:r>
            <a:endParaRPr lang="zh-CN" altLang="en-US" dirty="0"/>
          </a:p>
        </p:txBody>
      </p:sp>
      <p:sp>
        <p:nvSpPr>
          <p:cNvPr id="18" name="AutoShape 25">
            <a:extLst>
              <a:ext uri="{FF2B5EF4-FFF2-40B4-BE49-F238E27FC236}">
                <a16:creationId xmlns:a16="http://schemas.microsoft.com/office/drawing/2014/main" id="{1A6DA2F7-DF06-49C2-AE1B-0DA75F2FDC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8988" y="35780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80BDA41-6942-4BCA-9C27-2EF127EBC05B}"/>
              </a:ext>
            </a:extLst>
          </p:cNvPr>
          <p:cNvSpPr txBox="1"/>
          <p:nvPr/>
        </p:nvSpPr>
        <p:spPr>
          <a:xfrm>
            <a:off x="2313775" y="503655"/>
            <a:ext cx="5882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哥哥   姐姐   弟弟   妹妹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爸爸   妈妈    爷爷   奶奶  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门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mén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自行车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zìxíngchē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外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羊肉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yángròu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2FCBB15-5214-4A04-9475-D47069E902C1}"/>
              </a:ext>
            </a:extLst>
          </p:cNvPr>
          <p:cNvSpPr txBox="1"/>
          <p:nvPr/>
        </p:nvSpPr>
        <p:spPr>
          <a:xfrm>
            <a:off x="1280160" y="2480017"/>
            <a:ext cx="21460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好吃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hǎochī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6267244" y="2798509"/>
            <a:ext cx="28651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打篮球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lánqiú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因为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yīnwèi</a:t>
            </a:r>
            <a:r>
              <a:rPr lang="en-US" altLang="zh-CN" sz="2800" dirty="0">
                <a:solidFill>
                  <a:srgbClr val="7030A0"/>
                </a:solidFill>
              </a:rPr>
              <a:t> 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615852" y="3946376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所以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suǒyǐ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624320" y="362712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游泳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yóu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yǒng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97839" y="4521200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经常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jīngcháng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D514178-63F0-4AD9-9367-E3008FBE5528}"/>
              </a:ext>
            </a:extLst>
          </p:cNvPr>
          <p:cNvSpPr txBox="1"/>
          <p:nvPr/>
        </p:nvSpPr>
        <p:spPr>
          <a:xfrm>
            <a:off x="4366506" y="5151120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公斤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gōngjīn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94B61FE-F457-48DE-B5FD-453B76A43FB9}"/>
              </a:ext>
            </a:extLst>
          </p:cNvPr>
          <p:cNvSpPr txBox="1"/>
          <p:nvPr/>
        </p:nvSpPr>
        <p:spPr>
          <a:xfrm>
            <a:off x="6695440" y="557784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姐姐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jiějie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84CC40AC-A8E5-43A3-9152-A0A4391B776D}"/>
              </a:ext>
            </a:extLst>
          </p:cNvPr>
          <p:cNvSpPr txBox="1"/>
          <p:nvPr/>
        </p:nvSpPr>
        <p:spPr>
          <a:xfrm>
            <a:off x="1859280" y="5781040"/>
            <a:ext cx="2911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咖啡</a:t>
            </a:r>
            <a:r>
              <a:rPr lang="en-US" altLang="zh-CN" sz="2800" dirty="0" err="1">
                <a:solidFill>
                  <a:srgbClr val="7030A0"/>
                </a:solidFill>
              </a:rPr>
              <a:t>kāfēi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面条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miàntiáo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103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outer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1696719" y="1205649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bike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door, gate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304799" y="2198947"/>
            <a:ext cx="5124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mutton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5711366" y="1149002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delicious, yummy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noodles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327678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play basketball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AFB8A30-CA54-4483-AD6C-85BF4C6C7BDD}"/>
              </a:ext>
            </a:extLst>
          </p:cNvPr>
          <p:cNvSpPr txBox="1"/>
          <p:nvPr/>
        </p:nvSpPr>
        <p:spPr>
          <a:xfrm>
            <a:off x="6757489" y="4785668"/>
            <a:ext cx="2162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so, therefore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because, since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2696206" y="5016501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swim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often, frequently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BB13E34-44EE-401F-A0C3-E098BAF5B9B1}"/>
              </a:ext>
            </a:extLst>
          </p:cNvPr>
          <p:cNvSpPr txBox="1"/>
          <p:nvPr/>
        </p:nvSpPr>
        <p:spPr>
          <a:xfrm>
            <a:off x="6198318" y="5902141"/>
            <a:ext cx="1901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elder sister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572B12E7-1FFD-41B6-8A4A-0D77F8AFF5EC}"/>
              </a:ext>
            </a:extLst>
          </p:cNvPr>
          <p:cNvSpPr txBox="1"/>
          <p:nvPr/>
        </p:nvSpPr>
        <p:spPr>
          <a:xfrm>
            <a:off x="548639" y="5902142"/>
            <a:ext cx="17170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kilogram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DE0139B1-22F9-470C-8289-02FA33FB20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0963" y="217300"/>
            <a:ext cx="9144000" cy="6640700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99957" y="555020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306320" y="616909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295900" y="617618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950517" y="5508381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5547677" y="5413662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8006714" y="6168306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F896AF8B-0B7B-47DE-BB4F-676477087F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4234"/>
            <a:ext cx="9144000" cy="5649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5C020EF8-6DE6-4842-A58E-0C938E4F2C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3495"/>
            <a:ext cx="9144000" cy="593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FEEDFD3-AD36-4FE1-8B05-B6D996A5A0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8687"/>
            <a:ext cx="9144000" cy="4580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B4F2182-122E-44AE-9757-B23C0CB858A5}" type="slidenum">
              <a:rPr lang="zh-CN" altLang="en-US" smtClean="0"/>
              <a:pPr/>
              <a:t>21</a:t>
            </a:fld>
            <a:endParaRPr lang="en-US" altLang="zh-CN" sz="1800"/>
          </a:p>
        </p:txBody>
      </p:sp>
      <p:sp>
        <p:nvSpPr>
          <p:cNvPr id="35850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52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5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1028700" y="733425"/>
            <a:ext cx="6478588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                   你  </a:t>
            </a:r>
            <a:r>
              <a:rPr lang="zh-CN" altLang="en-US" sz="2800" b="1" dirty="0">
                <a:solidFill>
                  <a:srgbClr val="FF0000"/>
                </a:solidFill>
              </a:rPr>
              <a:t>怎么 </a:t>
            </a:r>
            <a:r>
              <a:rPr lang="zh-CN" altLang="en-US" sz="2800" b="1" dirty="0"/>
              <a:t>   生病了？                     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昨天下雨，他   </a:t>
            </a:r>
            <a:r>
              <a:rPr lang="zh-CN" altLang="en-US" sz="2800" b="1" dirty="0">
                <a:solidFill>
                  <a:srgbClr val="FF0000"/>
                </a:solidFill>
              </a:rPr>
              <a:t>怎么</a:t>
            </a:r>
            <a:r>
              <a:rPr lang="zh-CN" altLang="en-US" sz="2800" b="1" dirty="0"/>
              <a:t>    回家的？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今天，       你</a:t>
            </a:r>
            <a:r>
              <a:rPr lang="zh-CN" altLang="en-US" sz="2800" b="1" dirty="0">
                <a:solidFill>
                  <a:srgbClr val="FF0000"/>
                </a:solidFill>
              </a:rPr>
              <a:t>  怎么 </a:t>
            </a:r>
            <a:r>
              <a:rPr lang="zh-CN" altLang="en-US" sz="2800" b="1" dirty="0"/>
              <a:t>   没去上班？</a:t>
            </a:r>
          </a:p>
        </p:txBody>
      </p:sp>
      <p:sp>
        <p:nvSpPr>
          <p:cNvPr id="21527" name="圆角矩形 7"/>
          <p:cNvSpPr>
            <a:spLocks noChangeArrowheads="1"/>
          </p:cNvSpPr>
          <p:nvPr/>
        </p:nvSpPr>
        <p:spPr bwMode="auto">
          <a:xfrm>
            <a:off x="1028699" y="3084513"/>
            <a:ext cx="7559675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28" name="Text Box 24"/>
          <p:cNvSpPr txBox="1">
            <a:spLocks noChangeArrowheads="1"/>
          </p:cNvSpPr>
          <p:nvPr/>
        </p:nvSpPr>
        <p:spPr bwMode="auto">
          <a:xfrm>
            <a:off x="544513" y="3125788"/>
            <a:ext cx="82613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         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 怎么</a:t>
            </a:r>
            <a:r>
              <a:rPr lang="zh-CN" altLang="en-US" sz="2800" b="1" dirty="0"/>
              <a:t>   动词（v.）/形容词（adj.）</a:t>
            </a:r>
            <a:endParaRPr lang="zh-CN" altLang="en-US" sz="2800" b="1" dirty="0">
              <a:solidFill>
                <a:srgbClr val="FF0000"/>
              </a:solidFill>
            </a:endParaRPr>
          </a:p>
        </p:txBody>
      </p:sp>
      <p:sp>
        <p:nvSpPr>
          <p:cNvPr id="21529" name="Text Box 25"/>
          <p:cNvSpPr txBox="1">
            <a:spLocks noChangeArrowheads="1"/>
          </p:cNvSpPr>
          <p:nvPr/>
        </p:nvSpPr>
        <p:spPr bwMode="auto">
          <a:xfrm>
            <a:off x="963613" y="4070350"/>
            <a:ext cx="5591175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你</a:t>
            </a:r>
            <a:r>
              <a:rPr lang="zh-CN" altLang="en-US" sz="2800" b="1">
                <a:solidFill>
                  <a:srgbClr val="FF0000"/>
                </a:solidFill>
              </a:rPr>
              <a:t>怎么</a:t>
            </a:r>
            <a:r>
              <a:rPr lang="zh-CN" altLang="en-US" sz="2800" b="1"/>
              <a:t>不去打篮球？</a:t>
            </a:r>
          </a:p>
          <a:p>
            <a:pPr>
              <a:lnSpc>
                <a:spcPct val="150000"/>
              </a:lnSpc>
            </a:pPr>
            <a:r>
              <a:rPr lang="zh-CN" altLang="en-US" sz="2800" b="1"/>
              <a:t>今天天气</a:t>
            </a:r>
            <a:r>
              <a:rPr lang="zh-CN" altLang="en-US" sz="2800" b="1">
                <a:solidFill>
                  <a:srgbClr val="FF0000"/>
                </a:solidFill>
              </a:rPr>
              <a:t>怎么</a:t>
            </a:r>
            <a:r>
              <a:rPr lang="zh-CN" altLang="en-US" sz="2800" b="1"/>
              <a:t>这么热？</a:t>
            </a:r>
          </a:p>
          <a:p>
            <a:pPr>
              <a:lnSpc>
                <a:spcPct val="150000"/>
              </a:lnSpc>
            </a:pPr>
            <a:r>
              <a:rPr lang="zh-CN" altLang="en-US" sz="2800" b="1"/>
              <a:t>你昨天</a:t>
            </a:r>
            <a:r>
              <a:rPr lang="zh-CN" altLang="en-US" sz="2800" b="1">
                <a:solidFill>
                  <a:srgbClr val="FF0000"/>
                </a:solidFill>
              </a:rPr>
              <a:t>怎么</a:t>
            </a:r>
            <a:r>
              <a:rPr lang="zh-CN" altLang="en-US" sz="2800" b="1"/>
              <a:t>没来上班？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1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1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6" grpId="0" bldLvl="0" autoUpdateAnimBg="0"/>
      <p:bldP spid="21527" grpId="0" bldLvl="0" animBg="1" autoUpdateAnimBg="0"/>
      <p:bldP spid="21529" grpId="0" bldLvl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5C0FA26-0C5F-4BD8-A6B8-417A7CF5F2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7120" y="2027428"/>
            <a:ext cx="3766820" cy="2508702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EE799EA1-C3E4-4346-BB68-232162D2C0DC}"/>
              </a:ext>
            </a:extLst>
          </p:cNvPr>
          <p:cNvSpPr txBox="1"/>
          <p:nvPr/>
        </p:nvSpPr>
        <p:spPr>
          <a:xfrm>
            <a:off x="711200" y="711200"/>
            <a:ext cx="41859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她怎么不高兴？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sick? bad health?</a:t>
            </a:r>
          </a:p>
          <a:p>
            <a:r>
              <a:rPr lang="en-US" altLang="zh-CN" sz="2800" dirty="0"/>
              <a:t>test performance?</a:t>
            </a:r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r>
              <a:rPr lang="zh-CN" altLang="en-US" sz="2800" dirty="0"/>
              <a:t>她怎么没来学校？</a:t>
            </a:r>
            <a:endParaRPr lang="en-US" altLang="zh-CN" sz="2800" dirty="0"/>
          </a:p>
          <a:p>
            <a:r>
              <a:rPr lang="en-US" altLang="zh-CN" sz="2800" dirty="0"/>
              <a:t>sick? bad health?</a:t>
            </a:r>
          </a:p>
          <a:p>
            <a:r>
              <a:rPr lang="en-US" altLang="zh-CN" sz="2800" dirty="0"/>
              <a:t>trip?</a:t>
            </a:r>
          </a:p>
        </p:txBody>
      </p:sp>
    </p:spTree>
    <p:extLst>
      <p:ext uri="{BB962C8B-B14F-4D97-AF65-F5344CB8AC3E}">
        <p14:creationId xmlns:p14="http://schemas.microsoft.com/office/powerpoint/2010/main" val="240337694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rgbClr val="FF0000"/>
                </a:solidFill>
              </a:rPr>
              <a:t>change the sentences with “</a:t>
            </a:r>
            <a:r>
              <a:rPr lang="zh-CN" altLang="en-US" sz="3600" dirty="0">
                <a:solidFill>
                  <a:srgbClr val="FF0000"/>
                </a:solidFill>
              </a:rPr>
              <a:t>怎么”</a:t>
            </a:r>
            <a:endParaRPr lang="en-US" altLang="zh-CN" sz="3600" dirty="0">
              <a:solidFill>
                <a:srgbClr val="FF0000"/>
              </a:solidFill>
            </a:endParaRP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600" dirty="0"/>
              <a:t>你为什么没来学校？</a:t>
            </a: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昨天你为什么没去商店？</a:t>
            </a: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上午你为什么没来考试？</a:t>
            </a: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早上你为什么没吃早饭？</a:t>
            </a: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中午你为什么没休息？</a:t>
            </a:r>
          </a:p>
        </p:txBody>
      </p:sp>
    </p:spTree>
    <p:extLst>
      <p:ext uri="{BB962C8B-B14F-4D97-AF65-F5344CB8AC3E}">
        <p14:creationId xmlns:p14="http://schemas.microsoft.com/office/powerpoint/2010/main" val="3277227187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8094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solidFill>
                  <a:srgbClr val="FF0000"/>
                </a:solidFill>
              </a:rPr>
              <a:t>怎么</a:t>
            </a:r>
            <a:r>
              <a:rPr lang="en-US" altLang="zh-CN" sz="4000" dirty="0">
                <a:solidFill>
                  <a:srgbClr val="FF0000"/>
                </a:solidFill>
              </a:rPr>
              <a:t>+</a:t>
            </a:r>
            <a:r>
              <a:rPr lang="zh-CN" altLang="en-US" sz="4000" dirty="0">
                <a:solidFill>
                  <a:srgbClr val="FF0000"/>
                </a:solidFill>
              </a:rPr>
              <a:t>（</a:t>
            </a:r>
            <a:r>
              <a:rPr lang="en-US" altLang="zh-CN" sz="4000" dirty="0">
                <a:solidFill>
                  <a:srgbClr val="FF0000"/>
                </a:solidFill>
              </a:rPr>
              <a:t>V</a:t>
            </a:r>
            <a:r>
              <a:rPr lang="zh-CN" altLang="en-US" sz="4000" dirty="0">
                <a:solidFill>
                  <a:srgbClr val="FF0000"/>
                </a:solidFill>
              </a:rPr>
              <a:t>）</a:t>
            </a:r>
            <a:r>
              <a:rPr lang="en-US" altLang="zh-CN" sz="4000" dirty="0">
                <a:solidFill>
                  <a:srgbClr val="FF0000"/>
                </a:solidFill>
              </a:rPr>
              <a:t>/</a:t>
            </a:r>
            <a:r>
              <a:rPr lang="zh-CN" altLang="en-US" sz="4000" dirty="0">
                <a:solidFill>
                  <a:srgbClr val="FF0000"/>
                </a:solidFill>
              </a:rPr>
              <a:t>（</a:t>
            </a:r>
            <a:r>
              <a:rPr lang="en-US" altLang="zh-CN" sz="4000" dirty="0">
                <a:solidFill>
                  <a:srgbClr val="FF0000"/>
                </a:solidFill>
              </a:rPr>
              <a:t>adj.</a:t>
            </a:r>
            <a:r>
              <a:rPr lang="zh-CN" altLang="en-US" sz="4000" dirty="0">
                <a:solidFill>
                  <a:srgbClr val="FF0000"/>
                </a:solidFill>
              </a:rPr>
              <a:t>）</a:t>
            </a:r>
            <a:endParaRPr lang="en-US" altLang="zh-CN" sz="4000" dirty="0">
              <a:solidFill>
                <a:srgbClr val="FF0000"/>
              </a:solidFill>
            </a:endParaRP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00B050"/>
                </a:solidFill>
              </a:rPr>
              <a:t>你怎么吃中国菜？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他   去    学校</a:t>
            </a:r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你    喝    英国茶</a:t>
            </a:r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你  生病</a:t>
            </a:r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天气     热</a:t>
            </a:r>
            <a:r>
              <a:rPr lang="en-US" altLang="zh-CN" sz="4000" dirty="0">
                <a:solidFill>
                  <a:srgbClr val="FF0000"/>
                </a:solidFill>
              </a:rPr>
              <a:t>/</a:t>
            </a:r>
            <a:r>
              <a:rPr lang="zh-CN" altLang="en-US" sz="4000" dirty="0">
                <a:solidFill>
                  <a:srgbClr val="FF0000"/>
                </a:solidFill>
              </a:rPr>
              <a:t>冷</a:t>
            </a:r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zh-CN" altLang="en-US" sz="4000" dirty="0">
                <a:solidFill>
                  <a:srgbClr val="FF0000"/>
                </a:solidFill>
              </a:rPr>
              <a:t>你  学汉语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803724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你知道小王今天</a:t>
            </a:r>
            <a:r>
              <a:rPr lang="en-US" altLang="zh-CN" sz="2800" dirty="0"/>
              <a:t>…….</a:t>
            </a:r>
            <a:r>
              <a:rPr lang="zh-CN" altLang="en-US" sz="2800" dirty="0"/>
              <a:t>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：他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：你怎么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：我在门外</a:t>
            </a:r>
            <a:r>
              <a:rPr lang="en-US" altLang="zh-CN" sz="2800" dirty="0"/>
              <a:t>……</a:t>
            </a:r>
            <a:r>
              <a:rPr lang="zh-CN" altLang="en-US" sz="2800" dirty="0"/>
              <a:t>了。</a:t>
            </a:r>
          </a:p>
        </p:txBody>
      </p:sp>
    </p:spTree>
    <p:extLst>
      <p:ext uri="{BB962C8B-B14F-4D97-AF65-F5344CB8AC3E}">
        <p14:creationId xmlns:p14="http://schemas.microsoft.com/office/powerpoint/2010/main" val="3100440003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355A7507-261B-4C08-931D-C3E1B0F0B26B}"/>
              </a:ext>
            </a:extLst>
          </p:cNvPr>
          <p:cNvSpPr txBox="1"/>
          <p:nvPr/>
        </p:nvSpPr>
        <p:spPr>
          <a:xfrm>
            <a:off x="1574800" y="1310640"/>
            <a:ext cx="62458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Answer Questions</a:t>
            </a:r>
          </a:p>
          <a:p>
            <a:pPr algn="ctr"/>
            <a:endParaRPr lang="en-US" altLang="zh-CN" sz="32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3200" dirty="0"/>
              <a:t>女的想知道什么？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小王今天什么时候来学校？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男的怎么知道小王来了？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门外的自行车是谁的？</a:t>
            </a:r>
          </a:p>
        </p:txBody>
      </p:sp>
    </p:spTree>
    <p:extLst>
      <p:ext uri="{BB962C8B-B14F-4D97-AF65-F5344CB8AC3E}">
        <p14:creationId xmlns:p14="http://schemas.microsoft.com/office/powerpoint/2010/main" val="1961352601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AC763D98-96DB-4823-8462-F37CB75EC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2770"/>
            <a:ext cx="9144000" cy="6292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337868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8289652-6EC7-4B4B-ACD7-9E037618E8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2563"/>
            <a:ext cx="9144000" cy="439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218588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B208C3C-0AC4-4164-B834-3E42194A506A}" type="slidenum">
              <a:rPr lang="zh-CN" altLang="en-US" smtClean="0"/>
              <a:pPr/>
              <a:t>29</a:t>
            </a:fld>
            <a:endParaRPr lang="en-US" altLang="zh-CN" sz="1800"/>
          </a:p>
        </p:txBody>
      </p:sp>
      <p:sp>
        <p:nvSpPr>
          <p:cNvPr id="36867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8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476568" y="880745"/>
            <a:ext cx="6983412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716280" y="964883"/>
            <a:ext cx="15633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b="1" dirty="0"/>
              <a:t>S.</a:t>
            </a:r>
            <a:r>
              <a:rPr lang="zh-CN" altLang="en-US" sz="2800" b="1" dirty="0"/>
              <a:t>主语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2149793" y="964883"/>
            <a:ext cx="233076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量词（AA）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同学们         </a:t>
            </a:r>
            <a:r>
              <a:rPr lang="zh-CN" altLang="en-US" sz="2800" b="1" dirty="0">
                <a:solidFill>
                  <a:srgbClr val="FF0000"/>
                </a:solidFill>
              </a:rPr>
              <a:t>年年</a:t>
            </a:r>
            <a:r>
              <a:rPr lang="zh-CN" altLang="en-US" sz="2800" b="1" dirty="0"/>
              <a:t>               都在进步。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这家店         </a:t>
            </a:r>
            <a:r>
              <a:rPr lang="zh-CN" altLang="en-US" sz="2800" b="1" dirty="0">
                <a:solidFill>
                  <a:srgbClr val="FF0000"/>
                </a:solidFill>
              </a:rPr>
              <a:t>样样</a:t>
            </a:r>
            <a:r>
              <a:rPr lang="zh-CN" altLang="en-US" sz="2800" b="1" dirty="0"/>
              <a:t>               都很好吃。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大家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个个</a:t>
            </a:r>
            <a:r>
              <a:rPr lang="zh-CN" altLang="en-US" sz="2800" b="1" dirty="0">
                <a:latin typeface="宋体" pitchFamily="2" charset="-122"/>
              </a:rPr>
              <a:t>        都很满意。     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这个商店的衣服</a:t>
            </a:r>
            <a:r>
              <a:rPr lang="zh-CN" altLang="en-US" sz="2400" b="1" dirty="0">
                <a:solidFill>
                  <a:srgbClr val="FF0000"/>
                </a:solidFill>
              </a:rPr>
              <a:t>件件</a:t>
            </a:r>
            <a:r>
              <a:rPr lang="zh-CN" altLang="en-US" sz="2400" b="1" dirty="0"/>
              <a:t>都很漂亮。</a:t>
            </a:r>
          </a:p>
          <a:p>
            <a:r>
              <a:rPr lang="zh-CN" altLang="en-US" sz="2400" b="1" dirty="0"/>
              <a:t>这个星期我</a:t>
            </a:r>
            <a:r>
              <a:rPr lang="zh-CN" altLang="en-US" sz="2400" b="1" dirty="0">
                <a:solidFill>
                  <a:srgbClr val="FF0000"/>
                </a:solidFill>
              </a:rPr>
              <a:t>天天</a:t>
            </a:r>
            <a:r>
              <a:rPr lang="zh-CN" altLang="en-US" sz="2400" b="1" dirty="0"/>
              <a:t>都喝牛奶。</a:t>
            </a:r>
          </a:p>
          <a:p>
            <a:r>
              <a:rPr lang="zh-CN" altLang="en-US" sz="2400" b="1" dirty="0"/>
              <a:t>这些书</a:t>
            </a:r>
            <a:r>
              <a:rPr lang="zh-CN" altLang="en-US" sz="2400" b="1" dirty="0">
                <a:solidFill>
                  <a:srgbClr val="FF0000"/>
                </a:solidFill>
              </a:rPr>
              <a:t>本本</a:t>
            </a:r>
            <a:r>
              <a:rPr lang="zh-CN" altLang="en-US" sz="2400" b="1" dirty="0"/>
              <a:t>都很好看。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5424805" y="966470"/>
            <a:ext cx="20351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3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235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35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5" grpId="0" bldLvl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0E4381E5-1CA8-49FF-8E7C-A008879CF1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9039" y="444500"/>
            <a:ext cx="3632200" cy="272415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03C3B03C-70A4-4302-8054-08234D187A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6279" y="3810000"/>
            <a:ext cx="3717721" cy="2476003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192AFC89-143D-46BB-A503-E1A9314E29C2}"/>
              </a:ext>
            </a:extLst>
          </p:cNvPr>
          <p:cNvSpPr txBox="1"/>
          <p:nvPr/>
        </p:nvSpPr>
        <p:spPr>
          <a:xfrm>
            <a:off x="629920" y="1483360"/>
            <a:ext cx="46405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sz="2000" b="1" dirty="0"/>
              <a:t>这个商店的衣服都很漂亮吗？</a:t>
            </a: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r>
              <a:rPr lang="zh-CN" altLang="en-US" sz="2000" b="1" dirty="0"/>
              <a:t>这个星期你每天都吃什么？</a:t>
            </a:r>
          </a:p>
        </p:txBody>
      </p:sp>
    </p:spTree>
    <p:extLst>
      <p:ext uri="{BB962C8B-B14F-4D97-AF65-F5344CB8AC3E}">
        <p14:creationId xmlns:p14="http://schemas.microsoft.com/office/powerpoint/2010/main" val="961686628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9199E89A-4468-4272-A3CC-8C469F43227C}"/>
              </a:ext>
            </a:extLst>
          </p:cNvPr>
          <p:cNvSpPr txBox="1"/>
          <p:nvPr/>
        </p:nvSpPr>
        <p:spPr>
          <a:xfrm>
            <a:off x="1219200" y="1209040"/>
            <a:ext cx="66294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dirty="0"/>
              <a:t>The</a:t>
            </a:r>
            <a:r>
              <a:rPr lang="zh-CN" altLang="en-US" sz="2400" dirty="0"/>
              <a:t> </a:t>
            </a:r>
            <a:r>
              <a:rPr lang="en-US" altLang="zh-CN" sz="2400" dirty="0"/>
              <a:t>measure</a:t>
            </a:r>
            <a:r>
              <a:rPr lang="zh-CN" altLang="en-US" sz="2400" dirty="0"/>
              <a:t> </a:t>
            </a:r>
            <a:r>
              <a:rPr lang="en-US" altLang="zh-CN" sz="2400" dirty="0"/>
              <a:t>words</a:t>
            </a:r>
            <a:r>
              <a:rPr lang="zh-CN" altLang="en-US" sz="2400" dirty="0"/>
              <a:t> </a:t>
            </a:r>
            <a:r>
              <a:rPr lang="en-US" altLang="zh-CN" sz="2400" dirty="0"/>
              <a:t>we</a:t>
            </a:r>
            <a:r>
              <a:rPr lang="zh-CN" altLang="en-US" sz="2400" dirty="0"/>
              <a:t> </a:t>
            </a:r>
            <a:r>
              <a:rPr lang="en-US" altLang="zh-CN" sz="2400" dirty="0"/>
              <a:t>have</a:t>
            </a:r>
            <a:r>
              <a:rPr lang="zh-CN" altLang="en-US" sz="2400" dirty="0"/>
              <a:t> </a:t>
            </a:r>
            <a:r>
              <a:rPr lang="en-US" altLang="zh-CN" sz="2400" dirty="0"/>
              <a:t>learnt</a:t>
            </a:r>
          </a:p>
          <a:p>
            <a:pPr algn="ctr"/>
            <a:endParaRPr lang="en-US" altLang="zh-CN" sz="2400" dirty="0"/>
          </a:p>
          <a:p>
            <a:endParaRPr lang="en-US" altLang="zh-CN" sz="2400" dirty="0"/>
          </a:p>
          <a:p>
            <a:r>
              <a:rPr lang="zh-CN" altLang="en-US" sz="2400" dirty="0">
                <a:solidFill>
                  <a:srgbClr val="FF0000"/>
                </a:solidFill>
              </a:rPr>
              <a:t>个    件      本      块      年      月      天 </a:t>
            </a:r>
            <a:endParaRPr lang="en-US" altLang="zh-CN" sz="2400" dirty="0">
              <a:solidFill>
                <a:srgbClr val="FF0000"/>
              </a:solidFill>
            </a:endParaRPr>
          </a:p>
          <a:p>
            <a:endParaRPr lang="en-US" altLang="zh-CN" sz="2400" dirty="0"/>
          </a:p>
          <a:p>
            <a:r>
              <a:rPr lang="en-US" altLang="zh-CN" sz="2400" dirty="0"/>
              <a:t>try to make them into reduplicated form</a:t>
            </a:r>
          </a:p>
          <a:p>
            <a:endParaRPr lang="en-US" altLang="zh-CN" sz="2400" dirty="0"/>
          </a:p>
          <a:p>
            <a:endParaRPr lang="en-US" altLang="zh-CN" sz="2400" dirty="0"/>
          </a:p>
          <a:p>
            <a:endParaRPr lang="en-US" altLang="zh-CN" sz="2400" dirty="0"/>
          </a:p>
          <a:p>
            <a:r>
              <a:rPr lang="en-US" altLang="zh-CN" sz="2400" dirty="0"/>
              <a:t>if you can, make a sentence</a:t>
            </a:r>
            <a:endParaRPr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4317234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68A39AC-8B93-4460-9AAC-A2ED1AAA78D1}"/>
              </a:ext>
            </a:extLst>
          </p:cNvPr>
          <p:cNvSpPr txBox="1"/>
          <p:nvPr/>
        </p:nvSpPr>
        <p:spPr>
          <a:xfrm>
            <a:off x="1117600" y="1442720"/>
            <a:ext cx="7907337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Fill in the blanks</a:t>
            </a:r>
          </a:p>
          <a:p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他</a:t>
            </a:r>
            <a:r>
              <a:rPr lang="en-US" altLang="zh-CN" dirty="0"/>
              <a:t>________</a:t>
            </a:r>
            <a:r>
              <a:rPr lang="zh-CN" altLang="en-US" dirty="0"/>
              <a:t>都不去学校上课。</a:t>
            </a:r>
            <a:endParaRPr lang="en-US" altLang="zh-CN" dirty="0"/>
          </a:p>
          <a:p>
            <a:pPr marL="342900" indent="-342900">
              <a:buAutoNum type="arabicPeriod"/>
            </a:pP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她的衣服</a:t>
            </a:r>
            <a:r>
              <a:rPr lang="en-US" altLang="zh-CN" dirty="0"/>
              <a:t>________</a:t>
            </a:r>
            <a:r>
              <a:rPr lang="zh-CN" altLang="en-US" dirty="0"/>
              <a:t>都很漂亮。</a:t>
            </a:r>
            <a:endParaRPr lang="en-US" altLang="zh-CN" dirty="0"/>
          </a:p>
          <a:p>
            <a:pPr marL="342900" indent="-342900">
              <a:buAutoNum type="arabicPeriod"/>
            </a:pP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同学们</a:t>
            </a:r>
            <a:r>
              <a:rPr lang="en-US" altLang="zh-CN" dirty="0"/>
              <a:t>________</a:t>
            </a:r>
            <a:r>
              <a:rPr lang="zh-CN" altLang="en-US" dirty="0"/>
              <a:t>都会说汉语。</a:t>
            </a:r>
            <a:endParaRPr lang="en-US" altLang="zh-CN" dirty="0"/>
          </a:p>
          <a:p>
            <a:pPr marL="342900" indent="-342900">
              <a:buAutoNum type="arabicPeriod"/>
            </a:pPr>
            <a:endParaRPr lang="en-US" altLang="zh-CN" dirty="0"/>
          </a:p>
          <a:p>
            <a:pPr marL="342900" indent="-342900">
              <a:buAutoNum type="arabicPeriod"/>
            </a:pPr>
            <a:r>
              <a:rPr lang="zh-CN" altLang="en-US" dirty="0"/>
              <a:t>他的书 </a:t>
            </a:r>
            <a:r>
              <a:rPr lang="en-US" altLang="zh-CN" dirty="0"/>
              <a:t>_________</a:t>
            </a:r>
            <a:r>
              <a:rPr lang="zh-CN" altLang="en-US" dirty="0"/>
              <a:t> 都很贵。</a:t>
            </a:r>
            <a:endParaRPr lang="en-US" altLang="zh-CN" dirty="0"/>
          </a:p>
          <a:p>
            <a:pPr marL="342900" indent="-342900">
              <a:buAutoNum type="arabicPeriod"/>
            </a:pPr>
            <a:endParaRPr lang="en-US" altLang="zh-CN" dirty="0"/>
          </a:p>
          <a:p>
            <a:pPr marL="342900" indent="-342900">
              <a:buAutoNum type="arabicPeriod"/>
            </a:pPr>
            <a:endParaRPr lang="en-US" altLang="zh-CN" dirty="0"/>
          </a:p>
          <a:p>
            <a:r>
              <a:rPr lang="en-US" altLang="zh-CN" dirty="0"/>
              <a:t>clues:   </a:t>
            </a:r>
            <a:r>
              <a:rPr lang="zh-CN" altLang="en-US" dirty="0"/>
              <a:t>天      件          个         本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022795547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E29742D1-DFB1-4585-BAD0-DB974000D064}"/>
              </a:ext>
            </a:extLst>
          </p:cNvPr>
          <p:cNvSpPr txBox="1"/>
          <p:nvPr/>
        </p:nvSpPr>
        <p:spPr>
          <a:xfrm>
            <a:off x="944880" y="934720"/>
            <a:ext cx="70205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3200" b="1" dirty="0"/>
          </a:p>
          <a:p>
            <a:r>
              <a:rPr lang="en-US" altLang="zh-CN" sz="3200" b="1" dirty="0"/>
              <a:t>A:……</a:t>
            </a:r>
            <a:r>
              <a:rPr lang="zh-CN" altLang="en-US" sz="3200" b="1" dirty="0"/>
              <a:t>很好吃，你怎么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？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B</a:t>
            </a:r>
            <a:r>
              <a:rPr lang="zh-CN" altLang="en-US" sz="3200" b="1" dirty="0"/>
              <a:t>：这个星期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，不想吃了。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A</a:t>
            </a:r>
            <a:r>
              <a:rPr lang="zh-CN" altLang="en-US" sz="3200" b="1" dirty="0"/>
              <a:t>：那你</a:t>
            </a:r>
            <a:r>
              <a:rPr lang="en-US" altLang="zh-CN" sz="3200" b="1" dirty="0"/>
              <a:t>……?</a:t>
            </a:r>
          </a:p>
          <a:p>
            <a:endParaRPr lang="en-US" altLang="zh-CN" sz="3200" b="1" dirty="0"/>
          </a:p>
          <a:p>
            <a:r>
              <a:rPr lang="en-US" altLang="zh-CN" sz="3200" b="1" dirty="0"/>
              <a:t>B: </a:t>
            </a:r>
            <a:r>
              <a:rPr lang="zh-CN" altLang="en-US" sz="3200" b="1" dirty="0"/>
              <a:t>来一点儿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966491471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19D3620C-468A-45D5-BD10-2E77722941F0}"/>
              </a:ext>
            </a:extLst>
          </p:cNvPr>
          <p:cNvSpPr txBox="1"/>
          <p:nvPr/>
        </p:nvSpPr>
        <p:spPr>
          <a:xfrm>
            <a:off x="772160" y="1290320"/>
            <a:ext cx="802386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Narrate with your own sentences</a:t>
            </a:r>
          </a:p>
          <a:p>
            <a:pPr algn="ctr"/>
            <a:endParaRPr lang="en-US" altLang="zh-CN" dirty="0"/>
          </a:p>
          <a:p>
            <a:endParaRPr lang="en-US" altLang="zh-CN" dirty="0"/>
          </a:p>
          <a:p>
            <a:endParaRPr lang="en-US" altLang="zh-CN" sz="3200" dirty="0"/>
          </a:p>
          <a:p>
            <a:r>
              <a:rPr lang="zh-CN" altLang="en-US" sz="3200" dirty="0"/>
              <a:t>女的：今天的羊肉</a:t>
            </a:r>
            <a:r>
              <a:rPr lang="en-US" altLang="zh-CN" sz="3200" dirty="0"/>
              <a:t>……</a:t>
            </a:r>
            <a:r>
              <a:rPr lang="zh-CN" altLang="en-US" sz="3200" dirty="0"/>
              <a:t>，我男朋友不想吃，因为</a:t>
            </a:r>
            <a:r>
              <a:rPr lang="en-US" altLang="zh-CN" sz="3200" dirty="0"/>
              <a:t>……</a:t>
            </a:r>
            <a:r>
              <a:rPr lang="zh-CN" altLang="en-US" sz="3200" dirty="0"/>
              <a:t>，他想来一点儿</a:t>
            </a:r>
            <a:r>
              <a:rPr lang="en-US" altLang="zh-CN" sz="3200" dirty="0"/>
              <a:t>……</a:t>
            </a:r>
            <a:r>
              <a:rPr lang="zh-CN" altLang="en-US" sz="3200" dirty="0"/>
              <a:t>。</a:t>
            </a:r>
            <a:endParaRPr lang="en-US" altLang="zh-CN" sz="3200" dirty="0"/>
          </a:p>
          <a:p>
            <a:endParaRPr lang="en-US" altLang="zh-CN" sz="3200" dirty="0"/>
          </a:p>
          <a:p>
            <a:r>
              <a:rPr lang="zh-CN" altLang="en-US" sz="3200" dirty="0"/>
              <a:t>男的：我女朋友觉得今天的羊肉</a:t>
            </a:r>
            <a:r>
              <a:rPr lang="en-US" altLang="zh-CN" sz="3200" dirty="0"/>
              <a:t>……</a:t>
            </a:r>
            <a:r>
              <a:rPr lang="zh-CN" altLang="en-US" sz="3200" dirty="0"/>
              <a:t>，因为我</a:t>
            </a:r>
            <a:r>
              <a:rPr lang="en-US" altLang="zh-CN" sz="3200" dirty="0"/>
              <a:t>……</a:t>
            </a:r>
            <a:r>
              <a:rPr lang="zh-CN" altLang="en-US" sz="3200" dirty="0"/>
              <a:t>，不想吃了，我想来一点儿</a:t>
            </a:r>
            <a:r>
              <a:rPr lang="en-US" altLang="zh-CN" sz="3200" dirty="0"/>
              <a:t>……</a:t>
            </a:r>
            <a:r>
              <a:rPr lang="zh-CN" altLang="en-US" sz="32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526419826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8663EDC4-71B5-4735-A117-957983DAA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6" y="0"/>
            <a:ext cx="91236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986802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63E8632-9429-4A7C-A970-7C71D20ED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288"/>
            <a:ext cx="9144000" cy="286603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19BB177-3486-4C3B-9648-06C4C56744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77534"/>
            <a:ext cx="9105900" cy="245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320572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515E977-C9B0-4804-9831-2551330CC555}" type="slidenum">
              <a:rPr lang="zh-CN" altLang="en-US" smtClean="0"/>
              <a:pPr/>
              <a:t>37</a:t>
            </a:fld>
            <a:endParaRPr lang="en-US" altLang="zh-CN" sz="1800"/>
          </a:p>
        </p:txBody>
      </p:sp>
      <p:sp>
        <p:nvSpPr>
          <p:cNvPr id="37891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7892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7893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7894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518159" y="931863"/>
            <a:ext cx="7708265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698500" y="931863"/>
            <a:ext cx="19240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因为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3570605" y="968375"/>
            <a:ext cx="22510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所以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685800" y="2541588"/>
            <a:ext cx="7767320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0000"/>
                </a:solidFill>
              </a:rPr>
              <a:t>因为</a:t>
            </a:r>
            <a:r>
              <a:rPr lang="zh-CN" altLang="en-US" sz="2800" b="1" dirty="0"/>
              <a:t>下雨了，       </a:t>
            </a:r>
            <a:r>
              <a:rPr lang="zh-CN" altLang="en-US" sz="2800" b="1" dirty="0">
                <a:solidFill>
                  <a:srgbClr val="FF0000"/>
                </a:solidFill>
              </a:rPr>
              <a:t>所以</a:t>
            </a:r>
            <a:r>
              <a:rPr lang="zh-CN" altLang="en-US" sz="2800" b="1" dirty="0"/>
              <a:t>今天不能去打篮球了。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685800" y="1746250"/>
            <a:ext cx="7540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因为</a:t>
            </a:r>
            <a:r>
              <a:rPr lang="zh-CN" altLang="en-US" sz="2800" b="1" dirty="0">
                <a:latin typeface="宋体" pitchFamily="2" charset="-122"/>
              </a:rPr>
              <a:t>我生病了，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 所以</a:t>
            </a:r>
            <a:r>
              <a:rPr lang="zh-CN" altLang="en-US" sz="2800" b="1" dirty="0">
                <a:latin typeface="宋体" pitchFamily="2" charset="-122"/>
              </a:rPr>
              <a:t>今天不去学校了。    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1231900" y="4595813"/>
            <a:ext cx="641508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因为</a:t>
            </a:r>
            <a:r>
              <a:rPr lang="zh-CN" altLang="en-US" sz="2400" b="1" dirty="0"/>
              <a:t>他每天跑步，</a:t>
            </a:r>
            <a:r>
              <a:rPr lang="zh-CN" altLang="en-US" sz="2400" b="1" dirty="0">
                <a:solidFill>
                  <a:srgbClr val="FF0000"/>
                </a:solidFill>
              </a:rPr>
              <a:t>所以</a:t>
            </a:r>
            <a:r>
              <a:rPr lang="zh-CN" altLang="en-US" sz="2400" b="1" dirty="0"/>
              <a:t>很少生病。</a:t>
            </a:r>
          </a:p>
          <a:p>
            <a:r>
              <a:rPr lang="zh-CN" altLang="en-US" sz="2400" b="1" dirty="0">
                <a:solidFill>
                  <a:srgbClr val="FF0000"/>
                </a:solidFill>
              </a:rPr>
              <a:t>因为</a:t>
            </a:r>
            <a:r>
              <a:rPr lang="zh-CN" altLang="en-US" sz="2400" b="1" dirty="0"/>
              <a:t>同事很忙，</a:t>
            </a:r>
            <a:r>
              <a:rPr lang="zh-CN" altLang="en-US" sz="2400" b="1" dirty="0">
                <a:solidFill>
                  <a:srgbClr val="FF0000"/>
                </a:solidFill>
              </a:rPr>
              <a:t>所以</a:t>
            </a:r>
            <a:r>
              <a:rPr lang="zh-CN" altLang="en-US" sz="2400" b="1" dirty="0"/>
              <a:t>我帮她完成工作。</a:t>
            </a:r>
          </a:p>
          <a:p>
            <a:r>
              <a:rPr lang="zh-CN" altLang="en-US" sz="2400" b="1" dirty="0">
                <a:solidFill>
                  <a:srgbClr val="FF0000"/>
                </a:solidFill>
              </a:rPr>
              <a:t>因为</a:t>
            </a:r>
            <a:r>
              <a:rPr lang="zh-CN" altLang="en-US" sz="2400" b="1" dirty="0"/>
              <a:t>要去中国了，</a:t>
            </a:r>
            <a:r>
              <a:rPr lang="zh-CN" altLang="en-US" sz="2400" b="1" dirty="0">
                <a:solidFill>
                  <a:srgbClr val="FF0000"/>
                </a:solidFill>
              </a:rPr>
              <a:t>所以</a:t>
            </a:r>
            <a:r>
              <a:rPr lang="zh-CN" altLang="en-US" sz="2400" b="1" dirty="0"/>
              <a:t>我要好好学习汉语。</a:t>
            </a:r>
          </a:p>
          <a:p>
            <a:endParaRPr lang="zh-CN" altLang="en-US" sz="2400" b="1" dirty="0"/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687388" y="3695700"/>
            <a:ext cx="75136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因为</a:t>
            </a:r>
            <a:r>
              <a:rPr lang="zh-CN" altLang="en-US" sz="2800" b="1" dirty="0"/>
              <a:t>这周不工作，   </a:t>
            </a:r>
            <a:r>
              <a:rPr lang="zh-CN" altLang="en-US" sz="2800" b="1" dirty="0">
                <a:solidFill>
                  <a:srgbClr val="FF0000"/>
                </a:solidFill>
              </a:rPr>
              <a:t>所以</a:t>
            </a:r>
            <a:r>
              <a:rPr lang="zh-CN" altLang="en-US" sz="2800" b="1" dirty="0"/>
              <a:t>我们全家要去旅游。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1" grpId="0" bldLvl="0" autoUpdateAnimBg="0"/>
      <p:bldP spid="25612" grpId="0" bldLvl="0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5" name="图片 4">
            <a:extLst>
              <a:ext uri="{FF2B5EF4-FFF2-40B4-BE49-F238E27FC236}">
                <a16:creationId xmlns:a16="http://schemas.microsoft.com/office/drawing/2014/main" id="{FCFACE17-8C84-4108-8419-92A44F2CF4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7180" y="0"/>
            <a:ext cx="3766820" cy="2508702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90CA8C48-B294-4EDB-BD78-EDF58F9CE46C}"/>
              </a:ext>
            </a:extLst>
          </p:cNvPr>
          <p:cNvSpPr txBox="1"/>
          <p:nvPr/>
        </p:nvSpPr>
        <p:spPr>
          <a:xfrm>
            <a:off x="599440" y="568960"/>
            <a:ext cx="55245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sz="2400" b="1" dirty="0"/>
              <a:t>她今天没来学校，为什么？（</a:t>
            </a:r>
            <a:r>
              <a:rPr lang="en-US" altLang="zh-CN" sz="2400" b="1" dirty="0"/>
              <a:t>sick</a:t>
            </a:r>
            <a:r>
              <a:rPr lang="zh-CN" altLang="en-US" sz="2400" b="1" dirty="0"/>
              <a:t>）</a:t>
            </a: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r>
              <a:rPr lang="zh-CN" altLang="en-US" sz="2400" b="1" dirty="0"/>
              <a:t>她今天没去踢足球，为什么？</a:t>
            </a:r>
            <a:endParaRPr lang="en-US" altLang="zh-CN" sz="2400" b="1" dirty="0"/>
          </a:p>
          <a:p>
            <a:r>
              <a:rPr lang="en-US" altLang="zh-CN" sz="2400" b="1" dirty="0"/>
              <a:t>(weather)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17644346-CF79-4D1F-98A1-EE37943D34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0659" y="3429000"/>
            <a:ext cx="3803341" cy="2708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280344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86155F52-D746-4A84-AE94-4C6C441084D3}"/>
              </a:ext>
            </a:extLst>
          </p:cNvPr>
          <p:cNvSpPr txBox="1"/>
          <p:nvPr/>
        </p:nvSpPr>
        <p:spPr>
          <a:xfrm>
            <a:off x="568960" y="355600"/>
            <a:ext cx="836676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Try to finish these</a:t>
            </a:r>
          </a:p>
          <a:p>
            <a:pPr algn="ctr"/>
            <a:endParaRPr lang="en-US" altLang="zh-CN" dirty="0">
              <a:solidFill>
                <a:srgbClr val="FF0000"/>
              </a:solidFill>
            </a:endParaRPr>
          </a:p>
          <a:p>
            <a:pPr algn="ctr"/>
            <a:endParaRPr lang="en-US" altLang="zh-CN" dirty="0">
              <a:solidFill>
                <a:srgbClr val="FF0000"/>
              </a:solidFill>
            </a:endParaRPr>
          </a:p>
          <a:p>
            <a:pPr algn="ctr"/>
            <a:endParaRPr lang="en-US" altLang="zh-CN" sz="24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400" dirty="0">
                <a:solidFill>
                  <a:srgbClr val="FF0000"/>
                </a:solidFill>
              </a:rPr>
              <a:t>因为 </a:t>
            </a:r>
            <a:r>
              <a:rPr lang="en-US" altLang="zh-CN" sz="2400" dirty="0">
                <a:solidFill>
                  <a:srgbClr val="FF0000"/>
                </a:solidFill>
              </a:rPr>
              <a:t>____________</a:t>
            </a:r>
            <a:r>
              <a:rPr lang="zh-CN" altLang="en-US" sz="2400" dirty="0">
                <a:solidFill>
                  <a:srgbClr val="FF0000"/>
                </a:solidFill>
              </a:rPr>
              <a:t>，所以我没去学校上课。</a:t>
            </a:r>
            <a:endParaRPr lang="en-US" altLang="zh-CN" sz="24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en-US" altLang="zh-CN" sz="24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400" dirty="0">
                <a:solidFill>
                  <a:srgbClr val="FF0000"/>
                </a:solidFill>
              </a:rPr>
              <a:t>因为 </a:t>
            </a:r>
            <a:r>
              <a:rPr lang="en-US" altLang="zh-CN" sz="2400" dirty="0">
                <a:solidFill>
                  <a:srgbClr val="FF0000"/>
                </a:solidFill>
              </a:rPr>
              <a:t>_____________</a:t>
            </a:r>
            <a:r>
              <a:rPr lang="zh-CN" altLang="en-US" sz="2400" dirty="0">
                <a:solidFill>
                  <a:srgbClr val="FF0000"/>
                </a:solidFill>
              </a:rPr>
              <a:t> ，所以她今天不太高兴。</a:t>
            </a:r>
            <a:endParaRPr lang="en-US" altLang="zh-CN" sz="24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en-US" altLang="zh-CN" sz="24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400" dirty="0">
                <a:solidFill>
                  <a:srgbClr val="FF0000"/>
                </a:solidFill>
              </a:rPr>
              <a:t>因为我工作很忙，所以</a:t>
            </a:r>
            <a:r>
              <a:rPr lang="en-US" altLang="zh-CN" sz="2400" dirty="0">
                <a:solidFill>
                  <a:srgbClr val="FF0000"/>
                </a:solidFill>
              </a:rPr>
              <a:t>__________________</a:t>
            </a:r>
            <a:r>
              <a:rPr lang="zh-CN" altLang="en-US" sz="2400" dirty="0">
                <a:solidFill>
                  <a:srgbClr val="FF0000"/>
                </a:solidFill>
              </a:rPr>
              <a:t>。</a:t>
            </a:r>
            <a:endParaRPr lang="en-US" altLang="zh-CN" sz="24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en-US" altLang="zh-CN" sz="24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400" dirty="0">
                <a:solidFill>
                  <a:srgbClr val="FF0000"/>
                </a:solidFill>
              </a:rPr>
              <a:t>因为我很喜欢吃鱼，所以</a:t>
            </a:r>
            <a:r>
              <a:rPr lang="en-US" altLang="zh-CN" sz="2400" dirty="0">
                <a:solidFill>
                  <a:srgbClr val="FF0000"/>
                </a:solidFill>
              </a:rPr>
              <a:t>____________________</a:t>
            </a:r>
            <a:r>
              <a:rPr lang="zh-CN" altLang="en-US" sz="2400" dirty="0">
                <a:solidFill>
                  <a:srgbClr val="FF0000"/>
                </a:solidFill>
              </a:rPr>
              <a:t>。</a:t>
            </a:r>
            <a:endParaRPr lang="en-US" altLang="zh-CN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076429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40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E2EE95F-B746-4642-B6A8-8C22C98DFC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4522"/>
            <a:ext cx="9144000" cy="6368955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41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861B33D-9EB2-49D6-8176-B0A0410F0F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72649"/>
            <a:ext cx="9144000" cy="6112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534773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42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22ED4A50-20E2-4BCD-908D-BE5A9ECBD090}"/>
              </a:ext>
            </a:extLst>
          </p:cNvPr>
          <p:cNvSpPr txBox="1"/>
          <p:nvPr/>
        </p:nvSpPr>
        <p:spPr>
          <a:xfrm>
            <a:off x="1066800" y="1290320"/>
            <a:ext cx="68935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/>
              <a:t>Here are some questions</a:t>
            </a:r>
          </a:p>
          <a:p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他们几天没看见小张了？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小张去哪儿了？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小张去做什么？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小张的姐姐在哪儿？</a:t>
            </a:r>
          </a:p>
        </p:txBody>
      </p:sp>
    </p:spTree>
    <p:extLst>
      <p:ext uri="{BB962C8B-B14F-4D97-AF65-F5344CB8AC3E}">
        <p14:creationId xmlns:p14="http://schemas.microsoft.com/office/powerpoint/2010/main" val="1975374189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43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0F5B694D-AB40-496C-AEA5-11EF6D799E03}"/>
              </a:ext>
            </a:extLst>
          </p:cNvPr>
          <p:cNvSpPr txBox="1"/>
          <p:nvPr/>
        </p:nvSpPr>
        <p:spPr>
          <a:xfrm>
            <a:off x="1005840" y="457200"/>
            <a:ext cx="7348220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tell the story in view of the man</a:t>
            </a:r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r>
              <a:rPr lang="zh-CN" altLang="en-US" sz="4000" dirty="0">
                <a:solidFill>
                  <a:srgbClr val="FF0000"/>
                </a:solidFill>
              </a:rPr>
              <a:t>这两天</a:t>
            </a:r>
            <a:r>
              <a:rPr lang="en-US" altLang="zh-CN" sz="4000" dirty="0">
                <a:solidFill>
                  <a:srgbClr val="FF0000"/>
                </a:solidFill>
              </a:rPr>
              <a:t>…..</a:t>
            </a:r>
            <a:r>
              <a:rPr lang="zh-CN" altLang="en-US" sz="4000" dirty="0">
                <a:solidFill>
                  <a:srgbClr val="FF0000"/>
                </a:solidFill>
              </a:rPr>
              <a:t>，他去</a:t>
            </a:r>
            <a:r>
              <a:rPr lang="en-US" altLang="zh-CN" sz="4000" dirty="0">
                <a:solidFill>
                  <a:srgbClr val="FF0000"/>
                </a:solidFill>
              </a:rPr>
              <a:t>……</a:t>
            </a:r>
            <a:r>
              <a:rPr lang="zh-CN" altLang="en-US" sz="4000" dirty="0">
                <a:solidFill>
                  <a:srgbClr val="FF0000"/>
                </a:solidFill>
              </a:rPr>
              <a:t>了，不是去</a:t>
            </a:r>
            <a:r>
              <a:rPr lang="en-US" altLang="zh-CN" sz="4000" dirty="0">
                <a:solidFill>
                  <a:srgbClr val="FF0000"/>
                </a:solidFill>
              </a:rPr>
              <a:t>……</a:t>
            </a:r>
            <a:r>
              <a:rPr lang="zh-CN" altLang="en-US" sz="4000" dirty="0">
                <a:solidFill>
                  <a:srgbClr val="FF0000"/>
                </a:solidFill>
              </a:rPr>
              <a:t>，听说</a:t>
            </a:r>
            <a:r>
              <a:rPr lang="en-US" altLang="zh-CN" sz="4000" dirty="0">
                <a:solidFill>
                  <a:srgbClr val="FF0000"/>
                </a:solidFill>
              </a:rPr>
              <a:t>…..</a:t>
            </a:r>
            <a:r>
              <a:rPr lang="zh-CN" altLang="en-US" sz="4000" dirty="0">
                <a:solidFill>
                  <a:srgbClr val="FF0000"/>
                </a:solidFill>
              </a:rPr>
              <a:t>。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55648879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44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C7E5487B-F0F3-4A87-BA0C-66418F88F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06323"/>
            <a:ext cx="9144000" cy="384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45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A8F44AA1-1C26-41B9-8BC3-7123AF0C8F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81586"/>
            <a:ext cx="9144000" cy="5494828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4318000" y="1757680"/>
            <a:ext cx="1902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件件都漂亮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3982720" y="3007360"/>
            <a:ext cx="180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个个都漂亮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2834640" y="4409440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生病了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>
            <a:off x="2102167" y="5280025"/>
            <a:ext cx="1468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天气不好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A7E4E9A1-4183-43F2-85F1-A5F20DE4B1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69117"/>
            <a:ext cx="9144000" cy="5919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47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296BE92-8B17-4071-B611-80887F11C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72412"/>
            <a:ext cx="9144000" cy="51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48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2128923C-E859-4B84-A912-7CB9461DB5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757572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4BD2084B-7C58-4249-B08A-6076FD5C09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092634"/>
            <a:ext cx="9144000" cy="410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517580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49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EB45D27-4609-4A7E-814B-24013FB8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32966"/>
            <a:ext cx="9144000" cy="419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07715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6" name="图片 5">
            <a:extLst>
              <a:ext uri="{FF2B5EF4-FFF2-40B4-BE49-F238E27FC236}">
                <a16:creationId xmlns:a16="http://schemas.microsoft.com/office/drawing/2014/main" id="{0E971F5D-A3EE-4BE0-9C6B-0851B3489C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6130" y="1993106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279F518F-5544-49AD-A19A-07C7472AB7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5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001E5670-3F17-4BFF-BD66-921313EBA6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2" y="2000250"/>
            <a:ext cx="2857500" cy="2857500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B6305C79-A2DB-4C33-886B-AB4E33A586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537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85065190-F9E8-4133-B3B3-7C3E17A1A4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10" y="208153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0D4B5ECD-5B1E-4C05-9C29-EF3B940A12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970" y="208153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F816607-9881-46D1-850A-3E74ABB75E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01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E184B938-1FB5-4BF5-AE1C-EBFBD4FE97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93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4624088D-26FE-4FD8-8A15-A9EA78D910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730" y="181737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B83A630A-3432-4574-8D44-2882E6473A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850" y="181737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961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B6CECCDD-A0DC-423C-B784-A1A16C9864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1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E713D49-0C4B-43C8-867E-7BDD59EC91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21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28939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B361771-655E-4C32-AF6F-9516B055A7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3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199B0883-818F-48B8-ACEF-60AAB03B0B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605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65615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6E0C1CF-307C-4AD1-90A5-6C4E0B55A5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930" y="2254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9DAA94C6-D082-4160-8AA2-9E04E83DA1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3250" y="2254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63854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0D0FDEAC-B0E5-4EE1-A982-D0EE7CDDB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81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96EE626-9D5B-4614-AA45-0DEBA2A2EA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41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35528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97E5C45-645C-4D6E-9CAF-AC96881204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768879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810</TotalTime>
  <Pages>0</Pages>
  <Words>1286</Words>
  <Characters>0</Characters>
  <Application>Microsoft Office PowerPoint</Application>
  <DocSecurity>0</DocSecurity>
  <PresentationFormat>全屏显示(4:3)</PresentationFormat>
  <Lines>0</Lines>
  <Paragraphs>379</Paragraphs>
  <Slides>59</Slides>
  <Notes>21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59</vt:i4>
      </vt:variant>
    </vt:vector>
  </HeadingPairs>
  <TitlesOfParts>
    <vt:vector size="71" baseType="lpstr">
      <vt:lpstr>Calibri</vt:lpstr>
      <vt:lpstr>SimSun</vt:lpstr>
      <vt:lpstr>Arial</vt:lpstr>
      <vt:lpstr>Times New Roman</vt:lpstr>
      <vt:lpstr>Wingdings 2</vt:lpstr>
      <vt:lpstr>GB Pinyinok-D</vt:lpstr>
      <vt:lpstr>Microsoft YaHei</vt:lpstr>
      <vt:lpstr>Calibri Light</vt:lpstr>
      <vt:lpstr>STKaiti</vt:lpstr>
      <vt:lpstr>默认设计模板</vt:lpstr>
      <vt:lpstr>1_A000120150209A07PWBG</vt:lpstr>
      <vt:lpstr>自定义设计方案</vt:lpstr>
      <vt:lpstr>第 6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192</cp:revision>
  <dcterms:created xsi:type="dcterms:W3CDTF">2013-01-25T01:44:00Z</dcterms:created>
  <dcterms:modified xsi:type="dcterms:W3CDTF">2021-01-07T11:40:54Z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