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43"/>
  </p:notesMasterIdLst>
  <p:handoutMasterIdLst>
    <p:handoutMasterId r:id="rId44"/>
  </p:handoutMasterIdLst>
  <p:sldIdLst>
    <p:sldId id="284" r:id="rId2"/>
    <p:sldId id="327" r:id="rId3"/>
    <p:sldId id="285" r:id="rId4"/>
    <p:sldId id="286" r:id="rId5"/>
    <p:sldId id="287" r:id="rId6"/>
    <p:sldId id="324" r:id="rId7"/>
    <p:sldId id="325" r:id="rId8"/>
    <p:sldId id="326" r:id="rId9"/>
    <p:sldId id="288" r:id="rId10"/>
    <p:sldId id="289" r:id="rId11"/>
    <p:sldId id="290" r:id="rId12"/>
    <p:sldId id="291" r:id="rId13"/>
    <p:sldId id="292" r:id="rId14"/>
    <p:sldId id="293" r:id="rId15"/>
    <p:sldId id="322" r:id="rId16"/>
    <p:sldId id="323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10" r:id="rId31"/>
    <p:sldId id="314" r:id="rId32"/>
    <p:sldId id="315" r:id="rId33"/>
    <p:sldId id="316" r:id="rId34"/>
    <p:sldId id="311" r:id="rId35"/>
    <p:sldId id="312" r:id="rId36"/>
    <p:sldId id="313" r:id="rId37"/>
    <p:sldId id="317" r:id="rId38"/>
    <p:sldId id="318" r:id="rId39"/>
    <p:sldId id="319" r:id="rId40"/>
    <p:sldId id="320" r:id="rId41"/>
    <p:sldId id="321" r:id="rId42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</a:t>
            </a:r>
            <a:r>
              <a:rPr lang="en-US" b="1" dirty="0"/>
              <a:t>4</a:t>
            </a:r>
            <a:r>
              <a:rPr lang="en-US" b="1" dirty="0" smtClean="0"/>
              <a:t> – Generics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324478" cy="1143000"/>
          </a:xfrm>
        </p:spPr>
        <p:txBody>
          <a:bodyPr/>
          <a:lstStyle/>
          <a:p>
            <a:pPr algn="ctr"/>
            <a:r>
              <a:rPr lang="en-GB" smtClean="0"/>
              <a:t>Lesson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 smtClean="0"/>
              <a:t>Introduction to Generics.</a:t>
            </a:r>
          </a:p>
          <a:p>
            <a:r>
              <a:rPr lang="en-GB" sz="2800" dirty="0" smtClean="0"/>
              <a:t>Generalised Classes using Objects.</a:t>
            </a:r>
          </a:p>
          <a:p>
            <a:r>
              <a:rPr lang="en-GB" sz="2800" dirty="0" smtClean="0"/>
              <a:t>Generics and Code Reuse.</a:t>
            </a:r>
          </a:p>
          <a:p>
            <a:r>
              <a:rPr lang="en-GB" sz="2800" dirty="0" smtClean="0"/>
              <a:t>Advantages of Generics.</a:t>
            </a:r>
          </a:p>
          <a:p>
            <a:r>
              <a:rPr lang="en-GB" sz="2800" dirty="0" smtClean="0"/>
              <a:t>Generic Classes with Multiple Parameters.</a:t>
            </a:r>
          </a:p>
          <a:p>
            <a:r>
              <a:rPr lang="en-GB" sz="2800" dirty="0" smtClean="0"/>
              <a:t>Bounded Types (e.g. </a:t>
            </a:r>
            <a:r>
              <a:rPr lang="en-GB" sz="2800" dirty="0" err="1" smtClean="0"/>
              <a:t>Numerics</a:t>
            </a:r>
            <a:r>
              <a:rPr lang="en-GB" sz="2800" dirty="0" smtClean="0"/>
              <a:t>).</a:t>
            </a:r>
          </a:p>
          <a:p>
            <a:r>
              <a:rPr lang="en-GB" sz="2800" dirty="0" smtClean="0"/>
              <a:t>Bounded Wild Card Types.</a:t>
            </a:r>
          </a:p>
          <a:p>
            <a:r>
              <a:rPr lang="en-GB" sz="2800" dirty="0" smtClean="0"/>
              <a:t>Generic Enabled Linked List Example.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9668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At its core, the term </a:t>
            </a:r>
            <a:r>
              <a:rPr lang="en-GB" sz="2800" i="1" dirty="0"/>
              <a:t>generics </a:t>
            </a:r>
            <a:r>
              <a:rPr lang="en-GB" sz="2800" dirty="0"/>
              <a:t>means </a:t>
            </a:r>
            <a:r>
              <a:rPr lang="en-GB" sz="2800" i="1" dirty="0"/>
              <a:t>parameterized types. </a:t>
            </a:r>
            <a:endParaRPr lang="en-GB" sz="2800" i="1" dirty="0" smtClean="0"/>
          </a:p>
          <a:p>
            <a:r>
              <a:rPr lang="en-GB" sz="2800" dirty="0" smtClean="0"/>
              <a:t>Parameterized </a:t>
            </a:r>
            <a:r>
              <a:rPr lang="en-GB" sz="2800" dirty="0"/>
              <a:t>types are </a:t>
            </a:r>
            <a:r>
              <a:rPr lang="en-GB" sz="2800" dirty="0" smtClean="0"/>
              <a:t>important because </a:t>
            </a:r>
            <a:r>
              <a:rPr lang="en-GB" sz="2800" dirty="0"/>
              <a:t>they enable you to create </a:t>
            </a:r>
            <a:r>
              <a:rPr lang="en-GB" sz="2800" dirty="0" smtClean="0"/>
              <a:t>classes, interfaces</a:t>
            </a:r>
            <a:r>
              <a:rPr lang="en-GB" sz="2800" dirty="0"/>
              <a:t>, and methods in which the type of </a:t>
            </a:r>
            <a:r>
              <a:rPr lang="en-GB" sz="2800" dirty="0" smtClean="0"/>
              <a:t>data upon </a:t>
            </a:r>
            <a:r>
              <a:rPr lang="en-GB" sz="2800" dirty="0"/>
              <a:t>which they operate is specified as a parameter</a:t>
            </a:r>
            <a:r>
              <a:rPr lang="en-GB" sz="2800" dirty="0" smtClean="0"/>
              <a:t>.</a:t>
            </a:r>
          </a:p>
          <a:p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981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Generics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Using generics, it is possible to create a single class, for example, that automatically works with different types of data. </a:t>
            </a:r>
          </a:p>
          <a:p>
            <a:r>
              <a:rPr lang="en-GB" sz="2800" dirty="0" smtClean="0"/>
              <a:t>A </a:t>
            </a:r>
            <a:r>
              <a:rPr lang="en-GB" sz="2800" dirty="0"/>
              <a:t>class</a:t>
            </a:r>
            <a:r>
              <a:rPr lang="en-GB" sz="2800" dirty="0" smtClean="0"/>
              <a:t>, interface</a:t>
            </a:r>
            <a:r>
              <a:rPr lang="en-GB" sz="2800" dirty="0"/>
              <a:t>, or method that operates on a parameterized type is called </a:t>
            </a:r>
            <a:r>
              <a:rPr lang="en-GB" sz="2800" i="1" dirty="0"/>
              <a:t>generic, </a:t>
            </a:r>
            <a:r>
              <a:rPr lang="en-GB" sz="2800" dirty="0"/>
              <a:t>as in </a:t>
            </a:r>
            <a:r>
              <a:rPr lang="en-GB" sz="2800" i="1" dirty="0"/>
              <a:t>generic </a:t>
            </a:r>
            <a:r>
              <a:rPr lang="en-GB" sz="2800" i="1" dirty="0" smtClean="0"/>
              <a:t>class </a:t>
            </a:r>
            <a:r>
              <a:rPr lang="en-GB" sz="2800" dirty="0" smtClean="0"/>
              <a:t>or </a:t>
            </a:r>
            <a:r>
              <a:rPr lang="en-GB" sz="2800" i="1" dirty="0"/>
              <a:t>generic method</a:t>
            </a:r>
            <a:r>
              <a:rPr lang="en-GB" sz="2800" i="1" dirty="0" smtClean="0"/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325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It is important to understand that Java has always given you the ability to create generalized classes, interfaces, and methods by operating through references of type </a:t>
            </a:r>
            <a:r>
              <a:rPr lang="en-GB" sz="2800" b="1" dirty="0">
                <a:solidFill>
                  <a:srgbClr val="000000"/>
                </a:solidFill>
              </a:rPr>
              <a:t>Object</a:t>
            </a:r>
            <a:r>
              <a:rPr lang="en-GB" sz="2800" dirty="0" smtClean="0">
                <a:solidFill>
                  <a:srgbClr val="000000"/>
                </a:solidFill>
              </a:rPr>
              <a:t>.</a:t>
            </a:r>
          </a:p>
          <a:p>
            <a:pPr>
              <a:buClr>
                <a:srgbClr val="3333CC"/>
              </a:buClr>
            </a:pPr>
            <a:r>
              <a:rPr lang="en-GB" sz="2800" dirty="0"/>
              <a:t>Generics add the type safety that was lacking. </a:t>
            </a:r>
          </a:p>
          <a:p>
            <a:pPr lvl="0">
              <a:buClr>
                <a:srgbClr val="3333CC"/>
              </a:buClr>
            </a:pPr>
            <a:endParaRPr lang="en-GB" sz="2800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914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Object Base Parameter (Non Generic) Example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795462"/>
            <a:ext cx="7848872" cy="4297834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ACCA7003 Object Oriented Programming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AF625C-EAA0-4480-BD7D-74BCE99C9A42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70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32656"/>
            <a:ext cx="8640960" cy="6192687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771800" y="6324600"/>
            <a:ext cx="3476600" cy="457200"/>
          </a:xfrm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ACCA7003 Object Oriented Programming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AF625C-EAA0-4480-BD7D-74BCE99C9A42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376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/>
              <a:t>Object Base Parameter (</a:t>
            </a:r>
            <a:r>
              <a:rPr lang="en-GB" dirty="0" err="1" smtClean="0"/>
              <a:t>NonGenericsDemo</a:t>
            </a:r>
            <a:r>
              <a:rPr lang="en-GB" dirty="0" smtClean="0"/>
              <a:t>) </a:t>
            </a:r>
            <a:r>
              <a:rPr lang="en-GB" dirty="0" smtClean="0"/>
              <a:t>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132856"/>
            <a:ext cx="8496944" cy="3600400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ACCA7003 Object Oriented Programming</a:t>
            </a: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AF625C-EAA0-4480-BD7D-74BCE99C9A42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023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Generics and Code Reuse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 smtClean="0"/>
              <a:t>It </a:t>
            </a:r>
            <a:r>
              <a:rPr lang="en-GB" sz="2800" dirty="0"/>
              <a:t>is no longer necessary to explicitly employ casts to translate between </a:t>
            </a:r>
            <a:r>
              <a:rPr lang="en-GB" sz="2800" b="1" dirty="0"/>
              <a:t>Object </a:t>
            </a:r>
            <a:r>
              <a:rPr lang="en-GB" sz="2800" dirty="0"/>
              <a:t>and the </a:t>
            </a:r>
            <a:r>
              <a:rPr lang="en-GB" sz="2800" dirty="0" smtClean="0"/>
              <a:t>type of </a:t>
            </a:r>
            <a:r>
              <a:rPr lang="en-GB" sz="2800" dirty="0"/>
              <a:t>data that is actually being operated upon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With </a:t>
            </a:r>
            <a:r>
              <a:rPr lang="en-GB" sz="2800" dirty="0"/>
              <a:t>generics, all casts are automatic and implicit.</a:t>
            </a:r>
          </a:p>
          <a:p>
            <a:r>
              <a:rPr lang="en-GB" sz="2800" dirty="0"/>
              <a:t>Thus, generics expand your ability to reuse code and let you do so safely and easily.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042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 Example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785937"/>
            <a:ext cx="8064895" cy="4523383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295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0"/>
            <a:ext cx="8640960" cy="6552728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689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GenericsDemo</a:t>
            </a:r>
            <a:r>
              <a:rPr lang="en-GB" dirty="0" smtClean="0"/>
              <a:t>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122" y="2348880"/>
            <a:ext cx="6377206" cy="2088232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986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Explained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636911"/>
            <a:ext cx="8415536" cy="3495601"/>
          </a:xfrm>
        </p:spPr>
        <p:txBody>
          <a:bodyPr/>
          <a:lstStyle/>
          <a:p>
            <a:r>
              <a:rPr lang="en-GB" sz="2800" dirty="0" smtClean="0"/>
              <a:t>Notice </a:t>
            </a:r>
            <a:r>
              <a:rPr lang="en-GB" sz="2800" dirty="0"/>
              <a:t>that when the </a:t>
            </a:r>
            <a:r>
              <a:rPr lang="en-GB" sz="2800" b="1" dirty="0"/>
              <a:t>Gen </a:t>
            </a:r>
            <a:r>
              <a:rPr lang="en-GB" sz="2800" dirty="0"/>
              <a:t>constructor is called, the type argument </a:t>
            </a:r>
            <a:r>
              <a:rPr lang="en-GB" sz="2800" b="1" dirty="0"/>
              <a:t>Integer </a:t>
            </a:r>
            <a:r>
              <a:rPr lang="en-GB" sz="2800" dirty="0"/>
              <a:t>is also specified.</a:t>
            </a:r>
          </a:p>
          <a:p>
            <a:r>
              <a:rPr lang="en-GB" sz="2800" dirty="0"/>
              <a:t>This is necessary because the type of the object (in this case </a:t>
            </a:r>
            <a:r>
              <a:rPr lang="en-GB" sz="2800" b="1" dirty="0" err="1"/>
              <a:t>iOb</a:t>
            </a:r>
            <a:r>
              <a:rPr lang="en-GB" sz="2800" dirty="0"/>
              <a:t>) to which the reference </a:t>
            </a:r>
            <a:r>
              <a:rPr lang="en-GB" sz="2800" dirty="0" smtClean="0"/>
              <a:t>is being </a:t>
            </a:r>
            <a:r>
              <a:rPr lang="en-GB" sz="2800" dirty="0"/>
              <a:t>assigned is of type </a:t>
            </a:r>
            <a:r>
              <a:rPr lang="en-GB" sz="2800" b="1" dirty="0"/>
              <a:t>Gen&lt;Integer&gt;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Thus</a:t>
            </a:r>
            <a:r>
              <a:rPr lang="en-GB" sz="2800" dirty="0"/>
              <a:t>, the reference returned by </a:t>
            </a:r>
            <a:r>
              <a:rPr lang="en-GB" sz="2800" b="1" dirty="0"/>
              <a:t>new </a:t>
            </a:r>
            <a:r>
              <a:rPr lang="en-GB" sz="2800" dirty="0"/>
              <a:t>must also </a:t>
            </a:r>
            <a:r>
              <a:rPr lang="en-GB" sz="2800" dirty="0" smtClean="0"/>
              <a:t>be of </a:t>
            </a:r>
            <a:r>
              <a:rPr lang="en-GB" sz="2800" dirty="0"/>
              <a:t>type </a:t>
            </a:r>
            <a:r>
              <a:rPr lang="en-GB" sz="2800" b="1" dirty="0"/>
              <a:t>Gen&lt;Integer&gt;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If </a:t>
            </a:r>
            <a:r>
              <a:rPr lang="en-GB" sz="2800" dirty="0"/>
              <a:t>it isn’t, a compile-time error will result.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132856"/>
            <a:ext cx="8251583" cy="36004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339752" y="6324600"/>
            <a:ext cx="3908648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200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Explained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708919"/>
            <a:ext cx="8343528" cy="3423593"/>
          </a:xfrm>
        </p:spPr>
        <p:txBody>
          <a:bodyPr/>
          <a:lstStyle/>
          <a:p>
            <a:r>
              <a:rPr lang="en-GB" dirty="0" smtClean="0"/>
              <a:t>Because </a:t>
            </a:r>
            <a:r>
              <a:rPr lang="en-GB" dirty="0"/>
              <a:t>the type argument is </a:t>
            </a:r>
            <a:r>
              <a:rPr lang="en-GB" b="1" dirty="0"/>
              <a:t>String</a:t>
            </a:r>
            <a:r>
              <a:rPr lang="en-GB" dirty="0"/>
              <a:t>, </a:t>
            </a:r>
            <a:r>
              <a:rPr lang="en-GB" b="1" dirty="0"/>
              <a:t>String </a:t>
            </a:r>
            <a:r>
              <a:rPr lang="en-GB" dirty="0"/>
              <a:t>is substituted for </a:t>
            </a:r>
            <a:r>
              <a:rPr lang="en-GB" b="1" dirty="0"/>
              <a:t>T </a:t>
            </a:r>
            <a:r>
              <a:rPr lang="en-GB" dirty="0"/>
              <a:t>inside </a:t>
            </a:r>
            <a:r>
              <a:rPr lang="en-GB" b="1" dirty="0"/>
              <a:t>Gen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This creates (</a:t>
            </a:r>
            <a:r>
              <a:rPr lang="en-GB" dirty="0"/>
              <a:t>conceptually) a </a:t>
            </a:r>
            <a:r>
              <a:rPr lang="en-GB" b="1" dirty="0"/>
              <a:t>String </a:t>
            </a:r>
            <a:r>
              <a:rPr lang="en-GB" dirty="0"/>
              <a:t>version of </a:t>
            </a:r>
            <a:r>
              <a:rPr lang="en-GB" b="1" dirty="0"/>
              <a:t>Gen</a:t>
            </a:r>
            <a:r>
              <a:rPr lang="en-GB" dirty="0"/>
              <a:t>, as the remaining lines in the program demonstrate.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988840"/>
            <a:ext cx="7880556" cy="504056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448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/>
              <a:t>Type Parameter Naming </a:t>
            </a:r>
            <a:r>
              <a:rPr lang="en-GB" dirty="0" smtClean="0"/>
              <a:t>Conventions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By </a:t>
            </a:r>
            <a:r>
              <a:rPr lang="en-GB" sz="2800" dirty="0"/>
              <a:t>convention, type parameter names are single, uppercase letters.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stands in sharp contrast to the variable naming conventions that you already know about, and with good reason: </a:t>
            </a:r>
            <a:endParaRPr lang="en-GB" sz="2800" dirty="0" smtClean="0"/>
          </a:p>
          <a:p>
            <a:pPr lvl="1"/>
            <a:r>
              <a:rPr lang="en-GB" sz="2400" dirty="0" smtClean="0"/>
              <a:t>Without </a:t>
            </a:r>
            <a:r>
              <a:rPr lang="en-GB" sz="2400" dirty="0"/>
              <a:t>this convention, it would be difficult to tell the difference between a type variable and an ordinary class or interface name.</a:t>
            </a:r>
          </a:p>
          <a:p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274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/>
              <a:t>Type Parameter Naming Conventions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 most commonly used type parameter names are:</a:t>
            </a:r>
          </a:p>
          <a:p>
            <a:pPr lvl="1"/>
            <a:r>
              <a:rPr lang="en-GB" sz="2400" dirty="0" smtClean="0"/>
              <a:t>E </a:t>
            </a:r>
            <a:r>
              <a:rPr lang="en-GB" sz="2400" dirty="0"/>
              <a:t>- Element </a:t>
            </a:r>
            <a:endParaRPr lang="en-GB" sz="2400" dirty="0" smtClean="0"/>
          </a:p>
          <a:p>
            <a:pPr lvl="2"/>
            <a:r>
              <a:rPr lang="en-GB" sz="2000" dirty="0" smtClean="0"/>
              <a:t>(</a:t>
            </a:r>
            <a:r>
              <a:rPr lang="en-GB" sz="2000" dirty="0"/>
              <a:t>used extensively by the Java Collections Framework)</a:t>
            </a:r>
          </a:p>
          <a:p>
            <a:pPr lvl="1"/>
            <a:r>
              <a:rPr lang="en-GB" sz="2400" dirty="0"/>
              <a:t>K - Key</a:t>
            </a:r>
          </a:p>
          <a:p>
            <a:pPr lvl="1"/>
            <a:r>
              <a:rPr lang="en-GB" sz="2400" dirty="0"/>
              <a:t>N - Number</a:t>
            </a:r>
          </a:p>
          <a:p>
            <a:pPr lvl="1"/>
            <a:r>
              <a:rPr lang="en-GB" sz="2400" dirty="0"/>
              <a:t>T - Type</a:t>
            </a:r>
          </a:p>
          <a:p>
            <a:pPr lvl="1"/>
            <a:r>
              <a:rPr lang="en-GB" sz="2400" dirty="0"/>
              <a:t>V - Value</a:t>
            </a:r>
          </a:p>
          <a:p>
            <a:pPr lvl="1"/>
            <a:r>
              <a:rPr lang="en-GB" sz="2400" dirty="0"/>
              <a:t>S,U,V etc. - 2nd, 3rd, 4th types</a:t>
            </a:r>
          </a:p>
          <a:p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44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747936"/>
          </a:xfrm>
        </p:spPr>
        <p:txBody>
          <a:bodyPr/>
          <a:lstStyle/>
          <a:p>
            <a:r>
              <a:rPr lang="en-GB" dirty="0" smtClean="0"/>
              <a:t>Advantages of 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502" y="2132856"/>
            <a:ext cx="8415536" cy="4189739"/>
          </a:xfrm>
        </p:spPr>
        <p:txBody>
          <a:bodyPr/>
          <a:lstStyle/>
          <a:p>
            <a:r>
              <a:rPr lang="en-GB" sz="2800" dirty="0"/>
              <a:t>The preceding </a:t>
            </a:r>
            <a:r>
              <a:rPr lang="en-GB" sz="2800" dirty="0" smtClean="0"/>
              <a:t>error sequence </a:t>
            </a:r>
            <a:r>
              <a:rPr lang="en-GB" sz="2800" dirty="0"/>
              <a:t>can’t occur when generics are used. </a:t>
            </a:r>
            <a:endParaRPr lang="en-GB" sz="2800" dirty="0" smtClean="0"/>
          </a:p>
          <a:p>
            <a:r>
              <a:rPr lang="en-GB" sz="2800" dirty="0" smtClean="0"/>
              <a:t>If </a:t>
            </a:r>
            <a:r>
              <a:rPr lang="en-GB" sz="2800" dirty="0"/>
              <a:t>this sequence </a:t>
            </a:r>
            <a:r>
              <a:rPr lang="en-GB" sz="2800" dirty="0" smtClean="0"/>
              <a:t>were attempted </a:t>
            </a:r>
            <a:r>
              <a:rPr lang="en-GB" sz="2800" dirty="0"/>
              <a:t>in the generic version of the program, the compiler would catch it and report </a:t>
            </a:r>
            <a:r>
              <a:rPr lang="en-GB" sz="2800" dirty="0" smtClean="0"/>
              <a:t>an error</a:t>
            </a:r>
            <a:r>
              <a:rPr lang="en-GB" sz="2800" dirty="0"/>
              <a:t>, thus preventing a serious bug that results in a run-time exception.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ability to </a:t>
            </a:r>
            <a:r>
              <a:rPr lang="en-GB" sz="2800" dirty="0" smtClean="0"/>
              <a:t>create type-safe </a:t>
            </a:r>
            <a:r>
              <a:rPr lang="en-GB" sz="2800" dirty="0"/>
              <a:t>code in which type-mismatch errors are caught at compile time is a key </a:t>
            </a:r>
            <a:r>
              <a:rPr lang="en-GB" sz="2800" dirty="0" smtClean="0"/>
              <a:t>advantage of </a:t>
            </a:r>
            <a:r>
              <a:rPr lang="en-GB" sz="2800" dirty="0"/>
              <a:t>generics.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27784" y="6324600"/>
            <a:ext cx="3620616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17</a:t>
            </a:fld>
            <a:endParaRPr lang="en-US" alt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33926"/>
            <a:ext cx="8208912" cy="1098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61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/>
              <a:t>Although using </a:t>
            </a:r>
            <a:r>
              <a:rPr lang="en-GB" sz="2800" b="1" dirty="0"/>
              <a:t>Object </a:t>
            </a:r>
            <a:r>
              <a:rPr lang="en-GB" sz="2800" dirty="0"/>
              <a:t>references to create “generic” code has always </a:t>
            </a:r>
            <a:r>
              <a:rPr lang="en-GB" sz="2800" dirty="0" smtClean="0"/>
              <a:t>been possible</a:t>
            </a:r>
            <a:r>
              <a:rPr lang="en-GB" sz="2800" dirty="0"/>
              <a:t>, that code was not type safe, and its misuse could result in run-time exceptions.</a:t>
            </a:r>
          </a:p>
          <a:p>
            <a:r>
              <a:rPr lang="en-GB" sz="2800" dirty="0"/>
              <a:t>Generics prevent this from occurring. </a:t>
            </a:r>
            <a:endParaRPr lang="en-GB" sz="2800" dirty="0" smtClean="0"/>
          </a:p>
          <a:p>
            <a:r>
              <a:rPr lang="en-GB" sz="2800" dirty="0" smtClean="0"/>
              <a:t>In </a:t>
            </a:r>
            <a:r>
              <a:rPr lang="en-GB" sz="2800" dirty="0"/>
              <a:t>essence, through generics, what were </a:t>
            </a:r>
            <a:r>
              <a:rPr lang="en-GB" sz="2800" dirty="0" smtClean="0"/>
              <a:t>once run-time </a:t>
            </a:r>
            <a:r>
              <a:rPr lang="en-GB" sz="2800" dirty="0"/>
              <a:t>errors have become compile-time errors.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is a major </a:t>
            </a:r>
            <a:r>
              <a:rPr lang="en-GB" sz="2800" dirty="0" smtClean="0"/>
              <a:t>advantage.</a:t>
            </a:r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081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304800"/>
            <a:ext cx="8036446" cy="1143000"/>
          </a:xfrm>
        </p:spPr>
        <p:txBody>
          <a:bodyPr/>
          <a:lstStyle/>
          <a:p>
            <a:r>
              <a:rPr lang="en-GB" dirty="0" smtClean="0"/>
              <a:t>Generic Class with 2 Type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/>
              <a:t>You can declare more than one type parameter in a generic type. </a:t>
            </a: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specify two or </a:t>
            </a:r>
            <a:r>
              <a:rPr lang="en-GB" dirty="0" smtClean="0"/>
              <a:t>more type </a:t>
            </a:r>
            <a:r>
              <a:rPr lang="en-GB" dirty="0"/>
              <a:t>parameters, simply use a comma-separated list.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the following </a:t>
            </a:r>
            <a:r>
              <a:rPr lang="en-GB" b="1" dirty="0" err="1" smtClean="0"/>
              <a:t>TwoGen</a:t>
            </a:r>
            <a:r>
              <a:rPr lang="en-GB" b="1" dirty="0" smtClean="0"/>
              <a:t> </a:t>
            </a:r>
            <a:r>
              <a:rPr lang="en-GB" dirty="0" smtClean="0"/>
              <a:t>class </a:t>
            </a:r>
            <a:r>
              <a:rPr lang="en-GB" dirty="0"/>
              <a:t>is a variation of the </a:t>
            </a:r>
            <a:r>
              <a:rPr lang="en-GB" b="1" dirty="0"/>
              <a:t>Gen </a:t>
            </a:r>
            <a:r>
              <a:rPr lang="en-GB" dirty="0"/>
              <a:t>class that has two type parameters: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268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TwoGen</a:t>
            </a:r>
            <a:r>
              <a:rPr lang="en-GB" dirty="0" smtClean="0"/>
              <a:t> Class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060848"/>
            <a:ext cx="5505450" cy="4419600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13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TwoGenDemo</a:t>
            </a:r>
            <a:r>
              <a:rPr lang="en-GB" dirty="0" smtClean="0"/>
              <a:t> Main Class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862" y="1976437"/>
            <a:ext cx="6010275" cy="2905125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729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TwoGenDemo</a:t>
            </a:r>
            <a:r>
              <a:rPr lang="en-GB" dirty="0" smtClean="0"/>
              <a:t>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2276872"/>
            <a:ext cx="7488832" cy="2592288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710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44824"/>
            <a:ext cx="8631560" cy="4680520"/>
          </a:xfrm>
        </p:spPr>
        <p:txBody>
          <a:bodyPr/>
          <a:lstStyle/>
          <a:p>
            <a:r>
              <a:rPr lang="en-GB" sz="2800" dirty="0"/>
              <a:t>S</a:t>
            </a:r>
            <a:r>
              <a:rPr lang="en-GB" sz="2800" dirty="0" smtClean="0"/>
              <a:t>ometimes </a:t>
            </a:r>
            <a:r>
              <a:rPr lang="en-GB" sz="2800" dirty="0"/>
              <a:t>it is useful to limit the types that can be passed to </a:t>
            </a:r>
            <a:r>
              <a:rPr lang="en-GB" sz="2800" dirty="0" smtClean="0"/>
              <a:t>a type </a:t>
            </a:r>
            <a:r>
              <a:rPr lang="en-GB" sz="2800" dirty="0"/>
              <a:t>parameter.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example, assume that you want to create a generic class that contains </a:t>
            </a:r>
            <a:r>
              <a:rPr lang="en-GB" sz="2800" dirty="0" smtClean="0"/>
              <a:t>a method </a:t>
            </a:r>
            <a:r>
              <a:rPr lang="en-GB" sz="2800" dirty="0"/>
              <a:t>that returns the average of an array of numbers. </a:t>
            </a:r>
            <a:endParaRPr lang="en-GB" sz="2800" dirty="0" smtClean="0"/>
          </a:p>
          <a:p>
            <a:r>
              <a:rPr lang="en-GB" sz="2800" dirty="0" smtClean="0"/>
              <a:t>Furthermore</a:t>
            </a:r>
            <a:r>
              <a:rPr lang="en-GB" sz="2800" dirty="0"/>
              <a:t>, you want to use </a:t>
            </a:r>
            <a:r>
              <a:rPr lang="en-GB" sz="2800" dirty="0" smtClean="0"/>
              <a:t>the class </a:t>
            </a:r>
            <a:r>
              <a:rPr lang="en-GB" sz="2800" dirty="0"/>
              <a:t>to obtain the average of an array of any type of </a:t>
            </a:r>
            <a:r>
              <a:rPr lang="en-GB" sz="2800" dirty="0" smtClean="0"/>
              <a:t>number:</a:t>
            </a:r>
          </a:p>
          <a:p>
            <a:pPr lvl="1"/>
            <a:r>
              <a:rPr lang="en-GB" sz="2400" dirty="0" smtClean="0"/>
              <a:t>Integers;</a:t>
            </a:r>
          </a:p>
          <a:p>
            <a:pPr lvl="1"/>
            <a:r>
              <a:rPr lang="en-GB" sz="2400" dirty="0" smtClean="0"/>
              <a:t>Floats;</a:t>
            </a:r>
          </a:p>
          <a:p>
            <a:pPr lvl="1"/>
            <a:r>
              <a:rPr lang="en-GB" sz="2400" dirty="0"/>
              <a:t>D</a:t>
            </a:r>
            <a:r>
              <a:rPr lang="en-GB" sz="2400" dirty="0" smtClean="0"/>
              <a:t>oubles</a:t>
            </a:r>
            <a:r>
              <a:rPr lang="en-GB" sz="2400" dirty="0"/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707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343528" cy="4752528"/>
          </a:xfrm>
        </p:spPr>
        <p:txBody>
          <a:bodyPr/>
          <a:lstStyle/>
          <a:p>
            <a:r>
              <a:rPr lang="en-GB" sz="2800" dirty="0"/>
              <a:t>To handle such situations, Java provides </a:t>
            </a:r>
            <a:r>
              <a:rPr lang="en-GB" sz="2800" i="1" dirty="0"/>
              <a:t>bounded types. </a:t>
            </a:r>
            <a:endParaRPr lang="en-GB" sz="2800" i="1" dirty="0" smtClean="0"/>
          </a:p>
          <a:p>
            <a:r>
              <a:rPr lang="en-GB" sz="2800" dirty="0" smtClean="0"/>
              <a:t>When </a:t>
            </a:r>
            <a:r>
              <a:rPr lang="en-GB" sz="2800" dirty="0"/>
              <a:t>specifying a type parameter</a:t>
            </a:r>
            <a:r>
              <a:rPr lang="en-GB" sz="2800" dirty="0" smtClean="0"/>
              <a:t>, you </a:t>
            </a:r>
            <a:r>
              <a:rPr lang="en-GB" sz="2800" dirty="0"/>
              <a:t>can create an upper bound that declares the superclass from which all type </a:t>
            </a:r>
            <a:r>
              <a:rPr lang="en-GB" sz="2800" dirty="0" smtClean="0"/>
              <a:t>arguments must </a:t>
            </a:r>
            <a:r>
              <a:rPr lang="en-GB" sz="2800" dirty="0"/>
              <a:t>be derived.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is accomplished through the use of an </a:t>
            </a:r>
            <a:r>
              <a:rPr lang="en-GB" sz="2800" b="1" dirty="0"/>
              <a:t>extends </a:t>
            </a:r>
            <a:r>
              <a:rPr lang="en-GB" sz="2800" dirty="0"/>
              <a:t>clause when </a:t>
            </a:r>
            <a:r>
              <a:rPr lang="en-GB" sz="2800" dirty="0" smtClean="0"/>
              <a:t>specifying the </a:t>
            </a:r>
            <a:r>
              <a:rPr lang="en-GB" sz="2800" dirty="0"/>
              <a:t>type parameter, as shown here:</a:t>
            </a:r>
          </a:p>
          <a:p>
            <a:pPr lvl="1"/>
            <a:r>
              <a:rPr lang="en-GB" sz="2400" dirty="0"/>
              <a:t>&lt;</a:t>
            </a:r>
            <a:r>
              <a:rPr lang="en-GB" sz="2400" i="1" dirty="0"/>
              <a:t>T </a:t>
            </a:r>
            <a:r>
              <a:rPr lang="en-GB" sz="2400" dirty="0"/>
              <a:t>extends </a:t>
            </a:r>
            <a:r>
              <a:rPr lang="en-GB" sz="2400" i="1" dirty="0"/>
              <a:t>superclass</a:t>
            </a:r>
            <a:r>
              <a:rPr lang="en-GB" sz="2400" dirty="0"/>
              <a:t>&gt;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478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800224"/>
            <a:ext cx="8424935" cy="4725119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43484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47862"/>
            <a:ext cx="8612509" cy="4577482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7370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Types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204864"/>
            <a:ext cx="7200800" cy="3024336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88901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 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T</a:t>
            </a:r>
            <a:r>
              <a:rPr lang="en-GB" sz="2800" dirty="0" smtClean="0"/>
              <a:t>he </a:t>
            </a:r>
            <a:r>
              <a:rPr lang="en-GB" sz="2800" dirty="0"/>
              <a:t>type </a:t>
            </a:r>
            <a:r>
              <a:rPr lang="en-GB" sz="2800" b="1" dirty="0"/>
              <a:t>T </a:t>
            </a:r>
            <a:r>
              <a:rPr lang="en-GB" sz="2800" dirty="0"/>
              <a:t>is now bounded by </a:t>
            </a:r>
            <a:r>
              <a:rPr lang="en-GB" sz="2800" b="1" dirty="0" smtClean="0"/>
              <a:t>Number</a:t>
            </a:r>
            <a:r>
              <a:rPr lang="en-GB" sz="2800" dirty="0"/>
              <a:t>.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Java compiler knows that all objects </a:t>
            </a:r>
            <a:r>
              <a:rPr lang="en-GB" sz="2800" dirty="0" smtClean="0"/>
              <a:t>of type </a:t>
            </a:r>
            <a:r>
              <a:rPr lang="en-GB" sz="2800" b="1" dirty="0"/>
              <a:t>T </a:t>
            </a:r>
            <a:r>
              <a:rPr lang="en-GB" sz="2800" dirty="0"/>
              <a:t>can call </a:t>
            </a:r>
            <a:r>
              <a:rPr lang="en-GB" sz="2800" b="1" dirty="0" err="1"/>
              <a:t>doubleValue</a:t>
            </a:r>
            <a:r>
              <a:rPr lang="en-GB" sz="2800" b="1" dirty="0"/>
              <a:t>( ) </a:t>
            </a:r>
            <a:endParaRPr lang="en-GB" sz="2800" b="1" dirty="0" smtClean="0"/>
          </a:p>
          <a:p>
            <a:pPr lvl="1"/>
            <a:r>
              <a:rPr lang="en-GB" sz="2400" dirty="0" smtClean="0"/>
              <a:t>This is because </a:t>
            </a:r>
            <a:r>
              <a:rPr lang="en-GB" sz="2400" dirty="0"/>
              <a:t>it is a method declared by </a:t>
            </a:r>
            <a:r>
              <a:rPr lang="en-GB" sz="2400" b="1" dirty="0"/>
              <a:t>Number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is, by itself</a:t>
            </a:r>
            <a:r>
              <a:rPr lang="en-GB" sz="2800" dirty="0" smtClean="0"/>
              <a:t>, a </a:t>
            </a:r>
            <a:r>
              <a:rPr lang="en-GB" sz="2800" dirty="0"/>
              <a:t>major advantage. </a:t>
            </a:r>
            <a:endParaRPr lang="en-GB" sz="2800" dirty="0" smtClean="0"/>
          </a:p>
          <a:p>
            <a:r>
              <a:rPr lang="en-GB" sz="2800" dirty="0" smtClean="0"/>
              <a:t>However</a:t>
            </a:r>
            <a:r>
              <a:rPr lang="en-GB" sz="2800" dirty="0"/>
              <a:t>, as an added bonus, the bounding of </a:t>
            </a:r>
            <a:r>
              <a:rPr lang="en-GB" sz="2800" b="1" dirty="0"/>
              <a:t>T </a:t>
            </a:r>
            <a:r>
              <a:rPr lang="en-GB" sz="2800" dirty="0"/>
              <a:t>also prevents </a:t>
            </a:r>
            <a:r>
              <a:rPr lang="en-GB" sz="2800" dirty="0" smtClean="0"/>
              <a:t>nonnumeric </a:t>
            </a:r>
            <a:r>
              <a:rPr lang="en-GB" sz="2800" b="1" dirty="0">
                <a:solidFill>
                  <a:srgbClr val="000000"/>
                </a:solidFill>
              </a:rPr>
              <a:t>Stats </a:t>
            </a:r>
            <a:r>
              <a:rPr lang="en-GB" sz="2800" dirty="0">
                <a:solidFill>
                  <a:srgbClr val="000000"/>
                </a:solidFill>
              </a:rPr>
              <a:t>objects from being created. </a:t>
            </a:r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04799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Type 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Try </a:t>
            </a:r>
            <a:r>
              <a:rPr lang="en-GB" sz="2800" dirty="0">
                <a:solidFill>
                  <a:srgbClr val="000000"/>
                </a:solidFill>
              </a:rPr>
              <a:t>removing the comments from </a:t>
            </a:r>
            <a:r>
              <a:rPr lang="en-GB" sz="2800" dirty="0" smtClean="0">
                <a:solidFill>
                  <a:srgbClr val="000000"/>
                </a:solidFill>
              </a:rPr>
              <a:t>the lines </a:t>
            </a:r>
            <a:r>
              <a:rPr lang="en-GB" sz="2800" dirty="0">
                <a:solidFill>
                  <a:srgbClr val="000000"/>
                </a:solidFill>
              </a:rPr>
              <a:t>at the end of the program, and then try recompiling, you will receive </a:t>
            </a:r>
            <a:r>
              <a:rPr lang="en-GB" sz="2800" dirty="0" smtClean="0">
                <a:solidFill>
                  <a:srgbClr val="000000"/>
                </a:solidFill>
              </a:rPr>
              <a:t>compile-time errors </a:t>
            </a:r>
            <a:r>
              <a:rPr lang="en-GB" sz="2800" dirty="0">
                <a:solidFill>
                  <a:srgbClr val="000000"/>
                </a:solidFill>
              </a:rPr>
              <a:t>because </a:t>
            </a:r>
            <a:r>
              <a:rPr lang="en-GB" sz="2800" b="1" dirty="0">
                <a:solidFill>
                  <a:srgbClr val="000000"/>
                </a:solidFill>
              </a:rPr>
              <a:t>String </a:t>
            </a:r>
            <a:r>
              <a:rPr lang="en-GB" sz="2800" dirty="0">
                <a:solidFill>
                  <a:srgbClr val="000000"/>
                </a:solidFill>
              </a:rPr>
              <a:t>is not a subclass of </a:t>
            </a:r>
            <a:r>
              <a:rPr lang="en-GB" sz="2800" b="1" dirty="0">
                <a:solidFill>
                  <a:srgbClr val="000000"/>
                </a:solidFill>
              </a:rPr>
              <a:t>Number</a:t>
            </a:r>
            <a:r>
              <a:rPr lang="en-GB" sz="2800" dirty="0">
                <a:solidFill>
                  <a:srgbClr val="00000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17361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Bounded Wild Card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smtClean="0"/>
              <a:t>If you </a:t>
            </a:r>
            <a:r>
              <a:rPr lang="en-GB" sz="2800" dirty="0"/>
              <a:t>want to add a method called </a:t>
            </a:r>
            <a:r>
              <a:rPr lang="en-GB" sz="2800" b="1" dirty="0" err="1"/>
              <a:t>sameAvg</a:t>
            </a:r>
            <a:r>
              <a:rPr lang="en-GB" sz="2800" b="1" dirty="0"/>
              <a:t>( ) </a:t>
            </a:r>
            <a:r>
              <a:rPr lang="en-GB" sz="2800" dirty="0"/>
              <a:t>that determines if two </a:t>
            </a:r>
            <a:r>
              <a:rPr lang="en-GB" sz="2800" b="1" dirty="0"/>
              <a:t>Stats </a:t>
            </a:r>
            <a:r>
              <a:rPr lang="en-GB" sz="2800" dirty="0"/>
              <a:t>objects </a:t>
            </a:r>
            <a:r>
              <a:rPr lang="en-GB" sz="2800" dirty="0" smtClean="0"/>
              <a:t>contain arrays </a:t>
            </a:r>
            <a:r>
              <a:rPr lang="en-GB" sz="2800" dirty="0"/>
              <a:t>that yield the same average, no matter what type of numeric data each object holds.</a:t>
            </a:r>
          </a:p>
          <a:p>
            <a:pPr lvl="1"/>
            <a:r>
              <a:rPr lang="en-GB" sz="2400" dirty="0"/>
              <a:t>For example, if one object contains the </a:t>
            </a:r>
            <a:r>
              <a:rPr lang="en-GB" sz="2400" b="1" dirty="0"/>
              <a:t>double </a:t>
            </a:r>
            <a:r>
              <a:rPr lang="en-GB" sz="2400" dirty="0"/>
              <a:t>values 1.0, 2.0, and 3.0, and the other object</a:t>
            </a:r>
          </a:p>
          <a:p>
            <a:pPr lvl="1"/>
            <a:r>
              <a:rPr lang="en-GB" sz="2400" dirty="0"/>
              <a:t>contains the integer values 2, 1, and 3, then the averages will be the same.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38423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Bounded Wild Card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Unfortunately, trouble starts as soon as you try to declare </a:t>
            </a:r>
            <a:r>
              <a:rPr lang="en-GB" sz="2800" dirty="0" smtClean="0"/>
              <a:t>a parameter </a:t>
            </a:r>
            <a:r>
              <a:rPr lang="en-GB" sz="2800" dirty="0"/>
              <a:t>of type </a:t>
            </a:r>
            <a:r>
              <a:rPr lang="en-GB" sz="2800" b="1" dirty="0"/>
              <a:t>Stats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Because </a:t>
            </a:r>
            <a:r>
              <a:rPr lang="en-GB" sz="2800" b="1" dirty="0"/>
              <a:t>Stats </a:t>
            </a:r>
            <a:r>
              <a:rPr lang="en-GB" sz="2800" dirty="0"/>
              <a:t>is a parameterized type, what do you specify </a:t>
            </a:r>
            <a:r>
              <a:rPr lang="en-GB" sz="2800" dirty="0" smtClean="0"/>
              <a:t>for </a:t>
            </a:r>
            <a:r>
              <a:rPr lang="en-GB" sz="2800" b="1" dirty="0" smtClean="0"/>
              <a:t>Stats</a:t>
            </a:r>
            <a:r>
              <a:rPr lang="en-GB" sz="2800" dirty="0"/>
              <a:t>’ type parameter when you </a:t>
            </a:r>
            <a:r>
              <a:rPr lang="en-GB" sz="2800" dirty="0" smtClean="0"/>
              <a:t>declare </a:t>
            </a:r>
            <a:r>
              <a:rPr lang="en-GB" sz="2800" dirty="0"/>
              <a:t>a parameter of that type?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14343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Bounded Wild Card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I</a:t>
            </a:r>
            <a:r>
              <a:rPr lang="en-GB" sz="2800" dirty="0" smtClean="0"/>
              <a:t>f </a:t>
            </a:r>
            <a:r>
              <a:rPr lang="en-GB" sz="2800" dirty="0"/>
              <a:t>the invoking object is of type </a:t>
            </a:r>
            <a:r>
              <a:rPr lang="en-GB" sz="2800" b="1" dirty="0"/>
              <a:t>Stats&lt;Integer</a:t>
            </a:r>
            <a:r>
              <a:rPr lang="en-GB" sz="2800" b="1" dirty="0" smtClean="0"/>
              <a:t>&gt;</a:t>
            </a:r>
            <a:r>
              <a:rPr lang="en-GB" sz="2800" dirty="0" smtClean="0"/>
              <a:t>, then </a:t>
            </a:r>
            <a:r>
              <a:rPr lang="en-GB" sz="2800" dirty="0"/>
              <a:t>the parameter </a:t>
            </a:r>
            <a:r>
              <a:rPr lang="en-GB" sz="2800" b="1" dirty="0" err="1"/>
              <a:t>ob</a:t>
            </a:r>
            <a:r>
              <a:rPr lang="en-GB" sz="2800" b="1" dirty="0"/>
              <a:t> </a:t>
            </a:r>
            <a:r>
              <a:rPr lang="en-GB" sz="2800" dirty="0"/>
              <a:t>must also be of type </a:t>
            </a:r>
            <a:r>
              <a:rPr lang="en-GB" sz="2800" b="1" dirty="0"/>
              <a:t>Stats&lt;Integer&gt;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It </a:t>
            </a:r>
            <a:r>
              <a:rPr lang="en-GB" sz="2800" dirty="0"/>
              <a:t>can’t be used to compare </a:t>
            </a:r>
            <a:r>
              <a:rPr lang="en-GB" sz="2800" dirty="0" smtClean="0"/>
              <a:t>the average </a:t>
            </a:r>
            <a:r>
              <a:rPr lang="en-GB" sz="2800" dirty="0"/>
              <a:t>of an object of type </a:t>
            </a:r>
            <a:r>
              <a:rPr lang="en-GB" sz="2800" b="1" dirty="0"/>
              <a:t>Stats&lt;Double&gt; </a:t>
            </a:r>
            <a:r>
              <a:rPr lang="en-GB" sz="2800" dirty="0"/>
              <a:t>with the average of an object of type </a:t>
            </a:r>
            <a:r>
              <a:rPr lang="en-GB" sz="2800" b="1" dirty="0"/>
              <a:t>Stats&lt;Short</a:t>
            </a:r>
            <a:r>
              <a:rPr lang="en-GB" sz="2800" b="1" dirty="0" smtClean="0"/>
              <a:t>&gt;</a:t>
            </a:r>
            <a:r>
              <a:rPr lang="en-GB" sz="2800" dirty="0"/>
              <a:t>.</a:t>
            </a:r>
          </a:p>
          <a:p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56716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Bounded Wild Card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415536" cy="4114800"/>
          </a:xfrm>
        </p:spPr>
        <p:txBody>
          <a:bodyPr/>
          <a:lstStyle/>
          <a:p>
            <a:r>
              <a:rPr lang="en-GB" sz="2800" dirty="0"/>
              <a:t>To create a generic </a:t>
            </a:r>
            <a:r>
              <a:rPr lang="en-GB" sz="2800" b="1" dirty="0" err="1"/>
              <a:t>sameAvg</a:t>
            </a:r>
            <a:r>
              <a:rPr lang="en-GB" sz="2800" b="1" dirty="0"/>
              <a:t>( ) </a:t>
            </a:r>
            <a:r>
              <a:rPr lang="en-GB" sz="2800" dirty="0"/>
              <a:t>method, you must use another feature of Java generics:</a:t>
            </a:r>
          </a:p>
          <a:p>
            <a:pPr lvl="1"/>
            <a:r>
              <a:rPr lang="en-GB" sz="2400" dirty="0"/>
              <a:t>the </a:t>
            </a:r>
            <a:r>
              <a:rPr lang="en-GB" sz="2400" i="1" dirty="0"/>
              <a:t>wildcard </a:t>
            </a:r>
            <a:r>
              <a:rPr lang="en-GB" sz="2400" dirty="0"/>
              <a:t>argument. </a:t>
            </a:r>
            <a:endParaRPr lang="en-GB" sz="24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wildcard argument is specified by the </a:t>
            </a:r>
            <a:r>
              <a:rPr lang="en-GB" sz="2800" b="1" dirty="0"/>
              <a:t>?</a:t>
            </a:r>
            <a:r>
              <a:rPr lang="en-GB" sz="2800" dirty="0"/>
              <a:t>, and it represents </a:t>
            </a:r>
            <a:r>
              <a:rPr lang="en-GB" sz="2800" dirty="0" smtClean="0"/>
              <a:t>an unknown </a:t>
            </a:r>
            <a:r>
              <a:rPr lang="en-GB" sz="2800" dirty="0"/>
              <a:t>type. </a:t>
            </a:r>
            <a:endParaRPr lang="en-GB" sz="2800" dirty="0" smtClean="0"/>
          </a:p>
          <a:p>
            <a:r>
              <a:rPr lang="en-GB" sz="2800" dirty="0" smtClean="0"/>
              <a:t>Using </a:t>
            </a:r>
            <a:r>
              <a:rPr lang="en-GB" sz="2800" dirty="0"/>
              <a:t>a wildcard, here is one way to write the </a:t>
            </a:r>
            <a:r>
              <a:rPr lang="en-GB" sz="2800" b="1" dirty="0" err="1"/>
              <a:t>sameAvg</a:t>
            </a:r>
            <a:r>
              <a:rPr lang="en-GB" sz="2800" b="1" dirty="0"/>
              <a:t>( ) </a:t>
            </a:r>
            <a:r>
              <a:rPr lang="en-GB" sz="2800" dirty="0"/>
              <a:t>method: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91739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Bounded Wild Card Types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916832"/>
            <a:ext cx="8280920" cy="4752528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45038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747936"/>
          </a:xfrm>
        </p:spPr>
        <p:txBody>
          <a:bodyPr/>
          <a:lstStyle/>
          <a:p>
            <a:r>
              <a:rPr lang="en-GB" dirty="0"/>
              <a:t>Bounded Wild Card Types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980728"/>
            <a:ext cx="8684518" cy="5616624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771800" y="6324600"/>
            <a:ext cx="3476600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41256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2204864"/>
            <a:ext cx="7776864" cy="3232373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5751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Generic Enabled Link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 smtClean="0"/>
              <a:t>The following code produces a Generic enabled Linked List application.</a:t>
            </a:r>
          </a:p>
          <a:p>
            <a:r>
              <a:rPr lang="en-GB" smtClean="0"/>
              <a:t>Test </a:t>
            </a:r>
            <a:r>
              <a:rPr lang="en-GB" dirty="0" smtClean="0"/>
              <a:t>the code with String, Integers and Doubles.</a:t>
            </a:r>
          </a:p>
          <a:p>
            <a:r>
              <a:rPr lang="en-GB" dirty="0" smtClean="0"/>
              <a:t>On Completion create a Generic enabled Stack application.</a:t>
            </a: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37119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260649"/>
            <a:ext cx="7560840" cy="6063952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83768" y="6324600"/>
            <a:ext cx="3764632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51990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09463"/>
            <a:ext cx="7992888" cy="6243873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11760" y="6324600"/>
            <a:ext cx="3836640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201174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88640"/>
            <a:ext cx="8424936" cy="613596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771800" y="6324600"/>
            <a:ext cx="3476600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27103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844825"/>
            <a:ext cx="7632848" cy="4536504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99792" y="6324600"/>
            <a:ext cx="3548608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9775931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1472216407</TotalTime>
  <Words>1398</Words>
  <Application>Microsoft Office PowerPoint</Application>
  <PresentationFormat>On-screen Show (4:3)</PresentationFormat>
  <Paragraphs>191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ＭＳ Ｐゴシック</vt:lpstr>
      <vt:lpstr>ＭＳ Ｐゴシック</vt:lpstr>
      <vt:lpstr>Tahoma</vt:lpstr>
      <vt:lpstr>Wingdings</vt:lpstr>
      <vt:lpstr>Blends</vt:lpstr>
      <vt:lpstr>Topic 4 – Generics</vt:lpstr>
      <vt:lpstr>Lesson Plan</vt:lpstr>
      <vt:lpstr>Introduction to Generics</vt:lpstr>
      <vt:lpstr>Introduction to Generics</vt:lpstr>
      <vt:lpstr>Introduction to Generics</vt:lpstr>
      <vt:lpstr>Object Base Parameter (Non Generic) Example</vt:lpstr>
      <vt:lpstr>PowerPoint Presentation</vt:lpstr>
      <vt:lpstr>Object Base Parameter (NonGenericsDemo) Output</vt:lpstr>
      <vt:lpstr>Generics and Code Reuse</vt:lpstr>
      <vt:lpstr>Generics Example </vt:lpstr>
      <vt:lpstr>PowerPoint Presentation</vt:lpstr>
      <vt:lpstr>GenericsDemo Output</vt:lpstr>
      <vt:lpstr>Code Explained</vt:lpstr>
      <vt:lpstr>Code Explained</vt:lpstr>
      <vt:lpstr>Type Parameter Naming Conventions</vt:lpstr>
      <vt:lpstr>Type Parameter Naming Conventions</vt:lpstr>
      <vt:lpstr>Advantages of Generics</vt:lpstr>
      <vt:lpstr>Advantages of Generics</vt:lpstr>
      <vt:lpstr>Generic Class with 2 Type Parameters</vt:lpstr>
      <vt:lpstr>TwoGen Class</vt:lpstr>
      <vt:lpstr>TwoGenDemo Main Class</vt:lpstr>
      <vt:lpstr>TwoGenDemo Output</vt:lpstr>
      <vt:lpstr>Bounded Types</vt:lpstr>
      <vt:lpstr>Bounded Types</vt:lpstr>
      <vt:lpstr>Bounded Types</vt:lpstr>
      <vt:lpstr>Bounded Types</vt:lpstr>
      <vt:lpstr>Bounded Types Output</vt:lpstr>
      <vt:lpstr>Bounded Type Advantages</vt:lpstr>
      <vt:lpstr>Bounded Type Advantages</vt:lpstr>
      <vt:lpstr>Bounded Wild Card Types</vt:lpstr>
      <vt:lpstr>Bounded Wild Card Types</vt:lpstr>
      <vt:lpstr>Bounded Wild Card Types</vt:lpstr>
      <vt:lpstr>Bounded Wild Card Types</vt:lpstr>
      <vt:lpstr>Bounded Wild Card Types</vt:lpstr>
      <vt:lpstr>Bounded Wild Card Types</vt:lpstr>
      <vt:lpstr>PowerPoint Presentation</vt:lpstr>
      <vt:lpstr>Generic Enabled Link List</vt:lpstr>
      <vt:lpstr>PowerPoint Presentation</vt:lpstr>
      <vt:lpstr>PowerPoint Presentation</vt:lpstr>
      <vt:lpstr>PowerPoint Presentation</vt:lpstr>
      <vt:lpstr>Sample Output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164</cp:revision>
  <cp:lastPrinted>2018-10-31T08:24:02Z</cp:lastPrinted>
  <dcterms:created xsi:type="dcterms:W3CDTF">1996-12-09T10:09:10Z</dcterms:created>
  <dcterms:modified xsi:type="dcterms:W3CDTF">2021-02-11T17:40:38Z</dcterms:modified>
</cp:coreProperties>
</file>