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30" d="100"/>
          <a:sy n="30" d="100"/>
        </p:scale>
        <p:origin x="3162" y="132"/>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6/14/2024</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s://www.simplilearn.com/advantages-and-disadvantages-of-automation-article" TargetMode="External"/><Relationship Id="rId7"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jpe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657600" y="2066779"/>
            <a:ext cx="17461696"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US" altLang="en-US" sz="4000" b="1" dirty="0">
                <a:solidFill>
                  <a:srgbClr val="002060"/>
                </a:solidFill>
                <a:latin typeface="Calibri" charset="0"/>
                <a:ea typeface="Calibri" charset="0"/>
                <a:cs typeface="Calibri" charset="0"/>
              </a:rPr>
              <a:t>INTEGRATION OF JAGUAR HOUSING PRODUCTION INTO AN AUTOMATED CELL</a:t>
            </a:r>
            <a:endParaRPr lang="en-GB" altLang="en-US" sz="40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Name: Jordan Williams (2115209)</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 Jordan Jenkins</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Mechanical &amp;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5897908"/>
            <a:ext cx="6415087" cy="927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Automation enhances efficiency, precision, and adaptability in modern manufacturing. This project integrates Jaguar brake </a:t>
            </a:r>
            <a:r>
              <a:rPr lang="en-US" altLang="en-US" sz="2800" dirty="0" err="1"/>
              <a:t>calliper</a:t>
            </a:r>
            <a:r>
              <a:rPr lang="en-US" altLang="en-US" sz="2800" dirty="0"/>
              <a:t> housing production into an existing automated cell, improving the process. These housings, made from materials like cast iron and </a:t>
            </a:r>
            <a:r>
              <a:rPr lang="en-US" altLang="en-US" sz="2800" dirty="0" err="1"/>
              <a:t>aluminium</a:t>
            </a:r>
            <a:r>
              <a:rPr lang="en-US" altLang="en-US" sz="2800" dirty="0"/>
              <a:t> alloy, are crucial for vehicle safety.</a:t>
            </a:r>
          </a:p>
          <a:p>
            <a:pPr>
              <a:spcBef>
                <a:spcPct val="50000"/>
              </a:spcBef>
            </a:pPr>
            <a:r>
              <a:rPr lang="en-US" altLang="en-US" sz="2800" dirty="0"/>
              <a:t>This paper details the transition, covering current technologies, machine capabilities, machining </a:t>
            </a:r>
            <a:r>
              <a:rPr lang="en-US" altLang="en-US" sz="2800" dirty="0" err="1"/>
              <a:t>optimisation</a:t>
            </a:r>
            <a:r>
              <a:rPr lang="en-US" altLang="en-US" sz="2800" dirty="0"/>
              <a:t>, CNC and robot programming, and end-effector design. It aims to improve the process smoothly and cost-effectively.</a:t>
            </a:r>
          </a:p>
        </p:txBody>
      </p:sp>
      <p:sp>
        <p:nvSpPr>
          <p:cNvPr id="12" name="Text Box 8"/>
          <p:cNvSpPr txBox="1">
            <a:spLocks noChangeArrowheads="1"/>
          </p:cNvSpPr>
          <p:nvPr/>
        </p:nvSpPr>
        <p:spPr bwMode="auto">
          <a:xfrm>
            <a:off x="218100" y="14899879"/>
            <a:ext cx="6415087" cy="14224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Research &amp; Literature Survey</a:t>
            </a:r>
          </a:p>
          <a:p>
            <a:pPr>
              <a:spcBef>
                <a:spcPct val="20000"/>
              </a:spcBef>
            </a:pPr>
            <a:r>
              <a:rPr lang="en-US" altLang="en-US" sz="2800" dirty="0"/>
              <a:t>Automation and robotics have transformed industries, making processes more efficient. This section reviews the latest trends and technologies </a:t>
            </a:r>
            <a:r>
              <a:rPr lang="en-GB" altLang="en-US" sz="2800" dirty="0"/>
              <a:t>in</a:t>
            </a:r>
            <a:r>
              <a:rPr lang="en-US" altLang="en-US" sz="2800" dirty="0"/>
              <a:t> automation to guide the project. The objectives include identifying relevant research, analyzing methodologies, advising project design, and pinpointing research gaps. Automation enhances manufacturing by reducing costs, increasing productivity, and maintaining consistent quality. It boosts employee satisfaction by automating repetitive tasks, improving safety, and reducing errors. Advanced quality control systems detect defects early, ensuring product consistency. Despite high initial costs, automation leads to long-term savings through better resource </a:t>
            </a:r>
            <a:r>
              <a:rPr lang="en-US" altLang="en-US" sz="2800" dirty="0" err="1"/>
              <a:t>utilisation</a:t>
            </a:r>
            <a:r>
              <a:rPr lang="en-US" altLang="en-US" sz="2800" dirty="0"/>
              <a:t> and waste reduction. Key trends include AI integration, advanced vision systems, reconfigurability, and simulation software. AI and machine learning </a:t>
            </a:r>
            <a:r>
              <a:rPr lang="en-US" altLang="en-US" sz="2800" dirty="0" err="1"/>
              <a:t>optimise</a:t>
            </a:r>
            <a:r>
              <a:rPr lang="en-US" altLang="en-US" sz="2800" dirty="0"/>
              <a:t> operations, while vision systems enhance object detection and quality control. </a:t>
            </a:r>
            <a:endParaRPr lang="en-AU" altLang="en-US" sz="2800" dirty="0"/>
          </a:p>
        </p:txBody>
      </p:sp>
      <p:sp>
        <p:nvSpPr>
          <p:cNvPr id="16" name="Text Box 16"/>
          <p:cNvSpPr txBox="1">
            <a:spLocks noChangeArrowheads="1"/>
          </p:cNvSpPr>
          <p:nvPr/>
        </p:nvSpPr>
        <p:spPr bwMode="auto">
          <a:xfrm>
            <a:off x="7668595" y="13532952"/>
            <a:ext cx="5638800"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US" altLang="en-US" sz="2000" i="1" dirty="0">
                <a:latin typeface="Times New Roman" charset="0"/>
              </a:rPr>
              <a:t>The end effector is a </a:t>
            </a:r>
            <a:r>
              <a:rPr lang="en-US" altLang="en-US" sz="2000" i="1" dirty="0" err="1">
                <a:latin typeface="Times New Roman" charset="0"/>
              </a:rPr>
              <a:t>specialised</a:t>
            </a:r>
            <a:r>
              <a:rPr lang="en-US" altLang="en-US" sz="2000" i="1" dirty="0">
                <a:latin typeface="Times New Roman" charset="0"/>
              </a:rPr>
              <a:t> robotic gripper designed to pick up and transport two brake </a:t>
            </a:r>
            <a:r>
              <a:rPr lang="en-US" altLang="en-US" sz="2000" i="1" dirty="0" err="1">
                <a:latin typeface="Times New Roman" charset="0"/>
              </a:rPr>
              <a:t>callipers</a:t>
            </a:r>
            <a:r>
              <a:rPr lang="en-US" altLang="en-US" sz="2000" i="1" dirty="0">
                <a:latin typeface="Times New Roman" charset="0"/>
              </a:rPr>
              <a:t> securely.</a:t>
            </a:r>
            <a:endParaRPr lang="en-AU" altLang="en-US" sz="2000" i="1" dirty="0">
              <a:latin typeface="Times New Roman" charset="0"/>
            </a:endParaRPr>
          </a:p>
        </p:txBody>
      </p:sp>
      <p:sp>
        <p:nvSpPr>
          <p:cNvPr id="17" name="Text Box 21"/>
          <p:cNvSpPr txBox="1">
            <a:spLocks noChangeArrowheads="1"/>
          </p:cNvSpPr>
          <p:nvPr/>
        </p:nvSpPr>
        <p:spPr bwMode="auto">
          <a:xfrm>
            <a:off x="10627749" y="6218429"/>
            <a:ext cx="2825750" cy="2113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US" altLang="en-US" sz="2000" i="1">
                <a:latin typeface="Times New Roman" charset="0"/>
              </a:rPr>
              <a:t>A brake caliper houses the brake pads and pistons, squeezing the pads against the rotor to create friction and slow or stop the vehicle.</a:t>
            </a:r>
            <a:endParaRPr lang="en-AU" altLang="en-US" sz="2000" i="1" dirty="0">
              <a:latin typeface="Times New Roman" charset="0"/>
            </a:endParaRPr>
          </a:p>
        </p:txBody>
      </p:sp>
      <p:sp>
        <p:nvSpPr>
          <p:cNvPr id="22" name="Text Box 10"/>
          <p:cNvSpPr txBox="1">
            <a:spLocks noChangeArrowheads="1"/>
          </p:cNvSpPr>
          <p:nvPr/>
        </p:nvSpPr>
        <p:spPr bwMode="auto">
          <a:xfrm>
            <a:off x="14579261" y="21032840"/>
            <a:ext cx="6415088" cy="3489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US" altLang="en-US" dirty="0"/>
              <a:t>I would like to express my sincere gratitude to all those who contributed to this project. Special thanks to my supervisor, Jordan Jenkins, for their invaluable support, guidance, and expertise throughout the research and development process.</a:t>
            </a:r>
          </a:p>
        </p:txBody>
      </p:sp>
      <p:sp>
        <p:nvSpPr>
          <p:cNvPr id="23" name="Text Box 11"/>
          <p:cNvSpPr txBox="1">
            <a:spLocks noChangeArrowheads="1"/>
          </p:cNvSpPr>
          <p:nvPr/>
        </p:nvSpPr>
        <p:spPr bwMode="auto">
          <a:xfrm>
            <a:off x="14625098" y="24370211"/>
            <a:ext cx="6832222" cy="4412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US" altLang="en-US" sz="1600" dirty="0" err="1">
                <a:ea typeface="Arial" charset="0"/>
                <a:cs typeface="Arial" charset="0"/>
              </a:rPr>
              <a:t>Aljarboua</a:t>
            </a:r>
            <a:r>
              <a:rPr lang="en-US" altLang="en-US" sz="1600" dirty="0">
                <a:ea typeface="Arial" charset="0"/>
                <a:cs typeface="Arial" charset="0"/>
              </a:rPr>
              <a:t>, Z. S. (2019). Industrial robotics: Opportunities. Retrieved from </a:t>
            </a:r>
            <a:r>
              <a:rPr lang="en-US" altLang="en-US" sz="1600" dirty="0" err="1">
                <a:ea typeface="Arial" charset="0"/>
                <a:cs typeface="Arial" charset="0"/>
              </a:rPr>
              <a:t>mckinsey</a:t>
            </a:r>
            <a:r>
              <a:rPr lang="en-US" altLang="en-US" sz="1600" dirty="0">
                <a:ea typeface="Arial" charset="0"/>
                <a:cs typeface="Arial" charset="0"/>
              </a:rPr>
              <a:t>: https://www.mckinsey.com.br/~/media/McKinsey/Industries/Advanced%20Electronics/Our%20Insights/Industrial%20robotics%20Opportunities%20for%20manufacturers%20of%20end%20effectors/Industrial-robotics-Opportunities-for-manufacturers-of-end-effectors.pdf</a:t>
            </a:r>
            <a:endParaRPr lang="en-AU" altLang="en-US" sz="1600" dirty="0">
              <a:ea typeface="Arial" charset="0"/>
              <a:cs typeface="Arial" charset="0"/>
            </a:endParaRPr>
          </a:p>
          <a:p>
            <a:pPr>
              <a:spcBef>
                <a:spcPct val="50000"/>
              </a:spcBef>
            </a:pPr>
            <a:r>
              <a:rPr lang="en-US" altLang="en-US" sz="1600" dirty="0" err="1">
                <a:ea typeface="Arial" charset="0"/>
                <a:cs typeface="Arial" charset="0"/>
              </a:rPr>
              <a:t>Badkar</a:t>
            </a:r>
            <a:r>
              <a:rPr lang="en-US" altLang="en-US" sz="1600" dirty="0">
                <a:ea typeface="Arial" charset="0"/>
                <a:cs typeface="Arial" charset="0"/>
              </a:rPr>
              <a:t>, A. (2023, July 4). Advantages and Disadvantages of Automation. Retrieved from </a:t>
            </a:r>
            <a:r>
              <a:rPr lang="en-US" altLang="en-US" sz="1600" dirty="0" err="1">
                <a:ea typeface="Arial" charset="0"/>
                <a:cs typeface="Arial" charset="0"/>
              </a:rPr>
              <a:t>Simplilearn</a:t>
            </a:r>
            <a:r>
              <a:rPr lang="en-US" altLang="en-US" sz="1600" dirty="0">
                <a:ea typeface="Arial" charset="0"/>
                <a:cs typeface="Arial" charset="0"/>
              </a:rPr>
              <a:t>: </a:t>
            </a:r>
            <a:r>
              <a:rPr lang="en-US" altLang="en-US" sz="1600" dirty="0">
                <a:ea typeface="Arial" charset="0"/>
                <a:cs typeface="Arial" charset="0"/>
                <a:hlinkClick r:id="rId3"/>
              </a:rPr>
              <a:t>https://www.simplilearn.com/advantages-and-disadvantages-of-automation-article</a:t>
            </a:r>
            <a:endParaRPr lang="en-US" altLang="en-US" sz="1600" dirty="0">
              <a:ea typeface="Arial" charset="0"/>
              <a:cs typeface="Arial" charset="0"/>
            </a:endParaRPr>
          </a:p>
          <a:p>
            <a:pPr>
              <a:spcBef>
                <a:spcPct val="50000"/>
              </a:spcBef>
            </a:pPr>
            <a:r>
              <a:rPr lang="en-US" altLang="en-US" sz="1600" dirty="0" err="1">
                <a:ea typeface="Arial" charset="0"/>
                <a:cs typeface="Arial" charset="0"/>
              </a:rPr>
              <a:t>Bianchini</a:t>
            </a:r>
            <a:r>
              <a:rPr lang="en-US" altLang="en-US" sz="1600" dirty="0">
                <a:ea typeface="Arial" charset="0"/>
                <a:cs typeface="Arial" charset="0"/>
              </a:rPr>
              <a:t>, M. M. (2021). Machine learning for robotics applications. Studies in computational intelligence.</a:t>
            </a:r>
            <a:endParaRPr lang="en-AU" altLang="en-US" sz="1600" dirty="0">
              <a:ea typeface="Arial" charset="0"/>
              <a:cs typeface="Arial" charset="0"/>
            </a:endParaRPr>
          </a:p>
        </p:txBody>
      </p:sp>
      <p:sp>
        <p:nvSpPr>
          <p:cNvPr id="24" name="Text Box 22"/>
          <p:cNvSpPr txBox="1">
            <a:spLocks noChangeArrowheads="1"/>
          </p:cNvSpPr>
          <p:nvPr/>
        </p:nvSpPr>
        <p:spPr bwMode="auto">
          <a:xfrm>
            <a:off x="14675635" y="5372207"/>
            <a:ext cx="6415087" cy="3612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2000" dirty="0"/>
              <a:t>FEA was used to </a:t>
            </a:r>
            <a:r>
              <a:rPr lang="en-US" altLang="en-US" sz="2000" dirty="0" err="1"/>
              <a:t>analyse</a:t>
            </a:r>
            <a:r>
              <a:rPr lang="en-US" altLang="en-US" sz="2000" dirty="0"/>
              <a:t> the jaws’ design, beginning with creating a 3D model in CAD software to represent their geometry accurately. A finite element mesh was then generated to approximate the geometry for numerical analysis. Loading and boundary conditions were defined to simulate how the jaws would interact with the objects they were designed to handle. The simulation provided valuable insights into how the design and material selection would impact the jaws' performance.</a:t>
            </a:r>
            <a:endParaRPr lang="en-AU" altLang="en-US" sz="2000" dirty="0"/>
          </a:p>
        </p:txBody>
      </p:sp>
      <p:sp>
        <p:nvSpPr>
          <p:cNvPr id="26" name="Text Box 28"/>
          <p:cNvSpPr txBox="1">
            <a:spLocks noChangeArrowheads="1"/>
          </p:cNvSpPr>
          <p:nvPr/>
        </p:nvSpPr>
        <p:spPr bwMode="auto">
          <a:xfrm>
            <a:off x="14502529" y="16550007"/>
            <a:ext cx="6410325" cy="4535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2000" dirty="0"/>
              <a:t>Arena was </a:t>
            </a:r>
            <a:r>
              <a:rPr lang="en-US" altLang="en-US" sz="2000" dirty="0" err="1"/>
              <a:t>utilised</a:t>
            </a:r>
            <a:r>
              <a:rPr lang="en-US" altLang="en-US" sz="2000" dirty="0"/>
              <a:t> to </a:t>
            </a:r>
            <a:r>
              <a:rPr lang="en-US" altLang="en-US" sz="2000" dirty="0" err="1"/>
              <a:t>analyse</a:t>
            </a:r>
            <a:r>
              <a:rPr lang="en-US" altLang="en-US" sz="2000" dirty="0"/>
              <a:t> the cell’s performance, simulating various production scenarios to identify </a:t>
            </a:r>
            <a:r>
              <a:rPr lang="en-GB" altLang="en-US" sz="2000" noProof="1"/>
              <a:t>potential</a:t>
            </a:r>
            <a:r>
              <a:rPr lang="en-US" altLang="en-US" sz="2000" dirty="0"/>
              <a:t> bottlenecks and </a:t>
            </a:r>
            <a:r>
              <a:rPr lang="en-US" altLang="en-US" sz="2000" dirty="0" err="1"/>
              <a:t>optimise</a:t>
            </a:r>
            <a:r>
              <a:rPr lang="en-US" altLang="en-US" sz="2000" dirty="0"/>
              <a:t> workflow. By creating a virtual model of the manufacturing setup, Arena allowed for the </a:t>
            </a:r>
            <a:r>
              <a:rPr lang="en-GB" altLang="en-US" sz="2000" dirty="0"/>
              <a:t>visualisation</a:t>
            </a:r>
            <a:r>
              <a:rPr lang="en-US" altLang="en-US" sz="2000" dirty="0"/>
              <a:t> and testing of different configurations to enhance productivity. The simulation software enabled a thorough analysis of the cell's performance, including cycle times, resource </a:t>
            </a:r>
            <a:r>
              <a:rPr lang="en-US" altLang="en-US" sz="2000" dirty="0" err="1"/>
              <a:t>utilisation</a:t>
            </a:r>
            <a:r>
              <a:rPr lang="en-US" altLang="en-US" sz="2000" dirty="0"/>
              <a:t>, and overall efficiency. Through iterative simulations and adjustments, Arena provided valuable insights into the optimal layout and operation of the manufacturing cell.</a:t>
            </a:r>
            <a:endParaRPr lang="en-AU" altLang="en-US" sz="2000"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29" name="Picture 28">
            <a:extLst>
              <a:ext uri="{FF2B5EF4-FFF2-40B4-BE49-F238E27FC236}">
                <a16:creationId xmlns:a16="http://schemas.microsoft.com/office/drawing/2014/main" id="{58BEF6AF-466B-79A0-3381-A41B6E10FAF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018668" y="498872"/>
            <a:ext cx="5883531" cy="969232"/>
          </a:xfrm>
          <a:prstGeom prst="rect">
            <a:avLst/>
          </a:prstGeom>
          <a:noFill/>
        </p:spPr>
      </p:pic>
      <p:pic>
        <p:nvPicPr>
          <p:cNvPr id="33" name="Picture 32">
            <a:extLst>
              <a:ext uri="{FF2B5EF4-FFF2-40B4-BE49-F238E27FC236}">
                <a16:creationId xmlns:a16="http://schemas.microsoft.com/office/drawing/2014/main" id="{88247ED2-2BBF-3118-4180-F648D8FF6595}"/>
              </a:ext>
            </a:extLst>
          </p:cNvPr>
          <p:cNvPicPr>
            <a:picLocks noChangeAspect="1"/>
          </p:cNvPicPr>
          <p:nvPr/>
        </p:nvPicPr>
        <p:blipFill>
          <a:blip r:embed="rId5"/>
          <a:stretch>
            <a:fillRect/>
          </a:stretch>
        </p:blipFill>
        <p:spPr>
          <a:xfrm>
            <a:off x="7359520" y="6282866"/>
            <a:ext cx="3293767" cy="2696771"/>
          </a:xfrm>
          <a:prstGeom prst="rect">
            <a:avLst/>
          </a:prstGeom>
        </p:spPr>
      </p:pic>
      <p:pic>
        <p:nvPicPr>
          <p:cNvPr id="34" name="Picture 33">
            <a:extLst>
              <a:ext uri="{FF2B5EF4-FFF2-40B4-BE49-F238E27FC236}">
                <a16:creationId xmlns:a16="http://schemas.microsoft.com/office/drawing/2014/main" id="{172D578E-735D-FEC7-19E2-B036F40D5812}"/>
              </a:ext>
            </a:extLst>
          </p:cNvPr>
          <p:cNvPicPr>
            <a:picLocks noChangeAspect="1"/>
          </p:cNvPicPr>
          <p:nvPr/>
        </p:nvPicPr>
        <p:blipFill>
          <a:blip r:embed="rId6"/>
          <a:stretch>
            <a:fillRect/>
          </a:stretch>
        </p:blipFill>
        <p:spPr>
          <a:xfrm>
            <a:off x="7359520" y="9341941"/>
            <a:ext cx="6011429" cy="4167433"/>
          </a:xfrm>
          <a:prstGeom prst="rect">
            <a:avLst/>
          </a:prstGeom>
        </p:spPr>
      </p:pic>
      <p:pic>
        <p:nvPicPr>
          <p:cNvPr id="35" name="Picture 34">
            <a:extLst>
              <a:ext uri="{FF2B5EF4-FFF2-40B4-BE49-F238E27FC236}">
                <a16:creationId xmlns:a16="http://schemas.microsoft.com/office/drawing/2014/main" id="{F522A079-25B7-4973-ED8C-2291810938E2}"/>
              </a:ext>
            </a:extLst>
          </p:cNvPr>
          <p:cNvPicPr>
            <a:picLocks noChangeAspect="1"/>
          </p:cNvPicPr>
          <p:nvPr/>
        </p:nvPicPr>
        <p:blipFill>
          <a:blip r:embed="rId7"/>
          <a:stretch>
            <a:fillRect/>
          </a:stretch>
        </p:blipFill>
        <p:spPr>
          <a:xfrm>
            <a:off x="7811109" y="15347097"/>
            <a:ext cx="5108250" cy="4599966"/>
          </a:xfrm>
          <a:prstGeom prst="rect">
            <a:avLst/>
          </a:prstGeom>
        </p:spPr>
      </p:pic>
      <p:pic>
        <p:nvPicPr>
          <p:cNvPr id="44" name="Picture 43">
            <a:extLst>
              <a:ext uri="{FF2B5EF4-FFF2-40B4-BE49-F238E27FC236}">
                <a16:creationId xmlns:a16="http://schemas.microsoft.com/office/drawing/2014/main" id="{5DA26660-E8CF-481F-B47C-7F7C43FE714F}"/>
              </a:ext>
            </a:extLst>
          </p:cNvPr>
          <p:cNvPicPr>
            <a:picLocks noChangeAspect="1"/>
          </p:cNvPicPr>
          <p:nvPr/>
        </p:nvPicPr>
        <p:blipFill>
          <a:blip r:embed="rId8"/>
          <a:stretch>
            <a:fillRect/>
          </a:stretch>
        </p:blipFill>
        <p:spPr>
          <a:xfrm>
            <a:off x="7429964" y="21695047"/>
            <a:ext cx="5940985" cy="5212226"/>
          </a:xfrm>
          <a:prstGeom prst="rect">
            <a:avLst/>
          </a:prstGeom>
        </p:spPr>
      </p:pic>
      <p:sp>
        <p:nvSpPr>
          <p:cNvPr id="46" name="Text Box 16">
            <a:extLst>
              <a:ext uri="{FF2B5EF4-FFF2-40B4-BE49-F238E27FC236}">
                <a16:creationId xmlns:a16="http://schemas.microsoft.com/office/drawing/2014/main" id="{CF9D5439-8511-035F-4E94-E52236895DC9}"/>
              </a:ext>
            </a:extLst>
          </p:cNvPr>
          <p:cNvSpPr txBox="1">
            <a:spLocks noChangeArrowheads="1"/>
          </p:cNvSpPr>
          <p:nvPr/>
        </p:nvSpPr>
        <p:spPr bwMode="auto">
          <a:xfrm>
            <a:off x="7668595" y="20054378"/>
            <a:ext cx="5638800" cy="180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US" sz="1600" dirty="0"/>
              <a:t>The end effector is attached to the end of the FANUC robot via a mounting plate and bolts that align with the robot. Electrical and pneumatic connections are also secured, providing the power and control signals necessary for the end effector's operation.</a:t>
            </a:r>
          </a:p>
          <a:p>
            <a:pPr algn="ctr"/>
            <a:endParaRPr lang="en-AU" altLang="en-US" sz="2000" i="1" dirty="0">
              <a:latin typeface="Times New Roman" charset="0"/>
            </a:endParaRPr>
          </a:p>
        </p:txBody>
      </p:sp>
      <p:sp>
        <p:nvSpPr>
          <p:cNvPr id="47" name="Text Box 16">
            <a:extLst>
              <a:ext uri="{FF2B5EF4-FFF2-40B4-BE49-F238E27FC236}">
                <a16:creationId xmlns:a16="http://schemas.microsoft.com/office/drawing/2014/main" id="{963753FA-6888-1E4B-5E4E-F75D647870C1}"/>
              </a:ext>
            </a:extLst>
          </p:cNvPr>
          <p:cNvSpPr txBox="1">
            <a:spLocks noChangeArrowheads="1"/>
          </p:cNvSpPr>
          <p:nvPr/>
        </p:nvSpPr>
        <p:spPr bwMode="auto">
          <a:xfrm>
            <a:off x="7545834" y="26944216"/>
            <a:ext cx="5638800" cy="180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US" altLang="en-US" sz="2000" i="1" dirty="0">
                <a:latin typeface="Times New Roman" charset="0"/>
              </a:rPr>
              <a:t>The FANUC robot is installed in the cell to load the CNC machines. It is programmed to pick up brake </a:t>
            </a:r>
            <a:r>
              <a:rPr lang="en-US" altLang="en-US" sz="2000" i="1" dirty="0" err="1">
                <a:latin typeface="Times New Roman" charset="0"/>
              </a:rPr>
              <a:t>callipers</a:t>
            </a:r>
            <a:r>
              <a:rPr lang="en-US" altLang="en-US" sz="2000" i="1" dirty="0">
                <a:latin typeface="Times New Roman" charset="0"/>
              </a:rPr>
              <a:t> using the end effector and precisely load them into the CNC machines for machining operations.</a:t>
            </a:r>
            <a:endParaRPr lang="en-AU" altLang="en-US" sz="2000" i="1" dirty="0">
              <a:latin typeface="Times New Roman" charset="0"/>
            </a:endParaRPr>
          </a:p>
        </p:txBody>
      </p:sp>
      <p:pic>
        <p:nvPicPr>
          <p:cNvPr id="48" name="Picture 47">
            <a:extLst>
              <a:ext uri="{FF2B5EF4-FFF2-40B4-BE49-F238E27FC236}">
                <a16:creationId xmlns:a16="http://schemas.microsoft.com/office/drawing/2014/main" id="{FD35D38B-94E9-57D9-BE9E-84CBA1CBBD53}"/>
              </a:ext>
            </a:extLst>
          </p:cNvPr>
          <p:cNvPicPr>
            <a:picLocks noChangeAspect="1"/>
          </p:cNvPicPr>
          <p:nvPr/>
        </p:nvPicPr>
        <p:blipFill>
          <a:blip r:embed="rId9"/>
          <a:stretch>
            <a:fillRect/>
          </a:stretch>
        </p:blipFill>
        <p:spPr>
          <a:xfrm>
            <a:off x="15589235" y="9138196"/>
            <a:ext cx="4339425" cy="4019912"/>
          </a:xfrm>
          <a:prstGeom prst="rect">
            <a:avLst/>
          </a:prstGeom>
        </p:spPr>
      </p:pic>
      <p:pic>
        <p:nvPicPr>
          <p:cNvPr id="49" name="Picture 48">
            <a:extLst>
              <a:ext uri="{FF2B5EF4-FFF2-40B4-BE49-F238E27FC236}">
                <a16:creationId xmlns:a16="http://schemas.microsoft.com/office/drawing/2014/main" id="{2D4D1315-76DD-7038-B5EF-7C820D865A7E}"/>
              </a:ext>
            </a:extLst>
          </p:cNvPr>
          <p:cNvPicPr>
            <a:picLocks noChangeAspect="1"/>
          </p:cNvPicPr>
          <p:nvPr/>
        </p:nvPicPr>
        <p:blipFill>
          <a:blip r:embed="rId10"/>
          <a:stretch>
            <a:fillRect/>
          </a:stretch>
        </p:blipFill>
        <p:spPr>
          <a:xfrm>
            <a:off x="14625098" y="13698612"/>
            <a:ext cx="6011428" cy="2851478"/>
          </a:xfrm>
          <a:prstGeom prst="rect">
            <a:avLst/>
          </a:prstGeom>
        </p:spPr>
      </p:pic>
      <p:pic>
        <p:nvPicPr>
          <p:cNvPr id="6" name="Picture 5" descr="A person in a suit and tie&#10;&#10;Description automatically generated">
            <a:extLst>
              <a:ext uri="{FF2B5EF4-FFF2-40B4-BE49-F238E27FC236}">
                <a16:creationId xmlns:a16="http://schemas.microsoft.com/office/drawing/2014/main" id="{5849F55D-F5AC-3592-60F7-E40B0C9F0777}"/>
              </a:ext>
            </a:extLst>
          </p:cNvPr>
          <p:cNvPicPr>
            <a:picLocks noChangeAspect="1"/>
          </p:cNvPicPr>
          <p:nvPr/>
        </p:nvPicPr>
        <p:blipFill rotWithShape="1">
          <a:blip r:embed="rId11"/>
          <a:srcRect l="27295" t="31720" r="29669" b="46518"/>
          <a:stretch/>
        </p:blipFill>
        <p:spPr>
          <a:xfrm>
            <a:off x="440292" y="2226078"/>
            <a:ext cx="3107442" cy="3405879"/>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712</Words>
  <Application>Microsoft Office PowerPoint</Application>
  <PresentationFormat>Custom</PresentationFormat>
  <Paragraphs>22</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Williams, Jordan</cp:lastModifiedBy>
  <cp:revision>41</cp:revision>
  <dcterms:created xsi:type="dcterms:W3CDTF">2016-02-25T08:27:32Z</dcterms:created>
  <dcterms:modified xsi:type="dcterms:W3CDTF">2024-06-14T08:56:28Z</dcterms:modified>
</cp:coreProperties>
</file>