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Masters/slideMaster20.xml" ContentType="application/vnd.openxmlformats-officedocument.presentationml.slideMaster+xml"/>
  <Override PartName="/ppt/slideMasters/slideMaster21.xml" ContentType="application/vnd.openxmlformats-officedocument.presentationml.slideMaster+xml"/>
  <Override PartName="/ppt/slideMasters/slideMaster2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slideLayouts/slideLayout3.xml" ContentType="application/vnd.openxmlformats-officedocument.presentationml.slideLayout+xml"/>
  <Override PartName="/ppt/theme/theme3.xml" ContentType="application/vnd.openxmlformats-officedocument.theme+xml"/>
  <Override PartName="/ppt/slideLayouts/slideLayout4.xml" ContentType="application/vnd.openxmlformats-officedocument.presentationml.slideLayout+xml"/>
  <Override PartName="/ppt/theme/theme4.xml" ContentType="application/vnd.openxmlformats-officedocument.theme+xml"/>
  <Override PartName="/ppt/slideLayouts/slideLayout5.xml" ContentType="application/vnd.openxmlformats-officedocument.presentationml.slideLayout+xml"/>
  <Override PartName="/ppt/theme/theme5.xml" ContentType="application/vnd.openxmlformats-officedocument.theme+xml"/>
  <Override PartName="/ppt/slideLayouts/slideLayout6.xml" ContentType="application/vnd.openxmlformats-officedocument.presentationml.slideLayout+xml"/>
  <Override PartName="/ppt/theme/theme6.xml" ContentType="application/vnd.openxmlformats-officedocument.theme+xml"/>
  <Override PartName="/ppt/slideLayouts/slideLayout7.xml" ContentType="application/vnd.openxmlformats-officedocument.presentationml.slideLayout+xml"/>
  <Override PartName="/ppt/theme/theme7.xml" ContentType="application/vnd.openxmlformats-officedocument.theme+xml"/>
  <Override PartName="/ppt/slideLayouts/slideLayout8.xml" ContentType="application/vnd.openxmlformats-officedocument.presentationml.slideLayout+xml"/>
  <Override PartName="/ppt/theme/theme8.xml" ContentType="application/vnd.openxmlformats-officedocument.theme+xml"/>
  <Override PartName="/ppt/slideLayouts/slideLayout9.xml" ContentType="application/vnd.openxmlformats-officedocument.presentationml.slideLayout+xml"/>
  <Override PartName="/ppt/theme/theme9.xml" ContentType="application/vnd.openxmlformats-officedocument.theme+xml"/>
  <Override PartName="/ppt/slideLayouts/slideLayout10.xml" ContentType="application/vnd.openxmlformats-officedocument.presentationml.slideLayout+xml"/>
  <Override PartName="/ppt/theme/theme10.xml" ContentType="application/vnd.openxmlformats-officedocument.theme+xml"/>
  <Override PartName="/ppt/slideLayouts/slideLayout11.xml" ContentType="application/vnd.openxmlformats-officedocument.presentationml.slideLayout+xml"/>
  <Override PartName="/ppt/theme/theme11.xml" ContentType="application/vnd.openxmlformats-officedocument.theme+xml"/>
  <Override PartName="/ppt/slideLayouts/slideLayout12.xml" ContentType="application/vnd.openxmlformats-officedocument.presentationml.slideLayout+xml"/>
  <Override PartName="/ppt/theme/theme12.xml" ContentType="application/vnd.openxmlformats-officedocument.theme+xml"/>
  <Override PartName="/ppt/slideLayouts/slideLayout13.xml" ContentType="application/vnd.openxmlformats-officedocument.presentationml.slideLayout+xml"/>
  <Override PartName="/ppt/theme/theme13.xml" ContentType="application/vnd.openxmlformats-officedocument.theme+xml"/>
  <Override PartName="/ppt/slideLayouts/slideLayout14.xml" ContentType="application/vnd.openxmlformats-officedocument.presentationml.slideLayout+xml"/>
  <Override PartName="/ppt/theme/theme14.xml" ContentType="application/vnd.openxmlformats-officedocument.theme+xml"/>
  <Override PartName="/ppt/slideLayouts/slideLayout15.xml" ContentType="application/vnd.openxmlformats-officedocument.presentationml.slideLayout+xml"/>
  <Override PartName="/ppt/theme/theme15.xml" ContentType="application/vnd.openxmlformats-officedocument.theme+xml"/>
  <Override PartName="/ppt/slideLayouts/slideLayout16.xml" ContentType="application/vnd.openxmlformats-officedocument.presentationml.slideLayout+xml"/>
  <Override PartName="/ppt/theme/theme16.xml" ContentType="application/vnd.openxmlformats-officedocument.theme+xml"/>
  <Override PartName="/ppt/slideLayouts/slideLayout17.xml" ContentType="application/vnd.openxmlformats-officedocument.presentationml.slideLayout+xml"/>
  <Override PartName="/ppt/theme/theme17.xml" ContentType="application/vnd.openxmlformats-officedocument.theme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theme/theme18.xml" ContentType="application/vnd.openxmlformats-officedocument.theme+xml"/>
  <Override PartName="/ppt/slideLayouts/slideLayout26.xml" ContentType="application/vnd.openxmlformats-officedocument.presentationml.slideLayout+xml"/>
  <Override PartName="/ppt/theme/theme19.xml" ContentType="application/vnd.openxmlformats-officedocument.theme+xml"/>
  <Override PartName="/ppt/slideLayouts/slideLayout27.xml" ContentType="application/vnd.openxmlformats-officedocument.presentationml.slideLayout+xml"/>
  <Override PartName="/ppt/theme/theme20.xml" ContentType="application/vnd.openxmlformats-officedocument.theme+xml"/>
  <Override PartName="/ppt/slideLayouts/slideLayout28.xml" ContentType="application/vnd.openxmlformats-officedocument.presentationml.slideLayout+xml"/>
  <Override PartName="/ppt/theme/theme21.xml" ContentType="application/vnd.openxmlformats-officedocument.theme+xml"/>
  <Override PartName="/ppt/slideLayouts/slideLayout29.xml" ContentType="application/vnd.openxmlformats-officedocument.presentationml.slideLayout+xml"/>
  <Override PartName="/ppt/theme/theme22.xml" ContentType="application/vnd.openxmlformats-officedocument.theme+xml"/>
  <Override PartName="/ppt/theme/theme2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ppt/notesSlides/notesSlide36.xml" ContentType="application/vnd.openxmlformats-officedocument.presentationml.notesSlide+xml"/>
  <Override PartName="/ppt/notesSlides/notesSlide37.xml" ContentType="application/vnd.openxmlformats-officedocument.presentationml.notesSlide+xml"/>
  <Override PartName="/ppt/notesSlides/notesSlide38.xml" ContentType="application/vnd.openxmlformats-officedocument.presentationml.notesSlide+xml"/>
  <Override PartName="/ppt/notesSlides/notesSlide3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4"/>
    <p:sldMasterId id="2147483651" r:id="rId5"/>
    <p:sldMasterId id="2147483650" r:id="rId6"/>
    <p:sldMasterId id="2147483652" r:id="rId7"/>
    <p:sldMasterId id="2147483653" r:id="rId8"/>
    <p:sldMasterId id="2147483654" r:id="rId9"/>
    <p:sldMasterId id="2147483655" r:id="rId10"/>
    <p:sldMasterId id="2147483656" r:id="rId11"/>
    <p:sldMasterId id="2147483657" r:id="rId12"/>
    <p:sldMasterId id="2147483658" r:id="rId13"/>
    <p:sldMasterId id="2147483660" r:id="rId14"/>
    <p:sldMasterId id="2147483659" r:id="rId15"/>
    <p:sldMasterId id="2147483661" r:id="rId16"/>
    <p:sldMasterId id="2147483662" r:id="rId17"/>
    <p:sldMasterId id="2147483663" r:id="rId18"/>
    <p:sldMasterId id="2147483664" r:id="rId19"/>
    <p:sldMasterId id="2147483665" r:id="rId20"/>
    <p:sldMasterId id="2147483666" r:id="rId21"/>
    <p:sldMasterId id="2147483673" r:id="rId22"/>
    <p:sldMasterId id="2147483670" r:id="rId23"/>
    <p:sldMasterId id="2147483671" r:id="rId24"/>
    <p:sldMasterId id="2147483706" r:id="rId25"/>
  </p:sldMasterIdLst>
  <p:notesMasterIdLst>
    <p:notesMasterId r:id="rId65"/>
  </p:notesMasterIdLst>
  <p:sldIdLst>
    <p:sldId id="266" r:id="rId26"/>
    <p:sldId id="458" r:id="rId27"/>
    <p:sldId id="473" r:id="rId28"/>
    <p:sldId id="474" r:id="rId29"/>
    <p:sldId id="475" r:id="rId30"/>
    <p:sldId id="476" r:id="rId31"/>
    <p:sldId id="477" r:id="rId32"/>
    <p:sldId id="478" r:id="rId33"/>
    <p:sldId id="418" r:id="rId34"/>
    <p:sldId id="480" r:id="rId35"/>
    <p:sldId id="481" r:id="rId36"/>
    <p:sldId id="482" r:id="rId37"/>
    <p:sldId id="484" r:id="rId38"/>
    <p:sldId id="479" r:id="rId39"/>
    <p:sldId id="414" r:id="rId40"/>
    <p:sldId id="486" r:id="rId41"/>
    <p:sldId id="485" r:id="rId42"/>
    <p:sldId id="461" r:id="rId43"/>
    <p:sldId id="462" r:id="rId44"/>
    <p:sldId id="463" r:id="rId45"/>
    <p:sldId id="464" r:id="rId46"/>
    <p:sldId id="465" r:id="rId47"/>
    <p:sldId id="466" r:id="rId48"/>
    <p:sldId id="413" r:id="rId49"/>
    <p:sldId id="400" r:id="rId50"/>
    <p:sldId id="468" r:id="rId51"/>
    <p:sldId id="420" r:id="rId52"/>
    <p:sldId id="419" r:id="rId53"/>
    <p:sldId id="422" r:id="rId54"/>
    <p:sldId id="469" r:id="rId55"/>
    <p:sldId id="421" r:id="rId56"/>
    <p:sldId id="423" r:id="rId57"/>
    <p:sldId id="471" r:id="rId58"/>
    <p:sldId id="470" r:id="rId59"/>
    <p:sldId id="472" r:id="rId60"/>
    <p:sldId id="459" r:id="rId61"/>
    <p:sldId id="402" r:id="rId62"/>
    <p:sldId id="416" r:id="rId63"/>
    <p:sldId id="367" r:id="rId6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919C287E-07A0-4335-BCD0-DF6AF0DF71CE}">
          <p14:sldIdLst>
            <p14:sldId id="266"/>
            <p14:sldId id="458"/>
            <p14:sldId id="473"/>
            <p14:sldId id="474"/>
            <p14:sldId id="475"/>
            <p14:sldId id="476"/>
            <p14:sldId id="477"/>
            <p14:sldId id="478"/>
            <p14:sldId id="418"/>
            <p14:sldId id="480"/>
            <p14:sldId id="481"/>
            <p14:sldId id="482"/>
            <p14:sldId id="484"/>
            <p14:sldId id="479"/>
            <p14:sldId id="414"/>
            <p14:sldId id="486"/>
            <p14:sldId id="485"/>
            <p14:sldId id="461"/>
            <p14:sldId id="462"/>
            <p14:sldId id="463"/>
            <p14:sldId id="464"/>
            <p14:sldId id="465"/>
            <p14:sldId id="466"/>
            <p14:sldId id="413"/>
            <p14:sldId id="400"/>
            <p14:sldId id="468"/>
            <p14:sldId id="420"/>
            <p14:sldId id="419"/>
            <p14:sldId id="422"/>
            <p14:sldId id="469"/>
            <p14:sldId id="421"/>
            <p14:sldId id="423"/>
            <p14:sldId id="471"/>
            <p14:sldId id="470"/>
            <p14:sldId id="472"/>
          </p14:sldIdLst>
        </p14:section>
        <p14:section name="MINISTFashion-Old" id="{CEE9CCA4-A18F-4085-A711-5DFCCD32F214}">
          <p14:sldIdLst>
            <p14:sldId id="459"/>
            <p14:sldId id="402"/>
            <p14:sldId id="416"/>
            <p14:sldId id="367"/>
          </p14:sldIdLst>
        </p14:section>
      </p14:sectionLst>
    </p:ex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CE9E8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72760" autoAdjust="0"/>
  </p:normalViewPr>
  <p:slideViewPr>
    <p:cSldViewPr snapToGrid="0">
      <p:cViewPr varScale="1">
        <p:scale>
          <a:sx n="77" d="100"/>
          <a:sy n="77" d="100"/>
        </p:scale>
        <p:origin x="1830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1.xml"/><Relationship Id="rId21" Type="http://schemas.openxmlformats.org/officeDocument/2006/relationships/slideMaster" Target="slideMasters/slideMaster18.xml"/><Relationship Id="rId42" Type="http://schemas.openxmlformats.org/officeDocument/2006/relationships/slide" Target="slides/slide17.xml"/><Relationship Id="rId47" Type="http://schemas.openxmlformats.org/officeDocument/2006/relationships/slide" Target="slides/slide22.xml"/><Relationship Id="rId63" Type="http://schemas.openxmlformats.org/officeDocument/2006/relationships/slide" Target="slides/slide38.xml"/><Relationship Id="rId68" Type="http://schemas.openxmlformats.org/officeDocument/2006/relationships/theme" Target="theme/theme1.xml"/><Relationship Id="rId7" Type="http://schemas.openxmlformats.org/officeDocument/2006/relationships/slideMaster" Target="slideMasters/slideMaster4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13.xml"/><Relationship Id="rId29" Type="http://schemas.openxmlformats.org/officeDocument/2006/relationships/slide" Target="slides/slide4.xml"/><Relationship Id="rId11" Type="http://schemas.openxmlformats.org/officeDocument/2006/relationships/slideMaster" Target="slideMasters/slideMaster8.xml"/><Relationship Id="rId24" Type="http://schemas.openxmlformats.org/officeDocument/2006/relationships/slideMaster" Target="slideMasters/slideMaster21.xml"/><Relationship Id="rId32" Type="http://schemas.openxmlformats.org/officeDocument/2006/relationships/slide" Target="slides/slide7.xml"/><Relationship Id="rId37" Type="http://schemas.openxmlformats.org/officeDocument/2006/relationships/slide" Target="slides/slide12.xml"/><Relationship Id="rId40" Type="http://schemas.openxmlformats.org/officeDocument/2006/relationships/slide" Target="slides/slide15.xml"/><Relationship Id="rId45" Type="http://schemas.openxmlformats.org/officeDocument/2006/relationships/slide" Target="slides/slide20.xml"/><Relationship Id="rId53" Type="http://schemas.openxmlformats.org/officeDocument/2006/relationships/slide" Target="slides/slide28.xml"/><Relationship Id="rId58" Type="http://schemas.openxmlformats.org/officeDocument/2006/relationships/slide" Target="slides/slide33.xml"/><Relationship Id="rId66" Type="http://schemas.openxmlformats.org/officeDocument/2006/relationships/presProps" Target="presProps.xml"/><Relationship Id="rId5" Type="http://schemas.openxmlformats.org/officeDocument/2006/relationships/slideMaster" Target="slideMasters/slideMaster2.xml"/><Relationship Id="rId61" Type="http://schemas.openxmlformats.org/officeDocument/2006/relationships/slide" Target="slides/slide36.xml"/><Relationship Id="rId19" Type="http://schemas.openxmlformats.org/officeDocument/2006/relationships/slideMaster" Target="slideMasters/slideMaster16.xml"/><Relationship Id="rId14" Type="http://schemas.openxmlformats.org/officeDocument/2006/relationships/slideMaster" Target="slideMasters/slideMaster11.xml"/><Relationship Id="rId22" Type="http://schemas.openxmlformats.org/officeDocument/2006/relationships/slideMaster" Target="slideMasters/slideMaster19.xml"/><Relationship Id="rId27" Type="http://schemas.openxmlformats.org/officeDocument/2006/relationships/slide" Target="slides/slide2.xml"/><Relationship Id="rId30" Type="http://schemas.openxmlformats.org/officeDocument/2006/relationships/slide" Target="slides/slide5.xml"/><Relationship Id="rId35" Type="http://schemas.openxmlformats.org/officeDocument/2006/relationships/slide" Target="slides/slide10.xml"/><Relationship Id="rId43" Type="http://schemas.openxmlformats.org/officeDocument/2006/relationships/slide" Target="slides/slide18.xml"/><Relationship Id="rId48" Type="http://schemas.openxmlformats.org/officeDocument/2006/relationships/slide" Target="slides/slide23.xml"/><Relationship Id="rId56" Type="http://schemas.openxmlformats.org/officeDocument/2006/relationships/slide" Target="slides/slide31.xml"/><Relationship Id="rId64" Type="http://schemas.openxmlformats.org/officeDocument/2006/relationships/slide" Target="slides/slide39.xml"/><Relationship Id="rId69" Type="http://schemas.openxmlformats.org/officeDocument/2006/relationships/tableStyles" Target="tableStyles.xml"/><Relationship Id="rId8" Type="http://schemas.openxmlformats.org/officeDocument/2006/relationships/slideMaster" Target="slideMasters/slideMaster5.xml"/><Relationship Id="rId51" Type="http://schemas.openxmlformats.org/officeDocument/2006/relationships/slide" Target="slides/slide26.xml"/><Relationship Id="rId3" Type="http://schemas.openxmlformats.org/officeDocument/2006/relationships/customXml" Target="../customXml/item3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Master" Target="slideMasters/slideMaster22.xml"/><Relationship Id="rId33" Type="http://schemas.openxmlformats.org/officeDocument/2006/relationships/slide" Target="slides/slide8.xml"/><Relationship Id="rId38" Type="http://schemas.openxmlformats.org/officeDocument/2006/relationships/slide" Target="slides/slide13.xml"/><Relationship Id="rId46" Type="http://schemas.openxmlformats.org/officeDocument/2006/relationships/slide" Target="slides/slide21.xml"/><Relationship Id="rId59" Type="http://schemas.openxmlformats.org/officeDocument/2006/relationships/slide" Target="slides/slide34.xml"/><Relationship Id="rId67" Type="http://schemas.openxmlformats.org/officeDocument/2006/relationships/viewProps" Target="viewProps.xml"/><Relationship Id="rId20" Type="http://schemas.openxmlformats.org/officeDocument/2006/relationships/slideMaster" Target="slideMasters/slideMaster17.xml"/><Relationship Id="rId41" Type="http://schemas.openxmlformats.org/officeDocument/2006/relationships/slide" Target="slides/slide16.xml"/><Relationship Id="rId54" Type="http://schemas.openxmlformats.org/officeDocument/2006/relationships/slide" Target="slides/slide29.xml"/><Relationship Id="rId62" Type="http://schemas.openxmlformats.org/officeDocument/2006/relationships/slide" Target="slides/slide37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5" Type="http://schemas.openxmlformats.org/officeDocument/2006/relationships/slideMaster" Target="slideMasters/slideMaster12.xml"/><Relationship Id="rId23" Type="http://schemas.openxmlformats.org/officeDocument/2006/relationships/slideMaster" Target="slideMasters/slideMaster20.xml"/><Relationship Id="rId28" Type="http://schemas.openxmlformats.org/officeDocument/2006/relationships/slide" Target="slides/slide3.xml"/><Relationship Id="rId36" Type="http://schemas.openxmlformats.org/officeDocument/2006/relationships/slide" Target="slides/slide11.xml"/><Relationship Id="rId49" Type="http://schemas.openxmlformats.org/officeDocument/2006/relationships/slide" Target="slides/slide24.xml"/><Relationship Id="rId57" Type="http://schemas.openxmlformats.org/officeDocument/2006/relationships/slide" Target="slides/slide32.xml"/><Relationship Id="rId10" Type="http://schemas.openxmlformats.org/officeDocument/2006/relationships/slideMaster" Target="slideMasters/slideMaster7.xml"/><Relationship Id="rId31" Type="http://schemas.openxmlformats.org/officeDocument/2006/relationships/slide" Target="slides/slide6.xml"/><Relationship Id="rId44" Type="http://schemas.openxmlformats.org/officeDocument/2006/relationships/slide" Target="slides/slide19.xml"/><Relationship Id="rId52" Type="http://schemas.openxmlformats.org/officeDocument/2006/relationships/slide" Target="slides/slide27.xml"/><Relationship Id="rId60" Type="http://schemas.openxmlformats.org/officeDocument/2006/relationships/slide" Target="slides/slide35.xml"/><Relationship Id="rId65" Type="http://schemas.openxmlformats.org/officeDocument/2006/relationships/notesMaster" Target="notesMasters/notesMaster1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39" Type="http://schemas.openxmlformats.org/officeDocument/2006/relationships/slide" Target="slides/slide14.xml"/><Relationship Id="rId34" Type="http://schemas.openxmlformats.org/officeDocument/2006/relationships/slide" Target="slides/slide9.xml"/><Relationship Id="rId50" Type="http://schemas.openxmlformats.org/officeDocument/2006/relationships/slide" Target="slides/slide25.xml"/><Relationship Id="rId55" Type="http://schemas.openxmlformats.org/officeDocument/2006/relationships/slide" Target="slides/slide30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13D2297-0D71-4AB4-9F2F-04EC4F9409AC}" type="datetimeFigureOut">
              <a:rPr lang="en-GB" smtClean="0"/>
              <a:t>19/03/2025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0554485-19FD-416A-B051-20FE4EFF0134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9963082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3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3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0776022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841982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0B0F5F1-2E80-15A5-611F-3FA67FAACA7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BD777069-1B14-17B8-DAF4-6558E7F5857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369FDF5-F5A8-F271-5F83-FAEAD6EE394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78DE3FF-8642-1123-DA13-F7E9930F8CC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3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0925795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C256AE1-1CBA-08F0-282D-7402D718A9F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2EB8AEB-63A9-5C9F-DB81-6553072FAEC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2394AF6-5BB0-F798-820A-D64DEA74B00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64746BD-DB8F-29C3-8761-A67F63D6F16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4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3029883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2784D1B-2E56-3600-0198-3A8CDB63213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E38E327D-BBB1-50EC-593F-5F5F9B37E4C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BF5A5E2-6AB6-18C9-875E-FA80FBEFD69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C2AB4B9-1CB4-6C49-682B-C23F158211D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5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296631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C084DC8-114A-3EC7-6CD9-FA08035B46B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6903FFEA-F2F0-6AB6-DA4A-126C78F899E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7C890B64-8562-F8E2-6612-9304CE5658F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18840BB-7D83-8D3D-29AE-1D6EB05A9D4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6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351328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99B857A-0BBB-FE8E-2977-5F54D7BE189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A37FBCF0-38E4-D842-BCEE-5086993E893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A12109F-EA47-307C-CAB2-B4AB7957770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2B05925-B123-8AB1-1921-0006AD9CD44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7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0045932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18F6896-526C-392A-76FF-38F90F6C252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33BB144-20F7-200E-D94C-F5E79C884ED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B8C5884E-089E-33DA-132F-C892BA5FC03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12E711D-18F3-5E30-636F-A1F67E4BFEC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8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02243754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9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74431002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4E569E2-2075-69D3-A2F7-FCAEF87EEC7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E57C598-7B22-22A2-BD3C-97A52B877E6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392360F-BC85-816C-2433-6BE41646749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37CA6D1-A1B8-6278-7010-C3C15F3587A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10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6767604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09B998D-CED3-7EE2-154C-0C222FE3AD3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2A89D05-FD23-FB53-D6FC-5AD0286B378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74B39D80-3E1B-6141-6902-DC47263D578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59DA386-B3E4-C8E7-834E-37239855BAA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46050187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341D48B-3E66-7F71-E908-108CD9D9E1E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2657A3F-2BCB-4DC9-967F-630C56133E5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33F0E80-FB1A-6CA4-A515-2FAE5FD43C7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E999643-E1CF-4FAD-0B5E-8595CAE3FFD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12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48044366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8BECA55-3BF3-FDF2-2CDF-A9C8D4C4A73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6FCF34A3-FE1D-DC97-8BB6-4F8BF599FB8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ED3EB3BA-3834-47BC-A57D-07AD6779880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FEF48B7-690B-61BF-B0C3-997715A614C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13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13440097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4C1A8D2-D5E2-AA38-54CC-C2B019A22DB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CA0C248-116A-9E42-C435-6FF935E0C9E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0BD2E18-EF8E-FA36-5AC9-A1861274AB4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4803EE8-FBC7-073E-24BC-6409703F58A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14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08965205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15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32607710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07B38AC-6468-855E-30EE-8765BF1B6B4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A311FE00-0FCD-CDAC-DC3E-510267C830A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B8064384-B1CA-69C1-D3E5-23E2185ECF4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6F7A1A6-E210-C8CC-CB85-21C9DEEE9A8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16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16627776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3611D44-3F16-B01E-B94D-2F1D73C37A7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A6CDEBE-D8CA-D1FA-D7D2-1F2D54C03E3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835A3B5-FF0F-3544-BB8E-01DB644F2BF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94B5034-278B-5767-A93F-89F3D6843F0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17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58109929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18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02701839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19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08468349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20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09519428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6326587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22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98242753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23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03160711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24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11434262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25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29769070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26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17335406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27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08123492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28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45830040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29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99438305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30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63512313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31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48870459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32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75693897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33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22067007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34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48865505"/>
      </p:ext>
    </p:extLst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35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15361759"/>
      </p:ext>
    </p:extLst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36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40764821"/>
      </p:ext>
    </p:extLst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37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47174989"/>
      </p:ext>
    </p:extLst>
  </p:cSld>
  <p:clrMapOvr>
    <a:masterClrMapping/>
  </p:clrMapOvr>
</p:notes>
</file>

<file path=ppt/notesSlides/notesSlide3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38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68216006"/>
      </p:ext>
    </p:extLst>
  </p:cSld>
  <p:clrMapOvr>
    <a:masterClrMapping/>
  </p:clrMapOvr>
</p:notes>
</file>

<file path=ppt/notesSlides/notesSlide3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39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6100729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8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8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8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8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8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8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8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18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1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64041091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367D72-5AB2-8643-8633-40F3233CA8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754628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AB39B9-1950-2646-9CCB-5BADF16EFB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2652" y="1470581"/>
            <a:ext cx="4242061" cy="416664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169050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16A415-C468-5944-85A1-00EECAE1DE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893865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8352986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529612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946B8C49-F046-7544-B210-8A57A47EE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C7AD169-458D-844F-87D0-E86ADE9949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788506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4A92ADF8-47B7-6B4A-B238-A057A73B01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773D9E3-3B36-3040-8C61-C6D71B056A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302071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D221C0F8-8767-7347-8567-33EC2C43A1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7C00D9-A76E-0A47-9B36-E891DB84A9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4528723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FA6CC141-D3C3-CF46-8806-6EF9ECBF04A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1604F21-C270-C641-937C-5D69615E475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DF0ADC39-9337-C84C-96D4-EC36AD5080A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CD7CB20A-5151-0345-9977-F500A5DBB68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6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6F16E7EC-321A-E845-A511-9309819FB9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727A1AA7-7246-A143-9534-34C47E4562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6" name="Picture 5" descr="Shape&#10;&#10;Description automatically generated with medium confidence">
            <a:extLst>
              <a:ext uri="{FF2B5EF4-FFF2-40B4-BE49-F238E27FC236}">
                <a16:creationId xmlns:a16="http://schemas.microsoft.com/office/drawing/2014/main" id="{DF7E1276-06FD-3A4E-A9FD-24D0E92EAD0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5" name="Picture 4" descr="Shape&#10;&#10;Description automatically generated with medium confidence">
            <a:extLst>
              <a:ext uri="{FF2B5EF4-FFF2-40B4-BE49-F238E27FC236}">
                <a16:creationId xmlns:a16="http://schemas.microsoft.com/office/drawing/2014/main" id="{71967FB5-4373-9146-B347-1A00A0CD5A5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4980695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8341593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4548059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D77E0C-7BD5-5549-A375-8247A38932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381" y="1516009"/>
            <a:ext cx="5173716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8437951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2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3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theme" Target="../theme/theme4.xml"/><Relationship Id="rId1" Type="http://schemas.openxmlformats.org/officeDocument/2006/relationships/slideLayout" Target="../slideLayouts/slideLayout4.xml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theme" Target="../theme/theme5.xml"/><Relationship Id="rId1" Type="http://schemas.openxmlformats.org/officeDocument/2006/relationships/slideLayout" Target="../slideLayouts/slideLayout5.xml"/></Relationships>
</file>

<file path=ppt/slideMasters/_rels/slideMaster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theme" Target="../theme/theme6.xml"/><Relationship Id="rId1" Type="http://schemas.openxmlformats.org/officeDocument/2006/relationships/slideLayout" Target="../slideLayouts/slideLayout6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theme" Target="../theme/theme7.xml"/><Relationship Id="rId1" Type="http://schemas.openxmlformats.org/officeDocument/2006/relationships/slideLayout" Target="../slideLayouts/slideLayout7.xml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theme" Target="../theme/theme8.xml"/><Relationship Id="rId1" Type="http://schemas.openxmlformats.org/officeDocument/2006/relationships/slideLayout" Target="../slideLayouts/slideLayout8.xml"/></Relationships>
</file>

<file path=ppt/slideMasters/_rels/slideMaster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theme" Target="../theme/theme9.xml"/><Relationship Id="rId1" Type="http://schemas.openxmlformats.org/officeDocument/2006/relationships/slideLayout" Target="../slideLayouts/slideLayout9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theme" Target="../theme/theme10.xml"/><Relationship Id="rId1" Type="http://schemas.openxmlformats.org/officeDocument/2006/relationships/slideLayout" Target="../slideLayouts/slideLayout10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theme" Target="../theme/theme11.xml"/><Relationship Id="rId1" Type="http://schemas.openxmlformats.org/officeDocument/2006/relationships/slideLayout" Target="../slideLayouts/slideLayout11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theme" Target="../theme/theme12.xml"/><Relationship Id="rId1" Type="http://schemas.openxmlformats.org/officeDocument/2006/relationships/slideLayout" Target="../slideLayouts/slideLayout12.xml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theme" Target="../theme/theme13.xml"/><Relationship Id="rId1" Type="http://schemas.openxmlformats.org/officeDocument/2006/relationships/slideLayout" Target="../slideLayouts/slideLayout13.xml"/></Relationships>
</file>

<file path=ppt/slideMasters/_rels/slideMaster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theme" Target="../theme/theme14.xml"/><Relationship Id="rId1" Type="http://schemas.openxmlformats.org/officeDocument/2006/relationships/slideLayout" Target="../slideLayouts/slideLayout14.xml"/></Relationships>
</file>

<file path=ppt/slideMasters/_rels/slideMaster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theme" Target="../theme/theme15.xml"/><Relationship Id="rId1" Type="http://schemas.openxmlformats.org/officeDocument/2006/relationships/slideLayout" Target="../slideLayouts/slideLayout15.xml"/></Relationships>
</file>

<file path=ppt/slideMasters/_rels/slideMaster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theme" Target="../theme/theme16.xml"/><Relationship Id="rId1" Type="http://schemas.openxmlformats.org/officeDocument/2006/relationships/slideLayout" Target="../slideLayouts/slideLayout16.xml"/></Relationships>
</file>

<file path=ppt/slideMasters/_rels/slideMaster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theme" Target="../theme/theme17.xml"/><Relationship Id="rId1" Type="http://schemas.openxmlformats.org/officeDocument/2006/relationships/slideLayout" Target="../slideLayouts/slideLayout17.xml"/></Relationships>
</file>

<file path=ppt/slideMasters/_rels/slideMaster18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5.xml"/><Relationship Id="rId3" Type="http://schemas.openxmlformats.org/officeDocument/2006/relationships/slideLayout" Target="../slideLayouts/slideLayout20.xml"/><Relationship Id="rId7" Type="http://schemas.openxmlformats.org/officeDocument/2006/relationships/slideLayout" Target="../slideLayouts/slideLayout24.xml"/><Relationship Id="rId2" Type="http://schemas.openxmlformats.org/officeDocument/2006/relationships/slideLayout" Target="../slideLayouts/slideLayout19.xml"/><Relationship Id="rId1" Type="http://schemas.openxmlformats.org/officeDocument/2006/relationships/slideLayout" Target="../slideLayouts/slideLayout18.xml"/><Relationship Id="rId6" Type="http://schemas.openxmlformats.org/officeDocument/2006/relationships/slideLayout" Target="../slideLayouts/slideLayout23.xml"/><Relationship Id="rId5" Type="http://schemas.openxmlformats.org/officeDocument/2006/relationships/slideLayout" Target="../slideLayouts/slideLayout22.xml"/><Relationship Id="rId4" Type="http://schemas.openxmlformats.org/officeDocument/2006/relationships/slideLayout" Target="../slideLayouts/slideLayout21.xml"/><Relationship Id="rId9" Type="http://schemas.openxmlformats.org/officeDocument/2006/relationships/theme" Target="../theme/theme18.xml"/></Relationships>
</file>

<file path=ppt/slideMasters/_rels/slideMaster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theme" Target="../theme/theme19.xml"/><Relationship Id="rId1" Type="http://schemas.openxmlformats.org/officeDocument/2006/relationships/slideLayout" Target="../slideLayouts/slideLayout26.xml"/></Relationships>
</file>

<file path=ppt/slideMasters/_rels/slideMaster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theme" Target="../theme/theme20.xml"/><Relationship Id="rId1" Type="http://schemas.openxmlformats.org/officeDocument/2006/relationships/slideLayout" Target="../slideLayouts/slideLayout27.xml"/></Relationships>
</file>

<file path=ppt/slideMasters/_rels/slideMaster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theme" Target="../theme/theme21.xml"/><Relationship Id="rId1" Type="http://schemas.openxmlformats.org/officeDocument/2006/relationships/slideLayout" Target="../slideLayouts/slideLayout28.xml"/></Relationships>
</file>

<file path=ppt/slideMasters/_rels/slideMaster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theme" Target="../theme/theme22.xml"/><Relationship Id="rId1" Type="http://schemas.openxmlformats.org/officeDocument/2006/relationships/slideLayout" Target="../slideLayouts/slideLayout2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CB22E8A-2C50-AF4C-A53B-9FE993FD64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458BCFA-3574-8B4C-9AEE-81F9601D686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EB10D2-CA13-2643-B658-FFD9F6492BD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E540C29-F910-6D43-9045-53D256484F6D}" type="datetimeFigureOut">
              <a:rPr lang="en-US" smtClean="0"/>
              <a:t>3/19/2025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DF4703-3493-3B42-BBD9-E9BB85FDC83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B9E5F2-30AB-A84C-8130-66352CCDFF2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FF188F3-1707-3C44-A904-58D86E3FE638}" type="slidenum">
              <a:rPr lang="en-US" smtClean="0"/>
              <a:t>‹#›</a:t>
            </a:fld>
            <a:endParaRPr lang="en-US" dirty="0"/>
          </a:p>
        </p:txBody>
      </p:sp>
      <p:pic>
        <p:nvPicPr>
          <p:cNvPr id="8" name="Picture 7" descr="Logo&#10;&#10;Description automatically generated">
            <a:extLst>
              <a:ext uri="{FF2B5EF4-FFF2-40B4-BE49-F238E27FC236}">
                <a16:creationId xmlns:a16="http://schemas.microsoft.com/office/drawing/2014/main" id="{8EA94852-2BA4-0A45-840B-96DCEE0E009D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236426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building&#10;&#10;Description automatically generated with low confidence">
            <a:extLst>
              <a:ext uri="{FF2B5EF4-FFF2-40B4-BE49-F238E27FC236}">
                <a16:creationId xmlns:a16="http://schemas.microsoft.com/office/drawing/2014/main" id="{652246B8-F90A-D54D-9365-58AB53D76FF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41873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2D7B8D1-75EF-D947-959C-87044A2449FF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3966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8561490A-6980-ED46-8095-7572CAE878CD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04C61A7C-4809-A943-A5D0-A39547C692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4181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DFB84B04-0FF3-C442-88A6-731D9253B97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1F471F12-1C66-E44E-AD4E-4DC26AA43A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869825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239F8A73-144A-9540-B398-7210BE8543A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51BAB70-5F78-8E45-BF3D-7FB372DD419C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5E0E4F28-8131-874E-B467-742C87EEE4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756345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A66B088-E0A6-B04B-A848-48BB056A166C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0237886-34D3-1D41-A6F8-63E6498785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11" y="365125"/>
            <a:ext cx="1155726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F1874A-6B5E-4345-A666-BDEBFF4190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20511" y="1825625"/>
            <a:ext cx="11557262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57949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text, application&#10;&#10;Description automatically generated with medium confidence">
            <a:extLst>
              <a:ext uri="{FF2B5EF4-FFF2-40B4-BE49-F238E27FC236}">
                <a16:creationId xmlns:a16="http://schemas.microsoft.com/office/drawing/2014/main" id="{5B8E6985-ED3E-5140-B1DC-7EB25AF90A7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FDFDA30E-911E-924E-87B8-67036FC886E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44C1E5E2-1953-F94D-BA36-344020BF6A9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846CF1DF-DD44-224C-A546-3E1E2E3B8D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59022366-0B75-6F48-AD0F-02EC835D79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22203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computer&#10;&#10;Description automatically generated with medium confidence">
            <a:extLst>
              <a:ext uri="{FF2B5EF4-FFF2-40B4-BE49-F238E27FC236}">
                <a16:creationId xmlns:a16="http://schemas.microsoft.com/office/drawing/2014/main" id="{7D2BEAE9-BB48-F248-AB05-5997B04289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5F599EEE-BCD6-714D-9202-CD1509AFE4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D8EE71EC-2AC3-BF46-B2FA-DA688BA7E2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10400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screenshot of a computer&#10;&#10;Description automatically generated">
            <a:extLst>
              <a:ext uri="{FF2B5EF4-FFF2-40B4-BE49-F238E27FC236}">
                <a16:creationId xmlns:a16="http://schemas.microsoft.com/office/drawing/2014/main" id="{CFFC19FE-DD40-FF48-B65B-C885291D438B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9A889E4D-83E5-4448-9028-B2B53F3B63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30E283CE-FBE6-DF40-B49B-94A7FF1EBF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8224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6FC97BDC-4AE5-5B4F-9174-C56779FB876A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1752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0A9F7686-190C-1F40-BEEB-680ECBB5F76A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0954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hape&#10;&#10;Description automatically generated with medium confidence">
            <a:extLst>
              <a:ext uri="{FF2B5EF4-FFF2-40B4-BE49-F238E27FC236}">
                <a16:creationId xmlns:a16="http://schemas.microsoft.com/office/drawing/2014/main" id="{E0330C9C-EE50-174D-9971-646EB36357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3180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text, sky, outdoor, sign&#10;&#10;Description automatically generated">
            <a:extLst>
              <a:ext uri="{FF2B5EF4-FFF2-40B4-BE49-F238E27FC236}">
                <a16:creationId xmlns:a16="http://schemas.microsoft.com/office/drawing/2014/main" id="{B11DD05D-E9D6-9843-8D15-F038D77E7422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375235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0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0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0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0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0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0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0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0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0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36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38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39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41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0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0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45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10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10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10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10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10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pn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51.png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4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10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10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10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10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10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10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10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10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10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10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10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6.xml"/><Relationship Id="rId1" Type="http://schemas.openxmlformats.org/officeDocument/2006/relationships/slideLayout" Target="../slideLayouts/slideLayout10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2.png"/><Relationship Id="rId2" Type="http://schemas.openxmlformats.org/officeDocument/2006/relationships/notesSlide" Target="../notesSlides/notesSlide37.xml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53.png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4.png"/><Relationship Id="rId2" Type="http://schemas.openxmlformats.org/officeDocument/2006/relationships/notesSlide" Target="../notesSlides/notesSlide38.xml"/><Relationship Id="rId1" Type="http://schemas.openxmlformats.org/officeDocument/2006/relationships/slideLayout" Target="../slideLayouts/slideLayout10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5.png"/><Relationship Id="rId2" Type="http://schemas.openxmlformats.org/officeDocument/2006/relationships/notesSlide" Target="../notesSlides/notesSlide39.xml"/><Relationship Id="rId1" Type="http://schemas.openxmlformats.org/officeDocument/2006/relationships/slideLayout" Target="../slideLayouts/slideLayout1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E1C7EAB8-6FCF-4D69-AE3E-78B1E4AEEA5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5755922" cy="3864989"/>
          </a:xfrm>
        </p:spPr>
        <p:txBody>
          <a:bodyPr/>
          <a:lstStyle/>
          <a:p>
            <a:r>
              <a:rPr lang="en-GB" sz="6000" b="1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Neural Networks - </a:t>
            </a:r>
          </a:p>
          <a:p>
            <a:r>
              <a:rPr lang="en-GB" sz="6000" b="1" dirty="0"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TensorFlow</a:t>
            </a:r>
          </a:p>
          <a:p>
            <a:r>
              <a:rPr lang="en-GB" sz="6000" b="1" dirty="0"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and </a:t>
            </a:r>
            <a:r>
              <a:rPr lang="en-GB" sz="6000" b="1" dirty="0" err="1"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Keras</a:t>
            </a:r>
            <a:endParaRPr lang="en-GB" sz="6000" b="1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8652519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 err="1"/>
              <a:t>Tensorflow</a:t>
            </a:r>
            <a:endParaRPr lang="en-GB" sz="6000" b="1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A961D13-3C6A-9125-3BE8-40DBBA6A73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690688"/>
            <a:ext cx="11475562" cy="4024312"/>
          </a:xfrm>
        </p:spPr>
        <p:txBody>
          <a:bodyPr>
            <a:normAutofit lnSpcReduction="10000"/>
          </a:bodyPr>
          <a:lstStyle/>
          <a:p>
            <a:r>
              <a:rPr lang="en-GB" dirty="0"/>
              <a:t>A software library used in Machine Learning.</a:t>
            </a:r>
          </a:p>
          <a:p>
            <a:pPr lvl="1"/>
            <a:r>
              <a:rPr lang="en-GB" dirty="0"/>
              <a:t>The latest version is currently 2.19… TF2 offers greater flexibility.</a:t>
            </a:r>
          </a:p>
          <a:p>
            <a:pPr lvl="1"/>
            <a:r>
              <a:rPr lang="en-GB" dirty="0"/>
              <a:t>The ability to execute operations imperatively.</a:t>
            </a:r>
          </a:p>
          <a:p>
            <a:r>
              <a:rPr lang="en-GB" dirty="0"/>
              <a:t>It handles the mathematical operation and node operation of </a:t>
            </a:r>
            <a:r>
              <a:rPr lang="en-GB" b="1" dirty="0"/>
              <a:t>Tensors.</a:t>
            </a:r>
          </a:p>
          <a:p>
            <a:pPr>
              <a:lnSpc>
                <a:spcPct val="100000"/>
              </a:lnSpc>
            </a:pPr>
            <a:r>
              <a:rPr lang="en-US" dirty="0">
                <a:solidFill>
                  <a:prstClr val="black"/>
                </a:solidFill>
                <a:ea typeface="+mj-ea"/>
                <a:cs typeface="+mj-cs"/>
              </a:rPr>
              <a:t>Tensors are n-dimensional arrays.</a:t>
            </a:r>
          </a:p>
          <a:p>
            <a:pPr lvl="1">
              <a:lnSpc>
                <a:spcPct val="100000"/>
              </a:lnSpc>
            </a:pPr>
            <a:r>
              <a:rPr lang="en-US" dirty="0">
                <a:solidFill>
                  <a:prstClr val="black"/>
                </a:solidFill>
                <a:ea typeface="+mj-ea"/>
                <a:cs typeface="+mj-cs"/>
              </a:rPr>
              <a:t>They are of base datatypes (i.e. string, int, float)</a:t>
            </a:r>
          </a:p>
          <a:p>
            <a:pPr lvl="1">
              <a:lnSpc>
                <a:spcPct val="100000"/>
              </a:lnSpc>
            </a:pPr>
            <a:r>
              <a:rPr lang="en-US" dirty="0">
                <a:solidFill>
                  <a:prstClr val="black"/>
                </a:solidFill>
                <a:ea typeface="+mj-ea"/>
                <a:cs typeface="+mj-cs"/>
              </a:rPr>
              <a:t>The shape of a tensor defines the number of dimensions.</a:t>
            </a:r>
          </a:p>
          <a:p>
            <a:pPr lvl="1">
              <a:lnSpc>
                <a:spcPct val="100000"/>
              </a:lnSpc>
            </a:pPr>
            <a:r>
              <a:rPr lang="en-US" dirty="0">
                <a:solidFill>
                  <a:prstClr val="black"/>
                </a:solidFill>
                <a:ea typeface="+mj-ea"/>
                <a:cs typeface="+mj-cs"/>
              </a:rPr>
              <a:t>The rank of a Tensor provides the number of dimensions. (Like order of degree)</a:t>
            </a:r>
          </a:p>
          <a:p>
            <a:pPr>
              <a:lnSpc>
                <a:spcPct val="100000"/>
              </a:lnSpc>
            </a:pPr>
            <a:r>
              <a:rPr lang="en-US" dirty="0">
                <a:solidFill>
                  <a:prstClr val="black"/>
                </a:solidFill>
                <a:ea typeface="+mj-ea"/>
                <a:cs typeface="+mj-cs"/>
              </a:rPr>
              <a:t>They give a way to generalize vectors and matrices to higher dimensions.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23FD465-2918-8BAF-A383-08DF1284ACFD}"/>
              </a:ext>
            </a:extLst>
          </p:cNvPr>
          <p:cNvSpPr txBox="1"/>
          <p:nvPr/>
        </p:nvSpPr>
        <p:spPr>
          <a:xfrm>
            <a:off x="3598025" y="5846544"/>
            <a:ext cx="4995949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b="0" i="1" dirty="0">
                <a:solidFill>
                  <a:srgbClr val="FFC000"/>
                </a:solidFill>
                <a:effectLst/>
                <a:latin typeface="Courier New" panose="02070309020205020404" pitchFamily="49" charset="0"/>
              </a:rPr>
              <a:t>© MIT Introduction to Deep Learning http://introtodeeplearning.com</a:t>
            </a:r>
            <a:endParaRPr lang="en-GB" dirty="0">
              <a:solidFill>
                <a:srgbClr val="FFC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7134234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57CC6E3-76E0-B33A-6F65-48E94B58466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0F71CC9D-3376-3F6D-E4FD-9383DEF4CD9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Installation</a:t>
            </a:r>
            <a:endParaRPr lang="en-GB" sz="6000" b="1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1C6D70C3-EF25-2742-B339-0B3B1DD0898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690687"/>
            <a:ext cx="11475562" cy="4024313"/>
          </a:xfrm>
        </p:spPr>
        <p:txBody>
          <a:bodyPr>
            <a:normAutofit/>
          </a:bodyPr>
          <a:lstStyle/>
          <a:p>
            <a:r>
              <a:rPr lang="en-GB" dirty="0"/>
              <a:t>Start Anaconda and your chosen environment</a:t>
            </a:r>
          </a:p>
          <a:p>
            <a:r>
              <a:rPr lang="en-GB" dirty="0"/>
              <a:t>Select Environments</a:t>
            </a:r>
          </a:p>
          <a:p>
            <a:r>
              <a:rPr lang="en-GB" dirty="0"/>
              <a:t>Search for the </a:t>
            </a:r>
            <a:r>
              <a:rPr lang="en-GB" dirty="0" err="1"/>
              <a:t>tensorflow</a:t>
            </a:r>
            <a:r>
              <a:rPr lang="en-GB" dirty="0"/>
              <a:t> package, select it and install it.</a:t>
            </a:r>
          </a:p>
          <a:p>
            <a:r>
              <a:rPr lang="en-GB" dirty="0"/>
              <a:t>Launch a new </a:t>
            </a:r>
            <a:r>
              <a:rPr lang="en-GB" dirty="0" err="1"/>
              <a:t>Jupyter</a:t>
            </a:r>
            <a:r>
              <a:rPr lang="en-GB" dirty="0"/>
              <a:t> notebook and import </a:t>
            </a:r>
            <a:r>
              <a:rPr lang="en-GB" dirty="0" err="1"/>
              <a:t>tensorflow</a:t>
            </a:r>
            <a:r>
              <a:rPr lang="en-GB" dirty="0"/>
              <a:t> and </a:t>
            </a:r>
            <a:r>
              <a:rPr lang="en-GB" dirty="0" err="1"/>
              <a:t>keras</a:t>
            </a:r>
            <a:r>
              <a:rPr lang="en-GB" dirty="0"/>
              <a:t> and check the versions.</a:t>
            </a:r>
          </a:p>
          <a:p>
            <a:pPr>
              <a:lnSpc>
                <a:spcPct val="100000"/>
              </a:lnSpc>
            </a:pPr>
            <a:endParaRPr lang="en-US" dirty="0">
              <a:solidFill>
                <a:prstClr val="black"/>
              </a:solidFill>
              <a:ea typeface="+mj-ea"/>
              <a:cs typeface="+mj-cs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7A89D6F3-8319-ABC8-0238-2BAD50B3D96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04467" y="3549217"/>
            <a:ext cx="6383065" cy="22861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424141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7FB41C7-A45B-12D2-7E07-032FBCF5FCC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709FF043-B1DE-1D00-1766-C2F506939B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0d Tensors</a:t>
            </a:r>
            <a:endParaRPr lang="en-GB" sz="6000" b="1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5B9FC950-EF11-7DAE-6C24-475A8BE440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690688"/>
            <a:ext cx="11475562" cy="4024312"/>
          </a:xfrm>
        </p:spPr>
        <p:txBody>
          <a:bodyPr>
            <a:normAutofit/>
          </a:bodyPr>
          <a:lstStyle/>
          <a:p>
            <a:r>
              <a:rPr lang="en-GB" dirty="0"/>
              <a:t>Scalar is an example of 0d Tensors.</a:t>
            </a:r>
          </a:p>
          <a:p>
            <a:r>
              <a:rPr lang="en-GB" dirty="0"/>
              <a:t>To create a Tensor </a:t>
            </a:r>
            <a:r>
              <a:rPr lang="en-GB" dirty="0" err="1"/>
              <a:t>tf.constant</a:t>
            </a:r>
            <a:r>
              <a:rPr lang="en-GB" dirty="0"/>
              <a:t> is used.</a:t>
            </a:r>
          </a:p>
          <a:p>
            <a:pPr lvl="1"/>
            <a:r>
              <a:rPr lang="en-GB" dirty="0"/>
              <a:t>A type is also assigned (</a:t>
            </a:r>
            <a:r>
              <a:rPr lang="en-GB" dirty="0" err="1"/>
              <a:t>tf.string</a:t>
            </a:r>
            <a:r>
              <a:rPr lang="en-GB" dirty="0"/>
              <a:t>).</a:t>
            </a:r>
          </a:p>
          <a:p>
            <a:pPr>
              <a:lnSpc>
                <a:spcPct val="100000"/>
              </a:lnSpc>
            </a:pPr>
            <a:endParaRPr lang="en-US" dirty="0">
              <a:solidFill>
                <a:prstClr val="black"/>
              </a:solidFill>
              <a:ea typeface="+mj-ea"/>
              <a:cs typeface="+mj-cs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DADEC4BD-351B-9D62-2A62-41E311C6F7A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7995" y="3431161"/>
            <a:ext cx="11625786" cy="17361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0313987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C9C52C7-AAE5-16B4-516A-D33415FA48A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5F623E98-BC84-4B10-3C97-BD4060B5D8F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1d Tensors</a:t>
            </a:r>
            <a:endParaRPr lang="en-GB" sz="6000" b="1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FD1FD68F-9175-136A-4C5E-8826AFFFA8A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690688"/>
            <a:ext cx="11475562" cy="4024312"/>
          </a:xfrm>
        </p:spPr>
        <p:txBody>
          <a:bodyPr>
            <a:normAutofit/>
          </a:bodyPr>
          <a:lstStyle/>
          <a:p>
            <a:r>
              <a:rPr lang="en-GB" dirty="0"/>
              <a:t>Vectors and lists can be used in 1d Tensors.</a:t>
            </a:r>
          </a:p>
          <a:p>
            <a:pPr>
              <a:lnSpc>
                <a:spcPct val="100000"/>
              </a:lnSpc>
            </a:pPr>
            <a:endParaRPr lang="en-US" dirty="0">
              <a:solidFill>
                <a:prstClr val="black"/>
              </a:solidFill>
              <a:ea typeface="+mj-ea"/>
              <a:cs typeface="+mj-cs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BDA36547-7E74-314E-705D-E698CEB4FA36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>
            <a:off x="207995" y="3454077"/>
            <a:ext cx="11625786" cy="16903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9384218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58D8AD2-EB06-963F-95E0-191EE7739E3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44B848FA-33F3-098B-B7E7-E2B8D823852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2d Tensors</a:t>
            </a:r>
            <a:endParaRPr lang="en-GB" sz="6000" b="1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7FDF17A-BDCE-EF92-269D-07039402BB1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690688"/>
            <a:ext cx="11475562" cy="4024312"/>
          </a:xfrm>
        </p:spPr>
        <p:txBody>
          <a:bodyPr>
            <a:normAutofit/>
          </a:bodyPr>
          <a:lstStyle/>
          <a:p>
            <a:r>
              <a:rPr lang="en-GB" dirty="0"/>
              <a:t>An example of 2d (and higher rank) Tensors are matrices.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pPr>
              <a:lnSpc>
                <a:spcPct val="100000"/>
              </a:lnSpc>
            </a:pPr>
            <a:endParaRPr lang="en-US" dirty="0">
              <a:solidFill>
                <a:prstClr val="black"/>
              </a:solidFill>
              <a:ea typeface="+mj-ea"/>
              <a:cs typeface="+mj-cs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582B6004-E3D4-D7DE-B8E4-BB34BC133198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>
            <a:off x="67687" y="2370596"/>
            <a:ext cx="12056626" cy="26336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2237404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96BF6FF-0A2A-AB0A-7F67-F7EAAA69F18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09E77669-45D7-6C09-596A-E34E0B3CD2C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4d Tensors</a:t>
            </a:r>
            <a:endParaRPr lang="en-GB" sz="6000" b="1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E6E2329-21F4-004A-B4E0-C8B0A5001EA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690688"/>
            <a:ext cx="11475562" cy="4024312"/>
          </a:xfrm>
        </p:spPr>
        <p:txBody>
          <a:bodyPr>
            <a:normAutofit/>
          </a:bodyPr>
          <a:lstStyle/>
          <a:p>
            <a:r>
              <a:rPr lang="en-GB" dirty="0"/>
              <a:t>Consider a 4d Tensor for defining images.</a:t>
            </a:r>
          </a:p>
          <a:p>
            <a:pPr lvl="1"/>
            <a:r>
              <a:rPr lang="en-GB" dirty="0"/>
              <a:t>Using </a:t>
            </a:r>
            <a:r>
              <a:rPr lang="en-GB" dirty="0" err="1"/>
              <a:t>tf.zeros</a:t>
            </a:r>
            <a:r>
              <a:rPr lang="en-GB" dirty="0"/>
              <a:t>() creates a 4d Tensor of zeros and it can be given the size (shape) of the Tensor.</a:t>
            </a:r>
          </a:p>
          <a:p>
            <a:pPr lvl="1"/>
            <a:r>
              <a:rPr lang="en-GB" dirty="0"/>
              <a:t>The example shows a Tensor for ten RGB images of 256 x 256 pixels.</a:t>
            </a:r>
          </a:p>
          <a:p>
            <a:pPr>
              <a:lnSpc>
                <a:spcPct val="100000"/>
              </a:lnSpc>
            </a:pPr>
            <a:endParaRPr lang="en-US" dirty="0">
              <a:solidFill>
                <a:prstClr val="black"/>
              </a:solidFill>
              <a:ea typeface="+mj-ea"/>
              <a:cs typeface="+mj-cs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4E6CC51-9BCA-3750-400F-679CDA701BC1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>
            <a:off x="3133551" y="3740728"/>
            <a:ext cx="8986406" cy="28347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9265698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003D1A2-DA04-8C3B-7ABE-4ECBFFF69BF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EDCD941-6E89-4964-529F-3480032450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Tensors</a:t>
            </a:r>
            <a:endParaRPr lang="en-GB" sz="6000" b="1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5E8E6687-4BFB-F6CD-773A-A752D2BAFEC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690688"/>
            <a:ext cx="11475562" cy="4024312"/>
          </a:xfrm>
        </p:spPr>
        <p:txBody>
          <a:bodyPr>
            <a:normAutofit/>
          </a:bodyPr>
          <a:lstStyle/>
          <a:p>
            <a:r>
              <a:rPr lang="en-GB" dirty="0"/>
              <a:t>It is possible to use slicing higher rank Tensors to access subtensors.</a:t>
            </a:r>
            <a:endParaRPr lang="en-US" dirty="0">
              <a:solidFill>
                <a:prstClr val="black"/>
              </a:solidFill>
              <a:ea typeface="+mj-ea"/>
              <a:cs typeface="+mj-cs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FF07C1B-EA25-46E9-5FE0-4BAE2BB0A9FA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>
            <a:off x="480938" y="2653665"/>
            <a:ext cx="11230123" cy="25136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8229141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Picture 13">
            <a:extLst>
              <a:ext uri="{FF2B5EF4-FFF2-40B4-BE49-F238E27FC236}">
                <a16:creationId xmlns:a16="http://schemas.microsoft.com/office/drawing/2014/main" id="{AB720521-0C22-9BA4-F75B-1A06D475FAF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75462" y="4506129"/>
            <a:ext cx="8992340" cy="2047363"/>
          </a:xfrm>
          <a:prstGeom prst="rect">
            <a:avLst/>
          </a:prstGeom>
        </p:spPr>
      </p:pic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Tensor Computations</a:t>
            </a:r>
            <a:endParaRPr lang="en-GB" sz="6000" b="1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A961D13-3C6A-9125-3BE8-40DBBA6A73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690687"/>
            <a:ext cx="11475562" cy="4024313"/>
          </a:xfrm>
        </p:spPr>
        <p:txBody>
          <a:bodyPr>
            <a:normAutofit/>
          </a:bodyPr>
          <a:lstStyle/>
          <a:p>
            <a:pPr>
              <a:lnSpc>
                <a:spcPct val="100000"/>
              </a:lnSpc>
            </a:pPr>
            <a:r>
              <a:rPr lang="en-US" sz="2800" dirty="0"/>
              <a:t>Consider a simple graph with two input nodes and a computation node:</a:t>
            </a:r>
          </a:p>
        </p:txBody>
      </p:sp>
      <p:sp>
        <p:nvSpPr>
          <p:cNvPr id="2" name="Rectangle: Rounded Corners 1">
            <a:extLst>
              <a:ext uri="{FF2B5EF4-FFF2-40B4-BE49-F238E27FC236}">
                <a16:creationId xmlns:a16="http://schemas.microsoft.com/office/drawing/2014/main" id="{3AD62E32-BA31-ACD8-DE32-7FA7D08F31C2}"/>
              </a:ext>
            </a:extLst>
          </p:cNvPr>
          <p:cNvSpPr/>
          <p:nvPr/>
        </p:nvSpPr>
        <p:spPr>
          <a:xfrm>
            <a:off x="692240" y="2249898"/>
            <a:ext cx="1615857" cy="898742"/>
          </a:xfrm>
          <a:prstGeom prst="roundRec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600" b="1" dirty="0">
                <a:solidFill>
                  <a:schemeClr val="bg1"/>
                </a:solidFill>
              </a:rPr>
              <a:t>A</a:t>
            </a:r>
            <a:endParaRPr lang="en-GB" sz="3600" b="1" dirty="0">
              <a:solidFill>
                <a:schemeClr val="bg1"/>
              </a:solidFill>
            </a:endParaRPr>
          </a:p>
        </p:txBody>
      </p:sp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103111C5-EEB1-8523-DC82-FAE375AE4DF8}"/>
              </a:ext>
            </a:extLst>
          </p:cNvPr>
          <p:cNvSpPr/>
          <p:nvPr/>
        </p:nvSpPr>
        <p:spPr>
          <a:xfrm>
            <a:off x="706420" y="4257047"/>
            <a:ext cx="1615857" cy="898742"/>
          </a:xfrm>
          <a:prstGeom prst="roundRec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600" b="1" dirty="0"/>
              <a:t>B</a:t>
            </a:r>
            <a:endParaRPr lang="en-GB" sz="3600" b="1" dirty="0"/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39E0B155-8D1F-1C0A-554C-5A5B73770A6D}"/>
              </a:ext>
            </a:extLst>
          </p:cNvPr>
          <p:cNvSpPr/>
          <p:nvPr/>
        </p:nvSpPr>
        <p:spPr>
          <a:xfrm>
            <a:off x="5450798" y="3152219"/>
            <a:ext cx="2265553" cy="1101247"/>
          </a:xfrm>
          <a:prstGeom prst="roundRect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600" b="1" dirty="0"/>
              <a:t>C = A + B</a:t>
            </a:r>
            <a:endParaRPr lang="en-GB" sz="3600" b="1" dirty="0"/>
          </a:p>
        </p:txBody>
      </p:sp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2525438E-7286-38BC-7351-038919AAA1A0}"/>
              </a:ext>
            </a:extLst>
          </p:cNvPr>
          <p:cNvCxnSpPr>
            <a:cxnSpLocks/>
            <a:stCxn id="2" idx="3"/>
          </p:cNvCxnSpPr>
          <p:nvPr/>
        </p:nvCxnSpPr>
        <p:spPr>
          <a:xfrm>
            <a:off x="2308097" y="2699269"/>
            <a:ext cx="3136416" cy="791179"/>
          </a:xfrm>
          <a:prstGeom prst="straightConnector1">
            <a:avLst/>
          </a:prstGeom>
          <a:ln w="76200">
            <a:solidFill>
              <a:schemeClr val="accent2">
                <a:lumMod val="75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Arrow Connector 9">
            <a:extLst>
              <a:ext uri="{FF2B5EF4-FFF2-40B4-BE49-F238E27FC236}">
                <a16:creationId xmlns:a16="http://schemas.microsoft.com/office/drawing/2014/main" id="{BE0F7A22-9C02-05D1-34CD-739E53C3C49E}"/>
              </a:ext>
            </a:extLst>
          </p:cNvPr>
          <p:cNvCxnSpPr>
            <a:cxnSpLocks/>
            <a:stCxn id="3" idx="3"/>
          </p:cNvCxnSpPr>
          <p:nvPr/>
        </p:nvCxnSpPr>
        <p:spPr>
          <a:xfrm flipV="1">
            <a:off x="2322277" y="3915239"/>
            <a:ext cx="3122236" cy="791179"/>
          </a:xfrm>
          <a:prstGeom prst="straightConnector1">
            <a:avLst/>
          </a:prstGeom>
          <a:ln w="76200">
            <a:solidFill>
              <a:schemeClr val="accent2">
                <a:lumMod val="75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7700432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EE7EA01-465F-E21A-D020-6D69A0AFC51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Picture 13">
            <a:extLst>
              <a:ext uri="{FF2B5EF4-FFF2-40B4-BE49-F238E27FC236}">
                <a16:creationId xmlns:a16="http://schemas.microsoft.com/office/drawing/2014/main" id="{0A12B43D-13AC-E70D-3E69-D0623ADE8436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>
            <a:off x="4509215" y="4444680"/>
            <a:ext cx="7626881" cy="2395569"/>
          </a:xfrm>
          <a:prstGeom prst="rect">
            <a:avLst/>
          </a:prstGeom>
        </p:spPr>
      </p:pic>
      <p:sp>
        <p:nvSpPr>
          <p:cNvPr id="5" name="Title 4">
            <a:extLst>
              <a:ext uri="{FF2B5EF4-FFF2-40B4-BE49-F238E27FC236}">
                <a16:creationId xmlns:a16="http://schemas.microsoft.com/office/drawing/2014/main" id="{FFA32C14-FA35-146C-AD36-9BDF2FFA3E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Tensor Computations</a:t>
            </a:r>
            <a:endParaRPr lang="en-GB" sz="6000" b="1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14B39666-A818-0034-046B-AA5B74CB368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690687"/>
            <a:ext cx="11475562" cy="4024313"/>
          </a:xfrm>
        </p:spPr>
        <p:txBody>
          <a:bodyPr>
            <a:normAutofit/>
          </a:bodyPr>
          <a:lstStyle/>
          <a:p>
            <a:pPr>
              <a:lnSpc>
                <a:spcPct val="100000"/>
              </a:lnSpc>
            </a:pPr>
            <a:r>
              <a:rPr lang="en-US" sz="2800" dirty="0"/>
              <a:t>A step further shows we can run computations on computation nodes:</a:t>
            </a:r>
          </a:p>
        </p:txBody>
      </p:sp>
      <p:sp>
        <p:nvSpPr>
          <p:cNvPr id="2" name="Rectangle: Rounded Corners 1">
            <a:extLst>
              <a:ext uri="{FF2B5EF4-FFF2-40B4-BE49-F238E27FC236}">
                <a16:creationId xmlns:a16="http://schemas.microsoft.com/office/drawing/2014/main" id="{C2DAC3BB-790E-0479-035F-58777C9F0CEB}"/>
              </a:ext>
            </a:extLst>
          </p:cNvPr>
          <p:cNvSpPr/>
          <p:nvPr/>
        </p:nvSpPr>
        <p:spPr>
          <a:xfrm>
            <a:off x="692240" y="2249898"/>
            <a:ext cx="1615857" cy="898742"/>
          </a:xfrm>
          <a:prstGeom prst="roundRec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600" b="1" dirty="0">
                <a:solidFill>
                  <a:schemeClr val="bg1"/>
                </a:solidFill>
              </a:rPr>
              <a:t>A</a:t>
            </a:r>
            <a:endParaRPr lang="en-GB" sz="3600" b="1" dirty="0">
              <a:solidFill>
                <a:schemeClr val="bg1"/>
              </a:solidFill>
            </a:endParaRPr>
          </a:p>
        </p:txBody>
      </p:sp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F76A0B8B-FB5A-4AE1-973E-02C78134B2FC}"/>
              </a:ext>
            </a:extLst>
          </p:cNvPr>
          <p:cNvSpPr/>
          <p:nvPr/>
        </p:nvSpPr>
        <p:spPr>
          <a:xfrm>
            <a:off x="706420" y="4257047"/>
            <a:ext cx="1615857" cy="898742"/>
          </a:xfrm>
          <a:prstGeom prst="roundRec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600" b="1" dirty="0"/>
              <a:t>B</a:t>
            </a:r>
            <a:endParaRPr lang="en-GB" sz="3600" b="1" dirty="0"/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5864A7E9-44D8-F481-E9A9-D5585D7EC591}"/>
              </a:ext>
            </a:extLst>
          </p:cNvPr>
          <p:cNvSpPr/>
          <p:nvPr/>
        </p:nvSpPr>
        <p:spPr>
          <a:xfrm>
            <a:off x="4963223" y="2155745"/>
            <a:ext cx="2265553" cy="1101247"/>
          </a:xfrm>
          <a:prstGeom prst="roundRect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600" b="1" dirty="0"/>
              <a:t>C = A + B</a:t>
            </a:r>
            <a:endParaRPr lang="en-GB" sz="3600" b="1" dirty="0"/>
          </a:p>
        </p:txBody>
      </p:sp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40FE7DF6-297B-55EA-4EEE-F2ABEC3900C2}"/>
              </a:ext>
            </a:extLst>
          </p:cNvPr>
          <p:cNvCxnSpPr>
            <a:cxnSpLocks/>
            <a:stCxn id="2" idx="3"/>
            <a:endCxn id="4" idx="1"/>
          </p:cNvCxnSpPr>
          <p:nvPr/>
        </p:nvCxnSpPr>
        <p:spPr>
          <a:xfrm>
            <a:off x="2308097" y="2699269"/>
            <a:ext cx="2655126" cy="7100"/>
          </a:xfrm>
          <a:prstGeom prst="straightConnector1">
            <a:avLst/>
          </a:prstGeom>
          <a:ln w="76200">
            <a:solidFill>
              <a:schemeClr val="accent2">
                <a:lumMod val="75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Arrow Connector 9">
            <a:extLst>
              <a:ext uri="{FF2B5EF4-FFF2-40B4-BE49-F238E27FC236}">
                <a16:creationId xmlns:a16="http://schemas.microsoft.com/office/drawing/2014/main" id="{4361C273-8F0C-0DD5-8C89-4819DED47E1C}"/>
              </a:ext>
            </a:extLst>
          </p:cNvPr>
          <p:cNvCxnSpPr>
            <a:cxnSpLocks/>
            <a:stCxn id="3" idx="3"/>
          </p:cNvCxnSpPr>
          <p:nvPr/>
        </p:nvCxnSpPr>
        <p:spPr>
          <a:xfrm flipV="1">
            <a:off x="2322277" y="2935347"/>
            <a:ext cx="2634661" cy="1771071"/>
          </a:xfrm>
          <a:prstGeom prst="straightConnector1">
            <a:avLst/>
          </a:prstGeom>
          <a:ln w="76200">
            <a:solidFill>
              <a:schemeClr val="accent2">
                <a:lumMod val="75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18E1B07F-E246-4B46-FA58-AA51B61FD863}"/>
              </a:ext>
            </a:extLst>
          </p:cNvPr>
          <p:cNvSpPr/>
          <p:nvPr/>
        </p:nvSpPr>
        <p:spPr>
          <a:xfrm>
            <a:off x="4963223" y="3404881"/>
            <a:ext cx="2265553" cy="1101247"/>
          </a:xfrm>
          <a:prstGeom prst="roundRect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600" b="1" dirty="0"/>
              <a:t>D = B - 10</a:t>
            </a:r>
            <a:endParaRPr lang="en-GB" sz="3600" b="1" dirty="0"/>
          </a:p>
        </p:txBody>
      </p:sp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EDB26852-D858-5C35-9C0E-B7541FA4EEC9}"/>
              </a:ext>
            </a:extLst>
          </p:cNvPr>
          <p:cNvSpPr/>
          <p:nvPr/>
        </p:nvSpPr>
        <p:spPr>
          <a:xfrm>
            <a:off x="9016537" y="2878376"/>
            <a:ext cx="2265553" cy="1101247"/>
          </a:xfrm>
          <a:prstGeom prst="roundRect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600" b="1" dirty="0"/>
              <a:t>E = C x D</a:t>
            </a:r>
            <a:endParaRPr lang="en-GB" sz="3600" b="1" dirty="0"/>
          </a:p>
        </p:txBody>
      </p:sp>
      <p:cxnSp>
        <p:nvCxnSpPr>
          <p:cNvPr id="13" name="Straight Arrow Connector 12">
            <a:extLst>
              <a:ext uri="{FF2B5EF4-FFF2-40B4-BE49-F238E27FC236}">
                <a16:creationId xmlns:a16="http://schemas.microsoft.com/office/drawing/2014/main" id="{30EF6FDE-32C1-F9A6-F81E-992DAF088753}"/>
              </a:ext>
            </a:extLst>
          </p:cNvPr>
          <p:cNvCxnSpPr>
            <a:cxnSpLocks/>
            <a:stCxn id="3" idx="3"/>
            <a:endCxn id="6" idx="1"/>
          </p:cNvCxnSpPr>
          <p:nvPr/>
        </p:nvCxnSpPr>
        <p:spPr>
          <a:xfrm flipV="1">
            <a:off x="2322277" y="3955505"/>
            <a:ext cx="2640946" cy="750913"/>
          </a:xfrm>
          <a:prstGeom prst="straightConnector1">
            <a:avLst/>
          </a:prstGeom>
          <a:ln w="76200">
            <a:solidFill>
              <a:schemeClr val="accent2">
                <a:lumMod val="75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Arrow Connector 16">
            <a:extLst>
              <a:ext uri="{FF2B5EF4-FFF2-40B4-BE49-F238E27FC236}">
                <a16:creationId xmlns:a16="http://schemas.microsoft.com/office/drawing/2014/main" id="{BDD04684-44B4-76C5-74DD-3479004BAECE}"/>
              </a:ext>
            </a:extLst>
          </p:cNvPr>
          <p:cNvCxnSpPr>
            <a:cxnSpLocks/>
            <a:stCxn id="6" idx="3"/>
          </p:cNvCxnSpPr>
          <p:nvPr/>
        </p:nvCxnSpPr>
        <p:spPr>
          <a:xfrm flipV="1">
            <a:off x="7228776" y="3667637"/>
            <a:ext cx="1781476" cy="287868"/>
          </a:xfrm>
          <a:prstGeom prst="straightConnector1">
            <a:avLst/>
          </a:prstGeom>
          <a:ln w="76200">
            <a:solidFill>
              <a:schemeClr val="accent2">
                <a:lumMod val="75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Arrow Connector 17">
            <a:extLst>
              <a:ext uri="{FF2B5EF4-FFF2-40B4-BE49-F238E27FC236}">
                <a16:creationId xmlns:a16="http://schemas.microsoft.com/office/drawing/2014/main" id="{69876EEF-A055-D198-DA50-1050362BFD41}"/>
              </a:ext>
            </a:extLst>
          </p:cNvPr>
          <p:cNvCxnSpPr>
            <a:cxnSpLocks/>
            <a:stCxn id="4" idx="3"/>
          </p:cNvCxnSpPr>
          <p:nvPr/>
        </p:nvCxnSpPr>
        <p:spPr>
          <a:xfrm>
            <a:off x="7228776" y="2706369"/>
            <a:ext cx="1787761" cy="442271"/>
          </a:xfrm>
          <a:prstGeom prst="straightConnector1">
            <a:avLst/>
          </a:prstGeom>
          <a:ln w="76200">
            <a:solidFill>
              <a:schemeClr val="accent2">
                <a:lumMod val="75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9253514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27AE428-9B6C-3A42-4745-8E3D2F297F1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A8A332FC-851A-4425-DD73-DB532E7A22A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The Perceptron</a:t>
            </a:r>
            <a:endParaRPr lang="en-GB" sz="6000" b="1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D3D63C37-244F-C44D-CA90-F11E2BD074D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0419" y="1528846"/>
            <a:ext cx="11475562" cy="4024313"/>
          </a:xfrm>
        </p:spPr>
        <p:txBody>
          <a:bodyPr>
            <a:normAutofit/>
          </a:bodyPr>
          <a:lstStyle/>
          <a:p>
            <a:pPr>
              <a:lnSpc>
                <a:spcPct val="100000"/>
              </a:lnSpc>
            </a:pPr>
            <a:r>
              <a:rPr lang="en-US" sz="2800" dirty="0"/>
              <a:t>We can use this method to build a perceptron from scratch:</a:t>
            </a:r>
          </a:p>
        </p:txBody>
      </p:sp>
      <p:sp>
        <p:nvSpPr>
          <p:cNvPr id="2" name="Rectangle: Rounded Corners 1">
            <a:extLst>
              <a:ext uri="{FF2B5EF4-FFF2-40B4-BE49-F238E27FC236}">
                <a16:creationId xmlns:a16="http://schemas.microsoft.com/office/drawing/2014/main" id="{3928AB76-DDB7-3700-1EE5-E521CD20003A}"/>
              </a:ext>
            </a:extLst>
          </p:cNvPr>
          <p:cNvSpPr/>
          <p:nvPr/>
        </p:nvSpPr>
        <p:spPr>
          <a:xfrm>
            <a:off x="1839197" y="2073712"/>
            <a:ext cx="1615857" cy="898742"/>
          </a:xfrm>
          <a:prstGeom prst="roundRec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600" b="1" dirty="0">
                <a:solidFill>
                  <a:schemeClr val="bg1"/>
                </a:solidFill>
              </a:rPr>
              <a:t>W</a:t>
            </a:r>
            <a:endParaRPr lang="en-GB" sz="3600" b="1" dirty="0">
              <a:solidFill>
                <a:schemeClr val="bg1"/>
              </a:solidFill>
            </a:endParaRPr>
          </a:p>
        </p:txBody>
      </p:sp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E3D60945-9521-28B9-AC5E-B985FC19768E}"/>
              </a:ext>
            </a:extLst>
          </p:cNvPr>
          <p:cNvSpPr/>
          <p:nvPr/>
        </p:nvSpPr>
        <p:spPr>
          <a:xfrm>
            <a:off x="1839197" y="4924551"/>
            <a:ext cx="1615857" cy="898742"/>
          </a:xfrm>
          <a:prstGeom prst="roundRec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600" b="1" dirty="0"/>
              <a:t>b</a:t>
            </a:r>
            <a:endParaRPr lang="en-GB" sz="3600" b="1" dirty="0"/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A35532DC-3373-3261-AFE7-5C8D2E5733B7}"/>
              </a:ext>
            </a:extLst>
          </p:cNvPr>
          <p:cNvSpPr/>
          <p:nvPr/>
        </p:nvSpPr>
        <p:spPr>
          <a:xfrm>
            <a:off x="4721185" y="3334923"/>
            <a:ext cx="2265553" cy="1101247"/>
          </a:xfrm>
          <a:prstGeom prst="roundRect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600" b="1" i="1" dirty="0"/>
              <a:t>z</a:t>
            </a:r>
            <a:r>
              <a:rPr lang="en-US" sz="3600" b="1" dirty="0"/>
              <a:t> = A + B</a:t>
            </a:r>
            <a:endParaRPr lang="en-GB" sz="3600" b="1" dirty="0"/>
          </a:p>
        </p:txBody>
      </p:sp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5B87163E-9993-878F-5B3D-AF26B71AF832}"/>
              </a:ext>
            </a:extLst>
          </p:cNvPr>
          <p:cNvCxnSpPr>
            <a:cxnSpLocks/>
            <a:stCxn id="2" idx="3"/>
          </p:cNvCxnSpPr>
          <p:nvPr/>
        </p:nvCxnSpPr>
        <p:spPr>
          <a:xfrm>
            <a:off x="3455054" y="2523083"/>
            <a:ext cx="1328594" cy="894302"/>
          </a:xfrm>
          <a:prstGeom prst="straightConnector1">
            <a:avLst/>
          </a:prstGeom>
          <a:ln w="76200">
            <a:solidFill>
              <a:schemeClr val="accent2">
                <a:lumMod val="75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Arrow Connector 9">
            <a:extLst>
              <a:ext uri="{FF2B5EF4-FFF2-40B4-BE49-F238E27FC236}">
                <a16:creationId xmlns:a16="http://schemas.microsoft.com/office/drawing/2014/main" id="{D18BD78C-0347-01A7-A177-6BC64D341A0F}"/>
              </a:ext>
            </a:extLst>
          </p:cNvPr>
          <p:cNvCxnSpPr>
            <a:cxnSpLocks/>
            <a:stCxn id="3" idx="3"/>
          </p:cNvCxnSpPr>
          <p:nvPr/>
        </p:nvCxnSpPr>
        <p:spPr>
          <a:xfrm flipV="1">
            <a:off x="3455054" y="4373928"/>
            <a:ext cx="1266131" cy="999994"/>
          </a:xfrm>
          <a:prstGeom prst="straightConnector1">
            <a:avLst/>
          </a:prstGeom>
          <a:ln w="76200">
            <a:solidFill>
              <a:schemeClr val="accent2">
                <a:lumMod val="75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9" name="Rectangle: Rounded Corners 8">
                <a:extLst>
                  <a:ext uri="{FF2B5EF4-FFF2-40B4-BE49-F238E27FC236}">
                    <a16:creationId xmlns:a16="http://schemas.microsoft.com/office/drawing/2014/main" id="{A9378C80-0688-96EF-4298-72D79581A208}"/>
                  </a:ext>
                </a:extLst>
              </p:cNvPr>
              <p:cNvSpPr/>
              <p:nvPr/>
            </p:nvSpPr>
            <p:spPr>
              <a:xfrm>
                <a:off x="8423251" y="3334922"/>
                <a:ext cx="2265553" cy="1101247"/>
              </a:xfrm>
              <a:prstGeom prst="roundRect">
                <a:avLst/>
              </a:prstGeom>
              <a:solidFill>
                <a:srgbClr val="00B0F0"/>
              </a:solidFill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14:m>
                  <m:oMath xmlns:m="http://schemas.openxmlformats.org/officeDocument/2006/math">
                    <m:acc>
                      <m:accPr>
                        <m:chr m:val="̂"/>
                        <m:ctrlPr>
                          <a:rPr lang="en-US" sz="3600" b="1" i="1" smtClean="0">
                            <a:solidFill>
                              <a:schemeClr val="bg1"/>
                            </a:solidFill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US" sz="3600" b="1" i="1" smtClean="0">
                            <a:solidFill>
                              <a:schemeClr val="bg1"/>
                            </a:solidFill>
                            <a:latin typeface="Cambria Math" panose="02040503050406030204" pitchFamily="18" charset="0"/>
                          </a:rPr>
                          <m:t>𝑦</m:t>
                        </m:r>
                      </m:e>
                    </m:acc>
                  </m:oMath>
                </a14:m>
                <a:r>
                  <a:rPr lang="en-US" sz="3600" b="1" dirty="0">
                    <a:solidFill>
                      <a:schemeClr val="bg1"/>
                    </a:solidFill>
                  </a:rPr>
                  <a:t> </a:t>
                </a:r>
                <a:r>
                  <a:rPr lang="en-US" sz="3600" b="1" dirty="0"/>
                  <a:t>= </a:t>
                </a:r>
                <a14:m>
                  <m:oMath xmlns:m="http://schemas.openxmlformats.org/officeDocument/2006/math">
                    <m:r>
                      <a:rPr lang="en-US" sz="3600" b="1" i="1" dirty="0" smtClean="0">
                        <a:latin typeface="Cambria Math" panose="02040503050406030204" pitchFamily="18" charset="0"/>
                      </a:rPr>
                      <m:t>𝜎</m:t>
                    </m:r>
                    <m:r>
                      <a:rPr lang="en-US" sz="3600" b="1" i="1" dirty="0" smtClean="0">
                        <a:latin typeface="Cambria Math" panose="02040503050406030204" pitchFamily="18" charset="0"/>
                      </a:rPr>
                      <m:t>(</m:t>
                    </m:r>
                    <m:r>
                      <a:rPr lang="en-US" sz="3600" b="1" i="1" dirty="0" smtClean="0">
                        <a:latin typeface="Cambria Math" panose="02040503050406030204" pitchFamily="18" charset="0"/>
                      </a:rPr>
                      <m:t>𝑧</m:t>
                    </m:r>
                    <m:r>
                      <a:rPr lang="en-US" sz="3600" b="1" i="1" dirty="0" smtClean="0">
                        <a:latin typeface="Cambria Math" panose="02040503050406030204" pitchFamily="18" charset="0"/>
                      </a:rPr>
                      <m:t>)</m:t>
                    </m:r>
                  </m:oMath>
                </a14:m>
                <a:endParaRPr lang="en-GB" sz="3600" b="1" dirty="0"/>
              </a:p>
            </p:txBody>
          </p:sp>
        </mc:Choice>
        <mc:Fallback xmlns="">
          <p:sp>
            <p:nvSpPr>
              <p:cNvPr id="9" name="Rectangle: Rounded Corners 8">
                <a:extLst>
                  <a:ext uri="{FF2B5EF4-FFF2-40B4-BE49-F238E27FC236}">
                    <a16:creationId xmlns:a16="http://schemas.microsoft.com/office/drawing/2014/main" id="{A9378C80-0688-96EF-4298-72D79581A208}"/>
                  </a:ext>
                </a:extLst>
              </p:cNvPr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423251" y="3334922"/>
                <a:ext cx="2265553" cy="1101247"/>
              </a:xfrm>
              <a:prstGeom prst="roundRect">
                <a:avLst/>
              </a:prstGeom>
              <a:blipFill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3" name="Straight Arrow Connector 12">
            <a:extLst>
              <a:ext uri="{FF2B5EF4-FFF2-40B4-BE49-F238E27FC236}">
                <a16:creationId xmlns:a16="http://schemas.microsoft.com/office/drawing/2014/main" id="{D7E09D08-B92F-C123-CAAF-201AD49BF557}"/>
              </a:ext>
            </a:extLst>
          </p:cNvPr>
          <p:cNvCxnSpPr>
            <a:cxnSpLocks/>
            <a:stCxn id="12" idx="3"/>
            <a:endCxn id="4" idx="1"/>
          </p:cNvCxnSpPr>
          <p:nvPr/>
        </p:nvCxnSpPr>
        <p:spPr>
          <a:xfrm>
            <a:off x="2635972" y="3885547"/>
            <a:ext cx="2085213" cy="0"/>
          </a:xfrm>
          <a:prstGeom prst="straightConnector1">
            <a:avLst/>
          </a:prstGeom>
          <a:ln w="76200">
            <a:solidFill>
              <a:schemeClr val="accent2">
                <a:lumMod val="75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Arrow Connector 16">
            <a:extLst>
              <a:ext uri="{FF2B5EF4-FFF2-40B4-BE49-F238E27FC236}">
                <a16:creationId xmlns:a16="http://schemas.microsoft.com/office/drawing/2014/main" id="{F16CC6D0-D197-9138-0F0B-5D7682CB386A}"/>
              </a:ext>
            </a:extLst>
          </p:cNvPr>
          <p:cNvCxnSpPr>
            <a:cxnSpLocks/>
            <a:stCxn id="4" idx="3"/>
            <a:endCxn id="9" idx="1"/>
          </p:cNvCxnSpPr>
          <p:nvPr/>
        </p:nvCxnSpPr>
        <p:spPr>
          <a:xfrm flipV="1">
            <a:off x="6986738" y="3885546"/>
            <a:ext cx="1436513" cy="1"/>
          </a:xfrm>
          <a:prstGeom prst="straightConnector1">
            <a:avLst/>
          </a:prstGeom>
          <a:ln w="88900">
            <a:solidFill>
              <a:schemeClr val="accent2">
                <a:lumMod val="75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Rectangle: Rounded Corners 11">
            <a:extLst>
              <a:ext uri="{FF2B5EF4-FFF2-40B4-BE49-F238E27FC236}">
                <a16:creationId xmlns:a16="http://schemas.microsoft.com/office/drawing/2014/main" id="{191E6EF3-AEAF-3F81-B2BF-3D61ED28C3DF}"/>
              </a:ext>
            </a:extLst>
          </p:cNvPr>
          <p:cNvSpPr/>
          <p:nvPr/>
        </p:nvSpPr>
        <p:spPr>
          <a:xfrm>
            <a:off x="1020115" y="3334923"/>
            <a:ext cx="1615857" cy="1101247"/>
          </a:xfrm>
          <a:prstGeom prst="roundRect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600" b="1" i="1" dirty="0"/>
              <a:t>x</a:t>
            </a:r>
            <a:endParaRPr lang="en-GB" sz="3600" b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6" name="TextBox 25">
                <a:extLst>
                  <a:ext uri="{FF2B5EF4-FFF2-40B4-BE49-F238E27FC236}">
                    <a16:creationId xmlns:a16="http://schemas.microsoft.com/office/drawing/2014/main" id="{49F83E97-DAC4-74A9-9727-D4B64E6EB76D}"/>
                  </a:ext>
                </a:extLst>
              </p:cNvPr>
              <p:cNvSpPr txBox="1"/>
              <p:nvPr/>
            </p:nvSpPr>
            <p:spPr>
              <a:xfrm>
                <a:off x="6134524" y="2241311"/>
                <a:ext cx="3562835" cy="615553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acc>
                        <m:accPr>
                          <m:chr m:val="̂"/>
                          <m:ctrlPr>
                            <a:rPr lang="en-GB" sz="4000" b="1" i="1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GB" sz="4000" b="1" i="1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𝒚</m:t>
                          </m:r>
                        </m:e>
                      </m:acc>
                      <m:r>
                        <a:rPr lang="en-GB" sz="4000" b="1" i="0">
                          <a:solidFill>
                            <a:schemeClr val="tx1"/>
                          </a:solidFill>
                          <a:latin typeface="Cambria Math" panose="02040503050406030204" pitchFamily="18" charset="0"/>
                        </a:rPr>
                        <m:t>=</m:t>
                      </m:r>
                      <m:r>
                        <a:rPr lang="en-GB" sz="4000" b="1" i="1">
                          <a:solidFill>
                            <a:schemeClr val="tx1"/>
                          </a:solidFill>
                          <a:latin typeface="Cambria Math" panose="02040503050406030204" pitchFamily="18" charset="0"/>
                        </a:rPr>
                        <m:t>𝝈</m:t>
                      </m:r>
                      <m:d>
                        <m:dPr>
                          <m:ctrlPr>
                            <a:rPr lang="en-GB" sz="4000" b="1" i="1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US" sz="4000" b="1" i="1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𝑾𝒙</m:t>
                          </m:r>
                          <m:r>
                            <a:rPr lang="en-GB" sz="4000" b="1" i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+</m:t>
                          </m:r>
                          <m:r>
                            <a:rPr lang="en-GB" sz="4000" b="1" i="1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𝒃</m:t>
                          </m:r>
                        </m:e>
                      </m:d>
                    </m:oMath>
                  </m:oMathPara>
                </a14:m>
                <a:endParaRPr lang="en-GB" sz="4000" b="1" dirty="0">
                  <a:solidFill>
                    <a:schemeClr val="tx1"/>
                  </a:solidFill>
                </a:endParaRPr>
              </a:p>
            </p:txBody>
          </p:sp>
        </mc:Choice>
        <mc:Fallback xmlns="">
          <p:sp>
            <p:nvSpPr>
              <p:cNvPr id="26" name="TextBox 25">
                <a:extLst>
                  <a:ext uri="{FF2B5EF4-FFF2-40B4-BE49-F238E27FC236}">
                    <a16:creationId xmlns:a16="http://schemas.microsoft.com/office/drawing/2014/main" id="{49F83E97-DAC4-74A9-9727-D4B64E6EB76D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134524" y="2241311"/>
                <a:ext cx="3562835" cy="615553"/>
              </a:xfrm>
              <a:prstGeom prst="rect">
                <a:avLst/>
              </a:prstGeom>
              <a:blipFill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7" name="TextBox 26">
            <a:extLst>
              <a:ext uri="{FF2B5EF4-FFF2-40B4-BE49-F238E27FC236}">
                <a16:creationId xmlns:a16="http://schemas.microsoft.com/office/drawing/2014/main" id="{987FBE3D-C320-6AB0-668B-40D6DC3E75D7}"/>
              </a:ext>
            </a:extLst>
          </p:cNvPr>
          <p:cNvSpPr txBox="1"/>
          <p:nvPr/>
        </p:nvSpPr>
        <p:spPr>
          <a:xfrm>
            <a:off x="8844741" y="4526775"/>
            <a:ext cx="161585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/>
              <a:t>Sigmoid</a:t>
            </a:r>
            <a:endParaRPr lang="en-GB" sz="2400" dirty="0"/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6E70DEB1-D413-E908-3BDA-5F7857736840}"/>
              </a:ext>
            </a:extLst>
          </p:cNvPr>
          <p:cNvSpPr txBox="1"/>
          <p:nvPr/>
        </p:nvSpPr>
        <p:spPr>
          <a:xfrm>
            <a:off x="4689058" y="4550566"/>
            <a:ext cx="284946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/>
              <a:t>Matrix multiplication and add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71936677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EE3DECF-45F1-E538-655C-9F00881F0B1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FBE87517-6ACB-538D-C5E4-77C108B80F5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The Perceptron</a:t>
            </a:r>
            <a:endParaRPr lang="en-GB" sz="6000" b="1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D099572-C8C7-B8D2-2379-855341DBB8E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0419" y="1528846"/>
            <a:ext cx="11475562" cy="4024313"/>
          </a:xfrm>
        </p:spPr>
        <p:txBody>
          <a:bodyPr>
            <a:normAutofit/>
          </a:bodyPr>
          <a:lstStyle/>
          <a:p>
            <a:pPr>
              <a:lnSpc>
                <a:spcPct val="100000"/>
              </a:lnSpc>
            </a:pPr>
            <a:r>
              <a:rPr lang="en-US" sz="2800" dirty="0"/>
              <a:t>We can use this method to build a perceptron from scratch:</a:t>
            </a:r>
          </a:p>
          <a:p>
            <a:pPr>
              <a:lnSpc>
                <a:spcPct val="100000"/>
              </a:lnSpc>
            </a:pPr>
            <a:endParaRPr lang="en-US" dirty="0"/>
          </a:p>
          <a:p>
            <a:pPr>
              <a:lnSpc>
                <a:spcPct val="100000"/>
              </a:lnSpc>
            </a:pPr>
            <a:endParaRPr lang="en-US" sz="2800" dirty="0"/>
          </a:p>
          <a:p>
            <a:pPr>
              <a:lnSpc>
                <a:spcPct val="100000"/>
              </a:lnSpc>
            </a:pPr>
            <a:endParaRPr lang="en-US" dirty="0"/>
          </a:p>
          <a:p>
            <a:pPr>
              <a:lnSpc>
                <a:spcPct val="100000"/>
              </a:lnSpc>
            </a:pPr>
            <a:endParaRPr lang="en-US" sz="2800" dirty="0"/>
          </a:p>
          <a:p>
            <a:pPr>
              <a:lnSpc>
                <a:spcPct val="100000"/>
              </a:lnSpc>
            </a:pPr>
            <a:endParaRPr lang="en-US" dirty="0"/>
          </a:p>
          <a:p>
            <a:pPr>
              <a:lnSpc>
                <a:spcPct val="100000"/>
              </a:lnSpc>
            </a:pPr>
            <a:r>
              <a:rPr lang="en-US" sz="2800" dirty="0"/>
              <a:t>Tensors can flow through </a:t>
            </a:r>
            <a:r>
              <a:rPr lang="en-US" sz="2800" b="1" dirty="0"/>
              <a:t>Layers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CC72C1C8-82A0-FA04-40EB-E2A1A0D4E0A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0419" y="2677930"/>
            <a:ext cx="5163760" cy="1929551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6F5A6907-3B31-76A8-CCED-6E0BC781DA2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780115" y="2281792"/>
            <a:ext cx="6279777" cy="41956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2791537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5185274-E152-66A3-F6D0-023E5F044F5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97364DA8-32ED-1311-D12C-8E2F567BC94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The Perceptron</a:t>
            </a:r>
            <a:endParaRPr lang="en-GB" sz="6000" b="1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0A478B0-FD2E-C2B3-81CF-B026D93A3EB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0419" y="1528846"/>
            <a:ext cx="11475562" cy="4024313"/>
          </a:xfrm>
        </p:spPr>
        <p:txBody>
          <a:bodyPr>
            <a:normAutofit/>
          </a:bodyPr>
          <a:lstStyle/>
          <a:p>
            <a:pPr>
              <a:lnSpc>
                <a:spcPct val="100000"/>
              </a:lnSpc>
            </a:pPr>
            <a:r>
              <a:rPr lang="en-US" sz="2800" dirty="0"/>
              <a:t>We can use this method to build a perceptron from scratch:</a:t>
            </a:r>
          </a:p>
          <a:p>
            <a:pPr marL="0" indent="0">
              <a:lnSpc>
                <a:spcPct val="100000"/>
              </a:lnSpc>
              <a:buNone/>
            </a:pPr>
            <a:endParaRPr lang="en-US" dirty="0"/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83023CCC-9536-CF1A-0680-731784B18CF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9648" y="2028730"/>
            <a:ext cx="5275088" cy="3524429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7B59A7A9-7BC2-D234-1233-D6370267E37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719489" y="2112833"/>
            <a:ext cx="6307264" cy="34403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2277002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EC2DF53-AF2F-262F-1901-D217F4E200D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EF469002-72A4-EABB-E438-999D173E10C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Create a neural network</a:t>
            </a:r>
            <a:endParaRPr lang="en-GB" sz="6000" b="1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FA474920-A38A-B90E-C267-BC4215676AA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690687"/>
            <a:ext cx="5367977" cy="4024313"/>
          </a:xfrm>
        </p:spPr>
        <p:txBody>
          <a:bodyPr>
            <a:normAutofit/>
          </a:bodyPr>
          <a:lstStyle/>
          <a:p>
            <a:pPr>
              <a:lnSpc>
                <a:spcPct val="100000"/>
              </a:lnSpc>
            </a:pPr>
            <a:r>
              <a:rPr lang="en-US" sz="2800" dirty="0"/>
              <a:t>Take the 2D images (MNIST Digits) (28x28) and flatten them into a 1D array of 784 pixels.</a:t>
            </a:r>
          </a:p>
          <a:p>
            <a:pPr marL="0" indent="0">
              <a:lnSpc>
                <a:spcPct val="100000"/>
              </a:lnSpc>
              <a:buNone/>
            </a:pPr>
            <a:endParaRPr lang="en-US" sz="2800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349D0459-AB1E-13E5-FA5D-E6DB52499C90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r="21543"/>
          <a:stretch/>
        </p:blipFill>
        <p:spPr>
          <a:xfrm>
            <a:off x="7228028" y="1341735"/>
            <a:ext cx="4830968" cy="5355559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9AF15DA7-645A-D49B-A177-FAD1FD37A31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8219" y="3874989"/>
            <a:ext cx="6647149" cy="12405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5965661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 err="1"/>
              <a:t>Tensoflow</a:t>
            </a:r>
            <a:r>
              <a:rPr lang="en-US" sz="6000" b="1" dirty="0"/>
              <a:t> </a:t>
            </a:r>
            <a:r>
              <a:rPr lang="en-US" sz="6000" b="1" dirty="0" err="1"/>
              <a:t>Keras</a:t>
            </a:r>
            <a:r>
              <a:rPr lang="en-US" sz="6000" b="1" dirty="0"/>
              <a:t> Python Code</a:t>
            </a:r>
            <a:endParaRPr lang="en-GB" sz="6000" b="1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A961D13-3C6A-9125-3BE8-40DBBA6A73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8738" y="1690688"/>
            <a:ext cx="11475562" cy="4024313"/>
          </a:xfrm>
        </p:spPr>
        <p:txBody>
          <a:bodyPr>
            <a:normAutofit/>
          </a:bodyPr>
          <a:lstStyle/>
          <a:p>
            <a:pPr>
              <a:lnSpc>
                <a:spcPct val="100000"/>
              </a:lnSpc>
            </a:pPr>
            <a:r>
              <a:rPr lang="en-US" dirty="0">
                <a:solidFill>
                  <a:prstClr val="black"/>
                </a:solidFill>
                <a:ea typeface="+mj-ea"/>
                <a:cs typeface="+mj-cs"/>
              </a:rPr>
              <a:t>Create a model using </a:t>
            </a:r>
            <a:r>
              <a:rPr lang="en-US" dirty="0" err="1">
                <a:solidFill>
                  <a:prstClr val="black"/>
                </a:solidFill>
                <a:ea typeface="+mj-ea"/>
                <a:cs typeface="+mj-cs"/>
              </a:rPr>
              <a:t>keras.models</a:t>
            </a:r>
            <a:r>
              <a:rPr lang="en-US" dirty="0">
                <a:solidFill>
                  <a:prstClr val="black"/>
                </a:solidFill>
                <a:ea typeface="+mj-ea"/>
                <a:cs typeface="+mj-cs"/>
              </a:rPr>
              <a:t>, and adding layers with </a:t>
            </a:r>
            <a:r>
              <a:rPr lang="en-US" dirty="0" err="1">
                <a:solidFill>
                  <a:prstClr val="black"/>
                </a:solidFill>
                <a:ea typeface="+mj-ea"/>
                <a:cs typeface="+mj-cs"/>
              </a:rPr>
              <a:t>keras.layers</a:t>
            </a:r>
            <a:r>
              <a:rPr lang="en-US" dirty="0">
                <a:solidFill>
                  <a:prstClr val="black"/>
                </a:solidFill>
                <a:ea typeface="+mj-ea"/>
                <a:cs typeface="+mj-cs"/>
              </a:rPr>
              <a:t>.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17E4BA63-22BB-84F6-3B72-44A16965EA6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8219" y="2628423"/>
            <a:ext cx="11716601" cy="29644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8991946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6334853-4A06-CD78-AE06-8BE9A1088EE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9B9A32D2-EACC-1EFB-638D-24013648E4C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Create a neural network</a:t>
            </a:r>
            <a:endParaRPr lang="en-GB" sz="6000" b="1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E258EA38-4ABD-73C3-E0A3-190F33C6403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690687"/>
            <a:ext cx="10531454" cy="4024313"/>
          </a:xfrm>
        </p:spPr>
        <p:txBody>
          <a:bodyPr>
            <a:normAutofit/>
          </a:bodyPr>
          <a:lstStyle/>
          <a:p>
            <a:pPr>
              <a:lnSpc>
                <a:spcPct val="100000"/>
              </a:lnSpc>
            </a:pPr>
            <a:r>
              <a:rPr lang="en-US" dirty="0"/>
              <a:t>Use the high-level API </a:t>
            </a:r>
            <a:r>
              <a:rPr lang="en-US" dirty="0" err="1"/>
              <a:t>Keras</a:t>
            </a:r>
            <a:r>
              <a:rPr lang="en-US" dirty="0"/>
              <a:t> to build and train the ANN.</a:t>
            </a:r>
            <a:endParaRPr lang="en-US" sz="2800" dirty="0"/>
          </a:p>
          <a:p>
            <a:pPr>
              <a:lnSpc>
                <a:spcPct val="100000"/>
              </a:lnSpc>
            </a:pPr>
            <a:r>
              <a:rPr lang="en-US" sz="2800" dirty="0"/>
              <a:t>Add a dense layer of 300 neurons with a </a:t>
            </a:r>
            <a:r>
              <a:rPr lang="en-US" sz="2800" dirty="0" err="1"/>
              <a:t>ReLu</a:t>
            </a:r>
            <a:r>
              <a:rPr lang="en-US" sz="2800" dirty="0"/>
              <a:t> activation function</a:t>
            </a:r>
          </a:p>
          <a:p>
            <a:pPr>
              <a:lnSpc>
                <a:spcPct val="100000"/>
              </a:lnSpc>
            </a:pPr>
            <a:r>
              <a:rPr lang="en-US" sz="2800" dirty="0"/>
              <a:t>Another dense layer of 100 neurons also with a </a:t>
            </a:r>
            <a:r>
              <a:rPr lang="en-US" sz="2800" dirty="0" err="1"/>
              <a:t>ReLu</a:t>
            </a:r>
            <a:r>
              <a:rPr lang="en-US" sz="2800" dirty="0"/>
              <a:t> activation function.</a:t>
            </a:r>
          </a:p>
          <a:p>
            <a:pPr>
              <a:lnSpc>
                <a:spcPct val="100000"/>
              </a:lnSpc>
            </a:pPr>
            <a:r>
              <a:rPr lang="en-US" sz="2800" dirty="0"/>
              <a:t>As it is a multinomial classifier choosing one-from-10 classes so a densely connected </a:t>
            </a:r>
            <a:r>
              <a:rPr lang="en-US" sz="2800" dirty="0" err="1"/>
              <a:t>softmax</a:t>
            </a:r>
            <a:r>
              <a:rPr lang="en-US" sz="2800" dirty="0"/>
              <a:t> layer is used:</a:t>
            </a:r>
          </a:p>
          <a:p>
            <a:pPr marL="0" indent="0">
              <a:lnSpc>
                <a:spcPct val="100000"/>
              </a:lnSpc>
              <a:buNone/>
            </a:pPr>
            <a:endParaRPr lang="en-US" sz="2800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671884D1-EF1D-C915-4B49-D06AAF2FF5D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47639" y="4788131"/>
            <a:ext cx="9496722" cy="11718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4441644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A35EE94-E29C-2E9A-4F01-8347DC37DBC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E19C245E-F2CD-EA48-0106-0D0D016DE42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 err="1"/>
              <a:t>Tensoflow</a:t>
            </a:r>
            <a:r>
              <a:rPr lang="en-US" sz="6000" b="1" dirty="0"/>
              <a:t> </a:t>
            </a:r>
            <a:r>
              <a:rPr lang="en-US" sz="6000" b="1" dirty="0" err="1"/>
              <a:t>Keras</a:t>
            </a:r>
            <a:r>
              <a:rPr lang="en-US" sz="6000" b="1" dirty="0"/>
              <a:t> Python Code</a:t>
            </a:r>
            <a:endParaRPr lang="en-GB" sz="6000" b="1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57C64A99-F1AD-B130-FF97-FED8AC42628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8738" y="1690688"/>
            <a:ext cx="11475562" cy="4024313"/>
          </a:xfrm>
        </p:spPr>
        <p:txBody>
          <a:bodyPr>
            <a:normAutofit/>
          </a:bodyPr>
          <a:lstStyle/>
          <a:p>
            <a:pPr>
              <a:lnSpc>
                <a:spcPct val="100000"/>
              </a:lnSpc>
            </a:pPr>
            <a:r>
              <a:rPr lang="en-US" dirty="0">
                <a:solidFill>
                  <a:prstClr val="black"/>
                </a:solidFill>
                <a:ea typeface="+mj-ea"/>
                <a:cs typeface="+mj-cs"/>
              </a:rPr>
              <a:t>Compile the model and fit the dataset to the model to train.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5FD7A74-DEA6-6A54-3035-4C6ECB5272F3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>
            <a:off x="358219" y="4263777"/>
            <a:ext cx="11716601" cy="1289776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87B923CD-7467-6699-A1DF-05F2B2C2639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780366" y="2249862"/>
            <a:ext cx="6631268" cy="19189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234059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 err="1"/>
              <a:t>Tensoflow</a:t>
            </a:r>
            <a:r>
              <a:rPr lang="en-US" sz="6000" b="1" dirty="0"/>
              <a:t> </a:t>
            </a:r>
            <a:r>
              <a:rPr lang="en-US" sz="6000" b="1" dirty="0" err="1"/>
              <a:t>Keras</a:t>
            </a:r>
            <a:r>
              <a:rPr lang="en-US" sz="6000" b="1" dirty="0"/>
              <a:t> and Python</a:t>
            </a:r>
            <a:endParaRPr lang="en-GB" sz="6000" b="1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A961D13-3C6A-9125-3BE8-40DBBA6A73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690687"/>
            <a:ext cx="11475562" cy="4024313"/>
          </a:xfrm>
        </p:spPr>
        <p:txBody>
          <a:bodyPr>
            <a:normAutofit/>
          </a:bodyPr>
          <a:lstStyle/>
          <a:p>
            <a:pPr>
              <a:lnSpc>
                <a:spcPct val="100000"/>
              </a:lnSpc>
            </a:pPr>
            <a:r>
              <a:rPr lang="en-US" sz="2800" b="1" dirty="0"/>
              <a:t>Check the Training Accuracy and Validation Accuracy:</a:t>
            </a:r>
            <a:endParaRPr lang="en-GB" sz="2800" b="1" dirty="0"/>
          </a:p>
          <a:p>
            <a:pPr>
              <a:lnSpc>
                <a:spcPct val="100000"/>
              </a:lnSpc>
            </a:pPr>
            <a:endParaRPr lang="en-US" dirty="0">
              <a:solidFill>
                <a:prstClr val="black"/>
              </a:solidFill>
              <a:ea typeface="+mj-ea"/>
              <a:cs typeface="+mj-cs"/>
            </a:endParaRPr>
          </a:p>
          <a:p>
            <a:pPr>
              <a:lnSpc>
                <a:spcPct val="100000"/>
              </a:lnSpc>
            </a:pPr>
            <a:endParaRPr lang="en-US" dirty="0">
              <a:solidFill>
                <a:prstClr val="black"/>
              </a:solidFill>
              <a:ea typeface="+mj-ea"/>
              <a:cs typeface="+mj-cs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E86707FD-DF2A-4F6D-89DC-D207B82A1C2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5221" y="2190357"/>
            <a:ext cx="10961558" cy="44504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036453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 err="1"/>
              <a:t>Tensoflow</a:t>
            </a:r>
            <a:r>
              <a:rPr lang="en-US" sz="6000" b="1" dirty="0"/>
              <a:t> </a:t>
            </a:r>
            <a:r>
              <a:rPr lang="en-US" sz="6000" b="1" dirty="0" err="1"/>
              <a:t>Keras</a:t>
            </a:r>
            <a:r>
              <a:rPr lang="en-US" sz="6000" b="1" dirty="0"/>
              <a:t> Python Code</a:t>
            </a:r>
            <a:endParaRPr lang="en-GB" sz="6000" b="1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A961D13-3C6A-9125-3BE8-40DBBA6A73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690687"/>
            <a:ext cx="11475562" cy="4024313"/>
          </a:xfrm>
        </p:spPr>
        <p:txBody>
          <a:bodyPr>
            <a:normAutofit/>
          </a:bodyPr>
          <a:lstStyle/>
          <a:p>
            <a:pPr>
              <a:lnSpc>
                <a:spcPct val="100000"/>
              </a:lnSpc>
            </a:pPr>
            <a:r>
              <a:rPr lang="en-US" sz="2800" b="1" dirty="0"/>
              <a:t>Predict something:</a:t>
            </a:r>
            <a:endParaRPr lang="en-US" dirty="0">
              <a:solidFill>
                <a:prstClr val="black"/>
              </a:solidFill>
              <a:ea typeface="+mj-ea"/>
              <a:cs typeface="+mj-cs"/>
            </a:endParaRPr>
          </a:p>
          <a:p>
            <a:pPr>
              <a:lnSpc>
                <a:spcPct val="100000"/>
              </a:lnSpc>
            </a:pPr>
            <a:endParaRPr lang="en-US" dirty="0">
              <a:solidFill>
                <a:prstClr val="black"/>
              </a:solidFill>
              <a:ea typeface="+mj-ea"/>
              <a:cs typeface="+mj-cs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2F4C0195-E6CC-29A0-BFD5-AA140E8CF5F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3730" y="2407534"/>
            <a:ext cx="10644539" cy="44504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058814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Evaluation of the Neural Network</a:t>
            </a:r>
            <a:endParaRPr lang="en-GB" sz="6000" b="1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A961D13-3C6A-9125-3BE8-40DBBA6A73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690687"/>
            <a:ext cx="11475562" cy="4024313"/>
          </a:xfrm>
        </p:spPr>
        <p:txBody>
          <a:bodyPr>
            <a:normAutofit lnSpcReduction="10000"/>
          </a:bodyPr>
          <a:lstStyle/>
          <a:p>
            <a:pPr>
              <a:lnSpc>
                <a:spcPct val="100000"/>
              </a:lnSpc>
            </a:pPr>
            <a:r>
              <a:rPr lang="en-US" sz="2800" dirty="0"/>
              <a:t>Use a confusion matrix and report F1, precision, recall, etc.</a:t>
            </a:r>
          </a:p>
          <a:p>
            <a:pPr>
              <a:lnSpc>
                <a:spcPct val="100000"/>
              </a:lnSpc>
            </a:pPr>
            <a:r>
              <a:rPr lang="en-US" sz="2800" dirty="0"/>
              <a:t>Problem:-</a:t>
            </a:r>
          </a:p>
          <a:p>
            <a:pPr>
              <a:lnSpc>
                <a:spcPct val="100000"/>
              </a:lnSpc>
            </a:pPr>
            <a:r>
              <a:rPr lang="en-US" sz="2800" dirty="0" err="1"/>
              <a:t>Softmax</a:t>
            </a:r>
            <a:r>
              <a:rPr lang="en-US" sz="2800" dirty="0"/>
              <a:t> output is ten floating point numbers.  Each between 0.0 and 1.0.</a:t>
            </a:r>
          </a:p>
          <a:p>
            <a:pPr>
              <a:lnSpc>
                <a:spcPct val="100000"/>
              </a:lnSpc>
            </a:pPr>
            <a:r>
              <a:rPr lang="en-US" sz="2800" dirty="0"/>
              <a:t>The sum of these 10 outputs is 1.0.</a:t>
            </a:r>
          </a:p>
          <a:p>
            <a:pPr>
              <a:lnSpc>
                <a:spcPct val="100000"/>
              </a:lnSpc>
            </a:pPr>
            <a:r>
              <a:rPr lang="en-US" sz="2800" dirty="0"/>
              <a:t>To use confusion matrix we need a clear class decision. That is we select only one class from 10.</a:t>
            </a:r>
          </a:p>
          <a:p>
            <a:pPr>
              <a:lnSpc>
                <a:spcPct val="100000"/>
              </a:lnSpc>
            </a:pPr>
            <a:r>
              <a:rPr lang="en-US" sz="2800" dirty="0"/>
              <a:t>Q: How do we go from an array of 10 numbers to just one number (the maximum of the 10 numbers in the array)?</a:t>
            </a:r>
          </a:p>
          <a:p>
            <a:pPr>
              <a:lnSpc>
                <a:spcPct val="100000"/>
              </a:lnSpc>
            </a:pPr>
            <a:endParaRPr lang="en-US" dirty="0">
              <a:solidFill>
                <a:prstClr val="black"/>
              </a:solidFill>
              <a:ea typeface="+mj-ea"/>
              <a:cs typeface="+mj-cs"/>
            </a:endParaRPr>
          </a:p>
        </p:txBody>
      </p:sp>
    </p:spTree>
    <p:extLst>
      <p:ext uri="{BB962C8B-B14F-4D97-AF65-F5344CB8AC3E}">
        <p14:creationId xmlns:p14="http://schemas.microsoft.com/office/powerpoint/2010/main" val="156815286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Evaluation of the Neural Network</a:t>
            </a:r>
            <a:endParaRPr lang="en-GB" sz="6000" b="1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A961D13-3C6A-9125-3BE8-40DBBA6A73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690687"/>
            <a:ext cx="11475562" cy="4024313"/>
          </a:xfrm>
        </p:spPr>
        <p:txBody>
          <a:bodyPr>
            <a:normAutofit lnSpcReduction="10000"/>
          </a:bodyPr>
          <a:lstStyle/>
          <a:p>
            <a:pPr>
              <a:lnSpc>
                <a:spcPct val="100000"/>
              </a:lnSpc>
            </a:pPr>
            <a:r>
              <a:rPr lang="en-US" sz="2800" dirty="0"/>
              <a:t>We use the argmax function.</a:t>
            </a:r>
          </a:p>
          <a:p>
            <a:pPr>
              <a:lnSpc>
                <a:spcPct val="100000"/>
              </a:lnSpc>
            </a:pPr>
            <a:r>
              <a:rPr lang="en-US" sz="2800" dirty="0"/>
              <a:t>This returns the input value that gives the highest result of the function.</a:t>
            </a:r>
          </a:p>
          <a:p>
            <a:pPr>
              <a:lnSpc>
                <a:spcPct val="100000"/>
              </a:lnSpc>
            </a:pPr>
            <a:r>
              <a:rPr lang="en-US" sz="2800" dirty="0"/>
              <a:t>We use argmax to effectively search for the array element that has the highest value and return the array element reference.</a:t>
            </a:r>
          </a:p>
          <a:p>
            <a:pPr>
              <a:lnSpc>
                <a:spcPct val="100000"/>
              </a:lnSpc>
            </a:pPr>
            <a:r>
              <a:rPr lang="en-US" sz="2800" dirty="0" err="1"/>
              <a:t>Eg</a:t>
            </a:r>
            <a:r>
              <a:rPr lang="en-US" sz="2800" dirty="0"/>
              <a:t>: Array result contains 10 items:</a:t>
            </a:r>
          </a:p>
          <a:p>
            <a:pPr>
              <a:lnSpc>
                <a:spcPct val="100000"/>
              </a:lnSpc>
            </a:pPr>
            <a:endParaRPr lang="en-US" sz="2800" dirty="0"/>
          </a:p>
          <a:p>
            <a:pPr>
              <a:lnSpc>
                <a:spcPct val="100000"/>
              </a:lnSpc>
            </a:pPr>
            <a:endParaRPr lang="en-US" sz="2800" dirty="0"/>
          </a:p>
          <a:p>
            <a:pPr>
              <a:lnSpc>
                <a:spcPct val="100000"/>
              </a:lnSpc>
              <a:buFont typeface="Wingdings" panose="05000000000000000000" pitchFamily="2" charset="2"/>
              <a:buChar char="Ø"/>
            </a:pPr>
            <a:r>
              <a:rPr lang="en-US" sz="2800" dirty="0"/>
              <a:t>argmax(result)  will return  4, since it contains the highest value</a:t>
            </a:r>
          </a:p>
          <a:p>
            <a:pPr>
              <a:lnSpc>
                <a:spcPct val="100000"/>
              </a:lnSpc>
            </a:pPr>
            <a:endParaRPr lang="en-US" dirty="0">
              <a:solidFill>
                <a:prstClr val="black"/>
              </a:solidFill>
              <a:ea typeface="+mj-ea"/>
              <a:cs typeface="+mj-cs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B54E373B-A63D-ACC6-88A2-CBB00663F67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01560" y="4042894"/>
            <a:ext cx="9588880" cy="10161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05880837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 err="1"/>
              <a:t>Tensoflow</a:t>
            </a:r>
            <a:r>
              <a:rPr lang="en-US" sz="6000" b="1" dirty="0"/>
              <a:t> </a:t>
            </a:r>
            <a:r>
              <a:rPr lang="en-US" sz="6000" b="1" dirty="0" err="1"/>
              <a:t>Keras</a:t>
            </a:r>
            <a:r>
              <a:rPr lang="en-US" sz="6000" b="1" dirty="0"/>
              <a:t> Python Code</a:t>
            </a:r>
            <a:endParaRPr lang="en-GB" sz="6000" b="1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A961D13-3C6A-9125-3BE8-40DBBA6A73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690687"/>
            <a:ext cx="11475562" cy="4024313"/>
          </a:xfrm>
        </p:spPr>
        <p:txBody>
          <a:bodyPr>
            <a:normAutofit/>
          </a:bodyPr>
          <a:lstStyle/>
          <a:p>
            <a:pPr>
              <a:lnSpc>
                <a:spcPct val="100000"/>
              </a:lnSpc>
            </a:pPr>
            <a:r>
              <a:rPr lang="en-US" sz="2800" b="1" dirty="0"/>
              <a:t>Evaluation of the Neural Network:</a:t>
            </a:r>
            <a:endParaRPr lang="en-US" dirty="0">
              <a:solidFill>
                <a:prstClr val="black"/>
              </a:solidFill>
              <a:ea typeface="+mj-ea"/>
              <a:cs typeface="+mj-cs"/>
            </a:endParaRPr>
          </a:p>
          <a:p>
            <a:pPr>
              <a:lnSpc>
                <a:spcPct val="100000"/>
              </a:lnSpc>
            </a:pPr>
            <a:endParaRPr lang="en-US" dirty="0">
              <a:solidFill>
                <a:prstClr val="black"/>
              </a:solidFill>
              <a:ea typeface="+mj-ea"/>
              <a:cs typeface="+mj-cs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6CDA6887-1703-CB30-3DC3-B08D2ABF453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72527" y="2042609"/>
            <a:ext cx="9446946" cy="39497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71343204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1D9B3E44-BE3B-4ACE-6424-529619BB1C7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08363" y="1651859"/>
            <a:ext cx="6078239" cy="3956647"/>
          </a:xfrm>
          <a:prstGeom prst="rect">
            <a:avLst/>
          </a:prstGeom>
        </p:spPr>
      </p:pic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Evaluation of the Neural Network</a:t>
            </a:r>
            <a:endParaRPr lang="en-GB" sz="6000" b="1" dirty="0"/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A3941342-D3D1-EF8C-26D1-76652A7329E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/>
          <a:stretch>
            <a:fillRect/>
          </a:stretch>
        </p:blipFill>
        <p:spPr>
          <a:xfrm>
            <a:off x="351934" y="1513245"/>
            <a:ext cx="6565961" cy="33591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3831177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E1C7EAB8-6FCF-4D69-AE3E-78B1E4AEEA5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5755922" cy="3864989"/>
          </a:xfrm>
        </p:spPr>
        <p:txBody>
          <a:bodyPr/>
          <a:lstStyle/>
          <a:p>
            <a:r>
              <a:rPr lang="en-GB" sz="6000" b="1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Callbacks with</a:t>
            </a:r>
          </a:p>
          <a:p>
            <a:r>
              <a:rPr lang="en-GB" sz="6000" b="1" dirty="0" err="1"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Tensorflow</a:t>
            </a:r>
            <a:endParaRPr lang="en-GB" sz="6000" b="1" dirty="0"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r>
              <a:rPr lang="en-GB" sz="6000" b="1" dirty="0"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and </a:t>
            </a:r>
            <a:r>
              <a:rPr lang="en-GB" sz="6000" b="1" dirty="0" err="1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Keras</a:t>
            </a:r>
            <a:endParaRPr lang="en-GB" sz="6000" b="1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15154545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Save and Restore a Model</a:t>
            </a:r>
            <a:endParaRPr lang="en-GB" sz="6000" b="1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A961D13-3C6A-9125-3BE8-40DBBA6A73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431759"/>
            <a:ext cx="11475562" cy="4283242"/>
          </a:xfrm>
        </p:spPr>
        <p:txBody>
          <a:bodyPr>
            <a:normAutofit fontScale="85000" lnSpcReduction="10000"/>
          </a:bodyPr>
          <a:lstStyle/>
          <a:p>
            <a:pPr>
              <a:lnSpc>
                <a:spcPct val="100000"/>
              </a:lnSpc>
            </a:pPr>
            <a:r>
              <a:rPr lang="en-US" sz="3300" dirty="0"/>
              <a:t>To save a model use:</a:t>
            </a:r>
          </a:p>
          <a:p>
            <a:pPr lvl="1">
              <a:lnSpc>
                <a:spcPct val="100000"/>
              </a:lnSpc>
              <a:buFont typeface="Wingdings" panose="05000000000000000000" pitchFamily="2" charset="2"/>
              <a:buChar char="Ø"/>
            </a:pPr>
            <a:r>
              <a:rPr lang="en-US" sz="2800" dirty="0" err="1"/>
              <a:t>model.save</a:t>
            </a:r>
            <a:r>
              <a:rPr lang="en-US" sz="2800" dirty="0"/>
              <a:t>(“my_file_model_name.h5”)</a:t>
            </a:r>
          </a:p>
          <a:p>
            <a:pPr>
              <a:lnSpc>
                <a:spcPct val="100000"/>
              </a:lnSpc>
            </a:pPr>
            <a:r>
              <a:rPr lang="en-US" sz="3300" dirty="0"/>
              <a:t>Where model is your model name.</a:t>
            </a:r>
          </a:p>
          <a:p>
            <a:pPr>
              <a:lnSpc>
                <a:spcPct val="100000"/>
              </a:lnSpc>
            </a:pPr>
            <a:r>
              <a:rPr lang="en-US" sz="3300" dirty="0"/>
              <a:t>Note the use of the HDF5 file format here to save the architecture, hyperparameters and parameters (weights, biases) plus the optimizer used.</a:t>
            </a:r>
          </a:p>
          <a:p>
            <a:pPr>
              <a:lnSpc>
                <a:spcPct val="100000"/>
              </a:lnSpc>
            </a:pPr>
            <a:r>
              <a:rPr lang="en-US" sz="3300" dirty="0"/>
              <a:t>Loading the model is done with:</a:t>
            </a:r>
          </a:p>
          <a:p>
            <a:pPr lvl="1">
              <a:lnSpc>
                <a:spcPct val="100000"/>
              </a:lnSpc>
              <a:buFont typeface="Wingdings" panose="05000000000000000000" pitchFamily="2" charset="2"/>
              <a:buChar char="Ø"/>
            </a:pPr>
            <a:r>
              <a:rPr lang="en-US" sz="2800" dirty="0"/>
              <a:t> model=</a:t>
            </a:r>
            <a:r>
              <a:rPr lang="en-US" sz="2800" dirty="0" err="1"/>
              <a:t>keras.models.load_model</a:t>
            </a:r>
            <a:r>
              <a:rPr lang="en-US" sz="2800" dirty="0"/>
              <a:t>((“my_file_model_name.h5”)</a:t>
            </a:r>
          </a:p>
          <a:p>
            <a:pPr>
              <a:lnSpc>
                <a:spcPct val="100000"/>
              </a:lnSpc>
            </a:pPr>
            <a:r>
              <a:rPr lang="en-US" sz="3300" dirty="0"/>
              <a:t>You can save your model periodically during long training periods using checkpoints. </a:t>
            </a:r>
            <a:endParaRPr lang="en-US" sz="3300" dirty="0">
              <a:solidFill>
                <a:prstClr val="black"/>
              </a:solidFill>
              <a:ea typeface="+mj-ea"/>
              <a:cs typeface="+mj-cs"/>
            </a:endParaRPr>
          </a:p>
        </p:txBody>
      </p:sp>
    </p:spTree>
    <p:extLst>
      <p:ext uri="{BB962C8B-B14F-4D97-AF65-F5344CB8AC3E}">
        <p14:creationId xmlns:p14="http://schemas.microsoft.com/office/powerpoint/2010/main" val="3174910490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Callbacks</a:t>
            </a:r>
            <a:endParaRPr lang="en-GB" sz="6000" b="1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A961D13-3C6A-9125-3BE8-40DBBA6A73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431759"/>
            <a:ext cx="11475562" cy="4283242"/>
          </a:xfrm>
        </p:spPr>
        <p:txBody>
          <a:bodyPr>
            <a:normAutofit/>
          </a:bodyPr>
          <a:lstStyle/>
          <a:p>
            <a:pPr>
              <a:lnSpc>
                <a:spcPct val="100000"/>
              </a:lnSpc>
            </a:pPr>
            <a:r>
              <a:rPr lang="en-US" sz="3200" dirty="0"/>
              <a:t>A callback function can be used that makes use of folder logger</a:t>
            </a:r>
          </a:p>
          <a:p>
            <a:pPr>
              <a:lnSpc>
                <a:spcPct val="100000"/>
              </a:lnSpc>
            </a:pPr>
            <a:r>
              <a:rPr lang="en-US" sz="3200" dirty="0">
                <a:solidFill>
                  <a:prstClr val="black"/>
                </a:solidFill>
                <a:ea typeface="+mj-ea"/>
                <a:cs typeface="+mj-cs"/>
              </a:rPr>
              <a:t>Callback functions can also be used to save models periodically</a:t>
            </a:r>
          </a:p>
          <a:p>
            <a:pPr>
              <a:lnSpc>
                <a:spcPct val="100000"/>
              </a:lnSpc>
            </a:pPr>
            <a:r>
              <a:rPr lang="en-US" sz="3200" dirty="0">
                <a:solidFill>
                  <a:prstClr val="black"/>
                </a:solidFill>
                <a:ea typeface="+mj-ea"/>
                <a:cs typeface="+mj-cs"/>
              </a:rPr>
              <a:t>The fit() method accepts a callbacks argument that specifies a list of objects that </a:t>
            </a:r>
            <a:r>
              <a:rPr lang="en-US" sz="3200" dirty="0" err="1">
                <a:solidFill>
                  <a:prstClr val="black"/>
                </a:solidFill>
                <a:ea typeface="+mj-ea"/>
                <a:cs typeface="+mj-cs"/>
              </a:rPr>
              <a:t>Keras</a:t>
            </a:r>
            <a:r>
              <a:rPr lang="en-US" sz="3200" dirty="0">
                <a:solidFill>
                  <a:prstClr val="black"/>
                </a:solidFill>
                <a:ea typeface="+mj-ea"/>
                <a:cs typeface="+mj-cs"/>
              </a:rPr>
              <a:t> will call at the start and end of training, at the start and end of an epoch, </a:t>
            </a:r>
            <a:r>
              <a:rPr lang="en-US" sz="3200" dirty="0" err="1">
                <a:solidFill>
                  <a:prstClr val="black"/>
                </a:solidFill>
                <a:ea typeface="+mj-ea"/>
                <a:cs typeface="+mj-cs"/>
              </a:rPr>
              <a:t>etc</a:t>
            </a:r>
            <a:r>
              <a:rPr lang="en-US" sz="3200" dirty="0">
                <a:solidFill>
                  <a:prstClr val="black"/>
                </a:solidFill>
                <a:ea typeface="+mj-ea"/>
                <a:cs typeface="+mj-cs"/>
              </a:rPr>
              <a:t>)</a:t>
            </a:r>
          </a:p>
          <a:p>
            <a:pPr>
              <a:lnSpc>
                <a:spcPct val="100000"/>
              </a:lnSpc>
            </a:pPr>
            <a:endParaRPr lang="en-US" dirty="0">
              <a:solidFill>
                <a:prstClr val="black"/>
              </a:solidFill>
              <a:ea typeface="+mj-ea"/>
              <a:cs typeface="+mj-cs"/>
            </a:endParaRPr>
          </a:p>
        </p:txBody>
      </p:sp>
    </p:spTree>
    <p:extLst>
      <p:ext uri="{BB962C8B-B14F-4D97-AF65-F5344CB8AC3E}">
        <p14:creationId xmlns:p14="http://schemas.microsoft.com/office/powerpoint/2010/main" val="3309613401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The </a:t>
            </a:r>
            <a:r>
              <a:rPr lang="en-US" sz="6000" b="1" dirty="0" err="1"/>
              <a:t>ModelCheckpoint</a:t>
            </a:r>
            <a:r>
              <a:rPr lang="en-US" sz="6000" b="1" dirty="0"/>
              <a:t> Callback</a:t>
            </a:r>
            <a:endParaRPr lang="en-GB" sz="6000" b="1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A961D13-3C6A-9125-3BE8-40DBBA6A73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690687"/>
            <a:ext cx="11475562" cy="4024313"/>
          </a:xfrm>
        </p:spPr>
        <p:txBody>
          <a:bodyPr>
            <a:normAutofit/>
          </a:bodyPr>
          <a:lstStyle/>
          <a:p>
            <a:pPr>
              <a:lnSpc>
                <a:spcPct val="100000"/>
              </a:lnSpc>
            </a:pPr>
            <a:r>
              <a:rPr lang="en-US" sz="3200" dirty="0">
                <a:solidFill>
                  <a:prstClr val="black"/>
                </a:solidFill>
                <a:ea typeface="+mj-ea"/>
                <a:cs typeface="+mj-cs"/>
              </a:rPr>
              <a:t>This saves checkpoints of your model at regular intervals during training (default is at the end of every epoch)</a:t>
            </a:r>
            <a:endParaRPr lang="en-US" sz="2400" dirty="0">
              <a:solidFill>
                <a:prstClr val="black"/>
              </a:solidFill>
              <a:ea typeface="+mj-ea"/>
              <a:cs typeface="+mj-cs"/>
            </a:endParaRPr>
          </a:p>
          <a:p>
            <a:pPr lvl="2">
              <a:lnSpc>
                <a:spcPct val="100000"/>
              </a:lnSpc>
            </a:pPr>
            <a:endParaRPr lang="en-US" sz="2400" dirty="0">
              <a:solidFill>
                <a:prstClr val="black"/>
              </a:solidFill>
              <a:ea typeface="+mj-ea"/>
              <a:cs typeface="+mj-cs"/>
            </a:endParaRPr>
          </a:p>
          <a:p>
            <a:pPr lvl="1">
              <a:lnSpc>
                <a:spcPct val="100000"/>
              </a:lnSpc>
              <a:buFont typeface="Wingdings" panose="05000000000000000000" pitchFamily="2" charset="2"/>
              <a:buChar char="Ø"/>
            </a:pPr>
            <a:r>
              <a:rPr lang="en-GB" b="1" dirty="0">
                <a:latin typeface="Courier New" panose="02070309020205020404" pitchFamily="49" charset="0"/>
                <a:cs typeface="Courier New" panose="02070309020205020404" pitchFamily="49" charset="0"/>
              </a:rPr>
              <a:t>Checkpoint_cb = </a:t>
            </a:r>
            <a:r>
              <a:rPr lang="en-GB" b="1" dirty="0" err="1">
                <a:latin typeface="Courier New" panose="02070309020205020404" pitchFamily="49" charset="0"/>
                <a:cs typeface="Courier New" panose="02070309020205020404" pitchFamily="49" charset="0"/>
              </a:rPr>
              <a:t>keras.callbacks.ModelCheckpoint</a:t>
            </a:r>
            <a:r>
              <a:rPr lang="en-GB" b="1" dirty="0">
                <a:latin typeface="Courier New" panose="02070309020205020404" pitchFamily="49" charset="0"/>
                <a:cs typeface="Courier New" panose="02070309020205020404" pitchFamily="49" charset="0"/>
              </a:rPr>
              <a:t>(“my_file_model_name.h5”, </a:t>
            </a:r>
            <a:r>
              <a:rPr lang="en-GB" b="1" dirty="0" err="1">
                <a:latin typeface="Courier New" panose="02070309020205020404" pitchFamily="49" charset="0"/>
                <a:cs typeface="Courier New" panose="02070309020205020404" pitchFamily="49" charset="0"/>
              </a:rPr>
              <a:t>save_best_only</a:t>
            </a:r>
            <a:r>
              <a:rPr lang="en-GB" b="1" dirty="0">
                <a:latin typeface="Courier New" panose="02070309020205020404" pitchFamily="49" charset="0"/>
                <a:cs typeface="Courier New" panose="02070309020205020404" pitchFamily="49" charset="0"/>
              </a:rPr>
              <a:t>=True, verbose=1, mode='min', </a:t>
            </a:r>
            <a:r>
              <a:rPr lang="en-GB" b="1" dirty="0" err="1">
                <a:latin typeface="Courier New" panose="02070309020205020404" pitchFamily="49" charset="0"/>
                <a:cs typeface="Courier New" panose="02070309020205020404" pitchFamily="49" charset="0"/>
              </a:rPr>
              <a:t>moniter</a:t>
            </a:r>
            <a:r>
              <a:rPr lang="en-GB" b="1" dirty="0">
                <a:latin typeface="Courier New" panose="02070309020205020404" pitchFamily="49" charset="0"/>
                <a:cs typeface="Courier New" panose="02070309020205020404" pitchFamily="49" charset="0"/>
              </a:rPr>
              <a:t>='</a:t>
            </a:r>
            <a:r>
              <a:rPr lang="en-GB" b="1" dirty="0" err="1">
                <a:latin typeface="Courier New" panose="02070309020205020404" pitchFamily="49" charset="0"/>
                <a:cs typeface="Courier New" panose="02070309020205020404" pitchFamily="49" charset="0"/>
              </a:rPr>
              <a:t>val_loss</a:t>
            </a:r>
            <a:r>
              <a:rPr lang="en-GB" b="1" dirty="0">
                <a:latin typeface="Courier New" panose="02070309020205020404" pitchFamily="49" charset="0"/>
                <a:cs typeface="Courier New" panose="02070309020205020404" pitchFamily="49" charset="0"/>
              </a:rPr>
              <a:t>’) </a:t>
            </a:r>
          </a:p>
          <a:p>
            <a:pPr>
              <a:lnSpc>
                <a:spcPct val="100000"/>
              </a:lnSpc>
            </a:pPr>
            <a:r>
              <a:rPr lang="en-US" dirty="0">
                <a:solidFill>
                  <a:prstClr val="black"/>
                </a:solidFill>
                <a:ea typeface="+mj-ea"/>
                <a:cs typeface="+mj-cs"/>
              </a:rPr>
              <a:t>The </a:t>
            </a:r>
            <a:r>
              <a:rPr lang="en-US" dirty="0" err="1">
                <a:solidFill>
                  <a:prstClr val="black"/>
                </a:solidFill>
                <a:ea typeface="+mj-ea"/>
                <a:cs typeface="+mj-cs"/>
              </a:rPr>
              <a:t>save_best_only</a:t>
            </a:r>
            <a:r>
              <a:rPr lang="en-US" dirty="0">
                <a:solidFill>
                  <a:prstClr val="black"/>
                </a:solidFill>
                <a:ea typeface="+mj-ea"/>
                <a:cs typeface="+mj-cs"/>
              </a:rPr>
              <a:t> flag allow a simple way  to perform early stopping</a:t>
            </a:r>
          </a:p>
          <a:p>
            <a:pPr>
              <a:lnSpc>
                <a:spcPct val="100000"/>
              </a:lnSpc>
            </a:pPr>
            <a:endParaRPr lang="en-US" dirty="0">
              <a:solidFill>
                <a:prstClr val="black"/>
              </a:solidFill>
              <a:ea typeface="+mj-ea"/>
              <a:cs typeface="+mj-cs"/>
            </a:endParaRPr>
          </a:p>
        </p:txBody>
      </p:sp>
    </p:spTree>
    <p:extLst>
      <p:ext uri="{BB962C8B-B14F-4D97-AF65-F5344CB8AC3E}">
        <p14:creationId xmlns:p14="http://schemas.microsoft.com/office/powerpoint/2010/main" val="2335134470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Callbacks</a:t>
            </a:r>
            <a:endParaRPr lang="en-GB" sz="6000" b="1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A961D13-3C6A-9125-3BE8-40DBBA6A73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690687"/>
            <a:ext cx="11475562" cy="4024313"/>
          </a:xfrm>
        </p:spPr>
        <p:txBody>
          <a:bodyPr>
            <a:normAutofit/>
          </a:bodyPr>
          <a:lstStyle/>
          <a:p>
            <a:pPr>
              <a:lnSpc>
                <a:spcPct val="100000"/>
              </a:lnSpc>
            </a:pPr>
            <a:r>
              <a:rPr lang="en-US" sz="3200" dirty="0">
                <a:solidFill>
                  <a:prstClr val="black"/>
                </a:solidFill>
                <a:ea typeface="+mj-ea"/>
                <a:cs typeface="+mj-cs"/>
              </a:rPr>
              <a:t>We can combine callbacks and call them when training using fit()</a:t>
            </a:r>
          </a:p>
          <a:p>
            <a:pPr marL="0" indent="0">
              <a:lnSpc>
                <a:spcPct val="100000"/>
              </a:lnSpc>
              <a:buNone/>
            </a:pPr>
            <a:endParaRPr lang="en-US" sz="3200" dirty="0">
              <a:solidFill>
                <a:prstClr val="black"/>
              </a:solidFill>
              <a:ea typeface="+mj-ea"/>
              <a:cs typeface="+mj-cs"/>
            </a:endParaRPr>
          </a:p>
          <a:p>
            <a:pPr lvl="1">
              <a:buFont typeface="Wingdings" panose="05000000000000000000" pitchFamily="2" charset="2"/>
              <a:buChar char="Ø"/>
            </a:pPr>
            <a:r>
              <a:rPr lang="en-GB" b="1" dirty="0">
                <a:latin typeface="Courier New" panose="02070309020205020404" pitchFamily="49" charset="0"/>
                <a:cs typeface="Courier New" panose="02070309020205020404" pitchFamily="49" charset="0"/>
              </a:rPr>
              <a:t>history=</a:t>
            </a:r>
            <a:r>
              <a:rPr lang="en-GB" b="1" dirty="0" err="1">
                <a:latin typeface="Courier New" panose="02070309020205020404" pitchFamily="49" charset="0"/>
                <a:cs typeface="Courier New" panose="02070309020205020404" pitchFamily="49" charset="0"/>
              </a:rPr>
              <a:t>model.fit</a:t>
            </a:r>
            <a:r>
              <a:rPr lang="en-GB" b="1" dirty="0">
                <a:latin typeface="Courier New" panose="02070309020205020404" pitchFamily="49" charset="0"/>
                <a:cs typeface="Courier New" panose="02070309020205020404" pitchFamily="49" charset="0"/>
              </a:rPr>
              <a:t>(</a:t>
            </a:r>
            <a:r>
              <a:rPr lang="en-GB" b="1" dirty="0" err="1">
                <a:latin typeface="Courier New" panose="02070309020205020404" pitchFamily="49" charset="0"/>
                <a:cs typeface="Courier New" panose="02070309020205020404" pitchFamily="49" charset="0"/>
              </a:rPr>
              <a:t>X_train,y_train,epochs</a:t>
            </a:r>
            <a:r>
              <a:rPr lang="en-GB" b="1" dirty="0">
                <a:latin typeface="Courier New" panose="02070309020205020404" pitchFamily="49" charset="0"/>
                <a:cs typeface="Courier New" panose="02070309020205020404" pitchFamily="49" charset="0"/>
              </a:rPr>
              <a:t>=1000,   </a:t>
            </a:r>
          </a:p>
          <a:p>
            <a:pPr marL="0" indent="0">
              <a:buNone/>
            </a:pPr>
            <a:r>
              <a:rPr lang="en-GB" b="1" dirty="0">
                <a:latin typeface="Courier New" panose="02070309020205020404" pitchFamily="49" charset="0"/>
                <a:cs typeface="Courier New" panose="02070309020205020404" pitchFamily="49" charset="0"/>
              </a:rPr>
              <a:t>            </a:t>
            </a:r>
            <a:r>
              <a:rPr lang="en-GB" sz="2400" b="1" dirty="0" err="1">
                <a:latin typeface="Courier New" panose="02070309020205020404" pitchFamily="49" charset="0"/>
                <a:cs typeface="Courier New" panose="02070309020205020404" pitchFamily="49" charset="0"/>
              </a:rPr>
              <a:t>validation_data</a:t>
            </a:r>
            <a:r>
              <a:rPr lang="en-GB" sz="2400" b="1" dirty="0">
                <a:latin typeface="Courier New" panose="02070309020205020404" pitchFamily="49" charset="0"/>
                <a:cs typeface="Courier New" panose="02070309020205020404" pitchFamily="49" charset="0"/>
              </a:rPr>
              <a:t>=(</a:t>
            </a:r>
            <a:r>
              <a:rPr lang="en-GB" sz="2400" b="1" dirty="0" err="1">
                <a:latin typeface="Courier New" panose="02070309020205020404" pitchFamily="49" charset="0"/>
                <a:cs typeface="Courier New" panose="02070309020205020404" pitchFamily="49" charset="0"/>
              </a:rPr>
              <a:t>X_valid,y_valid</a:t>
            </a:r>
            <a:r>
              <a:rPr lang="en-GB" sz="2400" b="1" dirty="0">
                <a:latin typeface="Courier New" panose="02070309020205020404" pitchFamily="49" charset="0"/>
                <a:cs typeface="Courier New" panose="02070309020205020404" pitchFamily="49" charset="0"/>
              </a:rPr>
              <a:t>),</a:t>
            </a:r>
          </a:p>
          <a:p>
            <a:pPr marL="0" indent="0">
              <a:buNone/>
            </a:pPr>
            <a:r>
              <a:rPr lang="en-GB" sz="2400" b="1" dirty="0">
                <a:latin typeface="Courier New" panose="02070309020205020404" pitchFamily="49" charset="0"/>
                <a:cs typeface="Courier New" panose="02070309020205020404" pitchFamily="49" charset="0"/>
              </a:rPr>
              <a:t>            callbacks=[</a:t>
            </a:r>
            <a:r>
              <a:rPr lang="en-GB" sz="2400" b="1" dirty="0" err="1">
                <a:latin typeface="Courier New" panose="02070309020205020404" pitchFamily="49" charset="0"/>
                <a:cs typeface="Courier New" panose="02070309020205020404" pitchFamily="49" charset="0"/>
              </a:rPr>
              <a:t>tensorboard_cb</a:t>
            </a:r>
            <a:r>
              <a:rPr lang="en-GB" sz="2400" b="1" dirty="0">
                <a:latin typeface="Courier New" panose="02070309020205020404" pitchFamily="49" charset="0"/>
                <a:cs typeface="Courier New" panose="02070309020205020404" pitchFamily="49" charset="0"/>
              </a:rPr>
              <a:t>,</a:t>
            </a:r>
          </a:p>
          <a:p>
            <a:pPr marL="0" indent="0">
              <a:buNone/>
            </a:pPr>
            <a:r>
              <a:rPr lang="en-GB" sz="2400" b="1" dirty="0">
                <a:latin typeface="Courier New" panose="02070309020205020404" pitchFamily="49" charset="0"/>
                <a:cs typeface="Courier New" panose="02070309020205020404" pitchFamily="49" charset="0"/>
              </a:rPr>
              <a:t>            </a:t>
            </a:r>
            <a:r>
              <a:rPr lang="en-GB" sz="2400" b="1" dirty="0" err="1">
                <a:latin typeface="Courier New" panose="02070309020205020404" pitchFamily="49" charset="0"/>
                <a:cs typeface="Courier New" panose="02070309020205020404" pitchFamily="49" charset="0"/>
              </a:rPr>
              <a:t>checkpoint_cb</a:t>
            </a:r>
            <a:r>
              <a:rPr lang="en-GB" sz="2400" b="1" dirty="0">
                <a:latin typeface="Courier New" panose="02070309020205020404" pitchFamily="49" charset="0"/>
                <a:cs typeface="Courier New" panose="02070309020205020404" pitchFamily="49" charset="0"/>
              </a:rPr>
              <a:t>, early_stopping_cb])</a:t>
            </a:r>
          </a:p>
          <a:p>
            <a:pPr lvl="1">
              <a:lnSpc>
                <a:spcPct val="100000"/>
              </a:lnSpc>
              <a:buFont typeface="Wingdings" panose="05000000000000000000" pitchFamily="2" charset="2"/>
              <a:buChar char="Ø"/>
            </a:pPr>
            <a:endParaRPr lang="en-US" dirty="0">
              <a:solidFill>
                <a:prstClr val="black"/>
              </a:solidFill>
              <a:ea typeface="+mj-ea"/>
              <a:cs typeface="+mj-cs"/>
            </a:endParaRPr>
          </a:p>
          <a:p>
            <a:pPr lvl="1">
              <a:lnSpc>
                <a:spcPct val="100000"/>
              </a:lnSpc>
            </a:pPr>
            <a:endParaRPr lang="en-US" sz="2800" dirty="0">
              <a:solidFill>
                <a:prstClr val="black"/>
              </a:solidFill>
              <a:ea typeface="+mj-ea"/>
              <a:cs typeface="+mj-cs"/>
            </a:endParaRPr>
          </a:p>
          <a:p>
            <a:pPr>
              <a:lnSpc>
                <a:spcPct val="100000"/>
              </a:lnSpc>
            </a:pPr>
            <a:endParaRPr lang="en-US" dirty="0">
              <a:solidFill>
                <a:prstClr val="black"/>
              </a:solidFill>
              <a:ea typeface="+mj-ea"/>
              <a:cs typeface="+mj-cs"/>
            </a:endParaRPr>
          </a:p>
          <a:p>
            <a:pPr>
              <a:lnSpc>
                <a:spcPct val="100000"/>
              </a:lnSpc>
            </a:pPr>
            <a:endParaRPr lang="en-US" dirty="0">
              <a:solidFill>
                <a:prstClr val="black"/>
              </a:solidFill>
              <a:ea typeface="+mj-ea"/>
              <a:cs typeface="+mj-cs"/>
            </a:endParaRPr>
          </a:p>
        </p:txBody>
      </p:sp>
    </p:spTree>
    <p:extLst>
      <p:ext uri="{BB962C8B-B14F-4D97-AF65-F5344CB8AC3E}">
        <p14:creationId xmlns:p14="http://schemas.microsoft.com/office/powerpoint/2010/main" val="4184748238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A961D13-3C6A-9125-3BE8-40DBBA6A73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673768"/>
            <a:ext cx="11475562" cy="5041232"/>
          </a:xfrm>
        </p:spPr>
        <p:txBody>
          <a:bodyPr>
            <a:normAutofit fontScale="25000" lnSpcReduction="20000"/>
          </a:bodyPr>
          <a:lstStyle/>
          <a:p>
            <a:pPr marL="0" indent="0">
              <a:lnSpc>
                <a:spcPct val="100000"/>
              </a:lnSpc>
              <a:buNone/>
            </a:pPr>
            <a:r>
              <a:rPr lang="en-US" sz="9600" dirty="0">
                <a:solidFill>
                  <a:prstClr val="black"/>
                </a:solidFill>
                <a:ea typeface="+mj-ea"/>
                <a:cs typeface="+mj-cs"/>
              </a:rPr>
              <a:t>Epoch 276/1000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US" sz="9600" dirty="0">
                <a:solidFill>
                  <a:prstClr val="black"/>
                </a:solidFill>
                <a:ea typeface="+mj-ea"/>
                <a:cs typeface="+mj-cs"/>
              </a:rPr>
              <a:t>54336/55000 [============================&gt;.] - ETA: 0s - loss: 1.6504 - accuracy: 0.8202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US" sz="9600" dirty="0">
                <a:solidFill>
                  <a:prstClr val="black"/>
                </a:solidFill>
                <a:ea typeface="+mj-ea"/>
                <a:cs typeface="+mj-cs"/>
              </a:rPr>
              <a:t>Epoch 00276: </a:t>
            </a:r>
            <a:r>
              <a:rPr lang="en-US" sz="9600" dirty="0" err="1">
                <a:solidFill>
                  <a:prstClr val="black"/>
                </a:solidFill>
                <a:ea typeface="+mj-ea"/>
                <a:cs typeface="+mj-cs"/>
              </a:rPr>
              <a:t>val_loss</a:t>
            </a:r>
            <a:r>
              <a:rPr lang="en-US" sz="9600" dirty="0">
                <a:solidFill>
                  <a:prstClr val="black"/>
                </a:solidFill>
                <a:ea typeface="+mj-ea"/>
                <a:cs typeface="+mj-cs"/>
              </a:rPr>
              <a:t> improved from 1.64787 to 1.64775, saving model to MLP_model.h5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US" sz="9600" dirty="0">
                <a:solidFill>
                  <a:prstClr val="black"/>
                </a:solidFill>
                <a:ea typeface="+mj-ea"/>
                <a:cs typeface="+mj-cs"/>
              </a:rPr>
              <a:t>55000/55000 [==============================] - 3s 51us/sample - loss: 1.6504 - accuracy: 0.8201 - </a:t>
            </a:r>
            <a:r>
              <a:rPr lang="en-US" sz="9600" dirty="0" err="1">
                <a:solidFill>
                  <a:prstClr val="black"/>
                </a:solidFill>
                <a:ea typeface="+mj-ea"/>
                <a:cs typeface="+mj-cs"/>
              </a:rPr>
              <a:t>val_loss</a:t>
            </a:r>
            <a:r>
              <a:rPr lang="en-US" sz="9600" dirty="0">
                <a:solidFill>
                  <a:prstClr val="black"/>
                </a:solidFill>
                <a:ea typeface="+mj-ea"/>
                <a:cs typeface="+mj-cs"/>
              </a:rPr>
              <a:t>: 1.6478 - </a:t>
            </a:r>
            <a:r>
              <a:rPr lang="en-US" sz="9600" dirty="0" err="1">
                <a:solidFill>
                  <a:prstClr val="black"/>
                </a:solidFill>
                <a:ea typeface="+mj-ea"/>
                <a:cs typeface="+mj-cs"/>
              </a:rPr>
              <a:t>val_accuracy</a:t>
            </a:r>
            <a:r>
              <a:rPr lang="en-US" sz="9600" dirty="0">
                <a:solidFill>
                  <a:prstClr val="black"/>
                </a:solidFill>
                <a:ea typeface="+mj-ea"/>
                <a:cs typeface="+mj-cs"/>
              </a:rPr>
              <a:t>: 0.8200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US" sz="9600" dirty="0">
                <a:solidFill>
                  <a:prstClr val="black"/>
                </a:solidFill>
                <a:ea typeface="+mj-ea"/>
                <a:cs typeface="+mj-cs"/>
              </a:rPr>
              <a:t>Epoch 277/1000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US" sz="9600" dirty="0">
                <a:solidFill>
                  <a:prstClr val="black"/>
                </a:solidFill>
                <a:ea typeface="+mj-ea"/>
                <a:cs typeface="+mj-cs"/>
              </a:rPr>
              <a:t>54336/55000 [============================&gt;.] - ETA: 0s - loss: 1.6504 - accuracy: 0.8196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US" sz="9600" dirty="0">
                <a:solidFill>
                  <a:prstClr val="black"/>
                </a:solidFill>
                <a:ea typeface="+mj-ea"/>
                <a:cs typeface="+mj-cs"/>
              </a:rPr>
              <a:t>Epoch 00277: </a:t>
            </a:r>
            <a:r>
              <a:rPr lang="en-US" sz="9600" dirty="0" err="1">
                <a:solidFill>
                  <a:prstClr val="black"/>
                </a:solidFill>
                <a:ea typeface="+mj-ea"/>
                <a:cs typeface="+mj-cs"/>
              </a:rPr>
              <a:t>val_loss</a:t>
            </a:r>
            <a:r>
              <a:rPr lang="en-US" sz="9600" dirty="0">
                <a:solidFill>
                  <a:prstClr val="black"/>
                </a:solidFill>
                <a:ea typeface="+mj-ea"/>
                <a:cs typeface="+mj-cs"/>
              </a:rPr>
              <a:t> did not improve from 1.64775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US" sz="9600" dirty="0">
                <a:solidFill>
                  <a:prstClr val="black"/>
                </a:solidFill>
                <a:ea typeface="+mj-ea"/>
                <a:cs typeface="+mj-cs"/>
              </a:rPr>
              <a:t>55000/55000 [==============================] - 3s 57us/sample - loss: 1.6503 - accuracy: 0.8197 - </a:t>
            </a:r>
            <a:r>
              <a:rPr lang="en-US" sz="9600" dirty="0" err="1">
                <a:solidFill>
                  <a:prstClr val="black"/>
                </a:solidFill>
                <a:ea typeface="+mj-ea"/>
                <a:cs typeface="+mj-cs"/>
              </a:rPr>
              <a:t>val_loss</a:t>
            </a:r>
            <a:r>
              <a:rPr lang="en-US" sz="9600" dirty="0">
                <a:solidFill>
                  <a:prstClr val="black"/>
                </a:solidFill>
                <a:ea typeface="+mj-ea"/>
                <a:cs typeface="+mj-cs"/>
              </a:rPr>
              <a:t>: 1.6478 - </a:t>
            </a:r>
            <a:r>
              <a:rPr lang="en-US" sz="9600" dirty="0" err="1">
                <a:solidFill>
                  <a:prstClr val="black"/>
                </a:solidFill>
                <a:ea typeface="+mj-ea"/>
                <a:cs typeface="+mj-cs"/>
              </a:rPr>
              <a:t>val_accuracy</a:t>
            </a:r>
            <a:r>
              <a:rPr lang="en-US" sz="9600" dirty="0">
                <a:solidFill>
                  <a:prstClr val="black"/>
                </a:solidFill>
                <a:ea typeface="+mj-ea"/>
                <a:cs typeface="+mj-cs"/>
              </a:rPr>
              <a:t>: 0.8202</a:t>
            </a:r>
          </a:p>
          <a:p>
            <a:pPr>
              <a:lnSpc>
                <a:spcPct val="100000"/>
              </a:lnSpc>
            </a:pPr>
            <a:endParaRPr lang="en-US" dirty="0">
              <a:solidFill>
                <a:prstClr val="black"/>
              </a:solidFill>
              <a:ea typeface="+mj-ea"/>
              <a:cs typeface="+mj-cs"/>
            </a:endParaRPr>
          </a:p>
        </p:txBody>
      </p:sp>
      <p:sp>
        <p:nvSpPr>
          <p:cNvPr id="4" name="Oval 3">
            <a:extLst>
              <a:ext uri="{FF2B5EF4-FFF2-40B4-BE49-F238E27FC236}">
                <a16:creationId xmlns:a16="http://schemas.microsoft.com/office/drawing/2014/main" id="{BCA5DAB2-C47D-8DA1-ABFB-4ABC5F5D389D}"/>
              </a:ext>
            </a:extLst>
          </p:cNvPr>
          <p:cNvSpPr/>
          <p:nvPr/>
        </p:nvSpPr>
        <p:spPr>
          <a:xfrm>
            <a:off x="1876926" y="1359568"/>
            <a:ext cx="5751095" cy="1143000"/>
          </a:xfrm>
          <a:prstGeom prst="ellipse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Oval 5">
            <a:extLst>
              <a:ext uri="{FF2B5EF4-FFF2-40B4-BE49-F238E27FC236}">
                <a16:creationId xmlns:a16="http://schemas.microsoft.com/office/drawing/2014/main" id="{9CB8C443-108A-07CC-7D89-F7FC33899E0C}"/>
              </a:ext>
            </a:extLst>
          </p:cNvPr>
          <p:cNvSpPr/>
          <p:nvPr/>
        </p:nvSpPr>
        <p:spPr>
          <a:xfrm>
            <a:off x="1876926" y="3549315"/>
            <a:ext cx="5438274" cy="1143000"/>
          </a:xfrm>
          <a:prstGeom prst="ellipse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1A8585E1-280A-0688-E9DC-09EAD4588ADF}"/>
              </a:ext>
            </a:extLst>
          </p:cNvPr>
          <p:cNvSpPr/>
          <p:nvPr/>
        </p:nvSpPr>
        <p:spPr>
          <a:xfrm>
            <a:off x="7628021" y="1359568"/>
            <a:ext cx="4205760" cy="1143000"/>
          </a:xfrm>
          <a:prstGeom prst="ellipse">
            <a:avLst/>
          </a:prstGeom>
          <a:noFill/>
          <a:ln w="28575">
            <a:solidFill>
              <a:srgbClr val="92D05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71523690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A961D13-3C6A-9125-3BE8-40DBBA6A73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252664"/>
            <a:ext cx="11475562" cy="5462336"/>
          </a:xfrm>
        </p:spPr>
        <p:txBody>
          <a:bodyPr>
            <a:normAutofit fontScale="25000" lnSpcReduction="20000"/>
          </a:bodyPr>
          <a:lstStyle/>
          <a:p>
            <a:pPr marL="0" indent="0">
              <a:lnSpc>
                <a:spcPct val="100000"/>
              </a:lnSpc>
              <a:buNone/>
            </a:pPr>
            <a:r>
              <a:rPr lang="en-US" sz="9600" dirty="0">
                <a:solidFill>
                  <a:prstClr val="black"/>
                </a:solidFill>
                <a:ea typeface="+mj-ea"/>
                <a:cs typeface="+mj-cs"/>
              </a:rPr>
              <a:t>Epoch 278/1000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US" sz="9600" dirty="0">
                <a:solidFill>
                  <a:prstClr val="black"/>
                </a:solidFill>
                <a:ea typeface="+mj-ea"/>
                <a:cs typeface="+mj-cs"/>
              </a:rPr>
              <a:t>54464/55000 [============================&gt;.] - ETA: 0s - loss: 1.6503 - accuracy: 0.8198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US" sz="9600" dirty="0">
                <a:solidFill>
                  <a:prstClr val="black"/>
                </a:solidFill>
                <a:ea typeface="+mj-ea"/>
                <a:cs typeface="+mj-cs"/>
              </a:rPr>
              <a:t>Epoch 00278: </a:t>
            </a:r>
            <a:r>
              <a:rPr lang="en-US" sz="9600" dirty="0" err="1">
                <a:solidFill>
                  <a:prstClr val="black"/>
                </a:solidFill>
                <a:ea typeface="+mj-ea"/>
                <a:cs typeface="+mj-cs"/>
              </a:rPr>
              <a:t>val_loss</a:t>
            </a:r>
            <a:r>
              <a:rPr lang="en-US" sz="9600" dirty="0">
                <a:solidFill>
                  <a:prstClr val="black"/>
                </a:solidFill>
                <a:ea typeface="+mj-ea"/>
                <a:cs typeface="+mj-cs"/>
              </a:rPr>
              <a:t> did not improve from 1.64775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US" sz="9600" dirty="0">
                <a:solidFill>
                  <a:prstClr val="black"/>
                </a:solidFill>
                <a:ea typeface="+mj-ea"/>
                <a:cs typeface="+mj-cs"/>
              </a:rPr>
              <a:t>55000/55000 [==============================] - 4s 68us/sample - loss: 1.6503 - accuracy: 0.8198 - </a:t>
            </a:r>
            <a:r>
              <a:rPr lang="en-US" sz="9600" dirty="0" err="1">
                <a:solidFill>
                  <a:prstClr val="black"/>
                </a:solidFill>
                <a:ea typeface="+mj-ea"/>
                <a:cs typeface="+mj-cs"/>
              </a:rPr>
              <a:t>val_loss</a:t>
            </a:r>
            <a:r>
              <a:rPr lang="en-US" sz="9600" dirty="0">
                <a:solidFill>
                  <a:prstClr val="black"/>
                </a:solidFill>
                <a:ea typeface="+mj-ea"/>
                <a:cs typeface="+mj-cs"/>
              </a:rPr>
              <a:t>: 1.6478 - </a:t>
            </a:r>
            <a:r>
              <a:rPr lang="en-US" sz="9600" dirty="0" err="1">
                <a:solidFill>
                  <a:prstClr val="black"/>
                </a:solidFill>
                <a:ea typeface="+mj-ea"/>
                <a:cs typeface="+mj-cs"/>
              </a:rPr>
              <a:t>val_accuracy</a:t>
            </a:r>
            <a:r>
              <a:rPr lang="en-US" sz="9600" dirty="0">
                <a:solidFill>
                  <a:prstClr val="black"/>
                </a:solidFill>
                <a:ea typeface="+mj-ea"/>
                <a:cs typeface="+mj-cs"/>
              </a:rPr>
              <a:t>: 0.8206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US" sz="9600" dirty="0">
                <a:solidFill>
                  <a:prstClr val="black"/>
                </a:solidFill>
                <a:ea typeface="+mj-ea"/>
                <a:cs typeface="+mj-cs"/>
              </a:rPr>
              <a:t>Epoch 279/1000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US" sz="9600" dirty="0">
                <a:solidFill>
                  <a:prstClr val="black"/>
                </a:solidFill>
                <a:ea typeface="+mj-ea"/>
                <a:cs typeface="+mj-cs"/>
              </a:rPr>
              <a:t>53984/55000 [============================&gt;.] - ETA: 0s - loss: 1.6503 - accuracy: 0.8197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US" sz="9600" dirty="0">
                <a:solidFill>
                  <a:prstClr val="black"/>
                </a:solidFill>
                <a:ea typeface="+mj-ea"/>
                <a:cs typeface="+mj-cs"/>
              </a:rPr>
              <a:t>Epoch 00279: </a:t>
            </a:r>
            <a:r>
              <a:rPr lang="en-US" sz="9600" dirty="0" err="1">
                <a:solidFill>
                  <a:prstClr val="black"/>
                </a:solidFill>
                <a:ea typeface="+mj-ea"/>
                <a:cs typeface="+mj-cs"/>
              </a:rPr>
              <a:t>val_loss</a:t>
            </a:r>
            <a:r>
              <a:rPr lang="en-US" sz="9600" dirty="0">
                <a:solidFill>
                  <a:prstClr val="black"/>
                </a:solidFill>
                <a:ea typeface="+mj-ea"/>
                <a:cs typeface="+mj-cs"/>
              </a:rPr>
              <a:t> did not improve from 1.64775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US" sz="9600" dirty="0">
                <a:solidFill>
                  <a:prstClr val="black"/>
                </a:solidFill>
                <a:ea typeface="+mj-ea"/>
                <a:cs typeface="+mj-cs"/>
              </a:rPr>
              <a:t>Restoring model weights from the end of the best epoch.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US" sz="9600" dirty="0">
                <a:solidFill>
                  <a:prstClr val="black"/>
                </a:solidFill>
                <a:ea typeface="+mj-ea"/>
                <a:cs typeface="+mj-cs"/>
              </a:rPr>
              <a:t>55000/55000 [==============================] - 4s 66us/sample - loss: 1.6502 - accuracy: 0.8199 - </a:t>
            </a:r>
            <a:r>
              <a:rPr lang="en-US" sz="9600" dirty="0" err="1">
                <a:solidFill>
                  <a:prstClr val="black"/>
                </a:solidFill>
                <a:ea typeface="+mj-ea"/>
                <a:cs typeface="+mj-cs"/>
              </a:rPr>
              <a:t>val_loss</a:t>
            </a:r>
            <a:r>
              <a:rPr lang="en-US" sz="9600" dirty="0">
                <a:solidFill>
                  <a:prstClr val="black"/>
                </a:solidFill>
                <a:ea typeface="+mj-ea"/>
                <a:cs typeface="+mj-cs"/>
              </a:rPr>
              <a:t>: 1.6479 - </a:t>
            </a:r>
            <a:r>
              <a:rPr lang="en-US" sz="9600" dirty="0" err="1">
                <a:solidFill>
                  <a:prstClr val="black"/>
                </a:solidFill>
                <a:ea typeface="+mj-ea"/>
                <a:cs typeface="+mj-cs"/>
              </a:rPr>
              <a:t>val_accuracy</a:t>
            </a:r>
            <a:r>
              <a:rPr lang="en-US" sz="9600" dirty="0">
                <a:solidFill>
                  <a:prstClr val="black"/>
                </a:solidFill>
                <a:ea typeface="+mj-ea"/>
                <a:cs typeface="+mj-cs"/>
              </a:rPr>
              <a:t>: 0.8206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US" sz="9600" dirty="0">
                <a:solidFill>
                  <a:prstClr val="black"/>
                </a:solidFill>
                <a:ea typeface="+mj-ea"/>
                <a:cs typeface="+mj-cs"/>
              </a:rPr>
              <a:t>Epoch 00279: early stopping</a:t>
            </a:r>
          </a:p>
          <a:p>
            <a:pPr marL="0" indent="0">
              <a:lnSpc>
                <a:spcPct val="100000"/>
              </a:lnSpc>
              <a:buNone/>
            </a:pPr>
            <a:endParaRPr lang="en-US" sz="8000" b="1" dirty="0">
              <a:solidFill>
                <a:prstClr val="black"/>
              </a:solidFill>
              <a:ea typeface="+mj-ea"/>
              <a:cs typeface="+mj-cs"/>
            </a:endParaRPr>
          </a:p>
          <a:p>
            <a:pPr marL="0" indent="0">
              <a:lnSpc>
                <a:spcPct val="100000"/>
              </a:lnSpc>
              <a:buNone/>
            </a:pPr>
            <a:endParaRPr lang="en-US" sz="8000" b="1" dirty="0">
              <a:solidFill>
                <a:prstClr val="black"/>
              </a:solidFill>
              <a:ea typeface="+mj-ea"/>
              <a:cs typeface="+mj-cs"/>
            </a:endParaRPr>
          </a:p>
          <a:p>
            <a:pPr>
              <a:lnSpc>
                <a:spcPct val="100000"/>
              </a:lnSpc>
            </a:pPr>
            <a:endParaRPr lang="en-US" dirty="0">
              <a:solidFill>
                <a:prstClr val="black"/>
              </a:solidFill>
              <a:ea typeface="+mj-ea"/>
              <a:cs typeface="+mj-cs"/>
            </a:endParaRPr>
          </a:p>
        </p:txBody>
      </p:sp>
      <p:sp>
        <p:nvSpPr>
          <p:cNvPr id="2" name="Oval 1">
            <a:extLst>
              <a:ext uri="{FF2B5EF4-FFF2-40B4-BE49-F238E27FC236}">
                <a16:creationId xmlns:a16="http://schemas.microsoft.com/office/drawing/2014/main" id="{76361756-88C9-DE74-68EA-EF01CDFED8CF}"/>
              </a:ext>
            </a:extLst>
          </p:cNvPr>
          <p:cNvSpPr/>
          <p:nvPr/>
        </p:nvSpPr>
        <p:spPr>
          <a:xfrm>
            <a:off x="0" y="4740442"/>
            <a:ext cx="4692316" cy="1143000"/>
          </a:xfrm>
          <a:prstGeom prst="ellipse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36409035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US" sz="6000" b="1" dirty="0"/>
              <a:t>Loading Training and Test Datasets in Batches from Disk</a:t>
            </a:r>
            <a:endParaRPr lang="en-GB" sz="6000" b="1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A961D13-3C6A-9125-3BE8-40DBBA6A73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690687"/>
            <a:ext cx="11475562" cy="4024313"/>
          </a:xfrm>
        </p:spPr>
        <p:txBody>
          <a:bodyPr>
            <a:normAutofit/>
          </a:bodyPr>
          <a:lstStyle/>
          <a:p>
            <a:pPr lvl="1">
              <a:lnSpc>
                <a:spcPct val="100000"/>
              </a:lnSpc>
            </a:pPr>
            <a:r>
              <a:rPr lang="en-US" sz="2800" dirty="0" err="1">
                <a:solidFill>
                  <a:prstClr val="black"/>
                </a:solidFill>
                <a:ea typeface="+mj-ea"/>
                <a:cs typeface="+mj-cs"/>
              </a:rPr>
              <a:t>Keras</a:t>
            </a:r>
            <a:r>
              <a:rPr lang="en-US" sz="2800" dirty="0">
                <a:solidFill>
                  <a:prstClr val="black"/>
                </a:solidFill>
                <a:ea typeface="+mj-ea"/>
                <a:cs typeface="+mj-cs"/>
              </a:rPr>
              <a:t> has a powerful </a:t>
            </a:r>
            <a:r>
              <a:rPr lang="en-US" sz="2800" dirty="0" err="1">
                <a:solidFill>
                  <a:prstClr val="black"/>
                </a:solidFill>
                <a:ea typeface="+mj-ea"/>
                <a:cs typeface="+mj-cs"/>
              </a:rPr>
              <a:t>ImageDataGenerator</a:t>
            </a:r>
            <a:r>
              <a:rPr lang="en-US" sz="2800" dirty="0">
                <a:solidFill>
                  <a:prstClr val="black"/>
                </a:solidFill>
                <a:ea typeface="+mj-ea"/>
                <a:cs typeface="+mj-cs"/>
              </a:rPr>
              <a:t> class that makes it easy to load datasets from disk.</a:t>
            </a:r>
          </a:p>
          <a:p>
            <a:pPr lvl="1">
              <a:lnSpc>
                <a:spcPct val="100000"/>
              </a:lnSpc>
            </a:pPr>
            <a:r>
              <a:rPr lang="en-US" sz="2800" dirty="0">
                <a:solidFill>
                  <a:prstClr val="black"/>
                </a:solidFill>
                <a:ea typeface="+mj-ea"/>
                <a:cs typeface="+mj-cs"/>
              </a:rPr>
              <a:t>You can also augment your dataset by flipping images, resizing them, shifting them, rotating them, etc.)</a:t>
            </a:r>
          </a:p>
          <a:p>
            <a:pPr lvl="1">
              <a:lnSpc>
                <a:spcPct val="100000"/>
              </a:lnSpc>
            </a:pPr>
            <a:endParaRPr lang="en-US" sz="2800" dirty="0">
              <a:solidFill>
                <a:prstClr val="black"/>
              </a:solidFill>
              <a:ea typeface="+mj-ea"/>
              <a:cs typeface="+mj-cs"/>
            </a:endParaRPr>
          </a:p>
          <a:p>
            <a:pPr lvl="1">
              <a:lnSpc>
                <a:spcPct val="100000"/>
              </a:lnSpc>
            </a:pPr>
            <a:r>
              <a:rPr lang="en-US" sz="2800" dirty="0">
                <a:solidFill>
                  <a:prstClr val="black"/>
                </a:solidFill>
                <a:ea typeface="+mj-ea"/>
                <a:cs typeface="+mj-cs"/>
              </a:rPr>
              <a:t>However this does not compare with building a </a:t>
            </a:r>
            <a:r>
              <a:rPr lang="en-US" sz="2800" dirty="0" err="1">
                <a:solidFill>
                  <a:prstClr val="black"/>
                </a:solidFill>
                <a:ea typeface="+mj-ea"/>
                <a:cs typeface="+mj-cs"/>
              </a:rPr>
              <a:t>tf.datapipeline</a:t>
            </a:r>
            <a:r>
              <a:rPr lang="en-US" sz="2800" dirty="0">
                <a:solidFill>
                  <a:prstClr val="black"/>
                </a:solidFill>
                <a:ea typeface="+mj-ea"/>
                <a:cs typeface="+mj-cs"/>
              </a:rPr>
              <a:t> that can make use of efficient loading from a range of sources, etc.</a:t>
            </a:r>
          </a:p>
          <a:p>
            <a:pPr marL="914400" lvl="2" indent="0">
              <a:lnSpc>
                <a:spcPct val="100000"/>
              </a:lnSpc>
              <a:buNone/>
            </a:pPr>
            <a:r>
              <a:rPr lang="en-US" sz="2400" dirty="0">
                <a:solidFill>
                  <a:prstClr val="black"/>
                </a:solidFill>
                <a:ea typeface="+mj-ea"/>
                <a:cs typeface="+mj-cs"/>
              </a:rPr>
              <a:t>(See </a:t>
            </a:r>
            <a:r>
              <a:rPr lang="en-US" sz="2400" dirty="0" err="1">
                <a:solidFill>
                  <a:prstClr val="black"/>
                </a:solidFill>
                <a:ea typeface="+mj-ea"/>
                <a:cs typeface="+mj-cs"/>
              </a:rPr>
              <a:t>Geron</a:t>
            </a:r>
            <a:r>
              <a:rPr lang="en-US" sz="2400" dirty="0">
                <a:solidFill>
                  <a:prstClr val="black"/>
                </a:solidFill>
                <a:ea typeface="+mj-ea"/>
                <a:cs typeface="+mj-cs"/>
              </a:rPr>
              <a:t> for more details)</a:t>
            </a:r>
          </a:p>
          <a:p>
            <a:pPr lvl="1">
              <a:lnSpc>
                <a:spcPct val="100000"/>
              </a:lnSpc>
            </a:pPr>
            <a:endParaRPr lang="en-US" sz="2800" dirty="0">
              <a:solidFill>
                <a:prstClr val="black"/>
              </a:solidFill>
              <a:ea typeface="+mj-ea"/>
              <a:cs typeface="+mj-cs"/>
            </a:endParaRPr>
          </a:p>
          <a:p>
            <a:pPr lvl="2">
              <a:lnSpc>
                <a:spcPct val="100000"/>
              </a:lnSpc>
            </a:pPr>
            <a:endParaRPr lang="en-US" sz="2400" dirty="0">
              <a:solidFill>
                <a:prstClr val="black"/>
              </a:solidFill>
              <a:ea typeface="+mj-ea"/>
              <a:cs typeface="+mj-cs"/>
            </a:endParaRPr>
          </a:p>
          <a:p>
            <a:pPr>
              <a:lnSpc>
                <a:spcPct val="100000"/>
              </a:lnSpc>
            </a:pPr>
            <a:endParaRPr lang="en-US" dirty="0">
              <a:solidFill>
                <a:prstClr val="black"/>
              </a:solidFill>
              <a:ea typeface="+mj-ea"/>
              <a:cs typeface="+mj-cs"/>
            </a:endParaRPr>
          </a:p>
          <a:p>
            <a:pPr>
              <a:lnSpc>
                <a:spcPct val="100000"/>
              </a:lnSpc>
            </a:pPr>
            <a:endParaRPr lang="en-US" dirty="0">
              <a:solidFill>
                <a:prstClr val="black"/>
              </a:solidFill>
              <a:ea typeface="+mj-ea"/>
              <a:cs typeface="+mj-cs"/>
            </a:endParaRPr>
          </a:p>
        </p:txBody>
      </p:sp>
    </p:spTree>
    <p:extLst>
      <p:ext uri="{BB962C8B-B14F-4D97-AF65-F5344CB8AC3E}">
        <p14:creationId xmlns:p14="http://schemas.microsoft.com/office/powerpoint/2010/main" val="901985582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The </a:t>
            </a:r>
            <a:r>
              <a:rPr lang="en-US" sz="6000" b="1" dirty="0" err="1"/>
              <a:t>ImageDataGenerator</a:t>
            </a:r>
            <a:r>
              <a:rPr lang="en-US" sz="6000" b="1" dirty="0"/>
              <a:t> Class</a:t>
            </a:r>
            <a:endParaRPr lang="en-GB" sz="6000" b="1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A961D13-3C6A-9125-3BE8-40DBBA6A73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690687"/>
            <a:ext cx="11475562" cy="4024313"/>
          </a:xfrm>
        </p:spPr>
        <p:txBody>
          <a:bodyPr>
            <a:normAutofit lnSpcReduction="10000"/>
          </a:bodyPr>
          <a:lstStyle/>
          <a:p>
            <a:pPr>
              <a:lnSpc>
                <a:spcPct val="100000"/>
              </a:lnSpc>
            </a:pPr>
            <a:r>
              <a:rPr lang="en-US" sz="3000" dirty="0">
                <a:solidFill>
                  <a:prstClr val="black"/>
                </a:solidFill>
                <a:ea typeface="+mj-ea"/>
                <a:cs typeface="+mj-cs"/>
              </a:rPr>
              <a:t>To use the  </a:t>
            </a:r>
            <a:r>
              <a:rPr lang="en-US" sz="3000" dirty="0" err="1">
                <a:solidFill>
                  <a:prstClr val="black"/>
                </a:solidFill>
                <a:ea typeface="+mj-ea"/>
                <a:cs typeface="+mj-cs"/>
              </a:rPr>
              <a:t>ImageDataGenerator</a:t>
            </a:r>
            <a:r>
              <a:rPr lang="en-US" sz="3000" dirty="0">
                <a:solidFill>
                  <a:prstClr val="black"/>
                </a:solidFill>
                <a:ea typeface="+mj-ea"/>
                <a:cs typeface="+mj-cs"/>
              </a:rPr>
              <a:t> first specify the location of your test and training dataset</a:t>
            </a:r>
          </a:p>
          <a:p>
            <a:pPr>
              <a:lnSpc>
                <a:spcPct val="100000"/>
              </a:lnSpc>
            </a:pPr>
            <a:r>
              <a:rPr lang="en-US" sz="3000" dirty="0">
                <a:solidFill>
                  <a:prstClr val="black"/>
                </a:solidFill>
                <a:ea typeface="+mj-ea"/>
                <a:cs typeface="+mj-cs"/>
              </a:rPr>
              <a:t>The following two slides give example </a:t>
            </a:r>
            <a:r>
              <a:rPr lang="en-US" sz="3000" dirty="0" err="1">
                <a:solidFill>
                  <a:prstClr val="black"/>
                </a:solidFill>
                <a:ea typeface="+mj-ea"/>
                <a:cs typeface="+mj-cs"/>
              </a:rPr>
              <a:t>useage</a:t>
            </a:r>
            <a:endParaRPr lang="en-US" sz="3000" dirty="0">
              <a:solidFill>
                <a:prstClr val="black"/>
              </a:solidFill>
              <a:ea typeface="+mj-ea"/>
              <a:cs typeface="+mj-cs"/>
            </a:endParaRPr>
          </a:p>
          <a:p>
            <a:pPr>
              <a:lnSpc>
                <a:spcPct val="100000"/>
              </a:lnSpc>
            </a:pPr>
            <a:r>
              <a:rPr lang="en-US" sz="3000" dirty="0">
                <a:solidFill>
                  <a:prstClr val="black"/>
                </a:solidFill>
                <a:ea typeface="+mj-ea"/>
                <a:cs typeface="+mj-cs"/>
              </a:rPr>
              <a:t>The first slide uses the test folder for validation</a:t>
            </a:r>
          </a:p>
          <a:p>
            <a:pPr>
              <a:lnSpc>
                <a:spcPct val="100000"/>
              </a:lnSpc>
            </a:pPr>
            <a:r>
              <a:rPr lang="en-US" sz="3000" dirty="0">
                <a:solidFill>
                  <a:prstClr val="black"/>
                </a:solidFill>
                <a:ea typeface="+mj-ea"/>
                <a:cs typeface="+mj-cs"/>
              </a:rPr>
              <a:t>The second slide demonstrates how to split the training dataset into a train and validation split</a:t>
            </a:r>
          </a:p>
          <a:p>
            <a:pPr>
              <a:lnSpc>
                <a:spcPct val="100000"/>
              </a:lnSpc>
            </a:pPr>
            <a:r>
              <a:rPr lang="en-US" sz="3000" b="1" dirty="0">
                <a:solidFill>
                  <a:prstClr val="black"/>
                </a:solidFill>
                <a:ea typeface="+mj-ea"/>
                <a:cs typeface="+mj-cs"/>
              </a:rPr>
              <a:t>Don’t forget, you must always keep a test set in reserve for evaluating your final trained model</a:t>
            </a:r>
          </a:p>
          <a:p>
            <a:pPr lvl="2">
              <a:lnSpc>
                <a:spcPct val="100000"/>
              </a:lnSpc>
            </a:pPr>
            <a:endParaRPr lang="en-US" sz="2400" dirty="0">
              <a:solidFill>
                <a:prstClr val="black"/>
              </a:solidFill>
              <a:ea typeface="+mj-ea"/>
              <a:cs typeface="+mj-cs"/>
            </a:endParaRPr>
          </a:p>
          <a:p>
            <a:pPr lvl="2">
              <a:lnSpc>
                <a:spcPct val="100000"/>
              </a:lnSpc>
            </a:pPr>
            <a:endParaRPr lang="en-US" sz="2400" dirty="0">
              <a:solidFill>
                <a:prstClr val="black"/>
              </a:solidFill>
              <a:ea typeface="+mj-ea"/>
              <a:cs typeface="+mj-cs"/>
            </a:endParaRPr>
          </a:p>
          <a:p>
            <a:pPr>
              <a:lnSpc>
                <a:spcPct val="100000"/>
              </a:lnSpc>
            </a:pPr>
            <a:endParaRPr lang="en-US" dirty="0">
              <a:solidFill>
                <a:prstClr val="black"/>
              </a:solidFill>
              <a:ea typeface="+mj-ea"/>
              <a:cs typeface="+mj-cs"/>
            </a:endParaRPr>
          </a:p>
          <a:p>
            <a:pPr>
              <a:lnSpc>
                <a:spcPct val="100000"/>
              </a:lnSpc>
            </a:pPr>
            <a:endParaRPr lang="en-US" dirty="0">
              <a:solidFill>
                <a:prstClr val="black"/>
              </a:solidFill>
              <a:ea typeface="+mj-ea"/>
              <a:cs typeface="+mj-cs"/>
            </a:endParaRPr>
          </a:p>
        </p:txBody>
      </p:sp>
    </p:spTree>
    <p:extLst>
      <p:ext uri="{BB962C8B-B14F-4D97-AF65-F5344CB8AC3E}">
        <p14:creationId xmlns:p14="http://schemas.microsoft.com/office/powerpoint/2010/main" val="1164799631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The </a:t>
            </a:r>
            <a:r>
              <a:rPr lang="en-US" sz="6000" b="1" dirty="0" err="1"/>
              <a:t>ImageDataGenerator</a:t>
            </a:r>
            <a:r>
              <a:rPr lang="en-US" sz="6000" b="1" dirty="0"/>
              <a:t> Class</a:t>
            </a:r>
            <a:endParaRPr lang="en-GB" sz="6000" b="1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0E74E14-F0A6-FDB1-9957-F06BCFED97D5}"/>
              </a:ext>
            </a:extLst>
          </p:cNvPr>
          <p:cNvSpPr txBox="1"/>
          <p:nvPr/>
        </p:nvSpPr>
        <p:spPr>
          <a:xfrm>
            <a:off x="431995" y="1690686"/>
            <a:ext cx="6093994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train_dir = ‘../dataset/train/'</a:t>
            </a:r>
          </a:p>
          <a:p>
            <a:r>
              <a:rPr lang="en-GB" dirty="0" err="1"/>
              <a:t>test_dir</a:t>
            </a:r>
            <a:r>
              <a:rPr lang="en-GB" dirty="0"/>
              <a:t> = ‘../dataset/test/'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4434672B-CD5C-FE0A-DE02-D352D0BE58F1}"/>
              </a:ext>
            </a:extLst>
          </p:cNvPr>
          <p:cNvSpPr txBox="1"/>
          <p:nvPr/>
        </p:nvSpPr>
        <p:spPr>
          <a:xfrm>
            <a:off x="425710" y="2337017"/>
            <a:ext cx="6093994" cy="34163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>
              <a:buNone/>
            </a:pPr>
            <a:r>
              <a:rPr lang="en-GB" sz="1800" dirty="0"/>
              <a:t>train_datagen = </a:t>
            </a:r>
            <a:r>
              <a:rPr lang="en-GB" sz="1800" dirty="0" err="1"/>
              <a:t>ImageDataGenerator</a:t>
            </a:r>
            <a:r>
              <a:rPr lang="en-GB" sz="1800" dirty="0"/>
              <a:t>(rescale=1./255,</a:t>
            </a:r>
          </a:p>
          <a:p>
            <a:pPr marL="0" indent="0">
              <a:buNone/>
            </a:pPr>
            <a:r>
              <a:rPr lang="en-GB" sz="1800" dirty="0"/>
              <a:t>                                   </a:t>
            </a:r>
            <a:r>
              <a:rPr lang="en-GB" sz="1800" dirty="0" err="1"/>
              <a:t>zoom_range</a:t>
            </a:r>
            <a:r>
              <a:rPr lang="en-GB" sz="1800" dirty="0"/>
              <a:t>=0.3,</a:t>
            </a:r>
          </a:p>
          <a:p>
            <a:pPr marL="0" indent="0">
              <a:buNone/>
            </a:pPr>
            <a:r>
              <a:rPr lang="en-GB" sz="1800" dirty="0"/>
              <a:t>                                   </a:t>
            </a:r>
            <a:r>
              <a:rPr lang="en-GB" sz="1800" dirty="0" err="1"/>
              <a:t>horizontal_flip</a:t>
            </a:r>
            <a:r>
              <a:rPr lang="en-GB" sz="1800" dirty="0"/>
              <a:t>=True) </a:t>
            </a:r>
          </a:p>
          <a:p>
            <a:pPr marL="0" indent="0">
              <a:buNone/>
            </a:pPr>
            <a:endParaRPr lang="en-GB" sz="1800" dirty="0"/>
          </a:p>
          <a:p>
            <a:pPr marL="0" indent="0">
              <a:buNone/>
            </a:pPr>
            <a:endParaRPr lang="en-GB" sz="1800" dirty="0"/>
          </a:p>
          <a:p>
            <a:pPr marL="0" indent="0">
              <a:buNone/>
            </a:pPr>
            <a:r>
              <a:rPr lang="en-GB" sz="1800" dirty="0" err="1"/>
              <a:t>training_set</a:t>
            </a:r>
            <a:r>
              <a:rPr lang="en-GB" sz="1800" dirty="0"/>
              <a:t> = </a:t>
            </a:r>
          </a:p>
          <a:p>
            <a:pPr marL="0" indent="0">
              <a:buNone/>
            </a:pPr>
            <a:r>
              <a:rPr lang="en-GB" sz="1800" dirty="0"/>
              <a:t>                </a:t>
            </a:r>
            <a:r>
              <a:rPr lang="en-GB" sz="1800" dirty="0" err="1"/>
              <a:t>train_datagen.flow_from_directory</a:t>
            </a:r>
            <a:r>
              <a:rPr lang="en-GB" sz="1800" dirty="0"/>
              <a:t>(train_dir,</a:t>
            </a:r>
          </a:p>
          <a:p>
            <a:pPr marL="0" indent="0">
              <a:buNone/>
            </a:pPr>
            <a:r>
              <a:rPr lang="en-GB" sz="1800" dirty="0"/>
              <a:t>                </a:t>
            </a:r>
            <a:r>
              <a:rPr lang="en-GB" sz="1800" dirty="0" err="1"/>
              <a:t>batch_size</a:t>
            </a:r>
            <a:r>
              <a:rPr lang="en-GB" sz="1800" dirty="0"/>
              <a:t>=64,</a:t>
            </a:r>
          </a:p>
          <a:p>
            <a:pPr marL="0" indent="0">
              <a:buNone/>
            </a:pPr>
            <a:r>
              <a:rPr lang="en-GB" sz="1800" dirty="0"/>
              <a:t>                </a:t>
            </a:r>
            <a:r>
              <a:rPr lang="en-GB" sz="1800" dirty="0" err="1"/>
              <a:t>target_size</a:t>
            </a:r>
            <a:r>
              <a:rPr lang="en-GB" sz="1800" dirty="0"/>
              <a:t>=(48,48),</a:t>
            </a:r>
          </a:p>
          <a:p>
            <a:pPr marL="0" indent="0">
              <a:buNone/>
            </a:pPr>
            <a:r>
              <a:rPr lang="en-GB" sz="1800" dirty="0"/>
              <a:t>                shuffle=True,</a:t>
            </a:r>
          </a:p>
          <a:p>
            <a:pPr marL="0" indent="0">
              <a:buNone/>
            </a:pPr>
            <a:r>
              <a:rPr lang="en-GB" sz="1800" dirty="0"/>
              <a:t>                </a:t>
            </a:r>
            <a:r>
              <a:rPr lang="en-GB" sz="1800" dirty="0" err="1"/>
              <a:t>color_mode</a:t>
            </a:r>
            <a:r>
              <a:rPr lang="en-GB" sz="1800" dirty="0"/>
              <a:t>='grayscale',</a:t>
            </a:r>
          </a:p>
          <a:p>
            <a:pPr marL="0" indent="0">
              <a:buNone/>
            </a:pPr>
            <a:r>
              <a:rPr lang="en-GB" sz="1800" dirty="0"/>
              <a:t>                </a:t>
            </a:r>
            <a:r>
              <a:rPr lang="en-GB" sz="1800" dirty="0" err="1"/>
              <a:t>class_mode</a:t>
            </a:r>
            <a:r>
              <a:rPr lang="en-GB" sz="1800" dirty="0"/>
              <a:t>='categorical’)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5E05736D-52FF-25E4-817E-A537458FFE67}"/>
              </a:ext>
            </a:extLst>
          </p:cNvPr>
          <p:cNvSpPr txBox="1"/>
          <p:nvPr/>
        </p:nvSpPr>
        <p:spPr>
          <a:xfrm>
            <a:off x="6096000" y="1473994"/>
            <a:ext cx="6093994" cy="313932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test_datagen = </a:t>
            </a:r>
            <a:r>
              <a:rPr lang="en-GB" dirty="0" err="1"/>
              <a:t>ImageDataGenerator</a:t>
            </a:r>
            <a:r>
              <a:rPr lang="en-GB" dirty="0"/>
              <a:t>(rescale=1./255)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 err="1"/>
              <a:t>test_set</a:t>
            </a:r>
            <a:r>
              <a:rPr lang="en-GB" dirty="0"/>
              <a:t> =</a:t>
            </a:r>
          </a:p>
          <a:p>
            <a:r>
              <a:rPr lang="en-GB" dirty="0"/>
              <a:t>             </a:t>
            </a:r>
            <a:r>
              <a:rPr lang="en-GB" dirty="0" err="1"/>
              <a:t>test_datagen.flow_from_directory</a:t>
            </a:r>
            <a:r>
              <a:rPr lang="en-GB" dirty="0"/>
              <a:t>(</a:t>
            </a:r>
            <a:r>
              <a:rPr lang="en-GB" dirty="0" err="1"/>
              <a:t>test_dir</a:t>
            </a:r>
            <a:r>
              <a:rPr lang="en-GB" dirty="0"/>
              <a:t>,</a:t>
            </a:r>
          </a:p>
          <a:p>
            <a:r>
              <a:rPr lang="en-GB" dirty="0"/>
              <a:t>             </a:t>
            </a:r>
            <a:r>
              <a:rPr lang="en-GB" dirty="0" err="1"/>
              <a:t>batch_size</a:t>
            </a:r>
            <a:r>
              <a:rPr lang="en-GB" dirty="0"/>
              <a:t>=64,</a:t>
            </a:r>
          </a:p>
          <a:p>
            <a:r>
              <a:rPr lang="en-GB" dirty="0"/>
              <a:t>             </a:t>
            </a:r>
            <a:r>
              <a:rPr lang="en-GB" dirty="0" err="1"/>
              <a:t>target_size</a:t>
            </a:r>
            <a:r>
              <a:rPr lang="en-GB" dirty="0"/>
              <a:t>=(48,48),</a:t>
            </a:r>
          </a:p>
          <a:p>
            <a:r>
              <a:rPr lang="en-GB" dirty="0"/>
              <a:t>             shuffle=True,</a:t>
            </a:r>
          </a:p>
          <a:p>
            <a:r>
              <a:rPr lang="en-GB" dirty="0"/>
              <a:t>             </a:t>
            </a:r>
            <a:r>
              <a:rPr lang="en-GB" dirty="0" err="1"/>
              <a:t>color_mode</a:t>
            </a:r>
            <a:r>
              <a:rPr lang="en-GB" dirty="0"/>
              <a:t>='grayscale',</a:t>
            </a:r>
          </a:p>
          <a:p>
            <a:r>
              <a:rPr lang="en-GB" dirty="0"/>
              <a:t>             </a:t>
            </a:r>
            <a:r>
              <a:rPr lang="en-GB" dirty="0" err="1"/>
              <a:t>class_mode</a:t>
            </a:r>
            <a:r>
              <a:rPr lang="en-GB" dirty="0"/>
              <a:t>='categorical')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251F5AFE-01AD-9E57-7CAA-36DF66ACFEED}"/>
              </a:ext>
            </a:extLst>
          </p:cNvPr>
          <p:cNvSpPr txBox="1"/>
          <p:nvPr/>
        </p:nvSpPr>
        <p:spPr>
          <a:xfrm>
            <a:off x="6096000" y="5167314"/>
            <a:ext cx="417896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training_set.class_indices</a:t>
            </a:r>
          </a:p>
        </p:txBody>
      </p:sp>
    </p:spTree>
    <p:extLst>
      <p:ext uri="{BB962C8B-B14F-4D97-AF65-F5344CB8AC3E}">
        <p14:creationId xmlns:p14="http://schemas.microsoft.com/office/powerpoint/2010/main" val="2570372198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The </a:t>
            </a:r>
            <a:r>
              <a:rPr lang="en-US" sz="6000" b="1" dirty="0" err="1"/>
              <a:t>ImageDataGenerator</a:t>
            </a:r>
            <a:r>
              <a:rPr lang="en-US" sz="6000" b="1" dirty="0"/>
              <a:t> Class</a:t>
            </a:r>
            <a:endParaRPr lang="en-GB" sz="6000" b="1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A961D13-3C6A-9125-3BE8-40DBBA6A73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455821"/>
            <a:ext cx="5525223" cy="4259179"/>
          </a:xfrm>
        </p:spPr>
        <p:txBody>
          <a:bodyPr>
            <a:normAutofit fontScale="25000" lnSpcReduction="20000"/>
          </a:bodyPr>
          <a:lstStyle/>
          <a:p>
            <a:pPr marL="0" indent="0">
              <a:buNone/>
            </a:pPr>
            <a:r>
              <a:rPr lang="en-GB" sz="6400" dirty="0"/>
              <a:t>train_dir = ‘../dataset/train/'</a:t>
            </a:r>
          </a:p>
          <a:p>
            <a:pPr marL="0" indent="0">
              <a:buNone/>
            </a:pPr>
            <a:r>
              <a:rPr lang="en-GB" sz="6400" dirty="0" err="1"/>
              <a:t>test_dir</a:t>
            </a:r>
            <a:r>
              <a:rPr lang="en-GB" sz="6400" dirty="0"/>
              <a:t> = ‘../dataset/test/’</a:t>
            </a:r>
          </a:p>
          <a:p>
            <a:pPr marL="0" indent="0">
              <a:buNone/>
            </a:pPr>
            <a:endParaRPr lang="en-GB" sz="6400" dirty="0"/>
          </a:p>
          <a:p>
            <a:pPr marL="0" indent="0">
              <a:buNone/>
            </a:pPr>
            <a:r>
              <a:rPr lang="en-GB" sz="6400" dirty="0"/>
              <a:t>train_datagen = </a:t>
            </a:r>
            <a:r>
              <a:rPr lang="en-GB" sz="6400" dirty="0" err="1"/>
              <a:t>ImageDataGenerator</a:t>
            </a:r>
            <a:r>
              <a:rPr lang="en-GB" sz="6400" dirty="0"/>
              <a:t>(rescale=1./255,</a:t>
            </a:r>
          </a:p>
          <a:p>
            <a:pPr marL="0" indent="0">
              <a:buNone/>
            </a:pPr>
            <a:r>
              <a:rPr lang="en-GB" sz="6400" dirty="0"/>
              <a:t>                                   </a:t>
            </a:r>
            <a:r>
              <a:rPr lang="en-GB" sz="6400" dirty="0" err="1"/>
              <a:t>zoom_range</a:t>
            </a:r>
            <a:r>
              <a:rPr lang="en-GB" sz="6400" dirty="0"/>
              <a:t>=0.3,</a:t>
            </a:r>
          </a:p>
          <a:p>
            <a:pPr marL="0" indent="0">
              <a:buNone/>
            </a:pPr>
            <a:r>
              <a:rPr lang="en-GB" sz="6400" dirty="0"/>
              <a:t>                                   </a:t>
            </a:r>
            <a:r>
              <a:rPr lang="en-GB" sz="6400" dirty="0" err="1"/>
              <a:t>horizontal_flip</a:t>
            </a:r>
            <a:r>
              <a:rPr lang="en-GB" sz="6400" dirty="0"/>
              <a:t>=True, </a:t>
            </a:r>
            <a:r>
              <a:rPr lang="en-GB" sz="6400" dirty="0" err="1"/>
              <a:t>validation_split</a:t>
            </a:r>
            <a:r>
              <a:rPr lang="en-GB" sz="6400" dirty="0"/>
              <a:t>=0.2)</a:t>
            </a:r>
          </a:p>
          <a:p>
            <a:pPr marL="0" indent="0">
              <a:buNone/>
            </a:pPr>
            <a:endParaRPr lang="en-GB" sz="6400" dirty="0"/>
          </a:p>
          <a:p>
            <a:pPr marL="0" indent="0">
              <a:buNone/>
            </a:pPr>
            <a:r>
              <a:rPr lang="en-GB" sz="6400" dirty="0" err="1"/>
              <a:t>training_set</a:t>
            </a:r>
            <a:r>
              <a:rPr lang="en-GB" sz="6400" dirty="0"/>
              <a:t> = </a:t>
            </a:r>
          </a:p>
          <a:p>
            <a:pPr marL="0" indent="0">
              <a:buNone/>
            </a:pPr>
            <a:r>
              <a:rPr lang="en-GB" sz="6400" dirty="0"/>
              <a:t>                </a:t>
            </a:r>
            <a:r>
              <a:rPr lang="en-GB" sz="6400" dirty="0" err="1"/>
              <a:t>train_datagen.flow_from_directory</a:t>
            </a:r>
            <a:r>
              <a:rPr lang="en-GB" sz="6400" dirty="0"/>
              <a:t>(train_dir,</a:t>
            </a:r>
          </a:p>
          <a:p>
            <a:pPr marL="0" indent="0">
              <a:buNone/>
            </a:pPr>
            <a:r>
              <a:rPr lang="en-GB" sz="6400" dirty="0"/>
              <a:t>                </a:t>
            </a:r>
            <a:r>
              <a:rPr lang="en-GB" sz="6400" dirty="0" err="1"/>
              <a:t>batch_size</a:t>
            </a:r>
            <a:r>
              <a:rPr lang="en-GB" sz="6400" dirty="0"/>
              <a:t>=64,</a:t>
            </a:r>
          </a:p>
          <a:p>
            <a:pPr marL="0" indent="0">
              <a:buNone/>
            </a:pPr>
            <a:r>
              <a:rPr lang="en-GB" sz="6400" dirty="0"/>
              <a:t>                </a:t>
            </a:r>
            <a:r>
              <a:rPr lang="en-GB" sz="6400" dirty="0" err="1"/>
              <a:t>target_size</a:t>
            </a:r>
            <a:r>
              <a:rPr lang="en-GB" sz="6400" dirty="0"/>
              <a:t>=(48,48),</a:t>
            </a:r>
          </a:p>
          <a:p>
            <a:pPr marL="0" indent="0">
              <a:buNone/>
            </a:pPr>
            <a:r>
              <a:rPr lang="en-GB" sz="6400" dirty="0"/>
              <a:t>                shuffle=True,</a:t>
            </a:r>
          </a:p>
          <a:p>
            <a:pPr marL="0" indent="0">
              <a:buNone/>
            </a:pPr>
            <a:r>
              <a:rPr lang="en-GB" sz="6400" dirty="0"/>
              <a:t>                </a:t>
            </a:r>
            <a:r>
              <a:rPr lang="en-GB" sz="6400" dirty="0" err="1"/>
              <a:t>color_mode</a:t>
            </a:r>
            <a:r>
              <a:rPr lang="en-GB" sz="6400" dirty="0"/>
              <a:t>='grayscale',</a:t>
            </a:r>
          </a:p>
          <a:p>
            <a:pPr marL="0" indent="0">
              <a:buNone/>
            </a:pPr>
            <a:r>
              <a:rPr lang="en-GB" sz="6400" dirty="0"/>
              <a:t>                </a:t>
            </a:r>
            <a:r>
              <a:rPr lang="en-GB" sz="6400" dirty="0" err="1"/>
              <a:t>class_mode</a:t>
            </a:r>
            <a:r>
              <a:rPr lang="en-GB" sz="6400" dirty="0"/>
              <a:t>='categorical’, subset =‘training’)</a:t>
            </a:r>
          </a:p>
          <a:p>
            <a:endParaRPr lang="en-GB" sz="2000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4A56AD2-E720-FB54-E6BB-2AF7675B2E64}"/>
              </a:ext>
            </a:extLst>
          </p:cNvPr>
          <p:cNvSpPr txBox="1"/>
          <p:nvPr/>
        </p:nvSpPr>
        <p:spPr>
          <a:xfrm>
            <a:off x="6096000" y="1455821"/>
            <a:ext cx="6093994" cy="203132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>
              <a:buNone/>
            </a:pPr>
            <a:r>
              <a:rPr lang="en-GB" dirty="0"/>
              <a:t>v</a:t>
            </a:r>
            <a:r>
              <a:rPr lang="en-GB" sz="1800" dirty="0"/>
              <a:t>alidation_set = </a:t>
            </a:r>
          </a:p>
          <a:p>
            <a:pPr marL="0" indent="0">
              <a:buNone/>
            </a:pPr>
            <a:r>
              <a:rPr lang="en-GB" sz="1800" dirty="0"/>
              <a:t>                </a:t>
            </a:r>
            <a:r>
              <a:rPr lang="en-GB" sz="1800" dirty="0" err="1"/>
              <a:t>train_datagen.flow_from_directory</a:t>
            </a:r>
            <a:r>
              <a:rPr lang="en-GB" sz="1800" dirty="0"/>
              <a:t>(train_dir,</a:t>
            </a:r>
          </a:p>
          <a:p>
            <a:pPr marL="0" indent="0">
              <a:buNone/>
            </a:pPr>
            <a:r>
              <a:rPr lang="en-GB" sz="1800" dirty="0"/>
              <a:t>                </a:t>
            </a:r>
            <a:r>
              <a:rPr lang="en-GB" sz="1800" dirty="0" err="1"/>
              <a:t>batch_size</a:t>
            </a:r>
            <a:r>
              <a:rPr lang="en-GB" sz="1800" dirty="0"/>
              <a:t>=64,</a:t>
            </a:r>
          </a:p>
          <a:p>
            <a:pPr marL="0" indent="0">
              <a:buNone/>
            </a:pPr>
            <a:r>
              <a:rPr lang="en-GB" sz="1800" dirty="0"/>
              <a:t>                </a:t>
            </a:r>
            <a:r>
              <a:rPr lang="en-GB" sz="1800" dirty="0" err="1"/>
              <a:t>target_size</a:t>
            </a:r>
            <a:r>
              <a:rPr lang="en-GB" sz="1800" dirty="0"/>
              <a:t>=(48,48),</a:t>
            </a:r>
          </a:p>
          <a:p>
            <a:pPr marL="0" indent="0">
              <a:buNone/>
            </a:pPr>
            <a:r>
              <a:rPr lang="en-GB" sz="1800" dirty="0"/>
              <a:t>                shuffle=True,</a:t>
            </a:r>
          </a:p>
          <a:p>
            <a:pPr marL="0" indent="0">
              <a:buNone/>
            </a:pPr>
            <a:r>
              <a:rPr lang="en-GB" sz="1800" dirty="0"/>
              <a:t>                </a:t>
            </a:r>
            <a:r>
              <a:rPr lang="en-GB" sz="1800" dirty="0" err="1"/>
              <a:t>color_mode</a:t>
            </a:r>
            <a:r>
              <a:rPr lang="en-GB" sz="1800" dirty="0"/>
              <a:t>='grayscale',</a:t>
            </a:r>
          </a:p>
          <a:p>
            <a:pPr marL="0" indent="0">
              <a:buNone/>
            </a:pPr>
            <a:r>
              <a:rPr lang="en-GB" sz="1800" dirty="0"/>
              <a:t>                </a:t>
            </a:r>
            <a:r>
              <a:rPr lang="en-GB" sz="1800" dirty="0" err="1"/>
              <a:t>class_mode</a:t>
            </a:r>
            <a:r>
              <a:rPr lang="en-GB" sz="1800" dirty="0"/>
              <a:t>='categorical’, subset =validation’)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643D1BC0-3E6B-2D7D-11E0-64EF2DE62FB0}"/>
              </a:ext>
            </a:extLst>
          </p:cNvPr>
          <p:cNvSpPr txBox="1"/>
          <p:nvPr/>
        </p:nvSpPr>
        <p:spPr>
          <a:xfrm>
            <a:off x="6308560" y="3585410"/>
            <a:ext cx="6093994" cy="175432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model.fit_generator(</a:t>
            </a:r>
          </a:p>
          <a:p>
            <a:r>
              <a:rPr lang="en-GB" dirty="0"/>
              <a:t>    </a:t>
            </a:r>
            <a:r>
              <a:rPr lang="en-GB" dirty="0" err="1"/>
              <a:t>training_set</a:t>
            </a:r>
            <a:r>
              <a:rPr lang="en-GB" dirty="0"/>
              <a:t>,</a:t>
            </a:r>
          </a:p>
          <a:p>
            <a:r>
              <a:rPr lang="en-GB" dirty="0"/>
              <a:t>    </a:t>
            </a:r>
            <a:r>
              <a:rPr lang="en-GB" dirty="0" err="1"/>
              <a:t>steps_per_epoch</a:t>
            </a:r>
            <a:r>
              <a:rPr lang="en-GB" dirty="0"/>
              <a:t> = </a:t>
            </a:r>
            <a:r>
              <a:rPr lang="en-GB" dirty="0" err="1"/>
              <a:t>training_set.samples</a:t>
            </a:r>
            <a:r>
              <a:rPr lang="en-GB" dirty="0"/>
              <a:t> // </a:t>
            </a:r>
            <a:r>
              <a:rPr lang="en-GB" dirty="0" err="1"/>
              <a:t>batch_size</a:t>
            </a:r>
            <a:r>
              <a:rPr lang="en-GB" dirty="0"/>
              <a:t>,</a:t>
            </a:r>
          </a:p>
          <a:p>
            <a:r>
              <a:rPr lang="en-GB" dirty="0"/>
              <a:t>    </a:t>
            </a:r>
            <a:r>
              <a:rPr lang="en-GB" dirty="0" err="1"/>
              <a:t>validation_data</a:t>
            </a:r>
            <a:r>
              <a:rPr lang="en-GB" dirty="0"/>
              <a:t> = v</a:t>
            </a:r>
            <a:r>
              <a:rPr lang="en-GB" sz="1800" dirty="0"/>
              <a:t>alidation_set </a:t>
            </a:r>
            <a:r>
              <a:rPr lang="en-GB" dirty="0"/>
              <a:t>, </a:t>
            </a:r>
          </a:p>
          <a:p>
            <a:r>
              <a:rPr lang="en-GB" dirty="0"/>
              <a:t>    </a:t>
            </a:r>
            <a:r>
              <a:rPr lang="en-GB" dirty="0" err="1"/>
              <a:t>validation_steps</a:t>
            </a:r>
            <a:r>
              <a:rPr lang="en-GB" dirty="0"/>
              <a:t> = </a:t>
            </a:r>
            <a:r>
              <a:rPr lang="en-GB" dirty="0" err="1"/>
              <a:t>v</a:t>
            </a:r>
            <a:r>
              <a:rPr lang="en-GB" sz="1800" dirty="0" err="1"/>
              <a:t>alidation_set</a:t>
            </a:r>
            <a:r>
              <a:rPr lang="en-GB" dirty="0" err="1"/>
              <a:t>.samples</a:t>
            </a:r>
            <a:r>
              <a:rPr lang="en-GB" dirty="0"/>
              <a:t> // </a:t>
            </a:r>
            <a:r>
              <a:rPr lang="en-GB" dirty="0" err="1"/>
              <a:t>batch_size</a:t>
            </a:r>
            <a:r>
              <a:rPr lang="en-GB" dirty="0"/>
              <a:t>,</a:t>
            </a:r>
          </a:p>
          <a:p>
            <a:r>
              <a:rPr lang="en-GB" dirty="0"/>
              <a:t>    epochs = 100)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49E59296-B078-C09F-1822-9AAD3869C2E7}"/>
              </a:ext>
            </a:extLst>
          </p:cNvPr>
          <p:cNvSpPr txBox="1"/>
          <p:nvPr/>
        </p:nvSpPr>
        <p:spPr>
          <a:xfrm>
            <a:off x="6096000" y="5345668"/>
            <a:ext cx="620227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training_set.class_indices</a:t>
            </a:r>
          </a:p>
        </p:txBody>
      </p:sp>
    </p:spTree>
    <p:extLst>
      <p:ext uri="{BB962C8B-B14F-4D97-AF65-F5344CB8AC3E}">
        <p14:creationId xmlns:p14="http://schemas.microsoft.com/office/powerpoint/2010/main" val="2403002912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Summary</a:t>
            </a:r>
            <a:endParaRPr lang="en-GB" sz="6000" b="1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A961D13-3C6A-9125-3BE8-40DBBA6A73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455821"/>
            <a:ext cx="11475562" cy="4259179"/>
          </a:xfrm>
        </p:spPr>
        <p:txBody>
          <a:bodyPr>
            <a:normAutofit/>
          </a:bodyPr>
          <a:lstStyle/>
          <a:p>
            <a:r>
              <a:rPr lang="en-US" dirty="0"/>
              <a:t>MNIST Fashion </a:t>
            </a:r>
            <a:r>
              <a:rPr lang="en-US" dirty="0" err="1"/>
              <a:t>Datset</a:t>
            </a:r>
            <a:r>
              <a:rPr lang="en-US" dirty="0"/>
              <a:t> is a common dataset used</a:t>
            </a:r>
          </a:p>
          <a:p>
            <a:r>
              <a:rPr lang="en-US" dirty="0"/>
              <a:t>It is available from  </a:t>
            </a:r>
            <a:r>
              <a:rPr lang="en-US" dirty="0" err="1"/>
              <a:t>OpenML</a:t>
            </a:r>
            <a:r>
              <a:rPr lang="en-US" dirty="0"/>
              <a:t> downloadable using </a:t>
            </a:r>
            <a:r>
              <a:rPr lang="en-US" dirty="0" err="1"/>
              <a:t>SKLearn</a:t>
            </a:r>
            <a:endParaRPr lang="en-US" dirty="0"/>
          </a:p>
          <a:p>
            <a:r>
              <a:rPr lang="en-GB" dirty="0"/>
              <a:t>The Callback function gives the ability to save and restore models</a:t>
            </a:r>
          </a:p>
          <a:p>
            <a:r>
              <a:rPr lang="en-GB" dirty="0"/>
              <a:t>Callbacks can:</a:t>
            </a:r>
          </a:p>
          <a:p>
            <a:pPr lvl="1"/>
            <a:r>
              <a:rPr lang="en-GB" dirty="0"/>
              <a:t>Be used within the .fit() method</a:t>
            </a:r>
          </a:p>
          <a:p>
            <a:pPr lvl="1"/>
            <a:r>
              <a:rPr lang="en-GB" dirty="0"/>
              <a:t>Provide a model checkpoint</a:t>
            </a:r>
          </a:p>
          <a:p>
            <a:pPr lvl="1"/>
            <a:r>
              <a:rPr lang="en-GB" dirty="0"/>
              <a:t>Provision early stopping</a:t>
            </a:r>
          </a:p>
          <a:p>
            <a:r>
              <a:rPr lang="en-GB" dirty="0" err="1"/>
              <a:t>ImageDataGenerator</a:t>
            </a:r>
            <a:r>
              <a:rPr lang="en-GB" dirty="0"/>
              <a:t> class allows image data to be loaded from disk</a:t>
            </a:r>
          </a:p>
          <a:p>
            <a:pPr lvl="1"/>
            <a:r>
              <a:rPr lang="en-GB" sz="2800" dirty="0"/>
              <a:t>It splits train, test and validation data as needed.</a:t>
            </a:r>
          </a:p>
          <a:p>
            <a:endParaRPr lang="en-GB" sz="3200" dirty="0"/>
          </a:p>
          <a:p>
            <a:endParaRPr lang="en-GB" sz="3200" dirty="0"/>
          </a:p>
          <a:p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4153518289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Installation</a:t>
            </a:r>
            <a:endParaRPr lang="en-GB" sz="6000" b="1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A961D13-3C6A-9125-3BE8-40DBBA6A73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690687"/>
            <a:ext cx="11475562" cy="4024313"/>
          </a:xfrm>
        </p:spPr>
        <p:txBody>
          <a:bodyPr>
            <a:normAutofit/>
          </a:bodyPr>
          <a:lstStyle/>
          <a:p>
            <a:r>
              <a:rPr lang="en-US" dirty="0"/>
              <a:t>Use the MNIST fashion dataset which is a replacement for the MNIST handwritten digit dataset.</a:t>
            </a:r>
          </a:p>
          <a:p>
            <a:r>
              <a:rPr lang="en-US" dirty="0"/>
              <a:t>It is more complex and so is better suited for evaluating more complex classifiers such as NNs.</a:t>
            </a:r>
          </a:p>
          <a:p>
            <a:r>
              <a:rPr lang="en-US" dirty="0"/>
              <a:t>The images are 28x28 NumPy arrays, with pixel values ranging from 0 to 255.</a:t>
            </a:r>
          </a:p>
          <a:p>
            <a:pPr>
              <a:lnSpc>
                <a:spcPct val="100000"/>
              </a:lnSpc>
            </a:pPr>
            <a:endParaRPr lang="en-US" dirty="0">
              <a:solidFill>
                <a:prstClr val="black"/>
              </a:solidFill>
              <a:ea typeface="+mj-ea"/>
              <a:cs typeface="+mj-cs"/>
            </a:endParaRPr>
          </a:p>
        </p:txBody>
      </p:sp>
    </p:spTree>
    <p:extLst>
      <p:ext uri="{BB962C8B-B14F-4D97-AF65-F5344CB8AC3E}">
        <p14:creationId xmlns:p14="http://schemas.microsoft.com/office/powerpoint/2010/main" val="3964417041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07925" y="353093"/>
            <a:ext cx="5982423" cy="1283201"/>
          </a:xfrm>
        </p:spPr>
        <p:txBody>
          <a:bodyPr>
            <a:normAutofit fontScale="90000"/>
          </a:bodyPr>
          <a:lstStyle/>
          <a:p>
            <a:pPr algn="ctr"/>
            <a:r>
              <a:rPr lang="en-US" sz="6000" b="1" dirty="0"/>
              <a:t>MNIST Fashion Dataset</a:t>
            </a:r>
            <a:br>
              <a:rPr lang="en-US" sz="6000" b="1" dirty="0"/>
            </a:br>
            <a:r>
              <a:rPr lang="en-US" sz="2000" b="1" dirty="0"/>
              <a:t>(</a:t>
            </a:r>
            <a:r>
              <a:rPr lang="en-US" sz="1800" b="1" dirty="0"/>
              <a:t>By </a:t>
            </a:r>
            <a:r>
              <a:rPr lang="en-US" sz="1800" b="1" dirty="0" err="1"/>
              <a:t>Zolando</a:t>
            </a:r>
            <a:r>
              <a:rPr lang="en-US" sz="1800" b="1" dirty="0"/>
              <a:t>, MIT License)</a:t>
            </a:r>
            <a:endParaRPr lang="en-GB" sz="6000" b="1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3CC81FB4-9B24-CCB8-1346-41BB03FF808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0" y="0"/>
            <a:ext cx="5755105" cy="5760347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2CC793B1-AB34-5F7E-6E19-6BA1F28DF25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8283" y="809966"/>
            <a:ext cx="2127688" cy="49503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80107890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Loading</a:t>
            </a:r>
            <a:endParaRPr lang="en-GB" sz="6000" b="1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A961D13-3C6A-9125-3BE8-40DBBA6A73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690687"/>
            <a:ext cx="11475562" cy="4024313"/>
          </a:xfrm>
        </p:spPr>
        <p:txBody>
          <a:bodyPr>
            <a:normAutofit/>
          </a:bodyPr>
          <a:lstStyle/>
          <a:p>
            <a:pPr>
              <a:lnSpc>
                <a:spcPct val="100000"/>
              </a:lnSpc>
            </a:pPr>
            <a:r>
              <a:rPr lang="en-US" sz="3200" b="1" dirty="0"/>
              <a:t>Load an image dataset to tryout classification using TensorFlow and </a:t>
            </a:r>
            <a:r>
              <a:rPr lang="en-US" sz="3200" b="1" dirty="0" err="1"/>
              <a:t>Keras</a:t>
            </a:r>
            <a:endParaRPr lang="en-US" sz="3200" b="1" dirty="0"/>
          </a:p>
          <a:p>
            <a:pPr lvl="1">
              <a:lnSpc>
                <a:spcPct val="100000"/>
              </a:lnSpc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rgbClr val="202124"/>
                </a:solidFill>
                <a:effectLst/>
              </a:rPr>
              <a:t>Each image is mapped to a single label. Since the </a:t>
            </a:r>
            <a:r>
              <a:rPr kumimoji="0" lang="en-US" altLang="en-US" sz="2400" b="0" i="1" u="none" strike="noStrike" cap="none" normalizeH="0" baseline="0" dirty="0">
                <a:ln>
                  <a:noFill/>
                </a:ln>
                <a:solidFill>
                  <a:srgbClr val="202124"/>
                </a:solidFill>
                <a:effectLst/>
              </a:rPr>
              <a:t>class names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rgbClr val="202124"/>
                </a:solidFill>
                <a:effectLst/>
              </a:rPr>
              <a:t> are not included with the dataset, store them here to use later when plotting the images:</a:t>
            </a:r>
            <a:endParaRPr kumimoji="0" lang="en-US" altLang="en-US" sz="2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lvl="1">
              <a:lnSpc>
                <a:spcPct val="100000"/>
              </a:lnSpc>
            </a:pPr>
            <a:endParaRPr lang="en-GB" b="1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C5DCD8CE-F37F-0A1A-C5F5-A5DF034B096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8219" y="4056745"/>
            <a:ext cx="11589500" cy="16582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00897174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Down Arrow 7">
            <a:extLst>
              <a:ext uri="{FF2B5EF4-FFF2-40B4-BE49-F238E27FC236}">
                <a16:creationId xmlns:a16="http://schemas.microsoft.com/office/drawing/2014/main" id="{D4771268-CB57-404A-9271-370EB28F60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800100" y="1491343"/>
            <a:ext cx="3333749" cy="3499103"/>
          </a:xfrm>
          <a:prstGeom prst="downArrow">
            <a:avLst>
              <a:gd name="adj1" fmla="val 100000"/>
              <a:gd name="adj2" fmla="val 15788"/>
            </a:avLst>
          </a:prstGeom>
          <a:solidFill>
            <a:srgbClr val="404040"/>
          </a:solidFill>
          <a:ln w="539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8700" y="1967266"/>
            <a:ext cx="2628900" cy="2547257"/>
          </a:xfrm>
          <a:noFill/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3600" b="1" dirty="0">
                <a:solidFill>
                  <a:srgbClr val="FFFFFF"/>
                </a:solidFill>
              </a:rPr>
              <a:t>A sample of Images and Labels</a:t>
            </a:r>
            <a:endParaRPr lang="en-US" sz="3600" b="1" kern="1200" dirty="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2" name="Content Placeholder 1">
            <a:extLst>
              <a:ext uri="{FF2B5EF4-FFF2-40B4-BE49-F238E27FC236}">
                <a16:creationId xmlns:a16="http://schemas.microsoft.com/office/drawing/2014/main" id="{422407AF-52C0-73B9-456D-AD8BEFAC609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5936235" y="114077"/>
            <a:ext cx="5810400" cy="55687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19154012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 Holding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Title Pag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200_Sub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UWTSD 200_Sub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UWTSD 200_Sub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UWTSD 200_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UWTSD 200_Text 5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UWTSD 200_Text 6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UWTSD 200_Text 7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UWTSD 200_Text 8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8.xml><?xml version="1.0" encoding="utf-8"?>
<a:theme xmlns:a="http://schemas.openxmlformats.org/drawingml/2006/main" name="UWTSD Logo Variations with Image Behi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9.xml><?xml version="1.0" encoding="utf-8"?>
<a:theme xmlns:a="http://schemas.openxmlformats.org/drawingml/2006/main" name="UWTSD Logo Full Colour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0.xml><?xml version="1.0" encoding="utf-8"?>
<a:theme xmlns:a="http://schemas.openxmlformats.org/drawingml/2006/main" name="UWTSD Logo only mono_top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1.xml><?xml version="1.0" encoding="utf-8"?>
<a:theme xmlns:a="http://schemas.openxmlformats.org/drawingml/2006/main" name="UWTSD Logo only mono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2.xml><?xml version="1.0" encoding="utf-8"?>
<a:theme xmlns:a="http://schemas.openxmlformats.org/drawingml/2006/main" name="Title Slid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59A90DE1-5030-4590-8AE5-55F67A0F029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67D09DC4-48CE-45C2-9393-0A8E48C8FD95}">
  <ds:schemaRefs>
    <ds:schemaRef ds:uri="http://schemas.microsoft.com/office/2006/metadata/properties"/>
    <ds:schemaRef ds:uri="http://schemas.microsoft.com/office/infopath/2007/PartnerControls"/>
  </ds:schemaRefs>
</ds:datastoreItem>
</file>

<file path=customXml/itemProps3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2026</Words>
  <Application>Microsoft Office PowerPoint</Application>
  <PresentationFormat>Widescreen</PresentationFormat>
  <Paragraphs>280</Paragraphs>
  <Slides>39</Slides>
  <Notes>39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22</vt:i4>
      </vt:variant>
      <vt:variant>
        <vt:lpstr>Slide Titles</vt:lpstr>
      </vt:variant>
      <vt:variant>
        <vt:i4>39</vt:i4>
      </vt:variant>
    </vt:vector>
  </HeadingPairs>
  <TitlesOfParts>
    <vt:vector size="67" baseType="lpstr">
      <vt:lpstr>Arial</vt:lpstr>
      <vt:lpstr>Calibri</vt:lpstr>
      <vt:lpstr>Calibri Light</vt:lpstr>
      <vt:lpstr>Cambria Math</vt:lpstr>
      <vt:lpstr>Courier New</vt:lpstr>
      <vt:lpstr>Wingdings</vt:lpstr>
      <vt:lpstr>UWTSD 200 Holding Page</vt:lpstr>
      <vt:lpstr>UWTSD 200_Title Page</vt:lpstr>
      <vt:lpstr>UWTSD 200_Title Page 1</vt:lpstr>
      <vt:lpstr>UWTSD 200_Title Page 2</vt:lpstr>
      <vt:lpstr>UWTSD 200_Title Page 3</vt:lpstr>
      <vt:lpstr>UWTSD 200_Subtitle 1</vt:lpstr>
      <vt:lpstr>UWTSD 200_Subtitle 2</vt:lpstr>
      <vt:lpstr>UWTSD 200_Subtitle 3</vt:lpstr>
      <vt:lpstr>UWTSD 200_Subtitle 4</vt:lpstr>
      <vt:lpstr>UWTSD 200_Text 1</vt:lpstr>
      <vt:lpstr>UWTSD 200_Text 2</vt:lpstr>
      <vt:lpstr>UWTSD 200_Text 3</vt:lpstr>
      <vt:lpstr>UWTSD 200_Text 4</vt:lpstr>
      <vt:lpstr>UWTSD 200_Text 5</vt:lpstr>
      <vt:lpstr>UWTSD 200_Text 6</vt:lpstr>
      <vt:lpstr>UWTSD 200_Text 7</vt:lpstr>
      <vt:lpstr>UWTSD 200_Text 8</vt:lpstr>
      <vt:lpstr>UWTSD Logo Variations with Image Behind</vt:lpstr>
      <vt:lpstr>UWTSD Logo Full Colour_Bottom Left</vt:lpstr>
      <vt:lpstr>UWTSD Logo only mono_top left</vt:lpstr>
      <vt:lpstr>UWTSD Logo only mono_bottom left</vt:lpstr>
      <vt:lpstr>Title Slide 1</vt:lpstr>
      <vt:lpstr>PowerPoint Presentation</vt:lpstr>
      <vt:lpstr>Tensorflow</vt:lpstr>
      <vt:lpstr>Installation</vt:lpstr>
      <vt:lpstr>0d Tensors</vt:lpstr>
      <vt:lpstr>1d Tensors</vt:lpstr>
      <vt:lpstr>2d Tensors</vt:lpstr>
      <vt:lpstr>4d Tensors</vt:lpstr>
      <vt:lpstr>Tensors</vt:lpstr>
      <vt:lpstr>Tensor Computations</vt:lpstr>
      <vt:lpstr>Tensor Computations</vt:lpstr>
      <vt:lpstr>The Perceptron</vt:lpstr>
      <vt:lpstr>The Perceptron</vt:lpstr>
      <vt:lpstr>The Perceptron</vt:lpstr>
      <vt:lpstr>Create a neural network</vt:lpstr>
      <vt:lpstr>Tensoflow Keras Python Code</vt:lpstr>
      <vt:lpstr>Create a neural network</vt:lpstr>
      <vt:lpstr>Tensoflow Keras Python Code</vt:lpstr>
      <vt:lpstr>Tensoflow Keras and Python</vt:lpstr>
      <vt:lpstr>Tensoflow Keras Python Code</vt:lpstr>
      <vt:lpstr>Evaluation of the Neural Network</vt:lpstr>
      <vt:lpstr>Evaluation of the Neural Network</vt:lpstr>
      <vt:lpstr>Tensoflow Keras Python Code</vt:lpstr>
      <vt:lpstr>Evaluation of the Neural Network</vt:lpstr>
      <vt:lpstr>PowerPoint Presentation</vt:lpstr>
      <vt:lpstr>Save and Restore a Model</vt:lpstr>
      <vt:lpstr>Callbacks</vt:lpstr>
      <vt:lpstr>The ModelCheckpoint Callback</vt:lpstr>
      <vt:lpstr>Callbacks</vt:lpstr>
      <vt:lpstr>PowerPoint Presentation</vt:lpstr>
      <vt:lpstr>PowerPoint Presentation</vt:lpstr>
      <vt:lpstr>Loading Training and Test Datasets in Batches from Disk</vt:lpstr>
      <vt:lpstr>The ImageDataGenerator Class</vt:lpstr>
      <vt:lpstr>The ImageDataGenerator Class</vt:lpstr>
      <vt:lpstr>The ImageDataGenerator Class</vt:lpstr>
      <vt:lpstr>Summary</vt:lpstr>
      <vt:lpstr>Installation</vt:lpstr>
      <vt:lpstr>MNIST Fashion Dataset (By Zolando, MIT License)</vt:lpstr>
      <vt:lpstr>Loading</vt:lpstr>
      <vt:lpstr>A sample of Images and Labels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Mark Huntly</cp:lastModifiedBy>
  <cp:revision>185</cp:revision>
  <dcterms:created xsi:type="dcterms:W3CDTF">2021-03-09T15:35:42Z</dcterms:created>
  <dcterms:modified xsi:type="dcterms:W3CDTF">2025-03-19T16:47:52Z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