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7" r:id="rId1"/>
  </p:sldMasterIdLst>
  <p:notesMasterIdLst>
    <p:notesMasterId r:id="rId18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681" autoAdjust="0"/>
    <p:restoredTop sz="94610"/>
  </p:normalViewPr>
  <p:slideViewPr>
    <p:cSldViewPr snapToGrid="0" snapToObjects="1">
      <p:cViewPr varScale="1">
        <p:scale>
          <a:sx n="88" d="100"/>
          <a:sy n="88" d="100"/>
        </p:scale>
        <p:origin x="48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E75F9B-E04D-3448-B64F-6A49B33C84AA}" type="datetimeFigureOut">
              <a:rPr lang="en-US" smtClean="0"/>
              <a:t>7/21/2026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CF52B9-6377-7E49-9F7D-A4DB8723A1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666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47098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59517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50186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857569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44509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31385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063386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45050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51336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75759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05827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6707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7/21/2026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1436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3A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32544" y="-399495"/>
            <a:ext cx="12188952" cy="6858000"/>
          </a:xfrm>
          <a:prstGeom prst="rect">
            <a:avLst/>
          </a:prstGeom>
          <a:solidFill>
            <a:srgbClr val="013A40"/>
          </a:solidFill>
          <a:ln/>
        </p:spPr>
      </p:sp>
      <p:sp>
        <p:nvSpPr>
          <p:cNvPr id="3" name="Shape 1"/>
          <p:cNvSpPr/>
          <p:nvPr/>
        </p:nvSpPr>
        <p:spPr>
          <a:xfrm>
            <a:off x="9784080" y="-1162530"/>
            <a:ext cx="4754880" cy="4754880"/>
          </a:xfrm>
          <a:prstGeom prst="ellipse">
            <a:avLst/>
          </a:prstGeom>
          <a:solidFill>
            <a:srgbClr val="028090"/>
          </a:solidFill>
          <a:ln/>
        </p:spPr>
      </p:sp>
      <p:sp>
        <p:nvSpPr>
          <p:cNvPr id="4" name="Shape 2"/>
          <p:cNvSpPr/>
          <p:nvPr/>
        </p:nvSpPr>
        <p:spPr>
          <a:xfrm>
            <a:off x="10607040" y="4206240"/>
            <a:ext cx="3108960" cy="3108960"/>
          </a:xfrm>
          <a:prstGeom prst="ellipse">
            <a:avLst/>
          </a:prstGeom>
          <a:solidFill>
            <a:srgbClr val="00A896"/>
          </a:solidFill>
          <a:ln/>
        </p:spPr>
      </p:sp>
      <p:sp>
        <p:nvSpPr>
          <p:cNvPr id="5" name="Shape 3"/>
          <p:cNvSpPr/>
          <p:nvPr/>
        </p:nvSpPr>
        <p:spPr>
          <a:xfrm>
            <a:off x="-1097280" y="4937760"/>
            <a:ext cx="3291840" cy="3291840"/>
          </a:xfrm>
          <a:prstGeom prst="ellipse">
            <a:avLst/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658368" y="-172004"/>
            <a:ext cx="8229600" cy="1588215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2000" dirty="0">
                <a:solidFill>
                  <a:schemeClr val="bg1"/>
                </a:solidFill>
              </a:rPr>
              <a:t>Module : Quality Assurance  and Service Improvements</a:t>
            </a:r>
          </a:p>
          <a:p>
            <a:pPr marL="0" indent="0">
              <a:buNone/>
            </a:pP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640080" y="1371600"/>
            <a:ext cx="96012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4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Case study : The Bristol Royal Infirmary </a:t>
            </a:r>
            <a:r>
              <a:rPr lang="en-US" sz="4800" b="1" dirty="0" smtClean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Inquiry (UK)</a:t>
            </a:r>
            <a:endParaRPr lang="en-US" sz="4800" dirty="0"/>
          </a:p>
          <a:p>
            <a:pPr marL="0" indent="0">
              <a:buNone/>
            </a:pPr>
            <a:endParaRPr lang="en-US" sz="4800" dirty="0"/>
          </a:p>
        </p:txBody>
      </p:sp>
      <p:sp>
        <p:nvSpPr>
          <p:cNvPr id="8" name="Text 6"/>
          <p:cNvSpPr/>
          <p:nvPr/>
        </p:nvSpPr>
        <p:spPr>
          <a:xfrm>
            <a:off x="640080" y="2514600"/>
            <a:ext cx="85039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ts val="2400"/>
              </a:lnSpc>
            </a:pPr>
            <a:r>
              <a:rPr lang="en-US" dirty="0">
                <a:solidFill>
                  <a:srgbClr val="CFE9E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Children's Heart Surgery, 1984–1995: Failures in Leadership, Governance and Patient Safety — and the Reforms that Followed</a:t>
            </a:r>
            <a:endParaRPr lang="en-US" dirty="0"/>
          </a:p>
          <a:p>
            <a:pPr marL="0" indent="0">
              <a:lnSpc>
                <a:spcPts val="2400"/>
              </a:lnSpc>
              <a:buNone/>
            </a:pP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658368" y="3794760"/>
            <a:ext cx="2011680" cy="0"/>
          </a:xfrm>
          <a:prstGeom prst="line">
            <a:avLst/>
          </a:prstGeom>
          <a:noFill/>
          <a:ln w="31750">
            <a:solidFill>
              <a:srgbClr val="02C39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58368" y="4183380"/>
            <a:ext cx="8778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>
              <a:lnSpc>
                <a:spcPts val="2000"/>
              </a:lnSpc>
            </a:pPr>
            <a:r>
              <a:rPr lang="en-US" b="1" dirty="0">
                <a:solidFill>
                  <a:schemeClr val="bg2"/>
                </a:solidFill>
              </a:rPr>
              <a:t>Student Name :  </a:t>
            </a:r>
            <a:r>
              <a:rPr lang="en-US" b="1" dirty="0" err="1">
                <a:solidFill>
                  <a:schemeClr val="bg2"/>
                </a:solidFill>
              </a:rPr>
              <a:t>Sanjana</a:t>
            </a:r>
            <a:r>
              <a:rPr lang="en-US" b="1" dirty="0">
                <a:solidFill>
                  <a:schemeClr val="bg2"/>
                </a:solidFill>
              </a:rPr>
              <a:t> </a:t>
            </a:r>
            <a:r>
              <a:rPr lang="en-US" b="1" dirty="0" smtClean="0">
                <a:solidFill>
                  <a:schemeClr val="bg2"/>
                </a:solidFill>
              </a:rPr>
              <a:t>Chauhan  </a:t>
            </a:r>
            <a:endParaRPr lang="en-US" b="1" dirty="0">
              <a:solidFill>
                <a:schemeClr val="bg2"/>
              </a:solidFill>
            </a:endParaRPr>
          </a:p>
          <a:p>
            <a:pPr>
              <a:lnSpc>
                <a:spcPts val="2000"/>
              </a:lnSpc>
            </a:pPr>
            <a:r>
              <a:rPr lang="en-US" b="1" dirty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 :  </a:t>
            </a:r>
            <a:r>
              <a:rPr lang="en-US" b="1" dirty="0" smtClean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2505065</a:t>
            </a:r>
          </a:p>
          <a:p>
            <a:r>
              <a:rPr lang="en-US" b="1" dirty="0" smtClean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 : </a:t>
            </a:r>
            <a:r>
              <a:rPr lang="en-US" b="1" dirty="0" err="1" smtClean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Dilhara</a:t>
            </a:r>
            <a:r>
              <a:rPr lang="en-US" b="1" dirty="0" smtClean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b="1" dirty="0" err="1" smtClean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Mafuva</a:t>
            </a:r>
            <a:r>
              <a:rPr lang="en-US" b="1" dirty="0" smtClean="0">
                <a:solidFill>
                  <a:srgbClr val="B9C4D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b="1" dirty="0" smtClean="0"/>
          </a:p>
          <a:p>
            <a:pPr marL="0" indent="0">
              <a:lnSpc>
                <a:spcPts val="2000"/>
              </a:lnSpc>
              <a:buNone/>
            </a:pP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640080" y="603504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40080" y="6355080"/>
            <a:ext cx="5486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462800" y="301752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 smtClean="0"/>
              <a:t>Introduction</a:t>
            </a:r>
            <a:endParaRPr lang="en-US" sz="3000" b="1" dirty="0"/>
          </a:p>
        </p:txBody>
      </p:sp>
      <p:sp>
        <p:nvSpPr>
          <p:cNvPr id="4" name="Text 2"/>
          <p:cNvSpPr/>
          <p:nvPr/>
        </p:nvSpPr>
        <p:spPr>
          <a:xfrm>
            <a:off x="548640" y="1417320"/>
            <a:ext cx="640080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200"/>
              </a:lnSpc>
              <a:buNone/>
            </a:pPr>
            <a:r>
              <a:rPr lang="en-US" sz="15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Bristol Royal Infirmary (BRI) carried out complex heart surgery on babies and children between 1984 and 1995. </a:t>
            </a:r>
            <a:r>
              <a:rPr lang="en-US" sz="15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Death rates for some operations were much higher than at other centres in England.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66928" y="2953512"/>
            <a:ext cx="109728" cy="10972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2807208"/>
            <a:ext cx="6126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anaesthetist, Dr Stephen Bolsin, raised concerns about mortality from 1990 onward, but was largely ignored (Kennedy, 2001).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566928" y="3730752"/>
            <a:ext cx="109728" cy="10972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8" name="Text 6"/>
          <p:cNvSpPr/>
          <p:nvPr/>
        </p:nvSpPr>
        <p:spPr>
          <a:xfrm>
            <a:off x="822960" y="3584448"/>
            <a:ext cx="6126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public inquiry, chaired by Professor Sir Ian Kennedy, ran from 1998 to 2001 (Kennedy, 2001).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566928" y="4507992"/>
            <a:ext cx="109728" cy="10972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0" name="Text 8"/>
          <p:cNvSpPr/>
          <p:nvPr/>
        </p:nvSpPr>
        <p:spPr>
          <a:xfrm>
            <a:off x="822960" y="4361688"/>
            <a:ext cx="6126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1998, the General Medical Council found three senior staff guilty of serious professional misconduct (Dyer, 1998).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566928" y="5285232"/>
            <a:ext cx="109728" cy="109728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2" name="Text 10"/>
          <p:cNvSpPr/>
          <p:nvPr/>
        </p:nvSpPr>
        <p:spPr>
          <a:xfrm>
            <a:off x="822960" y="5138928"/>
            <a:ext cx="6126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final report made 198 recommendations for the whole NHS (Kennedy, 2001).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7635240" y="1691640"/>
            <a:ext cx="37490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7635240" y="2057400"/>
            <a:ext cx="37490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3000" dirty="0"/>
          </a:p>
        </p:txBody>
      </p:sp>
      <p:sp>
        <p:nvSpPr>
          <p:cNvPr id="16" name="Text 14"/>
          <p:cNvSpPr/>
          <p:nvPr/>
        </p:nvSpPr>
        <p:spPr>
          <a:xfrm>
            <a:off x="7635240" y="260604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7635240" y="3200400"/>
            <a:ext cx="3749040" cy="0"/>
          </a:xfrm>
          <a:prstGeom prst="line">
            <a:avLst/>
          </a:prstGeom>
          <a:noFill/>
          <a:ln w="12700">
            <a:solidFill>
              <a:srgbClr val="028090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7635240" y="333756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3000" dirty="0"/>
          </a:p>
        </p:txBody>
      </p:sp>
      <p:sp>
        <p:nvSpPr>
          <p:cNvPr id="19" name="Text 17"/>
          <p:cNvSpPr/>
          <p:nvPr/>
        </p:nvSpPr>
        <p:spPr>
          <a:xfrm>
            <a:off x="7635240" y="3840480"/>
            <a:ext cx="37490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7635240" y="4526280"/>
            <a:ext cx="3749040" cy="0"/>
          </a:xfrm>
          <a:prstGeom prst="line">
            <a:avLst/>
          </a:prstGeom>
          <a:noFill/>
          <a:ln w="12700">
            <a:solidFill>
              <a:srgbClr val="02809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7635240" y="4663440"/>
            <a:ext cx="3749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3000" dirty="0"/>
          </a:p>
        </p:txBody>
      </p:sp>
      <p:sp>
        <p:nvSpPr>
          <p:cNvPr id="22" name="Text 20"/>
          <p:cNvSpPr/>
          <p:nvPr/>
        </p:nvSpPr>
        <p:spPr>
          <a:xfrm>
            <a:off x="7635240" y="5166360"/>
            <a:ext cx="37490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5447" y="934673"/>
            <a:ext cx="5208626" cy="58299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Timeline of key events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822960" y="3291840"/>
            <a:ext cx="10515600" cy="0"/>
          </a:xfrm>
          <a:prstGeom prst="line">
            <a:avLst/>
          </a:prstGeom>
          <a:noFill/>
          <a:ln w="38100">
            <a:solidFill>
              <a:srgbClr val="00A896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40664" y="3209544"/>
            <a:ext cx="164592" cy="164592"/>
          </a:xfrm>
          <a:prstGeom prst="ellipse">
            <a:avLst/>
          </a:prstGeom>
          <a:solidFill>
            <a:srgbClr val="02C39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822960" y="2606040"/>
            <a:ext cx="0" cy="640080"/>
          </a:xfrm>
          <a:prstGeom prst="line">
            <a:avLst/>
          </a:prstGeom>
          <a:noFill/>
          <a:ln w="12700">
            <a:solidFill>
              <a:srgbClr val="00A896"/>
            </a:solidFill>
            <a:prstDash val="dash"/>
          </a:ln>
        </p:spPr>
      </p:sp>
      <p:sp>
        <p:nvSpPr>
          <p:cNvPr id="7" name="Shape 5"/>
          <p:cNvSpPr/>
          <p:nvPr/>
        </p:nvSpPr>
        <p:spPr>
          <a:xfrm>
            <a:off x="-137160" y="1417320"/>
            <a:ext cx="1920240" cy="1691640"/>
          </a:xfrm>
          <a:prstGeom prst="roundRect">
            <a:avLst>
              <a:gd name="adj" fmla="val 4324"/>
            </a:avLst>
          </a:prstGeom>
          <a:solidFill>
            <a:srgbClr val="EAF4F3"/>
          </a:solidFill>
          <a:ln/>
        </p:spPr>
      </p:sp>
      <p:sp>
        <p:nvSpPr>
          <p:cNvPr id="8" name="Text 6"/>
          <p:cNvSpPr/>
          <p:nvPr/>
        </p:nvSpPr>
        <p:spPr>
          <a:xfrm>
            <a:off x="-45720" y="150876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1988–90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-45720" y="1828800"/>
            <a:ext cx="17373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Bolsin joins BRI and begins noticing higher-than-expected death rates.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369564" y="3209544"/>
            <a:ext cx="164592" cy="164592"/>
          </a:xfrm>
          <a:prstGeom prst="ellipse">
            <a:avLst/>
          </a:prstGeom>
          <a:solidFill>
            <a:srgbClr val="02C39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3451860" y="3337560"/>
            <a:ext cx="0" cy="640080"/>
          </a:xfrm>
          <a:prstGeom prst="line">
            <a:avLst/>
          </a:prstGeom>
          <a:noFill/>
          <a:ln w="12700">
            <a:solidFill>
              <a:srgbClr val="00A896"/>
            </a:solidFill>
            <a:prstDash val="dash"/>
          </a:ln>
        </p:spPr>
      </p:sp>
      <p:sp>
        <p:nvSpPr>
          <p:cNvPr id="12" name="Shape 10"/>
          <p:cNvSpPr/>
          <p:nvPr/>
        </p:nvSpPr>
        <p:spPr>
          <a:xfrm>
            <a:off x="2491740" y="3977640"/>
            <a:ext cx="1920240" cy="1691640"/>
          </a:xfrm>
          <a:prstGeom prst="roundRect">
            <a:avLst>
              <a:gd name="adj" fmla="val 4324"/>
            </a:avLst>
          </a:prstGeom>
          <a:solidFill>
            <a:srgbClr val="EAF4F3"/>
          </a:solidFill>
          <a:ln/>
        </p:spPr>
      </p:sp>
      <p:sp>
        <p:nvSpPr>
          <p:cNvPr id="13" name="Text 11"/>
          <p:cNvSpPr/>
          <p:nvPr/>
        </p:nvSpPr>
        <p:spPr>
          <a:xfrm>
            <a:off x="2583180" y="406908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1990–95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2583180" y="4389120"/>
            <a:ext cx="17373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Concerns are raised repeatedly with managers and national bodies, but little action is taken (Kennedy, 2001).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5998464" y="3209544"/>
            <a:ext cx="164592" cy="164592"/>
          </a:xfrm>
          <a:prstGeom prst="ellipse">
            <a:avLst/>
          </a:prstGeom>
          <a:solidFill>
            <a:srgbClr val="02C39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6080760" y="2606040"/>
            <a:ext cx="0" cy="640080"/>
          </a:xfrm>
          <a:prstGeom prst="line">
            <a:avLst/>
          </a:prstGeom>
          <a:noFill/>
          <a:ln w="12700">
            <a:solidFill>
              <a:srgbClr val="00A896"/>
            </a:solidFill>
            <a:prstDash val="dash"/>
          </a:ln>
        </p:spPr>
      </p:sp>
      <p:sp>
        <p:nvSpPr>
          <p:cNvPr id="17" name="Shape 15"/>
          <p:cNvSpPr/>
          <p:nvPr/>
        </p:nvSpPr>
        <p:spPr>
          <a:xfrm>
            <a:off x="5120640" y="1417320"/>
            <a:ext cx="1920240" cy="1691640"/>
          </a:xfrm>
          <a:prstGeom prst="roundRect">
            <a:avLst>
              <a:gd name="adj" fmla="val 4324"/>
            </a:avLst>
          </a:prstGeom>
          <a:solidFill>
            <a:srgbClr val="EAF4F3"/>
          </a:solidFill>
          <a:ln/>
        </p:spPr>
      </p:sp>
      <p:sp>
        <p:nvSpPr>
          <p:cNvPr id="18" name="Text 16"/>
          <p:cNvSpPr/>
          <p:nvPr/>
        </p:nvSpPr>
        <p:spPr>
          <a:xfrm>
            <a:off x="5212080" y="150876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1995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5212080" y="1828800"/>
            <a:ext cx="17373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Death of Joshua Loveday during surgery leads to the unit stopping complex open-heart operations.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8627364" y="3209544"/>
            <a:ext cx="164592" cy="164592"/>
          </a:xfrm>
          <a:prstGeom prst="ellipse">
            <a:avLst/>
          </a:prstGeom>
          <a:solidFill>
            <a:srgbClr val="02C39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8709660" y="3337560"/>
            <a:ext cx="0" cy="640080"/>
          </a:xfrm>
          <a:prstGeom prst="line">
            <a:avLst/>
          </a:prstGeom>
          <a:noFill/>
          <a:ln w="12700">
            <a:solidFill>
              <a:srgbClr val="00A896"/>
            </a:solidFill>
            <a:prstDash val="dash"/>
          </a:ln>
        </p:spPr>
      </p:sp>
      <p:sp>
        <p:nvSpPr>
          <p:cNvPr id="22" name="Shape 20"/>
          <p:cNvSpPr/>
          <p:nvPr/>
        </p:nvSpPr>
        <p:spPr>
          <a:xfrm>
            <a:off x="7749540" y="3977640"/>
            <a:ext cx="1920240" cy="1691640"/>
          </a:xfrm>
          <a:prstGeom prst="roundRect">
            <a:avLst>
              <a:gd name="adj" fmla="val 4324"/>
            </a:avLst>
          </a:prstGeom>
          <a:solidFill>
            <a:srgbClr val="EAF4F3"/>
          </a:solidFill>
          <a:ln/>
        </p:spPr>
      </p:sp>
      <p:sp>
        <p:nvSpPr>
          <p:cNvPr id="23" name="Text 21"/>
          <p:cNvSpPr/>
          <p:nvPr/>
        </p:nvSpPr>
        <p:spPr>
          <a:xfrm>
            <a:off x="7840980" y="406908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1998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7840980" y="4389120"/>
            <a:ext cx="17373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GMC finds three senior staff guilty of serious misconduct; the Public Inquiry opens (Dyer, 1998).</a:t>
            </a:r>
            <a:endParaRPr lang="en-US" sz="1000" dirty="0"/>
          </a:p>
        </p:txBody>
      </p:sp>
      <p:sp>
        <p:nvSpPr>
          <p:cNvPr id="25" name="Shape 23"/>
          <p:cNvSpPr/>
          <p:nvPr/>
        </p:nvSpPr>
        <p:spPr>
          <a:xfrm>
            <a:off x="11256264" y="3209544"/>
            <a:ext cx="164592" cy="164592"/>
          </a:xfrm>
          <a:prstGeom prst="ellipse">
            <a:avLst/>
          </a:prstGeom>
          <a:solidFill>
            <a:srgbClr val="02C39A"/>
          </a:solidFill>
          <a:ln w="25400">
            <a:solidFill>
              <a:srgbClr val="FFFFFF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11338560" y="2606040"/>
            <a:ext cx="0" cy="640080"/>
          </a:xfrm>
          <a:prstGeom prst="line">
            <a:avLst/>
          </a:prstGeom>
          <a:noFill/>
          <a:ln w="12700">
            <a:solidFill>
              <a:srgbClr val="00A896"/>
            </a:solidFill>
            <a:prstDash val="dash"/>
          </a:ln>
        </p:spPr>
      </p:sp>
      <p:sp>
        <p:nvSpPr>
          <p:cNvPr id="27" name="Shape 25"/>
          <p:cNvSpPr/>
          <p:nvPr/>
        </p:nvSpPr>
        <p:spPr>
          <a:xfrm>
            <a:off x="10378440" y="1417320"/>
            <a:ext cx="1920240" cy="1691640"/>
          </a:xfrm>
          <a:prstGeom prst="roundRect">
            <a:avLst>
              <a:gd name="adj" fmla="val 4324"/>
            </a:avLst>
          </a:prstGeom>
          <a:solidFill>
            <a:srgbClr val="EAF4F3"/>
          </a:solidFill>
          <a:ln/>
        </p:spPr>
      </p:sp>
      <p:sp>
        <p:nvSpPr>
          <p:cNvPr id="28" name="Text 26"/>
          <p:cNvSpPr/>
          <p:nvPr/>
        </p:nvSpPr>
        <p:spPr>
          <a:xfrm>
            <a:off x="10469880" y="150876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2809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2001</a:t>
            </a:r>
            <a:endParaRPr lang="en-US" sz="1500" dirty="0"/>
          </a:p>
        </p:txBody>
      </p:sp>
      <p:sp>
        <p:nvSpPr>
          <p:cNvPr id="29" name="Text 27"/>
          <p:cNvSpPr/>
          <p:nvPr/>
        </p:nvSpPr>
        <p:spPr>
          <a:xfrm>
            <a:off x="10469880" y="1828800"/>
            <a:ext cx="1737360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Kennedy Report ‘Learning from Bristol’ is published with 198 recommendations.</a:t>
            </a:r>
            <a:endParaRPr lang="en-US" sz="1000" dirty="0"/>
          </a:p>
        </p:txBody>
      </p:sp>
      <p:sp>
        <p:nvSpPr>
          <p:cNvPr id="30" name="Text 28"/>
          <p:cNvSpPr/>
          <p:nvPr/>
        </p:nvSpPr>
        <p:spPr>
          <a:xfrm>
            <a:off x="548640" y="630936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Kennedy (2001); Dyer (1998)</a:t>
            </a:r>
            <a:endParaRPr lang="en-US" sz="1000" dirty="0"/>
          </a:p>
        </p:txBody>
      </p:sp>
      <p:sp>
        <p:nvSpPr>
          <p:cNvPr id="31" name="Text 29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 MODEL 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576072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04672" y="2286000"/>
            <a:ext cx="55778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1993392" y="5076559"/>
            <a:ext cx="55778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7589520" y="1645920"/>
            <a:ext cx="256032" cy="256032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17" name="Shape 15"/>
          <p:cNvSpPr/>
          <p:nvPr/>
        </p:nvSpPr>
        <p:spPr>
          <a:xfrm>
            <a:off x="9692640" y="1673352"/>
            <a:ext cx="201168" cy="201168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19" name="Shape 17"/>
          <p:cNvSpPr/>
          <p:nvPr/>
        </p:nvSpPr>
        <p:spPr>
          <a:xfrm>
            <a:off x="8778240" y="2468880"/>
            <a:ext cx="219456" cy="219456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0" name="Shape 18"/>
          <p:cNvSpPr/>
          <p:nvPr/>
        </p:nvSpPr>
        <p:spPr>
          <a:xfrm>
            <a:off x="10515600" y="2487168"/>
            <a:ext cx="182880" cy="182880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2" name="Shape 20"/>
          <p:cNvSpPr/>
          <p:nvPr/>
        </p:nvSpPr>
        <p:spPr>
          <a:xfrm>
            <a:off x="7223760" y="3282696"/>
            <a:ext cx="201168" cy="201168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3" name="Shape 21"/>
          <p:cNvSpPr/>
          <p:nvPr/>
        </p:nvSpPr>
        <p:spPr>
          <a:xfrm>
            <a:off x="9144000" y="3264408"/>
            <a:ext cx="237744" cy="237744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5" name="Shape 23"/>
          <p:cNvSpPr/>
          <p:nvPr/>
        </p:nvSpPr>
        <p:spPr>
          <a:xfrm>
            <a:off x="8229600" y="4069080"/>
            <a:ext cx="237744" cy="237744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6" name="Shape 24"/>
          <p:cNvSpPr/>
          <p:nvPr/>
        </p:nvSpPr>
        <p:spPr>
          <a:xfrm>
            <a:off x="10881360" y="4096512"/>
            <a:ext cx="182880" cy="182880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8" name="Shape 26"/>
          <p:cNvSpPr/>
          <p:nvPr/>
        </p:nvSpPr>
        <p:spPr>
          <a:xfrm>
            <a:off x="7863840" y="4882896"/>
            <a:ext cx="219456" cy="219456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29" name="Shape 27"/>
          <p:cNvSpPr/>
          <p:nvPr/>
        </p:nvSpPr>
        <p:spPr>
          <a:xfrm>
            <a:off x="9875520" y="4864608"/>
            <a:ext cx="256032" cy="256032"/>
          </a:xfrm>
          <a:prstGeom prst="ellipse">
            <a:avLst/>
          </a:prstGeom>
          <a:solidFill>
            <a:srgbClr val="F7FAF9"/>
          </a:solidFill>
          <a:ln/>
        </p:spPr>
      </p:sp>
      <p:sp>
        <p:nvSpPr>
          <p:cNvPr id="32" name="Text 30"/>
          <p:cNvSpPr/>
          <p:nvPr/>
        </p:nvSpPr>
        <p:spPr>
          <a:xfrm>
            <a:off x="6858000" y="5760720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  <p:pic>
        <p:nvPicPr>
          <p:cNvPr id="36" name="Picture 3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12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 MODEL </a:t>
            </a:r>
            <a:r>
              <a:rPr lang="en-US" sz="1200" b="1" kern="0" spc="200" dirty="0" smtClean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the holes lined up at Bristol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11064240" cy="914400"/>
          </a:xfrm>
          <a:prstGeom prst="rect">
            <a:avLst/>
          </a:prstGeom>
          <a:solidFill>
            <a:srgbClr val="EAF4F3"/>
          </a:solidFill>
          <a:ln/>
        </p:spPr>
      </p:sp>
      <p:sp>
        <p:nvSpPr>
          <p:cNvPr id="5" name="Shape 3"/>
          <p:cNvSpPr/>
          <p:nvPr/>
        </p:nvSpPr>
        <p:spPr>
          <a:xfrm>
            <a:off x="685800" y="1581912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685800" y="1581912"/>
            <a:ext cx="585216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508760" y="1490472"/>
            <a:ext cx="274320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Individual practice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4389120" y="1490472"/>
            <a:ext cx="704088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Surgeons continued operating despite mortality rates known to be high (Kennedy, 2001).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548640" y="2331720"/>
            <a:ext cx="11064240" cy="91440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10" name="Shape 8"/>
          <p:cNvSpPr/>
          <p:nvPr/>
        </p:nvSpPr>
        <p:spPr>
          <a:xfrm>
            <a:off x="685800" y="2496312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28090"/>
          </a:solidFill>
          <a:ln/>
        </p:spPr>
      </p:sp>
      <p:sp>
        <p:nvSpPr>
          <p:cNvPr id="11" name="Text 9"/>
          <p:cNvSpPr/>
          <p:nvPr/>
        </p:nvSpPr>
        <p:spPr>
          <a:xfrm>
            <a:off x="685800" y="2496312"/>
            <a:ext cx="585216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1508760" y="2404872"/>
            <a:ext cx="274320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Team &amp; unit level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389120" y="2404872"/>
            <a:ext cx="704088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dedicated paediatric intensive care unit; the team was overstretched and under-resourced (Kennedy, 2001).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548640" y="3246120"/>
            <a:ext cx="11064240" cy="914400"/>
          </a:xfrm>
          <a:prstGeom prst="rect">
            <a:avLst/>
          </a:prstGeom>
          <a:solidFill>
            <a:srgbClr val="EAF4F3"/>
          </a:solidFill>
          <a:ln/>
        </p:spPr>
      </p:sp>
      <p:sp>
        <p:nvSpPr>
          <p:cNvPr id="15" name="Shape 13"/>
          <p:cNvSpPr/>
          <p:nvPr/>
        </p:nvSpPr>
        <p:spPr>
          <a:xfrm>
            <a:off x="685800" y="3410712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28090"/>
          </a:solidFill>
          <a:ln/>
        </p:spPr>
      </p:sp>
      <p:sp>
        <p:nvSpPr>
          <p:cNvPr id="16" name="Text 14"/>
          <p:cNvSpPr/>
          <p:nvPr/>
        </p:nvSpPr>
        <p:spPr>
          <a:xfrm>
            <a:off x="685800" y="3410712"/>
            <a:ext cx="585216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1508760" y="3319272"/>
            <a:ext cx="274320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Hospital management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4389120" y="3319272"/>
            <a:ext cx="704088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‘club culture’ meant concerns were downplayed and not escalated (Kennedy, 2001).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548640" y="4160520"/>
            <a:ext cx="11064240" cy="914400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20" name="Shape 18"/>
          <p:cNvSpPr/>
          <p:nvPr/>
        </p:nvSpPr>
        <p:spPr>
          <a:xfrm>
            <a:off x="685800" y="4325112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28090"/>
          </a:solidFill>
          <a:ln/>
        </p:spPr>
      </p:sp>
      <p:sp>
        <p:nvSpPr>
          <p:cNvPr id="21" name="Text 19"/>
          <p:cNvSpPr/>
          <p:nvPr/>
        </p:nvSpPr>
        <p:spPr>
          <a:xfrm>
            <a:off x="685800" y="4325112"/>
            <a:ext cx="585216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800" dirty="0"/>
          </a:p>
        </p:txBody>
      </p:sp>
      <p:sp>
        <p:nvSpPr>
          <p:cNvPr id="22" name="Text 20"/>
          <p:cNvSpPr/>
          <p:nvPr/>
        </p:nvSpPr>
        <p:spPr>
          <a:xfrm>
            <a:off x="1508760" y="4233672"/>
            <a:ext cx="274320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Professional regulation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4389120" y="4233672"/>
            <a:ext cx="704088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GMC and Royal Colleges were slow to investigate warnings (Walshe and Offen, 2001).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548640" y="5074920"/>
            <a:ext cx="11064240" cy="914400"/>
          </a:xfrm>
          <a:prstGeom prst="rect">
            <a:avLst/>
          </a:prstGeom>
          <a:solidFill>
            <a:srgbClr val="EAF4F3"/>
          </a:solidFill>
          <a:ln/>
        </p:spPr>
      </p:sp>
      <p:sp>
        <p:nvSpPr>
          <p:cNvPr id="25" name="Shape 23"/>
          <p:cNvSpPr/>
          <p:nvPr/>
        </p:nvSpPr>
        <p:spPr>
          <a:xfrm>
            <a:off x="685800" y="5239512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28090"/>
          </a:solidFill>
          <a:ln/>
        </p:spPr>
      </p:sp>
      <p:sp>
        <p:nvSpPr>
          <p:cNvPr id="26" name="Text 24"/>
          <p:cNvSpPr/>
          <p:nvPr/>
        </p:nvSpPr>
        <p:spPr>
          <a:xfrm>
            <a:off x="685800" y="5239512"/>
            <a:ext cx="585216" cy="58521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800" dirty="0"/>
          </a:p>
        </p:txBody>
      </p:sp>
      <p:sp>
        <p:nvSpPr>
          <p:cNvPr id="27" name="Text 25"/>
          <p:cNvSpPr/>
          <p:nvPr/>
        </p:nvSpPr>
        <p:spPr>
          <a:xfrm>
            <a:off x="1508760" y="5148072"/>
            <a:ext cx="274320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National oversight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4389120" y="5148072"/>
            <a:ext cx="7040880" cy="7680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national system existed to collect or compare surgical outcome data (Kennedy, 2001).</a:t>
            </a:r>
            <a:endParaRPr lang="en-US" sz="1150" dirty="0"/>
          </a:p>
        </p:txBody>
      </p:sp>
      <p:sp>
        <p:nvSpPr>
          <p:cNvPr id="29" name="Text 27"/>
          <p:cNvSpPr/>
          <p:nvPr/>
        </p:nvSpPr>
        <p:spPr>
          <a:xfrm>
            <a:off x="1127760" y="6080760"/>
            <a:ext cx="11064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0" name="Text 28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 MODEL </a:t>
            </a:r>
            <a:r>
              <a:rPr lang="en-US" sz="1200" b="1" kern="0" spc="200" dirty="0" smtClean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Root Cause Analysis &amp; the Fishbone Diagram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108813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 Analysis (RCA) </a:t>
            </a: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looks past the immediate error to find the deeper reasons behind it, rather than stopping at ‘who made the mistake’.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548640" y="1965960"/>
            <a:ext cx="108813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4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Fishbone (Ishikawa) diagram </a:t>
            </a: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one of the main tools used in RCA. It sorts possible causes into clear categories — such as People, Culture, Management, Process, and Environment — so that a team can see how several small factors combine to create one large problem.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548640" y="3063240"/>
            <a:ext cx="10881360" cy="914400"/>
          </a:xfrm>
          <a:prstGeom prst="roundRect">
            <a:avLst>
              <a:gd name="adj" fmla="val 10000"/>
            </a:avLst>
          </a:prstGeom>
          <a:solidFill>
            <a:srgbClr val="013A40"/>
          </a:solidFill>
          <a:ln/>
        </p:spPr>
      </p:sp>
      <p:sp>
        <p:nvSpPr>
          <p:cNvPr id="7" name="Text 5"/>
          <p:cNvSpPr/>
          <p:nvPr/>
        </p:nvSpPr>
        <p:spPr>
          <a:xfrm>
            <a:off x="822960" y="3200400"/>
            <a:ext cx="103327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50" b="1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model was chosen for depth:  </a:t>
            </a: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Bristol was not one mistake by one person. It was many small, linked failures across culture, management, and regulation — exactly the kind of multi-cause problem the Fishbone Diagram is built to map (Walshe and Offen, 2001).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1280160" y="5212080"/>
            <a:ext cx="8412480" cy="0"/>
          </a:xfrm>
          <a:prstGeom prst="line">
            <a:avLst/>
          </a:prstGeom>
          <a:noFill/>
          <a:ln w="38100">
            <a:solidFill>
              <a:srgbClr val="028090"/>
            </a:solidFill>
            <a:prstDash val="solid"/>
            <a:tailEnd type="triangle"/>
          </a:ln>
        </p:spPr>
      </p:sp>
      <p:sp>
        <p:nvSpPr>
          <p:cNvPr id="9" name="Shape 7"/>
          <p:cNvSpPr/>
          <p:nvPr/>
        </p:nvSpPr>
        <p:spPr>
          <a:xfrm>
            <a:off x="9738360" y="4892040"/>
            <a:ext cx="1920240" cy="640080"/>
          </a:xfrm>
          <a:prstGeom prst="roundRect">
            <a:avLst>
              <a:gd name="adj" fmla="val 11429"/>
            </a:avLst>
          </a:prstGeom>
          <a:solidFill>
            <a:srgbClr val="C1443A"/>
          </a:solidFill>
          <a:ln/>
        </p:spPr>
      </p:sp>
      <p:sp>
        <p:nvSpPr>
          <p:cNvPr id="10" name="Text 8"/>
          <p:cNvSpPr/>
          <p:nvPr/>
        </p:nvSpPr>
        <p:spPr>
          <a:xfrm>
            <a:off x="9738360" y="4892040"/>
            <a:ext cx="19202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CHILD</a:t>
            </a:r>
            <a:endParaRPr lang="en-US" sz="1050" dirty="0"/>
          </a:p>
          <a:p>
            <a:pPr marL="0" indent="0" algn="ctr">
              <a:buNone/>
            </a:pPr>
            <a:r>
              <a:rPr lang="en-US" sz="10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MORTALITY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1920240" y="4389120"/>
            <a:ext cx="1005840" cy="82296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1463040" y="406908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3749040" y="5212080"/>
            <a:ext cx="1005840" cy="82296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3291840" y="608076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Culture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5577840" y="4389120"/>
            <a:ext cx="1005840" cy="82296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5120640" y="406908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7406640" y="5212080"/>
            <a:ext cx="1005840" cy="822960"/>
          </a:xfrm>
          <a:prstGeom prst="line">
            <a:avLst/>
          </a:prstGeom>
          <a:noFill/>
          <a:ln w="25400">
            <a:solidFill>
              <a:srgbClr val="00A896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6949440" y="6080760"/>
            <a:ext cx="17373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Process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ROOT CAUSE MODEL </a:t>
            </a:r>
            <a:r>
              <a:rPr lang="en-US" sz="1200" b="1" kern="0" spc="20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Fishbone analysis: causes behind the Bristol failures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17320"/>
            <a:ext cx="3566160" cy="2331720"/>
          </a:xfrm>
          <a:prstGeom prst="roundRect">
            <a:avLst>
              <a:gd name="adj" fmla="val 3922"/>
            </a:avLst>
          </a:prstGeom>
          <a:solidFill>
            <a:srgbClr val="EAF4F3"/>
          </a:solidFill>
          <a:ln/>
        </p:spPr>
      </p:sp>
      <p:sp>
        <p:nvSpPr>
          <p:cNvPr id="5" name="Shape 3"/>
          <p:cNvSpPr/>
          <p:nvPr/>
        </p:nvSpPr>
        <p:spPr>
          <a:xfrm>
            <a:off x="548640" y="1417320"/>
            <a:ext cx="3566160" cy="73152"/>
          </a:xfrm>
          <a:prstGeom prst="rect">
            <a:avLst/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731520" y="160020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People</a:t>
            </a:r>
            <a:endParaRPr lang="en-US" sz="1450" dirty="0"/>
          </a:p>
        </p:txBody>
      </p:sp>
      <p:sp>
        <p:nvSpPr>
          <p:cNvPr id="7" name="Text 5"/>
          <p:cNvSpPr/>
          <p:nvPr/>
        </p:nvSpPr>
        <p:spPr>
          <a:xfrm>
            <a:off x="731520" y="2103120"/>
            <a:ext cx="3200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Overworked staff; a junior surgeon operated with limited senior supervision (Kennedy, 2001).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297680" y="1417320"/>
            <a:ext cx="3566160" cy="2331720"/>
          </a:xfrm>
          <a:prstGeom prst="roundRect">
            <a:avLst>
              <a:gd name="adj" fmla="val 3922"/>
            </a:avLst>
          </a:prstGeom>
          <a:solidFill>
            <a:srgbClr val="EAF4F3"/>
          </a:solidFill>
          <a:ln/>
        </p:spPr>
      </p:sp>
      <p:sp>
        <p:nvSpPr>
          <p:cNvPr id="9" name="Shape 7"/>
          <p:cNvSpPr/>
          <p:nvPr/>
        </p:nvSpPr>
        <p:spPr>
          <a:xfrm>
            <a:off x="4297680" y="1417320"/>
            <a:ext cx="3566160" cy="73152"/>
          </a:xfrm>
          <a:prstGeom prst="rect">
            <a:avLst/>
          </a:prstGeom>
          <a:solidFill>
            <a:srgbClr val="00A896"/>
          </a:solidFill>
          <a:ln/>
        </p:spPr>
      </p:sp>
      <p:sp>
        <p:nvSpPr>
          <p:cNvPr id="10" name="Text 8"/>
          <p:cNvSpPr/>
          <p:nvPr/>
        </p:nvSpPr>
        <p:spPr>
          <a:xfrm>
            <a:off x="4480560" y="160020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Culture</a:t>
            </a:r>
            <a:endParaRPr lang="en-US" sz="1450" dirty="0"/>
          </a:p>
        </p:txBody>
      </p:sp>
      <p:sp>
        <p:nvSpPr>
          <p:cNvPr id="11" name="Text 9"/>
          <p:cNvSpPr/>
          <p:nvPr/>
        </p:nvSpPr>
        <p:spPr>
          <a:xfrm>
            <a:off x="4480560" y="2103120"/>
            <a:ext cx="3200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‘club culture’ and fear of speaking up; the whistle-blower was ignored and later left the NHS (Kennedy, 2001).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8046720" y="1417320"/>
            <a:ext cx="3566160" cy="2331720"/>
          </a:xfrm>
          <a:prstGeom prst="roundRect">
            <a:avLst>
              <a:gd name="adj" fmla="val 3922"/>
            </a:avLst>
          </a:prstGeom>
          <a:solidFill>
            <a:srgbClr val="EAF4F3"/>
          </a:solidFill>
          <a:ln/>
        </p:spPr>
      </p:sp>
      <p:sp>
        <p:nvSpPr>
          <p:cNvPr id="13" name="Shape 11"/>
          <p:cNvSpPr/>
          <p:nvPr/>
        </p:nvSpPr>
        <p:spPr>
          <a:xfrm>
            <a:off x="8046720" y="1417320"/>
            <a:ext cx="3566160" cy="73152"/>
          </a:xfrm>
          <a:prstGeom prst="rect">
            <a:avLst/>
          </a:prstGeom>
          <a:solidFill>
            <a:srgbClr val="02C39A"/>
          </a:solidFill>
          <a:ln/>
        </p:spPr>
      </p:sp>
      <p:sp>
        <p:nvSpPr>
          <p:cNvPr id="14" name="Text 12"/>
          <p:cNvSpPr/>
          <p:nvPr/>
        </p:nvSpPr>
        <p:spPr>
          <a:xfrm>
            <a:off x="8229600" y="160020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Management</a:t>
            </a:r>
            <a:endParaRPr lang="en-US" sz="1450" dirty="0"/>
          </a:p>
        </p:txBody>
      </p:sp>
      <p:sp>
        <p:nvSpPr>
          <p:cNvPr id="15" name="Text 13"/>
          <p:cNvSpPr/>
          <p:nvPr/>
        </p:nvSpPr>
        <p:spPr>
          <a:xfrm>
            <a:off x="8229600" y="2103120"/>
            <a:ext cx="3200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single clear leader for the unit; confused, dual lines of clinical and managerial accountability (Kennedy, 2001).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548640" y="3977640"/>
            <a:ext cx="3566160" cy="2331720"/>
          </a:xfrm>
          <a:prstGeom prst="roundRect">
            <a:avLst>
              <a:gd name="adj" fmla="val 3922"/>
            </a:avLst>
          </a:prstGeom>
          <a:solidFill>
            <a:srgbClr val="EAF4F3"/>
          </a:solidFill>
          <a:ln/>
        </p:spPr>
      </p:sp>
      <p:sp>
        <p:nvSpPr>
          <p:cNvPr id="17" name="Shape 15"/>
          <p:cNvSpPr/>
          <p:nvPr/>
        </p:nvSpPr>
        <p:spPr>
          <a:xfrm>
            <a:off x="548640" y="3977640"/>
            <a:ext cx="3566160" cy="73152"/>
          </a:xfrm>
          <a:prstGeom prst="rect">
            <a:avLst/>
          </a:prstGeom>
          <a:solidFill>
            <a:srgbClr val="028090"/>
          </a:solidFill>
          <a:ln/>
        </p:spPr>
      </p:sp>
      <p:sp>
        <p:nvSpPr>
          <p:cNvPr id="18" name="Text 16"/>
          <p:cNvSpPr/>
          <p:nvPr/>
        </p:nvSpPr>
        <p:spPr>
          <a:xfrm>
            <a:off x="731520" y="416052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</a:t>
            </a:r>
            <a:endParaRPr lang="en-US" sz="1450" dirty="0"/>
          </a:p>
        </p:txBody>
      </p:sp>
      <p:sp>
        <p:nvSpPr>
          <p:cNvPr id="19" name="Text 17"/>
          <p:cNvSpPr/>
          <p:nvPr/>
        </p:nvSpPr>
        <p:spPr>
          <a:xfrm>
            <a:off x="731520" y="4663440"/>
            <a:ext cx="3200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agreed threshold for stopping unsafe surgery; poor record-keeping and weak audit.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297680" y="3977640"/>
            <a:ext cx="3566160" cy="2331720"/>
          </a:xfrm>
          <a:prstGeom prst="roundRect">
            <a:avLst>
              <a:gd name="adj" fmla="val 3922"/>
            </a:avLst>
          </a:prstGeom>
          <a:solidFill>
            <a:srgbClr val="EAF4F3"/>
          </a:solidFill>
          <a:ln/>
        </p:spPr>
      </p:sp>
      <p:sp>
        <p:nvSpPr>
          <p:cNvPr id="21" name="Shape 19"/>
          <p:cNvSpPr/>
          <p:nvPr/>
        </p:nvSpPr>
        <p:spPr>
          <a:xfrm>
            <a:off x="4297680" y="3977640"/>
            <a:ext cx="3566160" cy="73152"/>
          </a:xfrm>
          <a:prstGeom prst="rect">
            <a:avLst/>
          </a:prstGeom>
          <a:solidFill>
            <a:srgbClr val="00A896"/>
          </a:solidFill>
          <a:ln/>
        </p:spPr>
      </p:sp>
      <p:sp>
        <p:nvSpPr>
          <p:cNvPr id="22" name="Text 20"/>
          <p:cNvSpPr/>
          <p:nvPr/>
        </p:nvSpPr>
        <p:spPr>
          <a:xfrm>
            <a:off x="4480560" y="416052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Regulation &amp; Policy</a:t>
            </a:r>
            <a:endParaRPr lang="en-US" sz="1450" dirty="0"/>
          </a:p>
        </p:txBody>
      </p:sp>
      <p:sp>
        <p:nvSpPr>
          <p:cNvPr id="23" name="Text 21"/>
          <p:cNvSpPr/>
          <p:nvPr/>
        </p:nvSpPr>
        <p:spPr>
          <a:xfrm>
            <a:off x="4480560" y="4663440"/>
            <a:ext cx="3200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national system to monitor or compare surgical outcomes (Kennedy, 2001; Walshe and Offen, 2001).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8046720" y="3977640"/>
            <a:ext cx="3566160" cy="2331720"/>
          </a:xfrm>
          <a:prstGeom prst="roundRect">
            <a:avLst>
              <a:gd name="adj" fmla="val 3922"/>
            </a:avLst>
          </a:prstGeom>
          <a:solidFill>
            <a:srgbClr val="EAF4F3"/>
          </a:solidFill>
          <a:ln/>
        </p:spPr>
      </p:sp>
      <p:sp>
        <p:nvSpPr>
          <p:cNvPr id="25" name="Shape 23"/>
          <p:cNvSpPr/>
          <p:nvPr/>
        </p:nvSpPr>
        <p:spPr>
          <a:xfrm>
            <a:off x="8046720" y="3977640"/>
            <a:ext cx="3566160" cy="73152"/>
          </a:xfrm>
          <a:prstGeom prst="rect">
            <a:avLst/>
          </a:prstGeom>
          <a:solidFill>
            <a:srgbClr val="02C39A"/>
          </a:solidFill>
          <a:ln/>
        </p:spPr>
      </p:sp>
      <p:sp>
        <p:nvSpPr>
          <p:cNvPr id="26" name="Text 24"/>
          <p:cNvSpPr/>
          <p:nvPr/>
        </p:nvSpPr>
        <p:spPr>
          <a:xfrm>
            <a:off x="8229600" y="4160520"/>
            <a:ext cx="32004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Environment &amp; Resources</a:t>
            </a:r>
            <a:endParaRPr lang="en-US" sz="1450" dirty="0"/>
          </a:p>
        </p:txBody>
      </p:sp>
      <p:sp>
        <p:nvSpPr>
          <p:cNvPr id="27" name="Text 25"/>
          <p:cNvSpPr/>
          <p:nvPr/>
        </p:nvSpPr>
        <p:spPr>
          <a:xfrm>
            <a:off x="8229600" y="4663440"/>
            <a:ext cx="320040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Inadequate paediatric intensive care facilities and chronic understaffing (Kennedy, 2001).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ANALYSIS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issues that contributed to the root causes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63040"/>
            <a:ext cx="457200" cy="822960"/>
          </a:xfrm>
          <a:prstGeom prst="roundRect">
            <a:avLst>
              <a:gd name="adj" fmla="val 16000"/>
            </a:avLst>
          </a:prstGeom>
          <a:solidFill>
            <a:srgbClr val="028090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1463040"/>
            <a:ext cx="457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1188720" y="1444752"/>
            <a:ext cx="31089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3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national outcome data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434840" y="1444752"/>
            <a:ext cx="69951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was no mandatory system requiring surgeons or hospitals to report and compare death rates (Kennedy, 2001).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548640" y="2377440"/>
            <a:ext cx="10881360" cy="0"/>
          </a:xfrm>
          <a:prstGeom prst="line">
            <a:avLst/>
          </a:prstGeom>
          <a:noFill/>
          <a:ln w="12700">
            <a:solidFill>
              <a:srgbClr val="EAF4F3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548640" y="2432304"/>
            <a:ext cx="457200" cy="822960"/>
          </a:xfrm>
          <a:prstGeom prst="roundRect">
            <a:avLst>
              <a:gd name="adj" fmla="val 16000"/>
            </a:avLst>
          </a:prstGeom>
          <a:solidFill>
            <a:srgbClr val="028090"/>
          </a:solidFill>
          <a:ln/>
        </p:spPr>
      </p:sp>
      <p:sp>
        <p:nvSpPr>
          <p:cNvPr id="10" name="Text 8"/>
          <p:cNvSpPr/>
          <p:nvPr/>
        </p:nvSpPr>
        <p:spPr>
          <a:xfrm>
            <a:off x="548640" y="2432304"/>
            <a:ext cx="457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188720" y="2414016"/>
            <a:ext cx="31089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3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Weak professional self-regulation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4434840" y="2414016"/>
            <a:ext cx="69951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Doctors were regulated mainly by other doctors, with little outside check on performance (Scally and Donaldson, 1998).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548640" y="3346704"/>
            <a:ext cx="10881360" cy="0"/>
          </a:xfrm>
          <a:prstGeom prst="line">
            <a:avLst/>
          </a:prstGeom>
          <a:noFill/>
          <a:ln w="12700">
            <a:solidFill>
              <a:srgbClr val="EAF4F3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548640" y="3401568"/>
            <a:ext cx="457200" cy="822960"/>
          </a:xfrm>
          <a:prstGeom prst="roundRect">
            <a:avLst>
              <a:gd name="adj" fmla="val 16000"/>
            </a:avLst>
          </a:prstGeom>
          <a:solidFill>
            <a:srgbClr val="028090"/>
          </a:solidFill>
          <a:ln/>
        </p:spPr>
      </p:sp>
      <p:sp>
        <p:nvSpPr>
          <p:cNvPr id="15" name="Text 13"/>
          <p:cNvSpPr/>
          <p:nvPr/>
        </p:nvSpPr>
        <p:spPr>
          <a:xfrm>
            <a:off x="548640" y="3401568"/>
            <a:ext cx="457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1188720" y="3383280"/>
            <a:ext cx="31089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3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appraisal or revalidation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4434840" y="3383280"/>
            <a:ext cx="69951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Doctors were not regularly reassessed to confirm they remained fit to practise (Kennedy, 2001).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548640" y="4315968"/>
            <a:ext cx="10881360" cy="0"/>
          </a:xfrm>
          <a:prstGeom prst="line">
            <a:avLst/>
          </a:prstGeom>
          <a:noFill/>
          <a:ln w="12700">
            <a:solidFill>
              <a:srgbClr val="EAF4F3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548640" y="4370832"/>
            <a:ext cx="457200" cy="822960"/>
          </a:xfrm>
          <a:prstGeom prst="roundRect">
            <a:avLst>
              <a:gd name="adj" fmla="val 16000"/>
            </a:avLst>
          </a:prstGeom>
          <a:solidFill>
            <a:srgbClr val="028090"/>
          </a:solidFill>
          <a:ln/>
        </p:spPr>
      </p:sp>
      <p:sp>
        <p:nvSpPr>
          <p:cNvPr id="20" name="Text 18"/>
          <p:cNvSpPr/>
          <p:nvPr/>
        </p:nvSpPr>
        <p:spPr>
          <a:xfrm>
            <a:off x="548640" y="4370832"/>
            <a:ext cx="457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1188720" y="4352544"/>
            <a:ext cx="31089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3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Unclear accountability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4434840" y="4352544"/>
            <a:ext cx="69951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NHS had two separate lines of authority — clinical and managerial — with no single person responsible for patient safety (Kennedy, 2001).</a:t>
            </a:r>
            <a:endParaRPr lang="en-US" sz="1150" dirty="0"/>
          </a:p>
        </p:txBody>
      </p:sp>
      <p:sp>
        <p:nvSpPr>
          <p:cNvPr id="23" name="Shape 21"/>
          <p:cNvSpPr/>
          <p:nvPr/>
        </p:nvSpPr>
        <p:spPr>
          <a:xfrm>
            <a:off x="548640" y="5285232"/>
            <a:ext cx="10881360" cy="0"/>
          </a:xfrm>
          <a:prstGeom prst="line">
            <a:avLst/>
          </a:prstGeom>
          <a:noFill/>
          <a:ln w="12700">
            <a:solidFill>
              <a:srgbClr val="EAF4F3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548640" y="5340096"/>
            <a:ext cx="457200" cy="822960"/>
          </a:xfrm>
          <a:prstGeom prst="roundRect">
            <a:avLst>
              <a:gd name="adj" fmla="val 16000"/>
            </a:avLst>
          </a:prstGeom>
          <a:solidFill>
            <a:srgbClr val="028090"/>
          </a:solidFill>
          <a:ln/>
        </p:spPr>
      </p:sp>
      <p:sp>
        <p:nvSpPr>
          <p:cNvPr id="25" name="Text 23"/>
          <p:cNvSpPr/>
          <p:nvPr/>
        </p:nvSpPr>
        <p:spPr>
          <a:xfrm>
            <a:off x="548640" y="5340096"/>
            <a:ext cx="4572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600" dirty="0"/>
          </a:p>
        </p:txBody>
      </p:sp>
      <p:sp>
        <p:nvSpPr>
          <p:cNvPr id="26" name="Text 24"/>
          <p:cNvSpPr/>
          <p:nvPr/>
        </p:nvSpPr>
        <p:spPr>
          <a:xfrm>
            <a:off x="1188720" y="5321808"/>
            <a:ext cx="31089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3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Poor protection for whistle-blowers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4434840" y="5321808"/>
            <a:ext cx="6995160" cy="8595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who raised concerns had no safe, clear route to be heard, and could face career damage (Walshe and Offen, 2001).</a:t>
            </a:r>
            <a:endParaRPr lang="en-US" sz="1150" dirty="0"/>
          </a:p>
        </p:txBody>
      </p:sp>
      <p:sp>
        <p:nvSpPr>
          <p:cNvPr id="28" name="Text 26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ANALYSIS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these policy gaps affected service delivery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508760"/>
            <a:ext cx="3291840" cy="960120"/>
          </a:xfrm>
          <a:prstGeom prst="roundRect">
            <a:avLst>
              <a:gd name="adj" fmla="val 9524"/>
            </a:avLst>
          </a:prstGeom>
          <a:solidFill>
            <a:srgbClr val="013A40"/>
          </a:solidFill>
          <a:ln/>
        </p:spPr>
      </p:sp>
      <p:sp>
        <p:nvSpPr>
          <p:cNvPr id="5" name="Text 3"/>
          <p:cNvSpPr/>
          <p:nvPr/>
        </p:nvSpPr>
        <p:spPr>
          <a:xfrm>
            <a:off x="731520" y="1508760"/>
            <a:ext cx="29260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outcome monitoring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3886200" y="1965960"/>
            <a:ext cx="502920" cy="0"/>
          </a:xfrm>
          <a:prstGeom prst="line">
            <a:avLst/>
          </a:prstGeom>
          <a:noFill/>
          <a:ln w="31750">
            <a:solidFill>
              <a:srgbClr val="02C39A"/>
            </a:solidFill>
            <a:prstDash val="solid"/>
            <a:tailEnd type="triangle"/>
          </a:ln>
        </p:spPr>
      </p:sp>
      <p:sp>
        <p:nvSpPr>
          <p:cNvPr id="7" name="Shape 5"/>
          <p:cNvSpPr/>
          <p:nvPr/>
        </p:nvSpPr>
        <p:spPr>
          <a:xfrm>
            <a:off x="4480560" y="1508760"/>
            <a:ext cx="6949440" cy="960120"/>
          </a:xfrm>
          <a:prstGeom prst="roundRect">
            <a:avLst>
              <a:gd name="adj" fmla="val 9524"/>
            </a:avLst>
          </a:prstGeom>
          <a:solidFill>
            <a:srgbClr val="EAF4F3"/>
          </a:solidFill>
          <a:ln/>
        </p:spPr>
      </p:sp>
      <p:sp>
        <p:nvSpPr>
          <p:cNvPr id="8" name="Text 6"/>
          <p:cNvSpPr/>
          <p:nvPr/>
        </p:nvSpPr>
        <p:spPr>
          <a:xfrm>
            <a:off x="4709160" y="1508760"/>
            <a:ext cx="64922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performance went unnoticed for years, since no one was collecting or comparing the data (Kennedy, 2001).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548640" y="2679192"/>
            <a:ext cx="3291840" cy="960120"/>
          </a:xfrm>
          <a:prstGeom prst="roundRect">
            <a:avLst>
              <a:gd name="adj" fmla="val 9524"/>
            </a:avLst>
          </a:prstGeom>
          <a:solidFill>
            <a:srgbClr val="013A40"/>
          </a:solidFill>
          <a:ln/>
        </p:spPr>
      </p:sp>
      <p:sp>
        <p:nvSpPr>
          <p:cNvPr id="10" name="Text 8"/>
          <p:cNvSpPr/>
          <p:nvPr/>
        </p:nvSpPr>
        <p:spPr>
          <a:xfrm>
            <a:off x="731520" y="2679192"/>
            <a:ext cx="29260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Weak consent processes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3886200" y="3136392"/>
            <a:ext cx="502920" cy="0"/>
          </a:xfrm>
          <a:prstGeom prst="line">
            <a:avLst/>
          </a:prstGeom>
          <a:noFill/>
          <a:ln w="31750">
            <a:solidFill>
              <a:srgbClr val="02C39A"/>
            </a:solidFill>
            <a:prstDash val="solid"/>
            <a:tailEnd type="triangle"/>
          </a:ln>
        </p:spPr>
      </p:sp>
      <p:sp>
        <p:nvSpPr>
          <p:cNvPr id="12" name="Shape 10"/>
          <p:cNvSpPr/>
          <p:nvPr/>
        </p:nvSpPr>
        <p:spPr>
          <a:xfrm>
            <a:off x="4480560" y="2679192"/>
            <a:ext cx="6949440" cy="960120"/>
          </a:xfrm>
          <a:prstGeom prst="roundRect">
            <a:avLst>
              <a:gd name="adj" fmla="val 9524"/>
            </a:avLst>
          </a:prstGeom>
          <a:solidFill>
            <a:srgbClr val="EAF4F3"/>
          </a:solidFill>
          <a:ln/>
        </p:spPr>
      </p:sp>
      <p:sp>
        <p:nvSpPr>
          <p:cNvPr id="13" name="Text 11"/>
          <p:cNvSpPr/>
          <p:nvPr/>
        </p:nvSpPr>
        <p:spPr>
          <a:xfrm>
            <a:off x="4709160" y="2679192"/>
            <a:ext cx="64922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Parents were often given partial or unclear information before agreeing to surgery (Kennedy, 2001).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548640" y="3849624"/>
            <a:ext cx="3291840" cy="960120"/>
          </a:xfrm>
          <a:prstGeom prst="roundRect">
            <a:avLst>
              <a:gd name="adj" fmla="val 9524"/>
            </a:avLst>
          </a:prstGeom>
          <a:solidFill>
            <a:srgbClr val="013A40"/>
          </a:solidFill>
          <a:ln/>
        </p:spPr>
      </p:sp>
      <p:sp>
        <p:nvSpPr>
          <p:cNvPr id="15" name="Text 13"/>
          <p:cNvSpPr/>
          <p:nvPr/>
        </p:nvSpPr>
        <p:spPr>
          <a:xfrm>
            <a:off x="731520" y="3849624"/>
            <a:ext cx="29260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Fragmented responsibility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3886200" y="4306824"/>
            <a:ext cx="502920" cy="0"/>
          </a:xfrm>
          <a:prstGeom prst="line">
            <a:avLst/>
          </a:prstGeom>
          <a:noFill/>
          <a:ln w="31750">
            <a:solidFill>
              <a:srgbClr val="02C39A"/>
            </a:solidFill>
            <a:prstDash val="solid"/>
            <a:tailEnd type="triangle"/>
          </a:ln>
        </p:spPr>
      </p:sp>
      <p:sp>
        <p:nvSpPr>
          <p:cNvPr id="17" name="Shape 15"/>
          <p:cNvSpPr/>
          <p:nvPr/>
        </p:nvSpPr>
        <p:spPr>
          <a:xfrm>
            <a:off x="4480560" y="3849624"/>
            <a:ext cx="6949440" cy="960120"/>
          </a:xfrm>
          <a:prstGeom prst="roundRect">
            <a:avLst>
              <a:gd name="adj" fmla="val 9524"/>
            </a:avLst>
          </a:prstGeom>
          <a:solidFill>
            <a:srgbClr val="EAF4F3"/>
          </a:solidFill>
          <a:ln/>
        </p:spPr>
      </p:sp>
      <p:sp>
        <p:nvSpPr>
          <p:cNvPr id="18" name="Text 16"/>
          <p:cNvSpPr/>
          <p:nvPr/>
        </p:nvSpPr>
        <p:spPr>
          <a:xfrm>
            <a:off x="4709160" y="3849624"/>
            <a:ext cx="64922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Warnings were passed between organisations, but no single body took ownership of acting on them (Alaszewski, 2002).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548640" y="5020056"/>
            <a:ext cx="3291840" cy="960120"/>
          </a:xfrm>
          <a:prstGeom prst="roundRect">
            <a:avLst>
              <a:gd name="adj" fmla="val 9524"/>
            </a:avLst>
          </a:prstGeom>
          <a:solidFill>
            <a:srgbClr val="013A40"/>
          </a:solidFill>
          <a:ln/>
        </p:spPr>
      </p:sp>
      <p:sp>
        <p:nvSpPr>
          <p:cNvPr id="20" name="Text 18"/>
          <p:cNvSpPr/>
          <p:nvPr/>
        </p:nvSpPr>
        <p:spPr>
          <a:xfrm>
            <a:off x="731520" y="5020056"/>
            <a:ext cx="29260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external inspection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3886200" y="5477256"/>
            <a:ext cx="502920" cy="0"/>
          </a:xfrm>
          <a:prstGeom prst="line">
            <a:avLst/>
          </a:prstGeom>
          <a:noFill/>
          <a:ln w="31750">
            <a:solidFill>
              <a:srgbClr val="02C39A"/>
            </a:solidFill>
            <a:prstDash val="solid"/>
            <a:tailEnd type="triangle"/>
          </a:ln>
        </p:spPr>
      </p:sp>
      <p:sp>
        <p:nvSpPr>
          <p:cNvPr id="22" name="Shape 20"/>
          <p:cNvSpPr/>
          <p:nvPr/>
        </p:nvSpPr>
        <p:spPr>
          <a:xfrm>
            <a:off x="4480560" y="5020056"/>
            <a:ext cx="6949440" cy="960120"/>
          </a:xfrm>
          <a:prstGeom prst="roundRect">
            <a:avLst>
              <a:gd name="adj" fmla="val 9524"/>
            </a:avLst>
          </a:prstGeom>
          <a:solidFill>
            <a:srgbClr val="EAF4F3"/>
          </a:solidFill>
          <a:ln/>
        </p:spPr>
      </p:sp>
      <p:sp>
        <p:nvSpPr>
          <p:cNvPr id="23" name="Text 21"/>
          <p:cNvSpPr/>
          <p:nvPr/>
        </p:nvSpPr>
        <p:spPr>
          <a:xfrm>
            <a:off x="4709160" y="5020056"/>
            <a:ext cx="649224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Unsafe care continued because no outside authority could step in early (Scally and Donaldson, 1998).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MEASURING IMPACT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Donabedian Model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Developed by Avedis Donabedian (1988) to judge the quality of healthcare using three linked parts.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2148840"/>
            <a:ext cx="3474720" cy="3017520"/>
          </a:xfrm>
          <a:prstGeom prst="roundRect">
            <a:avLst>
              <a:gd name="adj" fmla="val 3636"/>
            </a:avLst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24231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STRUCTURE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77240" y="3017520"/>
            <a:ext cx="30175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setting where care happens — staff numbers, skills, buildings, and equipment.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4041648" y="3657600"/>
            <a:ext cx="192024" cy="0"/>
          </a:xfrm>
          <a:prstGeom prst="line">
            <a:avLst/>
          </a:prstGeom>
          <a:noFill/>
          <a:ln w="25400">
            <a:solidFill>
              <a:srgbClr val="013A40"/>
            </a:solidFill>
            <a:prstDash val="solid"/>
            <a:tailEnd type="triangle"/>
          </a:ln>
        </p:spPr>
      </p:sp>
      <p:sp>
        <p:nvSpPr>
          <p:cNvPr id="9" name="Shape 7"/>
          <p:cNvSpPr/>
          <p:nvPr/>
        </p:nvSpPr>
        <p:spPr>
          <a:xfrm>
            <a:off x="4251960" y="2148840"/>
            <a:ext cx="3474720" cy="3017520"/>
          </a:xfrm>
          <a:prstGeom prst="roundRect">
            <a:avLst>
              <a:gd name="adj" fmla="val 3636"/>
            </a:avLst>
          </a:prstGeom>
          <a:solidFill>
            <a:srgbClr val="00A896"/>
          </a:solidFill>
          <a:ln/>
        </p:spPr>
      </p:sp>
      <p:sp>
        <p:nvSpPr>
          <p:cNvPr id="10" name="Text 8"/>
          <p:cNvSpPr/>
          <p:nvPr/>
        </p:nvSpPr>
        <p:spPr>
          <a:xfrm>
            <a:off x="4480560" y="24231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4480560" y="3017520"/>
            <a:ext cx="30175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actually done — how care is delivered, decisions made, and teams communicate.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7744968" y="3657600"/>
            <a:ext cx="192024" cy="0"/>
          </a:xfrm>
          <a:prstGeom prst="line">
            <a:avLst/>
          </a:prstGeom>
          <a:noFill/>
          <a:ln w="25400">
            <a:solidFill>
              <a:srgbClr val="013A40"/>
            </a:solidFill>
            <a:prstDash val="solid"/>
            <a:tailEnd type="triangle"/>
          </a:ln>
        </p:spPr>
      </p:sp>
      <p:sp>
        <p:nvSpPr>
          <p:cNvPr id="13" name="Shape 11"/>
          <p:cNvSpPr/>
          <p:nvPr/>
        </p:nvSpPr>
        <p:spPr>
          <a:xfrm>
            <a:off x="7955280" y="2148840"/>
            <a:ext cx="3474720" cy="3017520"/>
          </a:xfrm>
          <a:prstGeom prst="roundRect">
            <a:avLst>
              <a:gd name="adj" fmla="val 3636"/>
            </a:avLst>
          </a:prstGeom>
          <a:solidFill>
            <a:srgbClr val="02C39A"/>
          </a:solidFill>
          <a:ln/>
        </p:spPr>
      </p:sp>
      <p:sp>
        <p:nvSpPr>
          <p:cNvPr id="14" name="Text 12"/>
          <p:cNvSpPr/>
          <p:nvPr/>
        </p:nvSpPr>
        <p:spPr>
          <a:xfrm>
            <a:off x="8183880" y="2423160"/>
            <a:ext cx="30175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OUTCOME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8183880" y="3017520"/>
            <a:ext cx="301752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result for the patient — survival, recovery, complications, and satisfaction.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548640" y="534924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MEASURING </a:t>
            </a:r>
            <a:r>
              <a:rPr lang="en-US" sz="1200" b="1" kern="0" spc="200" dirty="0" smtClean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 on quality, efficiency and equity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63040"/>
            <a:ext cx="11064240" cy="1417320"/>
          </a:xfrm>
          <a:prstGeom prst="roundRect">
            <a:avLst>
              <a:gd name="adj" fmla="val 6452"/>
            </a:avLst>
          </a:prstGeom>
          <a:solidFill>
            <a:srgbClr val="EAF4F3"/>
          </a:solidFill>
          <a:ln/>
        </p:spPr>
      </p:sp>
      <p:sp>
        <p:nvSpPr>
          <p:cNvPr id="5" name="Shape 3"/>
          <p:cNvSpPr/>
          <p:nvPr/>
        </p:nvSpPr>
        <p:spPr>
          <a:xfrm>
            <a:off x="548640" y="1463040"/>
            <a:ext cx="109728" cy="1417320"/>
          </a:xfrm>
          <a:prstGeom prst="rect">
            <a:avLst/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868680" y="1627632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Structure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868680" y="2084832"/>
            <a:ext cx="1737360" cy="502920"/>
          </a:xfrm>
          <a:prstGeom prst="roundRect">
            <a:avLst>
              <a:gd name="adj" fmla="val 50909"/>
            </a:avLst>
          </a:prstGeom>
          <a:solidFill>
            <a:srgbClr val="028090"/>
          </a:solidFill>
          <a:ln/>
        </p:spPr>
      </p:sp>
      <p:sp>
        <p:nvSpPr>
          <p:cNvPr id="8" name="Text 6"/>
          <p:cNvSpPr/>
          <p:nvPr/>
        </p:nvSpPr>
        <p:spPr>
          <a:xfrm>
            <a:off x="868680" y="2084832"/>
            <a:ext cx="17373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2880360" y="1600200"/>
            <a:ext cx="854964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 few trained paediatric cardiac surgeons and nurses; no dedicated paediatric ICU (Kennedy, 2001).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548640" y="3063240"/>
            <a:ext cx="11064240" cy="1417320"/>
          </a:xfrm>
          <a:prstGeom prst="roundRect">
            <a:avLst>
              <a:gd name="adj" fmla="val 6452"/>
            </a:avLst>
          </a:prstGeom>
          <a:solidFill>
            <a:srgbClr val="EAF4F3"/>
          </a:solidFill>
          <a:ln/>
        </p:spPr>
      </p:sp>
      <p:sp>
        <p:nvSpPr>
          <p:cNvPr id="11" name="Shape 9"/>
          <p:cNvSpPr/>
          <p:nvPr/>
        </p:nvSpPr>
        <p:spPr>
          <a:xfrm>
            <a:off x="548640" y="3063240"/>
            <a:ext cx="109728" cy="1417320"/>
          </a:xfrm>
          <a:prstGeom prst="rect">
            <a:avLst/>
          </a:prstGeom>
          <a:solidFill>
            <a:srgbClr val="00A896"/>
          </a:solidFill>
          <a:ln/>
        </p:spPr>
      </p:sp>
      <p:sp>
        <p:nvSpPr>
          <p:cNvPr id="12" name="Text 10"/>
          <p:cNvSpPr/>
          <p:nvPr/>
        </p:nvSpPr>
        <p:spPr>
          <a:xfrm>
            <a:off x="868680" y="3227832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Process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868680" y="3685032"/>
            <a:ext cx="1737360" cy="502920"/>
          </a:xfrm>
          <a:prstGeom prst="roundRect">
            <a:avLst>
              <a:gd name="adj" fmla="val 50909"/>
            </a:avLst>
          </a:prstGeom>
          <a:solidFill>
            <a:srgbClr val="00A896"/>
          </a:solidFill>
          <a:ln/>
        </p:spPr>
      </p:sp>
      <p:sp>
        <p:nvSpPr>
          <p:cNvPr id="14" name="Text 12"/>
          <p:cNvSpPr/>
          <p:nvPr/>
        </p:nvSpPr>
        <p:spPr>
          <a:xfrm>
            <a:off x="868680" y="3685032"/>
            <a:ext cx="17373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EFFICIENCY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2880360" y="3200400"/>
            <a:ext cx="854964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teamwork, unclear decisions, and repeated unsafe operations wasted resources and time (Kennedy, 2001).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548640" y="4663440"/>
            <a:ext cx="11064240" cy="1417320"/>
          </a:xfrm>
          <a:prstGeom prst="roundRect">
            <a:avLst>
              <a:gd name="adj" fmla="val 6452"/>
            </a:avLst>
          </a:prstGeom>
          <a:solidFill>
            <a:srgbClr val="EAF4F3"/>
          </a:solidFill>
          <a:ln/>
        </p:spPr>
      </p:sp>
      <p:sp>
        <p:nvSpPr>
          <p:cNvPr id="17" name="Shape 15"/>
          <p:cNvSpPr/>
          <p:nvPr/>
        </p:nvSpPr>
        <p:spPr>
          <a:xfrm>
            <a:off x="548640" y="4663440"/>
            <a:ext cx="109728" cy="1417320"/>
          </a:xfrm>
          <a:prstGeom prst="rect">
            <a:avLst/>
          </a:prstGeom>
          <a:solidFill>
            <a:srgbClr val="02C39A"/>
          </a:solidFill>
          <a:ln/>
        </p:spPr>
      </p:sp>
      <p:sp>
        <p:nvSpPr>
          <p:cNvPr id="18" name="Text 16"/>
          <p:cNvSpPr/>
          <p:nvPr/>
        </p:nvSpPr>
        <p:spPr>
          <a:xfrm>
            <a:off x="868680" y="4828032"/>
            <a:ext cx="1828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Outcome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868680" y="5285232"/>
            <a:ext cx="1737360" cy="502920"/>
          </a:xfrm>
          <a:prstGeom prst="roundRect">
            <a:avLst>
              <a:gd name="adj" fmla="val 50909"/>
            </a:avLst>
          </a:prstGeom>
          <a:solidFill>
            <a:srgbClr val="02C39A"/>
          </a:solidFill>
          <a:ln/>
        </p:spPr>
      </p:sp>
      <p:sp>
        <p:nvSpPr>
          <p:cNvPr id="20" name="Text 18"/>
          <p:cNvSpPr/>
          <p:nvPr/>
        </p:nvSpPr>
        <p:spPr>
          <a:xfrm>
            <a:off x="868680" y="5285232"/>
            <a:ext cx="17373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2880360" y="4800600"/>
            <a:ext cx="8549640" cy="1143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3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 treated at Bristol had a lower chance of survival than children treated elsewhere in England — simply because of where they lived (Kennedy, 2001).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3A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reforms that followed the Bristol Inquiry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63040"/>
            <a:ext cx="3520440" cy="1508760"/>
          </a:xfrm>
          <a:prstGeom prst="roundRect">
            <a:avLst>
              <a:gd name="adj" fmla="val 6061"/>
            </a:avLst>
          </a:prstGeom>
          <a:solidFill>
            <a:srgbClr val="0A4A52"/>
          </a:solidFill>
          <a:ln/>
        </p:spPr>
      </p:sp>
      <p:sp>
        <p:nvSpPr>
          <p:cNvPr id="5" name="Shape 3"/>
          <p:cNvSpPr/>
          <p:nvPr/>
        </p:nvSpPr>
        <p:spPr>
          <a:xfrm>
            <a:off x="749808" y="1645920"/>
            <a:ext cx="365760" cy="36576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6" name="Text 4"/>
          <p:cNvSpPr/>
          <p:nvPr/>
        </p:nvSpPr>
        <p:spPr>
          <a:xfrm>
            <a:off x="749808" y="164592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749808" y="2084832"/>
            <a:ext cx="311810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Clinical governance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749808" y="242316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EAF4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Trusts became formally responsible for the quality of care they provided (Scally and Donaldson, 1998).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4251960" y="1463040"/>
            <a:ext cx="3520440" cy="1508760"/>
          </a:xfrm>
          <a:prstGeom prst="roundRect">
            <a:avLst>
              <a:gd name="adj" fmla="val 6061"/>
            </a:avLst>
          </a:prstGeom>
          <a:solidFill>
            <a:srgbClr val="0A4A52"/>
          </a:solidFill>
          <a:ln/>
        </p:spPr>
      </p:sp>
      <p:sp>
        <p:nvSpPr>
          <p:cNvPr id="10" name="Shape 8"/>
          <p:cNvSpPr/>
          <p:nvPr/>
        </p:nvSpPr>
        <p:spPr>
          <a:xfrm>
            <a:off x="4453128" y="1645920"/>
            <a:ext cx="365760" cy="36576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1" name="Text 9"/>
          <p:cNvSpPr/>
          <p:nvPr/>
        </p:nvSpPr>
        <p:spPr>
          <a:xfrm>
            <a:off x="4453128" y="164592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4453128" y="2084832"/>
            <a:ext cx="311810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Commission for Health Improvement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453128" y="242316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EAF4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new body was set up to inspect and review NHS standards.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7955280" y="1463040"/>
            <a:ext cx="3520440" cy="1508760"/>
          </a:xfrm>
          <a:prstGeom prst="roundRect">
            <a:avLst>
              <a:gd name="adj" fmla="val 6061"/>
            </a:avLst>
          </a:prstGeom>
          <a:solidFill>
            <a:srgbClr val="0A4A52"/>
          </a:solidFill>
          <a:ln/>
        </p:spPr>
      </p:sp>
      <p:sp>
        <p:nvSpPr>
          <p:cNvPr id="15" name="Shape 13"/>
          <p:cNvSpPr/>
          <p:nvPr/>
        </p:nvSpPr>
        <p:spPr>
          <a:xfrm>
            <a:off x="8156448" y="1645920"/>
            <a:ext cx="365760" cy="36576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6" name="Text 14"/>
          <p:cNvSpPr/>
          <p:nvPr/>
        </p:nvSpPr>
        <p:spPr>
          <a:xfrm>
            <a:off x="8156448" y="164592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8156448" y="2084832"/>
            <a:ext cx="311810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NICE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8156448" y="242316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EAF4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National Institute for Clinical Excellence was created to issue national guidelines.</a:t>
            </a:r>
            <a:endParaRPr lang="en-US" sz="1000" dirty="0"/>
          </a:p>
        </p:txBody>
      </p:sp>
      <p:sp>
        <p:nvSpPr>
          <p:cNvPr id="19" name="Shape 17"/>
          <p:cNvSpPr/>
          <p:nvPr/>
        </p:nvSpPr>
        <p:spPr>
          <a:xfrm>
            <a:off x="548640" y="3200400"/>
            <a:ext cx="3520440" cy="1508760"/>
          </a:xfrm>
          <a:prstGeom prst="roundRect">
            <a:avLst>
              <a:gd name="adj" fmla="val 6061"/>
            </a:avLst>
          </a:prstGeom>
          <a:solidFill>
            <a:srgbClr val="0A4A52"/>
          </a:solidFill>
          <a:ln/>
        </p:spPr>
      </p:sp>
      <p:sp>
        <p:nvSpPr>
          <p:cNvPr id="20" name="Shape 18"/>
          <p:cNvSpPr/>
          <p:nvPr/>
        </p:nvSpPr>
        <p:spPr>
          <a:xfrm>
            <a:off x="749808" y="3383280"/>
            <a:ext cx="365760" cy="36576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21" name="Text 19"/>
          <p:cNvSpPr/>
          <p:nvPr/>
        </p:nvSpPr>
        <p:spPr>
          <a:xfrm>
            <a:off x="749808" y="338328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749808" y="3822192"/>
            <a:ext cx="311810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National Patient Safety Agency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749808" y="416052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EAF4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single reporting system was introduced for adverse health events.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4251960" y="3200400"/>
            <a:ext cx="3520440" cy="1508760"/>
          </a:xfrm>
          <a:prstGeom prst="roundRect">
            <a:avLst>
              <a:gd name="adj" fmla="val 6061"/>
            </a:avLst>
          </a:prstGeom>
          <a:solidFill>
            <a:srgbClr val="0A4A52"/>
          </a:solidFill>
          <a:ln/>
        </p:spPr>
      </p:sp>
      <p:sp>
        <p:nvSpPr>
          <p:cNvPr id="25" name="Shape 23"/>
          <p:cNvSpPr/>
          <p:nvPr/>
        </p:nvSpPr>
        <p:spPr>
          <a:xfrm>
            <a:off x="4453128" y="3383280"/>
            <a:ext cx="365760" cy="36576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26" name="Text 24"/>
          <p:cNvSpPr/>
          <p:nvPr/>
        </p:nvSpPr>
        <p:spPr>
          <a:xfrm>
            <a:off x="4453128" y="338328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4453128" y="3822192"/>
            <a:ext cx="311810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Appraisal &amp; revalidation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4453128" y="416052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EAF4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Doctors moved toward annual appraisal, with revalidation fully introduced by 2012 (Professional Standards Authority, 2021).</a:t>
            </a:r>
            <a:endParaRPr lang="en-US" sz="1000" dirty="0"/>
          </a:p>
        </p:txBody>
      </p:sp>
      <p:sp>
        <p:nvSpPr>
          <p:cNvPr id="29" name="Shape 27"/>
          <p:cNvSpPr/>
          <p:nvPr/>
        </p:nvSpPr>
        <p:spPr>
          <a:xfrm>
            <a:off x="7955280" y="3200400"/>
            <a:ext cx="3520440" cy="1508760"/>
          </a:xfrm>
          <a:prstGeom prst="roundRect">
            <a:avLst>
              <a:gd name="adj" fmla="val 6061"/>
            </a:avLst>
          </a:prstGeom>
          <a:solidFill>
            <a:srgbClr val="0A4A52"/>
          </a:solidFill>
          <a:ln/>
        </p:spPr>
      </p:sp>
      <p:sp>
        <p:nvSpPr>
          <p:cNvPr id="30" name="Shape 28"/>
          <p:cNvSpPr/>
          <p:nvPr/>
        </p:nvSpPr>
        <p:spPr>
          <a:xfrm>
            <a:off x="8156448" y="3383280"/>
            <a:ext cx="365760" cy="36576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31" name="Text 29"/>
          <p:cNvSpPr/>
          <p:nvPr/>
        </p:nvSpPr>
        <p:spPr>
          <a:xfrm>
            <a:off x="8156448" y="3383280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013A4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300" dirty="0"/>
          </a:p>
        </p:txBody>
      </p:sp>
      <p:sp>
        <p:nvSpPr>
          <p:cNvPr id="32" name="Text 30"/>
          <p:cNvSpPr/>
          <p:nvPr/>
        </p:nvSpPr>
        <p:spPr>
          <a:xfrm>
            <a:off x="8156448" y="3822192"/>
            <a:ext cx="3118104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Council for Regulation of Healthcare Professionals</a:t>
            </a:r>
            <a:endParaRPr lang="en-US" sz="1300" dirty="0"/>
          </a:p>
        </p:txBody>
      </p:sp>
      <p:sp>
        <p:nvSpPr>
          <p:cNvPr id="33" name="Text 31"/>
          <p:cNvSpPr/>
          <p:nvPr/>
        </p:nvSpPr>
        <p:spPr>
          <a:xfrm>
            <a:off x="8156448" y="4160520"/>
            <a:ext cx="31181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dirty="0">
                <a:solidFill>
                  <a:srgbClr val="EAF4F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new body was set up to coordinate and oversee the individual regulators (Professional Standards Authority, 2021).</a:t>
            </a:r>
            <a:endParaRPr lang="en-US" sz="1000" dirty="0"/>
          </a:p>
        </p:txBody>
      </p:sp>
      <p:sp>
        <p:nvSpPr>
          <p:cNvPr id="34" name="Text 32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571931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3000" b="1" dirty="0">
                <a:latin typeface="Cambria" pitchFamily="34" charset="0"/>
                <a:ea typeface="Cambria" pitchFamily="34" charset="-122"/>
                <a:cs typeface="Cambria" pitchFamily="34" charset="-120"/>
              </a:rPr>
              <a:t>How the Written Report (Component 2) Will Be Structured</a:t>
            </a:r>
            <a:endParaRPr lang="en-US" sz="3000" dirty="0"/>
          </a:p>
          <a:p>
            <a:pPr marL="0" indent="0">
              <a:buNone/>
            </a:pP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463040"/>
            <a:ext cx="3520440" cy="2148840"/>
          </a:xfrm>
          <a:prstGeom prst="roundRect">
            <a:avLst>
              <a:gd name="adj" fmla="val 4255"/>
            </a:avLst>
          </a:prstGeom>
          <a:solidFill>
            <a:srgbClr val="EAF4F3"/>
          </a:solidFill>
          <a:ln/>
        </p:spPr>
      </p:sp>
      <p:sp>
        <p:nvSpPr>
          <p:cNvPr id="5" name="Shape 3"/>
          <p:cNvSpPr/>
          <p:nvPr/>
        </p:nvSpPr>
        <p:spPr>
          <a:xfrm>
            <a:off x="749808" y="1664208"/>
            <a:ext cx="502920" cy="502920"/>
          </a:xfrm>
          <a:prstGeom prst="roundRect">
            <a:avLst>
              <a:gd name="adj" fmla="val 18182"/>
            </a:avLst>
          </a:prstGeom>
          <a:solidFill>
            <a:srgbClr val="028090"/>
          </a:solidFill>
          <a:ln/>
        </p:spPr>
      </p:sp>
      <p:sp>
        <p:nvSpPr>
          <p:cNvPr id="6" name="Text 4"/>
          <p:cNvSpPr/>
          <p:nvPr/>
        </p:nvSpPr>
        <p:spPr>
          <a:xfrm>
            <a:off x="749808" y="166420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49808" y="2286000"/>
            <a:ext cx="31181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749808" y="2697480"/>
            <a:ext cx="3118104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 out the case, its scope, and why it matters for quality management.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251960" y="1463040"/>
            <a:ext cx="3520440" cy="2148840"/>
          </a:xfrm>
          <a:prstGeom prst="roundRect">
            <a:avLst>
              <a:gd name="adj" fmla="val 4255"/>
            </a:avLst>
          </a:prstGeom>
          <a:solidFill>
            <a:srgbClr val="EAF4F3"/>
          </a:solidFill>
          <a:ln/>
        </p:spPr>
      </p:sp>
      <p:sp>
        <p:nvSpPr>
          <p:cNvPr id="10" name="Shape 8"/>
          <p:cNvSpPr/>
          <p:nvPr/>
        </p:nvSpPr>
        <p:spPr>
          <a:xfrm>
            <a:off x="4453128" y="1664208"/>
            <a:ext cx="502920" cy="502920"/>
          </a:xfrm>
          <a:prstGeom prst="roundRect">
            <a:avLst>
              <a:gd name="adj" fmla="val 18182"/>
            </a:avLst>
          </a:prstGeom>
          <a:solidFill>
            <a:srgbClr val="028090"/>
          </a:solidFill>
          <a:ln/>
        </p:spPr>
      </p:sp>
      <p:sp>
        <p:nvSpPr>
          <p:cNvPr id="11" name="Text 9"/>
          <p:cNvSpPr/>
          <p:nvPr/>
        </p:nvSpPr>
        <p:spPr>
          <a:xfrm>
            <a:off x="4453128" y="166420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4453128" y="2286000"/>
            <a:ext cx="31181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Root Cause Analysis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453128" y="2697480"/>
            <a:ext cx="3118104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the Swiss Cheese Model and the Fishbone / RCA method in depth.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7955280" y="1463040"/>
            <a:ext cx="3520440" cy="2148840"/>
          </a:xfrm>
          <a:prstGeom prst="roundRect">
            <a:avLst>
              <a:gd name="adj" fmla="val 4255"/>
            </a:avLst>
          </a:prstGeom>
          <a:solidFill>
            <a:srgbClr val="EAF4F3"/>
          </a:solidFill>
          <a:ln/>
        </p:spPr>
      </p:sp>
      <p:sp>
        <p:nvSpPr>
          <p:cNvPr id="15" name="Shape 13"/>
          <p:cNvSpPr/>
          <p:nvPr/>
        </p:nvSpPr>
        <p:spPr>
          <a:xfrm>
            <a:off x="8156448" y="1664208"/>
            <a:ext cx="502920" cy="502920"/>
          </a:xfrm>
          <a:prstGeom prst="roundRect">
            <a:avLst>
              <a:gd name="adj" fmla="val 18182"/>
            </a:avLst>
          </a:prstGeom>
          <a:solidFill>
            <a:srgbClr val="028090"/>
          </a:solidFill>
          <a:ln/>
        </p:spPr>
      </p:sp>
      <p:sp>
        <p:nvSpPr>
          <p:cNvPr id="16" name="Text 14"/>
          <p:cNvSpPr/>
          <p:nvPr/>
        </p:nvSpPr>
        <p:spPr>
          <a:xfrm>
            <a:off x="8156448" y="166420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8156448" y="2286000"/>
            <a:ext cx="31181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Analysis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8156448" y="2697480"/>
            <a:ext cx="3118104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Examine the regulatory and governance gaps that allowed the problem to continue.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548640" y="3840480"/>
            <a:ext cx="3520440" cy="2148840"/>
          </a:xfrm>
          <a:prstGeom prst="roundRect">
            <a:avLst>
              <a:gd name="adj" fmla="val 4255"/>
            </a:avLst>
          </a:prstGeom>
          <a:solidFill>
            <a:srgbClr val="EAF4F3"/>
          </a:solidFill>
          <a:ln/>
        </p:spPr>
      </p:sp>
      <p:sp>
        <p:nvSpPr>
          <p:cNvPr id="20" name="Shape 18"/>
          <p:cNvSpPr/>
          <p:nvPr/>
        </p:nvSpPr>
        <p:spPr>
          <a:xfrm>
            <a:off x="749808" y="4041648"/>
            <a:ext cx="502920" cy="502920"/>
          </a:xfrm>
          <a:prstGeom prst="roundRect">
            <a:avLst>
              <a:gd name="adj" fmla="val 18182"/>
            </a:avLst>
          </a:prstGeom>
          <a:solidFill>
            <a:srgbClr val="028090"/>
          </a:solidFill>
          <a:ln/>
        </p:spPr>
      </p:sp>
      <p:sp>
        <p:nvSpPr>
          <p:cNvPr id="21" name="Text 19"/>
          <p:cNvSpPr/>
          <p:nvPr/>
        </p:nvSpPr>
        <p:spPr>
          <a:xfrm>
            <a:off x="749808" y="404164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749808" y="4663440"/>
            <a:ext cx="31181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Impact Evaluation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749808" y="5074920"/>
            <a:ext cx="3118104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the Donabedian Model to assess effects on quality, efficiency, and equity.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251960" y="3840480"/>
            <a:ext cx="3520440" cy="2148840"/>
          </a:xfrm>
          <a:prstGeom prst="roundRect">
            <a:avLst>
              <a:gd name="adj" fmla="val 4255"/>
            </a:avLst>
          </a:prstGeom>
          <a:solidFill>
            <a:srgbClr val="EAF4F3"/>
          </a:solidFill>
          <a:ln/>
        </p:spPr>
      </p:sp>
      <p:sp>
        <p:nvSpPr>
          <p:cNvPr id="25" name="Shape 23"/>
          <p:cNvSpPr/>
          <p:nvPr/>
        </p:nvSpPr>
        <p:spPr>
          <a:xfrm>
            <a:off x="4453128" y="4041648"/>
            <a:ext cx="502920" cy="502920"/>
          </a:xfrm>
          <a:prstGeom prst="roundRect">
            <a:avLst>
              <a:gd name="adj" fmla="val 18182"/>
            </a:avLst>
          </a:prstGeom>
          <a:solidFill>
            <a:srgbClr val="028090"/>
          </a:solidFill>
          <a:ln/>
        </p:spPr>
      </p:sp>
      <p:sp>
        <p:nvSpPr>
          <p:cNvPr id="26" name="Text 24"/>
          <p:cNvSpPr/>
          <p:nvPr/>
        </p:nvSpPr>
        <p:spPr>
          <a:xfrm>
            <a:off x="4453128" y="404164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4453128" y="4663440"/>
            <a:ext cx="31181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4453128" y="5074920"/>
            <a:ext cx="3118104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 practical actions for quality management in health and social care.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7955280" y="3840480"/>
            <a:ext cx="3520440" cy="2148840"/>
          </a:xfrm>
          <a:prstGeom prst="roundRect">
            <a:avLst>
              <a:gd name="adj" fmla="val 4255"/>
            </a:avLst>
          </a:prstGeom>
          <a:solidFill>
            <a:srgbClr val="EAF4F3"/>
          </a:solidFill>
          <a:ln/>
        </p:spPr>
      </p:sp>
      <p:sp>
        <p:nvSpPr>
          <p:cNvPr id="30" name="Shape 28"/>
          <p:cNvSpPr/>
          <p:nvPr/>
        </p:nvSpPr>
        <p:spPr>
          <a:xfrm>
            <a:off x="8156448" y="4041648"/>
            <a:ext cx="502920" cy="502920"/>
          </a:xfrm>
          <a:prstGeom prst="roundRect">
            <a:avLst>
              <a:gd name="adj" fmla="val 18182"/>
            </a:avLst>
          </a:prstGeom>
          <a:solidFill>
            <a:srgbClr val="028090"/>
          </a:solidFill>
          <a:ln/>
        </p:spPr>
      </p:sp>
      <p:sp>
        <p:nvSpPr>
          <p:cNvPr id="31" name="Text 29"/>
          <p:cNvSpPr/>
          <p:nvPr/>
        </p:nvSpPr>
        <p:spPr>
          <a:xfrm>
            <a:off x="8156448" y="4041648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8156448" y="4663440"/>
            <a:ext cx="311810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1400" dirty="0"/>
          </a:p>
        </p:txBody>
      </p:sp>
      <p:sp>
        <p:nvSpPr>
          <p:cNvPr id="33" name="Text 31"/>
          <p:cNvSpPr/>
          <p:nvPr/>
        </p:nvSpPr>
        <p:spPr>
          <a:xfrm>
            <a:off x="8156448" y="5074920"/>
            <a:ext cx="3118104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Summarise key lessons and their relevance today.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13A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48640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640080" y="1737360"/>
            <a:ext cx="10881360" cy="914400"/>
          </a:xfrm>
          <a:prstGeom prst="roundRect">
            <a:avLst>
              <a:gd name="adj" fmla="val 10000"/>
            </a:avLst>
          </a:prstGeom>
          <a:solidFill>
            <a:srgbClr val="0A4A52"/>
          </a:solidFill>
          <a:ln/>
        </p:spPr>
      </p:sp>
      <p:sp>
        <p:nvSpPr>
          <p:cNvPr id="5" name="Shape 3"/>
          <p:cNvSpPr/>
          <p:nvPr/>
        </p:nvSpPr>
        <p:spPr>
          <a:xfrm>
            <a:off x="868680" y="1965960"/>
            <a:ext cx="457200" cy="45720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6" name="Text 4"/>
          <p:cNvSpPr/>
          <p:nvPr/>
        </p:nvSpPr>
        <p:spPr>
          <a:xfrm>
            <a:off x="868680" y="19659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600200" y="1737360"/>
            <a:ext cx="96926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Failures were systemic, not the fault of one person (Reason, 1990).</a:t>
            </a:r>
            <a:endParaRPr lang="en-US" sz="1450" dirty="0"/>
          </a:p>
        </p:txBody>
      </p:sp>
      <p:sp>
        <p:nvSpPr>
          <p:cNvPr id="8" name="Shape 6"/>
          <p:cNvSpPr/>
          <p:nvPr/>
        </p:nvSpPr>
        <p:spPr>
          <a:xfrm>
            <a:off x="640080" y="2834640"/>
            <a:ext cx="10881360" cy="914400"/>
          </a:xfrm>
          <a:prstGeom prst="roundRect">
            <a:avLst>
              <a:gd name="adj" fmla="val 10000"/>
            </a:avLst>
          </a:prstGeom>
          <a:solidFill>
            <a:srgbClr val="0A4A52"/>
          </a:solidFill>
          <a:ln/>
        </p:spPr>
      </p:sp>
      <p:sp>
        <p:nvSpPr>
          <p:cNvPr id="9" name="Shape 7"/>
          <p:cNvSpPr/>
          <p:nvPr/>
        </p:nvSpPr>
        <p:spPr>
          <a:xfrm>
            <a:off x="868680" y="3063240"/>
            <a:ext cx="457200" cy="45720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0" name="Text 8"/>
          <p:cNvSpPr/>
          <p:nvPr/>
        </p:nvSpPr>
        <p:spPr>
          <a:xfrm>
            <a:off x="868680" y="30632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1600200" y="2834640"/>
            <a:ext cx="96926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Listening to frontline staff concerns early can prevent harm (Walshe and Offen, 2001).</a:t>
            </a:r>
            <a:endParaRPr lang="en-US" sz="1450" dirty="0"/>
          </a:p>
        </p:txBody>
      </p:sp>
      <p:sp>
        <p:nvSpPr>
          <p:cNvPr id="12" name="Shape 10"/>
          <p:cNvSpPr/>
          <p:nvPr/>
        </p:nvSpPr>
        <p:spPr>
          <a:xfrm>
            <a:off x="640080" y="3931920"/>
            <a:ext cx="10881360" cy="914400"/>
          </a:xfrm>
          <a:prstGeom prst="roundRect">
            <a:avLst>
              <a:gd name="adj" fmla="val 10000"/>
            </a:avLst>
          </a:prstGeom>
          <a:solidFill>
            <a:srgbClr val="0A4A52"/>
          </a:solidFill>
          <a:ln/>
        </p:spPr>
      </p:sp>
      <p:sp>
        <p:nvSpPr>
          <p:cNvPr id="13" name="Shape 11"/>
          <p:cNvSpPr/>
          <p:nvPr/>
        </p:nvSpPr>
        <p:spPr>
          <a:xfrm>
            <a:off x="868680" y="4160520"/>
            <a:ext cx="457200" cy="45720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4" name="Text 12"/>
          <p:cNvSpPr/>
          <p:nvPr/>
        </p:nvSpPr>
        <p:spPr>
          <a:xfrm>
            <a:off x="868680" y="416052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1600200" y="3931920"/>
            <a:ext cx="96926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regulation and shared outcome data protect patients (Kennedy, 2001).</a:t>
            </a:r>
            <a:endParaRPr lang="en-US" sz="1450" dirty="0"/>
          </a:p>
        </p:txBody>
      </p:sp>
      <p:sp>
        <p:nvSpPr>
          <p:cNvPr id="16" name="Shape 14"/>
          <p:cNvSpPr/>
          <p:nvPr/>
        </p:nvSpPr>
        <p:spPr>
          <a:xfrm>
            <a:off x="640080" y="5029200"/>
            <a:ext cx="10881360" cy="914400"/>
          </a:xfrm>
          <a:prstGeom prst="roundRect">
            <a:avLst>
              <a:gd name="adj" fmla="val 10000"/>
            </a:avLst>
          </a:prstGeom>
          <a:solidFill>
            <a:srgbClr val="0A4A52"/>
          </a:solidFill>
          <a:ln/>
        </p:spPr>
      </p:sp>
      <p:sp>
        <p:nvSpPr>
          <p:cNvPr id="17" name="Shape 15"/>
          <p:cNvSpPr/>
          <p:nvPr/>
        </p:nvSpPr>
        <p:spPr>
          <a:xfrm>
            <a:off x="868680" y="5257800"/>
            <a:ext cx="457200" cy="457200"/>
          </a:xfrm>
          <a:prstGeom prst="ellipse">
            <a:avLst/>
          </a:prstGeom>
          <a:solidFill>
            <a:srgbClr val="02C39A"/>
          </a:solidFill>
          <a:ln/>
        </p:spPr>
      </p:sp>
      <p:sp>
        <p:nvSpPr>
          <p:cNvPr id="18" name="Text 16"/>
          <p:cNvSpPr/>
          <p:nvPr/>
        </p:nvSpPr>
        <p:spPr>
          <a:xfrm>
            <a:off x="868680" y="525780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1600200" y="5029200"/>
            <a:ext cx="96926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Quality, efficiency, and equity are connected — a weakness in one damages the others.</a:t>
            </a:r>
            <a:endParaRPr lang="en-US" sz="1450" dirty="0"/>
          </a:p>
        </p:txBody>
      </p:sp>
      <p:sp>
        <p:nvSpPr>
          <p:cNvPr id="20" name="Text 18"/>
          <p:cNvSpPr/>
          <p:nvPr/>
        </p:nvSpPr>
        <p:spPr>
          <a:xfrm>
            <a:off x="640080" y="5989320"/>
            <a:ext cx="7315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(1 of 2)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417320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 smtClean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1051560" y="1417320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Alaszewski, A. (2002) 'The impact of the Bristol Royal Infirmary disaster and inquiry on public services in the UK', Journal of Interprofessional Care, 16(4), pp.371–378.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548640" y="2258568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 smtClean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51560" y="2258568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Health (2002) The Government's Response to the Report of the Public Inquiry into Children's Heart Surgery at the Bristol Royal Infirmary. Cm 5363. London: HMSO.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48640" y="3099816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051560" y="3099816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Donabedian, A. (1988) 'The quality of care: how can it be assessed?', JAMA, 260(12), pp.1743–1748.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548640" y="3941064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051560" y="3941064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Dyer, C. (1998) 'Bristol doctors found guilty of serious professional misconduct', BMJ, 316, p.1924.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548640" y="4782312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5.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051560" y="4782312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Kennedy, I. (2001) Learning from Bristol: The Report of the Public Inquiry into Children's Heart Surgery at the Bristol Royal Infirmary 1984–1995. Cm 5207. London: The Stationery Office.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548640" y="5623560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6.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051560" y="5623560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Perneger, T.V. (2005) 'The Swiss cheese model of safety incidents: are there holes in the metaphor?', BMC Health Services Research, 5, p.71.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A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64592"/>
            <a:ext cx="11064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02C3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411480"/>
            <a:ext cx="11064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13A4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(2 of 2)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417320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7.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1051560" y="1417320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Standards Authority (2021) The Bristol Inquiry – 20 Years On. Available at: https://www.professionalstandards.org.uk/news-and-updates/news/bristol-inquiry-20-years (Accessed: 20 July 2026).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548640" y="2258568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8.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051560" y="2258568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Reason, J. (1990) Human Error. Cambridge: Cambridge University Press.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48640" y="3099816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9.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051560" y="3099816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Reason, J. (2000) 'Human error: models and management', BMJ, 320(7237), pp.768–770.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548640" y="3941064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10.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051560" y="3941064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Scally, G. and Donaldson, L.J. (1998) 'Clinical governance and the drive for quality improvement in the new NHS in England', BMJ, 317(7150), p.61.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548640" y="4782312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11.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1051560" y="4782312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Vincent, C. (2010) Patient Safety. 2nd edn. Oxford: Wiley-Blackwell.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548640" y="5623560"/>
            <a:ext cx="4572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80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12.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051560" y="5623560"/>
            <a:ext cx="1056132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B2E3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Walshe, K. and Offen, N. (2001) 'A very public failure: lessons for quality improvement in healthcare organisations from the Bristol Royal Infirmary', Quality in Health Care, 10(4), pp.250–256.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1152144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5C6B6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</TotalTime>
  <Words>1757</Words>
  <Application>Microsoft Office PowerPoint</Application>
  <PresentationFormat>Widescreen</PresentationFormat>
  <Paragraphs>220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Calibri</vt:lpstr>
      <vt:lpstr>Calibri Light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DELL</cp:lastModifiedBy>
  <cp:revision>16</cp:revision>
  <dcterms:created xsi:type="dcterms:W3CDTF">2026-07-20T00:51:57Z</dcterms:created>
  <dcterms:modified xsi:type="dcterms:W3CDTF">2026-07-21T00:25:35Z</dcterms:modified>
</cp:coreProperties>
</file>