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63" r:id="rId3"/>
    <p:sldId id="257" r:id="rId4"/>
    <p:sldId id="258"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95236-5D3D-55DB-A199-21A67906789E}" v="110" dt="2026-06-07T12:01:02.582"/>
    <p1510:client id="{3896A72B-A6D0-FAB2-C940-1BDC9E282563}" v="2031" dt="2026-06-08T00:05:11.472"/>
    <p1510:client id="{7A0280CC-CABA-EECC-28BF-3AA5289B5BB3}" v="773" dt="2026-06-07T20:40:35.727"/>
    <p1510:client id="{EB20C56F-483D-C999-1665-4A03641BE0FC}" v="39" dt="2026-06-09T08:11:32.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5</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09/06/2026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www.hcpc-uk.org/standards/meeting-our-standards/record-keeping/" TargetMode="External"/><Relationship Id="rId13" Type="http://schemas.openxmlformats.org/officeDocument/2006/relationships/hyperlink" Target="https://learninghub.nhs.uk/Resource/12366/Item" TargetMode="External"/><Relationship Id="rId3" Type="http://schemas.openxmlformats.org/officeDocument/2006/relationships/hyperlink" Target="https://support.microsoft.com/en-gb/office/what-is-shifts-f8efe6e4-ddb3-4d23-b81b-bb812296b821" TargetMode="External"/><Relationship Id="rId7" Type="http://schemas.openxmlformats.org/officeDocument/2006/relationships/hyperlink" Target="https://doi.org/10.2196/jmir.5576" TargetMode="External"/><Relationship Id="rId12" Type="http://schemas.openxmlformats.org/officeDocument/2006/relationships/hyperlink" Target="https://support.microsoft.com/en-gb/office/how-onedrive-safeguards-your-data-in-the-cloud-23c6ea94-3608-48d7-8bf0-80e142edd1e1"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6" Type="http://schemas.openxmlformats.org/officeDocument/2006/relationships/hyperlink" Target="https://doi.org/10.24925/turjaf.v12is2.2234-2241.6931" TargetMode="External"/><Relationship Id="rId11" Type="http://schemas.openxmlformats.org/officeDocument/2006/relationships/hyperlink" Target="https://onedrive.live.com/login" TargetMode="External"/><Relationship Id="rId5" Type="http://schemas.openxmlformats.org/officeDocument/2006/relationships/hyperlink" Target="https://blog.nursecram.com/nursing-content-reviews-ngn-focused/nursing-care-plans-documentation-guidelines/" TargetMode="External"/><Relationship Id="rId10" Type="http://schemas.openxmlformats.org/officeDocument/2006/relationships/hyperlink" Target="https://office.com" TargetMode="External"/><Relationship Id="rId4" Type="http://schemas.openxmlformats.org/officeDocument/2006/relationships/hyperlink" Target="https://www.nhsemployers.org/publications/good-rostering-guide" TargetMode="External"/><Relationship Id="rId9" Type="http://schemas.openxmlformats.org/officeDocument/2006/relationships/hyperlink" Target="https://ask.ifas.ufl.edu/publication/PI290" TargetMode="External"/><Relationship Id="rId1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611234" y="663117"/>
            <a:ext cx="7302844" cy="6128951"/>
          </a:xfrm>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5421997"/>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Poor passwords can lead to security risks</a:t>
            </a:r>
          </a:p>
          <a:p>
            <a:pPr marL="228600" indent="-228600">
              <a:spcBef>
                <a:spcPts val="1000"/>
              </a:spcBef>
              <a:buFontTx/>
              <a:buChar char="-"/>
              <a:defRPr/>
            </a:pPr>
            <a:r>
              <a:rPr lang="en-GB" sz="1400" b="1">
                <a:solidFill>
                  <a:prstClr val="black"/>
                </a:solidFill>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There may be storage </a:t>
            </a:r>
            <a:r>
              <a:rPr lang="en-GB" sz="1400" b="1">
                <a:solidFill>
                  <a:prstClr val="black"/>
                </a:solidFill>
                <a:latin typeface="Aptos" panose="02110004020202020204"/>
              </a:rPr>
              <a:t>limitations</a:t>
            </a:r>
            <a:endParaRPr kumimoji="0" lang="en-GB" sz="1400" b="1"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Some users may need to be trained which can cost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If a platform is down, access can be impacted</a:t>
            </a:r>
            <a:endParaRPr lang="en-GB" sz="1400" b="1" i="0" u="none" strike="noStrike" kern="1200" cap="none" spc="0" normalizeH="0" baseline="0" noProof="0">
              <a:ln>
                <a:noFill/>
              </a:ln>
              <a:solidFill>
                <a:prstClr val="black"/>
              </a:solidFill>
              <a:effectLst/>
              <a:uLnTx/>
              <a:uFillTx/>
              <a:latin typeface="Aptos" panose="02110004020202020204"/>
            </a:endParaRPr>
          </a:p>
          <a:p>
            <a:pPr marL="228600" indent="-228600" defTabSz="914400">
              <a:spcBef>
                <a:spcPts val="1000"/>
              </a:spcBef>
              <a:buFontTx/>
              <a:buChar char="-"/>
              <a:defRPr/>
            </a:pPr>
            <a:endParaRPr lang="en-GB" sz="1400" b="1">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000">
                <a:latin typeface="Arial Nova" panose="020B0504020202020204" pitchFamily="34" charset="0"/>
              </a:rPr>
              <a:t>Staff Communication </a:t>
            </a:r>
            <a:br>
              <a:rPr lang="en-GB" sz="2000">
                <a:latin typeface="Arial Nova" panose="020B0504020202020204" pitchFamily="34" charset="0"/>
              </a:rPr>
            </a:br>
            <a:r>
              <a:rPr lang="en-GB" sz="2000" b="1">
                <a:solidFill>
                  <a:schemeClr val="tx1">
                    <a:lumMod val="50000"/>
                    <a:lumOff val="50000"/>
                  </a:schemeClr>
                </a:solidFill>
                <a:latin typeface="Arial Nova" panose="020B0504020202020204" pitchFamily="34" charset="0"/>
              </a:rPr>
              <a:t>Using Word</a:t>
            </a:r>
            <a:br>
              <a:rPr lang="en-GB" sz="2000" b="1">
                <a:solidFill>
                  <a:schemeClr val="tx1">
                    <a:lumMod val="50000"/>
                    <a:lumOff val="5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Elisha Brown</a:t>
            </a:r>
            <a:br>
              <a:rPr lang="en-GB" sz="2000">
                <a:solidFill>
                  <a:schemeClr val="accent1">
                    <a:lumMod val="60000"/>
                    <a:lumOff val="4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Student Number: 2536374</a:t>
            </a:r>
            <a:br>
              <a:rPr lang="en-GB" sz="2000">
                <a:latin typeface="Arial Nova" panose="020B0504020202020204" pitchFamily="34" charset="0"/>
              </a:rPr>
            </a:br>
            <a:r>
              <a:rPr lang="en-GB" sz="160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3" y="2178424"/>
            <a:ext cx="4235325" cy="2088776"/>
          </a:xfrm>
        </p:spPr>
        <p:txBody>
          <a:bodyPr vert="horz" lIns="91440" tIns="45720" rIns="91440" bIns="45720" rtlCol="0" anchor="t">
            <a:noAutofit/>
          </a:bodyPr>
          <a:lstStyle/>
          <a:p>
            <a:pPr>
              <a:buFont typeface="Arial" panose="020B0604020202020204" pitchFamily="34" charset="0"/>
              <a:buChar char="•"/>
            </a:pPr>
            <a:r>
              <a:rPr lang="en-GB" sz="1100"/>
              <a:t>Why using word is suitable for staff communication</a:t>
            </a:r>
          </a:p>
          <a:p>
            <a:pPr>
              <a:buFont typeface="Arial" panose="020B0604020202020204" pitchFamily="34" charset="0"/>
              <a:buChar char="•"/>
            </a:pPr>
            <a:r>
              <a:rPr lang="en-GB" sz="1100"/>
              <a:t> good communication skills benefit the health care team</a:t>
            </a:r>
          </a:p>
          <a:p>
            <a:pPr>
              <a:buFont typeface="Arial" panose="020B0604020202020204" pitchFamily="34" charset="0"/>
              <a:buChar char="•"/>
            </a:pPr>
            <a:r>
              <a:rPr lang="en-GB" sz="1100"/>
              <a:t>Team members must share information and an understanding of the work in order to coordinate their efforts and achieve their objectives (NHS England training education)</a:t>
            </a:r>
          </a:p>
          <a:p>
            <a:pPr>
              <a:buFont typeface="Arial" panose="020B0604020202020204" pitchFamily="34" charset="0"/>
              <a:buChar char="•"/>
            </a:pPr>
            <a:r>
              <a:rPr lang="en-GB" sz="1100"/>
              <a:t>Been able to communicate better with patients and colleagues</a:t>
            </a:r>
          </a:p>
          <a:p>
            <a:pPr>
              <a:buFont typeface="Arial" panose="020B0604020202020204" pitchFamily="34" charset="0"/>
              <a:buChar char="•"/>
            </a:pPr>
            <a:endParaRPr lang="en-GB" sz="1100"/>
          </a:p>
          <a:p>
            <a:pPr marL="0" indent="0">
              <a:buNone/>
            </a:pPr>
            <a:r>
              <a:rPr lang="en-GB" sz="1100"/>
              <a:t> References : NHS England work force and training (</a:t>
            </a:r>
            <a:r>
              <a:rPr lang="en-GB" sz="1100" err="1"/>
              <a:t>Accesssed</a:t>
            </a:r>
            <a:r>
              <a:rPr lang="en-GB" sz="1100"/>
              <a:t> 5 June 2026)</a:t>
            </a:r>
          </a:p>
          <a:p>
            <a:pPr marL="0" indent="0">
              <a:buNone/>
            </a:pPr>
            <a:r>
              <a:rPr lang="en-GB" sz="1100"/>
              <a:t>NHS Improvement Publication code: R&amp;A 05/18 (</a:t>
            </a:r>
            <a:r>
              <a:rPr lang="en-GB" sz="1100" err="1"/>
              <a:t>Accesssed</a:t>
            </a:r>
            <a:r>
              <a:rPr lang="en-GB" sz="1100"/>
              <a:t> 5 June 2026 ) </a:t>
            </a:r>
          </a:p>
          <a:p>
            <a:pPr marL="0" indent="0">
              <a:buNone/>
            </a:pPr>
            <a:endParaRPr lang="en-GB" sz="1100"/>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240065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400">
                <a:latin typeface="Arial Nova"/>
              </a:rPr>
              <a:t>Advantages</a:t>
            </a:r>
            <a:r>
              <a:rPr lang="en-GB"/>
              <a:t> 						</a:t>
            </a:r>
            <a:r>
              <a:rPr lang="en-GB">
                <a:latin typeface="Arial Nova"/>
              </a:rPr>
              <a:t>Limitations </a:t>
            </a:r>
            <a:r>
              <a:rPr lang="en-GB"/>
              <a:t>												. </a:t>
            </a:r>
            <a:r>
              <a:rPr lang="en-GB" sz="1400">
                <a:latin typeface="Arial Narrow"/>
              </a:rPr>
              <a:t>some staff may need training</a:t>
            </a:r>
          </a:p>
          <a:p>
            <a:pPr marL="171450" indent="-171450">
              <a:buFont typeface="Arial" panose="020B0604020202020204" pitchFamily="34" charset="0"/>
              <a:buChar char="•"/>
            </a:pPr>
            <a:r>
              <a:rPr lang="en-GB" sz="1100">
                <a:latin typeface="Arial Nova"/>
              </a:rPr>
              <a:t>communication and relationship building skills.</a:t>
            </a:r>
            <a:r>
              <a:rPr lang="en-GB" sz="1100"/>
              <a:t> 		</a:t>
            </a:r>
            <a:r>
              <a:rPr lang="en-GB" sz="1600"/>
              <a:t>. </a:t>
            </a:r>
            <a:r>
              <a:rPr lang="en-GB" sz="1100">
                <a:latin typeface="Arial Nova"/>
              </a:rPr>
              <a:t>Staff could have head</a:t>
            </a:r>
          </a:p>
          <a:p>
            <a:pPr marL="285750" indent="-285750">
              <a:buFont typeface="Arial" panose="020B0604020202020204" pitchFamily="34" charset="0"/>
              <a:buChar char="•"/>
            </a:pPr>
            <a:r>
              <a:rPr lang="en-GB" sz="1100">
                <a:latin typeface="Arial Nova"/>
              </a:rPr>
              <a:t>Conversations to engage with people.			. Care assistant don’t make eye contact </a:t>
            </a:r>
          </a:p>
          <a:p>
            <a:r>
              <a:rPr lang="en-GB" sz="1100">
                <a:latin typeface="Arial Nova" panose="020B0504020202020204" pitchFamily="34" charset="0"/>
              </a:rPr>
              <a:t>								. Team members could lose the notes</a:t>
            </a:r>
          </a:p>
          <a:p>
            <a:pPr marL="285750" indent="-285750">
              <a:buFont typeface="Arial" panose="020B0604020202020204" pitchFamily="34" charset="0"/>
              <a:buChar char="•"/>
            </a:pPr>
            <a:r>
              <a:rPr lang="en-GB" sz="110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a:latin typeface="Arial Narrow"/>
              </a:rPr>
              <a:t>Don’t necessarily need to have internet to access data </a:t>
            </a:r>
          </a:p>
          <a:p>
            <a:endParaRPr lang="en-GB"/>
          </a:p>
          <a:p>
            <a:endParaRPr lang="en-GB"/>
          </a:p>
          <a:p>
            <a:endParaRPr lang="en-GB"/>
          </a:p>
        </p:txBody>
      </p:sp>
    </p:spTree>
    <p:extLst>
      <p:ext uri="{BB962C8B-B14F-4D97-AF65-F5344CB8AC3E}">
        <p14:creationId xmlns:p14="http://schemas.microsoft.com/office/powerpoint/2010/main" val="4282226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554244" y="1717163"/>
            <a:ext cx="4512984" cy="1895641"/>
          </a:xfrm>
        </p:spPr>
        <p:txBody>
          <a:bodyPr vert="horz" lIns="91440" tIns="45720" rIns="91440" bIns="45720" rtlCol="0" anchor="t">
            <a:noAutofit/>
          </a:bodyPr>
          <a:lstStyle/>
          <a:p>
            <a:pPr>
              <a:lnSpc>
                <a:spcPct val="90000"/>
              </a:lnSpc>
            </a:pPr>
            <a:r>
              <a:rPr lang="en-GB" sz="2400" u="sng" dirty="0"/>
              <a:t>Writing care related documents / care documenting using Microsoft office 365 excel</a:t>
            </a:r>
            <a:r>
              <a:rPr lang="en-GB" sz="2200" dirty="0"/>
              <a:t>  </a:t>
            </a:r>
            <a:br>
              <a:rPr lang="en-GB" sz="2200" dirty="0"/>
            </a:br>
            <a:br>
              <a:rPr lang="en-GB" sz="2200" dirty="0"/>
            </a:br>
            <a:r>
              <a:rPr lang="en-GB" sz="2200" b="1" dirty="0">
                <a:latin typeface="Arial"/>
                <a:cs typeface="Arial"/>
              </a:rPr>
              <a:t>Katherine Boyle </a:t>
            </a:r>
            <a:br>
              <a:rPr lang="en-US" sz="2200" b="1" dirty="0"/>
            </a:br>
            <a:r>
              <a:rPr lang="en-GB" sz="2200" b="1" dirty="0">
                <a:latin typeface="Arial"/>
                <a:cs typeface="Arial"/>
              </a:rPr>
              <a:t>s</a:t>
            </a:r>
            <a:r>
              <a:rPr lang="en-GB" sz="2200" b="1" dirty="0" err="1">
                <a:latin typeface="Arial"/>
                <a:cs typeface="Arial"/>
              </a:rPr>
              <a:t>tudent</a:t>
            </a:r>
            <a:r>
              <a:rPr lang="en-GB" sz="2200" b="1" dirty="0">
                <a:latin typeface="Arial"/>
                <a:cs typeface="Arial"/>
              </a:rPr>
              <a:t> number:2541335</a:t>
            </a:r>
            <a:br>
              <a:rPr lang="en-GB" sz="2200" dirty="0">
                <a:latin typeface="Arial"/>
                <a:cs typeface="Arial"/>
              </a:rPr>
            </a:br>
            <a:endParaRPr lang="en-GB" sz="2200">
              <a:latin typeface="Arial"/>
              <a:cs typeface="Arial"/>
            </a:endParaRPr>
          </a:p>
        </p:txBody>
      </p:sp>
      <p:sp>
        <p:nvSpPr>
          <p:cNvPr id="3" name="Content Placeholder 2">
            <a:extLst>
              <a:ext uri="{FF2B5EF4-FFF2-40B4-BE49-F238E27FC236}">
                <a16:creationId xmlns:a16="http://schemas.microsoft.com/office/drawing/2014/main" id="{C9ADD802-21F1-2E1F-46D4-20520AF195DA}"/>
              </a:ext>
            </a:extLst>
          </p:cNvPr>
          <p:cNvSpPr>
            <a:spLocks noGrp="1"/>
          </p:cNvSpPr>
          <p:nvPr>
            <p:ph idx="1"/>
          </p:nvPr>
        </p:nvSpPr>
        <p:spPr>
          <a:xfrm>
            <a:off x="5291180" y="25014"/>
            <a:ext cx="3891250" cy="3221129"/>
          </a:xfrm>
        </p:spPr>
        <p:txBody>
          <a:bodyPr vert="horz" lIns="91440" tIns="45720" rIns="91440" bIns="45720" rtlCol="0" anchor="t">
            <a:noAutofit/>
          </a:bodyPr>
          <a:lstStyle/>
          <a:p>
            <a:endParaRPr lang="en-GB" sz="1100" dirty="0">
              <a:latin typeface="Arial"/>
              <a:cs typeface="Arial"/>
            </a:endParaRPr>
          </a:p>
          <a:p>
            <a:pPr marL="0" indent="0">
              <a:buNone/>
            </a:pPr>
            <a:r>
              <a:rPr lang="en-GB" sz="1100" dirty="0">
                <a:latin typeface="Arial"/>
                <a:cs typeface="Arial"/>
              </a:rPr>
              <a:t>Microsoft 365 Excel is ideal for use in documenting care and writing care related documents </a:t>
            </a:r>
            <a:r>
              <a:rPr lang="en-GB" sz="1100">
                <a:latin typeface="Arial"/>
                <a:cs typeface="Arial"/>
              </a:rPr>
              <a:t>because</a:t>
            </a:r>
            <a:r>
              <a:rPr lang="en-GB" sz="1100" dirty="0">
                <a:latin typeface="Arial"/>
                <a:cs typeface="Arial"/>
              </a:rPr>
              <a:t> ;</a:t>
            </a:r>
          </a:p>
          <a:p>
            <a:r>
              <a:rPr lang="en-GB" sz="1100" dirty="0">
                <a:latin typeface="Arial"/>
                <a:cs typeface="Arial"/>
              </a:rPr>
              <a:t>Microsoft </a:t>
            </a:r>
            <a:r>
              <a:rPr lang="en-GB" sz="1100">
                <a:latin typeface="Arial"/>
                <a:cs typeface="Arial"/>
              </a:rPr>
              <a:t>office 365 is used </a:t>
            </a:r>
            <a:r>
              <a:rPr lang="en-GB" sz="1100" dirty="0">
                <a:latin typeface="Arial"/>
                <a:cs typeface="Arial"/>
              </a:rPr>
              <a:t>broadly </a:t>
            </a:r>
            <a:r>
              <a:rPr lang="en-GB" sz="1100">
                <a:latin typeface="Arial"/>
                <a:cs typeface="Arial"/>
              </a:rPr>
              <a:t>across health care as it provides health care professionals with a </a:t>
            </a:r>
            <a:r>
              <a:rPr lang="en-GB" sz="1100" dirty="0">
                <a:latin typeface="Arial"/>
                <a:cs typeface="Arial"/>
              </a:rPr>
              <a:t>service </a:t>
            </a:r>
            <a:r>
              <a:rPr lang="en-GB" sz="1100">
                <a:latin typeface="Arial"/>
                <a:cs typeface="Arial"/>
              </a:rPr>
              <a:t>that works</a:t>
            </a:r>
            <a:r>
              <a:rPr lang="en-GB" sz="1100" dirty="0">
                <a:latin typeface="Arial"/>
                <a:cs typeface="Arial"/>
              </a:rPr>
              <a:t> </a:t>
            </a:r>
            <a:r>
              <a:rPr lang="en-GB" sz="1100">
                <a:latin typeface="Arial"/>
                <a:cs typeface="Arial"/>
              </a:rPr>
              <a:t> productively and </a:t>
            </a:r>
            <a:r>
              <a:rPr lang="en-GB" sz="1100" dirty="0">
                <a:latin typeface="Arial"/>
                <a:cs typeface="Arial"/>
              </a:rPr>
              <a:t>securely </a:t>
            </a:r>
            <a:r>
              <a:rPr lang="en-GB" sz="1100">
                <a:latin typeface="Arial"/>
                <a:cs typeface="Arial"/>
              </a:rPr>
              <a:t>from anywhere </a:t>
            </a:r>
            <a:r>
              <a:rPr lang="en-GB" sz="1100" dirty="0">
                <a:latin typeface="Arial"/>
                <a:cs typeface="Arial"/>
              </a:rPr>
              <a:t>allowing </a:t>
            </a:r>
            <a:r>
              <a:rPr lang="en-GB" sz="1100">
                <a:latin typeface="Arial"/>
                <a:cs typeface="Arial"/>
              </a:rPr>
              <a:t>multiple departments</a:t>
            </a:r>
            <a:r>
              <a:rPr lang="en-GB" sz="1100" dirty="0">
                <a:latin typeface="Arial"/>
                <a:cs typeface="Arial"/>
              </a:rPr>
              <a:t> to track patient care and requirements  (health &amp; care professions council )</a:t>
            </a:r>
            <a:endParaRPr lang="en-GB" sz="1200" dirty="0">
              <a:solidFill>
                <a:srgbClr val="000000"/>
              </a:solidFill>
              <a:cs typeface="Arial"/>
            </a:endParaRPr>
          </a:p>
          <a:p>
            <a:r>
              <a:rPr lang="en-GB" sz="1100" dirty="0">
                <a:latin typeface="Arial"/>
                <a:cs typeface="Arial"/>
              </a:rPr>
              <a:t>Microsoft Excel </a:t>
            </a:r>
            <a:r>
              <a:rPr lang="en-GB" sz="1100">
                <a:latin typeface="Arial"/>
                <a:cs typeface="Arial"/>
              </a:rPr>
              <a:t>is commonly used for </a:t>
            </a:r>
            <a:r>
              <a:rPr lang="en-GB" sz="1100" dirty="0">
                <a:latin typeface="Arial"/>
                <a:cs typeface="Arial"/>
              </a:rPr>
              <a:t>its reliable and familiar format enabling data entry </a:t>
            </a:r>
            <a:r>
              <a:rPr lang="en-GB" sz="1100">
                <a:latin typeface="Arial"/>
                <a:cs typeface="Arial"/>
              </a:rPr>
              <a:t>and </a:t>
            </a:r>
            <a:r>
              <a:rPr lang="en-GB" sz="1100" dirty="0">
                <a:latin typeface="Arial"/>
                <a:cs typeface="Arial"/>
              </a:rPr>
              <a:t>sharing </a:t>
            </a:r>
            <a:r>
              <a:rPr lang="en-GB" sz="1100">
                <a:latin typeface="Arial"/>
                <a:cs typeface="Arial"/>
              </a:rPr>
              <a:t>with </a:t>
            </a:r>
            <a:r>
              <a:rPr lang="en-GB" sz="1100" dirty="0">
                <a:latin typeface="Arial"/>
                <a:cs typeface="Arial"/>
              </a:rPr>
              <a:t>ease </a:t>
            </a:r>
            <a:r>
              <a:rPr lang="en-GB" sz="1100">
                <a:latin typeface="Arial"/>
                <a:cs typeface="Arial"/>
              </a:rPr>
              <a:t>as it is </a:t>
            </a:r>
            <a:r>
              <a:rPr lang="en-GB" sz="1100" dirty="0">
                <a:latin typeface="Arial"/>
                <a:cs typeface="Arial"/>
              </a:rPr>
              <a:t>a familiar tool used within patient </a:t>
            </a:r>
            <a:r>
              <a:rPr lang="en-GB" sz="1100">
                <a:latin typeface="Arial"/>
                <a:cs typeface="Arial"/>
              </a:rPr>
              <a:t>care </a:t>
            </a:r>
            <a:r>
              <a:rPr lang="en-GB" sz="1100" dirty="0">
                <a:latin typeface="Arial"/>
                <a:cs typeface="Arial"/>
              </a:rPr>
              <a:t>tracking of medical assistance </a:t>
            </a:r>
            <a:r>
              <a:rPr lang="en-GB" sz="1100">
                <a:latin typeface="Arial"/>
                <a:cs typeface="Arial"/>
              </a:rPr>
              <a:t>and </a:t>
            </a:r>
            <a:r>
              <a:rPr lang="en-GB" sz="1100" dirty="0">
                <a:latin typeface="Arial"/>
                <a:cs typeface="Arial"/>
              </a:rPr>
              <a:t>record keeping that can be shared clearly </a:t>
            </a:r>
            <a:r>
              <a:rPr lang="en-GB" sz="1100">
                <a:latin typeface="Arial"/>
                <a:cs typeface="Arial"/>
              </a:rPr>
              <a:t>(</a:t>
            </a:r>
            <a:r>
              <a:rPr lang="en-GB" sz="1100" dirty="0" err="1">
                <a:latin typeface="Arial"/>
                <a:cs typeface="Arial"/>
              </a:rPr>
              <a:t>hasan</a:t>
            </a:r>
            <a:r>
              <a:rPr lang="en-GB" sz="1100" dirty="0">
                <a:latin typeface="Arial"/>
                <a:cs typeface="Arial"/>
              </a:rPr>
              <a:t> </a:t>
            </a:r>
            <a:r>
              <a:rPr lang="en-GB" sz="1100" dirty="0" err="1">
                <a:latin typeface="Arial"/>
                <a:cs typeface="Arial"/>
              </a:rPr>
              <a:t>Eleroglu</a:t>
            </a:r>
            <a:r>
              <a:rPr lang="en-GB" sz="1100" dirty="0">
                <a:latin typeface="Arial"/>
                <a:cs typeface="Arial"/>
              </a:rPr>
              <a:t>, 2024 p.2234-2241</a:t>
            </a:r>
            <a:r>
              <a:rPr lang="en-GB" sz="1100">
                <a:latin typeface="Arial"/>
                <a:cs typeface="Arial"/>
              </a:rPr>
              <a:t>)</a:t>
            </a:r>
          </a:p>
          <a:p>
            <a:pPr marL="0" indent="0">
              <a:buNone/>
            </a:pPr>
            <a:endParaRPr lang="en-GB" dirty="0"/>
          </a:p>
          <a:p>
            <a:endParaRPr lang="en-GB"/>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9187BC05-7F78-8512-997A-BE346CF3F936}"/>
              </a:ext>
            </a:extLst>
          </p:cNvPr>
          <p:cNvSpPr txBox="1"/>
          <p:nvPr/>
        </p:nvSpPr>
        <p:spPr>
          <a:xfrm>
            <a:off x="9548079" y="5386970"/>
            <a:ext cx="2681000" cy="127727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100" dirty="0" err="1">
                <a:solidFill>
                  <a:schemeClr val="bg2">
                    <a:lumMod val="10000"/>
                  </a:schemeClr>
                </a:solidFill>
                <a:latin typeface="Arial Narrow"/>
                <a:cs typeface="Arial"/>
              </a:rPr>
              <a:t>Legistlation</a:t>
            </a:r>
            <a:r>
              <a:rPr lang="en-GB" sz="1100" dirty="0">
                <a:solidFill>
                  <a:schemeClr val="bg2">
                    <a:lumMod val="10000"/>
                  </a:schemeClr>
                </a:solidFill>
                <a:latin typeface="Arial Narrow"/>
                <a:cs typeface="Arial"/>
              </a:rPr>
              <a:t> on care documents : the care act 2014 and the mental health act 2005 are key pieces of </a:t>
            </a:r>
            <a:r>
              <a:rPr lang="en-GB" sz="1100" dirty="0" err="1">
                <a:solidFill>
                  <a:schemeClr val="bg2">
                    <a:lumMod val="10000"/>
                  </a:schemeClr>
                </a:solidFill>
                <a:latin typeface="Arial Narrow"/>
                <a:cs typeface="Arial"/>
              </a:rPr>
              <a:t>legistlation</a:t>
            </a:r>
            <a:r>
              <a:rPr lang="en-GB" sz="1100" dirty="0">
                <a:solidFill>
                  <a:schemeClr val="bg2">
                    <a:lumMod val="10000"/>
                  </a:schemeClr>
                </a:solidFill>
                <a:latin typeface="Arial Narrow"/>
                <a:cs typeface="Arial"/>
              </a:rPr>
              <a:t> the govern care documentation in the </a:t>
            </a:r>
            <a:r>
              <a:rPr lang="en-GB" sz="1100" dirty="0" err="1">
                <a:solidFill>
                  <a:schemeClr val="bg2">
                    <a:lumMod val="10000"/>
                  </a:schemeClr>
                </a:solidFill>
                <a:latin typeface="Arial Narrow"/>
                <a:cs typeface="Arial"/>
              </a:rPr>
              <a:t>uk</a:t>
            </a:r>
            <a:r>
              <a:rPr lang="en-GB" sz="1100" dirty="0">
                <a:solidFill>
                  <a:schemeClr val="bg2">
                    <a:lumMod val="10000"/>
                  </a:schemeClr>
                </a:solidFill>
                <a:latin typeface="Arial Narrow"/>
                <a:cs typeface="Arial"/>
              </a:rPr>
              <a:t>. It is mandate that care plans must be patient centred and involve the person in decisions (health care professions council)</a:t>
            </a:r>
            <a:endParaRPr lang="en-US"/>
          </a:p>
        </p:txBody>
      </p:sp>
      <p:sp>
        <p:nvSpPr>
          <p:cNvPr id="8" name="TextBox 7">
            <a:extLst>
              <a:ext uri="{FF2B5EF4-FFF2-40B4-BE49-F238E27FC236}">
                <a16:creationId xmlns:a16="http://schemas.microsoft.com/office/drawing/2014/main" id="{1F062A44-A10B-BFB6-DCDA-150E079E4E82}"/>
              </a:ext>
            </a:extLst>
          </p:cNvPr>
          <p:cNvSpPr txBox="1"/>
          <p:nvPr/>
        </p:nvSpPr>
        <p:spPr>
          <a:xfrm>
            <a:off x="122206" y="4140678"/>
            <a:ext cx="2688566"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latin typeface="Arial"/>
                <a:cs typeface="Arial"/>
              </a:rPr>
              <a:t>Duties </a:t>
            </a:r>
            <a:r>
              <a:rPr lang="en-GB" sz="1200" u="sng" dirty="0" err="1">
                <a:latin typeface="Arial"/>
                <a:cs typeface="Arial"/>
              </a:rPr>
              <a:t>incllude</a:t>
            </a:r>
            <a:r>
              <a:rPr lang="en-GB" sz="1200" u="sng" dirty="0">
                <a:latin typeface="Arial"/>
                <a:cs typeface="Arial"/>
              </a:rPr>
              <a:t> </a:t>
            </a:r>
            <a:endParaRPr lang="en-US" dirty="0">
              <a:latin typeface="Trebuchet MS" panose="020B0603020202020204"/>
              <a:cs typeface="Arial"/>
            </a:endParaRPr>
          </a:p>
          <a:p>
            <a:pPr marL="285750" indent="-285750">
              <a:buFont typeface="Arial"/>
              <a:buChar char="•"/>
            </a:pPr>
            <a:r>
              <a:rPr lang="en-US" sz="1200" dirty="0"/>
              <a:t>Keeping accurate documents of patient care </a:t>
            </a:r>
          </a:p>
          <a:p>
            <a:pPr marL="285750" indent="-285750">
              <a:buFont typeface="Arial"/>
              <a:buChar char="•"/>
            </a:pPr>
            <a:r>
              <a:rPr lang="en-US" sz="1200" dirty="0">
                <a:latin typeface="Trebuchet MS"/>
                <a:cs typeface="Arial"/>
              </a:rPr>
              <a:t>Easily </a:t>
            </a:r>
            <a:r>
              <a:rPr lang="en-US" sz="1200">
                <a:latin typeface="Trebuchet MS"/>
                <a:cs typeface="Arial"/>
              </a:rPr>
              <a:t>accessible</a:t>
            </a:r>
            <a:r>
              <a:rPr lang="en-US" sz="1200" dirty="0">
                <a:latin typeface="Trebuchet MS"/>
                <a:cs typeface="Arial"/>
              </a:rPr>
              <a:t> throughout all departments and on multiple devices </a:t>
            </a:r>
          </a:p>
          <a:p>
            <a:pPr marL="285750" indent="-285750">
              <a:buFont typeface="Arial"/>
              <a:buChar char="•"/>
            </a:pPr>
            <a:r>
              <a:rPr lang="en-US" sz="1200">
                <a:latin typeface="Trebuchet MS"/>
                <a:cs typeface="Arial"/>
              </a:rPr>
              <a:t>Keep patient care and personal information secure </a:t>
            </a:r>
            <a:endParaRPr lang="en-US" sz="1200" dirty="0">
              <a:latin typeface="Trebuchet MS"/>
              <a:cs typeface="Arial"/>
            </a:endParaRPr>
          </a:p>
          <a:p>
            <a:pPr marL="285750" indent="-285750">
              <a:buFont typeface="Arial"/>
              <a:buChar char="•"/>
            </a:pPr>
            <a:r>
              <a:rPr lang="en-US" sz="1200" dirty="0">
                <a:latin typeface="Trebuchet MS"/>
                <a:cs typeface="Arial"/>
              </a:rPr>
              <a:t>Ability to easily and </a:t>
            </a:r>
            <a:r>
              <a:rPr lang="en-US" sz="1200">
                <a:latin typeface="Trebuchet MS"/>
                <a:cs typeface="Arial"/>
              </a:rPr>
              <a:t>regularly</a:t>
            </a:r>
            <a:r>
              <a:rPr lang="en-US" sz="1200" dirty="0">
                <a:latin typeface="Trebuchet MS"/>
                <a:cs typeface="Arial"/>
              </a:rPr>
              <a:t> update and access </a:t>
            </a:r>
          </a:p>
          <a:p>
            <a:pPr marL="285750" indent="-285750">
              <a:buFont typeface="Arial"/>
              <a:buChar char="•"/>
            </a:pPr>
            <a:r>
              <a:rPr lang="en-US" sz="1200" dirty="0">
                <a:latin typeface="Trebuchet MS"/>
                <a:cs typeface="Arial"/>
              </a:rPr>
              <a:t>Maintain high standard of </a:t>
            </a:r>
            <a:r>
              <a:rPr lang="en-US" sz="1200">
                <a:latin typeface="Trebuchet MS"/>
                <a:cs typeface="Arial"/>
              </a:rPr>
              <a:t>efficient</a:t>
            </a:r>
            <a:r>
              <a:rPr lang="en-US" sz="1200" dirty="0">
                <a:latin typeface="Trebuchet MS"/>
                <a:cs typeface="Arial"/>
              </a:rPr>
              <a:t> information collection and distribution </a:t>
            </a:r>
          </a:p>
        </p:txBody>
      </p:sp>
      <p:sp>
        <p:nvSpPr>
          <p:cNvPr id="10" name="TextBox 9">
            <a:extLst>
              <a:ext uri="{FF2B5EF4-FFF2-40B4-BE49-F238E27FC236}">
                <a16:creationId xmlns:a16="http://schemas.microsoft.com/office/drawing/2014/main" id="{F6201A99-534A-D23A-10C1-3811BA15D5B9}"/>
              </a:ext>
            </a:extLst>
          </p:cNvPr>
          <p:cNvSpPr txBox="1"/>
          <p:nvPr/>
        </p:nvSpPr>
        <p:spPr>
          <a:xfrm>
            <a:off x="4932078" y="3151430"/>
            <a:ext cx="365077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dirty="0">
                <a:latin typeface="Arial"/>
                <a:cs typeface="Arial"/>
              </a:rPr>
              <a:t>ADVANTAGES </a:t>
            </a:r>
            <a:endParaRPr lang="en-US"/>
          </a:p>
          <a:p>
            <a:endParaRPr lang="en-GB" sz="1100" dirty="0">
              <a:latin typeface="Arial"/>
              <a:cs typeface="Arial"/>
            </a:endParaRPr>
          </a:p>
        </p:txBody>
      </p:sp>
      <p:sp>
        <p:nvSpPr>
          <p:cNvPr id="12" name="TextBox 11">
            <a:extLst>
              <a:ext uri="{FF2B5EF4-FFF2-40B4-BE49-F238E27FC236}">
                <a16:creationId xmlns:a16="http://schemas.microsoft.com/office/drawing/2014/main" id="{2A333817-21AE-0A5F-9D8F-6DEB1F37CD56}"/>
              </a:ext>
            </a:extLst>
          </p:cNvPr>
          <p:cNvSpPr txBox="1"/>
          <p:nvPr/>
        </p:nvSpPr>
        <p:spPr>
          <a:xfrm>
            <a:off x="4932076" y="3156795"/>
            <a:ext cx="1814550"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latin typeface="Arial"/>
              <a:cs typeface="Arial"/>
            </a:endParaRPr>
          </a:p>
          <a:p>
            <a:pPr marL="171450" indent="-171450">
              <a:buFont typeface="Arial"/>
              <a:buChar char="•"/>
            </a:pPr>
            <a:r>
              <a:rPr lang="en-GB" sz="1100" dirty="0">
                <a:latin typeface="Arial"/>
                <a:cs typeface="Arial"/>
              </a:rPr>
              <a:t>Ability to facilitate the </a:t>
            </a:r>
            <a:r>
              <a:rPr lang="en-GB" sz="1100">
                <a:latin typeface="Arial"/>
                <a:cs typeface="Arial"/>
              </a:rPr>
              <a:t>D.A.R- </a:t>
            </a:r>
            <a:r>
              <a:rPr lang="en-GB" sz="1100" err="1">
                <a:latin typeface="Arial"/>
                <a:cs typeface="Arial"/>
              </a:rPr>
              <a:t>data,action,response</a:t>
            </a:r>
            <a:r>
              <a:rPr lang="en-GB" sz="1100">
                <a:latin typeface="Arial"/>
                <a:cs typeface="Arial"/>
              </a:rPr>
              <a:t> - </a:t>
            </a:r>
            <a:r>
              <a:rPr lang="en-GB" sz="1100" dirty="0">
                <a:latin typeface="Arial"/>
                <a:cs typeface="Arial"/>
              </a:rPr>
              <a:t>often </a:t>
            </a:r>
            <a:r>
              <a:rPr lang="en-GB" sz="1100">
                <a:latin typeface="Arial"/>
                <a:cs typeface="Arial"/>
              </a:rPr>
              <a:t>used for </a:t>
            </a:r>
            <a:r>
              <a:rPr lang="en-GB" sz="1100" dirty="0">
                <a:latin typeface="Arial"/>
                <a:cs typeface="Arial"/>
              </a:rPr>
              <a:t>its performance in accurately and securely being able to deliver the tools needed for </a:t>
            </a:r>
            <a:r>
              <a:rPr lang="en-GB" sz="1100">
                <a:latin typeface="Arial"/>
                <a:cs typeface="Arial"/>
              </a:rPr>
              <a:t>electronic health records (Nursecram.com</a:t>
            </a:r>
            <a:r>
              <a:rPr lang="en-GB" sz="1100" dirty="0">
                <a:latin typeface="Arial"/>
                <a:cs typeface="Arial"/>
              </a:rPr>
              <a:t>)</a:t>
            </a:r>
          </a:p>
          <a:p>
            <a:pPr marL="171450" indent="-171450">
              <a:buFont typeface="Arial"/>
              <a:buChar char="•"/>
            </a:pPr>
            <a:r>
              <a:rPr lang="en-GB" sz="1100" dirty="0">
                <a:latin typeface="Arial"/>
                <a:cs typeface="Arial"/>
              </a:rPr>
              <a:t>Gives the ability to create spreadsheets to suit </a:t>
            </a:r>
            <a:r>
              <a:rPr lang="en-GB" sz="1100">
                <a:latin typeface="Arial"/>
                <a:cs typeface="Arial"/>
              </a:rPr>
              <a:t>department</a:t>
            </a:r>
            <a:r>
              <a:rPr lang="en-GB" sz="1100" dirty="0">
                <a:latin typeface="Arial"/>
                <a:cs typeface="Arial"/>
              </a:rPr>
              <a:t> and patient data collection needs </a:t>
            </a:r>
          </a:p>
          <a:p>
            <a:pPr marL="171450" indent="-171450">
              <a:buFont typeface="Arial"/>
              <a:buChar char="•"/>
            </a:pPr>
            <a:r>
              <a:rPr lang="en-GB" sz="1100" dirty="0">
                <a:latin typeface="Arial"/>
                <a:cs typeface="Arial"/>
              </a:rPr>
              <a:t>Supports sharing integrated data from multiple (</a:t>
            </a:r>
            <a:r>
              <a:rPr lang="en-GB" sz="1100" dirty="0" err="1">
                <a:latin typeface="Arial"/>
                <a:cs typeface="Arial"/>
              </a:rPr>
              <a:t>sorces</a:t>
            </a:r>
            <a:r>
              <a:rPr lang="en-GB" sz="1100" dirty="0">
                <a:latin typeface="Arial"/>
                <a:cs typeface="Arial"/>
              </a:rPr>
              <a:t> </a:t>
            </a:r>
            <a:r>
              <a:rPr lang="en-GB" sz="1100" dirty="0" err="1">
                <a:latin typeface="Aptos"/>
                <a:cs typeface="Arial"/>
              </a:rPr>
              <a:t>Buzrul</a:t>
            </a:r>
            <a:r>
              <a:rPr lang="en-GB" sz="1100" dirty="0">
                <a:latin typeface="Aptos"/>
                <a:cs typeface="Arial"/>
              </a:rPr>
              <a:t>, S. 2024)</a:t>
            </a:r>
            <a:endParaRPr lang="en-GB" sz="1100" dirty="0">
              <a:latin typeface="Arial"/>
              <a:cs typeface="Arial"/>
            </a:endParaRPr>
          </a:p>
        </p:txBody>
      </p:sp>
      <p:sp>
        <p:nvSpPr>
          <p:cNvPr id="14" name="TextBox 13">
            <a:extLst>
              <a:ext uri="{FF2B5EF4-FFF2-40B4-BE49-F238E27FC236}">
                <a16:creationId xmlns:a16="http://schemas.microsoft.com/office/drawing/2014/main" id="{37A50CE7-7D73-CD5D-60C8-3A8FA369994D}"/>
              </a:ext>
            </a:extLst>
          </p:cNvPr>
          <p:cNvSpPr txBox="1"/>
          <p:nvPr/>
        </p:nvSpPr>
        <p:spPr>
          <a:xfrm>
            <a:off x="6895903" y="3147986"/>
            <a:ext cx="2043545"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a:latin typeface="Arial"/>
                <a:cs typeface="Arial"/>
              </a:rPr>
              <a:t>LIMITATIONS</a:t>
            </a:r>
          </a:p>
          <a:p>
            <a:pPr marL="285750" indent="-285750">
              <a:buFont typeface="Arial"/>
              <a:buChar char="•"/>
            </a:pPr>
            <a:r>
              <a:rPr lang="en-GB" sz="1000">
                <a:latin typeface="Arial"/>
                <a:cs typeface="Arial"/>
              </a:rPr>
              <a:t>SOME STAFF MAY REQUIRE TRAINING FOR THE INPUT OF DATA AND USE OF DATA INPUT DEVICES </a:t>
            </a:r>
            <a:endParaRPr lang="en-GB" sz="1000" dirty="0">
              <a:latin typeface="Arial"/>
              <a:cs typeface="Arial"/>
            </a:endParaRPr>
          </a:p>
          <a:p>
            <a:pPr marL="285750" indent="-285750">
              <a:buFont typeface="Arial"/>
              <a:buChar char="•"/>
            </a:pPr>
            <a:r>
              <a:rPr lang="en-GB" sz="1000">
                <a:latin typeface="Arial"/>
                <a:cs typeface="Arial"/>
              </a:rPr>
              <a:t>AVAILABLE FUNDING FOR EXTRA STAFF TO COVER STAFF TRAINING AND UPSKILLING</a:t>
            </a:r>
            <a:r>
              <a:rPr lang="en-GB" sz="1000" dirty="0">
                <a:latin typeface="Arial"/>
                <a:cs typeface="Arial"/>
              </a:rPr>
              <a:t> </a:t>
            </a:r>
          </a:p>
          <a:p>
            <a:pPr marL="285750" indent="-285750">
              <a:buFont typeface="Arial"/>
              <a:buChar char="•"/>
            </a:pPr>
            <a:r>
              <a:rPr lang="en-GB" sz="1000" u="sng">
                <a:latin typeface="Arial"/>
                <a:cs typeface="Arial"/>
              </a:rPr>
              <a:t>REQUIRES INTERNET ACCESS TO SAVE UPDATED RECORDS</a:t>
            </a:r>
          </a:p>
          <a:p>
            <a:pPr marL="285750" indent="-285750">
              <a:buFont typeface="Arial"/>
              <a:buChar char="•"/>
            </a:pPr>
            <a:r>
              <a:rPr lang="en-GB" sz="1000"/>
              <a:t>ANY TECHNICAL DIFFICULTIES CAN RESULT IS DELAYED UPDATE OF PATIENT CARE AND NEEDS </a:t>
            </a:r>
          </a:p>
          <a:p>
            <a:pPr marL="285750" indent="-285750">
              <a:buFont typeface="Arial"/>
              <a:buChar char="•"/>
            </a:pPr>
            <a:endParaRPr lang="en-GB" sz="1400" u="sng" dirty="0">
              <a:latin typeface="Arial"/>
              <a:cs typeface="Arial"/>
            </a:endParaRPr>
          </a:p>
        </p:txBody>
      </p:sp>
      <p:pic>
        <p:nvPicPr>
          <p:cNvPr id="15" name="Picture 14" descr="A person typing on a keyboard&#10;&#10;AI-generated content may be incorrect.">
            <a:extLst>
              <a:ext uri="{FF2B5EF4-FFF2-40B4-BE49-F238E27FC236}">
                <a16:creationId xmlns:a16="http://schemas.microsoft.com/office/drawing/2014/main" id="{72EC912F-2231-8BFD-57A0-5C8EDB194EDB}"/>
              </a:ext>
            </a:extLst>
          </p:cNvPr>
          <p:cNvPicPr>
            <a:picLocks noChangeAspect="1"/>
          </p:cNvPicPr>
          <p:nvPr/>
        </p:nvPicPr>
        <p:blipFill>
          <a:blip r:embed="rId3"/>
          <a:stretch>
            <a:fillRect/>
          </a:stretch>
        </p:blipFill>
        <p:spPr>
          <a:xfrm>
            <a:off x="708085" y="115018"/>
            <a:ext cx="2379452" cy="1595887"/>
          </a:xfrm>
          <a:prstGeom prst="rect">
            <a:avLst/>
          </a:prstGeom>
        </p:spPr>
      </p:pic>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4"/>
          <a:srcRect l="39404" t="-748" r="448" b="-139"/>
          <a:stretch>
            <a:fillRect/>
          </a:stretch>
        </p:blipFill>
        <p:spPr>
          <a:xfrm>
            <a:off x="2816115" y="3999765"/>
            <a:ext cx="1919770" cy="1895155"/>
          </a:xfrm>
          <a:prstGeom prst="rect">
            <a:avLst/>
          </a:prstGeom>
        </p:spPr>
      </p:pic>
    </p:spTree>
    <p:extLst>
      <p:ext uri="{BB962C8B-B14F-4D97-AF65-F5344CB8AC3E}">
        <p14:creationId xmlns:p14="http://schemas.microsoft.com/office/powerpoint/2010/main" val="192898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1043631" y="809898"/>
            <a:ext cx="9942716" cy="1554480"/>
          </a:xfrm>
        </p:spPr>
        <p:txBody>
          <a:bodyPr anchor="ctr">
            <a:normAutofit fontScale="90000"/>
          </a:bodyPr>
          <a:lstStyle/>
          <a:p>
            <a:r>
              <a:rPr lang="en-GB" sz="2600">
                <a:latin typeface="Arial" panose="020B0604020202020204" pitchFamily="34" charset="0"/>
                <a:cs typeface="Arial" panose="020B0604020202020204" pitchFamily="34" charset="0"/>
              </a:rPr>
              <a:t>Staff Scheduling/Rotas</a:t>
            </a:r>
            <a:br>
              <a:rPr lang="en-GB" sz="2600">
                <a:latin typeface="Arial" panose="020B0604020202020204" pitchFamily="34" charset="0"/>
                <a:cs typeface="Arial" panose="020B0604020202020204" pitchFamily="34" charset="0"/>
              </a:rPr>
            </a:br>
            <a:r>
              <a:rPr lang="en-GB" sz="2600" b="1">
                <a:solidFill>
                  <a:schemeClr val="tx2">
                    <a:lumMod val="75000"/>
                    <a:lumOff val="25000"/>
                  </a:schemeClr>
                </a:solidFill>
                <a:latin typeface="Arial" panose="020B0604020202020204" pitchFamily="34" charset="0"/>
                <a:cs typeface="Arial" panose="020B0604020202020204" pitchFamily="34" charset="0"/>
              </a:rPr>
              <a:t>Using Microsoft Shifts </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Shenelle Bodden</a:t>
            </a:r>
            <a:br>
              <a:rPr lang="en-GB" sz="2600">
                <a:latin typeface="Arial" panose="020B0604020202020204" pitchFamily="34" charset="0"/>
                <a:cs typeface="Arial" panose="020B0604020202020204" pitchFamily="34" charset="0"/>
              </a:rPr>
            </a:br>
            <a:r>
              <a:rPr lang="en-GB" sz="2600">
                <a:latin typeface="Arial" panose="020B0604020202020204" pitchFamily="34" charset="0"/>
                <a:cs typeface="Arial" panose="020B0604020202020204" pitchFamily="34" charset="0"/>
              </a:rPr>
              <a:t>Student Number: 2541670</a:t>
            </a:r>
            <a:endParaRPr lang="en-US" sz="2600">
              <a:latin typeface="Arial" panose="020B0604020202020204" pitchFamily="34" charset="0"/>
              <a:cs typeface="Arial" panose="020B0604020202020204" pitchFamily="34" charset="0"/>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117553" y="2468735"/>
            <a:ext cx="8040720" cy="4062651"/>
          </a:xfrm>
          <a:prstGeom prst="rect">
            <a:avLst/>
          </a:prstGeom>
          <a:noFill/>
        </p:spPr>
        <p:txBody>
          <a:bodyPr wrap="square" numCol="2" rtlCol="0">
            <a:spAutoFit/>
          </a:bodyPr>
          <a:lstStyle/>
          <a:p>
            <a:r>
              <a:rPr lang="en-GB" sz="1200" b="1">
                <a:solidFill>
                  <a:schemeClr val="tx2">
                    <a:lumMod val="75000"/>
                    <a:lumOff val="25000"/>
                  </a:schemeClr>
                </a:solidFill>
                <a:latin typeface="Arial" panose="020B0604020202020204" pitchFamily="34" charset="0"/>
                <a:cs typeface="Arial" panose="020B0604020202020204" pitchFamily="34" charset="0"/>
              </a:rPr>
              <a:t>Why Microsoft Shifts is suitable: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Allows management to create &amp; allocate schedules.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Staff can check shifts on phones, tablets and computers.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Quick updates and real-time notifications. (Microsoft, 2025)</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Improves communication between staff.</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Reduces missed shifts and confusion.</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Organising staff schedules and shift rotas.            (NHS Employers, 2018)</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Ensuring enough staff are on shift for residents needs.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Updating and managing rota changes.</a:t>
            </a:r>
          </a:p>
          <a:p>
            <a:endParaRPr lang="en-GB" sz="1200">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How it improves staff and communication:</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Supports better planning and allocation with staff.</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Staff receive instant updates.(Microsoft, 2025)</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Support teamwork and better functioning.</a:t>
            </a:r>
          </a:p>
          <a:p>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endParaRPr>
          </a:p>
          <a:p>
            <a:r>
              <a:rPr lang="en-GB" sz="1200">
                <a:solidFill>
                  <a:srgbClr val="92D050"/>
                </a:solidFill>
              </a:rPr>
              <a:t>    </a:t>
            </a: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pic>
        <p:nvPicPr>
          <p:cNvPr id="47" name="Graphic 46" descr="Meeting with solid fill">
            <a:extLst>
              <a:ext uri="{FF2B5EF4-FFF2-40B4-BE49-F238E27FC236}">
                <a16:creationId xmlns:a16="http://schemas.microsoft.com/office/drawing/2014/main" id="{088DC861-420C-39BB-8AD0-6D99279742A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12586" y="2366258"/>
            <a:ext cx="433688" cy="437125"/>
          </a:xfrm>
          <a:prstGeom prst="rect">
            <a:avLst/>
          </a:prstGeom>
        </p:spPr>
      </p:pic>
      <p:pic>
        <p:nvPicPr>
          <p:cNvPr id="49" name="Graphic 48" descr="Clipboard Checked with solid fill">
            <a:extLst>
              <a:ext uri="{FF2B5EF4-FFF2-40B4-BE49-F238E27FC236}">
                <a16:creationId xmlns:a16="http://schemas.microsoft.com/office/drawing/2014/main" id="{9F0609F4-F059-0637-AB2C-791C662A3F3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899591" y="4022946"/>
            <a:ext cx="416886" cy="353112"/>
          </a:xfrm>
          <a:prstGeom prst="rect">
            <a:avLst/>
          </a:prstGeom>
        </p:spPr>
      </p:pic>
      <p:pic>
        <p:nvPicPr>
          <p:cNvPr id="51" name="Graphic 50" descr="Bar graph with upward trend with solid fill">
            <a:extLst>
              <a:ext uri="{FF2B5EF4-FFF2-40B4-BE49-F238E27FC236}">
                <a16:creationId xmlns:a16="http://schemas.microsoft.com/office/drawing/2014/main" id="{6357EAAF-1450-B4E8-8744-5E23D2A5DF8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168587" y="5265642"/>
            <a:ext cx="451016" cy="381151"/>
          </a:xfrm>
          <a:prstGeom prst="rect">
            <a:avLst/>
          </a:prstGeom>
        </p:spPr>
      </p:pic>
      <p:sp>
        <p:nvSpPr>
          <p:cNvPr id="54" name="TextBox 53">
            <a:extLst>
              <a:ext uri="{FF2B5EF4-FFF2-40B4-BE49-F238E27FC236}">
                <a16:creationId xmlns:a16="http://schemas.microsoft.com/office/drawing/2014/main" id="{8B2B0DDA-92A2-6426-5E29-46E2EF63C57F}"/>
              </a:ext>
            </a:extLst>
          </p:cNvPr>
          <p:cNvSpPr txBox="1"/>
          <p:nvPr/>
        </p:nvSpPr>
        <p:spPr>
          <a:xfrm>
            <a:off x="4383936" y="5181666"/>
            <a:ext cx="4386839" cy="1751947"/>
          </a:xfrm>
          <a:prstGeom prst="rect">
            <a:avLst/>
          </a:prstGeom>
          <a:noFill/>
        </p:spPr>
        <p:txBody>
          <a:bodyPr wrap="square" rtlCol="0">
            <a:spAutoFit/>
          </a:bodyPr>
          <a:lstStyle/>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2468735"/>
            <a:ext cx="2601188"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Requires internet access.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Some staff may need training.</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Technical issues may affect  access to schedules</a:t>
            </a:r>
            <a:r>
              <a:rPr lang="en-GB" sz="1200"/>
              <a:t>. </a:t>
            </a:r>
          </a:p>
        </p:txBody>
      </p:sp>
      <p:sp>
        <p:nvSpPr>
          <p:cNvPr id="3" name="TextBox 2">
            <a:extLst>
              <a:ext uri="{FF2B5EF4-FFF2-40B4-BE49-F238E27FC236}">
                <a16:creationId xmlns:a16="http://schemas.microsoft.com/office/drawing/2014/main" id="{1984ABB1-966E-6664-EC38-616896609483}"/>
              </a:ext>
            </a:extLst>
          </p:cNvPr>
          <p:cNvSpPr txBox="1"/>
          <p:nvPr/>
        </p:nvSpPr>
        <p:spPr>
          <a:xfrm>
            <a:off x="4528937" y="2521145"/>
            <a:ext cx="2453980" cy="1015663"/>
          </a:xfrm>
          <a:prstGeom prst="rect">
            <a:avLst/>
          </a:prstGeom>
          <a:noFill/>
        </p:spPr>
        <p:txBody>
          <a:bodyPr wrap="square" rtlCol="0">
            <a:spAutoFit/>
          </a:bodyPr>
          <a:lstStyle/>
          <a:p>
            <a:r>
              <a:rPr lang="en-GB" sz="1200" b="1">
                <a:solidFill>
                  <a:schemeClr val="tx2">
                    <a:lumMod val="60000"/>
                    <a:lumOff val="40000"/>
                  </a:schemeClr>
                </a:solidFill>
                <a:latin typeface="Arial" panose="020B0604020202020204" pitchFamily="34" charset="0"/>
                <a:cs typeface="Arial" panose="020B0604020202020204" pitchFamily="34" charset="0"/>
              </a:rPr>
              <a:t>Advantages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Easy to use.</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Real time updates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Allow staff to request shift swaps and time off.</a:t>
            </a:r>
          </a:p>
        </p:txBody>
      </p:sp>
      <p:pic>
        <p:nvPicPr>
          <p:cNvPr id="9" name="Picture 8">
            <a:extLst>
              <a:ext uri="{FF2B5EF4-FFF2-40B4-BE49-F238E27FC236}">
                <a16:creationId xmlns:a16="http://schemas.microsoft.com/office/drawing/2014/main" id="{F5A3BEA1-9A75-918B-E784-45D70AF182B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72551" y="3536808"/>
            <a:ext cx="3921714" cy="1505169"/>
          </a:xfrm>
          <a:prstGeom prst="rect">
            <a:avLst/>
          </a:prstGeom>
        </p:spPr>
      </p:pic>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Tree>
    <p:extLst>
      <p:ext uri="{BB962C8B-B14F-4D97-AF65-F5344CB8AC3E}">
        <p14:creationId xmlns:p14="http://schemas.microsoft.com/office/powerpoint/2010/main" val="4203734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473419" y="448614"/>
            <a:ext cx="11247568" cy="5957194"/>
          </a:xfrm>
        </p:spPr>
        <p:txBody>
          <a:bodyPr>
            <a:normAutofit fontScale="90000"/>
          </a:bodyPr>
          <a:lstStyle/>
          <a:p>
            <a:pPr marL="571500" indent="-571500">
              <a:lnSpc>
                <a:spcPct val="150000"/>
              </a:lnSpc>
              <a:spcBef>
                <a:spcPts val="0"/>
              </a:spcBef>
              <a:buFont typeface="Arial"/>
              <a:buChar char="•"/>
            </a:pPr>
            <a:r>
              <a:rPr lang="en-GB">
                <a:latin typeface="Modern No. 20"/>
              </a:rPr>
              <a:t>Staff Training</a:t>
            </a:r>
            <a:br>
              <a:rPr lang="en-GB" sz="2000"/>
            </a:br>
            <a:r>
              <a:rPr lang="en-GB" sz="2000"/>
              <a:t>Microsoft Teams​</a:t>
            </a:r>
            <a:br>
              <a:rPr lang="en-GB" sz="2000"/>
            </a:br>
            <a:r>
              <a:rPr lang="en-GB" sz="2000">
                <a:solidFill>
                  <a:srgbClr val="002060"/>
                </a:solidFill>
              </a:rPr>
              <a:t>Claire Mcken</a:t>
            </a:r>
            <a:br>
              <a:rPr lang="en-GB" sz="2000">
                <a:solidFill>
                  <a:srgbClr val="002060"/>
                </a:solidFill>
              </a:rPr>
            </a:br>
            <a:r>
              <a:rPr lang="en-GB" sz="2000">
                <a:solidFill>
                  <a:srgbClr val="002060"/>
                </a:solidFill>
              </a:rPr>
              <a:t>Student Number:2519540</a:t>
            </a:r>
            <a:br>
              <a:rPr lang="en-GB" sz="2000"/>
            </a:br>
            <a:r>
              <a:rPr lang="en-GB" sz="1400"/>
              <a:t>Why Microsoft Teams is suitable</a:t>
            </a:r>
            <a:r>
              <a:rPr lang="en-GB" sz="2000"/>
              <a:t> </a:t>
            </a:r>
            <a:r>
              <a:rPr lang="en-GB" sz="2000">
                <a:solidFill>
                  <a:schemeClr val="tx1"/>
                </a:solidFill>
              </a:rPr>
              <a:t>                         </a:t>
            </a:r>
            <a:br>
              <a:rPr lang="en-GB" sz="2000"/>
            </a:br>
            <a:r>
              <a:rPr lang="en-GB" sz="1100">
                <a:solidFill>
                  <a:schemeClr val="tx1"/>
                </a:solidFill>
              </a:rPr>
              <a:t>*Teams I suitable among organisations such as UF/FAS Faculty</a:t>
            </a:r>
            <a:br>
              <a:rPr lang="en-GB" sz="1100"/>
            </a:br>
            <a:r>
              <a:rPr lang="en-GB" sz="1100">
                <a:solidFill>
                  <a:schemeClr val="tx1"/>
                </a:solidFill>
              </a:rPr>
              <a:t>*It is easy to use and requires very little training</a:t>
            </a:r>
            <a:br>
              <a:rPr lang="en-US"/>
            </a:br>
            <a:r>
              <a:rPr lang="en-GB" sz="1100">
                <a:solidFill>
                  <a:schemeClr val="tx1"/>
                </a:solidFill>
              </a:rPr>
              <a:t>*its u</a:t>
            </a:r>
            <a:r>
              <a:rPr lang="en-GB" sz="1100" err="1">
                <a:solidFill>
                  <a:schemeClr val="tx1"/>
                </a:solidFill>
              </a:rPr>
              <a:t>sefullness</a:t>
            </a:r>
            <a:r>
              <a:rPr lang="en-GB" sz="1100">
                <a:solidFill>
                  <a:schemeClr val="tx1"/>
                </a:solidFill>
              </a:rPr>
              <a:t> for internal and external communication                                   </a:t>
            </a:r>
            <a:r>
              <a:rPr lang="en-GB" sz="1600">
                <a:solidFill>
                  <a:schemeClr val="tx1"/>
                </a:solidFill>
              </a:rPr>
              <a:t>(image 1 teams meeting)</a:t>
            </a:r>
            <a:r>
              <a:rPr lang="en-GB" sz="1100">
                <a:solidFill>
                  <a:schemeClr val="tx1"/>
                </a:solidFill>
              </a:rPr>
              <a:t>                                                                        </a:t>
            </a:r>
            <a:br>
              <a:rPr lang="en-GB" sz="1100"/>
            </a:br>
            <a:r>
              <a:rPr lang="en-GB" sz="1100">
                <a:solidFill>
                  <a:schemeClr val="tx1"/>
                </a:solidFill>
              </a:rPr>
              <a:t>*It allows training to be done in real time </a:t>
            </a:r>
            <a:br>
              <a:rPr lang="en-GB" sz="1100"/>
            </a:br>
            <a:r>
              <a:rPr lang="en-GB" sz="1100">
                <a:solidFill>
                  <a:schemeClr val="tx1"/>
                </a:solidFill>
              </a:rPr>
              <a:t>*</a:t>
            </a:r>
            <a:r>
              <a:rPr lang="en-GB" sz="1100" err="1">
                <a:solidFill>
                  <a:schemeClr val="tx1"/>
                </a:solidFill>
              </a:rPr>
              <a:t>iIt</a:t>
            </a:r>
            <a:r>
              <a:rPr lang="en-GB" sz="1100">
                <a:solidFill>
                  <a:schemeClr val="tx1"/>
                </a:solidFill>
              </a:rPr>
              <a:t> also allows staff to communicate between </a:t>
            </a:r>
            <a:r>
              <a:rPr lang="en-GB" sz="1100" err="1">
                <a:solidFill>
                  <a:schemeClr val="tx1"/>
                </a:solidFill>
              </a:rPr>
              <a:t>eachother</a:t>
            </a:r>
            <a:r>
              <a:rPr lang="en-GB" sz="1100">
                <a:solidFill>
                  <a:schemeClr val="tx1"/>
                </a:solidFill>
              </a:rPr>
              <a:t> regarding issues and ideas .      </a:t>
            </a:r>
            <a:r>
              <a:rPr lang="en-GB" sz="11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1700">
                <a:solidFill>
                  <a:srgbClr val="313535"/>
                </a:solidFill>
                <a:highlight>
                  <a:srgbClr val="FFFFFF"/>
                </a:highlight>
                <a:ea typeface="+mj-lt"/>
                <a:cs typeface="+mj-lt"/>
              </a:rPr>
              <a:t>.</a:t>
            </a:r>
            <a:br>
              <a:rPr lang="en-US"/>
            </a:br>
            <a:r>
              <a:rPr lang="en-GB" sz="1400"/>
              <a:t>What The Task Involves</a:t>
            </a:r>
            <a:br>
              <a:rPr lang="en-GB" sz="1400"/>
            </a:br>
            <a:r>
              <a:rPr lang="en-GB" sz="1200">
                <a:solidFill>
                  <a:schemeClr val="tx1"/>
                </a:solidFill>
              </a:rPr>
              <a:t>*Scheduling meetings for the purpose of training</a:t>
            </a:r>
            <a:br>
              <a:rPr lang="en-GB" sz="1200">
                <a:solidFill>
                  <a:schemeClr val="tx1"/>
                </a:solidFill>
              </a:rPr>
            </a:br>
            <a:r>
              <a:rPr lang="en-GB" sz="1200">
                <a:solidFill>
                  <a:schemeClr val="tx1"/>
                </a:solidFill>
              </a:rPr>
              <a:t>*Sharing pdfs and videos of training according to staff roles</a:t>
            </a:r>
            <a:br>
              <a:rPr lang="en-GB" sz="1200">
                <a:solidFill>
                  <a:schemeClr val="tx1"/>
                </a:solidFill>
              </a:rPr>
            </a:br>
            <a:r>
              <a:rPr lang="en-GB" sz="1600"/>
              <a:t>Advantages    </a:t>
            </a:r>
            <a:r>
              <a:rPr lang="en-GB" sz="1600">
                <a:solidFill>
                  <a:srgbClr val="FF0000"/>
                </a:solidFill>
              </a:rPr>
              <a:t>                                                                           </a:t>
            </a:r>
            <a:r>
              <a:rPr lang="en-GB" sz="1600"/>
              <a:t>  Disadvantages</a:t>
            </a:r>
            <a:br>
              <a:rPr lang="en-GB" sz="1600">
                <a:solidFill>
                  <a:srgbClr val="FF0000"/>
                </a:solidFill>
              </a:rPr>
            </a:br>
            <a:r>
              <a:rPr lang="en-GB" sz="1200">
                <a:solidFill>
                  <a:schemeClr val="tx1"/>
                </a:solidFill>
              </a:rPr>
              <a:t>*Files uploaded into teams meetings can be </a:t>
            </a:r>
            <a:r>
              <a:rPr lang="en-GB" sz="1200" err="1">
                <a:solidFill>
                  <a:schemeClr val="tx1"/>
                </a:solidFill>
              </a:rPr>
              <a:t>accesed</a:t>
            </a:r>
            <a:r>
              <a:rPr lang="en-GB" sz="1200">
                <a:solidFill>
                  <a:schemeClr val="tx1"/>
                </a:solidFill>
              </a:rPr>
              <a:t> at anytime                                   *Screen related tiredness (computer vision </a:t>
            </a:r>
            <a:r>
              <a:rPr lang="en-GB" sz="1200" err="1">
                <a:solidFill>
                  <a:schemeClr val="tx1"/>
                </a:solidFill>
              </a:rPr>
              <a:t>syndrom</a:t>
            </a:r>
            <a:r>
              <a:rPr lang="en-GB" sz="1200">
                <a:solidFill>
                  <a:schemeClr val="tx1"/>
                </a:solidFill>
              </a:rPr>
              <a:t>)</a:t>
            </a:r>
            <a:br>
              <a:rPr lang="en-GB" sz="1200">
                <a:solidFill>
                  <a:schemeClr val="tx1"/>
                </a:solidFill>
              </a:rPr>
            </a:br>
            <a:r>
              <a:rPr lang="en-GB" sz="1200">
                <a:solidFill>
                  <a:schemeClr val="tx1"/>
                </a:solidFill>
              </a:rPr>
              <a:t>*Meetings and tasks can be named accordingly for ease of finding what is required         *No actual hands on training </a:t>
            </a:r>
            <a:br>
              <a:rPr lang="en-US"/>
            </a:br>
            <a:r>
              <a:rPr lang="en-GB" sz="1200">
                <a:solidFill>
                  <a:schemeClr val="tx1"/>
                </a:solidFill>
              </a:rPr>
              <a:t>*</a:t>
            </a:r>
            <a:r>
              <a:rPr lang="en-GB" sz="1200" err="1">
                <a:solidFill>
                  <a:schemeClr val="tx1"/>
                </a:solidFill>
              </a:rPr>
              <a:t>Traine</a:t>
            </a:r>
            <a:r>
              <a:rPr lang="en-GB" sz="1200">
                <a:solidFill>
                  <a:schemeClr val="tx1"/>
                </a:solidFill>
              </a:rPr>
              <a:t>rs can track participation                                                                                      *Technical issues such as poor internet or connectivity issues</a:t>
            </a:r>
            <a:br>
              <a:rPr lang="en-GB" sz="1200">
                <a:solidFill>
                  <a:schemeClr val="tx1"/>
                </a:solidFill>
              </a:rPr>
            </a:br>
            <a:r>
              <a:rPr lang="en-GB" sz="1200">
                <a:solidFill>
                  <a:schemeClr val="tx1"/>
                </a:solidFill>
              </a:rPr>
              <a:t>*Can aid interaction between users                                                                                    * Reduse social engagment / Cannot be used for grading assesments </a:t>
            </a:r>
            <a:br>
              <a:rPr lang="en-GB" sz="1200"/>
            </a:br>
            <a:r>
              <a:rPr lang="en-GB" sz="1200">
                <a:solidFill>
                  <a:schemeClr val="tx1"/>
                </a:solidFill>
              </a:rPr>
              <a:t>*</a:t>
            </a:r>
            <a:br>
              <a:rPr lang="en-GB" sz="140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239231" y="452033"/>
            <a:ext cx="4733842" cy="3060916"/>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254071"/>
            <a:ext cx="12196460" cy="5607329"/>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lnSpcReduction="10000"/>
          </a:bodyPr>
          <a:lstStyle/>
          <a:p>
            <a:pPr marL="0" indent="0">
              <a:spcBef>
                <a:spcPts val="0"/>
              </a:spcBef>
              <a:buNone/>
            </a:pPr>
            <a:r>
              <a:rPr lang="en-GB"/>
              <a:t>SB- </a:t>
            </a:r>
            <a:r>
              <a:rPr lang="en-GB" sz="1200" b="1">
                <a:solidFill>
                  <a:schemeClr val="accent2">
                    <a:lumMod val="60000"/>
                    <a:lumOff val="40000"/>
                  </a:schemeClr>
                </a:solidFill>
                <a:latin typeface="Arial"/>
                <a:cs typeface="Arial"/>
              </a:rPr>
              <a:t>References</a:t>
            </a: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Microsoft (2025) Shifts app in Microsoft Teams.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https://www.microsoft.com/en-gb/Microsoft-teams</a:t>
            </a:r>
            <a:r>
              <a:rPr lang="en-GB" sz="1200">
                <a:solidFill>
                  <a:srgbClr val="000000"/>
                </a:solidFill>
                <a:latin typeface="Arial"/>
                <a:cs typeface="Arial"/>
              </a:rPr>
              <a:t> (Accessed 29 May 2026).</a:t>
            </a:r>
          </a:p>
          <a:p>
            <a:pPr marL="171450" indent="-171450">
              <a:spcBef>
                <a:spcPts val="0"/>
              </a:spcBef>
              <a:buFont typeface="Arial,Sans-Serif" charset="2"/>
              <a:buChar char="•"/>
            </a:pPr>
            <a:r>
              <a:rPr lang="en-GB" sz="1200">
                <a:solidFill>
                  <a:srgbClr val="000000"/>
                </a:solidFill>
                <a:latin typeface="Arial"/>
                <a:cs typeface="Arial"/>
              </a:rPr>
              <a:t>Microsoft (2025) What is Shifts? Available at: </a:t>
            </a:r>
            <a:r>
              <a:rPr lang="en-GB" sz="1200">
                <a:solidFill>
                  <a:srgbClr val="000000"/>
                </a:solidFill>
                <a:latin typeface="Arial"/>
                <a:cs typeface="Arial"/>
                <a:hlinkClick r:id="rId3">
                  <a:extLst>
                    <a:ext uri="{A12FA001-AC4F-418D-AE19-62706E023703}">
                      <ahyp:hlinkClr xmlns:ahyp="http://schemas.microsoft.com/office/drawing/2018/hyperlinkcolor" val="tx"/>
                    </a:ext>
                  </a:extLst>
                </a:hlinkClick>
              </a:rPr>
              <a:t>https://support.Microsoft.com/en-gb/office/what-is-shifts-f8efe6e4-ddb3-4d23-b81b-bb812296b821</a:t>
            </a:r>
            <a:r>
              <a:rPr lang="en-GB" sz="1200">
                <a:solidFill>
                  <a:srgbClr val="000000"/>
                </a:solidFill>
                <a:latin typeface="Arial"/>
                <a:cs typeface="Arial"/>
              </a:rPr>
              <a:t> (Accessed: 30 May 2026).</a:t>
            </a:r>
          </a:p>
          <a:p>
            <a:pPr marL="171450" indent="-171450">
              <a:spcBef>
                <a:spcPts val="0"/>
              </a:spcBef>
              <a:buFont typeface="Arial,Sans-Serif" charset="2"/>
              <a:buChar char="•"/>
            </a:pPr>
            <a:r>
              <a:rPr lang="en-GB" sz="1200">
                <a:solidFill>
                  <a:srgbClr val="000000"/>
                </a:solidFill>
                <a:latin typeface="Arial"/>
                <a:cs typeface="Arial"/>
              </a:rPr>
              <a:t>NHS Employers (2018) Good Rostering Guide. Available at: </a:t>
            </a:r>
            <a:r>
              <a:rPr lang="en-GB" sz="1200">
                <a:solidFill>
                  <a:srgbClr val="000000"/>
                </a:solidFill>
                <a:latin typeface="Arial"/>
                <a:cs typeface="Arial"/>
                <a:hlinkClick r:id="rId4">
                  <a:extLst>
                    <a:ext uri="{A12FA001-AC4F-418D-AE19-62706E023703}">
                      <ahyp:hlinkClr xmlns:ahyp="http://schemas.microsoft.com/office/drawing/2018/hyperlinkcolor" val="tx"/>
                    </a:ext>
                  </a:extLst>
                </a:hlinkClick>
              </a:rPr>
              <a:t>https://www.nhsemployers.org/publications/good-rostering-guide</a:t>
            </a:r>
            <a:r>
              <a:rPr lang="en-GB" sz="1200">
                <a:solidFill>
                  <a:srgbClr val="000000"/>
                </a:solidFill>
                <a:latin typeface="Arial"/>
                <a:cs typeface="Arial"/>
              </a:rPr>
              <a:t> (Accessed: 1 June 2026).</a:t>
            </a:r>
          </a:p>
          <a:p>
            <a:pPr marL="171450" indent="-171450">
              <a:spcBef>
                <a:spcPts val="0"/>
              </a:spcBef>
              <a:buFont typeface="Arial,Sans-Serif" charset="2"/>
              <a:buChar char="•"/>
            </a:pPr>
            <a:endParaRPr lang="en-GB" sz="1200" b="1" u="sng" dirty="0">
              <a:solidFill>
                <a:srgbClr val="000000"/>
              </a:solidFill>
              <a:latin typeface="Arial"/>
              <a:cs typeface="Arial"/>
            </a:endParaRPr>
          </a:p>
          <a:p>
            <a:pPr marL="0" indent="0">
              <a:spcBef>
                <a:spcPts val="0"/>
              </a:spcBef>
              <a:buNone/>
            </a:pPr>
            <a:r>
              <a:rPr lang="en-GB" sz="1200" b="1" dirty="0">
                <a:solidFill>
                  <a:srgbClr val="000000"/>
                </a:solidFill>
                <a:latin typeface="Arial"/>
                <a:cs typeface="Arial"/>
              </a:rPr>
              <a:t> </a:t>
            </a:r>
            <a:r>
              <a:rPr lang="en-GB" sz="1200" b="1" u="sng">
                <a:solidFill>
                  <a:srgbClr val="000000"/>
                </a:solidFill>
                <a:latin typeface="Arial"/>
                <a:cs typeface="Arial"/>
              </a:rPr>
              <a:t>KB REFERNECES</a:t>
            </a:r>
            <a:r>
              <a:rPr lang="en-GB" sz="1200">
                <a:solidFill>
                  <a:srgbClr val="000000"/>
                </a:solidFill>
                <a:latin typeface="Arial"/>
                <a:cs typeface="Arial"/>
              </a:rPr>
              <a:t> </a:t>
            </a:r>
            <a:endParaRPr lang="en-GB" sz="1200" dirty="0">
              <a:solidFill>
                <a:srgbClr val="000000"/>
              </a:solidFill>
              <a:latin typeface="Arial"/>
              <a:cs typeface="Arial"/>
            </a:endParaRPr>
          </a:p>
          <a:p>
            <a:pPr marL="171450" indent="-171450">
              <a:spcBef>
                <a:spcPts val="0"/>
              </a:spcBef>
              <a:buFont typeface="Arial,Sans-Serif" charset="2"/>
              <a:buChar char="•"/>
            </a:pPr>
            <a:r>
              <a:rPr lang="en-GB" sz="1200" err="1">
                <a:solidFill>
                  <a:srgbClr val="000000"/>
                </a:solidFill>
                <a:latin typeface="Arial"/>
                <a:cs typeface="Arial"/>
              </a:rPr>
              <a:t>Nursecram</a:t>
            </a:r>
            <a:r>
              <a:rPr lang="en-GB" sz="1200">
                <a:solidFill>
                  <a:srgbClr val="000000"/>
                </a:solidFill>
                <a:latin typeface="Arial"/>
                <a:cs typeface="Arial"/>
              </a:rPr>
              <a:t>- </a:t>
            </a:r>
            <a:r>
              <a:rPr lang="en-GB" sz="1200">
                <a:solidFill>
                  <a:srgbClr val="000000"/>
                </a:solidFill>
                <a:ea typeface="+mn-lt"/>
                <a:cs typeface="+mn-lt"/>
                <a:hlinkClick r:id="rId5"/>
              </a:rPr>
              <a:t>Nursing Care Plans: Documentation Guidelines - Nurse Cram</a:t>
            </a:r>
            <a:endParaRPr lang="en-GB" sz="1200">
              <a:solidFill>
                <a:srgbClr val="000000"/>
              </a:solidFill>
              <a:latin typeface="Arial"/>
              <a:cs typeface="Arial"/>
            </a:endParaRPr>
          </a:p>
          <a:p>
            <a:pPr marL="171450" indent="-171450">
              <a:spcBef>
                <a:spcPts val="0"/>
              </a:spcBef>
              <a:buFont typeface="Arial,Sans-Serif" charset="2"/>
              <a:buChar char="•"/>
            </a:pPr>
            <a:r>
              <a:rPr lang="en-GB" sz="1100" err="1">
                <a:solidFill>
                  <a:srgbClr val="000000"/>
                </a:solidFill>
                <a:latin typeface="Aptos"/>
                <a:cs typeface="Arial"/>
              </a:rPr>
              <a:t>Buzrul</a:t>
            </a:r>
            <a:r>
              <a:rPr lang="en-GB" sz="1100" dirty="0">
                <a:solidFill>
                  <a:srgbClr val="000000"/>
                </a:solidFill>
                <a:latin typeface="Aptos"/>
                <a:cs typeface="Arial"/>
              </a:rPr>
              <a:t>, S. (2024) “On The Pros and Cons of Using Excel for Regression Analysis,” </a:t>
            </a:r>
            <a:r>
              <a:rPr lang="en-GB" sz="1100" i="1" dirty="0">
                <a:solidFill>
                  <a:srgbClr val="000000"/>
                </a:solidFill>
                <a:latin typeface="Aptos"/>
                <a:cs typeface="Arial"/>
              </a:rPr>
              <a:t>Turkish journal of agriculture</a:t>
            </a:r>
            <a:r>
              <a:rPr lang="en-GB" sz="1100" i="1" dirty="0">
                <a:solidFill>
                  <a:srgbClr val="000000"/>
                </a:solidFill>
                <a:latin typeface="Arial"/>
                <a:cs typeface="Arial"/>
              </a:rPr>
              <a:t> </a:t>
            </a:r>
            <a:r>
              <a:rPr lang="en-GB" sz="1100" i="1" dirty="0">
                <a:solidFill>
                  <a:srgbClr val="000000"/>
                </a:solidFill>
                <a:latin typeface="Aptos"/>
                <a:cs typeface="Arial"/>
              </a:rPr>
              <a:t>: food science and technology</a:t>
            </a:r>
            <a:r>
              <a:rPr lang="en-GB" sz="1100" dirty="0">
                <a:solidFill>
                  <a:srgbClr val="000000"/>
                </a:solidFill>
                <a:latin typeface="Aptos"/>
                <a:cs typeface="Arial"/>
              </a:rPr>
              <a:t>, 12(s2), pp. 2234–2241. Available at: </a:t>
            </a:r>
            <a:r>
              <a:rPr lang="en-GB" sz="1100" dirty="0">
                <a:solidFill>
                  <a:srgbClr val="000000"/>
                </a:solidFill>
                <a:latin typeface="Aptos"/>
                <a:cs typeface="Arial"/>
                <a:hlinkClick r:id="rId6"/>
              </a:rPr>
              <a:t>https://doi.org/10.24925/turjaf.v12is2.2234-2241.6931</a:t>
            </a:r>
            <a:endParaRPr lang="en-GB" sz="1100" dirty="0">
              <a:solidFill>
                <a:srgbClr val="000000"/>
              </a:solidFill>
              <a:latin typeface="Aptos"/>
              <a:cs typeface="Arial"/>
            </a:endParaRPr>
          </a:p>
          <a:p>
            <a:pPr marL="171450" indent="-171450">
              <a:spcBef>
                <a:spcPts val="0"/>
              </a:spcBef>
              <a:buFont typeface="Arial,Sans-Serif" charset="2"/>
              <a:buChar char="•"/>
            </a:pPr>
            <a:r>
              <a:rPr lang="en-GB" sz="1200" dirty="0" err="1">
                <a:solidFill>
                  <a:srgbClr val="3A3A3A"/>
                </a:solidFill>
                <a:highlight>
                  <a:srgbClr val="FFFFFF"/>
                </a:highlight>
                <a:latin typeface="Source Sans Pro"/>
                <a:ea typeface="Source Sans Pro"/>
                <a:cs typeface="Arial"/>
              </a:rPr>
              <a:t>Staziaki</a:t>
            </a:r>
            <a:r>
              <a:rPr lang="en-GB" sz="1200" dirty="0">
                <a:solidFill>
                  <a:srgbClr val="3A3A3A"/>
                </a:solidFill>
                <a:highlight>
                  <a:srgbClr val="FFFFFF"/>
                </a:highlight>
                <a:latin typeface="Source Sans Pro"/>
                <a:ea typeface="Source Sans Pro"/>
                <a:cs typeface="Arial"/>
              </a:rPr>
              <a:t>, P.V. </a:t>
            </a:r>
            <a:r>
              <a:rPr lang="en-GB" sz="1100" i="1" dirty="0">
                <a:solidFill>
                  <a:srgbClr val="000000"/>
                </a:solidFill>
                <a:ea typeface="+mn-lt"/>
                <a:cs typeface="+mn-lt"/>
              </a:rPr>
              <a:t>et al.</a:t>
            </a:r>
            <a:r>
              <a:rPr lang="en-GB" sz="1100" dirty="0">
                <a:solidFill>
                  <a:srgbClr val="000000"/>
                </a:solidFill>
                <a:ea typeface="+mn-lt"/>
                <a:cs typeface="+mn-lt"/>
              </a:rPr>
              <a:t> (2016) “Medical Registry Data Collection Efficiency: A Crossover Study Comparing Web-Based Electronic Data Capture and a Standard Spreadsheet,” </a:t>
            </a:r>
            <a:r>
              <a:rPr lang="en-GB" sz="1100" i="1" dirty="0">
                <a:solidFill>
                  <a:srgbClr val="000000"/>
                </a:solidFill>
                <a:ea typeface="+mn-lt"/>
                <a:cs typeface="+mn-lt"/>
              </a:rPr>
              <a:t>Journal of medical Internet research</a:t>
            </a:r>
            <a:r>
              <a:rPr lang="en-GB" sz="1100" dirty="0">
                <a:solidFill>
                  <a:srgbClr val="000000"/>
                </a:solidFill>
                <a:ea typeface="+mn-lt"/>
                <a:cs typeface="+mn-lt"/>
              </a:rPr>
              <a:t>, 18(6), pp. e141–e141. Available at: </a:t>
            </a:r>
            <a:r>
              <a:rPr lang="en-GB" sz="1100" dirty="0">
                <a:solidFill>
                  <a:srgbClr val="000000"/>
                </a:solidFill>
                <a:ea typeface="+mn-lt"/>
                <a:cs typeface="+mn-lt"/>
                <a:hlinkClick r:id="rId7"/>
              </a:rPr>
              <a:t>https://doi.org/10.2196/jmir.5576</a:t>
            </a:r>
            <a:r>
              <a:rPr lang="en-GB" sz="1100" dirty="0">
                <a:solidFill>
                  <a:srgbClr val="000000"/>
                </a:solidFill>
                <a:ea typeface="+mn-lt"/>
                <a:cs typeface="+mn-lt"/>
              </a:rPr>
              <a:t>.</a:t>
            </a:r>
            <a:endParaRPr lang="en-GB" sz="1100" dirty="0">
              <a:solidFill>
                <a:srgbClr val="000000"/>
              </a:solidFill>
              <a:latin typeface="Aptos"/>
              <a:cs typeface="Arial"/>
            </a:endParaRPr>
          </a:p>
          <a:p>
            <a:pPr marL="171450" indent="-171450">
              <a:spcBef>
                <a:spcPts val="0"/>
              </a:spcBef>
              <a:buFont typeface="Arial,Sans-Serif" charset="2"/>
              <a:buChar char="•"/>
            </a:pPr>
            <a:r>
              <a:rPr lang="en-GB" sz="1200" dirty="0">
                <a:solidFill>
                  <a:srgbClr val="000000"/>
                </a:solidFill>
                <a:latin typeface="Trebuchet MS"/>
                <a:cs typeface="Arial"/>
                <a:hlinkClick r:id="rId8"/>
              </a:rPr>
              <a:t>www</a:t>
            </a:r>
            <a:r>
              <a:rPr lang="en-GB" sz="1200" dirty="0">
                <a:solidFill>
                  <a:srgbClr val="000000"/>
                </a:solidFill>
                <a:ea typeface="+mn-lt"/>
                <a:cs typeface="+mn-lt"/>
                <a:hlinkClick r:id="rId8"/>
              </a:rPr>
              <a:t>.hcpc-uk.org/standards/meeting-our-standards/record-keeping/</a:t>
            </a:r>
            <a:endParaRPr lang="en-GB" sz="1200">
              <a:solidFill>
                <a:srgbClr val="000000"/>
              </a:solidFill>
              <a:latin typeface="Trebuchet MS"/>
              <a:cs typeface="Arial"/>
            </a:endParaRPr>
          </a:p>
          <a:p>
            <a:pPr marL="171450" indent="-171450">
              <a:spcBef>
                <a:spcPts val="0"/>
              </a:spcBef>
              <a:buFont typeface="Arial,Sans-Serif" charset="2"/>
              <a:buChar char="•"/>
            </a:pPr>
            <a:r>
              <a:rPr lang="en-GB" sz="1200" dirty="0">
                <a:solidFill>
                  <a:srgbClr val="000000"/>
                </a:solidFill>
                <a:latin typeface="Trebuchet MS"/>
                <a:cs typeface="Arial"/>
              </a:rPr>
              <a:t>Figure.1 image of person on </a:t>
            </a:r>
            <a:r>
              <a:rPr lang="en-GB" sz="1200">
                <a:solidFill>
                  <a:srgbClr val="000000"/>
                </a:solidFill>
                <a:latin typeface="Trebuchet MS"/>
                <a:cs typeface="Arial"/>
              </a:rPr>
              <a:t>computer </a:t>
            </a:r>
            <a:endParaRPr lang="en-GB" sz="1200" dirty="0">
              <a:solidFill>
                <a:srgbClr val="000000"/>
              </a:solidFill>
              <a:latin typeface="Trebuchet MS"/>
              <a:cs typeface="Arial"/>
            </a:endParaRPr>
          </a:p>
          <a:p>
            <a:pPr marL="171450" indent="-171450">
              <a:spcBef>
                <a:spcPts val="0"/>
              </a:spcBef>
              <a:buFont typeface="Arial,Sans-Serif" charset="2"/>
              <a:buChar char="•"/>
            </a:pPr>
            <a:r>
              <a:rPr lang="en-GB" sz="1200">
                <a:solidFill>
                  <a:srgbClr val="000000"/>
                </a:solidFill>
                <a:latin typeface="Trebuchet MS"/>
                <a:cs typeface="Arial"/>
              </a:rPr>
              <a:t>Excel logo – Microsoft office 365 (2026)</a:t>
            </a:r>
            <a:endParaRPr lang="en-GB" sz="1200" dirty="0">
              <a:solidFill>
                <a:srgbClr val="000000"/>
              </a:solidFill>
              <a:latin typeface="Trebuchet MS"/>
              <a:cs typeface="Arial"/>
            </a:endParaRPr>
          </a:p>
          <a:p>
            <a:pPr marL="171450" indent="-171450">
              <a:spcBef>
                <a:spcPts val="0"/>
              </a:spcBef>
              <a:buFont typeface="Arial,Sans-Serif" charset="2"/>
              <a:buChar char="•"/>
            </a:pPr>
            <a:endParaRPr lang="en-GB" sz="1200" dirty="0">
              <a:solidFill>
                <a:srgbClr val="000000"/>
              </a:solidFill>
              <a:latin typeface="Trebuchet MS"/>
              <a:cs typeface="Arial"/>
            </a:endParaRPr>
          </a:p>
          <a:p>
            <a:pPr marL="171450" indent="-171450">
              <a:spcBef>
                <a:spcPts val="0"/>
              </a:spcBef>
              <a:buFont typeface="Arial,Sans-Serif" charset="2"/>
              <a:buChar char="•"/>
            </a:pPr>
            <a:endParaRPr lang="en-GB" sz="1200">
              <a:solidFill>
                <a:srgbClr val="000000"/>
              </a:solidFill>
              <a:latin typeface="Arial"/>
              <a:cs typeface="Arial"/>
            </a:endParaRPr>
          </a:p>
          <a:p>
            <a:pPr marL="171450" indent="-171450">
              <a:spcBef>
                <a:spcPts val="0"/>
              </a:spcBef>
              <a:buFont typeface="Arial,Sans-Serif" charset="2"/>
              <a:buChar char="•"/>
            </a:pPr>
            <a:r>
              <a:rPr lang="en-GB" sz="1200">
                <a:solidFill>
                  <a:srgbClr val="000000"/>
                </a:solidFill>
                <a:latin typeface="Arial"/>
                <a:cs typeface="Arial"/>
              </a:rPr>
              <a:t>CM REFERENCES</a:t>
            </a:r>
          </a:p>
          <a:p>
            <a:pPr marL="171450" indent="-171450">
              <a:spcBef>
                <a:spcPts val="0"/>
              </a:spcBef>
              <a:buFont typeface="Arial,Sans-Serif" charset="2"/>
              <a:buChar char="•"/>
            </a:pPr>
            <a:r>
              <a:rPr lang="en-GB" sz="1200">
                <a:solidFill>
                  <a:srgbClr val="000000"/>
                </a:solidFill>
                <a:latin typeface="Arial"/>
                <a:cs typeface="Arial"/>
              </a:rPr>
              <a:t>Image 1 taken from google (teams meeting) ( 4 June 2026)</a:t>
            </a:r>
          </a:p>
          <a:p>
            <a:pPr marL="171450" indent="-171450">
              <a:spcBef>
                <a:spcPts val="0"/>
              </a:spcBef>
              <a:buFont typeface="Arial,Sans-Serif" charset="2"/>
              <a:buChar char="•"/>
            </a:pPr>
            <a:r>
              <a:rPr lang="en-GB" sz="1200" err="1">
                <a:solidFill>
                  <a:srgbClr val="000000"/>
                </a:solidFill>
                <a:latin typeface="Arial"/>
                <a:cs typeface="Arial"/>
              </a:rPr>
              <a:t>Bultemeier.W</a:t>
            </a:r>
            <a:r>
              <a:rPr lang="en-GB" sz="1200">
                <a:solidFill>
                  <a:srgbClr val="000000"/>
                </a:solidFill>
                <a:latin typeface="Arial"/>
                <a:cs typeface="Arial"/>
              </a:rPr>
              <a:t>. </a:t>
            </a:r>
            <a:r>
              <a:rPr lang="en-GB" sz="1200" err="1">
                <a:solidFill>
                  <a:srgbClr val="000000"/>
                </a:solidFill>
                <a:latin typeface="Arial"/>
                <a:cs typeface="Arial"/>
              </a:rPr>
              <a:t>Gasper.J</a:t>
            </a:r>
            <a:r>
              <a:rPr lang="en-GB" sz="1200">
                <a:solidFill>
                  <a:srgbClr val="000000"/>
                </a:solidFill>
                <a:latin typeface="Arial"/>
                <a:cs typeface="Arial"/>
              </a:rPr>
              <a:t>. 2024 </a:t>
            </a:r>
            <a:r>
              <a:rPr lang="en-GB" sz="1200" i="1">
                <a:solidFill>
                  <a:srgbClr val="000000"/>
                </a:solidFill>
                <a:latin typeface="italic"/>
                <a:cs typeface="Arial"/>
              </a:rPr>
              <a:t>Microsoft Teams for CEU and Training Delivery. </a:t>
            </a:r>
            <a:r>
              <a:rPr lang="en-GB" sz="1200" i="1">
                <a:solidFill>
                  <a:srgbClr val="000000"/>
                </a:solidFill>
                <a:latin typeface="italic"/>
                <a:ea typeface="+mn-lt"/>
                <a:cs typeface="Arial"/>
              </a:rPr>
              <a:t>Available at </a:t>
            </a:r>
            <a:r>
              <a:rPr lang="en-GB" sz="1200">
                <a:solidFill>
                  <a:srgbClr val="000000"/>
                </a:solidFill>
                <a:ea typeface="+mn-lt"/>
                <a:cs typeface="+mn-lt"/>
                <a:hlinkClick r:id="rId9"/>
              </a:rPr>
              <a:t>https://ask.ifas.ufl.edu/publication/PI290</a:t>
            </a:r>
            <a:r>
              <a:rPr lang="en-GB" sz="1200">
                <a:solidFill>
                  <a:srgbClr val="000000"/>
                </a:solidFill>
                <a:ea typeface="+mn-lt"/>
                <a:cs typeface="+mn-lt"/>
              </a:rPr>
              <a:t> (Accessed  3 June 2026)</a:t>
            </a:r>
          </a:p>
          <a:p>
            <a:pPr marL="171450" indent="-171450">
              <a:spcBef>
                <a:spcPts val="0"/>
              </a:spcBef>
              <a:buFont typeface="Arial,Sans-Serif" charset="2"/>
              <a:buChar char="•"/>
            </a:pPr>
            <a:endParaRPr lang="en-GB" sz="1200">
              <a:solidFill>
                <a:srgbClr val="000000"/>
              </a:solidFill>
              <a:latin typeface="Arial"/>
              <a:ea typeface="+mn-lt"/>
              <a:cs typeface="+mn-lt"/>
            </a:endParaRPr>
          </a:p>
          <a:p>
            <a:pPr marL="171450" indent="-171450">
              <a:spcBef>
                <a:spcPts val="0"/>
              </a:spcBef>
              <a:buFont typeface="Arial,Sans-Serif" charset="2"/>
              <a:buChar char="•"/>
            </a:pPr>
            <a:r>
              <a:rPr lang="en-GB" sz="1200">
                <a:solidFill>
                  <a:srgbClr val="000000"/>
                </a:solidFill>
                <a:latin typeface="Arial"/>
                <a:ea typeface="+mn-lt"/>
                <a:cs typeface="+mn-lt"/>
              </a:rPr>
              <a:t>EB references </a:t>
            </a:r>
          </a:p>
          <a:p>
            <a:pPr marL="171450" indent="-171450">
              <a:spcBef>
                <a:spcPts val="0"/>
              </a:spcBef>
              <a:buFont typeface="Arial,Sans-Serif" charset="2"/>
              <a:buChar char="•"/>
            </a:pPr>
            <a:r>
              <a:rPr lang="en-GB" sz="1200">
                <a:solidFill>
                  <a:srgbClr val="000000"/>
                </a:solidFill>
                <a:latin typeface="Arial"/>
                <a:ea typeface="+mn-lt"/>
                <a:cs typeface="+mn-lt"/>
              </a:rPr>
              <a:t>NHS England work force and training (</a:t>
            </a:r>
            <a:r>
              <a:rPr lang="en-GB" sz="1200" err="1">
                <a:solidFill>
                  <a:srgbClr val="000000"/>
                </a:solidFill>
                <a:latin typeface="Arial"/>
                <a:ea typeface="+mn-lt"/>
                <a:cs typeface="+mn-lt"/>
              </a:rPr>
              <a:t>Accesssed</a:t>
            </a:r>
            <a:r>
              <a:rPr lang="en-GB" sz="1200">
                <a:solidFill>
                  <a:srgbClr val="000000"/>
                </a:solidFill>
                <a:latin typeface="Arial"/>
                <a:ea typeface="+mn-lt"/>
                <a:cs typeface="+mn-lt"/>
              </a:rPr>
              <a:t> 5 June 2026)</a:t>
            </a:r>
          </a:p>
          <a:p>
            <a:pPr marL="171450" indent="-171450">
              <a:spcBef>
                <a:spcPts val="0"/>
              </a:spcBef>
              <a:buFont typeface="Arial,Sans-Serif" charset="2"/>
              <a:buChar char="•"/>
            </a:pPr>
            <a:r>
              <a:rPr lang="en-GB" sz="1200">
                <a:solidFill>
                  <a:srgbClr val="000000"/>
                </a:solidFill>
                <a:latin typeface="Arial"/>
                <a:ea typeface="+mn-lt"/>
                <a:cs typeface="+mn-lt"/>
              </a:rPr>
              <a:t>NHS Improvement </a:t>
            </a:r>
            <a:r>
              <a:rPr lang="en-GB" sz="1200" dirty="0">
                <a:solidFill>
                  <a:srgbClr val="000000"/>
                </a:solidFill>
                <a:latin typeface="Arial"/>
                <a:ea typeface="+mn-lt"/>
                <a:cs typeface="+mn-lt"/>
              </a:rPr>
              <a:t>Publication code: R&amp;A 05/18 (</a:t>
            </a:r>
            <a:r>
              <a:rPr lang="en-GB" sz="1200" dirty="0" err="1">
                <a:solidFill>
                  <a:srgbClr val="000000"/>
                </a:solidFill>
                <a:latin typeface="Arial"/>
                <a:ea typeface="+mn-lt"/>
                <a:cs typeface="+mn-lt"/>
              </a:rPr>
              <a:t>Accesssed</a:t>
            </a:r>
            <a:r>
              <a:rPr lang="en-GB" sz="1200" dirty="0">
                <a:solidFill>
                  <a:srgbClr val="000000"/>
                </a:solidFill>
                <a:latin typeface="Arial"/>
                <a:ea typeface="+mn-lt"/>
                <a:cs typeface="+mn-lt"/>
              </a:rPr>
              <a:t> 5 June 2026 ) </a:t>
            </a:r>
          </a:p>
          <a:p>
            <a:pPr marL="171450" indent="-171450">
              <a:spcBef>
                <a:spcPts val="0"/>
              </a:spcBef>
              <a:buFont typeface="Arial,Sans-Serif" charset="2"/>
              <a:buChar char="•"/>
            </a:pPr>
            <a:endParaRPr lang="en-GB" sz="1200">
              <a:solidFill>
                <a:srgbClr val="000000"/>
              </a:solidFill>
              <a:latin typeface="Arial"/>
              <a:ea typeface="+mj-lt"/>
              <a:cs typeface="Arial"/>
            </a:endParaRPr>
          </a:p>
          <a:p>
            <a:pPr marL="0" indent="0">
              <a:spcBef>
                <a:spcPts val="0"/>
              </a:spcBef>
              <a:buNone/>
            </a:pPr>
            <a:r>
              <a:rPr lang="en-GB" sz="1200" b="1">
                <a:solidFill>
                  <a:srgbClr val="000000"/>
                </a:solidFill>
                <a:latin typeface="Arial"/>
                <a:ea typeface="+mj-lt"/>
                <a:cs typeface="Arial"/>
              </a:rPr>
              <a:t>SH REFERENCES</a:t>
            </a:r>
            <a:endParaRPr lang="en-GB" sz="1200">
              <a:solidFill>
                <a:srgbClr val="000000"/>
              </a:solidFill>
              <a:latin typeface="Arial"/>
              <a:ea typeface="+mj-lt"/>
              <a:cs typeface="Arial"/>
            </a:endParaRPr>
          </a:p>
          <a:p>
            <a:pPr marL="0" indent="-457200">
              <a:buNone/>
            </a:pPr>
            <a:r>
              <a:rPr lang="en-GB" sz="1200">
                <a:solidFill>
                  <a:srgbClr val="000000"/>
                </a:solidFill>
                <a:latin typeface="Arial"/>
                <a:ea typeface="+mj-lt"/>
                <a:cs typeface="Arial"/>
              </a:rPr>
              <a:t>Microsoft Corporation (2025) </a:t>
            </a:r>
            <a:r>
              <a:rPr lang="en-GB" sz="1200" i="1">
                <a:solidFill>
                  <a:srgbClr val="000000"/>
                </a:solidFill>
                <a:latin typeface="Arial"/>
                <a:ea typeface="+mj-lt"/>
                <a:cs typeface="Arial"/>
              </a:rPr>
              <a:t>Microsoft OneDrive logo [Logo]. </a:t>
            </a:r>
            <a:r>
              <a:rPr lang="en-GB" sz="1200">
                <a:solidFill>
                  <a:srgbClr val="000000"/>
                </a:solidFill>
                <a:latin typeface="Arial"/>
                <a:ea typeface="+mj-lt"/>
                <a:cs typeface="Arial"/>
              </a:rPr>
              <a:t>Available at: </a:t>
            </a:r>
            <a:r>
              <a:rPr lang="en-GB" sz="1200" dirty="0">
                <a:solidFill>
                  <a:srgbClr val="000000"/>
                </a:solidFill>
                <a:latin typeface="Arial"/>
                <a:ea typeface="+mj-lt"/>
                <a:cs typeface="Arial"/>
                <a:hlinkClick r:id="rId10"/>
              </a:rPr>
              <a:t>https://office.com</a:t>
            </a:r>
            <a:r>
              <a:rPr lang="en-GB" sz="1200">
                <a:solidFill>
                  <a:srgbClr val="000000"/>
                </a:solidFill>
                <a:latin typeface="Arial"/>
                <a:ea typeface="+mj-lt"/>
                <a:cs typeface="Arial"/>
              </a:rPr>
              <a:t> (Accessed: 3 June 2026)</a:t>
            </a:r>
            <a:endParaRPr lang="en-GB">
              <a:solidFill>
                <a:srgbClr val="404040"/>
              </a:solidFill>
              <a:latin typeface="Trebuchet MS"/>
              <a:ea typeface="+mj-lt"/>
              <a:cs typeface="Arial"/>
            </a:endParaRPr>
          </a:p>
          <a:p>
            <a:pPr marL="0" indent="-457200">
              <a:buNone/>
            </a:pPr>
            <a:r>
              <a:rPr lang="en-GB" sz="1200">
                <a:solidFill>
                  <a:srgbClr val="000000"/>
                </a:solidFill>
                <a:latin typeface="Arial"/>
                <a:ea typeface="+mj-lt"/>
                <a:cs typeface="Arial"/>
              </a:rPr>
              <a:t>Microsoft Corporation (2025</a:t>
            </a:r>
            <a:r>
              <a:rPr lang="en-GB" sz="1200" i="1">
                <a:solidFill>
                  <a:srgbClr val="000000"/>
                </a:solidFill>
                <a:latin typeface="Arial"/>
                <a:ea typeface="+mj-lt"/>
                <a:cs typeface="Arial"/>
              </a:rPr>
              <a:t>) OneDrive Cloud Storage. </a:t>
            </a:r>
            <a:r>
              <a:rPr lang="en-GB" sz="1200">
                <a:solidFill>
                  <a:srgbClr val="000000"/>
                </a:solidFill>
                <a:latin typeface="Arial"/>
                <a:ea typeface="+mj-lt"/>
                <a:cs typeface="Arial"/>
              </a:rPr>
              <a:t>Available at: </a:t>
            </a:r>
            <a:r>
              <a:rPr lang="en-GB" sz="1200" dirty="0">
                <a:solidFill>
                  <a:srgbClr val="000000"/>
                </a:solidFill>
                <a:latin typeface="Arial"/>
                <a:ea typeface="+mj-lt"/>
                <a:cs typeface="Arial"/>
                <a:hlinkClick r:id="rId11"/>
              </a:rPr>
              <a:t>https://onedrive.live.com/login</a:t>
            </a:r>
            <a:r>
              <a:rPr lang="en-GB" sz="1200">
                <a:solidFill>
                  <a:srgbClr val="000000"/>
                </a:solidFill>
                <a:latin typeface="Arial"/>
                <a:ea typeface="+mj-lt"/>
                <a:cs typeface="Arial"/>
              </a:rPr>
              <a:t> (Accessed 3 June 2026)</a:t>
            </a:r>
            <a:endParaRPr lang="en-GB" sz="1200">
              <a:latin typeface="Arial"/>
              <a:cs typeface="Arial"/>
            </a:endParaRPr>
          </a:p>
          <a:p>
            <a:pPr marL="0" indent="-457200">
              <a:buNone/>
            </a:pPr>
            <a:r>
              <a:rPr lang="en-GB" sz="1200">
                <a:solidFill>
                  <a:srgbClr val="000000"/>
                </a:solidFill>
                <a:latin typeface="Arial"/>
                <a:ea typeface="+mj-lt"/>
                <a:cs typeface="Arial"/>
              </a:rPr>
              <a:t>Microsoft Corporation (2025)</a:t>
            </a:r>
            <a:r>
              <a:rPr lang="en-GB" sz="1200" i="1">
                <a:solidFill>
                  <a:srgbClr val="000000"/>
                </a:solidFill>
                <a:latin typeface="Arial"/>
                <a:ea typeface="+mj-lt"/>
                <a:cs typeface="Arial"/>
              </a:rPr>
              <a:t> How OneDrive safeguards your data in the cloud.</a:t>
            </a:r>
            <a:r>
              <a:rPr lang="en-GB" sz="1200">
                <a:solidFill>
                  <a:srgbClr val="000000"/>
                </a:solidFill>
                <a:latin typeface="Arial"/>
                <a:ea typeface="+mj-lt"/>
                <a:cs typeface="Arial"/>
              </a:rPr>
              <a:t> Available at: </a:t>
            </a:r>
            <a:r>
              <a:rPr lang="en-GB" sz="1200" dirty="0">
                <a:solidFill>
                  <a:srgbClr val="000000"/>
                </a:solidFill>
                <a:latin typeface="Arial"/>
                <a:ea typeface="+mj-lt"/>
                <a:cs typeface="Arial"/>
                <a:hlinkClick r:id="rId12"/>
              </a:rPr>
              <a:t>https://support.microsoft.com/en-gb/office/how-onedrive-safeguards-your-data-in-the-cloud-23c6ea94-3608-48d7-8bf0-80e142edd1e1</a:t>
            </a:r>
            <a:r>
              <a:rPr lang="en-GB" sz="1200">
                <a:solidFill>
                  <a:srgbClr val="000000"/>
                </a:solidFill>
                <a:latin typeface="Arial"/>
                <a:ea typeface="+mj-lt"/>
                <a:cs typeface="Arial"/>
              </a:rPr>
              <a:t> (Accessed 3 June 2026)</a:t>
            </a:r>
            <a:endParaRPr lang="en-GB"/>
          </a:p>
          <a:p>
            <a:pPr marL="0" indent="-457200">
              <a:buNone/>
            </a:pPr>
            <a:r>
              <a:rPr lang="en-GB" sz="1200">
                <a:solidFill>
                  <a:srgbClr val="000000"/>
                </a:solidFill>
                <a:latin typeface="Arial"/>
                <a:ea typeface="+mj-lt"/>
                <a:cs typeface="Arial"/>
              </a:rPr>
              <a:t>NHS Digital Academy (2024) </a:t>
            </a:r>
            <a:r>
              <a:rPr lang="en-GB" sz="1200" i="1">
                <a:solidFill>
                  <a:srgbClr val="000000"/>
                </a:solidFill>
                <a:latin typeface="Arial"/>
                <a:ea typeface="+mj-lt"/>
                <a:cs typeface="Arial"/>
              </a:rPr>
              <a:t>Using OneDrive and understanding documents. </a:t>
            </a:r>
            <a:r>
              <a:rPr lang="en-GB" sz="1200">
                <a:solidFill>
                  <a:srgbClr val="000000"/>
                </a:solidFill>
                <a:latin typeface="Arial"/>
                <a:ea typeface="+mj-lt"/>
                <a:cs typeface="Arial"/>
              </a:rPr>
              <a:t>Available at: </a:t>
            </a:r>
            <a:r>
              <a:rPr lang="en-GB" sz="1200" dirty="0">
                <a:solidFill>
                  <a:srgbClr val="000000"/>
                </a:solidFill>
                <a:latin typeface="Arial"/>
                <a:ea typeface="+mj-lt"/>
                <a:cs typeface="Arial"/>
                <a:hlinkClick r:id="rId13"/>
              </a:rPr>
              <a:t>https://learninghub.nhs.uk/Resource/12366/Item</a:t>
            </a:r>
            <a:r>
              <a:rPr lang="en-GB" sz="1200">
                <a:solidFill>
                  <a:srgbClr val="000000"/>
                </a:solidFill>
                <a:latin typeface="Arial"/>
                <a:ea typeface="+mj-lt"/>
                <a:cs typeface="Arial"/>
              </a:rPr>
              <a:t> (Accessed 3 June 2026)</a:t>
            </a:r>
            <a:endParaRPr lang="en-GB"/>
          </a:p>
          <a:p>
            <a:pPr marL="0" indent="0">
              <a:lnSpc>
                <a:spcPct val="10000"/>
              </a:lnSpc>
              <a:buNone/>
            </a:pPr>
            <a:endParaRPr lang="en-GB" sz="1200">
              <a:solidFill>
                <a:srgbClr val="000000"/>
              </a:solidFill>
              <a:latin typeface="Arial"/>
              <a:ea typeface="+mj-lt"/>
              <a:cs typeface="Arial"/>
            </a:endParaRPr>
          </a:p>
          <a:p>
            <a:pPr marL="171450" indent="0">
              <a:lnSpc>
                <a:spcPct val="10000"/>
              </a:lnSpc>
              <a:spcBef>
                <a:spcPts val="0"/>
              </a:spcBef>
              <a:buNone/>
            </a:pPr>
            <a:endParaRPr lang="en-GB" sz="1200">
              <a:solidFill>
                <a:srgbClr val="000000"/>
              </a:solidFill>
              <a:latin typeface="Arial"/>
              <a:ea typeface="+mj-lt"/>
              <a:cs typeface="Arial"/>
            </a:endParaRPr>
          </a:p>
          <a:p>
            <a:pPr marL="171450" indent="0">
              <a:lnSpc>
                <a:spcPct val="10000"/>
              </a:lnSpc>
              <a:spcBef>
                <a:spcPts val="0"/>
              </a:spcBef>
              <a:buFont typeface="Arial,Sans-Serif" charset="2"/>
              <a:buChar char="•"/>
            </a:pPr>
            <a:endParaRPr lang="en-GB" sz="1200">
              <a:solidFill>
                <a:srgbClr val="000000"/>
              </a:solidFill>
              <a:latin typeface="Arial"/>
              <a:ea typeface="+mj-lt"/>
              <a:cs typeface="Arial"/>
            </a:endParaRPr>
          </a:p>
          <a:p>
            <a:pPr marL="0" indent="0">
              <a:spcBef>
                <a:spcPts val="0"/>
              </a:spcBef>
              <a:buNone/>
            </a:pPr>
            <a:endParaRPr lang="en-GB" sz="120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Module  code LCHS4007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Staff Scheduling/Rotas Using Microsoft Shifts  Shenelle Bodden Student Number: 2541670</vt:lpstr>
      <vt:lpstr>Staff Training Microsoft Teams​ Claire Mcken Student Number:2519540 Why Microsoft Teams is suitable                           *Teams I suitable among organisations such as UF/FAS Faculty *It is easy to use and requires very little training *its usefullness for internal and external communication                                   (image 1 teams meeting)                                                                         *It allows training to be done in real time  *iIt also allows staff to communicate between eachother regarding issues and ideas .      *The Microsoft Teams ("Teams") collaboration platform is popular among UF/IFAS faculty, researchers, Extension agents, and staff for its ease of use and utility for internal and external communication, collaboration, and meetings.(Brett W Bultemeier, Joe Gasper 2024). What The Task Involves *Scheduling meetings for the purpose of training *Sharing pdfs and videos of training according to staff roles Advantages                                                                                 Disadvantages *Files uploaded into teams meetings can be accesed at anytime                                   *Screen related tiredness (computer vision syndrom) *Meetings and tasks can be named accordingly for ease of finding what is required         *No actual hands on training  *Trainers can track participation                                                                                      *Technical issues such as poor internet or connectivity issues *Can aid interaction between users                                                                                    * Reduse social engagment / Cannot be used for grading assesments  *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2026-05-20T11:16:08Z</dcterms:created>
  <dcterms:modified xsi:type="dcterms:W3CDTF">2026-06-09T09:31:40Z</dcterms:modified>
</cp:coreProperties>
</file>