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737" r:id="rId1"/>
  </p:sldMasterIdLst>
  <p:notesMasterIdLst>
    <p:notesMasterId r:id="rId49"/>
  </p:notesMasterIdLst>
  <p:sldIdLst>
    <p:sldId id="258" r:id="rId2"/>
    <p:sldId id="309" r:id="rId3"/>
    <p:sldId id="299" r:id="rId4"/>
    <p:sldId id="330" r:id="rId5"/>
    <p:sldId id="297" r:id="rId6"/>
    <p:sldId id="316" r:id="rId7"/>
    <p:sldId id="332" r:id="rId8"/>
    <p:sldId id="331" r:id="rId9"/>
    <p:sldId id="295" r:id="rId10"/>
    <p:sldId id="333" r:id="rId11"/>
    <p:sldId id="328" r:id="rId12"/>
    <p:sldId id="301" r:id="rId13"/>
    <p:sldId id="334" r:id="rId14"/>
    <p:sldId id="310" r:id="rId15"/>
    <p:sldId id="349" r:id="rId16"/>
    <p:sldId id="335" r:id="rId17"/>
    <p:sldId id="312" r:id="rId18"/>
    <p:sldId id="336" r:id="rId19"/>
    <p:sldId id="314" r:id="rId20"/>
    <p:sldId id="315" r:id="rId21"/>
    <p:sldId id="303" r:id="rId22"/>
    <p:sldId id="337" r:id="rId23"/>
    <p:sldId id="350" r:id="rId24"/>
    <p:sldId id="307" r:id="rId25"/>
    <p:sldId id="304" r:id="rId26"/>
    <p:sldId id="338" r:id="rId27"/>
    <p:sldId id="306" r:id="rId28"/>
    <p:sldId id="340" r:id="rId29"/>
    <p:sldId id="305" r:id="rId30"/>
    <p:sldId id="341" r:id="rId31"/>
    <p:sldId id="317" r:id="rId32"/>
    <p:sldId id="318" r:id="rId33"/>
    <p:sldId id="319" r:id="rId34"/>
    <p:sldId id="351" r:id="rId35"/>
    <p:sldId id="320" r:id="rId36"/>
    <p:sldId id="342" r:id="rId37"/>
    <p:sldId id="321" r:id="rId38"/>
    <p:sldId id="327" r:id="rId39"/>
    <p:sldId id="344" r:id="rId40"/>
    <p:sldId id="322" r:id="rId41"/>
    <p:sldId id="326" r:id="rId42"/>
    <p:sldId id="345" r:id="rId43"/>
    <p:sldId id="323" r:id="rId44"/>
    <p:sldId id="325" r:id="rId45"/>
    <p:sldId id="308" r:id="rId46"/>
    <p:sldId id="347" r:id="rId47"/>
    <p:sldId id="348" r:id="rId48"/>
  </p:sldIdLst>
  <p:sldSz cx="12192000" cy="6858000"/>
  <p:notesSz cx="6858000" cy="9144000"/>
  <p:embeddedFontLst>
    <p:embeddedFont>
      <p:font typeface="Trebuchet MS" panose="020B0603020202020204" pitchFamily="34" charset="0"/>
      <p:regular r:id="rId50"/>
      <p:bold r:id="rId51"/>
      <p:italic r:id="rId52"/>
      <p:boldItalic r:id="rId53"/>
    </p:embeddedFont>
    <p:embeddedFont>
      <p:font typeface="Wingdings 3" panose="05040102010807070707" pitchFamily="18" charset="2"/>
      <p:regular r:id="rId5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F0F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5B8056-B205-43F7-A21F-D70D31107DEF}" v="22" dt="2026-10-20T13:51:40.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1" autoAdjust="0"/>
    <p:restoredTop sz="85696" autoAdjust="0"/>
  </p:normalViewPr>
  <p:slideViewPr>
    <p:cSldViewPr snapToGrid="0">
      <p:cViewPr varScale="1">
        <p:scale>
          <a:sx n="71" d="100"/>
          <a:sy n="71" d="100"/>
        </p:scale>
        <p:origin x="60" y="4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font" Target="fonts/font1.fntdata"/><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font" Target="fonts/font4.fntdata"/><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font" Target="fonts/font2.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10/20/2026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837353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2424134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281455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2978695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11</a:t>
            </a:fld>
            <a:endParaRPr lang="en-US"/>
          </a:p>
        </p:txBody>
      </p:sp>
    </p:spTree>
    <p:extLst>
      <p:ext uri="{BB962C8B-B14F-4D97-AF65-F5344CB8AC3E}">
        <p14:creationId xmlns:p14="http://schemas.microsoft.com/office/powerpoint/2010/main" val="517995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31</a:t>
            </a:fld>
            <a:endParaRPr lang="en-US"/>
          </a:p>
        </p:txBody>
      </p:sp>
    </p:spTree>
    <p:extLst>
      <p:ext uri="{BB962C8B-B14F-4D97-AF65-F5344CB8AC3E}">
        <p14:creationId xmlns:p14="http://schemas.microsoft.com/office/powerpoint/2010/main" val="2642476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Appropriate adult - we discussed the recognised fact that young or vulnerable suspects might be particularly prone to falsely incriminating themselves while detailed in the police station, either through fear or lack of understanding. It is for these reasons that special measures exist in relation to vulnerable suspect</a:t>
            </a:r>
          </a:p>
        </p:txBody>
      </p:sp>
      <p:sp>
        <p:nvSpPr>
          <p:cNvPr id="4" name="Slide Number Placeholder 3"/>
          <p:cNvSpPr>
            <a:spLocks noGrp="1"/>
          </p:cNvSpPr>
          <p:nvPr>
            <p:ph type="sldNum" sz="quarter" idx="5"/>
          </p:nvPr>
        </p:nvSpPr>
        <p:spPr/>
        <p:txBody>
          <a:bodyPr/>
          <a:lstStyle/>
          <a:p>
            <a:fld id="{E0746DE6-3336-457D-A091-FA20AC1C536E}" type="slidenum">
              <a:rPr lang="en-US" smtClean="0"/>
              <a:t>43</a:t>
            </a:fld>
            <a:endParaRPr lang="en-US"/>
          </a:p>
        </p:txBody>
      </p:sp>
    </p:spTree>
    <p:extLst>
      <p:ext uri="{BB962C8B-B14F-4D97-AF65-F5344CB8AC3E}">
        <p14:creationId xmlns:p14="http://schemas.microsoft.com/office/powerpoint/2010/main" val="393622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14 years - ss55-56 YJCEA 1999</a:t>
            </a:r>
          </a:p>
          <a:p>
            <a:pPr marL="228600" indent="-228600">
              <a:buAutoNum type="arabicPeriod"/>
            </a:pPr>
            <a:r>
              <a:rPr lang="en-GB" dirty="0"/>
              <a:t>B &amp; C – Screens may be used to prevent the witness from being seen by the defendant. A witness’s video-recorded evidence-in-chief will not be heard by the court if the witness is unavailable for cross-examination unless the parties have agreed that cross-examination is unnecessary. Applications for special measures may be made by the prosecution and the defence.</a:t>
            </a:r>
          </a:p>
          <a:p>
            <a:pPr marL="228600" indent="-228600">
              <a:buAutoNum type="arabicPeriod"/>
            </a:pPr>
            <a:r>
              <a:rPr lang="en-GB" dirty="0"/>
              <a:t>True - s41 YJCEA 1999</a:t>
            </a: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E0746DE6-3336-457D-A091-FA20AC1C536E}" type="slidenum">
              <a:rPr lang="en-US" smtClean="0"/>
              <a:t>45</a:t>
            </a:fld>
            <a:endParaRPr lang="en-US"/>
          </a:p>
        </p:txBody>
      </p:sp>
    </p:spTree>
    <p:extLst>
      <p:ext uri="{BB962C8B-B14F-4D97-AF65-F5344CB8AC3E}">
        <p14:creationId xmlns:p14="http://schemas.microsoft.com/office/powerpoint/2010/main" val="724005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9439954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791430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172336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0626929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415765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10/20/2026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062942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smtClean="0"/>
              <a:t>10/20/2026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251725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1BE4249-C0D0-4B06-8692-E8BB871AF643}" type="datetimeFigureOut">
              <a:rPr lang="en-US" smtClean="0"/>
              <a:t>10/20/2026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537402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
        <p:nvSpPr>
          <p:cNvPr id="5" name="Date Placeholder 4"/>
          <p:cNvSpPr>
            <a:spLocks noGrp="1"/>
          </p:cNvSpPr>
          <p:nvPr>
            <p:ph type="dt" sz="half" idx="10"/>
          </p:nvPr>
        </p:nvSpPr>
        <p:spPr/>
        <p:txBody>
          <a:bodyPr/>
          <a:lstStyle/>
          <a:p>
            <a:fld id="{042B0DB6-F5C7-45FB-8CF3-31B45F9C2DAC}" type="datetimeFigureOut">
              <a:rPr lang="en-US" smtClean="0"/>
              <a:t>10/20/2026</a:t>
            </a:fld>
            <a:endParaRPr lang="en-US" dirty="0"/>
          </a:p>
        </p:txBody>
      </p:sp>
    </p:spTree>
    <p:extLst>
      <p:ext uri="{BB962C8B-B14F-4D97-AF65-F5344CB8AC3E}">
        <p14:creationId xmlns:p14="http://schemas.microsoft.com/office/powerpoint/2010/main" val="36762742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5081374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252042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414169493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750264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60EA64-D806-43AC-9DF2-F8C432F32B4C}"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368119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5010016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smtClean="0"/>
              <a:t>10/20/2026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519177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160EA64-D806-43AC-9DF2-F8C432F32B4C}" type="datetimeFigureOut">
              <a:rPr lang="en-US" smtClean="0"/>
              <a:t>10/20/2026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871361700"/>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mc:AlternateContent xmlns:mc="http://schemas.openxmlformats.org/markup-compatibility/2006" xmlns:p14="http://schemas.microsoft.com/office/powerpoint/2010/main">
    <mc:Choice Requires="p14">
      <p:transition p14:dur="10"/>
    </mc:Choice>
    <mc:Fallback xmlns="">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judiciary.uk/guidance-and-resources/reporting-restrictions-in-the-criminal-courts-fifth-edition-updat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type="subTitle" idx="1"/>
          </p:nvPr>
        </p:nvSpPr>
        <p:spPr>
          <a:xfrm>
            <a:off x="1507067" y="4050833"/>
            <a:ext cx="7766936" cy="1096899"/>
          </a:xfrm>
        </p:spPr>
        <p:txBody>
          <a:bodyPr>
            <a:normAutofit/>
          </a:bodyPr>
          <a:lstStyle/>
          <a:p>
            <a:r>
              <a:rPr lang="en-GB"/>
              <a:t>Week 11 – Dealing with Vulnerable Clients (Chapter 16) </a:t>
            </a:r>
          </a:p>
        </p:txBody>
      </p:sp>
      <p:sp>
        <p:nvSpPr>
          <p:cNvPr id="2" name="Title 1"/>
          <p:cNvSpPr>
            <a:spLocks noGrp="1"/>
          </p:cNvSpPr>
          <p:nvPr>
            <p:ph type="ctrTitle"/>
          </p:nvPr>
        </p:nvSpPr>
        <p:spPr>
          <a:xfrm>
            <a:off x="1507067" y="1397000"/>
            <a:ext cx="7766936" cy="2653836"/>
          </a:xfrm>
        </p:spPr>
        <p:txBody>
          <a:bodyPr>
            <a:normAutofit/>
          </a:bodyPr>
          <a:lstStyle/>
          <a:p>
            <a:r>
              <a:rPr lang="en-US"/>
              <a:t>Criminal Law and Litigation</a:t>
            </a:r>
          </a:p>
        </p:txBody>
      </p:sp>
      <p:sp>
        <p:nvSpPr>
          <p:cNvPr id="18"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88178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5BF5-6A78-DB2D-55F4-529E57D37255}"/>
              </a:ext>
            </a:extLst>
          </p:cNvPr>
          <p:cNvSpPr>
            <a:spLocks noGrp="1"/>
          </p:cNvSpPr>
          <p:nvPr>
            <p:ph type="title"/>
          </p:nvPr>
        </p:nvSpPr>
        <p:spPr>
          <a:xfrm>
            <a:off x="561424" y="210355"/>
            <a:ext cx="8596668" cy="977879"/>
          </a:xfrm>
        </p:spPr>
        <p:txBody>
          <a:bodyPr/>
          <a:lstStyle/>
          <a:p>
            <a:r>
              <a:rPr lang="en-GB" b="1" dirty="0"/>
              <a:t>Aims</a:t>
            </a:r>
          </a:p>
        </p:txBody>
      </p:sp>
      <p:sp>
        <p:nvSpPr>
          <p:cNvPr id="3" name="Content Placeholder 2">
            <a:extLst>
              <a:ext uri="{FF2B5EF4-FFF2-40B4-BE49-F238E27FC236}">
                <a16:creationId xmlns:a16="http://schemas.microsoft.com/office/drawing/2014/main" id="{E95A085C-7947-1308-1756-E2752435F837}"/>
              </a:ext>
            </a:extLst>
          </p:cNvPr>
          <p:cNvSpPr>
            <a:spLocks noGrp="1"/>
          </p:cNvSpPr>
          <p:nvPr>
            <p:ph idx="1"/>
          </p:nvPr>
        </p:nvSpPr>
        <p:spPr>
          <a:xfrm>
            <a:off x="561423" y="1188234"/>
            <a:ext cx="8981821" cy="5309158"/>
          </a:xfrm>
        </p:spPr>
        <p:txBody>
          <a:bodyPr>
            <a:normAutofit fontScale="77500" lnSpcReduction="20000"/>
          </a:bodyPr>
          <a:lstStyle/>
          <a:p>
            <a:pPr fontAlgn="base">
              <a:buFont typeface="Arial" panose="020B0604020202020204" pitchFamily="34" charset="0"/>
              <a:buChar char="•"/>
            </a:pPr>
            <a:r>
              <a:rPr lang="en-GB" sz="2800" dirty="0">
                <a:solidFill>
                  <a:srgbClr val="000000"/>
                </a:solidFill>
                <a:latin typeface="inherit"/>
              </a:rPr>
              <a:t>Understand under what circumstances a witness can be regarded as competent and compellable</a:t>
            </a:r>
          </a:p>
          <a:p>
            <a:pPr fontAlgn="base">
              <a:buFont typeface="Arial" panose="020B0604020202020204" pitchFamily="34" charset="0"/>
              <a:buChar char="•"/>
            </a:pPr>
            <a:endParaRPr lang="en-GB" sz="2800" dirty="0">
              <a:solidFill>
                <a:srgbClr val="000000"/>
              </a:solidFill>
              <a:latin typeface="inherit"/>
            </a:endParaRPr>
          </a:p>
          <a:p>
            <a:pPr fontAlgn="base">
              <a:buFont typeface="Arial" panose="020B0604020202020204" pitchFamily="34" charset="0"/>
              <a:buChar char="•"/>
            </a:pPr>
            <a:r>
              <a:rPr lang="en-GB" sz="2800" dirty="0">
                <a:solidFill>
                  <a:srgbClr val="000000"/>
                </a:solidFill>
                <a:latin typeface="inherit"/>
              </a:rPr>
              <a:t>Understand what special measures can be put in place in order to allow vulnerable and/or intimidated witnesses to give their best evidence</a:t>
            </a:r>
          </a:p>
          <a:p>
            <a:pPr fontAlgn="base">
              <a:buFont typeface="Arial" panose="020B0604020202020204" pitchFamily="34" charset="0"/>
              <a:buChar char="•"/>
            </a:pPr>
            <a:endParaRPr lang="en-GB" sz="2800" dirty="0">
              <a:solidFill>
                <a:srgbClr val="000000"/>
              </a:solidFill>
              <a:latin typeface="inherit"/>
            </a:endParaRPr>
          </a:p>
          <a:p>
            <a:pPr fontAlgn="base">
              <a:buFont typeface="Arial" panose="020B0604020202020204" pitchFamily="34" charset="0"/>
              <a:buChar char="•"/>
            </a:pPr>
            <a:r>
              <a:rPr lang="en-GB" sz="2800" dirty="0">
                <a:solidFill>
                  <a:srgbClr val="000000"/>
                </a:solidFill>
                <a:latin typeface="inherit"/>
              </a:rPr>
              <a:t>Understand the rules governing the admissibility of sexual history evidence</a:t>
            </a:r>
          </a:p>
          <a:p>
            <a:pPr fontAlgn="base">
              <a:buFont typeface="Arial" panose="020B0604020202020204" pitchFamily="34" charset="0"/>
              <a:buChar char="•"/>
            </a:pPr>
            <a:endParaRPr lang="en-GB" sz="2800" dirty="0">
              <a:solidFill>
                <a:srgbClr val="000000"/>
              </a:solidFill>
              <a:latin typeface="inherit"/>
            </a:endParaRPr>
          </a:p>
          <a:p>
            <a:pPr fontAlgn="base">
              <a:buFont typeface="Arial" panose="020B0604020202020204" pitchFamily="34" charset="0"/>
              <a:buChar char="•"/>
            </a:pPr>
            <a:r>
              <a:rPr lang="en-GB" sz="2800" dirty="0">
                <a:solidFill>
                  <a:srgbClr val="000000"/>
                </a:solidFill>
                <a:latin typeface="inherit"/>
              </a:rPr>
              <a:t>Understand the circumstances under which reporting restrictions can be imposed, and</a:t>
            </a:r>
          </a:p>
          <a:p>
            <a:pPr fontAlgn="base">
              <a:buFont typeface="Arial" panose="020B0604020202020204" pitchFamily="34" charset="0"/>
              <a:buChar char="•"/>
            </a:pPr>
            <a:endParaRPr lang="en-GB" sz="2800" dirty="0">
              <a:solidFill>
                <a:srgbClr val="000000"/>
              </a:solidFill>
              <a:latin typeface="inherit"/>
            </a:endParaRPr>
          </a:p>
          <a:p>
            <a:pPr fontAlgn="base">
              <a:buFont typeface="Arial" panose="020B0604020202020204" pitchFamily="34" charset="0"/>
              <a:buChar char="•"/>
            </a:pPr>
            <a:r>
              <a:rPr lang="en-GB" sz="2800" dirty="0">
                <a:solidFill>
                  <a:srgbClr val="000000"/>
                </a:solidFill>
                <a:latin typeface="inherit"/>
              </a:rPr>
              <a:t>Understand what measures can be put in place to protect vulnerable defendants.</a:t>
            </a:r>
            <a:endParaRPr lang="en-GB" dirty="0"/>
          </a:p>
        </p:txBody>
      </p:sp>
    </p:spTree>
    <p:extLst>
      <p:ext uri="{BB962C8B-B14F-4D97-AF65-F5344CB8AC3E}">
        <p14:creationId xmlns:p14="http://schemas.microsoft.com/office/powerpoint/2010/main" val="15758976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AC9C-F74F-6027-AEC5-B3B15D8A1882}"/>
              </a:ext>
            </a:extLst>
          </p:cNvPr>
          <p:cNvSpPr>
            <a:spLocks noGrp="1"/>
          </p:cNvSpPr>
          <p:nvPr>
            <p:ph type="title"/>
          </p:nvPr>
        </p:nvSpPr>
        <p:spPr>
          <a:xfrm>
            <a:off x="91130" y="102044"/>
            <a:ext cx="10430909" cy="844231"/>
          </a:xfrm>
        </p:spPr>
        <p:txBody>
          <a:bodyPr>
            <a:normAutofit/>
          </a:bodyPr>
          <a:lstStyle/>
          <a:p>
            <a:r>
              <a:rPr lang="en-GB" b="1" dirty="0"/>
              <a:t>Introduction – Competency and Compellability</a:t>
            </a:r>
          </a:p>
        </p:txBody>
      </p:sp>
      <p:sp>
        <p:nvSpPr>
          <p:cNvPr id="3" name="Content Placeholder 2">
            <a:extLst>
              <a:ext uri="{FF2B5EF4-FFF2-40B4-BE49-F238E27FC236}">
                <a16:creationId xmlns:a16="http://schemas.microsoft.com/office/drawing/2014/main" id="{A7DA88B8-D2D7-891A-733C-BCCA945132A0}"/>
              </a:ext>
            </a:extLst>
          </p:cNvPr>
          <p:cNvSpPr>
            <a:spLocks noGrp="1"/>
          </p:cNvSpPr>
          <p:nvPr>
            <p:ph idx="1"/>
          </p:nvPr>
        </p:nvSpPr>
        <p:spPr>
          <a:xfrm>
            <a:off x="410634" y="1120140"/>
            <a:ext cx="10021146" cy="5311140"/>
          </a:xfrm>
        </p:spPr>
        <p:txBody>
          <a:bodyPr>
            <a:noAutofit/>
          </a:bodyPr>
          <a:lstStyle/>
          <a:p>
            <a:pPr lvl="0"/>
            <a:r>
              <a:rPr lang="en-GB" sz="2800" dirty="0">
                <a:solidFill>
                  <a:srgbClr val="000000"/>
                </a:solidFill>
              </a:rPr>
              <a:t>Competent: </a:t>
            </a:r>
            <a:r>
              <a:rPr lang="en-GB" sz="2800" b="0" i="0" dirty="0">
                <a:solidFill>
                  <a:srgbClr val="000000"/>
                </a:solidFill>
                <a:effectLst/>
              </a:rPr>
              <a:t>general rule contained in </a:t>
            </a:r>
            <a:r>
              <a:rPr lang="en-GB" sz="2800" b="1" i="1" dirty="0">
                <a:solidFill>
                  <a:srgbClr val="000000"/>
                </a:solidFill>
                <a:effectLst/>
              </a:rPr>
              <a:t>s53 Youth Justice and Criminal Evidence Act 1999 (YJCEA 1999)</a:t>
            </a:r>
            <a:r>
              <a:rPr lang="en-GB" sz="2800" b="0" i="0" dirty="0">
                <a:solidFill>
                  <a:srgbClr val="000000"/>
                </a:solidFill>
                <a:effectLst/>
              </a:rPr>
              <a:t> is that all witnesses are presumed to be competent to give evidence.</a:t>
            </a:r>
          </a:p>
          <a:p>
            <a:pPr lvl="0"/>
            <a:r>
              <a:rPr lang="en-GB" sz="2800" dirty="0"/>
              <a:t>Compellable : </a:t>
            </a:r>
            <a:r>
              <a:rPr lang="en-GB" sz="2800" b="0" i="0" dirty="0">
                <a:solidFill>
                  <a:srgbClr val="000000"/>
                </a:solidFill>
                <a:effectLst/>
              </a:rPr>
              <a:t>A witness is compellable if they can be required to give evidence and will suffer a penalty if they wilfully refuse to testify. </a:t>
            </a:r>
          </a:p>
          <a:p>
            <a:pPr lvl="0"/>
            <a:r>
              <a:rPr lang="en-GB" sz="2800" b="0" i="0" dirty="0">
                <a:solidFill>
                  <a:srgbClr val="000000"/>
                </a:solidFill>
                <a:effectLst/>
              </a:rPr>
              <a:t>If a compellable witness is reluctant to attend court, an application can be made to the court for the issue of a witness summons. A person who fails to comply with a summons that has been served on them will be arrested and brought to court.</a:t>
            </a:r>
          </a:p>
        </p:txBody>
      </p:sp>
    </p:spTree>
    <p:extLst>
      <p:ext uri="{BB962C8B-B14F-4D97-AF65-F5344CB8AC3E}">
        <p14:creationId xmlns:p14="http://schemas.microsoft.com/office/powerpoint/2010/main" val="14181521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92846-5A78-AC2B-5CE3-5B490DBD4B56}"/>
              </a:ext>
            </a:extLst>
          </p:cNvPr>
          <p:cNvSpPr>
            <a:spLocks noGrp="1"/>
          </p:cNvSpPr>
          <p:nvPr>
            <p:ph type="title"/>
          </p:nvPr>
        </p:nvSpPr>
        <p:spPr>
          <a:xfrm>
            <a:off x="439075" y="234482"/>
            <a:ext cx="8596668" cy="1320800"/>
          </a:xfrm>
        </p:spPr>
        <p:txBody>
          <a:bodyPr/>
          <a:lstStyle/>
          <a:p>
            <a:r>
              <a:rPr lang="en-GB" b="1" dirty="0"/>
              <a:t>Giving Evidence</a:t>
            </a:r>
          </a:p>
        </p:txBody>
      </p:sp>
      <p:sp>
        <p:nvSpPr>
          <p:cNvPr id="3" name="Content Placeholder 2">
            <a:extLst>
              <a:ext uri="{FF2B5EF4-FFF2-40B4-BE49-F238E27FC236}">
                <a16:creationId xmlns:a16="http://schemas.microsoft.com/office/drawing/2014/main" id="{C2C2B6C5-F444-715B-9A1F-DE99BAD30760}"/>
              </a:ext>
            </a:extLst>
          </p:cNvPr>
          <p:cNvSpPr>
            <a:spLocks noGrp="1"/>
          </p:cNvSpPr>
          <p:nvPr>
            <p:ph idx="1"/>
          </p:nvPr>
        </p:nvSpPr>
        <p:spPr>
          <a:xfrm>
            <a:off x="439074" y="1374978"/>
            <a:ext cx="8859471" cy="4954988"/>
          </a:xfrm>
        </p:spPr>
        <p:txBody>
          <a:bodyPr/>
          <a:lstStyle/>
          <a:p>
            <a:r>
              <a:rPr lang="en-GB" sz="3200" b="0" i="0" dirty="0">
                <a:solidFill>
                  <a:srgbClr val="000000"/>
                </a:solidFill>
                <a:effectLst/>
              </a:rPr>
              <a:t>Witnesses will give evidence on oath. </a:t>
            </a:r>
          </a:p>
          <a:p>
            <a:r>
              <a:rPr lang="en-GB" sz="3200" dirty="0">
                <a:solidFill>
                  <a:srgbClr val="000000"/>
                </a:solidFill>
              </a:rPr>
              <a:t>The witness will </a:t>
            </a:r>
            <a:r>
              <a:rPr lang="en-GB" sz="3200" b="0" i="0" dirty="0">
                <a:solidFill>
                  <a:srgbClr val="000000"/>
                </a:solidFill>
                <a:effectLst/>
              </a:rPr>
              <a:t>swear to tell the truth either on a religious text according to their faith, or make an affirmation to the same effect. </a:t>
            </a:r>
          </a:p>
          <a:p>
            <a:r>
              <a:rPr lang="en-GB" sz="3200" b="0" i="0" dirty="0">
                <a:solidFill>
                  <a:srgbClr val="000000"/>
                </a:solidFill>
                <a:effectLst/>
              </a:rPr>
              <a:t>A person who lies while giving sworn evidence commits the offence of perjury (</a:t>
            </a:r>
            <a:r>
              <a:rPr lang="en-GB" sz="3200" b="1" i="0" dirty="0">
                <a:solidFill>
                  <a:srgbClr val="000000"/>
                </a:solidFill>
                <a:effectLst/>
              </a:rPr>
              <a:t>Perjury Act 1911</a:t>
            </a:r>
            <a:r>
              <a:rPr lang="en-GB" sz="3200" b="0" i="0" dirty="0">
                <a:solidFill>
                  <a:srgbClr val="000000"/>
                </a:solidFill>
                <a:effectLst/>
              </a:rPr>
              <a:t>).</a:t>
            </a:r>
            <a:endParaRPr lang="en-GB" sz="3200" dirty="0"/>
          </a:p>
          <a:p>
            <a:pPr marL="0" indent="0">
              <a:buNone/>
            </a:pPr>
            <a:endParaRPr lang="en-GB" dirty="0"/>
          </a:p>
        </p:txBody>
      </p:sp>
    </p:spTree>
    <p:extLst>
      <p:ext uri="{BB962C8B-B14F-4D97-AF65-F5344CB8AC3E}">
        <p14:creationId xmlns:p14="http://schemas.microsoft.com/office/powerpoint/2010/main" val="33394707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84246-9F5D-B4B3-5B0A-871F0EC5B408}"/>
              </a:ext>
            </a:extLst>
          </p:cNvPr>
          <p:cNvSpPr>
            <a:spLocks noGrp="1"/>
          </p:cNvSpPr>
          <p:nvPr>
            <p:ph type="title"/>
          </p:nvPr>
        </p:nvSpPr>
        <p:spPr>
          <a:xfrm>
            <a:off x="433494" y="167813"/>
            <a:ext cx="8596668" cy="792307"/>
          </a:xfrm>
        </p:spPr>
        <p:txBody>
          <a:bodyPr/>
          <a:lstStyle/>
          <a:p>
            <a:r>
              <a:rPr lang="en-GB" dirty="0"/>
              <a:t>What is a vulnerable witness?</a:t>
            </a:r>
          </a:p>
        </p:txBody>
      </p:sp>
      <p:sp>
        <p:nvSpPr>
          <p:cNvPr id="3" name="Content Placeholder 2">
            <a:extLst>
              <a:ext uri="{FF2B5EF4-FFF2-40B4-BE49-F238E27FC236}">
                <a16:creationId xmlns:a16="http://schemas.microsoft.com/office/drawing/2014/main" id="{3ACB8BC5-6E3E-23BF-25DD-65B82CBE794F}"/>
              </a:ext>
            </a:extLst>
          </p:cNvPr>
          <p:cNvSpPr>
            <a:spLocks noGrp="1"/>
          </p:cNvSpPr>
          <p:nvPr>
            <p:ph idx="1"/>
          </p:nvPr>
        </p:nvSpPr>
        <p:spPr>
          <a:xfrm>
            <a:off x="433494" y="950046"/>
            <a:ext cx="10044006" cy="5740141"/>
          </a:xfrm>
        </p:spPr>
        <p:txBody>
          <a:bodyPr>
            <a:normAutofit/>
          </a:bodyPr>
          <a:lstStyle/>
          <a:p>
            <a:pPr algn="l" fontAlgn="base" latinLnBrk="0"/>
            <a:r>
              <a:rPr lang="en-GB" sz="2400" b="1" i="0" dirty="0">
                <a:solidFill>
                  <a:srgbClr val="000000"/>
                </a:solidFill>
                <a:effectLst/>
              </a:rPr>
              <a:t>s16 YJCEA 1999 </a:t>
            </a:r>
            <a:r>
              <a:rPr lang="en-GB" sz="2400" b="0" i="0" dirty="0">
                <a:solidFill>
                  <a:srgbClr val="000000"/>
                </a:solidFill>
                <a:effectLst/>
              </a:rPr>
              <a:t>:</a:t>
            </a:r>
          </a:p>
          <a:p>
            <a:pPr algn="l" fontAlgn="base" latinLnBrk="0"/>
            <a:r>
              <a:rPr lang="en-GB" sz="2400" b="0" i="0" dirty="0">
                <a:solidFill>
                  <a:srgbClr val="000000"/>
                </a:solidFill>
                <a:effectLst/>
              </a:rPr>
              <a:t>all child witnesses (under 18); and</a:t>
            </a:r>
          </a:p>
          <a:p>
            <a:pPr algn="l" fontAlgn="base" latinLnBrk="0"/>
            <a:r>
              <a:rPr lang="en-GB" sz="2400" b="0" i="0" dirty="0">
                <a:solidFill>
                  <a:srgbClr val="000000"/>
                </a:solidFill>
                <a:effectLst/>
              </a:rPr>
              <a:t>any witness whose quality of evidence is likely to be diminished because they:</a:t>
            </a:r>
          </a:p>
          <a:p>
            <a:pPr marL="0" indent="0" algn="l" fontAlgn="base">
              <a:buNone/>
            </a:pPr>
            <a:r>
              <a:rPr lang="en-GB" sz="2400" b="0" i="0" dirty="0">
                <a:solidFill>
                  <a:srgbClr val="000000"/>
                </a:solidFill>
                <a:effectLst/>
              </a:rPr>
              <a:t>— are suffering from a mental disorder (as defined by the </a:t>
            </a:r>
            <a:r>
              <a:rPr lang="en-GB" sz="2400" b="1" i="0" dirty="0">
                <a:solidFill>
                  <a:srgbClr val="000000"/>
                </a:solidFill>
                <a:effectLst/>
              </a:rPr>
              <a:t>Mental Health Act 1983</a:t>
            </a:r>
            <a:r>
              <a:rPr lang="en-GB" sz="2400" b="0" i="0" dirty="0">
                <a:solidFill>
                  <a:srgbClr val="000000"/>
                </a:solidFill>
                <a:effectLst/>
              </a:rPr>
              <a:t>);</a:t>
            </a:r>
          </a:p>
          <a:p>
            <a:pPr marL="0" indent="0" algn="l" fontAlgn="base">
              <a:buNone/>
            </a:pPr>
            <a:r>
              <a:rPr lang="en-GB" sz="2400" b="0" i="0" dirty="0">
                <a:solidFill>
                  <a:srgbClr val="000000"/>
                </a:solidFill>
                <a:effectLst/>
              </a:rPr>
              <a:t>— have a significant impairment of intelligence and social functioning;</a:t>
            </a:r>
          </a:p>
          <a:p>
            <a:pPr marL="0" indent="0" algn="l" fontAlgn="base">
              <a:buNone/>
            </a:pPr>
            <a:r>
              <a:rPr lang="en-GB" sz="2400" b="0" i="0" dirty="0">
                <a:solidFill>
                  <a:srgbClr val="000000"/>
                </a:solidFill>
                <a:effectLst/>
              </a:rPr>
              <a:t>— have a physical disability or are suffering from a physical disorder.</a:t>
            </a:r>
          </a:p>
          <a:p>
            <a:pPr algn="l" fontAlgn="base" latinLnBrk="0"/>
            <a:r>
              <a:rPr lang="en-GB" sz="2400" dirty="0">
                <a:solidFill>
                  <a:srgbClr val="000000"/>
                </a:solidFill>
              </a:rPr>
              <a:t>S</a:t>
            </a:r>
            <a:r>
              <a:rPr lang="en-GB" sz="2400" b="0" i="0" dirty="0">
                <a:solidFill>
                  <a:srgbClr val="000000"/>
                </a:solidFill>
                <a:effectLst/>
              </a:rPr>
              <a:t>pecial provisions in relation to spouses and partners, victims of sexual offences, and witnesses who require anonymity. </a:t>
            </a:r>
          </a:p>
          <a:p>
            <a:pPr algn="l" fontAlgn="base" latinLnBrk="0"/>
            <a:r>
              <a:rPr lang="en-GB" sz="2400" b="0" i="0" dirty="0">
                <a:solidFill>
                  <a:srgbClr val="000000"/>
                </a:solidFill>
                <a:effectLst/>
              </a:rPr>
              <a:t>Also consider the needs of vulnerable defendants (though </a:t>
            </a:r>
            <a:r>
              <a:rPr lang="en-GB" sz="2400" b="1" i="0" dirty="0">
                <a:solidFill>
                  <a:srgbClr val="000000"/>
                </a:solidFill>
                <a:effectLst/>
              </a:rPr>
              <a:t>s16 YJCEA 1999</a:t>
            </a:r>
            <a:r>
              <a:rPr lang="en-GB" sz="2400" b="0" i="0" dirty="0">
                <a:solidFill>
                  <a:srgbClr val="000000"/>
                </a:solidFill>
                <a:effectLst/>
              </a:rPr>
              <a:t> specifies that defendants cannot be categorised as vulnerable witnesses)</a:t>
            </a:r>
          </a:p>
          <a:p>
            <a:pPr marL="0" indent="0">
              <a:buNone/>
            </a:pPr>
            <a:endParaRPr lang="en-GB" sz="2400" dirty="0"/>
          </a:p>
          <a:p>
            <a:endParaRPr lang="en-GB" dirty="0"/>
          </a:p>
        </p:txBody>
      </p:sp>
    </p:spTree>
    <p:extLst>
      <p:ext uri="{BB962C8B-B14F-4D97-AF65-F5344CB8AC3E}">
        <p14:creationId xmlns:p14="http://schemas.microsoft.com/office/powerpoint/2010/main" val="9036245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35DA-630A-15EF-FBA0-597A083DD6A6}"/>
              </a:ext>
            </a:extLst>
          </p:cNvPr>
          <p:cNvSpPr>
            <a:spLocks noGrp="1"/>
          </p:cNvSpPr>
          <p:nvPr>
            <p:ph type="title"/>
          </p:nvPr>
        </p:nvSpPr>
        <p:spPr>
          <a:xfrm>
            <a:off x="245892" y="68688"/>
            <a:ext cx="8596668" cy="774878"/>
          </a:xfrm>
        </p:spPr>
        <p:txBody>
          <a:bodyPr/>
          <a:lstStyle/>
          <a:p>
            <a:r>
              <a:rPr lang="en-GB" dirty="0"/>
              <a:t>Witnesses under the age of 14</a:t>
            </a:r>
          </a:p>
        </p:txBody>
      </p:sp>
      <p:sp>
        <p:nvSpPr>
          <p:cNvPr id="3" name="Content Placeholder 2">
            <a:extLst>
              <a:ext uri="{FF2B5EF4-FFF2-40B4-BE49-F238E27FC236}">
                <a16:creationId xmlns:a16="http://schemas.microsoft.com/office/drawing/2014/main" id="{7800B702-1BF0-EA44-324C-84B006D47DD2}"/>
              </a:ext>
            </a:extLst>
          </p:cNvPr>
          <p:cNvSpPr>
            <a:spLocks noGrp="1"/>
          </p:cNvSpPr>
          <p:nvPr>
            <p:ph idx="1"/>
          </p:nvPr>
        </p:nvSpPr>
        <p:spPr>
          <a:xfrm>
            <a:off x="245891" y="779173"/>
            <a:ext cx="9574249" cy="5750416"/>
          </a:xfrm>
        </p:spPr>
        <p:txBody>
          <a:bodyPr>
            <a:normAutofit/>
          </a:bodyPr>
          <a:lstStyle/>
          <a:p>
            <a:r>
              <a:rPr lang="en-GB" sz="2400" dirty="0"/>
              <a:t>Only witnesses aged 14 years and over may give sworn evidence (s55 YJCEA 1999), and only if they sufficiently appreciate the seriousness of the situation. </a:t>
            </a:r>
          </a:p>
          <a:p>
            <a:r>
              <a:rPr lang="en-GB" sz="2400" dirty="0"/>
              <a:t>A person under 14 may give unsworn evidence under s56 YJCEA 1999.</a:t>
            </a:r>
          </a:p>
          <a:p>
            <a:r>
              <a:rPr lang="en-GB" sz="2400" dirty="0"/>
              <a:t>All child witnesses may give their evidence-in-chief by video-recorded interview (s27 YJCEA 1999). Achieving Best Evidence (ABE) interview, during which a child will be asked to explain the difference between truth and lies. </a:t>
            </a:r>
          </a:p>
          <a:p>
            <a:r>
              <a:rPr lang="en-GB" sz="2400" dirty="0"/>
              <a:t>ABE interviews are usually conducted by specially trained police officers. Child witnesses may then give any further evidence by live link (s24 YJCEA 1999) unless the court is satisfied that this will not improve the quality of the child’s evidence. </a:t>
            </a:r>
          </a:p>
          <a:p>
            <a:pPr marL="0" indent="0">
              <a:buNone/>
            </a:pPr>
            <a:endParaRPr lang="en-GB" dirty="0"/>
          </a:p>
        </p:txBody>
      </p:sp>
    </p:spTree>
    <p:extLst>
      <p:ext uri="{BB962C8B-B14F-4D97-AF65-F5344CB8AC3E}">
        <p14:creationId xmlns:p14="http://schemas.microsoft.com/office/powerpoint/2010/main" val="1857344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35DA-630A-15EF-FBA0-597A083DD6A6}"/>
              </a:ext>
            </a:extLst>
          </p:cNvPr>
          <p:cNvSpPr>
            <a:spLocks noGrp="1"/>
          </p:cNvSpPr>
          <p:nvPr>
            <p:ph type="title"/>
          </p:nvPr>
        </p:nvSpPr>
        <p:spPr>
          <a:xfrm>
            <a:off x="245892" y="68688"/>
            <a:ext cx="8596668" cy="774878"/>
          </a:xfrm>
        </p:spPr>
        <p:txBody>
          <a:bodyPr/>
          <a:lstStyle/>
          <a:p>
            <a:r>
              <a:rPr lang="en-GB" dirty="0"/>
              <a:t>Witnesses under the age of 14</a:t>
            </a:r>
          </a:p>
        </p:txBody>
      </p:sp>
      <p:sp>
        <p:nvSpPr>
          <p:cNvPr id="3" name="Content Placeholder 2">
            <a:extLst>
              <a:ext uri="{FF2B5EF4-FFF2-40B4-BE49-F238E27FC236}">
                <a16:creationId xmlns:a16="http://schemas.microsoft.com/office/drawing/2014/main" id="{7800B702-1BF0-EA44-324C-84B006D47DD2}"/>
              </a:ext>
            </a:extLst>
          </p:cNvPr>
          <p:cNvSpPr>
            <a:spLocks noGrp="1"/>
          </p:cNvSpPr>
          <p:nvPr>
            <p:ph idx="1"/>
          </p:nvPr>
        </p:nvSpPr>
        <p:spPr>
          <a:xfrm>
            <a:off x="135228" y="843566"/>
            <a:ext cx="9955369" cy="5930721"/>
          </a:xfrm>
        </p:spPr>
        <p:txBody>
          <a:bodyPr>
            <a:normAutofit fontScale="85000" lnSpcReduction="10000"/>
          </a:bodyPr>
          <a:lstStyle/>
          <a:p>
            <a:r>
              <a:rPr lang="en-GB" sz="2600" dirty="0"/>
              <a:t>A child witness may decide not to give evidence by either video-recorded interview or by live link or both, subject to the agreement of the court. </a:t>
            </a:r>
          </a:p>
          <a:p>
            <a:r>
              <a:rPr lang="en-GB" sz="2600" dirty="0"/>
              <a:t>If the child witness opts out, there is a presumption that they will give evidence in court from behind a screen (s23 YJCEA 1999). If the child does not want to use a screen they can opt out, again subject to the agreement of the court. The court will take into account what effect the opting out would have on the child’s evidence. </a:t>
            </a:r>
          </a:p>
          <a:p>
            <a:r>
              <a:rPr lang="en-GB" sz="2600" dirty="0"/>
              <a:t>A child witness </a:t>
            </a:r>
            <a:r>
              <a:rPr lang="en-GB" sz="2600" b="1" dirty="0"/>
              <a:t>cannot be cross examined </a:t>
            </a:r>
            <a:r>
              <a:rPr lang="en-GB" sz="2600" dirty="0"/>
              <a:t>in person by an </a:t>
            </a:r>
            <a:r>
              <a:rPr lang="en-GB" sz="2600" b="1" dirty="0"/>
              <a:t>unrepresented </a:t>
            </a:r>
            <a:r>
              <a:rPr lang="en-GB" sz="2600" dirty="0"/>
              <a:t>defendant (s35 YJCEA 1999) . If a defendant is unrepresented in a trial involving a child witness, the court has powers to appoint an advocate for the purposes of cross-examination under s38 YJCEA 1999. These provisions also apply to other vulnerable witnesses where it would be inappropriate for the defendant themself to conduct cross examination.</a:t>
            </a:r>
          </a:p>
          <a:p>
            <a:r>
              <a:rPr lang="en-GB" sz="2600" dirty="0"/>
              <a:t>Where a video-recorded interview is made before a child witness’s 18th birthday, the witness is eligible for video-recorded evidence-in-chief and live link special measures directions after their 18th birthday.</a:t>
            </a:r>
          </a:p>
          <a:p>
            <a:pPr marL="0" indent="0">
              <a:buNone/>
            </a:pPr>
            <a:endParaRPr lang="en-GB" dirty="0"/>
          </a:p>
        </p:txBody>
      </p:sp>
    </p:spTree>
    <p:extLst>
      <p:ext uri="{BB962C8B-B14F-4D97-AF65-F5344CB8AC3E}">
        <p14:creationId xmlns:p14="http://schemas.microsoft.com/office/powerpoint/2010/main" val="27650136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35DA-630A-15EF-FBA0-597A083DD6A6}"/>
              </a:ext>
            </a:extLst>
          </p:cNvPr>
          <p:cNvSpPr>
            <a:spLocks noGrp="1"/>
          </p:cNvSpPr>
          <p:nvPr>
            <p:ph type="title"/>
          </p:nvPr>
        </p:nvSpPr>
        <p:spPr>
          <a:xfrm>
            <a:off x="245892" y="68688"/>
            <a:ext cx="8596668" cy="774878"/>
          </a:xfrm>
        </p:spPr>
        <p:txBody>
          <a:bodyPr/>
          <a:lstStyle/>
          <a:p>
            <a:r>
              <a:rPr lang="en-GB" dirty="0"/>
              <a:t>Witnesses under the age of 14</a:t>
            </a:r>
          </a:p>
        </p:txBody>
      </p:sp>
      <p:sp>
        <p:nvSpPr>
          <p:cNvPr id="3" name="Content Placeholder 2">
            <a:extLst>
              <a:ext uri="{FF2B5EF4-FFF2-40B4-BE49-F238E27FC236}">
                <a16:creationId xmlns:a16="http://schemas.microsoft.com/office/drawing/2014/main" id="{7800B702-1BF0-EA44-324C-84B006D47DD2}"/>
              </a:ext>
            </a:extLst>
          </p:cNvPr>
          <p:cNvSpPr>
            <a:spLocks noGrp="1"/>
          </p:cNvSpPr>
          <p:nvPr>
            <p:ph idx="1"/>
          </p:nvPr>
        </p:nvSpPr>
        <p:spPr>
          <a:xfrm>
            <a:off x="321972" y="785611"/>
            <a:ext cx="9955369" cy="5930721"/>
          </a:xfrm>
        </p:spPr>
        <p:txBody>
          <a:bodyPr>
            <a:noAutofit/>
          </a:bodyPr>
          <a:lstStyle/>
          <a:p>
            <a:r>
              <a:rPr lang="en-GB" sz="2000" b="1" dirty="0"/>
              <a:t>Barker [2010]</a:t>
            </a:r>
            <a:r>
              <a:rPr lang="en-GB" sz="2000" dirty="0"/>
              <a:t>: D was convicted primarily upon the evidence of the 3 year old child complainant. On appeal, it was held that the age of a witness did not determine their ability to give truthful and accurate evidence – as long as adequate direction given to jury re the risks and the child was competent.</a:t>
            </a:r>
          </a:p>
          <a:p>
            <a:r>
              <a:rPr lang="en-GB" sz="2000" dirty="0"/>
              <a:t>Child must have the ability to understand the questions put to them by the defence as well as the prosecution and to provide answers to them which are understandable</a:t>
            </a:r>
          </a:p>
          <a:p>
            <a:r>
              <a:rPr lang="en-GB" sz="2000" dirty="0"/>
              <a:t>Some children may have the benefit of an intermediary who will seek to ensure that the witness is able to communicate their evidence effectively: look in advance at the questions which the defence propose to ask and state whether they are acceptable or not bearing in mind the particular difficulties which a child witness may have. They will sit with the witness when they give evidence and provide support to them.</a:t>
            </a:r>
          </a:p>
          <a:p>
            <a:r>
              <a:rPr lang="en-GB" sz="2000" dirty="0"/>
              <a:t>If an intermediary is used it is not appropriate for D to argue that the system was unfair because it did not permit a form of cross-examination which the young and vulnerable might find intimidating and confusing (Le Brocq v Liverpool Crown Court [2019]).</a:t>
            </a:r>
          </a:p>
        </p:txBody>
      </p:sp>
    </p:spTree>
    <p:extLst>
      <p:ext uri="{BB962C8B-B14F-4D97-AF65-F5344CB8AC3E}">
        <p14:creationId xmlns:p14="http://schemas.microsoft.com/office/powerpoint/2010/main" val="27165056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148429" y="53340"/>
            <a:ext cx="7162800" cy="682512"/>
          </a:xfrm>
        </p:spPr>
        <p:txBody>
          <a:bodyPr anchor="b">
            <a:noAutofit/>
          </a:bodyPr>
          <a:lstStyle/>
          <a:p>
            <a:pPr algn="r"/>
            <a:r>
              <a:rPr lang="en-GB" sz="4000" b="1" dirty="0"/>
              <a:t>Mentally unwell witnesses</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464820" y="784860"/>
            <a:ext cx="11235636" cy="6019800"/>
          </a:xfrm>
        </p:spPr>
        <p:txBody>
          <a:bodyPr anchor="ctr">
            <a:noAutofit/>
          </a:bodyPr>
          <a:lstStyle/>
          <a:p>
            <a:r>
              <a:rPr lang="en-GB" sz="2400" dirty="0"/>
              <a:t>A mentally ill witness is generally presumed competent to give evidence under the general presumption s53(1) YJCEA 1999. </a:t>
            </a:r>
          </a:p>
          <a:p>
            <a:r>
              <a:rPr lang="en-GB" sz="2400" dirty="0"/>
              <a:t>However, presumption can be rebutted  where the witness is unable to understand questions put to them and to give answers which can be understood, </a:t>
            </a:r>
            <a:r>
              <a:rPr lang="en-GB" sz="2400" dirty="0" err="1"/>
              <a:t>i.e</a:t>
            </a:r>
            <a:r>
              <a:rPr lang="en-GB" sz="2400" dirty="0"/>
              <a:t>  under s53(3) – the witness is not able to give ‘intelligible testimony’. </a:t>
            </a:r>
          </a:p>
          <a:p>
            <a:r>
              <a:rPr lang="en-GB" sz="2400" dirty="0"/>
              <a:t>A person is not considered competent to give evidence where ‘it appears to the court that he is not a person who is able to:</a:t>
            </a:r>
          </a:p>
          <a:p>
            <a:pPr lvl="1"/>
            <a:r>
              <a:rPr lang="en-GB" sz="2200" dirty="0"/>
              <a:t>understand questions put to him as a witness, and</a:t>
            </a:r>
          </a:p>
          <a:p>
            <a:pPr lvl="1"/>
            <a:r>
              <a:rPr lang="en-GB" sz="2400" dirty="0"/>
              <a:t>give answers to them which can be understood’.</a:t>
            </a:r>
          </a:p>
          <a:p>
            <a:r>
              <a:rPr lang="en-GB" sz="2400" dirty="0"/>
              <a:t>For example, the witness is unable to distinguish between truth and fiction or fact and fantasy. It is not necessary, however, for the witness to understand each and every question put; the judge is required to assess competence as a whole (Sed [2004]).</a:t>
            </a:r>
          </a:p>
          <a:p>
            <a:endParaRPr lang="en-GB" sz="1400" dirty="0"/>
          </a:p>
        </p:txBody>
      </p:sp>
    </p:spTree>
    <p:extLst>
      <p:ext uri="{BB962C8B-B14F-4D97-AF65-F5344CB8AC3E}">
        <p14:creationId xmlns:p14="http://schemas.microsoft.com/office/powerpoint/2010/main" val="8417811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662940" y="198120"/>
            <a:ext cx="7162800" cy="682512"/>
          </a:xfrm>
        </p:spPr>
        <p:txBody>
          <a:bodyPr anchor="b">
            <a:noAutofit/>
          </a:bodyPr>
          <a:lstStyle/>
          <a:p>
            <a:pPr algn="r"/>
            <a:r>
              <a:rPr lang="en-GB" sz="4000" b="1" dirty="0"/>
              <a:t>Mentally unwell witnesses</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187925" y="1042437"/>
            <a:ext cx="10520859" cy="6019800"/>
          </a:xfrm>
        </p:spPr>
        <p:txBody>
          <a:bodyPr anchor="ctr">
            <a:noAutofit/>
          </a:bodyPr>
          <a:lstStyle/>
          <a:p>
            <a:r>
              <a:rPr lang="en-GB" sz="2400" b="1" dirty="0"/>
              <a:t>s54(1) YJCEA 1999 </a:t>
            </a:r>
            <a:r>
              <a:rPr lang="en-GB" sz="2400" dirty="0"/>
              <a:t>provides that, if the issue of the witness’s competence is raised, the question shall be determined by the court. Under s54(2) the legal burden of proving the witness’s competence, on the balance of probabilities, lies with the party calling the witness. The court will take into account whether the witness will be the subject of any ‘special measures direction’ under s19 YJCEA 1999.</a:t>
            </a:r>
          </a:p>
          <a:p>
            <a:r>
              <a:rPr lang="en-GB" sz="2400" b="1" dirty="0"/>
              <a:t>s54(4)</a:t>
            </a:r>
            <a:r>
              <a:rPr lang="en-GB" sz="2400" dirty="0"/>
              <a:t> : determination of the witness’s competence is made in the absence of the jury. Court  may have the benefit of expert evidence (s54(5)). Any questions put to the witness whose competence is being determined by the court shall be in the presence of the parties (s54(6)).</a:t>
            </a:r>
          </a:p>
          <a:p>
            <a:r>
              <a:rPr lang="en-GB" sz="2400" dirty="0"/>
              <a:t>The matter will be decided on the basis of the judge’s perception of the witness’s ability to understand the ordinary course of proceedings. In </a:t>
            </a:r>
            <a:r>
              <a:rPr lang="en-GB" sz="2400" dirty="0" err="1"/>
              <a:t>Malicki</a:t>
            </a:r>
            <a:r>
              <a:rPr lang="en-GB" sz="2400" dirty="0"/>
              <a:t> [2009], it was held that the judge should keep the issue of competency under review during the course of the case.</a:t>
            </a:r>
          </a:p>
          <a:p>
            <a:endParaRPr lang="en-GB" sz="2000" dirty="0"/>
          </a:p>
          <a:p>
            <a:endParaRPr lang="en-GB" sz="1400" dirty="0"/>
          </a:p>
        </p:txBody>
      </p:sp>
    </p:spTree>
    <p:extLst>
      <p:ext uri="{BB962C8B-B14F-4D97-AF65-F5344CB8AC3E}">
        <p14:creationId xmlns:p14="http://schemas.microsoft.com/office/powerpoint/2010/main" val="18138478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662940" y="198120"/>
            <a:ext cx="7162800" cy="682512"/>
          </a:xfrm>
        </p:spPr>
        <p:txBody>
          <a:bodyPr anchor="b">
            <a:noAutofit/>
          </a:bodyPr>
          <a:lstStyle/>
          <a:p>
            <a:pPr algn="r"/>
            <a:r>
              <a:rPr lang="en-GB" sz="4000" b="1" dirty="0"/>
              <a:t>Mentally unwell witnesses</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194363" y="489397"/>
            <a:ext cx="9973507" cy="5537916"/>
          </a:xfrm>
        </p:spPr>
        <p:txBody>
          <a:bodyPr anchor="ctr">
            <a:noAutofit/>
          </a:bodyPr>
          <a:lstStyle/>
          <a:p>
            <a:endParaRPr lang="en-GB" sz="1600" dirty="0"/>
          </a:p>
          <a:p>
            <a:r>
              <a:rPr lang="en-GB" sz="2400" dirty="0"/>
              <a:t>A person may be competent to give evidence, but not competent to give </a:t>
            </a:r>
            <a:r>
              <a:rPr lang="en-GB" sz="2400" b="1" dirty="0"/>
              <a:t>sworn evidence </a:t>
            </a:r>
            <a:r>
              <a:rPr lang="en-GB" sz="2400" dirty="0"/>
              <a:t>because they do not satisfy the second limb of s55 YJCEA 1999 which states that they must have ‘sufficient appreciation of the solemnity of the occasion and of the particular responsibility to tell the truth which is involved in taking an oath’.</a:t>
            </a:r>
          </a:p>
          <a:p>
            <a:r>
              <a:rPr lang="en-GB" sz="2400" dirty="0"/>
              <a:t>s56 YJCEA 1999 provides that such a person may give unsworn evidence.</a:t>
            </a:r>
          </a:p>
          <a:p>
            <a:r>
              <a:rPr lang="en-GB" sz="2400" dirty="0"/>
              <a:t>s116(2)(b) Criminal Justice Act 2003 allows out of court statements (i.e. hearsay evidence) to be admitted into evidence during a trial. For example, in Sed [2004], it was in the interests of justice to admit the victim’s videotaped interview as part of the evidence where her Alzheimer’s disease meant she was unfit to attend the trial.</a:t>
            </a:r>
          </a:p>
        </p:txBody>
      </p:sp>
    </p:spTree>
    <p:extLst>
      <p:ext uri="{BB962C8B-B14F-4D97-AF65-F5344CB8AC3E}">
        <p14:creationId xmlns:p14="http://schemas.microsoft.com/office/powerpoint/2010/main" val="33504044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62282-3878-BF62-2EDB-513A8CACBAB7}"/>
              </a:ext>
            </a:extLst>
          </p:cNvPr>
          <p:cNvSpPr>
            <a:spLocks noGrp="1"/>
          </p:cNvSpPr>
          <p:nvPr>
            <p:ph type="title"/>
          </p:nvPr>
        </p:nvSpPr>
        <p:spPr>
          <a:xfrm>
            <a:off x="257268" y="179552"/>
            <a:ext cx="8596668" cy="1320800"/>
          </a:xfrm>
        </p:spPr>
        <p:txBody>
          <a:bodyPr>
            <a:normAutofit fontScale="90000"/>
          </a:bodyPr>
          <a:lstStyle/>
          <a:p>
            <a:r>
              <a:rPr lang="en-GB" b="1" dirty="0"/>
              <a:t>Measures for vulnerable and intimidated witnesses under the YJCEA 1999</a:t>
            </a:r>
          </a:p>
        </p:txBody>
      </p:sp>
      <p:sp>
        <p:nvSpPr>
          <p:cNvPr id="3" name="Content Placeholder 2">
            <a:extLst>
              <a:ext uri="{FF2B5EF4-FFF2-40B4-BE49-F238E27FC236}">
                <a16:creationId xmlns:a16="http://schemas.microsoft.com/office/drawing/2014/main" id="{07A0F27C-4A8C-4AFF-0F81-3728CEDFDA85}"/>
              </a:ext>
            </a:extLst>
          </p:cNvPr>
          <p:cNvSpPr>
            <a:spLocks noGrp="1"/>
          </p:cNvSpPr>
          <p:nvPr>
            <p:ph idx="1"/>
          </p:nvPr>
        </p:nvSpPr>
        <p:spPr>
          <a:xfrm>
            <a:off x="199313" y="1500352"/>
            <a:ext cx="9987876" cy="5473521"/>
          </a:xfrm>
        </p:spPr>
        <p:txBody>
          <a:bodyPr>
            <a:normAutofit fontScale="85000" lnSpcReduction="10000"/>
          </a:bodyPr>
          <a:lstStyle/>
          <a:p>
            <a:r>
              <a:rPr lang="en-GB" sz="2800" dirty="0"/>
              <a:t>YJCEA 1999 also sets out special provisions in relation to witnesses who are considered especially vulnerable and/or intimidated. These provisions are designed to both prevent trauma and enable witnesses to give their best evidence: allows for an application for </a:t>
            </a:r>
            <a:r>
              <a:rPr lang="en-GB" sz="2800" b="1" dirty="0"/>
              <a:t>special measures </a:t>
            </a:r>
            <a:r>
              <a:rPr lang="en-GB" sz="2800" dirty="0"/>
              <a:t>during the course of giving evidence.</a:t>
            </a:r>
          </a:p>
          <a:p>
            <a:r>
              <a:rPr lang="en-GB" sz="2800" dirty="0"/>
              <a:t>There are two categories of eligibility for special measures contained in the YJCEA 1999:</a:t>
            </a:r>
          </a:p>
          <a:p>
            <a:pPr marL="0" indent="0">
              <a:buNone/>
            </a:pPr>
            <a:r>
              <a:rPr lang="en-GB" sz="2800" dirty="0"/>
              <a:t>(</a:t>
            </a:r>
            <a:r>
              <a:rPr lang="en-GB" sz="2800" dirty="0">
                <a:highlight>
                  <a:srgbClr val="FFFF00"/>
                </a:highlight>
              </a:rPr>
              <a:t>1)</a:t>
            </a:r>
            <a:r>
              <a:rPr lang="en-GB" sz="2800" dirty="0"/>
              <a:t>  s16(1), a witness is eligible for special measures if the witness is:</a:t>
            </a:r>
          </a:p>
          <a:p>
            <a:pPr lvl="1"/>
            <a:r>
              <a:rPr lang="en-GB" sz="2600" dirty="0"/>
              <a:t>Under 18 at time of hearing; or</a:t>
            </a:r>
          </a:p>
          <a:p>
            <a:pPr lvl="1"/>
            <a:r>
              <a:rPr lang="en-GB" sz="2600" dirty="0"/>
              <a:t>The quality of the evidence is likely to be diminished by reason of mental disorder or because the witness has a ‘significant impairment of intelligence and social functioning’; or</a:t>
            </a:r>
          </a:p>
          <a:p>
            <a:pPr lvl="1"/>
            <a:r>
              <a:rPr lang="en-GB" sz="2600" dirty="0"/>
              <a:t>The quality of the evidence is likely to be diminished because the witness has a physical disability or is suffering from a physical disorder.</a:t>
            </a:r>
          </a:p>
          <a:p>
            <a:pPr marL="0" indent="0">
              <a:buNone/>
            </a:pPr>
            <a:endParaRPr lang="en-GB" sz="2800" dirty="0"/>
          </a:p>
          <a:p>
            <a:endParaRPr lang="en-GB" dirty="0"/>
          </a:p>
        </p:txBody>
      </p:sp>
    </p:spTree>
    <p:extLst>
      <p:ext uri="{BB962C8B-B14F-4D97-AF65-F5344CB8AC3E}">
        <p14:creationId xmlns:p14="http://schemas.microsoft.com/office/powerpoint/2010/main" val="2516068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62282-3878-BF62-2EDB-513A8CACBAB7}"/>
              </a:ext>
            </a:extLst>
          </p:cNvPr>
          <p:cNvSpPr>
            <a:spLocks noGrp="1"/>
          </p:cNvSpPr>
          <p:nvPr>
            <p:ph type="title"/>
          </p:nvPr>
        </p:nvSpPr>
        <p:spPr>
          <a:xfrm>
            <a:off x="257268" y="179552"/>
            <a:ext cx="8596668" cy="1320800"/>
          </a:xfrm>
        </p:spPr>
        <p:txBody>
          <a:bodyPr>
            <a:normAutofit fontScale="90000"/>
          </a:bodyPr>
          <a:lstStyle/>
          <a:p>
            <a:r>
              <a:rPr lang="en-GB" b="1" dirty="0"/>
              <a:t>Measures for vulnerable and intimidated witnesses under the YJCEA 1999</a:t>
            </a:r>
          </a:p>
        </p:txBody>
      </p:sp>
      <p:sp>
        <p:nvSpPr>
          <p:cNvPr id="3" name="Content Placeholder 2">
            <a:extLst>
              <a:ext uri="{FF2B5EF4-FFF2-40B4-BE49-F238E27FC236}">
                <a16:creationId xmlns:a16="http://schemas.microsoft.com/office/drawing/2014/main" id="{07A0F27C-4A8C-4AFF-0F81-3728CEDFDA85}"/>
              </a:ext>
            </a:extLst>
          </p:cNvPr>
          <p:cNvSpPr>
            <a:spLocks noGrp="1"/>
          </p:cNvSpPr>
          <p:nvPr>
            <p:ph idx="1"/>
          </p:nvPr>
        </p:nvSpPr>
        <p:spPr>
          <a:xfrm>
            <a:off x="257268" y="1287887"/>
            <a:ext cx="9987876" cy="5473521"/>
          </a:xfrm>
        </p:spPr>
        <p:txBody>
          <a:bodyPr>
            <a:normAutofit fontScale="77500" lnSpcReduction="20000"/>
          </a:bodyPr>
          <a:lstStyle/>
          <a:p>
            <a:pPr marL="0" indent="0">
              <a:buNone/>
            </a:pPr>
            <a:r>
              <a:rPr lang="en-GB" sz="2800" dirty="0">
                <a:highlight>
                  <a:srgbClr val="FFFF00"/>
                </a:highlight>
              </a:rPr>
              <a:t>(2)</a:t>
            </a:r>
            <a:r>
              <a:rPr lang="en-GB" sz="2800" dirty="0"/>
              <a:t> s17 YJCEA 1999, witnesses might be entitled to a special measures direction  if they are considered to be ‘intimidated’ as a result of fear or distress about testifying in evidence. Relevant factors ( s17(2)):</a:t>
            </a:r>
          </a:p>
          <a:p>
            <a:r>
              <a:rPr lang="en-GB" sz="2800" dirty="0"/>
              <a:t>The nature and alleged circumstances of the offence to which the proceedings relate;</a:t>
            </a:r>
          </a:p>
          <a:p>
            <a:r>
              <a:rPr lang="en-GB" sz="2800" dirty="0"/>
              <a:t>The age of the witness;</a:t>
            </a:r>
          </a:p>
          <a:p>
            <a:r>
              <a:rPr lang="en-GB" sz="2800" dirty="0"/>
              <a:t>The social and cultural background and ethnic origins of the witness (if the court considers it relevant);</a:t>
            </a:r>
          </a:p>
          <a:p>
            <a:r>
              <a:rPr lang="en-GB" sz="2800" dirty="0"/>
              <a:t>The domestic and employment circumstances of the witness (if the court considers it relevant);</a:t>
            </a:r>
          </a:p>
          <a:p>
            <a:r>
              <a:rPr lang="en-GB" sz="2800" dirty="0"/>
              <a:t>Any religious beliefs or political opinions of the witness (if the court considers it relevant);</a:t>
            </a:r>
          </a:p>
          <a:p>
            <a:r>
              <a:rPr lang="en-GB" sz="2800" dirty="0"/>
              <a:t>Any behaviour towards the witness on the part of the defendant, members of the family or associates of the defendant, or any other person who is likely to be an accused or a witness in the proceedings.</a:t>
            </a:r>
          </a:p>
          <a:p>
            <a:endParaRPr lang="en-GB" dirty="0"/>
          </a:p>
        </p:txBody>
      </p:sp>
    </p:spTree>
    <p:extLst>
      <p:ext uri="{BB962C8B-B14F-4D97-AF65-F5344CB8AC3E}">
        <p14:creationId xmlns:p14="http://schemas.microsoft.com/office/powerpoint/2010/main" val="30486825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8C1B0-4B26-5F24-22E8-24CA4B9124A4}"/>
              </a:ext>
            </a:extLst>
          </p:cNvPr>
          <p:cNvSpPr>
            <a:spLocks noGrp="1"/>
          </p:cNvSpPr>
          <p:nvPr>
            <p:ph type="title"/>
          </p:nvPr>
        </p:nvSpPr>
        <p:spPr>
          <a:xfrm>
            <a:off x="181496" y="156238"/>
            <a:ext cx="9967056" cy="790359"/>
          </a:xfrm>
        </p:spPr>
        <p:txBody>
          <a:bodyPr>
            <a:normAutofit fontScale="90000"/>
          </a:bodyPr>
          <a:lstStyle/>
          <a:p>
            <a:r>
              <a:rPr lang="en-GB" sz="3200" b="1" dirty="0"/>
              <a:t>Measures for vulnerable and intimidated witnesses under the YJCEA 1999</a:t>
            </a:r>
          </a:p>
        </p:txBody>
      </p:sp>
      <p:sp>
        <p:nvSpPr>
          <p:cNvPr id="3" name="Content Placeholder 2">
            <a:extLst>
              <a:ext uri="{FF2B5EF4-FFF2-40B4-BE49-F238E27FC236}">
                <a16:creationId xmlns:a16="http://schemas.microsoft.com/office/drawing/2014/main" id="{2CC02658-C3C1-362E-EA73-0EC3FAF4CE9D}"/>
              </a:ext>
            </a:extLst>
          </p:cNvPr>
          <p:cNvSpPr>
            <a:spLocks noGrp="1"/>
          </p:cNvSpPr>
          <p:nvPr>
            <p:ph idx="1"/>
          </p:nvPr>
        </p:nvSpPr>
        <p:spPr>
          <a:xfrm>
            <a:off x="181496" y="1238779"/>
            <a:ext cx="9825388" cy="5754449"/>
          </a:xfrm>
        </p:spPr>
        <p:txBody>
          <a:bodyPr>
            <a:noAutofit/>
          </a:bodyPr>
          <a:lstStyle/>
          <a:p>
            <a:pPr algn="l" fontAlgn="base" latinLnBrk="0"/>
            <a:r>
              <a:rPr lang="en-GB" sz="2400" b="0" i="0" dirty="0">
                <a:solidFill>
                  <a:srgbClr val="000000"/>
                </a:solidFill>
                <a:effectLst/>
                <a:latin typeface="+mj-lt"/>
              </a:rPr>
              <a:t>In considering their eligibility for special measures under both of these provisions, the court must also consider any views expressed by the witness.</a:t>
            </a:r>
          </a:p>
          <a:p>
            <a:pPr algn="l" fontAlgn="base" latinLnBrk="0"/>
            <a:r>
              <a:rPr lang="en-GB" sz="2400" b="0" i="0" dirty="0">
                <a:solidFill>
                  <a:srgbClr val="000000"/>
                </a:solidFill>
                <a:effectLst/>
                <a:latin typeface="+mj-lt"/>
              </a:rPr>
              <a:t>A complainant in a sexual offence case automatically falls within this section unless the witness informs the court that they do not wish to be eligible for assistance. Automatic eligibility means that the court does not need to be satisfied that the quality of the witness’s evidence will be diminished for the purposes of establishing eligibility. (</a:t>
            </a:r>
            <a:r>
              <a:rPr lang="en-GB" sz="2200" b="0" i="0" dirty="0">
                <a:solidFill>
                  <a:srgbClr val="000000"/>
                </a:solidFill>
                <a:effectLst/>
                <a:latin typeface="+mj-lt"/>
              </a:rPr>
              <a:t>Similarly in proceedings related to ‘relevant offences’ listed in </a:t>
            </a:r>
            <a:r>
              <a:rPr lang="en-GB" sz="2200" b="0" i="0" dirty="0" err="1">
                <a:solidFill>
                  <a:srgbClr val="000000"/>
                </a:solidFill>
                <a:effectLst/>
                <a:latin typeface="+mj-lt"/>
              </a:rPr>
              <a:t>Sch</a:t>
            </a:r>
            <a:r>
              <a:rPr lang="en-GB" sz="2200" b="0" i="0" dirty="0">
                <a:solidFill>
                  <a:srgbClr val="000000"/>
                </a:solidFill>
                <a:effectLst/>
                <a:latin typeface="+mj-lt"/>
              </a:rPr>
              <a:t> 1A, including specified gun and knife crimes).</a:t>
            </a:r>
          </a:p>
          <a:p>
            <a:pPr algn="l" fontAlgn="base" latinLnBrk="0"/>
            <a:r>
              <a:rPr lang="en-GB" sz="2400" b="0" i="0" dirty="0">
                <a:solidFill>
                  <a:srgbClr val="000000"/>
                </a:solidFill>
                <a:effectLst/>
                <a:latin typeface="+mj-lt"/>
              </a:rPr>
              <a:t>The Code of Practice for Victims of Crime (see </a:t>
            </a:r>
            <a:r>
              <a:rPr lang="en-GB" sz="2400" dirty="0">
                <a:solidFill>
                  <a:srgbClr val="000000"/>
                </a:solidFill>
                <a:latin typeface="+mj-lt"/>
              </a:rPr>
              <a:t>8</a:t>
            </a:r>
            <a:r>
              <a:rPr lang="en-GB" sz="2400" b="0" i="0" dirty="0">
                <a:solidFill>
                  <a:srgbClr val="000000"/>
                </a:solidFill>
                <a:effectLst/>
                <a:latin typeface="+mj-lt"/>
              </a:rPr>
              <a:t>.4) uses the same definition of vulnerable or intimidated victims when determining enhanced eligibility for witness entitlements under that code.</a:t>
            </a:r>
            <a:endParaRPr lang="en-GB" sz="2400" dirty="0"/>
          </a:p>
        </p:txBody>
      </p:sp>
    </p:spTree>
    <p:extLst>
      <p:ext uri="{BB962C8B-B14F-4D97-AF65-F5344CB8AC3E}">
        <p14:creationId xmlns:p14="http://schemas.microsoft.com/office/powerpoint/2010/main" val="1258621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Judge">
            <a:extLst>
              <a:ext uri="{FF2B5EF4-FFF2-40B4-BE49-F238E27FC236}">
                <a16:creationId xmlns:a16="http://schemas.microsoft.com/office/drawing/2014/main" id="{CF086BA6-A29B-1E40-F58B-DE5C76FE315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17F830AD-14F2-59A0-E027-5A0961E34D20}"/>
              </a:ext>
            </a:extLst>
          </p:cNvPr>
          <p:cNvSpPr>
            <a:spLocks noGrp="1"/>
          </p:cNvSpPr>
          <p:nvPr>
            <p:ph idx="1"/>
          </p:nvPr>
        </p:nvSpPr>
        <p:spPr>
          <a:xfrm>
            <a:off x="7005918" y="1223682"/>
            <a:ext cx="4688795" cy="4931585"/>
          </a:xfrm>
        </p:spPr>
        <p:txBody>
          <a:bodyPr anchor="t">
            <a:normAutofit/>
          </a:bodyPr>
          <a:lstStyle/>
          <a:p>
            <a:pPr>
              <a:lnSpc>
                <a:spcPct val="90000"/>
              </a:lnSpc>
            </a:pPr>
            <a:r>
              <a:rPr lang="en-GB" dirty="0">
                <a:solidFill>
                  <a:srgbClr val="FFFFFF"/>
                </a:solidFill>
              </a:rPr>
              <a:t>s6 Domestic Abuse Act 2021 extends automatic eligibility to complainant witnesses giving evidence in proceedings in which it is alleged that the behaviour of the accused amounted to domestic abuse within the meaning of the Domestic Abuse Act 2021. Witnesses are automatically eligible for the special measures in ss23–26 YJCEA 1999, namely:</a:t>
            </a:r>
          </a:p>
          <a:p>
            <a:pPr>
              <a:lnSpc>
                <a:spcPct val="90000"/>
              </a:lnSpc>
            </a:pPr>
            <a:endParaRPr lang="en-GB" dirty="0">
              <a:solidFill>
                <a:srgbClr val="FFFFFF"/>
              </a:solidFill>
            </a:endParaRPr>
          </a:p>
          <a:p>
            <a:pPr>
              <a:lnSpc>
                <a:spcPct val="90000"/>
              </a:lnSpc>
            </a:pPr>
            <a:r>
              <a:rPr lang="en-GB" dirty="0">
                <a:solidFill>
                  <a:srgbClr val="FFFFFF"/>
                </a:solidFill>
              </a:rPr>
              <a:t>screens;</a:t>
            </a:r>
          </a:p>
          <a:p>
            <a:pPr>
              <a:lnSpc>
                <a:spcPct val="90000"/>
              </a:lnSpc>
            </a:pPr>
            <a:r>
              <a:rPr lang="en-GB" dirty="0">
                <a:solidFill>
                  <a:srgbClr val="FFFFFF"/>
                </a:solidFill>
              </a:rPr>
              <a:t>live links;</a:t>
            </a:r>
          </a:p>
          <a:p>
            <a:pPr>
              <a:lnSpc>
                <a:spcPct val="90000"/>
              </a:lnSpc>
            </a:pPr>
            <a:r>
              <a:rPr lang="en-GB" dirty="0">
                <a:solidFill>
                  <a:srgbClr val="FFFFFF"/>
                </a:solidFill>
              </a:rPr>
              <a:t>evidence in private; and</a:t>
            </a:r>
          </a:p>
          <a:p>
            <a:pPr>
              <a:lnSpc>
                <a:spcPct val="90000"/>
              </a:lnSpc>
            </a:pPr>
            <a:r>
              <a:rPr lang="en-GB" dirty="0">
                <a:solidFill>
                  <a:srgbClr val="FFFFFF"/>
                </a:solidFill>
              </a:rPr>
              <a:t>removal of wigs and gowns.</a:t>
            </a:r>
          </a:p>
        </p:txBody>
      </p:sp>
    </p:spTree>
    <p:extLst>
      <p:ext uri="{BB962C8B-B14F-4D97-AF65-F5344CB8AC3E}">
        <p14:creationId xmlns:p14="http://schemas.microsoft.com/office/powerpoint/2010/main" val="11617056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114F7-F77D-3B73-0D29-3AE0BACBE418}"/>
              </a:ext>
            </a:extLst>
          </p:cNvPr>
          <p:cNvSpPr>
            <a:spLocks noGrp="1"/>
          </p:cNvSpPr>
          <p:nvPr>
            <p:ph type="title"/>
          </p:nvPr>
        </p:nvSpPr>
        <p:spPr>
          <a:xfrm>
            <a:off x="277086" y="156238"/>
            <a:ext cx="9787753" cy="1320800"/>
          </a:xfrm>
        </p:spPr>
        <p:txBody>
          <a:bodyPr>
            <a:normAutofit fontScale="90000"/>
          </a:bodyPr>
          <a:lstStyle/>
          <a:p>
            <a:r>
              <a:rPr lang="en-GB" dirty="0"/>
              <a:t>Special Measures: </a:t>
            </a:r>
            <a:r>
              <a:rPr lang="en-GB" sz="3100" b="0" i="0" dirty="0">
                <a:solidFill>
                  <a:srgbClr val="000000"/>
                </a:solidFill>
                <a:effectLst/>
                <a:latin typeface="+mn-lt"/>
              </a:rPr>
              <a:t>Special measures must be appropriate on the facts and the witness’s personal characteristics and include</a:t>
            </a:r>
            <a:r>
              <a:rPr lang="en-GB" b="0" i="0" dirty="0">
                <a:solidFill>
                  <a:srgbClr val="000000"/>
                </a:solidFill>
                <a:effectLst/>
                <a:latin typeface="inherit"/>
              </a:rPr>
              <a:t>:</a:t>
            </a:r>
            <a:br>
              <a:rPr lang="en-GB" b="0" i="0" dirty="0">
                <a:solidFill>
                  <a:srgbClr val="000000"/>
                </a:solidFill>
                <a:effectLst/>
                <a:latin typeface="inherit"/>
              </a:rPr>
            </a:br>
            <a:endParaRPr lang="en-GB" dirty="0"/>
          </a:p>
        </p:txBody>
      </p:sp>
      <p:sp>
        <p:nvSpPr>
          <p:cNvPr id="3" name="Content Placeholder 2">
            <a:extLst>
              <a:ext uri="{FF2B5EF4-FFF2-40B4-BE49-F238E27FC236}">
                <a16:creationId xmlns:a16="http://schemas.microsoft.com/office/drawing/2014/main" id="{D1DF2040-96AA-4982-0D51-D243D86251CD}"/>
              </a:ext>
            </a:extLst>
          </p:cNvPr>
          <p:cNvSpPr>
            <a:spLocks noGrp="1"/>
          </p:cNvSpPr>
          <p:nvPr>
            <p:ph sz="half" idx="1"/>
          </p:nvPr>
        </p:nvSpPr>
        <p:spPr>
          <a:xfrm>
            <a:off x="336044" y="1799385"/>
            <a:ext cx="4184035" cy="3093991"/>
          </a:xfrm>
          <a:ln w="53975">
            <a:solidFill>
              <a:schemeClr val="accent1"/>
            </a:solidFill>
          </a:ln>
        </p:spPr>
        <p:txBody>
          <a:bodyPr/>
          <a:lstStyle/>
          <a:p>
            <a:pPr algn="l" fontAlgn="base" latinLnBrk="0"/>
            <a:r>
              <a:rPr lang="en-GB" sz="2000" b="0" i="0" dirty="0">
                <a:solidFill>
                  <a:srgbClr val="000000"/>
                </a:solidFill>
                <a:effectLst/>
              </a:rPr>
              <a:t>screens around the witness box;</a:t>
            </a:r>
          </a:p>
          <a:p>
            <a:pPr algn="l" fontAlgn="base" latinLnBrk="0"/>
            <a:r>
              <a:rPr lang="en-GB" sz="2000" b="0" i="0" dirty="0">
                <a:solidFill>
                  <a:srgbClr val="000000"/>
                </a:solidFill>
                <a:effectLst/>
              </a:rPr>
              <a:t>evidence via live link;</a:t>
            </a:r>
          </a:p>
          <a:p>
            <a:pPr algn="l" fontAlgn="base" latinLnBrk="0"/>
            <a:r>
              <a:rPr lang="en-GB" sz="2000" b="0" i="0" dirty="0">
                <a:solidFill>
                  <a:srgbClr val="000000"/>
                </a:solidFill>
                <a:effectLst/>
              </a:rPr>
              <a:t>evidence given in private;</a:t>
            </a:r>
          </a:p>
          <a:p>
            <a:pPr algn="l" fontAlgn="base" latinLnBrk="0"/>
            <a:r>
              <a:rPr lang="en-GB" sz="2000" b="0" i="0" dirty="0">
                <a:solidFill>
                  <a:srgbClr val="000000"/>
                </a:solidFill>
                <a:effectLst/>
              </a:rPr>
              <a:t>removal of wigs and gowns;</a:t>
            </a:r>
          </a:p>
          <a:p>
            <a:endParaRPr lang="en-GB" dirty="0"/>
          </a:p>
        </p:txBody>
      </p:sp>
      <p:sp>
        <p:nvSpPr>
          <p:cNvPr id="4" name="Content Placeholder 3">
            <a:extLst>
              <a:ext uri="{FF2B5EF4-FFF2-40B4-BE49-F238E27FC236}">
                <a16:creationId xmlns:a16="http://schemas.microsoft.com/office/drawing/2014/main" id="{8BCCC01D-4472-C075-5FB3-F26DD5051F2D}"/>
              </a:ext>
            </a:extLst>
          </p:cNvPr>
          <p:cNvSpPr>
            <a:spLocks noGrp="1"/>
          </p:cNvSpPr>
          <p:nvPr>
            <p:ph sz="half" idx="2"/>
          </p:nvPr>
        </p:nvSpPr>
        <p:spPr>
          <a:xfrm>
            <a:off x="5276714" y="1783129"/>
            <a:ext cx="4184034" cy="3093991"/>
          </a:xfrm>
          <a:ln w="53975">
            <a:solidFill>
              <a:schemeClr val="accent1"/>
            </a:solidFill>
          </a:ln>
        </p:spPr>
        <p:txBody>
          <a:bodyPr/>
          <a:lstStyle/>
          <a:p>
            <a:pPr algn="l" fontAlgn="base" latinLnBrk="0"/>
            <a:r>
              <a:rPr lang="en-GB" sz="2000" b="0" i="0" dirty="0">
                <a:solidFill>
                  <a:srgbClr val="000000"/>
                </a:solidFill>
                <a:effectLst/>
                <a:latin typeface="+mj-lt"/>
              </a:rPr>
              <a:t>video recorded evidence in chief;</a:t>
            </a:r>
          </a:p>
          <a:p>
            <a:pPr algn="l" fontAlgn="base" latinLnBrk="0"/>
            <a:r>
              <a:rPr lang="en-GB" sz="2000" b="0" i="0" dirty="0">
                <a:solidFill>
                  <a:srgbClr val="000000"/>
                </a:solidFill>
                <a:effectLst/>
                <a:latin typeface="+mj-lt"/>
              </a:rPr>
              <a:t>video recorded cross-examination (being rolled out nationally);</a:t>
            </a:r>
          </a:p>
          <a:p>
            <a:pPr algn="l" fontAlgn="base" latinLnBrk="0"/>
            <a:r>
              <a:rPr lang="en-GB" sz="2000" b="0" i="0" dirty="0">
                <a:solidFill>
                  <a:srgbClr val="000000"/>
                </a:solidFill>
                <a:effectLst/>
                <a:latin typeface="+mj-lt"/>
              </a:rPr>
              <a:t>examination through an intermediary;</a:t>
            </a:r>
          </a:p>
          <a:p>
            <a:pPr algn="l" fontAlgn="base" latinLnBrk="0"/>
            <a:r>
              <a:rPr lang="en-GB" sz="2000" b="0" i="0" dirty="0">
                <a:solidFill>
                  <a:srgbClr val="000000"/>
                </a:solidFill>
                <a:effectLst/>
                <a:latin typeface="+mj-lt"/>
              </a:rPr>
              <a:t>use of communication aids.</a:t>
            </a:r>
          </a:p>
          <a:p>
            <a:pPr marL="0" indent="0">
              <a:buNone/>
            </a:pPr>
            <a:endParaRPr lang="en-GB" dirty="0"/>
          </a:p>
        </p:txBody>
      </p:sp>
      <p:sp>
        <p:nvSpPr>
          <p:cNvPr id="5" name="TextBox 4">
            <a:extLst>
              <a:ext uri="{FF2B5EF4-FFF2-40B4-BE49-F238E27FC236}">
                <a16:creationId xmlns:a16="http://schemas.microsoft.com/office/drawing/2014/main" id="{D11BA03D-EB78-6199-596D-56DBB26C3E74}"/>
              </a:ext>
            </a:extLst>
          </p:cNvPr>
          <p:cNvSpPr txBox="1"/>
          <p:nvPr/>
        </p:nvSpPr>
        <p:spPr>
          <a:xfrm>
            <a:off x="587182" y="5199467"/>
            <a:ext cx="8768317" cy="1754326"/>
          </a:xfrm>
          <a:prstGeom prst="rect">
            <a:avLst/>
          </a:prstGeom>
          <a:noFill/>
        </p:spPr>
        <p:txBody>
          <a:bodyPr wrap="square" rtlCol="0">
            <a:spAutoFit/>
          </a:bodyPr>
          <a:lstStyle/>
          <a:p>
            <a:pPr algn="l" fontAlgn="base" latinLnBrk="0"/>
            <a:r>
              <a:rPr lang="en-GB" b="0" i="0" dirty="0">
                <a:solidFill>
                  <a:srgbClr val="000000"/>
                </a:solidFill>
                <a:effectLst/>
              </a:rPr>
              <a:t>Once in force, s137 CJA 2003 will allow for video evidence of interviews of witnesses to be submitted where an offence is triable either on indictment or either way.</a:t>
            </a:r>
          </a:p>
          <a:p>
            <a:pPr fontAlgn="base"/>
            <a:r>
              <a:rPr lang="en-GB" dirty="0">
                <a:solidFill>
                  <a:srgbClr val="000000"/>
                </a:solidFill>
              </a:rPr>
              <a:t>J</a:t>
            </a:r>
            <a:r>
              <a:rPr lang="en-GB" b="0" i="0" dirty="0">
                <a:solidFill>
                  <a:srgbClr val="000000"/>
                </a:solidFill>
                <a:effectLst/>
              </a:rPr>
              <a:t>udge must warn the jury in whatever way they feel appropriate, that the defendant is not prejudiced by the granting of a special measures direction.</a:t>
            </a:r>
          </a:p>
          <a:p>
            <a:endParaRPr lang="en-GB" dirty="0"/>
          </a:p>
        </p:txBody>
      </p:sp>
    </p:spTree>
    <p:extLst>
      <p:ext uri="{BB962C8B-B14F-4D97-AF65-F5344CB8AC3E}">
        <p14:creationId xmlns:p14="http://schemas.microsoft.com/office/powerpoint/2010/main" val="32484608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71D2-7B73-EDB4-4452-DB4614B4B2C8}"/>
              </a:ext>
            </a:extLst>
          </p:cNvPr>
          <p:cNvSpPr>
            <a:spLocks noGrp="1"/>
          </p:cNvSpPr>
          <p:nvPr>
            <p:ph type="title"/>
          </p:nvPr>
        </p:nvSpPr>
        <p:spPr>
          <a:xfrm>
            <a:off x="194377" y="81566"/>
            <a:ext cx="8596668" cy="749121"/>
          </a:xfrm>
        </p:spPr>
        <p:txBody>
          <a:bodyPr/>
          <a:lstStyle/>
          <a:p>
            <a:r>
              <a:rPr lang="en-GB" dirty="0"/>
              <a:t>Screens and live television link</a:t>
            </a:r>
          </a:p>
        </p:txBody>
      </p:sp>
      <p:sp>
        <p:nvSpPr>
          <p:cNvPr id="3" name="Content Placeholder 2">
            <a:extLst>
              <a:ext uri="{FF2B5EF4-FFF2-40B4-BE49-F238E27FC236}">
                <a16:creationId xmlns:a16="http://schemas.microsoft.com/office/drawing/2014/main" id="{23146444-1B08-6D72-933E-DF8BD3C404E4}"/>
              </a:ext>
            </a:extLst>
          </p:cNvPr>
          <p:cNvSpPr>
            <a:spLocks noGrp="1"/>
          </p:cNvSpPr>
          <p:nvPr>
            <p:ph idx="1"/>
          </p:nvPr>
        </p:nvSpPr>
        <p:spPr>
          <a:xfrm>
            <a:off x="194377" y="830687"/>
            <a:ext cx="8840154" cy="5540977"/>
          </a:xfrm>
        </p:spPr>
        <p:txBody>
          <a:bodyPr>
            <a:normAutofit/>
          </a:bodyPr>
          <a:lstStyle/>
          <a:p>
            <a:r>
              <a:rPr lang="en-GB" sz="2000" b="1" dirty="0"/>
              <a:t>s23(1)</a:t>
            </a:r>
            <a:r>
              <a:rPr lang="en-GB" sz="2000" dirty="0"/>
              <a:t> YJCEA 1999: a witness may, by use of a screen, be prevented from being seen by the accused. The screen should not prevent the witness from being seen by, and seeing, the judge and jury, or justices (s23(2)). The witness should also be visible to the advocates and any person, such as an intermediary (appointed under s29 YJCEA 1999), who has been appointed to assist the witness.</a:t>
            </a:r>
          </a:p>
          <a:p>
            <a:r>
              <a:rPr lang="en-GB" sz="2000" dirty="0"/>
              <a:t> </a:t>
            </a:r>
            <a:r>
              <a:rPr lang="en-GB" sz="2000" b="1" dirty="0"/>
              <a:t>s24(1)</a:t>
            </a:r>
            <a:r>
              <a:rPr lang="en-GB" sz="2000" dirty="0"/>
              <a:t> YJCEA 1999:  a witness may give evidence by a live television link. This direction will be made where it appears to be in the interests of justice and the previous practice and procedure under the Criminal Justice Act 1988 (CJA 1988) will be relevant.</a:t>
            </a:r>
          </a:p>
          <a:p>
            <a:r>
              <a:rPr lang="en-GB" sz="2000" b="1" dirty="0"/>
              <a:t>Camberwell Green Youth Court, ex </a:t>
            </a:r>
            <a:r>
              <a:rPr lang="en-GB" sz="2000" b="1" dirty="0" err="1"/>
              <a:t>parte</a:t>
            </a:r>
            <a:r>
              <a:rPr lang="en-GB" sz="2000" b="1" dirty="0"/>
              <a:t> D and Others </a:t>
            </a:r>
            <a:r>
              <a:rPr lang="en-GB" sz="2000" dirty="0"/>
              <a:t>[2003]: the fact that a child witness gives evidence through a live TV link under a special measures direction granted under s19 YJCEA 1999 does not infringe the defendant’s rights under Arts 6 and 16 European Convention on Human Rights (ECHR). The court held that the proceedings were not unfair simply because the child witnesses and the defendants were not in the same room.</a:t>
            </a:r>
          </a:p>
        </p:txBody>
      </p:sp>
    </p:spTree>
    <p:extLst>
      <p:ext uri="{BB962C8B-B14F-4D97-AF65-F5344CB8AC3E}">
        <p14:creationId xmlns:p14="http://schemas.microsoft.com/office/powerpoint/2010/main" val="19478048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71D2-7B73-EDB4-4452-DB4614B4B2C8}"/>
              </a:ext>
            </a:extLst>
          </p:cNvPr>
          <p:cNvSpPr>
            <a:spLocks noGrp="1"/>
          </p:cNvSpPr>
          <p:nvPr>
            <p:ph type="title"/>
          </p:nvPr>
        </p:nvSpPr>
        <p:spPr>
          <a:xfrm>
            <a:off x="529227" y="287628"/>
            <a:ext cx="8596668" cy="749121"/>
          </a:xfrm>
        </p:spPr>
        <p:txBody>
          <a:bodyPr/>
          <a:lstStyle/>
          <a:p>
            <a:r>
              <a:rPr lang="en-GB" dirty="0"/>
              <a:t>Screens and live television link</a:t>
            </a:r>
          </a:p>
        </p:txBody>
      </p:sp>
      <p:sp>
        <p:nvSpPr>
          <p:cNvPr id="3" name="Content Placeholder 2">
            <a:extLst>
              <a:ext uri="{FF2B5EF4-FFF2-40B4-BE49-F238E27FC236}">
                <a16:creationId xmlns:a16="http://schemas.microsoft.com/office/drawing/2014/main" id="{23146444-1B08-6D72-933E-DF8BD3C404E4}"/>
              </a:ext>
            </a:extLst>
          </p:cNvPr>
          <p:cNvSpPr>
            <a:spLocks noGrp="1"/>
          </p:cNvSpPr>
          <p:nvPr>
            <p:ph idx="1"/>
          </p:nvPr>
        </p:nvSpPr>
        <p:spPr>
          <a:xfrm>
            <a:off x="355361" y="1149598"/>
            <a:ext cx="9896222" cy="5540977"/>
          </a:xfrm>
        </p:spPr>
        <p:txBody>
          <a:bodyPr>
            <a:normAutofit/>
          </a:bodyPr>
          <a:lstStyle/>
          <a:p>
            <a:r>
              <a:rPr lang="en-GB" sz="2000" b="1" dirty="0"/>
              <a:t>s51 CJA 2003</a:t>
            </a:r>
            <a:r>
              <a:rPr lang="en-GB" sz="2000" dirty="0"/>
              <a:t>:a court may allow any witnesses (other than the defendant) to give evidence by a live link from any suitable facility (it is not limited to a court building), if the court is satisfied that it is in the interests of the efficient and effective administration of justice and where the necessary facilities are already available. In deciding whether to give a direction under this section the court must consider all the circumstances of the case and a list of statutory factors under s51(7).</a:t>
            </a:r>
          </a:p>
          <a:p>
            <a:r>
              <a:rPr lang="en-GB" sz="2000" dirty="0"/>
              <a:t>It is envisaged that the provision will be utilised in relation to witnesses with limited availability, such as professional witnesses. For example, one eminent neuropathologist gives evidence via </a:t>
            </a:r>
            <a:r>
              <a:rPr lang="en-GB" sz="2000" dirty="0" err="1"/>
              <a:t>videolink</a:t>
            </a:r>
            <a:r>
              <a:rPr lang="en-GB" sz="2000" dirty="0"/>
              <a:t> from the Central Criminal Court. </a:t>
            </a:r>
          </a:p>
          <a:p>
            <a:r>
              <a:rPr lang="en-GB" sz="2000" dirty="0"/>
              <a:t>Those with mobility issues who do not qualify for live links under YJCEA 1999 provisions for vulnerable and intimidated witnesses may also benefit. </a:t>
            </a:r>
          </a:p>
          <a:p>
            <a:r>
              <a:rPr lang="en-GB" sz="2000" dirty="0"/>
              <a:t>Application to permit a witness to give evidence via live link should be made in writing at the earliest opportunity, stating the grounds upon which such application is made by reference to the factors listed in s51(7) CJA 2003.</a:t>
            </a:r>
          </a:p>
        </p:txBody>
      </p:sp>
    </p:spTree>
    <p:extLst>
      <p:ext uri="{BB962C8B-B14F-4D97-AF65-F5344CB8AC3E}">
        <p14:creationId xmlns:p14="http://schemas.microsoft.com/office/powerpoint/2010/main" val="6286210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4820-9365-D4F7-0352-387A2D376570}"/>
              </a:ext>
            </a:extLst>
          </p:cNvPr>
          <p:cNvSpPr>
            <a:spLocks noGrp="1"/>
          </p:cNvSpPr>
          <p:nvPr>
            <p:ph type="title"/>
          </p:nvPr>
        </p:nvSpPr>
        <p:spPr>
          <a:xfrm>
            <a:off x="336044" y="156238"/>
            <a:ext cx="8596668" cy="719525"/>
          </a:xfrm>
        </p:spPr>
        <p:txBody>
          <a:bodyPr/>
          <a:lstStyle/>
          <a:p>
            <a:r>
              <a:rPr lang="en-GB" dirty="0"/>
              <a:t>Giving evidence in private</a:t>
            </a:r>
          </a:p>
        </p:txBody>
      </p:sp>
      <p:sp>
        <p:nvSpPr>
          <p:cNvPr id="3" name="Content Placeholder 2">
            <a:extLst>
              <a:ext uri="{FF2B5EF4-FFF2-40B4-BE49-F238E27FC236}">
                <a16:creationId xmlns:a16="http://schemas.microsoft.com/office/drawing/2014/main" id="{2EA1611D-70FC-DB0D-BFBC-D3A8556E103C}"/>
              </a:ext>
            </a:extLst>
          </p:cNvPr>
          <p:cNvSpPr>
            <a:spLocks noGrp="1"/>
          </p:cNvSpPr>
          <p:nvPr>
            <p:ph idx="1"/>
          </p:nvPr>
        </p:nvSpPr>
        <p:spPr>
          <a:xfrm>
            <a:off x="239451" y="939727"/>
            <a:ext cx="9683721" cy="5454634"/>
          </a:xfrm>
        </p:spPr>
        <p:txBody>
          <a:bodyPr>
            <a:normAutofit fontScale="92500" lnSpcReduction="20000"/>
          </a:bodyPr>
          <a:lstStyle/>
          <a:p>
            <a:r>
              <a:rPr lang="en-GB" sz="2400" b="0" i="0" dirty="0">
                <a:solidFill>
                  <a:srgbClr val="000000"/>
                </a:solidFill>
                <a:effectLst/>
                <a:latin typeface="+mj-lt"/>
              </a:rPr>
              <a:t>Under s25 YJCEA 1999 certain specified persons may be excluded from the court. The direction may be made only if the proceedings relate to a sexual offence or under the Modern Slavery Act 2015, or if it appears to the court that there are reasonable grounds for believing that any person other than the accused has sought to, or will seek to, intimidate the witness. In practical terms this means clearing the public gallery. The following participants in the trial may not be excluded:</a:t>
            </a:r>
          </a:p>
          <a:p>
            <a:pPr marL="0" indent="0">
              <a:buNone/>
            </a:pPr>
            <a:endParaRPr lang="en-GB" sz="2400" b="0" i="0" dirty="0">
              <a:solidFill>
                <a:srgbClr val="000000"/>
              </a:solidFill>
              <a:effectLst/>
              <a:latin typeface="+mj-lt"/>
            </a:endParaRPr>
          </a:p>
          <a:p>
            <a:r>
              <a:rPr lang="en-GB" sz="2400" b="0" i="0" dirty="0">
                <a:solidFill>
                  <a:srgbClr val="000000"/>
                </a:solidFill>
                <a:effectLst/>
                <a:latin typeface="+mj-lt"/>
              </a:rPr>
              <a:t>the accused;</a:t>
            </a:r>
          </a:p>
          <a:p>
            <a:endParaRPr lang="en-GB" sz="2400" b="0" i="0" dirty="0">
              <a:solidFill>
                <a:srgbClr val="000000"/>
              </a:solidFill>
              <a:effectLst/>
              <a:latin typeface="+mj-lt"/>
            </a:endParaRPr>
          </a:p>
          <a:p>
            <a:r>
              <a:rPr lang="en-GB" sz="2400" b="0" i="0" dirty="0">
                <a:solidFill>
                  <a:srgbClr val="000000"/>
                </a:solidFill>
                <a:effectLst/>
                <a:latin typeface="+mj-lt"/>
              </a:rPr>
              <a:t>the accused’s legal representatives;</a:t>
            </a:r>
          </a:p>
          <a:p>
            <a:endParaRPr lang="en-GB" sz="2400" b="0" i="0" dirty="0">
              <a:solidFill>
                <a:srgbClr val="000000"/>
              </a:solidFill>
              <a:effectLst/>
              <a:latin typeface="+mj-lt"/>
            </a:endParaRPr>
          </a:p>
          <a:p>
            <a:r>
              <a:rPr lang="en-GB" sz="2400" b="0" i="0" dirty="0">
                <a:solidFill>
                  <a:srgbClr val="000000"/>
                </a:solidFill>
                <a:effectLst/>
                <a:latin typeface="+mj-lt"/>
              </a:rPr>
              <a:t>an interpreter appointed by the court to assist the witness;</a:t>
            </a:r>
          </a:p>
          <a:p>
            <a:endParaRPr lang="en-GB" sz="2400" b="0" i="0" dirty="0">
              <a:solidFill>
                <a:srgbClr val="000000"/>
              </a:solidFill>
              <a:effectLst/>
              <a:latin typeface="+mj-lt"/>
            </a:endParaRPr>
          </a:p>
          <a:p>
            <a:r>
              <a:rPr lang="en-GB" sz="2400" b="0" i="0" dirty="0">
                <a:solidFill>
                  <a:srgbClr val="000000"/>
                </a:solidFill>
                <a:effectLst/>
                <a:latin typeface="+mj-lt"/>
              </a:rPr>
              <a:t>a court reporter representing a news-gathering organisation.</a:t>
            </a:r>
            <a:endParaRPr lang="en-GB" dirty="0"/>
          </a:p>
        </p:txBody>
      </p:sp>
    </p:spTree>
    <p:extLst>
      <p:ext uri="{BB962C8B-B14F-4D97-AF65-F5344CB8AC3E}">
        <p14:creationId xmlns:p14="http://schemas.microsoft.com/office/powerpoint/2010/main" val="21095202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24820-9365-D4F7-0352-387A2D376570}"/>
              </a:ext>
            </a:extLst>
          </p:cNvPr>
          <p:cNvSpPr>
            <a:spLocks noGrp="1"/>
          </p:cNvSpPr>
          <p:nvPr>
            <p:ph type="title"/>
          </p:nvPr>
        </p:nvSpPr>
        <p:spPr>
          <a:xfrm>
            <a:off x="336044" y="156238"/>
            <a:ext cx="9207200" cy="719525"/>
          </a:xfrm>
        </p:spPr>
        <p:txBody>
          <a:bodyPr>
            <a:normAutofit/>
          </a:bodyPr>
          <a:lstStyle/>
          <a:p>
            <a:r>
              <a:rPr lang="en-GB" sz="3200" dirty="0"/>
              <a:t>Video recorded evidence</a:t>
            </a:r>
          </a:p>
        </p:txBody>
      </p:sp>
      <p:sp>
        <p:nvSpPr>
          <p:cNvPr id="3" name="Content Placeholder 2">
            <a:extLst>
              <a:ext uri="{FF2B5EF4-FFF2-40B4-BE49-F238E27FC236}">
                <a16:creationId xmlns:a16="http://schemas.microsoft.com/office/drawing/2014/main" id="{2EA1611D-70FC-DB0D-BFBC-D3A8556E103C}"/>
              </a:ext>
            </a:extLst>
          </p:cNvPr>
          <p:cNvSpPr>
            <a:spLocks noGrp="1"/>
          </p:cNvSpPr>
          <p:nvPr>
            <p:ph idx="1"/>
          </p:nvPr>
        </p:nvSpPr>
        <p:spPr>
          <a:xfrm>
            <a:off x="245889" y="817378"/>
            <a:ext cx="10231073" cy="5512588"/>
          </a:xfrm>
        </p:spPr>
        <p:txBody>
          <a:bodyPr>
            <a:noAutofit/>
          </a:bodyPr>
          <a:lstStyle/>
          <a:p>
            <a:pPr fontAlgn="base"/>
            <a:r>
              <a:rPr lang="en-GB" sz="1400" b="1" dirty="0"/>
              <a:t>Video-recorded evidence-in-chief</a:t>
            </a:r>
          </a:p>
          <a:p>
            <a:pPr fontAlgn="base"/>
            <a:r>
              <a:rPr lang="en-GB" sz="1400" dirty="0"/>
              <a:t>s27 YJCEA 1999 provides for a video-recording of an interview of the witness to be admitted as their evidence-in-chief. The court has the discretion not to allow this if, in all the circumstances of the case, it would not be in the interests of justice to allow the recording (or part of it) to be admitted. In exercising this power, the court will consider any prejudice to the accused that might result from the witness’s evidence being heard in this way, weighed against the desirability of showing the recorded interview. A witness’s video-recorded evidence-in-chief will not be heard by the court if the witness is unavailable for cross-examination unless the parties have agreed that cross-examination is unnecessary (s27(4) YJCEA 1999).</a:t>
            </a:r>
          </a:p>
          <a:p>
            <a:pPr fontAlgn="base"/>
            <a:endParaRPr lang="en-GB" sz="1400" dirty="0"/>
          </a:p>
          <a:p>
            <a:pPr fontAlgn="base"/>
            <a:r>
              <a:rPr lang="en-GB" sz="1400" dirty="0"/>
              <a:t>A s27 YJCEA 1999 special measure is potentially available to all vulnerable and intimidated witnesses, but special rules require that such a measure must apply to child witnesses and to complainants in respect of sexual offences which are to be tried in the Crown Court.</a:t>
            </a:r>
          </a:p>
          <a:p>
            <a:pPr fontAlgn="base"/>
            <a:endParaRPr lang="en-GB" sz="1400" dirty="0"/>
          </a:p>
          <a:p>
            <a:pPr fontAlgn="base"/>
            <a:r>
              <a:rPr lang="en-GB" sz="1400" b="1" dirty="0"/>
              <a:t>Video-recorded cross-examination or re-examination</a:t>
            </a:r>
          </a:p>
          <a:p>
            <a:pPr fontAlgn="base"/>
            <a:r>
              <a:rPr lang="en-GB" sz="1400" dirty="0"/>
              <a:t>If a special measures direction under s27 YJCEA 1999 provides for the video-recording to be admitted as the witness’s evidence-in-chief, it may also, by s28, provide that any cross-examination or re-examination be video-recorded. The recording must be made in the presence of the judge or justices and the legal representatives acting in the proceedings. The recording may be made in the absence of the accused.</a:t>
            </a:r>
          </a:p>
          <a:p>
            <a:pPr fontAlgn="base"/>
            <a:endParaRPr lang="en-GB" sz="1400" dirty="0"/>
          </a:p>
          <a:p>
            <a:pPr fontAlgn="base"/>
            <a:r>
              <a:rPr lang="en-GB" sz="1400" dirty="0"/>
              <a:t>The provisions apply to vulnerable complainants, victims and witnesses eligible for assistance on the grounds of age or incapacity under s16 YJCEA 1999, regardless of the type of offence.</a:t>
            </a:r>
          </a:p>
        </p:txBody>
      </p:sp>
    </p:spTree>
    <p:extLst>
      <p:ext uri="{BB962C8B-B14F-4D97-AF65-F5344CB8AC3E}">
        <p14:creationId xmlns:p14="http://schemas.microsoft.com/office/powerpoint/2010/main" val="4380330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Intermediaries and Aids</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811369"/>
            <a:ext cx="9831828" cy="5589431"/>
          </a:xfrm>
        </p:spPr>
        <p:txBody>
          <a:bodyPr>
            <a:normAutofit lnSpcReduction="10000"/>
          </a:bodyPr>
          <a:lstStyle/>
          <a:p>
            <a:pPr algn="l" fontAlgn="base"/>
            <a:r>
              <a:rPr lang="en-GB" sz="2400" dirty="0">
                <a:solidFill>
                  <a:srgbClr val="000000"/>
                </a:solidFill>
              </a:rPr>
              <a:t>A special measures direction may provide for the witness to be examined through an interpreter, or with the assistance of an intermediary directed by the court. The intermediary is required to communicate questions to the witness and may give to the person asking the questions the witness’s reply. The intermediary may also explain to the witness or to the advocate any question or answer that might have been given</a:t>
            </a:r>
          </a:p>
          <a:p>
            <a:pPr algn="l" fontAlgn="base"/>
            <a:r>
              <a:rPr lang="en-GB" sz="2400" b="1" dirty="0">
                <a:solidFill>
                  <a:srgbClr val="000000"/>
                </a:solidFill>
              </a:rPr>
              <a:t>Anthony Roy Christian [2015</a:t>
            </a:r>
            <a:r>
              <a:rPr lang="en-GB" sz="2400" dirty="0">
                <a:solidFill>
                  <a:srgbClr val="000000"/>
                </a:solidFill>
              </a:rPr>
              <a:t>]:  the defence were concerned at the conduct of the Registered Intermediary which included sitting with her arm around the complainant, allowing the complainant to lie up against her in cross-examination and telling her to take time to breathe when she became upset. The Court noted that the Ministry of Justice guidance for Registered Intermediaries included that they should be ‘impartial and neutral’, and that they are not a ‘witness supporter’ but dismissed the suggestion that there was any serious risk of unfairness to the defendant from this conduct. </a:t>
            </a:r>
          </a:p>
        </p:txBody>
      </p:sp>
    </p:spTree>
    <p:extLst>
      <p:ext uri="{BB962C8B-B14F-4D97-AF65-F5344CB8AC3E}">
        <p14:creationId xmlns:p14="http://schemas.microsoft.com/office/powerpoint/2010/main" val="11847850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Intermediaries and Aids</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1112332"/>
            <a:ext cx="8408712" cy="4586570"/>
          </a:xfrm>
        </p:spPr>
        <p:txBody>
          <a:bodyPr>
            <a:normAutofit/>
          </a:bodyPr>
          <a:lstStyle/>
          <a:p>
            <a:pPr algn="l" fontAlgn="base"/>
            <a:r>
              <a:rPr lang="en-GB" sz="2400" dirty="0"/>
              <a:t>A special measures direction may provide for a witness giving evidence to be provided with such device as the court considers appropriate to enable questions or answers to be communicated to or by the witness despite any disorder or disability or other impairment which the witness has or suffers from. </a:t>
            </a:r>
            <a:br>
              <a:rPr lang="en-GB" sz="2400" dirty="0"/>
            </a:br>
            <a:endParaRPr lang="en-GB" sz="2400" dirty="0"/>
          </a:p>
          <a:p>
            <a:pPr algn="l" fontAlgn="base"/>
            <a:r>
              <a:rPr lang="en-GB" sz="2400" dirty="0"/>
              <a:t>This would cover, for example, sign and symbol boards, electronic communication devices, pictures and other visual prompts.</a:t>
            </a:r>
          </a:p>
        </p:txBody>
      </p:sp>
    </p:spTree>
    <p:extLst>
      <p:ext uri="{BB962C8B-B14F-4D97-AF65-F5344CB8AC3E}">
        <p14:creationId xmlns:p14="http://schemas.microsoft.com/office/powerpoint/2010/main" val="4491981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D661283-D4E9-521F-4F19-6C32C378B898}"/>
              </a:ext>
            </a:extLst>
          </p:cNvPr>
          <p:cNvPicPr>
            <a:picLocks noChangeAspect="1"/>
          </p:cNvPicPr>
          <p:nvPr/>
        </p:nvPicPr>
        <p:blipFill>
          <a:blip r:embed="rId2"/>
          <a:stretch>
            <a:fillRect/>
          </a:stretch>
        </p:blipFill>
        <p:spPr>
          <a:xfrm>
            <a:off x="2963570" y="1131994"/>
            <a:ext cx="6266737" cy="4590386"/>
          </a:xfrm>
          <a:prstGeom prst="rect">
            <a:avLst/>
          </a:prstGeom>
        </p:spPr>
      </p:pic>
    </p:spTree>
    <p:extLst>
      <p:ext uri="{BB962C8B-B14F-4D97-AF65-F5344CB8AC3E}">
        <p14:creationId xmlns:p14="http://schemas.microsoft.com/office/powerpoint/2010/main" val="16573856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55DDD-6C21-A22F-94C1-8CA240B6E855}"/>
              </a:ext>
            </a:extLst>
          </p:cNvPr>
          <p:cNvSpPr>
            <a:spLocks noGrp="1"/>
          </p:cNvSpPr>
          <p:nvPr>
            <p:ph type="title"/>
          </p:nvPr>
        </p:nvSpPr>
        <p:spPr>
          <a:xfrm>
            <a:off x="329603" y="156238"/>
            <a:ext cx="9258717" cy="1320800"/>
          </a:xfrm>
        </p:spPr>
        <p:txBody>
          <a:bodyPr>
            <a:normAutofit/>
          </a:bodyPr>
          <a:lstStyle/>
          <a:p>
            <a:r>
              <a:rPr lang="en-GB" sz="3200" b="1" dirty="0"/>
              <a:t>Spouses and Partners</a:t>
            </a:r>
          </a:p>
        </p:txBody>
      </p:sp>
      <p:sp>
        <p:nvSpPr>
          <p:cNvPr id="3" name="Content Placeholder 2">
            <a:extLst>
              <a:ext uri="{FF2B5EF4-FFF2-40B4-BE49-F238E27FC236}">
                <a16:creationId xmlns:a16="http://schemas.microsoft.com/office/drawing/2014/main" id="{FD78E2F8-D754-C345-3542-D42BE7A73DDB}"/>
              </a:ext>
            </a:extLst>
          </p:cNvPr>
          <p:cNvSpPr>
            <a:spLocks noGrp="1"/>
          </p:cNvSpPr>
          <p:nvPr>
            <p:ph idx="1"/>
          </p:nvPr>
        </p:nvSpPr>
        <p:spPr>
          <a:xfrm>
            <a:off x="329603" y="804930"/>
            <a:ext cx="9516296" cy="5595870"/>
          </a:xfrm>
        </p:spPr>
        <p:txBody>
          <a:bodyPr>
            <a:normAutofit fontScale="47500" lnSpcReduction="20000"/>
          </a:bodyPr>
          <a:lstStyle/>
          <a:p>
            <a:pPr fontAlgn="base"/>
            <a:r>
              <a:rPr lang="en-GB" sz="2400" dirty="0">
                <a:solidFill>
                  <a:srgbClr val="000000"/>
                </a:solidFill>
                <a:latin typeface="Inter"/>
              </a:rPr>
              <a:t>The law dealing with the competence and compellability of the accused’s spouse (or civil partner) is governed by s80 Police and Criminal Evidence Act 1984 (PACE 1984). There are no corresponding provisions for cohabitants.</a:t>
            </a:r>
          </a:p>
          <a:p>
            <a:pPr fontAlgn="base"/>
            <a:endParaRPr lang="en-GB" sz="2400" dirty="0">
              <a:solidFill>
                <a:srgbClr val="000000"/>
              </a:solidFill>
              <a:latin typeface="Inter"/>
            </a:endParaRPr>
          </a:p>
          <a:p>
            <a:pPr fontAlgn="base"/>
            <a:r>
              <a:rPr lang="en-GB" sz="2400" dirty="0">
                <a:solidFill>
                  <a:srgbClr val="000000"/>
                </a:solidFill>
                <a:latin typeface="Inter"/>
              </a:rPr>
              <a:t>The following points should be noted about the competence of the accused’s spouse or civil partner:</a:t>
            </a:r>
          </a:p>
          <a:p>
            <a:pPr fontAlgn="base"/>
            <a:endParaRPr lang="en-GB" sz="2400" dirty="0">
              <a:solidFill>
                <a:srgbClr val="000000"/>
              </a:solidFill>
              <a:latin typeface="Inter"/>
            </a:endParaRPr>
          </a:p>
          <a:p>
            <a:pPr fontAlgn="base"/>
            <a:r>
              <a:rPr lang="en-GB" sz="2400" dirty="0">
                <a:solidFill>
                  <a:srgbClr val="000000"/>
                </a:solidFill>
                <a:latin typeface="Inter"/>
              </a:rPr>
              <a:t>under s80(2) PACE 1984 the spouse or civil partner of the accused is always competent and compellable to give evidence on behalf of the accused unless the spouse or civil partner is jointly charged in the proceedings (s80(4));</a:t>
            </a:r>
          </a:p>
          <a:p>
            <a:pPr fontAlgn="base"/>
            <a:endParaRPr lang="en-GB" sz="2400" dirty="0">
              <a:solidFill>
                <a:srgbClr val="000000"/>
              </a:solidFill>
              <a:latin typeface="Inter"/>
            </a:endParaRPr>
          </a:p>
          <a:p>
            <a:pPr fontAlgn="base"/>
            <a:r>
              <a:rPr lang="en-GB" sz="2400" dirty="0">
                <a:solidFill>
                  <a:srgbClr val="000000"/>
                </a:solidFill>
                <a:latin typeface="Inter"/>
              </a:rPr>
              <a:t>under s80(2A) PACE 1984 the spouse or civil partner of one accused is competent to give evidence on behalf of any other co-accused charged in the proceedings or the prosecution unless the spouse or civil partner is jointly charged in the proceedings (s80(4)). The spouse or civil partner is only compellable if the offence is listed under s80(3) below; and</a:t>
            </a:r>
          </a:p>
          <a:p>
            <a:pPr fontAlgn="base"/>
            <a:endParaRPr lang="en-GB" sz="2400" dirty="0">
              <a:solidFill>
                <a:srgbClr val="000000"/>
              </a:solidFill>
              <a:latin typeface="Inter"/>
            </a:endParaRPr>
          </a:p>
          <a:p>
            <a:pPr fontAlgn="base"/>
            <a:r>
              <a:rPr lang="en-GB" sz="2400" dirty="0">
                <a:solidFill>
                  <a:srgbClr val="000000"/>
                </a:solidFill>
                <a:latin typeface="Inter"/>
              </a:rPr>
              <a:t>the general rule is that the spouse or civil partner of the accused is a competent, but not a compellable, witness for the prosecution. s80(3) PACE 1984 makes the accused’s spouse or civil partner a compellable witness for the prosecution if the accused is charged with:</a:t>
            </a:r>
          </a:p>
          <a:p>
            <a:pPr fontAlgn="base"/>
            <a:endParaRPr lang="en-GB" sz="2400" dirty="0">
              <a:solidFill>
                <a:srgbClr val="000000"/>
              </a:solidFill>
              <a:latin typeface="Inter"/>
            </a:endParaRPr>
          </a:p>
          <a:p>
            <a:pPr fontAlgn="base"/>
            <a:r>
              <a:rPr lang="en-GB" sz="2400" dirty="0">
                <a:solidFill>
                  <a:srgbClr val="000000"/>
                </a:solidFill>
                <a:latin typeface="Inter"/>
              </a:rPr>
              <a:t>— an assault on, or injury or threat of injury to, the spouse or civil partner;</a:t>
            </a:r>
          </a:p>
          <a:p>
            <a:pPr fontAlgn="base"/>
            <a:endParaRPr lang="en-GB" sz="2400" dirty="0">
              <a:solidFill>
                <a:srgbClr val="000000"/>
              </a:solidFill>
              <a:latin typeface="Inter"/>
            </a:endParaRPr>
          </a:p>
          <a:p>
            <a:pPr fontAlgn="base"/>
            <a:r>
              <a:rPr lang="en-GB" sz="2400" dirty="0">
                <a:solidFill>
                  <a:srgbClr val="000000"/>
                </a:solidFill>
                <a:latin typeface="Inter"/>
              </a:rPr>
              <a:t>— an assault on, or injury or threat of injury to, a person who was aged under 16 at the time of the alleged offence;</a:t>
            </a:r>
          </a:p>
          <a:p>
            <a:pPr fontAlgn="base"/>
            <a:endParaRPr lang="en-GB" sz="2400" dirty="0">
              <a:solidFill>
                <a:srgbClr val="000000"/>
              </a:solidFill>
              <a:latin typeface="Inter"/>
            </a:endParaRPr>
          </a:p>
          <a:p>
            <a:pPr fontAlgn="base"/>
            <a:r>
              <a:rPr lang="en-GB" sz="2400" dirty="0">
                <a:solidFill>
                  <a:srgbClr val="000000"/>
                </a:solidFill>
                <a:latin typeface="Inter"/>
              </a:rPr>
              <a:t>— a sexual offence in respect of a person who was aged under 16 at the time of the alleged offence;</a:t>
            </a:r>
          </a:p>
          <a:p>
            <a:pPr fontAlgn="base"/>
            <a:endParaRPr lang="en-GB" sz="2400" dirty="0">
              <a:solidFill>
                <a:srgbClr val="000000"/>
              </a:solidFill>
              <a:latin typeface="Inter"/>
            </a:endParaRPr>
          </a:p>
          <a:p>
            <a:pPr fontAlgn="base"/>
            <a:r>
              <a:rPr lang="en-GB" sz="2400" dirty="0">
                <a:solidFill>
                  <a:srgbClr val="000000"/>
                </a:solidFill>
                <a:latin typeface="Inter"/>
              </a:rPr>
              <a:t>— attempting or conspiring to commit, or aiding, abetting, counselling, procuring or inciting any of the above offences.</a:t>
            </a:r>
            <a:endParaRPr lang="en-GB" dirty="0"/>
          </a:p>
        </p:txBody>
      </p:sp>
    </p:spTree>
    <p:extLst>
      <p:ext uri="{BB962C8B-B14F-4D97-AF65-F5344CB8AC3E}">
        <p14:creationId xmlns:p14="http://schemas.microsoft.com/office/powerpoint/2010/main" val="3845409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303845" y="68687"/>
            <a:ext cx="8596668" cy="716924"/>
          </a:xfrm>
        </p:spPr>
        <p:txBody>
          <a:bodyPr/>
          <a:lstStyle/>
          <a:p>
            <a:r>
              <a:rPr lang="en-GB" dirty="0"/>
              <a:t>Victims of sexual offences</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26572" y="785611"/>
            <a:ext cx="10269709" cy="5892085"/>
          </a:xfrm>
        </p:spPr>
        <p:txBody>
          <a:bodyPr>
            <a:normAutofit/>
          </a:bodyPr>
          <a:lstStyle/>
          <a:p>
            <a:pPr algn="l" fontAlgn="base" latinLnBrk="0"/>
            <a:r>
              <a:rPr lang="en-GB" sz="2600" b="0" i="0" dirty="0">
                <a:solidFill>
                  <a:srgbClr val="000000"/>
                </a:solidFill>
                <a:effectLst/>
              </a:rPr>
              <a:t>Special measures can also be put in place in order to protect complainants in cases involving the commission of a sexual offence from humiliation and unnecessary interference with their private and family life (Article 8 ECHR). </a:t>
            </a:r>
          </a:p>
          <a:p>
            <a:pPr algn="l" fontAlgn="base" latinLnBrk="0"/>
            <a:r>
              <a:rPr lang="en-GB" sz="2600" b="0" i="0" dirty="0" err="1">
                <a:solidFill>
                  <a:srgbClr val="000000"/>
                </a:solidFill>
                <a:effectLst/>
              </a:rPr>
              <a:t>eg</a:t>
            </a:r>
            <a:r>
              <a:rPr lang="en-GB" sz="2600" b="0" i="0" dirty="0">
                <a:solidFill>
                  <a:srgbClr val="000000"/>
                </a:solidFill>
                <a:effectLst/>
              </a:rPr>
              <a:t>, s22A YJCEA 1999: sexual offences tried in the Crown Court</a:t>
            </a:r>
            <a:r>
              <a:rPr lang="en-GB" sz="2600" dirty="0">
                <a:solidFill>
                  <a:srgbClr val="000000"/>
                </a:solidFill>
              </a:rPr>
              <a:t> </a:t>
            </a:r>
            <a:r>
              <a:rPr lang="en-GB" sz="2600" b="0" i="0" dirty="0">
                <a:solidFill>
                  <a:srgbClr val="000000"/>
                </a:solidFill>
                <a:effectLst/>
              </a:rPr>
              <a:t>requires the admission of the complainant’s video-recorded statement under s27 YJCEA 1999 upon application, unless that requirement would not maximise the quality of the complainant’s evidence.</a:t>
            </a:r>
          </a:p>
          <a:p>
            <a:pPr algn="l" fontAlgn="base" latinLnBrk="0"/>
            <a:r>
              <a:rPr lang="en-GB" sz="2600" b="0" i="0" dirty="0">
                <a:solidFill>
                  <a:srgbClr val="000000"/>
                </a:solidFill>
                <a:effectLst/>
              </a:rPr>
              <a:t> ss34–40 YJCEA 1999: </a:t>
            </a:r>
            <a:r>
              <a:rPr lang="en-GB" sz="2600" b="1" i="0" dirty="0">
                <a:solidFill>
                  <a:srgbClr val="000000"/>
                </a:solidFill>
                <a:effectLst/>
              </a:rPr>
              <a:t>mandatory ban </a:t>
            </a:r>
            <a:r>
              <a:rPr lang="en-GB" sz="2600" b="0" i="0" dirty="0">
                <a:solidFill>
                  <a:srgbClr val="000000"/>
                </a:solidFill>
                <a:effectLst/>
              </a:rPr>
              <a:t>on unrepresented defendants conducting the cross-examination of adult and child witnesses in rape and other specified offences. These provisions are found in </a:t>
            </a:r>
            <a:r>
              <a:rPr lang="en-GB" sz="2600" b="0" i="0" dirty="0" err="1">
                <a:solidFill>
                  <a:srgbClr val="000000"/>
                </a:solidFill>
                <a:effectLst/>
              </a:rPr>
              <a:t>CrPR</a:t>
            </a:r>
            <a:r>
              <a:rPr lang="en-GB" sz="2600" b="0" i="0" dirty="0">
                <a:solidFill>
                  <a:srgbClr val="000000"/>
                </a:solidFill>
                <a:effectLst/>
              </a:rPr>
              <a:t> Part 22.</a:t>
            </a:r>
          </a:p>
        </p:txBody>
      </p:sp>
    </p:spTree>
    <p:extLst>
      <p:ext uri="{BB962C8B-B14F-4D97-AF65-F5344CB8AC3E}">
        <p14:creationId xmlns:p14="http://schemas.microsoft.com/office/powerpoint/2010/main" val="10635259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303845" y="68687"/>
            <a:ext cx="8596668" cy="716924"/>
          </a:xfrm>
        </p:spPr>
        <p:txBody>
          <a:bodyPr/>
          <a:lstStyle/>
          <a:p>
            <a:r>
              <a:rPr lang="en-GB" dirty="0"/>
              <a:t>Victims of sexual offences</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26573" y="785611"/>
            <a:ext cx="9735236" cy="5892085"/>
          </a:xfrm>
        </p:spPr>
        <p:txBody>
          <a:bodyPr>
            <a:normAutofit fontScale="92500"/>
          </a:bodyPr>
          <a:lstStyle/>
          <a:p>
            <a:pPr algn="l" fontAlgn="base" latinLnBrk="0"/>
            <a:r>
              <a:rPr lang="en-GB" sz="2600" b="0" i="0" dirty="0">
                <a:solidFill>
                  <a:srgbClr val="000000"/>
                </a:solidFill>
                <a:effectLst/>
              </a:rPr>
              <a:t>Similarly, s35 YJCEA 1999 provides that ‘No person charged with a sexual offence may cross-examine in person a ‘protected’ witness in connection with that offence or any other offence with which that person is charged in the proceedings’.</a:t>
            </a:r>
          </a:p>
          <a:p>
            <a:pPr algn="l" fontAlgn="base" latinLnBrk="0"/>
            <a:r>
              <a:rPr lang="en-GB" sz="2600" b="0" i="0" dirty="0">
                <a:solidFill>
                  <a:srgbClr val="000000"/>
                </a:solidFill>
                <a:effectLst/>
              </a:rPr>
              <a:t> A ‘protected witness’ is either the complainant or someone who is alleged to have been a witness to the commission of the sexual offence and: is a child; or is someone who should be cross-examined by means of a video-recording made when the witness was a child; or is someone who should be cross-examined in any other way at any such time’.</a:t>
            </a:r>
          </a:p>
          <a:p>
            <a:pPr algn="l" fontAlgn="base" latinLnBrk="0"/>
            <a:r>
              <a:rPr lang="en-GB" sz="2600" dirty="0">
                <a:solidFill>
                  <a:srgbClr val="000000"/>
                </a:solidFill>
              </a:rPr>
              <a:t>R</a:t>
            </a:r>
            <a:r>
              <a:rPr lang="en-GB" sz="2600" b="0" i="0" dirty="0">
                <a:solidFill>
                  <a:srgbClr val="000000"/>
                </a:solidFill>
                <a:effectLst/>
              </a:rPr>
              <a:t>estrictions can be imposed on the defence’s ability to adduce evidence and/or cross-examine the complainant about their past sexual behaviour that does not relate to the incident at hand. These provisions are known as the ‘rape shield’ legislation and can be found in ss41–43 YJCEA 1999.</a:t>
            </a:r>
            <a:endParaRPr lang="en-GB" dirty="0"/>
          </a:p>
        </p:txBody>
      </p:sp>
    </p:spTree>
    <p:extLst>
      <p:ext uri="{BB962C8B-B14F-4D97-AF65-F5344CB8AC3E}">
        <p14:creationId xmlns:p14="http://schemas.microsoft.com/office/powerpoint/2010/main" val="3472926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252331" y="81566"/>
            <a:ext cx="8596668" cy="716924"/>
          </a:xfrm>
        </p:spPr>
        <p:txBody>
          <a:bodyPr/>
          <a:lstStyle/>
          <a:p>
            <a:r>
              <a:rPr lang="en-GB" dirty="0"/>
              <a:t>Restrictions on cross examination</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52331" y="798490"/>
            <a:ext cx="9020458" cy="5733246"/>
          </a:xfrm>
        </p:spPr>
        <p:txBody>
          <a:bodyPr>
            <a:normAutofit fontScale="62500" lnSpcReduction="20000"/>
          </a:bodyPr>
          <a:lstStyle/>
          <a:p>
            <a:pPr fontAlgn="base"/>
            <a:r>
              <a:rPr lang="en-GB" sz="2800" i="0" dirty="0">
                <a:solidFill>
                  <a:srgbClr val="000000"/>
                </a:solidFill>
                <a:effectLst/>
              </a:rPr>
              <a:t>s41 YJCEA 1999 includes a general ban on the admissibility of sexual history evidence. In particular, s41(1) provides that: ‘If at a trial a person is charged with a sexual offence, then, except with the leave of the court</a:t>
            </a:r>
            <a:r>
              <a:rPr lang="en-GB" sz="2800" dirty="0">
                <a:solidFill>
                  <a:srgbClr val="000000"/>
                </a:solidFill>
              </a:rPr>
              <a:t>:</a:t>
            </a:r>
          </a:p>
          <a:p>
            <a:pPr lvl="1" fontAlgn="base"/>
            <a:r>
              <a:rPr lang="en-GB" sz="2600" i="0" dirty="0">
                <a:solidFill>
                  <a:srgbClr val="000000"/>
                </a:solidFill>
                <a:effectLst/>
              </a:rPr>
              <a:t>no evidence may be adduced, and</a:t>
            </a:r>
          </a:p>
          <a:p>
            <a:pPr lvl="1" fontAlgn="base"/>
            <a:r>
              <a:rPr lang="en-GB" sz="2800" i="0" dirty="0">
                <a:solidFill>
                  <a:srgbClr val="000000"/>
                </a:solidFill>
                <a:effectLst/>
              </a:rPr>
              <a:t>no question may be asked in cross-examination, by or on behalf of any accused at the trial, about any sexual behaviour of the complainant’.</a:t>
            </a:r>
          </a:p>
          <a:p>
            <a:pPr fontAlgn="base"/>
            <a:r>
              <a:rPr lang="en-GB" sz="2800" i="0" dirty="0">
                <a:solidFill>
                  <a:srgbClr val="000000"/>
                </a:solidFill>
                <a:effectLst/>
              </a:rPr>
              <a:t>In order for the </a:t>
            </a:r>
            <a:r>
              <a:rPr lang="en-GB" sz="2800" i="0" dirty="0" err="1">
                <a:solidFill>
                  <a:srgbClr val="000000"/>
                </a:solidFill>
                <a:effectLst/>
              </a:rPr>
              <a:t>dfence</a:t>
            </a:r>
            <a:r>
              <a:rPr lang="en-GB" sz="2800" i="0" dirty="0">
                <a:solidFill>
                  <a:srgbClr val="000000"/>
                </a:solidFill>
                <a:effectLst/>
              </a:rPr>
              <a:t> to be able to cross-examine and/or adduce evidence about the complainant’s past sexual behaviour, then they will have to obtain leave from the court under s41(2) which will not be given unless it is satisfied:</a:t>
            </a:r>
          </a:p>
          <a:p>
            <a:pPr lvl="1" fontAlgn="base"/>
            <a:r>
              <a:rPr lang="en-GB" sz="2600" i="0" dirty="0">
                <a:solidFill>
                  <a:srgbClr val="000000"/>
                </a:solidFill>
                <a:effectLst/>
              </a:rPr>
              <a:t>that subsection (3) or (5) applies, and</a:t>
            </a:r>
          </a:p>
          <a:p>
            <a:pPr lvl="1" fontAlgn="base"/>
            <a:r>
              <a:rPr lang="en-GB" sz="2800" i="0" dirty="0">
                <a:solidFill>
                  <a:srgbClr val="000000"/>
                </a:solidFill>
                <a:effectLst/>
              </a:rPr>
              <a:t>that a refusal of leave might have the result of rendering unsafe a conclusion of the jury or (as the case may be) the court on any relevant issue in the case’.</a:t>
            </a:r>
          </a:p>
          <a:p>
            <a:pPr fontAlgn="base"/>
            <a:r>
              <a:rPr lang="en-GB" sz="2800" i="0" dirty="0">
                <a:solidFill>
                  <a:srgbClr val="000000"/>
                </a:solidFill>
                <a:effectLst/>
              </a:rPr>
              <a:t>Two conditions must be satisfied in order for the defence to be able to cross-examine and/or adduce evidence about the complainant’s past sexual behaviour. </a:t>
            </a:r>
          </a:p>
          <a:p>
            <a:pPr marL="457200" lvl="1" indent="0" fontAlgn="base">
              <a:buNone/>
            </a:pPr>
            <a:r>
              <a:rPr lang="en-GB" sz="2600" i="0" dirty="0">
                <a:solidFill>
                  <a:srgbClr val="000000"/>
                </a:solidFill>
                <a:effectLst/>
              </a:rPr>
              <a:t>(1) the defence must base their application on at least </a:t>
            </a:r>
            <a:r>
              <a:rPr lang="en-GB" sz="2600" i="0" dirty="0">
                <a:solidFill>
                  <a:srgbClr val="FF0000"/>
                </a:solidFill>
                <a:effectLst/>
              </a:rPr>
              <a:t>one of the four grounds </a:t>
            </a:r>
            <a:r>
              <a:rPr lang="en-GB" sz="2600" i="0" dirty="0">
                <a:solidFill>
                  <a:srgbClr val="000000"/>
                </a:solidFill>
                <a:effectLst/>
              </a:rPr>
              <a:t>provided within ss41(3) and (5) (R v F [2005]); </a:t>
            </a:r>
          </a:p>
          <a:p>
            <a:pPr marL="457200" lvl="1" indent="0" fontAlgn="base">
              <a:buNone/>
            </a:pPr>
            <a:r>
              <a:rPr lang="en-GB" sz="2600" i="0" dirty="0">
                <a:solidFill>
                  <a:srgbClr val="000000"/>
                </a:solidFill>
                <a:effectLst/>
              </a:rPr>
              <a:t>(2) the court can only grant leave if it is satisfied that its refusal to do so might render unsafe a conclusion of the trier of fact (the jury).</a:t>
            </a:r>
          </a:p>
        </p:txBody>
      </p:sp>
    </p:spTree>
    <p:extLst>
      <p:ext uri="{BB962C8B-B14F-4D97-AF65-F5344CB8AC3E}">
        <p14:creationId xmlns:p14="http://schemas.microsoft.com/office/powerpoint/2010/main" val="20899867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54DE0-A270-BC8F-A7A7-47D61AECB3B6}"/>
              </a:ext>
            </a:extLst>
          </p:cNvPr>
          <p:cNvSpPr>
            <a:spLocks noGrp="1"/>
          </p:cNvSpPr>
          <p:nvPr>
            <p:ph type="title"/>
          </p:nvPr>
        </p:nvSpPr>
        <p:spPr>
          <a:xfrm>
            <a:off x="400439" y="62247"/>
            <a:ext cx="8596668" cy="716924"/>
          </a:xfrm>
        </p:spPr>
        <p:txBody>
          <a:bodyPr>
            <a:normAutofit/>
          </a:bodyPr>
          <a:lstStyle/>
          <a:p>
            <a:r>
              <a:rPr lang="en-GB" sz="3200" dirty="0"/>
              <a:t>Restrictions on cross examination</a:t>
            </a:r>
          </a:p>
        </p:txBody>
      </p:sp>
      <p:sp>
        <p:nvSpPr>
          <p:cNvPr id="3" name="Content Placeholder 2">
            <a:extLst>
              <a:ext uri="{FF2B5EF4-FFF2-40B4-BE49-F238E27FC236}">
                <a16:creationId xmlns:a16="http://schemas.microsoft.com/office/drawing/2014/main" id="{7ED554DB-D3B2-451B-A452-BDED43426591}"/>
              </a:ext>
            </a:extLst>
          </p:cNvPr>
          <p:cNvSpPr>
            <a:spLocks noGrp="1"/>
          </p:cNvSpPr>
          <p:nvPr>
            <p:ph idx="1"/>
          </p:nvPr>
        </p:nvSpPr>
        <p:spPr>
          <a:xfrm>
            <a:off x="278088" y="682580"/>
            <a:ext cx="9374627" cy="5333385"/>
          </a:xfrm>
        </p:spPr>
        <p:txBody>
          <a:bodyPr>
            <a:noAutofit/>
          </a:bodyPr>
          <a:lstStyle/>
          <a:p>
            <a:pPr fontAlgn="base"/>
            <a:r>
              <a:rPr lang="en-GB" sz="2000" i="0" dirty="0">
                <a:solidFill>
                  <a:srgbClr val="000000"/>
                </a:solidFill>
                <a:effectLst/>
              </a:rPr>
              <a:t>ss41–43 YJCEA 1999 should be read together. s42(1)(c), for example, defines sexual behaviour as ‘any sexual behaviour or other sexual experience, whether or not involving any accused or other person, but excluding (except in section 41(3)(c)(</a:t>
            </a:r>
            <a:r>
              <a:rPr lang="en-GB" sz="2000" i="0" dirty="0" err="1">
                <a:solidFill>
                  <a:srgbClr val="000000"/>
                </a:solidFill>
                <a:effectLst/>
              </a:rPr>
              <a:t>i</a:t>
            </a:r>
            <a:r>
              <a:rPr lang="en-GB" sz="2000" i="0" dirty="0">
                <a:solidFill>
                  <a:srgbClr val="000000"/>
                </a:solidFill>
                <a:effectLst/>
              </a:rPr>
              <a:t>) and (5)(a)) anything alleged to have taken place as part of the event which is the subject matter of the charge against the accused’. This can include abortions (see Explanatory Notes to YJCEA 1999), watching pornography (Ben-</a:t>
            </a:r>
            <a:r>
              <a:rPr lang="en-GB" sz="2000" i="0" dirty="0" err="1">
                <a:solidFill>
                  <a:srgbClr val="000000"/>
                </a:solidFill>
                <a:effectLst/>
              </a:rPr>
              <a:t>Rejab</a:t>
            </a:r>
            <a:r>
              <a:rPr lang="en-GB" sz="2000" i="0" dirty="0">
                <a:solidFill>
                  <a:srgbClr val="000000"/>
                </a:solidFill>
                <a:effectLst/>
              </a:rPr>
              <a:t> [2011]), sexual intercourse with a third party (R v Ched Evans [2016]) and past sexual activity with the defendant (R v A (No.2) [2001]).</a:t>
            </a:r>
          </a:p>
          <a:p>
            <a:pPr fontAlgn="base"/>
            <a:r>
              <a:rPr lang="en-GB" sz="2000" i="0" dirty="0">
                <a:solidFill>
                  <a:srgbClr val="000000"/>
                </a:solidFill>
                <a:effectLst/>
              </a:rPr>
              <a:t>s43 elaborates on the procedure that must be followed when an application under s41(1) is made. For instance, s43(2) makes it clear that ‘Where such an application has been determined, the court must state in open court (but in the absence of the jury, if there is one):</a:t>
            </a:r>
          </a:p>
          <a:p>
            <a:pPr lvl="1" fontAlgn="base"/>
            <a:r>
              <a:rPr lang="en-GB" sz="2000" i="0" dirty="0">
                <a:solidFill>
                  <a:srgbClr val="000000"/>
                </a:solidFill>
                <a:effectLst/>
              </a:rPr>
              <a:t>its reasons for giving, or refusing, leave, </a:t>
            </a:r>
          </a:p>
          <a:p>
            <a:pPr lvl="1" fontAlgn="base"/>
            <a:r>
              <a:rPr lang="en-GB" sz="2000" i="0" dirty="0">
                <a:solidFill>
                  <a:srgbClr val="000000"/>
                </a:solidFill>
                <a:effectLst/>
              </a:rPr>
              <a:t>And if it gives leave, the extent to which evidence may be adduced or questions asked in pursuance of the leave, and, if it is a magistrates’ court, must cause those matters to be entered in the register of its proceedings’.</a:t>
            </a:r>
            <a:endParaRPr lang="en-GB" sz="2000" dirty="0"/>
          </a:p>
        </p:txBody>
      </p:sp>
    </p:spTree>
    <p:extLst>
      <p:ext uri="{BB962C8B-B14F-4D97-AF65-F5344CB8AC3E}">
        <p14:creationId xmlns:p14="http://schemas.microsoft.com/office/powerpoint/2010/main" val="33815191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normAutofit/>
          </a:bodyPr>
          <a:lstStyle/>
          <a:p>
            <a:r>
              <a:rPr lang="en-GB"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374680" y="943536"/>
            <a:ext cx="9348869" cy="5508779"/>
          </a:xfrm>
        </p:spPr>
        <p:txBody>
          <a:bodyPr>
            <a:noAutofit/>
          </a:bodyPr>
          <a:lstStyle/>
          <a:p>
            <a:r>
              <a:rPr lang="en-GB" sz="2400" dirty="0">
                <a:solidFill>
                  <a:srgbClr val="000000"/>
                </a:solidFill>
                <a:effectLst/>
              </a:rPr>
              <a:t>White [2004], there has to be a sufficient connection between the complainant’s past sexual behaviour and the event in question in order for the defence to be allowed to ask questions or admit sexual history evidence. If these questions or evidence simply try to undermine the credibility of the complainant as a witness, then the application will be rejected. </a:t>
            </a:r>
          </a:p>
          <a:p>
            <a:r>
              <a:rPr lang="en-GB" sz="2400" dirty="0">
                <a:solidFill>
                  <a:srgbClr val="000000"/>
                </a:solidFill>
                <a:effectLst/>
              </a:rPr>
              <a:t>In Martin [2004] though, the Court of Appeal noted that if the sole or main purpose of the application was not to undermine the complainant’s credibility as a witness, then the application should have been allowed.</a:t>
            </a:r>
          </a:p>
        </p:txBody>
      </p:sp>
    </p:spTree>
    <p:extLst>
      <p:ext uri="{BB962C8B-B14F-4D97-AF65-F5344CB8AC3E}">
        <p14:creationId xmlns:p14="http://schemas.microsoft.com/office/powerpoint/2010/main" val="42273090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635813"/>
          </a:xfrm>
        </p:spPr>
        <p:txBody>
          <a:bodyPr>
            <a:normAutofit/>
          </a:bodyPr>
          <a:lstStyle/>
          <a:p>
            <a:r>
              <a:rPr lang="en-GB" sz="3200" b="1"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278088" y="792051"/>
            <a:ext cx="10443574" cy="5508779"/>
          </a:xfrm>
        </p:spPr>
        <p:txBody>
          <a:bodyPr>
            <a:noAutofit/>
          </a:bodyPr>
          <a:lstStyle/>
          <a:p>
            <a:pPr marL="0" indent="0">
              <a:buNone/>
            </a:pPr>
            <a:r>
              <a:rPr lang="en-GB" dirty="0">
                <a:solidFill>
                  <a:srgbClr val="000000"/>
                </a:solidFill>
                <a:effectLst/>
                <a:highlight>
                  <a:srgbClr val="FFFF00"/>
                </a:highlight>
              </a:rPr>
              <a:t>(1) </a:t>
            </a:r>
            <a:r>
              <a:rPr lang="en-GB" dirty="0">
                <a:solidFill>
                  <a:srgbClr val="000000"/>
                </a:solidFill>
                <a:effectLst/>
              </a:rPr>
              <a:t>  s41(3)(a) allows the admissibility of sexual history evidence which relates to any relevant issue in the case apart from an issue of consent. s42(1)(b) explains that ‘“issue of consent” means any issue about whether the </a:t>
            </a:r>
            <a:r>
              <a:rPr lang="en-GB" b="1" dirty="0">
                <a:solidFill>
                  <a:srgbClr val="000000"/>
                </a:solidFill>
                <a:effectLst/>
              </a:rPr>
              <a:t>complainant in fact consented </a:t>
            </a:r>
            <a:r>
              <a:rPr lang="en-GB" dirty="0">
                <a:solidFill>
                  <a:srgbClr val="000000"/>
                </a:solidFill>
                <a:effectLst/>
              </a:rPr>
              <a:t>to the conduct constituting the offence with which the accused is charged BUT the defence can still rely on this ground if they wish to admit the evidence in order to prove that the </a:t>
            </a:r>
            <a:r>
              <a:rPr lang="en-GB" b="1" dirty="0">
                <a:solidFill>
                  <a:srgbClr val="000000"/>
                </a:solidFill>
                <a:effectLst/>
              </a:rPr>
              <a:t>defendant reasonably believed in the victim’s consent.</a:t>
            </a:r>
          </a:p>
          <a:p>
            <a:r>
              <a:rPr lang="en-GB" dirty="0">
                <a:solidFill>
                  <a:srgbClr val="000000"/>
                </a:solidFill>
                <a:effectLst/>
              </a:rPr>
              <a:t>In </a:t>
            </a:r>
            <a:r>
              <a:rPr lang="en-GB" dirty="0" err="1">
                <a:solidFill>
                  <a:srgbClr val="000000"/>
                </a:solidFill>
                <a:effectLst/>
              </a:rPr>
              <a:t>Gjoni</a:t>
            </a:r>
            <a:r>
              <a:rPr lang="en-GB" dirty="0">
                <a:solidFill>
                  <a:srgbClr val="000000"/>
                </a:solidFill>
                <a:effectLst/>
              </a:rPr>
              <a:t> [2014], the Court of Appeal was asked to determine whether the trial judge should have allowed the defence to admit evidence about the complainant’s past sexual behaviour in order to prove that the defendant reasonably believed that the complainant consented to the sexual intercourse in question (see also </a:t>
            </a:r>
            <a:r>
              <a:rPr lang="en-GB" dirty="0" err="1">
                <a:solidFill>
                  <a:srgbClr val="000000"/>
                </a:solidFill>
                <a:effectLst/>
              </a:rPr>
              <a:t>Bahador</a:t>
            </a:r>
            <a:r>
              <a:rPr lang="en-GB" dirty="0">
                <a:solidFill>
                  <a:srgbClr val="000000"/>
                </a:solidFill>
                <a:effectLst/>
              </a:rPr>
              <a:t> [2005]). The Court of Appeal confirmed that this was possible.</a:t>
            </a:r>
          </a:p>
          <a:p>
            <a:r>
              <a:rPr lang="en-GB" dirty="0">
                <a:solidFill>
                  <a:srgbClr val="000000"/>
                </a:solidFill>
                <a:effectLst/>
              </a:rPr>
              <a:t>In R v A (No. 2) [2001], Lord Hope elaborated on the scope of s41(3)(a) by noting that: ‘‘Examples of issues which will fall within this paragraph …..are (a) … that the accused may honestly but mistakenly (but not necessarily reasonably) have believed that the complainant was consenting to the sexual act; (b) that the complainant was biased against the accused or had a motive to fabricate the evidence; (c) that there is an alternative explanation for the physical conditions on which the Crown relies to establish that intercourse took place; and (d) especially in the case of young complainants … that the detail of their account must have come from some other sexual activity before or after the event which provides an explanation for their knowledge of that activity’.</a:t>
            </a:r>
            <a:endParaRPr lang="en-GB" dirty="0"/>
          </a:p>
        </p:txBody>
      </p:sp>
    </p:spTree>
    <p:extLst>
      <p:ext uri="{BB962C8B-B14F-4D97-AF65-F5344CB8AC3E}">
        <p14:creationId xmlns:p14="http://schemas.microsoft.com/office/powerpoint/2010/main" val="42226223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normAutofit/>
          </a:bodyPr>
          <a:lstStyle/>
          <a:p>
            <a:r>
              <a:rPr lang="en-GB"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149300" y="1098082"/>
            <a:ext cx="9664401" cy="5759918"/>
          </a:xfrm>
        </p:spPr>
        <p:txBody>
          <a:bodyPr>
            <a:noAutofit/>
          </a:bodyPr>
          <a:lstStyle/>
          <a:p>
            <a:pPr marL="0" indent="0">
              <a:buNone/>
            </a:pPr>
            <a:r>
              <a:rPr lang="en-GB" sz="1600" dirty="0">
                <a:highlight>
                  <a:srgbClr val="FFFF00"/>
                </a:highlight>
              </a:rPr>
              <a:t>(2)  </a:t>
            </a:r>
            <a:r>
              <a:rPr lang="en-GB" sz="1600" dirty="0"/>
              <a:t>s 41(3)(b) allows the cross-examination and/or the admissibility of sexual history evidence which relates to an issue of consent, i.e. whether the victim consented to the relevant sexual activity, and it took place at or about the same time as the event that forms the subject matter of the proceedings. </a:t>
            </a:r>
          </a:p>
          <a:p>
            <a:r>
              <a:rPr lang="en-GB" sz="1600" dirty="0"/>
              <a:t>“at or about the same time” will generally be interpreted no more widely than 24 hours before or after the offence’ (confirmed by Lord Hope in R v A (No. 2) [2001]  and held that if this other incident took place days or even weeks before the alleged rape took place, then the defence will not be able to base their application on this ground.</a:t>
            </a:r>
          </a:p>
          <a:p>
            <a:pPr marL="0" indent="0">
              <a:buNone/>
            </a:pPr>
            <a:r>
              <a:rPr lang="en-GB" sz="1600" dirty="0">
                <a:highlight>
                  <a:srgbClr val="FFFF00"/>
                </a:highlight>
              </a:rPr>
              <a:t>(3</a:t>
            </a:r>
            <a:r>
              <a:rPr lang="en-GB" sz="1600" dirty="0"/>
              <a:t>)   s41(3)(c): it is an issue of consent and the complainant’s past sexual behaviour is so similar that it cannot reasonably be explained as a coincidence</a:t>
            </a:r>
          </a:p>
          <a:p>
            <a:r>
              <a:rPr lang="en-GB" sz="1600" dirty="0"/>
              <a:t>One of the leading authorities on s41(3)(c) is R v Ched Evans [2016]. The D, a professional footballer, was prosecuted for rape. The defence’s case was that despite the fact that the complainant was drunk, she was the one who instigated the sexual activity. The defence also argued that the complainant directed the defendant to adopt a particular position and that she used specific words of encouragement. The defendant was convicted of rape. After the defendant’s conviction, two other individuals came forward and argued that in the past they also had sexual intercourse with the complainant under similar circumstances. The Court of Appeal ordered a retrial on the basis that the defendant should be allowed to question the complainant about these prior events with these two other individuals because the detailed similarities of her behaviour could not reasonably be explained as a coincidence (s41(3)(c)(</a:t>
            </a:r>
            <a:r>
              <a:rPr lang="en-GB" sz="1600" dirty="0" err="1"/>
              <a:t>i</a:t>
            </a:r>
            <a:r>
              <a:rPr lang="en-GB" sz="1600" dirty="0"/>
              <a:t>)).</a:t>
            </a:r>
          </a:p>
        </p:txBody>
      </p:sp>
    </p:spTree>
    <p:extLst>
      <p:ext uri="{BB962C8B-B14F-4D97-AF65-F5344CB8AC3E}">
        <p14:creationId xmlns:p14="http://schemas.microsoft.com/office/powerpoint/2010/main" val="30321027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C99AB-1998-B489-ED23-36C4B21F4D53}"/>
              </a:ext>
            </a:extLst>
          </p:cNvPr>
          <p:cNvSpPr>
            <a:spLocks noGrp="1"/>
          </p:cNvSpPr>
          <p:nvPr>
            <p:ph type="title"/>
          </p:nvPr>
        </p:nvSpPr>
        <p:spPr>
          <a:xfrm>
            <a:off x="226572" y="156238"/>
            <a:ext cx="9047429" cy="854754"/>
          </a:xfrm>
        </p:spPr>
        <p:txBody>
          <a:bodyPr>
            <a:normAutofit/>
          </a:bodyPr>
          <a:lstStyle/>
          <a:p>
            <a:r>
              <a:rPr lang="en-GB" dirty="0"/>
              <a:t>The first part of the test: the four grounds</a:t>
            </a:r>
          </a:p>
        </p:txBody>
      </p:sp>
      <p:sp>
        <p:nvSpPr>
          <p:cNvPr id="3" name="Content Placeholder 2">
            <a:extLst>
              <a:ext uri="{FF2B5EF4-FFF2-40B4-BE49-F238E27FC236}">
                <a16:creationId xmlns:a16="http://schemas.microsoft.com/office/drawing/2014/main" id="{1B25EDB7-3206-CA29-F1A7-77845E643311}"/>
              </a:ext>
            </a:extLst>
          </p:cNvPr>
          <p:cNvSpPr>
            <a:spLocks noGrp="1"/>
          </p:cNvSpPr>
          <p:nvPr>
            <p:ph idx="1"/>
          </p:nvPr>
        </p:nvSpPr>
        <p:spPr>
          <a:xfrm>
            <a:off x="271649" y="1010992"/>
            <a:ext cx="9999252" cy="5508779"/>
          </a:xfrm>
        </p:spPr>
        <p:txBody>
          <a:bodyPr>
            <a:noAutofit/>
          </a:bodyPr>
          <a:lstStyle/>
          <a:p>
            <a:pPr marL="0" indent="0">
              <a:buNone/>
            </a:pPr>
            <a:r>
              <a:rPr lang="en-GB" sz="2000" dirty="0">
                <a:highlight>
                  <a:srgbClr val="FFFF00"/>
                </a:highlight>
              </a:rPr>
              <a:t>(4)</a:t>
            </a:r>
            <a:r>
              <a:rPr lang="en-GB" sz="2000" dirty="0"/>
              <a:t> s41(5): provides that this ground can be used to question or admit evidence about any past sexual behaviour of the complainant as long as these questions or evidence go no further than what is necessary to enable the defence to rebut or explain the prosecution evidence. </a:t>
            </a:r>
          </a:p>
          <a:p>
            <a:pPr marL="0" indent="0">
              <a:buNone/>
            </a:pPr>
            <a:endParaRPr lang="en-GB" sz="2000" dirty="0"/>
          </a:p>
          <a:p>
            <a:pPr marL="0" indent="0">
              <a:buNone/>
            </a:pPr>
            <a:r>
              <a:rPr lang="en-GB" sz="2000" dirty="0"/>
              <a:t>For instance, it might be the prosecution’s case that following the sexual intercourse in question the complainant became pregnant. This is exactly what happened in the case of R v F [2008]. In this case, the defence wanted to admit evidence which suggested that the complainant had told her doctor that she was pregnant due to sexual intercourse she had with her boyfriend and not the accused. So, if the prosecution opened the door by claiming something, in this case that the complainant became pregnant due to the sexual intercourse she had with the accused, then the defence might be able to question or adduce evidence about the complainant’s past sexual behaviour in order to explain or rebut the prosecution’s claims.</a:t>
            </a:r>
          </a:p>
        </p:txBody>
      </p:sp>
    </p:spTree>
    <p:extLst>
      <p:ext uri="{BB962C8B-B14F-4D97-AF65-F5344CB8AC3E}">
        <p14:creationId xmlns:p14="http://schemas.microsoft.com/office/powerpoint/2010/main" val="39270102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F9EF9-DF2E-2D6C-5238-0C78BF335220}"/>
              </a:ext>
            </a:extLst>
          </p:cNvPr>
          <p:cNvSpPr>
            <a:spLocks noGrp="1"/>
          </p:cNvSpPr>
          <p:nvPr>
            <p:ph type="title"/>
          </p:nvPr>
        </p:nvSpPr>
        <p:spPr>
          <a:xfrm>
            <a:off x="271650" y="203916"/>
            <a:ext cx="10359860" cy="968061"/>
          </a:xfrm>
        </p:spPr>
        <p:txBody>
          <a:bodyPr>
            <a:normAutofit/>
          </a:bodyPr>
          <a:lstStyle/>
          <a:p>
            <a:r>
              <a:rPr lang="en-GB" sz="2800" dirty="0"/>
              <a:t>Second part of the test: Failure to grant leave might render unsafe a conclusion reached by the trier of fact</a:t>
            </a:r>
          </a:p>
        </p:txBody>
      </p:sp>
      <p:sp>
        <p:nvSpPr>
          <p:cNvPr id="3" name="Content Placeholder 2">
            <a:extLst>
              <a:ext uri="{FF2B5EF4-FFF2-40B4-BE49-F238E27FC236}">
                <a16:creationId xmlns:a16="http://schemas.microsoft.com/office/drawing/2014/main" id="{60DFC3C9-C6F4-1C46-3692-201027FC7210}"/>
              </a:ext>
            </a:extLst>
          </p:cNvPr>
          <p:cNvSpPr>
            <a:spLocks noGrp="1"/>
          </p:cNvSpPr>
          <p:nvPr>
            <p:ph idx="1"/>
          </p:nvPr>
        </p:nvSpPr>
        <p:spPr>
          <a:xfrm>
            <a:off x="271649" y="1362099"/>
            <a:ext cx="9535613" cy="5154611"/>
          </a:xfrm>
        </p:spPr>
        <p:txBody>
          <a:bodyPr>
            <a:noAutofit/>
          </a:bodyPr>
          <a:lstStyle/>
          <a:p>
            <a:r>
              <a:rPr lang="en-GB" sz="2000" dirty="0"/>
              <a:t>Even if the defence can rely on at least one of the four grounds provided under s41(3) and (5), the court might still refuse to grant them leave to cross-examine and/or adduce evidence about the complainant’s past sexual behaviour if the second part of the test is not satisfied as well. </a:t>
            </a:r>
            <a:br>
              <a:rPr lang="en-GB" sz="2000" dirty="0"/>
            </a:br>
            <a:endParaRPr lang="en-GB" sz="2000" dirty="0"/>
          </a:p>
          <a:p>
            <a:r>
              <a:rPr lang="en-GB" sz="2000" dirty="0"/>
              <a:t>s41(2)(b) provides that the court will only grant leave if it is convinced that failure to do so might render unsafe a conclusion reached by the trier of fact.</a:t>
            </a:r>
            <a:br>
              <a:rPr lang="en-GB" sz="2000" dirty="0"/>
            </a:br>
            <a:endParaRPr lang="en-GB" sz="2000" dirty="0"/>
          </a:p>
          <a:p>
            <a:r>
              <a:rPr lang="en-GB" sz="2000" dirty="0"/>
              <a:t> A good illustration of this is </a:t>
            </a:r>
            <a:r>
              <a:rPr lang="en-GB" sz="2000" dirty="0" err="1"/>
              <a:t>Gjoni</a:t>
            </a:r>
            <a:r>
              <a:rPr lang="en-GB" sz="2000" dirty="0"/>
              <a:t> [2014]. In this case, the Court of Appeal held that even if the trial judge had allowed the defendant to admit evidence relating to the complainant’s past sexual behaviour, this would have made no difference for the jury (i.e. it would not render unsafe the conclusion of the trier of fact) because the victim had explicitly rejected the defendant’s sexual advances before.</a:t>
            </a:r>
          </a:p>
        </p:txBody>
      </p:sp>
    </p:spTree>
    <p:extLst>
      <p:ext uri="{BB962C8B-B14F-4D97-AF65-F5344CB8AC3E}">
        <p14:creationId xmlns:p14="http://schemas.microsoft.com/office/powerpoint/2010/main" val="2694296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Decision">
            <a:extLst>
              <a:ext uri="{FF2B5EF4-FFF2-40B4-BE49-F238E27FC236}">
                <a16:creationId xmlns:a16="http://schemas.microsoft.com/office/drawing/2014/main" id="{FF87D6F8-6F2D-F7EF-DFE9-2590DADDFDF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8D5D4A6B-ECA8-A996-7D9F-90225D72B87F}"/>
              </a:ext>
            </a:extLst>
          </p:cNvPr>
          <p:cNvSpPr>
            <a:spLocks noGrp="1"/>
          </p:cNvSpPr>
          <p:nvPr>
            <p:ph idx="1"/>
          </p:nvPr>
        </p:nvSpPr>
        <p:spPr>
          <a:xfrm>
            <a:off x="7147753" y="1277471"/>
            <a:ext cx="4546960" cy="4877796"/>
          </a:xfrm>
        </p:spPr>
        <p:txBody>
          <a:bodyPr anchor="t">
            <a:normAutofit fontScale="92500" lnSpcReduction="10000"/>
          </a:bodyPr>
          <a:lstStyle/>
          <a:p>
            <a:pPr>
              <a:lnSpc>
                <a:spcPct val="90000"/>
              </a:lnSpc>
            </a:pPr>
            <a:r>
              <a:rPr lang="en-GB" dirty="0">
                <a:solidFill>
                  <a:srgbClr val="FFFFFF"/>
                </a:solidFill>
              </a:rPr>
              <a:t>In R v Wilson (Leonard) and another [2025] the Court of Appeal provided guidance on how to apply the s41(2)(b) “filter”.</a:t>
            </a:r>
          </a:p>
          <a:p>
            <a:pPr>
              <a:lnSpc>
                <a:spcPct val="90000"/>
              </a:lnSpc>
            </a:pPr>
            <a:endParaRPr lang="en-GB" dirty="0">
              <a:solidFill>
                <a:srgbClr val="FFFFFF"/>
              </a:solidFill>
            </a:endParaRPr>
          </a:p>
          <a:p>
            <a:pPr>
              <a:lnSpc>
                <a:spcPct val="90000"/>
              </a:lnSpc>
            </a:pPr>
            <a:r>
              <a:rPr lang="en-GB" dirty="0">
                <a:solidFill>
                  <a:srgbClr val="FFFFFF"/>
                </a:solidFill>
              </a:rPr>
              <a:t>The court adopted the enhanced test from s100 Criminal Justice Act 2003 on non-defendant bad character evidence: where the significance of a piece of evidence is disputed, the court should ask itself whether the evidence has substantial probative value in relation to a matter in issue in the proceedings and is of substantial importance in the context of a case as a whole.</a:t>
            </a:r>
          </a:p>
          <a:p>
            <a:pPr>
              <a:lnSpc>
                <a:spcPct val="90000"/>
              </a:lnSpc>
            </a:pPr>
            <a:endParaRPr lang="en-GB" dirty="0">
              <a:solidFill>
                <a:srgbClr val="FFFFFF"/>
              </a:solidFill>
            </a:endParaRPr>
          </a:p>
          <a:p>
            <a:pPr>
              <a:lnSpc>
                <a:spcPct val="90000"/>
              </a:lnSpc>
            </a:pPr>
            <a:r>
              <a:rPr lang="en-GB" dirty="0">
                <a:solidFill>
                  <a:srgbClr val="FFFFFF"/>
                </a:solidFill>
              </a:rPr>
              <a:t>If the evidence satisfies that test, it will pass through the s41(2)(b) filter and be admitted; not to do so would potentially render the outcome unsafe.</a:t>
            </a:r>
          </a:p>
        </p:txBody>
      </p:sp>
    </p:spTree>
    <p:extLst>
      <p:ext uri="{BB962C8B-B14F-4D97-AF65-F5344CB8AC3E}">
        <p14:creationId xmlns:p14="http://schemas.microsoft.com/office/powerpoint/2010/main" val="478463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C6CD-1242-03DF-78DD-453A85390C6E}"/>
              </a:ext>
            </a:extLst>
          </p:cNvPr>
          <p:cNvSpPr>
            <a:spLocks noGrp="1"/>
          </p:cNvSpPr>
          <p:nvPr>
            <p:ph type="title"/>
          </p:nvPr>
        </p:nvSpPr>
        <p:spPr>
          <a:xfrm>
            <a:off x="213695" y="60101"/>
            <a:ext cx="8596668" cy="652529"/>
          </a:xfrm>
        </p:spPr>
        <p:txBody>
          <a:bodyPr/>
          <a:lstStyle/>
          <a:p>
            <a:r>
              <a:rPr lang="en-GB" dirty="0"/>
              <a:t>Ground rules hearings</a:t>
            </a:r>
          </a:p>
        </p:txBody>
      </p:sp>
      <p:sp>
        <p:nvSpPr>
          <p:cNvPr id="3" name="Content Placeholder 2">
            <a:extLst>
              <a:ext uri="{FF2B5EF4-FFF2-40B4-BE49-F238E27FC236}">
                <a16:creationId xmlns:a16="http://schemas.microsoft.com/office/drawing/2014/main" id="{379DF5AE-1888-FD61-2C66-ABAB573D2B4E}"/>
              </a:ext>
            </a:extLst>
          </p:cNvPr>
          <p:cNvSpPr>
            <a:spLocks noGrp="1"/>
          </p:cNvSpPr>
          <p:nvPr>
            <p:ph idx="1"/>
          </p:nvPr>
        </p:nvSpPr>
        <p:spPr>
          <a:xfrm>
            <a:off x="213695" y="996582"/>
            <a:ext cx="9516294" cy="5483022"/>
          </a:xfrm>
        </p:spPr>
        <p:txBody>
          <a:bodyPr>
            <a:normAutofit/>
          </a:bodyPr>
          <a:lstStyle/>
          <a:p>
            <a:r>
              <a:rPr lang="en-GB" sz="2000" dirty="0"/>
              <a:t>In the case of Lubemba [2015], the court held that all witnesses – including the defendant and defence witnesses – should be enabled to give the best evidence they can. In relation to young and/or vulnerable people, departing from the traditional style of cross examination may be necessary. </a:t>
            </a:r>
          </a:p>
          <a:p>
            <a:r>
              <a:rPr lang="en-GB" sz="2000" dirty="0"/>
              <a:t>Such departures might include restrictions on putting the defence case to a witness; pointing out inconsistencies in the witness’s accounts to the jury </a:t>
            </a:r>
            <a:r>
              <a:rPr lang="en-GB" sz="2000" b="1" dirty="0"/>
              <a:t>after</a:t>
            </a:r>
            <a:r>
              <a:rPr lang="en-GB" sz="2000" dirty="0"/>
              <a:t> rather than during cross-examination; and/or</a:t>
            </a:r>
          </a:p>
          <a:p>
            <a:r>
              <a:rPr lang="en-GB" sz="2000" dirty="0"/>
              <a:t>.. the trial judge inviting the defence advocates to reduce their questions of the witness to writing in advance. The last suggestion can be conducted at what is called a Ground Rules Hearing (GRH). </a:t>
            </a:r>
          </a:p>
          <a:p>
            <a:r>
              <a:rPr lang="en-GB" sz="2000" dirty="0"/>
              <a:t>The GRH is conducted as part of case management, and is governed in accordance with para 3.9 </a:t>
            </a:r>
            <a:r>
              <a:rPr lang="en-GB" sz="2000" dirty="0" err="1"/>
              <a:t>CrPR</a:t>
            </a:r>
            <a:r>
              <a:rPr lang="en-GB" sz="2000" dirty="0"/>
              <a:t>, which requires courts to facilitate participation of any/all parties to the case, including setting ground rules for the conduct of questioning. </a:t>
            </a:r>
          </a:p>
        </p:txBody>
      </p:sp>
    </p:spTree>
    <p:extLst>
      <p:ext uri="{BB962C8B-B14F-4D97-AF65-F5344CB8AC3E}">
        <p14:creationId xmlns:p14="http://schemas.microsoft.com/office/powerpoint/2010/main" val="21130255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CC6CD-1242-03DF-78DD-453A85390C6E}"/>
              </a:ext>
            </a:extLst>
          </p:cNvPr>
          <p:cNvSpPr>
            <a:spLocks noGrp="1"/>
          </p:cNvSpPr>
          <p:nvPr>
            <p:ph type="title"/>
          </p:nvPr>
        </p:nvSpPr>
        <p:spPr>
          <a:xfrm>
            <a:off x="451954" y="223234"/>
            <a:ext cx="8596668" cy="652529"/>
          </a:xfrm>
        </p:spPr>
        <p:txBody>
          <a:bodyPr/>
          <a:lstStyle/>
          <a:p>
            <a:r>
              <a:rPr lang="en-GB" dirty="0"/>
              <a:t>Ground rules hearings</a:t>
            </a:r>
          </a:p>
        </p:txBody>
      </p:sp>
      <p:sp>
        <p:nvSpPr>
          <p:cNvPr id="3" name="Content Placeholder 2">
            <a:extLst>
              <a:ext uri="{FF2B5EF4-FFF2-40B4-BE49-F238E27FC236}">
                <a16:creationId xmlns:a16="http://schemas.microsoft.com/office/drawing/2014/main" id="{379DF5AE-1888-FD61-2C66-ABAB573D2B4E}"/>
              </a:ext>
            </a:extLst>
          </p:cNvPr>
          <p:cNvSpPr>
            <a:spLocks noGrp="1"/>
          </p:cNvSpPr>
          <p:nvPr>
            <p:ph idx="1"/>
          </p:nvPr>
        </p:nvSpPr>
        <p:spPr>
          <a:xfrm>
            <a:off x="374679" y="988612"/>
            <a:ext cx="9258717" cy="5483022"/>
          </a:xfrm>
        </p:spPr>
        <p:txBody>
          <a:bodyPr>
            <a:normAutofit/>
          </a:bodyPr>
          <a:lstStyle/>
          <a:p>
            <a:pPr marL="0" indent="0">
              <a:buNone/>
            </a:pPr>
            <a:r>
              <a:rPr lang="en-GB" sz="2400" dirty="0"/>
              <a:t>An important case in relation to GRHs is YGM [2018]</a:t>
            </a:r>
            <a:br>
              <a:rPr lang="en-GB" sz="2400" dirty="0"/>
            </a:br>
            <a:endParaRPr lang="en-GB" sz="2400" dirty="0"/>
          </a:p>
          <a:p>
            <a:r>
              <a:rPr lang="en-GB" sz="2400" dirty="0"/>
              <a:t>In this case, it was held that:</a:t>
            </a:r>
          </a:p>
          <a:p>
            <a:pPr lvl="1"/>
            <a:r>
              <a:rPr lang="en-GB" sz="2400" dirty="0"/>
              <a:t>any limitations to be imposed on cross-examination should be identified at an early stage in the case;</a:t>
            </a:r>
          </a:p>
          <a:p>
            <a:pPr lvl="1"/>
            <a:r>
              <a:rPr lang="en-GB" sz="2400" dirty="0"/>
              <a:t>before the witness is cross examined, the judge ought to direct the jury in general terms that limitations have been placed on the defence questions; and</a:t>
            </a:r>
          </a:p>
          <a:p>
            <a:pPr lvl="1"/>
            <a:r>
              <a:rPr lang="en-GB" sz="2400" dirty="0"/>
              <a:t>advocates need to be up to date with best practice in relation to vulnerable witnesses.</a:t>
            </a:r>
          </a:p>
        </p:txBody>
      </p:sp>
    </p:spTree>
    <p:extLst>
      <p:ext uri="{BB962C8B-B14F-4D97-AF65-F5344CB8AC3E}">
        <p14:creationId xmlns:p14="http://schemas.microsoft.com/office/powerpoint/2010/main" val="27604988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4C4-0877-719D-A1EB-E945857E2618}"/>
              </a:ext>
            </a:extLst>
          </p:cNvPr>
          <p:cNvSpPr>
            <a:spLocks noGrp="1"/>
          </p:cNvSpPr>
          <p:nvPr>
            <p:ph type="title"/>
          </p:nvPr>
        </p:nvSpPr>
        <p:spPr>
          <a:xfrm>
            <a:off x="181497" y="156238"/>
            <a:ext cx="8596668" cy="816117"/>
          </a:xfrm>
        </p:spPr>
        <p:txBody>
          <a:bodyPr>
            <a:normAutofit/>
          </a:bodyPr>
          <a:lstStyle/>
          <a:p>
            <a:r>
              <a:rPr lang="en-GB" sz="3200" dirty="0"/>
              <a:t>Witness anonymity orders  </a:t>
            </a:r>
          </a:p>
        </p:txBody>
      </p:sp>
      <p:sp>
        <p:nvSpPr>
          <p:cNvPr id="3" name="Content Placeholder 2">
            <a:extLst>
              <a:ext uri="{FF2B5EF4-FFF2-40B4-BE49-F238E27FC236}">
                <a16:creationId xmlns:a16="http://schemas.microsoft.com/office/drawing/2014/main" id="{EA99BDA5-224D-D129-A358-5786BCA6CE83}"/>
              </a:ext>
            </a:extLst>
          </p:cNvPr>
          <p:cNvSpPr>
            <a:spLocks noGrp="1"/>
          </p:cNvSpPr>
          <p:nvPr>
            <p:ph idx="1"/>
          </p:nvPr>
        </p:nvSpPr>
        <p:spPr>
          <a:xfrm>
            <a:off x="181497" y="727657"/>
            <a:ext cx="9754555" cy="5866326"/>
          </a:xfrm>
        </p:spPr>
        <p:txBody>
          <a:bodyPr>
            <a:normAutofit/>
          </a:bodyPr>
          <a:lstStyle/>
          <a:p>
            <a:r>
              <a:rPr lang="en-GB" dirty="0"/>
              <a:t>In very limited circumstances, a </a:t>
            </a:r>
            <a:r>
              <a:rPr lang="en-GB" dirty="0">
                <a:solidFill>
                  <a:srgbClr val="FF0000"/>
                </a:solidFill>
              </a:rPr>
              <a:t>witness may be permitted to give evidence anonymously </a:t>
            </a:r>
            <a:r>
              <a:rPr lang="en-GB" dirty="0"/>
              <a:t>in a criminal trial under a witness anonymity order.  s86 Coroners and Justice Act 2009 (</a:t>
            </a:r>
            <a:r>
              <a:rPr lang="en-GB" dirty="0" err="1"/>
              <a:t>CorJA</a:t>
            </a:r>
            <a:r>
              <a:rPr lang="en-GB" dirty="0"/>
              <a:t> 2009),  provides:</a:t>
            </a:r>
          </a:p>
          <a:p>
            <a:pPr marL="0" indent="0">
              <a:buNone/>
            </a:pPr>
            <a:r>
              <a:rPr lang="en-GB" dirty="0"/>
              <a:t>The court may make a witness anonymity order where it considers it appropriate to ensure that the identity of a witness in the proceedings is not disclosed. The order will specify the type of special measures to be made to secure the witness’s anonymity, including:</a:t>
            </a:r>
          </a:p>
          <a:p>
            <a:r>
              <a:rPr lang="en-GB" dirty="0"/>
              <a:t>(a)   withholding a witness’s name; </a:t>
            </a:r>
          </a:p>
          <a:p>
            <a:r>
              <a:rPr lang="en-GB" dirty="0"/>
              <a:t>(b)   permitting the witness to use a pseudonym;</a:t>
            </a:r>
          </a:p>
          <a:p>
            <a:r>
              <a:rPr lang="en-GB" dirty="0"/>
              <a:t>(c)   screening the witness; and</a:t>
            </a:r>
          </a:p>
          <a:p>
            <a:r>
              <a:rPr lang="en-GB" dirty="0"/>
              <a:t>(d)   disguising the witness’s voice by modulation.</a:t>
            </a:r>
          </a:p>
          <a:p>
            <a:endParaRPr lang="en-GB" dirty="0"/>
          </a:p>
          <a:p>
            <a:r>
              <a:rPr lang="en-GB" dirty="0"/>
              <a:t>A witness who is subject to such an order must be seen by the judge and other members of the court, the jury (if there is one), and any other person appointed to assist the court such as an interpreter.</a:t>
            </a:r>
          </a:p>
          <a:p>
            <a:r>
              <a:rPr lang="en-GB" dirty="0"/>
              <a:t> An application for a witness anonymity order may be made by either the prosecution or by the defence.</a:t>
            </a:r>
          </a:p>
        </p:txBody>
      </p:sp>
    </p:spTree>
    <p:extLst>
      <p:ext uri="{BB962C8B-B14F-4D97-AF65-F5344CB8AC3E}">
        <p14:creationId xmlns:p14="http://schemas.microsoft.com/office/powerpoint/2010/main" val="16179481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4C4-0877-719D-A1EB-E945857E2618}"/>
              </a:ext>
            </a:extLst>
          </p:cNvPr>
          <p:cNvSpPr>
            <a:spLocks noGrp="1"/>
          </p:cNvSpPr>
          <p:nvPr>
            <p:ph type="title"/>
          </p:nvPr>
        </p:nvSpPr>
        <p:spPr>
          <a:xfrm>
            <a:off x="181497" y="156238"/>
            <a:ext cx="8596668" cy="816117"/>
          </a:xfrm>
        </p:spPr>
        <p:txBody>
          <a:bodyPr/>
          <a:lstStyle/>
          <a:p>
            <a:r>
              <a:rPr lang="en-GB" dirty="0"/>
              <a:t>Witness anonymity orders</a:t>
            </a:r>
          </a:p>
        </p:txBody>
      </p:sp>
      <p:sp>
        <p:nvSpPr>
          <p:cNvPr id="3" name="Content Placeholder 2">
            <a:extLst>
              <a:ext uri="{FF2B5EF4-FFF2-40B4-BE49-F238E27FC236}">
                <a16:creationId xmlns:a16="http://schemas.microsoft.com/office/drawing/2014/main" id="{EA99BDA5-224D-D129-A358-5786BCA6CE83}"/>
              </a:ext>
            </a:extLst>
          </p:cNvPr>
          <p:cNvSpPr>
            <a:spLocks noGrp="1"/>
          </p:cNvSpPr>
          <p:nvPr>
            <p:ph idx="1"/>
          </p:nvPr>
        </p:nvSpPr>
        <p:spPr>
          <a:xfrm>
            <a:off x="336043" y="872702"/>
            <a:ext cx="9780311" cy="5721281"/>
          </a:xfrm>
        </p:spPr>
        <p:txBody>
          <a:bodyPr>
            <a:normAutofit lnSpcReduction="10000"/>
          </a:bodyPr>
          <a:lstStyle/>
          <a:p>
            <a:pPr marL="0" indent="0">
              <a:buNone/>
            </a:pPr>
            <a:r>
              <a:rPr lang="en-GB" sz="2400" dirty="0"/>
              <a:t>The conditions for making an order are set out in s88: an order may be made if all three conditions are met:</a:t>
            </a:r>
          </a:p>
          <a:p>
            <a:r>
              <a:rPr lang="en-GB" sz="2400" dirty="0"/>
              <a:t>(a)   Condition A: that the order is necessary to: (</a:t>
            </a:r>
            <a:r>
              <a:rPr lang="en-GB" sz="2400" dirty="0" err="1"/>
              <a:t>i</a:t>
            </a:r>
            <a:r>
              <a:rPr lang="en-GB" sz="2400" dirty="0"/>
              <a:t>)   protect the safety of the witness or another person or to prevent any serious damage to property, or (ii)  prevent real harm to the public interest;</a:t>
            </a:r>
          </a:p>
          <a:p>
            <a:r>
              <a:rPr lang="en-GB" sz="2400" dirty="0"/>
              <a:t>(b)   Condition B: that having regard to all the circumstances the measures would be consistent with a defendant receiving a fair trial; and</a:t>
            </a:r>
          </a:p>
          <a:p>
            <a:r>
              <a:rPr lang="en-GB" sz="2400" dirty="0"/>
              <a:t>(c)   Condition C: the importance of the witness’s testimony is such that the witness ought to testify; and:</a:t>
            </a:r>
          </a:p>
          <a:p>
            <a:r>
              <a:rPr lang="en-GB" sz="2400" dirty="0"/>
              <a:t>(</a:t>
            </a:r>
            <a:r>
              <a:rPr lang="en-GB" sz="2400" dirty="0" err="1"/>
              <a:t>i</a:t>
            </a:r>
            <a:r>
              <a:rPr lang="en-GB" sz="2400" dirty="0"/>
              <a:t>)   the witness would not testify unless the order was made; or</a:t>
            </a:r>
          </a:p>
          <a:p>
            <a:r>
              <a:rPr lang="en-GB" sz="2400" dirty="0"/>
              <a:t>(ii)  here would be real harm to the public interest if the witness were to testify without the order being made.</a:t>
            </a:r>
          </a:p>
          <a:p>
            <a:pPr marL="0" indent="0">
              <a:buNone/>
            </a:pPr>
            <a:endParaRPr lang="en-GB" dirty="0"/>
          </a:p>
        </p:txBody>
      </p:sp>
    </p:spTree>
    <p:extLst>
      <p:ext uri="{BB962C8B-B14F-4D97-AF65-F5344CB8AC3E}">
        <p14:creationId xmlns:p14="http://schemas.microsoft.com/office/powerpoint/2010/main" val="34713256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F14C4-0877-719D-A1EB-E945857E2618}"/>
              </a:ext>
            </a:extLst>
          </p:cNvPr>
          <p:cNvSpPr>
            <a:spLocks noGrp="1"/>
          </p:cNvSpPr>
          <p:nvPr>
            <p:ph type="title"/>
          </p:nvPr>
        </p:nvSpPr>
        <p:spPr>
          <a:xfrm>
            <a:off x="181497" y="156238"/>
            <a:ext cx="8596668" cy="816117"/>
          </a:xfrm>
        </p:spPr>
        <p:txBody>
          <a:bodyPr/>
          <a:lstStyle/>
          <a:p>
            <a:r>
              <a:rPr lang="en-GB" dirty="0"/>
              <a:t>Witness anonymity orders</a:t>
            </a:r>
          </a:p>
        </p:txBody>
      </p:sp>
      <p:sp>
        <p:nvSpPr>
          <p:cNvPr id="3" name="Content Placeholder 2">
            <a:extLst>
              <a:ext uri="{FF2B5EF4-FFF2-40B4-BE49-F238E27FC236}">
                <a16:creationId xmlns:a16="http://schemas.microsoft.com/office/drawing/2014/main" id="{EA99BDA5-224D-D129-A358-5786BCA6CE83}"/>
              </a:ext>
            </a:extLst>
          </p:cNvPr>
          <p:cNvSpPr>
            <a:spLocks noGrp="1"/>
          </p:cNvSpPr>
          <p:nvPr>
            <p:ph idx="1"/>
          </p:nvPr>
        </p:nvSpPr>
        <p:spPr>
          <a:xfrm>
            <a:off x="336043" y="872702"/>
            <a:ext cx="10089405" cy="5721281"/>
          </a:xfrm>
        </p:spPr>
        <p:txBody>
          <a:bodyPr>
            <a:normAutofit/>
          </a:bodyPr>
          <a:lstStyle/>
          <a:p>
            <a:pPr marL="0" indent="0">
              <a:buNone/>
            </a:pPr>
            <a:r>
              <a:rPr lang="en-GB" sz="2000" dirty="0"/>
              <a:t> In deciding whether Conditions A–C are met, the court must have regard to:</a:t>
            </a:r>
          </a:p>
          <a:p>
            <a:pPr marL="0" indent="0">
              <a:buNone/>
            </a:pPr>
            <a:r>
              <a:rPr lang="en-GB" sz="2000" dirty="0"/>
              <a:t>(a)   the defendant’s general right to know a witness’s identity;</a:t>
            </a:r>
          </a:p>
          <a:p>
            <a:pPr marL="0" indent="0">
              <a:buNone/>
            </a:pPr>
            <a:r>
              <a:rPr lang="en-GB" sz="2000" dirty="0"/>
              <a:t>(b)   the extent to which a witness’s credibility is a relevant factor in the case;</a:t>
            </a:r>
          </a:p>
          <a:p>
            <a:pPr marL="0" indent="0">
              <a:buNone/>
            </a:pPr>
            <a:r>
              <a:rPr lang="en-GB" sz="2000" dirty="0"/>
              <a:t>(c)   whether evidence given by the witness may be the sole or decisive evidence;</a:t>
            </a:r>
          </a:p>
          <a:p>
            <a:pPr marL="0" indent="0">
              <a:buNone/>
            </a:pPr>
            <a:r>
              <a:rPr lang="en-GB" sz="2000" dirty="0"/>
              <a:t>(d)   whether the witness’s evidence may be properly tested without their identity being disclosed;</a:t>
            </a:r>
          </a:p>
          <a:p>
            <a:pPr marL="0" indent="0">
              <a:buNone/>
            </a:pPr>
            <a:r>
              <a:rPr lang="en-GB" sz="2000" dirty="0"/>
              <a:t>(e)   whether there is any reason to believe that the witness:</a:t>
            </a:r>
          </a:p>
          <a:p>
            <a:pPr marL="400050" lvl="1" indent="0">
              <a:buNone/>
            </a:pPr>
            <a:r>
              <a:rPr lang="en-GB" sz="2000" dirty="0"/>
              <a:t>(</a:t>
            </a:r>
            <a:r>
              <a:rPr lang="en-GB" sz="2000" dirty="0" err="1"/>
              <a:t>i</a:t>
            </a:r>
            <a:r>
              <a:rPr lang="en-GB" sz="2000" dirty="0"/>
              <a:t>)   has a tendency to be dishonest; or</a:t>
            </a:r>
          </a:p>
          <a:p>
            <a:pPr marL="400050" lvl="1" indent="0">
              <a:buNone/>
            </a:pPr>
            <a:r>
              <a:rPr lang="en-GB" sz="2000" dirty="0"/>
              <a:t>(ii)  has any motive to be dishonest in the circumstances of the case, having regard (in particular) to any previous convictions of the witness and to any relationship between the witness and the defendant or any associates of the defendant;</a:t>
            </a:r>
          </a:p>
          <a:p>
            <a:pPr marL="0" indent="0">
              <a:buNone/>
            </a:pPr>
            <a:r>
              <a:rPr lang="en-GB" sz="2000" dirty="0"/>
              <a:t>(f)   whether it would be reasonably practicable to protect the witness by any means other than by making a witness anonymity order specifying the measures that are under consideration by the court.</a:t>
            </a:r>
          </a:p>
        </p:txBody>
      </p:sp>
    </p:spTree>
    <p:extLst>
      <p:ext uri="{BB962C8B-B14F-4D97-AF65-F5344CB8AC3E}">
        <p14:creationId xmlns:p14="http://schemas.microsoft.com/office/powerpoint/2010/main" val="4392592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8B89-FCCA-6889-5152-625A59E54AB4}"/>
              </a:ext>
            </a:extLst>
          </p:cNvPr>
          <p:cNvSpPr>
            <a:spLocks noGrp="1"/>
          </p:cNvSpPr>
          <p:nvPr>
            <p:ph type="title"/>
          </p:nvPr>
        </p:nvSpPr>
        <p:spPr>
          <a:xfrm>
            <a:off x="336044" y="113764"/>
            <a:ext cx="8596668" cy="678287"/>
          </a:xfrm>
        </p:spPr>
        <p:txBody>
          <a:bodyPr/>
          <a:lstStyle/>
          <a:p>
            <a:r>
              <a:rPr lang="en-GB" dirty="0"/>
              <a:t>Reporting restrictions</a:t>
            </a:r>
          </a:p>
        </p:txBody>
      </p:sp>
      <p:sp>
        <p:nvSpPr>
          <p:cNvPr id="3" name="Content Placeholder 2">
            <a:extLst>
              <a:ext uri="{FF2B5EF4-FFF2-40B4-BE49-F238E27FC236}">
                <a16:creationId xmlns:a16="http://schemas.microsoft.com/office/drawing/2014/main" id="{175BFD97-5466-5272-16B7-AA91CE11A823}"/>
              </a:ext>
            </a:extLst>
          </p:cNvPr>
          <p:cNvSpPr>
            <a:spLocks noGrp="1"/>
          </p:cNvSpPr>
          <p:nvPr>
            <p:ph idx="1"/>
          </p:nvPr>
        </p:nvSpPr>
        <p:spPr>
          <a:xfrm>
            <a:off x="129981" y="871470"/>
            <a:ext cx="9567812" cy="5834130"/>
          </a:xfrm>
        </p:spPr>
        <p:txBody>
          <a:bodyPr>
            <a:normAutofit/>
          </a:bodyPr>
          <a:lstStyle/>
          <a:p>
            <a:r>
              <a:rPr lang="en-GB" dirty="0"/>
              <a:t>Generally, all criminal court proceedings must be </a:t>
            </a:r>
            <a:r>
              <a:rPr lang="en-GB" b="1" dirty="0"/>
              <a:t>held in open court </a:t>
            </a:r>
            <a:r>
              <a:rPr lang="en-GB" b="1" dirty="0" err="1"/>
              <a:t>i</a:t>
            </a:r>
            <a:r>
              <a:rPr lang="en-GB" dirty="0" err="1"/>
              <a:t>.e</a:t>
            </a:r>
            <a:r>
              <a:rPr lang="en-GB" dirty="0"/>
              <a:t> the public and the media should have access to hearings. However, there are certain circumstances where courts can restrict access to hearings. and have the power to issue ‘reporting restrictions’ that stop anything being published (including on social media) that would lead to the identification of a witness or person accused of a crime. Breach of reporting restrictions is an imprisonable criminal offence.</a:t>
            </a:r>
          </a:p>
          <a:p>
            <a:r>
              <a:rPr lang="en-GB" dirty="0"/>
              <a:t>A good example is proceedings in the Youth Court, which are conducted in </a:t>
            </a:r>
            <a:r>
              <a:rPr lang="en-GB" b="1" dirty="0"/>
              <a:t>closed court </a:t>
            </a:r>
            <a:r>
              <a:rPr lang="en-GB" dirty="0"/>
              <a:t>to protect the young person’s identity. </a:t>
            </a:r>
          </a:p>
          <a:p>
            <a:r>
              <a:rPr lang="en-GB" dirty="0"/>
              <a:t>s39 and 49 Children and Young Persons Act 1933 </a:t>
            </a:r>
            <a:r>
              <a:rPr lang="en-GB" dirty="0">
                <a:solidFill>
                  <a:srgbClr val="FF0000"/>
                </a:solidFill>
              </a:rPr>
              <a:t>automatically prevent the reporting of civil and criminal proceedings where the young person is a defendant, victim or witness in case. </a:t>
            </a:r>
            <a:r>
              <a:rPr lang="en-GB" dirty="0"/>
              <a:t>Under s45 YJCEA 1999, a court can prevent the publication of information that identifies a child or young person as being a victim, witness or defendant in the proceedings where the defendant is under 18 at the time proceedings begin. However, this type of order no longer has effect when the young person turns 18. </a:t>
            </a:r>
          </a:p>
          <a:p>
            <a:r>
              <a:rPr lang="en-GB" dirty="0"/>
              <a:t>Under s37 Children and Young Persons Act 1933, the court may exclude the public but not genuine media representatives during the testimony of child witnesses in proceedings relating to an offence against, or conduct contrary to decency. </a:t>
            </a:r>
          </a:p>
        </p:txBody>
      </p:sp>
    </p:spTree>
    <p:extLst>
      <p:ext uri="{BB962C8B-B14F-4D97-AF65-F5344CB8AC3E}">
        <p14:creationId xmlns:p14="http://schemas.microsoft.com/office/powerpoint/2010/main" val="3844526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8B89-FCCA-6889-5152-625A59E54AB4}"/>
              </a:ext>
            </a:extLst>
          </p:cNvPr>
          <p:cNvSpPr>
            <a:spLocks noGrp="1"/>
          </p:cNvSpPr>
          <p:nvPr>
            <p:ph type="title"/>
          </p:nvPr>
        </p:nvSpPr>
        <p:spPr>
          <a:xfrm>
            <a:off x="336044" y="167813"/>
            <a:ext cx="8596668" cy="778784"/>
          </a:xfrm>
        </p:spPr>
        <p:txBody>
          <a:bodyPr/>
          <a:lstStyle/>
          <a:p>
            <a:r>
              <a:rPr lang="en-GB" dirty="0"/>
              <a:t>Reporting restrictions</a:t>
            </a:r>
          </a:p>
        </p:txBody>
      </p:sp>
      <p:sp>
        <p:nvSpPr>
          <p:cNvPr id="3" name="Content Placeholder 2">
            <a:extLst>
              <a:ext uri="{FF2B5EF4-FFF2-40B4-BE49-F238E27FC236}">
                <a16:creationId xmlns:a16="http://schemas.microsoft.com/office/drawing/2014/main" id="{175BFD97-5466-5272-16B7-AA91CE11A823}"/>
              </a:ext>
            </a:extLst>
          </p:cNvPr>
          <p:cNvSpPr>
            <a:spLocks noGrp="1"/>
          </p:cNvSpPr>
          <p:nvPr>
            <p:ph idx="1"/>
          </p:nvPr>
        </p:nvSpPr>
        <p:spPr>
          <a:xfrm>
            <a:off x="336044" y="946597"/>
            <a:ext cx="9419702" cy="5518597"/>
          </a:xfrm>
        </p:spPr>
        <p:txBody>
          <a:bodyPr>
            <a:noAutofit/>
          </a:bodyPr>
          <a:lstStyle/>
          <a:p>
            <a:r>
              <a:rPr lang="en-GB" sz="2000" dirty="0"/>
              <a:t>s46 YJCEA 1999 empowers a court to prohibit publication of information that is likely to lead to the identification of an adult witness (except the defendant) in criminal proceedings during their lifetime. This is a discretionary power which requires the court to balance the interests of justice for the defence, the interests of open justice and the quality of the evidence to be given by the witness. The court also has a more limited power to withhold a name or other information from being given in open court. Under s52 YJCEA 1999 the court should have regard to the following when determining the public interest:</a:t>
            </a:r>
          </a:p>
          <a:p>
            <a:r>
              <a:rPr lang="en-GB" sz="2000" dirty="0"/>
              <a:t>the interest in open reporting of crime;</a:t>
            </a:r>
          </a:p>
          <a:p>
            <a:r>
              <a:rPr lang="en-GB" sz="2000" dirty="0"/>
              <a:t>human health and safety;</a:t>
            </a:r>
          </a:p>
          <a:p>
            <a:r>
              <a:rPr lang="en-GB" sz="2000" dirty="0"/>
              <a:t>exposure of miscarriages of justice; and</a:t>
            </a:r>
          </a:p>
          <a:p>
            <a:r>
              <a:rPr lang="en-GB" sz="2000" dirty="0"/>
              <a:t>the welfare and views of the ‘protected person’, or an ‘appropriate person’ with parental responsibility (as defined).</a:t>
            </a:r>
          </a:p>
          <a:p>
            <a:r>
              <a:rPr lang="en-GB" sz="2000" dirty="0"/>
              <a:t>The media can appeal against s46 orders under s159 Criminal Justice Act 1998</a:t>
            </a:r>
          </a:p>
        </p:txBody>
      </p:sp>
    </p:spTree>
    <p:extLst>
      <p:ext uri="{BB962C8B-B14F-4D97-AF65-F5344CB8AC3E}">
        <p14:creationId xmlns:p14="http://schemas.microsoft.com/office/powerpoint/2010/main" val="1800263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E8B89-FCCA-6889-5152-625A59E54AB4}"/>
              </a:ext>
            </a:extLst>
          </p:cNvPr>
          <p:cNvSpPr>
            <a:spLocks noGrp="1"/>
          </p:cNvSpPr>
          <p:nvPr>
            <p:ph type="title"/>
          </p:nvPr>
        </p:nvSpPr>
        <p:spPr>
          <a:xfrm>
            <a:off x="175058" y="77661"/>
            <a:ext cx="8596668" cy="778784"/>
          </a:xfrm>
        </p:spPr>
        <p:txBody>
          <a:bodyPr/>
          <a:lstStyle/>
          <a:p>
            <a:r>
              <a:rPr lang="en-GB" dirty="0"/>
              <a:t>Reporting restrictions</a:t>
            </a:r>
          </a:p>
        </p:txBody>
      </p:sp>
      <p:sp>
        <p:nvSpPr>
          <p:cNvPr id="3" name="Content Placeholder 2">
            <a:extLst>
              <a:ext uri="{FF2B5EF4-FFF2-40B4-BE49-F238E27FC236}">
                <a16:creationId xmlns:a16="http://schemas.microsoft.com/office/drawing/2014/main" id="{175BFD97-5466-5272-16B7-AA91CE11A823}"/>
              </a:ext>
            </a:extLst>
          </p:cNvPr>
          <p:cNvSpPr>
            <a:spLocks noGrp="1"/>
          </p:cNvSpPr>
          <p:nvPr>
            <p:ph idx="1"/>
          </p:nvPr>
        </p:nvSpPr>
        <p:spPr>
          <a:xfrm>
            <a:off x="239452" y="727656"/>
            <a:ext cx="10012131" cy="5518597"/>
          </a:xfrm>
        </p:spPr>
        <p:txBody>
          <a:bodyPr>
            <a:noAutofit/>
          </a:bodyPr>
          <a:lstStyle/>
          <a:p>
            <a:pPr marL="0" indent="0">
              <a:buNone/>
            </a:pPr>
            <a:r>
              <a:rPr lang="en-GB" sz="2000" dirty="0"/>
              <a:t>Additionally, courts may postpone:</a:t>
            </a:r>
          </a:p>
          <a:p>
            <a:r>
              <a:rPr lang="en-GB" sz="2000" dirty="0"/>
              <a:t>publication of fair and accurate reports of proceedings where necessary to avoid a substantial risk of prejudice to the administration of justice; and</a:t>
            </a:r>
          </a:p>
          <a:p>
            <a:r>
              <a:rPr lang="en-GB" sz="2000" dirty="0"/>
              <a:t>reports of false and derogatory assertions made in mitigation about identified people.</a:t>
            </a:r>
          </a:p>
          <a:p>
            <a:r>
              <a:rPr lang="en-GB" sz="2000" dirty="0"/>
              <a:t>All (alleged) victims of sexual offences or of female genital mutilation are protected by reporting restrictions (Sexual Offences (Amendment) Act 1992). In some cases, anonymity extends to (alleged) victims of modern slavery and human trafficking. </a:t>
            </a:r>
          </a:p>
          <a:p>
            <a:r>
              <a:rPr lang="en-GB" sz="2000" dirty="0"/>
              <a:t>The court is also permitted to exclude, under s25 YJCEA 1999, anyone from proceedings while a child or vulnerable adult witness is giving evidence in sexual offence cases or where there are grounds for believing that a witness has been/may be intimidated.</a:t>
            </a:r>
          </a:p>
          <a:p>
            <a:r>
              <a:rPr lang="en-GB" sz="2000" dirty="0"/>
              <a:t>The provisions in relation to reporting restrictions are complex and can be found across a number of statutes. </a:t>
            </a:r>
          </a:p>
          <a:p>
            <a:r>
              <a:rPr lang="en-GB" sz="2000" dirty="0"/>
              <a:t>A helpful online guide can be found here </a:t>
            </a:r>
            <a:r>
              <a:rPr lang="en-GB" sz="2000" dirty="0">
                <a:hlinkClick r:id="rId2"/>
              </a:rPr>
              <a:t>Reporting Restrictions in the Criminal Courts – fifth edition update - Courts and Tribunals Judiciary</a:t>
            </a:r>
            <a:endParaRPr lang="en-GB" sz="2000" dirty="0"/>
          </a:p>
        </p:txBody>
      </p:sp>
    </p:spTree>
    <p:extLst>
      <p:ext uri="{BB962C8B-B14F-4D97-AF65-F5344CB8AC3E}">
        <p14:creationId xmlns:p14="http://schemas.microsoft.com/office/powerpoint/2010/main" val="6648973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A7DA6-B623-94C7-4944-AD5B58312584}"/>
              </a:ext>
            </a:extLst>
          </p:cNvPr>
          <p:cNvSpPr>
            <a:spLocks noGrp="1"/>
          </p:cNvSpPr>
          <p:nvPr>
            <p:ph type="title"/>
          </p:nvPr>
        </p:nvSpPr>
        <p:spPr>
          <a:xfrm>
            <a:off x="336044" y="167813"/>
            <a:ext cx="8596668" cy="740148"/>
          </a:xfrm>
        </p:spPr>
        <p:txBody>
          <a:bodyPr/>
          <a:lstStyle/>
          <a:p>
            <a:r>
              <a:rPr lang="en-GB" dirty="0"/>
              <a:t>Vulnerable Defendants</a:t>
            </a:r>
          </a:p>
        </p:txBody>
      </p:sp>
      <p:sp>
        <p:nvSpPr>
          <p:cNvPr id="3" name="Content Placeholder 2">
            <a:extLst>
              <a:ext uri="{FF2B5EF4-FFF2-40B4-BE49-F238E27FC236}">
                <a16:creationId xmlns:a16="http://schemas.microsoft.com/office/drawing/2014/main" id="{CEE3DC59-06C3-CBC3-AF9F-B857152B3BF1}"/>
              </a:ext>
            </a:extLst>
          </p:cNvPr>
          <p:cNvSpPr>
            <a:spLocks noGrp="1"/>
          </p:cNvSpPr>
          <p:nvPr>
            <p:ph idx="1"/>
          </p:nvPr>
        </p:nvSpPr>
        <p:spPr>
          <a:xfrm>
            <a:off x="336043" y="831790"/>
            <a:ext cx="9780311" cy="5652723"/>
          </a:xfrm>
        </p:spPr>
        <p:txBody>
          <a:bodyPr>
            <a:noAutofit/>
          </a:bodyPr>
          <a:lstStyle/>
          <a:p>
            <a:r>
              <a:rPr lang="en-GB" sz="2400" dirty="0"/>
              <a:t>A defendant is a competent but not compellable witness in their defence and is therefore entitled not to testify at their own trial. </a:t>
            </a:r>
          </a:p>
          <a:p>
            <a:r>
              <a:rPr lang="en-GB" sz="2400" dirty="0"/>
              <a:t>Failure to testify, however, can have evidential consequences. Where an accused exercises their right not to give evidence in their own defence at trial, the prosecution may comment on the accused’s failure to testify and, where appropriate, inferences may be drawn from their failure (s35 Criminal Justice and Public Order Act 1994). Importantly, s35 does not apply to defendants when the physical or mental state of the defendant makes it undesirable for them to give evidence, or when guilt is not in issue.</a:t>
            </a:r>
          </a:p>
          <a:p>
            <a:r>
              <a:rPr lang="en-GB" sz="2400" b="1" dirty="0"/>
              <a:t>Appropriate Adults </a:t>
            </a:r>
            <a:r>
              <a:rPr lang="en-GB" sz="2400" dirty="0"/>
              <a:t>– as previously indicated a defendant/suspect who is vulnerable should have an appropriate adult alongside when being interviewed.</a:t>
            </a:r>
          </a:p>
        </p:txBody>
      </p:sp>
    </p:spTree>
    <p:extLst>
      <p:ext uri="{BB962C8B-B14F-4D97-AF65-F5344CB8AC3E}">
        <p14:creationId xmlns:p14="http://schemas.microsoft.com/office/powerpoint/2010/main" val="32540437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1" name="Straight Connector 40">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Isosceles Triangle 44">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Isosceles Triangle 48">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Isosceles Triangle 49">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4609F36-1071-1EAA-778C-C61E80FA759F}"/>
              </a:ext>
            </a:extLst>
          </p:cNvPr>
          <p:cNvSpPr>
            <a:spLocks noGrp="1"/>
          </p:cNvSpPr>
          <p:nvPr>
            <p:ph type="title"/>
          </p:nvPr>
        </p:nvSpPr>
        <p:spPr>
          <a:xfrm>
            <a:off x="677334" y="609600"/>
            <a:ext cx="8596668" cy="1320800"/>
          </a:xfrm>
        </p:spPr>
        <p:txBody>
          <a:bodyPr>
            <a:normAutofit/>
          </a:bodyPr>
          <a:lstStyle/>
          <a:p>
            <a:r>
              <a:rPr lang="en-GB"/>
              <a:t>Special measures</a:t>
            </a:r>
            <a:endParaRPr lang="en-GB" dirty="0"/>
          </a:p>
        </p:txBody>
      </p:sp>
      <p:sp>
        <p:nvSpPr>
          <p:cNvPr id="51" name="Content Placeholder 2">
            <a:extLst>
              <a:ext uri="{FF2B5EF4-FFF2-40B4-BE49-F238E27FC236}">
                <a16:creationId xmlns:a16="http://schemas.microsoft.com/office/drawing/2014/main" id="{333AC09D-7AA1-E0B6-2CDF-DA7C994F3081}"/>
              </a:ext>
            </a:extLst>
          </p:cNvPr>
          <p:cNvSpPr>
            <a:spLocks noGrp="1"/>
          </p:cNvSpPr>
          <p:nvPr>
            <p:ph idx="1"/>
          </p:nvPr>
        </p:nvSpPr>
        <p:spPr>
          <a:xfrm>
            <a:off x="677334" y="2160589"/>
            <a:ext cx="8596668" cy="3880773"/>
          </a:xfrm>
        </p:spPr>
        <p:txBody>
          <a:bodyPr>
            <a:normAutofit fontScale="92500" lnSpcReduction="20000"/>
          </a:bodyPr>
          <a:lstStyle/>
          <a:p>
            <a:r>
              <a:rPr lang="en-GB" sz="2400" dirty="0"/>
              <a:t>We noted earlier that s16 YJCEA 1999 does not classify defendants as vulnerable, despite the fact that many will in fact be very vulnerable.</a:t>
            </a:r>
          </a:p>
          <a:p>
            <a:r>
              <a:rPr lang="en-GB" sz="2400" dirty="0"/>
              <a:t>Following criticism that this exclusion was incompatible with the Art 6 ECHR right to a fair trial (though the criticisms were not accepted in R (D) v Camberwell Green Youth Court; R (G) v Camberwell Green Youth Court; (Conjoined Appeals) [2005]), s51 CJA 2003 was amended to provide for a defendant to give evidence by live television link in certain circumstances – see 16.4.2.2. </a:t>
            </a:r>
          </a:p>
          <a:p>
            <a:r>
              <a:rPr lang="en-GB" sz="2400" dirty="0"/>
              <a:t>These provisions apply to both the Magistrates’ and Crown Courts.</a:t>
            </a:r>
          </a:p>
        </p:txBody>
      </p:sp>
      <p:sp>
        <p:nvSpPr>
          <p:cNvPr id="4" name="Title 1">
            <a:extLst>
              <a:ext uri="{FF2B5EF4-FFF2-40B4-BE49-F238E27FC236}">
                <a16:creationId xmlns:a16="http://schemas.microsoft.com/office/drawing/2014/main" id="{364EED42-E8A4-24FA-BAC6-63C1E3BBAAC7}"/>
              </a:ext>
            </a:extLst>
          </p:cNvPr>
          <p:cNvSpPr txBox="1">
            <a:spLocks/>
          </p:cNvSpPr>
          <p:nvPr/>
        </p:nvSpPr>
        <p:spPr>
          <a:xfrm>
            <a:off x="829734" y="76200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Special measures</a:t>
            </a:r>
            <a:endParaRPr lang="en-GB" dirty="0"/>
          </a:p>
        </p:txBody>
      </p:sp>
    </p:spTree>
    <p:extLst>
      <p:ext uri="{BB962C8B-B14F-4D97-AF65-F5344CB8AC3E}">
        <p14:creationId xmlns:p14="http://schemas.microsoft.com/office/powerpoint/2010/main" val="295136350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AE32E-E82E-CBFB-D2B0-2116403830D6}"/>
              </a:ext>
            </a:extLst>
          </p:cNvPr>
          <p:cNvSpPr>
            <a:spLocks noGrp="1"/>
          </p:cNvSpPr>
          <p:nvPr>
            <p:ph type="title"/>
          </p:nvPr>
        </p:nvSpPr>
        <p:spPr/>
        <p:txBody>
          <a:bodyPr>
            <a:normAutofit/>
          </a:bodyPr>
          <a:lstStyle/>
          <a:p>
            <a:r>
              <a:rPr lang="en-GB" sz="6000" dirty="0"/>
              <a:t>Knowledge Checks</a:t>
            </a:r>
          </a:p>
        </p:txBody>
      </p:sp>
      <p:sp>
        <p:nvSpPr>
          <p:cNvPr id="3" name="Content Placeholder 2">
            <a:extLst>
              <a:ext uri="{FF2B5EF4-FFF2-40B4-BE49-F238E27FC236}">
                <a16:creationId xmlns:a16="http://schemas.microsoft.com/office/drawing/2014/main" id="{092AD07A-4255-DFCC-777F-85860B3F848F}"/>
              </a:ext>
            </a:extLst>
          </p:cNvPr>
          <p:cNvSpPr>
            <a:spLocks noGrp="1"/>
          </p:cNvSpPr>
          <p:nvPr>
            <p:ph idx="1"/>
          </p:nvPr>
        </p:nvSpPr>
        <p:spPr/>
        <p:txBody>
          <a:bodyPr>
            <a:normAutofit fontScale="47500" lnSpcReduction="20000"/>
          </a:bodyPr>
          <a:lstStyle/>
          <a:p>
            <a:pPr marL="0" indent="0">
              <a:buNone/>
            </a:pPr>
            <a:r>
              <a:rPr lang="en-GB" b="1" dirty="0"/>
              <a:t>1. What is the age below which witnesses cannot give sworn evidence?</a:t>
            </a:r>
          </a:p>
          <a:p>
            <a:endParaRPr lang="en-GB" dirty="0"/>
          </a:p>
          <a:p>
            <a:r>
              <a:rPr lang="en-GB" dirty="0"/>
              <a:t>16 years</a:t>
            </a:r>
          </a:p>
          <a:p>
            <a:r>
              <a:rPr lang="en-GB" dirty="0"/>
              <a:t>12 years</a:t>
            </a:r>
          </a:p>
          <a:p>
            <a:r>
              <a:rPr lang="en-GB" dirty="0"/>
              <a:t>14 years</a:t>
            </a:r>
          </a:p>
          <a:p>
            <a:r>
              <a:rPr lang="en-GB" dirty="0"/>
              <a:t>18 years</a:t>
            </a:r>
          </a:p>
          <a:p>
            <a:pPr marL="0" indent="0">
              <a:buNone/>
            </a:pPr>
            <a:r>
              <a:rPr lang="en-GB" b="1" dirty="0"/>
              <a:t>2. Which of the following statements about special measures are correct?</a:t>
            </a:r>
          </a:p>
          <a:p>
            <a:r>
              <a:rPr lang="en-GB" b="1" dirty="0"/>
              <a:t>(Select 2 correct answers)</a:t>
            </a:r>
          </a:p>
          <a:p>
            <a:endParaRPr lang="en-GB" dirty="0"/>
          </a:p>
          <a:p>
            <a:r>
              <a:rPr lang="en-GB" dirty="0"/>
              <a:t>Applications for special measures may only be made by the prosecution</a:t>
            </a:r>
          </a:p>
          <a:p>
            <a:r>
              <a:rPr lang="en-GB" dirty="0"/>
              <a:t>Screens may be used to prevent the witness from being seen by the defendant</a:t>
            </a:r>
          </a:p>
          <a:p>
            <a:r>
              <a:rPr lang="en-GB" dirty="0"/>
              <a:t>A witness’s video-recorded evidence-in-chief will not be heard by the court if the witness is unavailable for cross-examination unless the parties have agreed that cross-examination is unnecessary</a:t>
            </a:r>
          </a:p>
          <a:p>
            <a:pPr marL="0" indent="0">
              <a:buNone/>
            </a:pPr>
            <a:r>
              <a:rPr lang="en-GB" b="1" dirty="0"/>
              <a:t>3. Witnesses may only be questioned about their own sexual history by the defence in sexual offence cases with leave of the court. True or false?</a:t>
            </a:r>
          </a:p>
          <a:p>
            <a:r>
              <a:rPr lang="en-GB" dirty="0"/>
              <a:t>True</a:t>
            </a:r>
          </a:p>
          <a:p>
            <a:r>
              <a:rPr lang="en-GB" dirty="0"/>
              <a:t>False</a:t>
            </a:r>
          </a:p>
        </p:txBody>
      </p:sp>
    </p:spTree>
    <p:extLst>
      <p:ext uri="{BB962C8B-B14F-4D97-AF65-F5344CB8AC3E}">
        <p14:creationId xmlns:p14="http://schemas.microsoft.com/office/powerpoint/2010/main" val="29934542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51AC47-76CE-E855-9C8A-C770E765BE4F}"/>
              </a:ext>
            </a:extLst>
          </p:cNvPr>
          <p:cNvSpPr>
            <a:spLocks noGrp="1"/>
          </p:cNvSpPr>
          <p:nvPr>
            <p:ph type="title"/>
          </p:nvPr>
        </p:nvSpPr>
        <p:spPr>
          <a:xfrm>
            <a:off x="1333502" y="609600"/>
            <a:ext cx="8596668" cy="1320800"/>
          </a:xfrm>
        </p:spPr>
        <p:txBody>
          <a:bodyPr>
            <a:normAutofit/>
          </a:bodyPr>
          <a:lstStyle/>
          <a:p>
            <a:r>
              <a:rPr lang="en-GB" dirty="0"/>
              <a:t>Summary</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097C225-C8A6-C825-AC68-2D9D88DB5A36}"/>
              </a:ext>
            </a:extLst>
          </p:cNvPr>
          <p:cNvSpPr>
            <a:spLocks noGrp="1"/>
          </p:cNvSpPr>
          <p:nvPr>
            <p:ph idx="1"/>
          </p:nvPr>
        </p:nvSpPr>
        <p:spPr>
          <a:xfrm>
            <a:off x="995912" y="1672013"/>
            <a:ext cx="10594039" cy="4576387"/>
          </a:xfrm>
        </p:spPr>
        <p:txBody>
          <a:bodyPr>
            <a:normAutofit lnSpcReduction="10000"/>
          </a:bodyPr>
          <a:lstStyle/>
          <a:p>
            <a:pPr>
              <a:lnSpc>
                <a:spcPct val="90000"/>
              </a:lnSpc>
            </a:pPr>
            <a:r>
              <a:rPr lang="en-GB" sz="1400" dirty="0"/>
              <a:t>(1)   A number of special measures, such as giving evidence via a video link, can be put in place in order to enhance the quality of the evidence given by a vulnerable and/or intimidated witness.</a:t>
            </a:r>
          </a:p>
          <a:p>
            <a:pPr>
              <a:lnSpc>
                <a:spcPct val="90000"/>
              </a:lnSpc>
            </a:pPr>
            <a:endParaRPr lang="en-GB" sz="1400" dirty="0"/>
          </a:p>
          <a:p>
            <a:pPr>
              <a:lnSpc>
                <a:spcPct val="90000"/>
              </a:lnSpc>
            </a:pPr>
            <a:r>
              <a:rPr lang="en-GB" sz="1400" dirty="0"/>
              <a:t>(2)   Only witnesses aged over 14 may give sworn evidence (s55 YJCEA 1999), and only if they sufficiently appreciate the seriousness of the situation.</a:t>
            </a:r>
          </a:p>
          <a:p>
            <a:pPr>
              <a:lnSpc>
                <a:spcPct val="90000"/>
              </a:lnSpc>
            </a:pPr>
            <a:endParaRPr lang="en-GB" sz="1400" dirty="0"/>
          </a:p>
          <a:p>
            <a:pPr>
              <a:lnSpc>
                <a:spcPct val="90000"/>
              </a:lnSpc>
            </a:pPr>
            <a:r>
              <a:rPr lang="en-GB" sz="1400" dirty="0"/>
              <a:t>(3)   s41(1) YJCEA 1999 imposes a general ban on the cross-examination and admissibility of evidence about the complainant’s past sexual behaviour. To do so, the defence must be granted leave by the court under s41(2).</a:t>
            </a:r>
          </a:p>
          <a:p>
            <a:pPr>
              <a:lnSpc>
                <a:spcPct val="90000"/>
              </a:lnSpc>
            </a:pPr>
            <a:endParaRPr lang="en-GB" sz="1400" dirty="0"/>
          </a:p>
          <a:p>
            <a:pPr>
              <a:lnSpc>
                <a:spcPct val="90000"/>
              </a:lnSpc>
            </a:pPr>
            <a:r>
              <a:rPr lang="en-GB" sz="1400" dirty="0"/>
              <a:t>(4)   When examining the issue of a witness anonymity order, the court will need to examine the impact on the overall fairness of the proceedings.</a:t>
            </a:r>
          </a:p>
          <a:p>
            <a:pPr>
              <a:lnSpc>
                <a:spcPct val="90000"/>
              </a:lnSpc>
            </a:pPr>
            <a:endParaRPr lang="en-GB" sz="1400" dirty="0"/>
          </a:p>
          <a:p>
            <a:pPr>
              <a:lnSpc>
                <a:spcPct val="90000"/>
              </a:lnSpc>
            </a:pPr>
            <a:r>
              <a:rPr lang="en-GB" sz="1400" dirty="0"/>
              <a:t>(5)   Although a competent defendant is not compellable to give evidence in their trial, adverse inferences can be drawn under s35 YJCEA 1999 from their silence.</a:t>
            </a:r>
          </a:p>
          <a:p>
            <a:pPr>
              <a:lnSpc>
                <a:spcPct val="90000"/>
              </a:lnSpc>
            </a:pPr>
            <a:endParaRPr lang="en-GB" sz="1400" dirty="0"/>
          </a:p>
          <a:p>
            <a:pPr>
              <a:lnSpc>
                <a:spcPct val="90000"/>
              </a:lnSpc>
            </a:pPr>
            <a:r>
              <a:rPr lang="en-GB" sz="1400" dirty="0"/>
              <a:t>(6)   No adverse inferences can be drawn from the defendant’s failure to testify during trial under s35 Criminal Justice and Public Order Act 1994 if their physical or mental state makes it undesirable for them to give evidence.</a:t>
            </a:r>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28210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A93C76F-CE5A-A04D-0DD5-5F756C5CC987}"/>
              </a:ext>
            </a:extLst>
          </p:cNvPr>
          <p:cNvSpPr>
            <a:spLocks noGrp="1"/>
          </p:cNvSpPr>
          <p:nvPr>
            <p:ph type="title"/>
          </p:nvPr>
        </p:nvSpPr>
        <p:spPr>
          <a:xfrm>
            <a:off x="643467" y="816638"/>
            <a:ext cx="3367359" cy="5224724"/>
          </a:xfrm>
        </p:spPr>
        <p:txBody>
          <a:bodyPr anchor="ctr">
            <a:normAutofit/>
          </a:bodyPr>
          <a:lstStyle/>
          <a:p>
            <a:r>
              <a:rPr lang="en-GB" sz="3300" dirty="0"/>
              <a:t>Congratulations!</a:t>
            </a:r>
          </a:p>
        </p:txBody>
      </p:sp>
      <p:sp>
        <p:nvSpPr>
          <p:cNvPr id="3" name="Content Placeholder 2">
            <a:extLst>
              <a:ext uri="{FF2B5EF4-FFF2-40B4-BE49-F238E27FC236}">
                <a16:creationId xmlns:a16="http://schemas.microsoft.com/office/drawing/2014/main" id="{3130FEB8-FD82-0099-9E4C-99312AEB9194}"/>
              </a:ext>
            </a:extLst>
          </p:cNvPr>
          <p:cNvSpPr>
            <a:spLocks noGrp="1"/>
          </p:cNvSpPr>
          <p:nvPr>
            <p:ph idx="1"/>
          </p:nvPr>
        </p:nvSpPr>
        <p:spPr>
          <a:xfrm>
            <a:off x="4654295" y="816638"/>
            <a:ext cx="4619706" cy="5224724"/>
          </a:xfrm>
        </p:spPr>
        <p:txBody>
          <a:bodyPr anchor="ctr">
            <a:normAutofit/>
          </a:bodyPr>
          <a:lstStyle/>
          <a:p>
            <a:r>
              <a:rPr lang="en-GB" dirty="0"/>
              <a:t>You have completed all of the content for Criminal Law &amp; Litigation</a:t>
            </a:r>
          </a:p>
          <a:p>
            <a:r>
              <a:rPr lang="en-GB" dirty="0"/>
              <a:t>Please consider the sample papers available on Moodle to assist with your preparation for the exam in January</a:t>
            </a:r>
          </a:p>
          <a:p>
            <a:r>
              <a:rPr lang="en-GB" dirty="0"/>
              <a:t>Exam is Tuesday 12</a:t>
            </a:r>
            <a:r>
              <a:rPr lang="en-GB" baseline="30000" dirty="0"/>
              <a:t>th</a:t>
            </a:r>
            <a:r>
              <a:rPr lang="en-GB" dirty="0"/>
              <a:t> January 2027 in the morning</a:t>
            </a:r>
          </a:p>
          <a:p>
            <a:r>
              <a:rPr lang="en-GB" dirty="0"/>
              <a:t>A revision session will be held on Wednesday 6</a:t>
            </a:r>
            <a:r>
              <a:rPr lang="en-GB" baseline="30000" dirty="0"/>
              <a:t>th</a:t>
            </a:r>
            <a:r>
              <a:rPr lang="en-GB" dirty="0"/>
              <a:t> January 2027 online at 1pm</a:t>
            </a:r>
          </a:p>
        </p:txBody>
      </p:sp>
    </p:spTree>
    <p:extLst>
      <p:ext uri="{BB962C8B-B14F-4D97-AF65-F5344CB8AC3E}">
        <p14:creationId xmlns:p14="http://schemas.microsoft.com/office/powerpoint/2010/main" val="19481060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7752</Words>
  <Application>Microsoft Office PowerPoint</Application>
  <PresentationFormat>Widescreen</PresentationFormat>
  <Paragraphs>308</Paragraphs>
  <Slides>47</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47</vt:i4>
      </vt:variant>
    </vt:vector>
  </HeadingPairs>
  <TitlesOfParts>
    <vt:vector size="54" baseType="lpstr">
      <vt:lpstr>inherit</vt:lpstr>
      <vt:lpstr>Calibri</vt:lpstr>
      <vt:lpstr>Trebuchet MS</vt:lpstr>
      <vt:lpstr>Inter</vt:lpstr>
      <vt:lpstr>Wingdings 3</vt:lpstr>
      <vt:lpstr>Arial</vt:lpstr>
      <vt:lpstr>Facet</vt:lpstr>
      <vt:lpstr>Criminal Law and Litigation</vt:lpstr>
      <vt:lpstr>Aims</vt:lpstr>
      <vt:lpstr>Introduction – Competency and Compellability</vt:lpstr>
      <vt:lpstr>Giving Evidence</vt:lpstr>
      <vt:lpstr>What is a vulnerable witness?</vt:lpstr>
      <vt:lpstr>Witnesses under the age of 14</vt:lpstr>
      <vt:lpstr>Witnesses under the age of 14</vt:lpstr>
      <vt:lpstr>Witnesses under the age of 14</vt:lpstr>
      <vt:lpstr>Mentally unwell witnesses</vt:lpstr>
      <vt:lpstr>Mentally unwell witnesses</vt:lpstr>
      <vt:lpstr>Mentally unwell witnesses</vt:lpstr>
      <vt:lpstr>Measures for vulnerable and intimidated witnesses under the YJCEA 1999</vt:lpstr>
      <vt:lpstr>Measures for vulnerable and intimidated witnesses under the YJCEA 1999</vt:lpstr>
      <vt:lpstr>Measures for vulnerable and intimidated witnesses under the YJCEA 1999</vt:lpstr>
      <vt:lpstr>PowerPoint Presentation</vt:lpstr>
      <vt:lpstr>Special Measures: Special measures must be appropriate on the facts and the witness’s personal characteristics and include: </vt:lpstr>
      <vt:lpstr>Screens and live television link</vt:lpstr>
      <vt:lpstr>Screens and live television link</vt:lpstr>
      <vt:lpstr>Giving evidence in private</vt:lpstr>
      <vt:lpstr>Video recorded evidence</vt:lpstr>
      <vt:lpstr>Intermediaries and Aids</vt:lpstr>
      <vt:lpstr>Intermediaries and Aids</vt:lpstr>
      <vt:lpstr>PowerPoint Presentation</vt:lpstr>
      <vt:lpstr>Spouses and Partners</vt:lpstr>
      <vt:lpstr>Victims of sexual offences</vt:lpstr>
      <vt:lpstr>Victims of sexual offences</vt:lpstr>
      <vt:lpstr>Restrictions on cross examination</vt:lpstr>
      <vt:lpstr>Restrictions on cross examination</vt:lpstr>
      <vt:lpstr>The first part of the test: the four grounds</vt:lpstr>
      <vt:lpstr>The first part of the test: the four grounds</vt:lpstr>
      <vt:lpstr>The first part of the test: the four grounds</vt:lpstr>
      <vt:lpstr>The first part of the test: the four grounds</vt:lpstr>
      <vt:lpstr>Second part of the test: Failure to grant leave might render unsafe a conclusion reached by the trier of fact</vt:lpstr>
      <vt:lpstr>PowerPoint Presentation</vt:lpstr>
      <vt:lpstr>Ground rules hearings</vt:lpstr>
      <vt:lpstr>Ground rules hearings</vt:lpstr>
      <vt:lpstr>Witness anonymity orders  </vt:lpstr>
      <vt:lpstr>Witness anonymity orders</vt:lpstr>
      <vt:lpstr>Witness anonymity orders</vt:lpstr>
      <vt:lpstr>Reporting restrictions</vt:lpstr>
      <vt:lpstr>Reporting restrictions</vt:lpstr>
      <vt:lpstr>Reporting restrictions</vt:lpstr>
      <vt:lpstr>Vulnerable Defendants</vt:lpstr>
      <vt:lpstr>Special measures</vt:lpstr>
      <vt:lpstr>Knowledge Checks</vt:lpstr>
      <vt:lpstr>Summary</vt:lpstr>
      <vt:lpstr>Congratulations!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Sian Turvey</dc:creator>
  <cp:lastModifiedBy>Ellie Brown</cp:lastModifiedBy>
  <cp:revision>19</cp:revision>
  <dcterms:created xsi:type="dcterms:W3CDTF">2021-01-23T22:15:52Z</dcterms:created>
  <dcterms:modified xsi:type="dcterms:W3CDTF">2026-10-20T13:52:22Z</dcterms:modified>
</cp:coreProperties>
</file>