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Casa Românească London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Alexandra Maftei</a:t>
            </a:r>
          </a:p>
          <a:p>
            <a:pPr>
              <a:defRPr sz="1800"/>
            </a:pPr>
            <a:r>
              <a:t>Student ID: 2435972</a:t>
            </a:r>
          </a:p>
          <a:p>
            <a:pPr>
              <a:defRPr sz="1800"/>
            </a:pPr>
            <a:r>
              <a:t>Enterprise and Entrepreneurship (LCLM4006)</a:t>
            </a:r>
          </a:p>
          <a:p>
            <a:pPr>
              <a:defRPr sz="1800"/>
            </a:pPr>
            <a:r>
              <a:t>Lecturer: Richard Ashaye</a:t>
            </a:r>
          </a:p>
          <a:p>
            <a:pPr>
              <a:defRPr sz="1800"/>
            </a:pPr>
            <a:r>
              <a:t>Authentic Romanian Restaurant Business Pitch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Business concept: Authentic Romanian restaurant in London</a:t>
            </a:r>
          </a:p>
          <a:p>
            <a:pPr>
              <a:defRPr sz="1800"/>
            </a:pPr>
            <a:r>
              <a:t>Focus on traditional cuisine and cultural experience</a:t>
            </a:r>
          </a:p>
          <a:p>
            <a:pPr>
              <a:defRPr sz="1800"/>
            </a:pPr>
            <a:r>
              <a:t>Aim: evaluate feasibility and profitability</a:t>
            </a:r>
          </a:p>
          <a:p>
            <a:pPr>
              <a:defRPr sz="1800"/>
            </a:pPr>
            <a:r>
              <a:t>Responds to gap in Romanian cuisine market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Idea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Traditional Romanian dishes: sarmale, mici, papanași</a:t>
            </a:r>
          </a:p>
          <a:p>
            <a:pPr>
              <a:defRPr sz="1800"/>
            </a:pPr>
            <a:r>
              <a:t>Services: dine-in, takeaway, delivery</a:t>
            </a:r>
          </a:p>
          <a:p>
            <a:pPr>
              <a:defRPr sz="1800"/>
            </a:pPr>
            <a:r>
              <a:t>Value proposition: authenticity and cultural experience</a:t>
            </a:r>
          </a:p>
          <a:p>
            <a:pPr>
              <a:defRPr sz="1800"/>
            </a:pPr>
            <a:r>
              <a:t>Customer need: lack of Romanian restaurants in London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 Opportunity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Large Romanian community in London</a:t>
            </a:r>
          </a:p>
          <a:p>
            <a:pPr>
              <a:defRPr sz="1800"/>
            </a:pPr>
            <a:r>
              <a:t>Growing demand for international cuisine</a:t>
            </a:r>
          </a:p>
          <a:p>
            <a:pPr>
              <a:defRPr sz="1800"/>
            </a:pPr>
            <a:r>
              <a:t>Multicultural population supports ethnic food</a:t>
            </a:r>
          </a:p>
          <a:p>
            <a:pPr>
              <a:defRPr sz="1800"/>
            </a:pPr>
            <a:r>
              <a:t>Opportunity for niche market positioning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Legal Structure &amp;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Private Limited Company (Ltd)</a:t>
            </a:r>
          </a:p>
          <a:p>
            <a:pPr>
              <a:defRPr sz="1800"/>
            </a:pPr>
            <a:r>
              <a:t>Benefits: limited liability and credibility</a:t>
            </a:r>
          </a:p>
          <a:p>
            <a:pPr>
              <a:defRPr sz="1800"/>
            </a:pPr>
            <a:r>
              <a:t>Owner/Manager oversees operations</a:t>
            </a:r>
          </a:p>
          <a:p>
            <a:pPr>
              <a:defRPr sz="1800"/>
            </a:pPr>
            <a:r>
              <a:t>Team: chef, staff, accountant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Political: food safety regulations</a:t>
            </a:r>
          </a:p>
          <a:p>
            <a:pPr>
              <a:defRPr sz="1800"/>
            </a:pPr>
            <a:r>
              <a:t>Economic: high costs in London</a:t>
            </a:r>
          </a:p>
          <a:p>
            <a:pPr>
              <a:defRPr sz="1800"/>
            </a:pPr>
            <a:r>
              <a:t>Social: demand for diverse cuisine</a:t>
            </a:r>
          </a:p>
          <a:p>
            <a:pPr>
              <a:defRPr sz="1800"/>
            </a:pPr>
            <a:r>
              <a:t>Technological: delivery platforms</a:t>
            </a:r>
          </a:p>
          <a:p>
            <a:pPr>
              <a:defRPr sz="1800"/>
            </a:pPr>
            <a:r>
              <a:t>Legal: licences and compliance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STP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Segmentation: demographic and behavioural</a:t>
            </a:r>
          </a:p>
          <a:p>
            <a:pPr>
              <a:defRPr sz="1800"/>
            </a:pPr>
            <a:r>
              <a:t>Targeting: Romanian community and UK customers</a:t>
            </a:r>
          </a:p>
          <a:p>
            <a:pPr>
              <a:defRPr sz="1800"/>
            </a:pPr>
            <a:r>
              <a:t>Positioning: authentic cultural dining experience</a:t>
            </a:r>
          </a:p>
          <a:p>
            <a:pPr>
              <a:defRPr sz="1800"/>
            </a:pPr>
            <a:r>
              <a:t>Mid-range pricing strategy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Social media: Instagram and TikTok</a:t>
            </a:r>
          </a:p>
          <a:p>
            <a:pPr>
              <a:defRPr sz="1800"/>
            </a:pPr>
            <a:r>
              <a:t>Customer reviews and visual content</a:t>
            </a:r>
          </a:p>
          <a:p>
            <a:pPr>
              <a:defRPr sz="1800"/>
            </a:pPr>
            <a:r>
              <a:t>Cultural events and promotions</a:t>
            </a:r>
          </a:p>
          <a:p>
            <a:pPr>
              <a:defRPr sz="1800"/>
            </a:pPr>
            <a:r>
              <a:t>Building brand identity and loyalty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Competitive Advantage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Authentic recipes and experience</a:t>
            </a:r>
          </a:p>
          <a:p>
            <a:pPr>
              <a:defRPr sz="1800"/>
            </a:pPr>
            <a:r>
              <a:t>Strong connection with Romanian community</a:t>
            </a:r>
          </a:p>
          <a:p>
            <a:pPr>
              <a:defRPr sz="1800"/>
            </a:pPr>
            <a:r>
              <a:t>Limited direct competition</a:t>
            </a:r>
          </a:p>
          <a:p>
            <a:pPr>
              <a:defRPr sz="1800"/>
            </a:pPr>
            <a:r>
              <a:t>Difficult for competitors to replicate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Financial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Startup costs: £40,000</a:t>
            </a:r>
          </a:p>
          <a:p>
            <a:pPr>
              <a:defRPr sz="1800"/>
            </a:pPr>
            <a:r>
              <a:t>Monthly fixed costs: £9,700</a:t>
            </a:r>
          </a:p>
          <a:p>
            <a:pPr>
              <a:defRPr sz="1800"/>
            </a:pPr>
            <a:r>
              <a:t>Variable costs: ingredients and staff</a:t>
            </a:r>
          </a:p>
          <a:p>
            <a:pPr>
              <a:defRPr sz="1800"/>
            </a:pPr>
            <a:r>
              <a:t>Focus on cost control and efficiency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Break-even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Month 1–3: expected losses</a:t>
            </a:r>
          </a:p>
          <a:p>
            <a:pPr>
              <a:defRPr sz="1800"/>
            </a:pPr>
            <a:r>
              <a:t>Month 4: break-even point</a:t>
            </a:r>
          </a:p>
          <a:p>
            <a:pPr>
              <a:defRPr sz="1800"/>
            </a:pPr>
            <a:r>
              <a:t>Month 5–6: profit generation</a:t>
            </a:r>
          </a:p>
          <a:p>
            <a:pPr>
              <a:defRPr sz="1800"/>
            </a:pPr>
            <a:r>
              <a:t>Dependent on customer growth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Risk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High operational costs</a:t>
            </a:r>
          </a:p>
          <a:p>
            <a:pPr>
              <a:defRPr sz="1800"/>
            </a:pPr>
            <a:r>
              <a:t>Competition in London market</a:t>
            </a:r>
          </a:p>
          <a:p>
            <a:pPr>
              <a:defRPr sz="1800"/>
            </a:pPr>
            <a:r>
              <a:t>Economic uncertainty</a:t>
            </a:r>
          </a:p>
          <a:p>
            <a:pPr>
              <a:defRPr sz="1800"/>
            </a:pPr>
            <a:r>
              <a:t>Mitigation: marketing and cost control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Future Growth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Expansion to new locations</a:t>
            </a:r>
          </a:p>
          <a:p>
            <a:pPr>
              <a:defRPr sz="1800"/>
            </a:pPr>
            <a:r>
              <a:t>Increase delivery services</a:t>
            </a:r>
          </a:p>
          <a:p>
            <a:pPr>
              <a:defRPr sz="1800"/>
            </a:pPr>
            <a:r>
              <a:t>Franchise opportunities</a:t>
            </a:r>
          </a:p>
          <a:p>
            <a:pPr>
              <a:defRPr sz="1800"/>
            </a:pPr>
            <a:r>
              <a:t>Long-term scalability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Feasible and strategically positioned business</a:t>
            </a:r>
          </a:p>
          <a:p>
            <a:pPr>
              <a:defRPr sz="1800"/>
            </a:pPr>
            <a:r>
              <a:t>Strong market demand</a:t>
            </a:r>
          </a:p>
          <a:p>
            <a:pPr>
              <a:defRPr sz="1800"/>
            </a:pPr>
            <a:r>
              <a:t>Sustainable competitive advantage</a:t>
            </a:r>
          </a:p>
          <a:p>
            <a:pPr>
              <a:defRPr sz="1800"/>
            </a:pPr>
            <a:r>
              <a:t>Potential for long-term profitability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1800"/>
            </a:pPr>
            <a:r>
              <a:t>Office for National Statistics (2023)</a:t>
            </a:r>
          </a:p>
          <a:p>
            <a:pPr>
              <a:defRPr sz="1800"/>
            </a:pPr>
            <a:r>
              <a:t>Statista (2024)</a:t>
            </a:r>
          </a:p>
          <a:p>
            <a:pPr>
              <a:defRPr sz="1800"/>
            </a:pPr>
            <a:r>
              <a:t>UK Government (2024)</a:t>
            </a:r>
          </a:p>
          <a:p>
            <a:pPr>
              <a:defRPr sz="1800"/>
            </a:pPr>
            <a:r>
              <a:t>Companies House (2024)</a:t>
            </a:r>
          </a:p>
          <a:p>
            <a:pPr>
              <a:defRPr sz="1800"/>
            </a:pPr>
            <a:r>
              <a:t>Mintel (2023)</a:t>
            </a:r>
          </a:p>
          <a:p>
            <a:pPr>
              <a:defRPr sz="1800"/>
            </a:pPr>
            <a:r>
              <a:t>Uber Eats &amp; Deliveroo (2024)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Casa Românească London</vt:lpstr>
      <vt:lpstr>Introduction</vt:lpstr>
      <vt:lpstr>Business Idea Overview</vt:lpstr>
      <vt:lpstr>Market Opportunity</vt:lpstr>
      <vt:lpstr>Legal Structure &amp; Management</vt:lpstr>
      <vt:lpstr>PESTEL Analysis</vt:lpstr>
      <vt:lpstr>STP Analysis</vt:lpstr>
      <vt:lpstr>Marketing Strategy</vt:lpstr>
      <vt:lpstr>Competitive Advantage</vt:lpstr>
      <vt:lpstr>Financial Plan</vt:lpstr>
      <vt:lpstr>Break-even Analysis</vt:lpstr>
      <vt:lpstr>Risk Analysis</vt:lpstr>
      <vt:lpstr>Future Growth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Casa Românească London</dc:title>
  <dc:subject/>
  <dc:creator/>
  <cp:keywords/>
  <dc:description>generated using python-pptx</dc:description>
  <cp:lastModifiedBy>Alexandra Maftei (2435972)</cp:lastModifiedBy>
  <cp:revision>2</cp:revision>
  <dcterms:created xsi:type="dcterms:W3CDTF">2013-01-27T09:14:16Z</dcterms:created>
  <dcterms:modified xsi:type="dcterms:W3CDTF">2026-04-13T15:33:25Z</dcterms:modified>
  <cp:category/>
</cp:coreProperties>
</file>