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92" r:id="rId5"/>
    <p:sldId id="299" r:id="rId6"/>
    <p:sldId id="261" r:id="rId7"/>
    <p:sldId id="279" r:id="rId8"/>
    <p:sldId id="276" r:id="rId9"/>
    <p:sldId id="293" r:id="rId10"/>
    <p:sldId id="268" r:id="rId11"/>
    <p:sldId id="295" r:id="rId12"/>
    <p:sldId id="300" r:id="rId13"/>
    <p:sldId id="301" r:id="rId14"/>
    <p:sldId id="302" r:id="rId15"/>
    <p:sldId id="303" r:id="rId16"/>
    <p:sldId id="304" r:id="rId17"/>
    <p:sldId id="305" r:id="rId18"/>
    <p:sldId id="306" r:id="rId19"/>
    <p:sldId id="289" r:id="rId2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4400"/>
    <a:srgbClr val="446992"/>
    <a:srgbClr val="AEC2D8"/>
    <a:srgbClr val="98432A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EBCF1E-0C9D-CA1B-2AAD-35CEDE188C17}" v="359" dt="2026-02-13T18:18:58.728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536"/>
        <p:guide pos="312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0D2594CA-29C5-062F-2EA7-C593B096C62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9" name="Slide Image Placeholder 8">
            <a:extLst>
              <a:ext uri="{FF2B5EF4-FFF2-40B4-BE49-F238E27FC236}">
                <a16:creationId xmlns:a16="http://schemas.microsoft.com/office/drawing/2014/main" id="{E04BB896-BA64-B358-A066-15B96D23BC8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EFA2818-7747-F326-294F-EEAC9BEF6EB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76E0F0-B7F9-756A-3EA4-2114B75370E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CF20C-6BCC-41A4-8C16-5A346425718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12" name="Notes Placeholder 11">
            <a:extLst>
              <a:ext uri="{FF2B5EF4-FFF2-40B4-BE49-F238E27FC236}">
                <a16:creationId xmlns:a16="http://schemas.microsoft.com/office/drawing/2014/main" id="{5161C21F-108C-0F07-CDDD-AFB8DDBF69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07CBA7-2A1E-725E-35DA-D1CFF08EC6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60679C-80C7-4E7D-9614-ABA41C5B28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</a:t>
            </a:fld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681593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smtClean="0"/>
              <a:t>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80906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5</a:t>
            </a:fld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1377460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6</a:t>
            </a:fld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2093800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smtClean="0"/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243314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B6D261-DC04-B5DF-6482-8621E8C8D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2B0BDE-D02F-3FFF-6B8E-AADC656AD2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A609C8-87FD-33EA-53C8-59E724272F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DAA82-2159-BE2B-532F-528B05CCDD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smtClean="0"/>
              <a:t>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514393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38CBD3-E630-51CA-45A7-3DE5CDB76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3E8D60-F844-507A-39B4-3866A57306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C34D7D-DD5A-6E65-B523-DACC0E84B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E9CCC9-AEE6-92FB-5C82-82BBB96582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11</a:t>
            </a:fld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3585639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B4A6F7-4F2B-7E71-FBF9-2A95D9A350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47ADD4-218E-1187-A52C-31E3D60802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DF769B-8C0A-F191-3904-32D8FF731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A89450-FA40-9B6F-CB68-23F3D884B6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12</a:t>
            </a:fld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15766372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FBC13A-7335-9510-B1A9-B5B7DA391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674F36-CC0F-EFC8-CB3E-60A057436B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97104E-80CD-0492-7609-B637D93495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643394-674D-F681-AEE2-02254FF1DB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14</a:t>
            </a:fld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41678213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16</a:t>
            </a:fld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1181820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Shape 33">
            <a:extLst>
              <a:ext uri="{FF2B5EF4-FFF2-40B4-BE49-F238E27FC236}">
                <a16:creationId xmlns:a16="http://schemas.microsoft.com/office/drawing/2014/main" id="{4D81E37E-7366-D88D-83B8-BBA577CA4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897686" y="106446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pic>
        <p:nvPicPr>
          <p:cNvPr id="12" name="Shape 31">
            <a:extLst>
              <a:ext uri="{FF2B5EF4-FFF2-40B4-BE49-F238E27FC236}">
                <a16:creationId xmlns:a16="http://schemas.microsoft.com/office/drawing/2014/main" id="{A2E096B7-3B4F-355B-58E5-41784AC8B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284315" y="398445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292" y="731520"/>
            <a:ext cx="5029200" cy="32918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168533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0894" y="4172084"/>
            <a:ext cx="4912598" cy="9144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429000"/>
            <a:ext cx="4206240" cy="2377440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73CCCCFD-E0FE-BDB7-CF9D-FCA345E6BA55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5394325" y="3429000"/>
            <a:ext cx="3475038" cy="2378075"/>
          </a:xfrm>
        </p:spPr>
        <p:txBody>
          <a:bodyPr anchor="ctr"/>
          <a:lstStyle>
            <a:lvl1pPr marL="347472"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24C8F37E-3F74-F3FA-C9D8-7083DF2BBECC}"/>
              </a:ext>
            </a:extLst>
          </p:cNvPr>
          <p:cNvSpPr/>
          <p:nvPr userDrawn="1"/>
        </p:nvSpPr>
        <p:spPr>
          <a:xfrm>
            <a:off x="7325349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B905CE6-1C2F-E053-4D14-6B86F4EFDC10}"/>
              </a:ext>
            </a:extLst>
          </p:cNvPr>
          <p:cNvSpPr/>
          <p:nvPr userDrawn="1"/>
        </p:nvSpPr>
        <p:spPr>
          <a:xfrm>
            <a:off x="9416816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12">
            <a:extLst>
              <a:ext uri="{FF2B5EF4-FFF2-40B4-BE49-F238E27FC236}">
                <a16:creationId xmlns:a16="http://schemas.microsoft.com/office/drawing/2014/main" id="{0B2D3BF4-495E-23C2-9911-15BC9E0D8EA7}"/>
              </a:ext>
            </a:extLst>
          </p:cNvPr>
          <p:cNvSpPr/>
          <p:nvPr userDrawn="1"/>
        </p:nvSpPr>
        <p:spPr>
          <a:xfrm>
            <a:off x="1571157" y="505838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2629C19-89EB-BC19-9230-7F7675E16EFF}"/>
              </a:ext>
            </a:extLst>
          </p:cNvPr>
          <p:cNvSpPr/>
          <p:nvPr userDrawn="1"/>
        </p:nvSpPr>
        <p:spPr>
          <a:xfrm>
            <a:off x="521034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481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464" y="731520"/>
            <a:ext cx="5029200" cy="3291840"/>
          </a:xfrm>
        </p:spPr>
        <p:txBody>
          <a:bodyPr anchor="b">
            <a:normAutofit/>
          </a:bodyPr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117336" y="4172084"/>
            <a:ext cx="4910328" cy="100584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2" name="Freeform: Shape 5">
            <a:extLst>
              <a:ext uri="{FF2B5EF4-FFF2-40B4-BE49-F238E27FC236}">
                <a16:creationId xmlns:a16="http://schemas.microsoft.com/office/drawing/2014/main" id="{B17C1EC9-3787-8D41-B5F1-BF16FD5C7ACB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4" name="Freeform: Shape 6">
            <a:extLst>
              <a:ext uri="{FF2B5EF4-FFF2-40B4-BE49-F238E27FC236}">
                <a16:creationId xmlns:a16="http://schemas.microsoft.com/office/drawing/2014/main" id="{E945D8B2-8BED-B43F-8D56-AB19D0D29970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noProof="0"/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3853EA5E-735A-20F3-684A-C0AD030EC2D4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75DB4848-0824-8316-ED27-44DF37AD6F3D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cxnSp>
        <p:nvCxnSpPr>
          <p:cNvPr id="7" name="Straight Connector 2">
            <a:extLst>
              <a:ext uri="{FF2B5EF4-FFF2-40B4-BE49-F238E27FC236}">
                <a16:creationId xmlns:a16="http://schemas.microsoft.com/office/drawing/2014/main" id="{8784B377-2FE4-4091-C29F-46938ECFA73E}"/>
              </a:ext>
            </a:extLst>
          </p:cNvPr>
          <p:cNvCxnSpPr/>
          <p:nvPr userDrawn="1"/>
        </p:nvCxnSpPr>
        <p:spPr>
          <a:xfrm>
            <a:off x="5998709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2612047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820F9CA-E84D-E159-524A-398712EC6AFE}"/>
              </a:ext>
            </a:extLst>
          </p:cNvPr>
          <p:cNvGrpSpPr/>
          <p:nvPr userDrawn="1"/>
        </p:nvGrpSpPr>
        <p:grpSpPr>
          <a:xfrm>
            <a:off x="879765" y="-10376"/>
            <a:ext cx="10794247" cy="1864808"/>
            <a:chOff x="879765" y="-10376"/>
            <a:chExt cx="10794247" cy="1864808"/>
          </a:xfrm>
        </p:grpSpPr>
        <p:sp>
          <p:nvSpPr>
            <p:cNvPr id="12" name="Freeform: Shape 12">
              <a:extLst>
                <a:ext uri="{FF2B5EF4-FFF2-40B4-BE49-F238E27FC236}">
                  <a16:creationId xmlns:a16="http://schemas.microsoft.com/office/drawing/2014/main" id="{7674207A-3643-0D40-E3B5-F11FCACBAA74}"/>
                </a:ext>
              </a:extLst>
            </p:cNvPr>
            <p:cNvSpPr/>
            <p:nvPr/>
          </p:nvSpPr>
          <p:spPr>
            <a:xfrm>
              <a:off x="8893126" y="35193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/>
            </a:p>
          </p:txBody>
        </p:sp>
        <p:sp>
          <p:nvSpPr>
            <p:cNvPr id="7" name="Freeform: Shape 12">
              <a:extLst>
                <a:ext uri="{FF2B5EF4-FFF2-40B4-BE49-F238E27FC236}">
                  <a16:creationId xmlns:a16="http://schemas.microsoft.com/office/drawing/2014/main" id="{9619B847-88FE-63C2-96AC-161C08F5934F}"/>
                </a:ext>
              </a:extLst>
            </p:cNvPr>
            <p:cNvSpPr/>
            <p:nvPr/>
          </p:nvSpPr>
          <p:spPr>
            <a:xfrm>
              <a:off x="5985740" y="345168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28172F9-6711-D31B-2F7B-A4ECDEAB360C}"/>
                </a:ext>
              </a:extLst>
            </p:cNvPr>
            <p:cNvSpPr/>
            <p:nvPr/>
          </p:nvSpPr>
          <p:spPr>
            <a:xfrm>
              <a:off x="5255120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1732E38F-F657-48F0-5783-63C7EDB52F87}"/>
                </a:ext>
              </a:extLst>
            </p:cNvPr>
            <p:cNvSpPr/>
            <p:nvPr/>
          </p:nvSpPr>
          <p:spPr>
            <a:xfrm>
              <a:off x="6710252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12">
              <a:extLst>
                <a:ext uri="{FF2B5EF4-FFF2-40B4-BE49-F238E27FC236}">
                  <a16:creationId xmlns:a16="http://schemas.microsoft.com/office/drawing/2014/main" id="{601F8F38-CEFA-8374-19C9-69BA4F7D10DF}"/>
                </a:ext>
              </a:extLst>
            </p:cNvPr>
            <p:cNvSpPr/>
            <p:nvPr/>
          </p:nvSpPr>
          <p:spPr>
            <a:xfrm>
              <a:off x="1610385" y="35193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noFill/>
            <a:ln w="190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0659428E-002A-3B5E-D9E8-A2B206826D40}"/>
                </a:ext>
              </a:extLst>
            </p:cNvPr>
            <p:cNvSpPr/>
            <p:nvPr/>
          </p:nvSpPr>
          <p:spPr>
            <a:xfrm>
              <a:off x="879765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3F6BB30-EA63-53B6-1493-0B0220BC1FF8}"/>
                </a:ext>
              </a:extLst>
            </p:cNvPr>
            <p:cNvSpPr/>
            <p:nvPr/>
          </p:nvSpPr>
          <p:spPr>
            <a:xfrm>
              <a:off x="2336512" y="-10376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B6E5B6F-28D6-E7F3-B009-0B5623E38F22}"/>
                </a:ext>
              </a:extLst>
            </p:cNvPr>
            <p:cNvSpPr/>
            <p:nvPr/>
          </p:nvSpPr>
          <p:spPr>
            <a:xfrm>
              <a:off x="8160084" y="-10376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817D92F-B8AA-2300-DC90-9AA1D5E54408}"/>
                </a:ext>
              </a:extLst>
            </p:cNvPr>
            <p:cNvSpPr/>
            <p:nvPr/>
          </p:nvSpPr>
          <p:spPr>
            <a:xfrm>
              <a:off x="9615216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2">
              <a:extLst>
                <a:ext uri="{FF2B5EF4-FFF2-40B4-BE49-F238E27FC236}">
                  <a16:creationId xmlns:a16="http://schemas.microsoft.com/office/drawing/2014/main" id="{F40AC1C2-6632-AEFE-E7DF-2E1BB06D857A}"/>
                </a:ext>
              </a:extLst>
            </p:cNvPr>
            <p:cNvSpPr/>
            <p:nvPr/>
          </p:nvSpPr>
          <p:spPr>
            <a:xfrm>
              <a:off x="10342958" y="32052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487168"/>
            <a:ext cx="4572000" cy="33832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7920" y="2487168"/>
            <a:ext cx="5029200" cy="33832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787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3200400"/>
            <a:ext cx="5029200" cy="2743200"/>
          </a:xfrm>
        </p:spPr>
        <p:txBody>
          <a:bodyPr anchor="t">
            <a:normAutofit/>
          </a:bodyPr>
          <a:lstStyle>
            <a:lvl1pPr>
              <a:defRPr sz="48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pic>
        <p:nvPicPr>
          <p:cNvPr id="10" name="Picture Placeholder 31">
            <a:extLst>
              <a:ext uri="{FF2B5EF4-FFF2-40B4-BE49-F238E27FC236}">
                <a16:creationId xmlns:a16="http://schemas.microsoft.com/office/drawing/2014/main" id="{373D33A6-83B0-5538-2873-8856E4E6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504265" y="3029080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</p:spPr>
      </p:pic>
      <p:sp>
        <p:nvSpPr>
          <p:cNvPr id="7" name="Content placeholder 47">
            <a:extLst>
              <a:ext uri="{FF2B5EF4-FFF2-40B4-BE49-F238E27FC236}">
                <a16:creationId xmlns:a16="http://schemas.microsoft.com/office/drawing/2014/main" id="{3944D979-8121-82AA-A130-38072F1EA83F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/>
              <a:t>Click icon to add picture≈≈</a:t>
            </a:r>
          </a:p>
        </p:txBody>
      </p: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1872" y="2240280"/>
            <a:ext cx="5029200" cy="7602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5" name="Freeform: Shape 25">
            <a:extLst>
              <a:ext uri="{FF2B5EF4-FFF2-40B4-BE49-F238E27FC236}">
                <a16:creationId xmlns:a16="http://schemas.microsoft.com/office/drawing/2014/main" id="{8A1DBD66-3066-DF70-EF94-95DF0D7A6503}"/>
              </a:ext>
            </a:extLst>
          </p:cNvPr>
          <p:cNvSpPr/>
          <p:nvPr userDrawn="1"/>
        </p:nvSpPr>
        <p:spPr>
          <a:xfrm flipH="1">
            <a:off x="7400972" y="4594440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D2CC929C-40BF-4EF5-7910-7F657CAF8CA9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cxnSp>
        <p:nvCxnSpPr>
          <p:cNvPr id="9" name="Straight Connector 2">
            <a:extLst>
              <a:ext uri="{FF2B5EF4-FFF2-40B4-BE49-F238E27FC236}">
                <a16:creationId xmlns:a16="http://schemas.microsoft.com/office/drawing/2014/main" id="{66E94398-47F0-267C-6791-5C30B1CEF496}"/>
              </a:ext>
            </a:extLst>
          </p:cNvPr>
          <p:cNvCxnSpPr/>
          <p:nvPr userDrawn="1"/>
        </p:nvCxnSpPr>
        <p:spPr>
          <a:xfrm>
            <a:off x="1142663" y="2282891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7779262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4663440" cy="17373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7A93C-2947-B6E4-C693-7C485DDC0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60" y="731520"/>
            <a:ext cx="5486400" cy="17373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8A3F288-990F-014E-F099-1E3091477CA7}"/>
              </a:ext>
            </a:extLst>
          </p:cNvPr>
          <p:cNvSpPr>
            <a:spLocks noGrp="1"/>
          </p:cNvSpPr>
          <p:nvPr>
            <p:ph idx="30"/>
          </p:nvPr>
        </p:nvSpPr>
        <p:spPr>
          <a:xfrm>
            <a:off x="914400" y="2743200"/>
            <a:ext cx="8348472" cy="337413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/>
          <a:p>
            <a:endParaRPr lang="en-US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3931920" cy="210312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17990C-ED42-30BE-0501-F9C5B4A48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931920" cy="26517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AC62875-1B1B-E814-6549-162A8DBF8929}"/>
              </a:ext>
            </a:extLst>
          </p:cNvPr>
          <p:cNvSpPr>
            <a:spLocks noGrp="1"/>
          </p:cNvSpPr>
          <p:nvPr>
            <p:ph type="pic" sz="quarter" idx="54"/>
          </p:nvPr>
        </p:nvSpPr>
        <p:spPr>
          <a:xfrm>
            <a:off x="5745002" y="0"/>
            <a:ext cx="6446999" cy="6858000"/>
          </a:xfrm>
          <a:custGeom>
            <a:avLst/>
            <a:gdLst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/>
          </a:p>
        </p:txBody>
      </p: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D91FB993-29E1-3DBD-8335-7970016F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203802" y="480395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3">
            <a:extLst>
              <a:ext uri="{FF2B5EF4-FFF2-40B4-BE49-F238E27FC236}">
                <a16:creationId xmlns:a16="http://schemas.microsoft.com/office/drawing/2014/main" id="{12BFFCE7-C68B-4904-8795-9589C3F38FD4}"/>
              </a:ext>
            </a:extLst>
          </p:cNvPr>
          <p:cNvSpPr/>
          <p:nvPr userDrawn="1"/>
        </p:nvSpPr>
        <p:spPr>
          <a:xfrm>
            <a:off x="636161" y="5854024"/>
            <a:ext cx="2330137" cy="708120"/>
          </a:xfrm>
          <a:prstGeom prst="rect">
            <a:avLst/>
          </a:prstGeom>
          <a:solidFill>
            <a:srgbClr val="0F2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2" name="Freeform: Shape 19">
            <a:extLst>
              <a:ext uri="{FF2B5EF4-FFF2-40B4-BE49-F238E27FC236}">
                <a16:creationId xmlns:a16="http://schemas.microsoft.com/office/drawing/2014/main" id="{9D307BA6-8A60-85D7-CC8B-894256DC4B90}"/>
              </a:ext>
            </a:extLst>
          </p:cNvPr>
          <p:cNvSpPr/>
          <p:nvPr userDrawn="1"/>
        </p:nvSpPr>
        <p:spPr>
          <a:xfrm>
            <a:off x="8517470" y="2248218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>
            <a:off x="9578882" y="460803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>
            <a:off x="9522496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>
            <a:off x="11034052" y="3709992"/>
            <a:ext cx="117318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60704"/>
            <a:ext cx="7132320" cy="1773936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34C76-4814-6AFA-CEFD-F82B9ED9B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42F254A-B4C7-D072-FEB9-22F9A2B0CA64}"/>
              </a:ext>
            </a:extLst>
          </p:cNvPr>
          <p:cNvSpPr>
            <a:spLocks noGrp="1"/>
          </p:cNvSpPr>
          <p:nvPr>
            <p:ph idx="56"/>
          </p:nvPr>
        </p:nvSpPr>
        <p:spPr>
          <a:xfrm>
            <a:off x="475488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DBF4DF-D0B4-1DA6-0271-5D4033A9C19C}"/>
              </a:ext>
            </a:extLst>
          </p:cNvPr>
          <p:cNvSpPr>
            <a:spLocks noGrp="1"/>
          </p:cNvSpPr>
          <p:nvPr>
            <p:ph type="ftr" sz="quarter" idx="57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4389120" cy="2103120"/>
          </a:xfrm>
        </p:spPr>
        <p:txBody>
          <a:bodyPr anchor="b" anchorCtr="0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403123E-E3E0-5E2A-E1FB-EC28A2C68EE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914400" y="3108960"/>
            <a:ext cx="4389120" cy="192024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B0A6B95-C59B-C125-7957-8C41B3789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60" y="731520"/>
            <a:ext cx="5367528" cy="52120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18CD2E87-8426-FC12-6665-A6E2F64FEA93}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-9525" y="5039331"/>
            <a:ext cx="986377" cy="128016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/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D35CF771-1335-6C94-6AA8-AF68EADDDF00}"/>
              </a:ext>
            </a:extLst>
          </p:cNvPr>
          <p:cNvSpPr/>
          <p:nvPr userDrawn="1"/>
        </p:nvSpPr>
        <p:spPr>
          <a:xfrm>
            <a:off x="1140014" y="5142797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bg2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4390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" name="Content placeholder 47">
            <a:extLst>
              <a:ext uri="{FF2B5EF4-FFF2-40B4-BE49-F238E27FC236}">
                <a16:creationId xmlns:a16="http://schemas.microsoft.com/office/drawing/2014/main" id="{117BCD91-6BBA-AACD-3424-C3A4E5C1AB1D}"/>
              </a:ext>
            </a:extLst>
          </p:cNvPr>
          <p:cNvSpPr>
            <a:spLocks noGrp="1" noChangeAspect="1"/>
          </p:cNvSpPr>
          <p:nvPr>
            <p:ph type="pic" sz="quarter" idx="48"/>
          </p:nvPr>
        </p:nvSpPr>
        <p:spPr>
          <a:xfrm>
            <a:off x="914400" y="539496"/>
            <a:ext cx="5025207" cy="577900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altLang="zh-CN" noProof="0"/>
              <a:t>Click icon to add picture</a:t>
            </a:r>
            <a:endParaRPr lang="en-US" altLang="zh-CN" noProof="0"/>
          </a:p>
        </p:txBody>
      </p:sp>
      <p:pic>
        <p:nvPicPr>
          <p:cNvPr id="7" name="Shape 33">
            <a:extLst>
              <a:ext uri="{FF2B5EF4-FFF2-40B4-BE49-F238E27FC236}">
                <a16:creationId xmlns:a16="http://schemas.microsoft.com/office/drawing/2014/main" id="{78B6A20E-2402-E586-7E92-A2C0D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52010" y="4038403"/>
            <a:ext cx="1438713" cy="1645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20E24AA2-A4D8-FFB3-C801-0E57990B8CB6}"/>
              </a:ext>
            </a:extLst>
          </p:cNvPr>
          <p:cNvSpPr/>
          <p:nvPr userDrawn="1"/>
        </p:nvSpPr>
        <p:spPr>
          <a:xfrm>
            <a:off x="1360235" y="5541405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1FEC53F3-5030-5BCF-54CA-ABB14457C073}"/>
              </a:ext>
            </a:extLst>
          </p:cNvPr>
          <p:cNvSpPr/>
          <p:nvPr userDrawn="1"/>
        </p:nvSpPr>
        <p:spPr>
          <a:xfrm>
            <a:off x="5429027" y="393334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86721E85-C7DE-A05F-D33D-97CAF161E33A}"/>
              </a:ext>
            </a:extLst>
          </p:cNvPr>
          <p:cNvSpPr/>
          <p:nvPr userDrawn="1"/>
        </p:nvSpPr>
        <p:spPr>
          <a:xfrm>
            <a:off x="0" y="2860787"/>
            <a:ext cx="2004570" cy="3676532"/>
          </a:xfrm>
          <a:custGeom>
            <a:avLst/>
            <a:gdLst>
              <a:gd name="connsiteX0" fmla="*/ 417538 w 2004570"/>
              <a:gd name="connsiteY0" fmla="*/ 0 h 3676532"/>
              <a:gd name="connsiteX1" fmla="*/ 2004570 w 2004570"/>
              <a:gd name="connsiteY1" fmla="*/ 925683 h 3676532"/>
              <a:gd name="connsiteX2" fmla="*/ 2004570 w 2004570"/>
              <a:gd name="connsiteY2" fmla="*/ 2763949 h 3676532"/>
              <a:gd name="connsiteX3" fmla="*/ 413202 w 2004570"/>
              <a:gd name="connsiteY3" fmla="*/ 3676532 h 3676532"/>
              <a:gd name="connsiteX4" fmla="*/ 0 w 2004570"/>
              <a:gd name="connsiteY4" fmla="*/ 3439338 h 3676532"/>
              <a:gd name="connsiteX5" fmla="*/ 0 w 2004570"/>
              <a:gd name="connsiteY5" fmla="*/ 24107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04570" h="3676532">
                <a:moveTo>
                  <a:pt x="417538" y="0"/>
                </a:moveTo>
                <a:lnTo>
                  <a:pt x="2004570" y="925683"/>
                </a:lnTo>
                <a:lnTo>
                  <a:pt x="2004570" y="2763949"/>
                </a:lnTo>
                <a:lnTo>
                  <a:pt x="413202" y="3676532"/>
                </a:lnTo>
                <a:lnTo>
                  <a:pt x="0" y="3439338"/>
                </a:lnTo>
                <a:lnTo>
                  <a:pt x="0" y="2410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657773" y="5253270"/>
            <a:ext cx="1710765" cy="1621875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275432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5576" y="1499616"/>
            <a:ext cx="7955280" cy="1335024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FFF81D2-C0B4-3B82-8DF6-D10CC07C441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3465576" y="3108960"/>
            <a:ext cx="4572000" cy="3108960"/>
          </a:xfrm>
        </p:spPr>
        <p:txBody>
          <a:bodyPr/>
          <a:lstStyle>
            <a:lvl1pPr marL="512064" indent="-512064">
              <a:buFont typeface="+mj-lt"/>
              <a:buAutoNum type="arabicPeriod"/>
              <a:defRPr sz="1800"/>
            </a:lvl1pPr>
            <a:lvl2pPr marL="1097280" indent="-512064">
              <a:buFont typeface="+mj-lt"/>
              <a:buAutoNum type="alphaLcPeriod"/>
              <a:defRPr sz="1800"/>
            </a:lvl2pPr>
            <a:lvl3pPr marL="1645920" indent="-512064">
              <a:buFont typeface="+mj-lt"/>
              <a:buAutoNum type="romanLcPeriod"/>
              <a:defRPr sz="1800"/>
            </a:lvl3pPr>
            <a:lvl4pPr marL="2194560" indent="-512064">
              <a:buFont typeface="+mj-lt"/>
              <a:buAutoNum type="arabicParenR"/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90F721-56C7-251D-948D-117696095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0" y="3108960"/>
            <a:ext cx="3017520" cy="310896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94E8A0-C02C-2322-50C1-50080A793F84}"/>
              </a:ext>
            </a:extLst>
          </p:cNvPr>
          <p:cNvSpPr>
            <a:spLocks noGrp="1"/>
          </p:cNvSpPr>
          <p:nvPr>
            <p:ph type="ftr" sz="quarter" idx="41"/>
          </p:nvPr>
        </p:nvSpPr>
        <p:spPr>
          <a:xfrm>
            <a:off x="3465576" y="6217920"/>
            <a:ext cx="4114800" cy="365125"/>
          </a:xfrm>
        </p:spPr>
        <p:txBody>
          <a:bodyPr/>
          <a:lstStyle/>
          <a:p>
            <a:endParaRPr lang="en-US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/>
          </a:p>
        </p:txBody>
      </p:sp>
      <p:sp>
        <p:nvSpPr>
          <p:cNvPr id="2" name="Freeform: Shape 12">
            <a:extLst>
              <a:ext uri="{FF2B5EF4-FFF2-40B4-BE49-F238E27FC236}">
                <a16:creationId xmlns:a16="http://schemas.microsoft.com/office/drawing/2014/main" id="{0750FD92-E143-4402-D455-30DC417CBDBE}"/>
              </a:ext>
            </a:extLst>
          </p:cNvPr>
          <p:cNvSpPr/>
          <p:nvPr userDrawn="1"/>
        </p:nvSpPr>
        <p:spPr>
          <a:xfrm>
            <a:off x="1198465" y="958947"/>
            <a:ext cx="1544735" cy="174369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6B13E9E2-D67B-E75B-D60D-CE3782A4FC67}"/>
              </a:ext>
            </a:extLst>
          </p:cNvPr>
          <p:cNvSpPr/>
          <p:nvPr userDrawn="1"/>
        </p:nvSpPr>
        <p:spPr>
          <a:xfrm>
            <a:off x="326738" y="0"/>
            <a:ext cx="1544359" cy="1254845"/>
          </a:xfrm>
          <a:custGeom>
            <a:avLst/>
            <a:gdLst>
              <a:gd name="connsiteX0" fmla="*/ 0 w 1544359"/>
              <a:gd name="connsiteY0" fmla="*/ 0 h 1254845"/>
              <a:gd name="connsiteX1" fmla="*/ 1544359 w 1544359"/>
              <a:gd name="connsiteY1" fmla="*/ 0 h 1254845"/>
              <a:gd name="connsiteX2" fmla="*/ 1543519 w 1544359"/>
              <a:gd name="connsiteY2" fmla="*/ 822090 h 1254845"/>
              <a:gd name="connsiteX3" fmla="*/ 772206 w 1544359"/>
              <a:gd name="connsiteY3" fmla="*/ 1254845 h 1254845"/>
              <a:gd name="connsiteX4" fmla="*/ 0 w 1544359"/>
              <a:gd name="connsiteY4" fmla="*/ 822027 h 1254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4359" h="1254845">
                <a:moveTo>
                  <a:pt x="0" y="0"/>
                </a:moveTo>
                <a:lnTo>
                  <a:pt x="1544359" y="0"/>
                </a:lnTo>
                <a:lnTo>
                  <a:pt x="1543519" y="822090"/>
                </a:lnTo>
                <a:lnTo>
                  <a:pt x="772206" y="1254845"/>
                </a:lnTo>
                <a:lnTo>
                  <a:pt x="0" y="82202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Hexagon 21">
            <a:extLst>
              <a:ext uri="{FF2B5EF4-FFF2-40B4-BE49-F238E27FC236}">
                <a16:creationId xmlns:a16="http://schemas.microsoft.com/office/drawing/2014/main" id="{AA088CB3-68C2-8BF7-640B-511D7AD708D4}"/>
              </a:ext>
            </a:extLst>
          </p:cNvPr>
          <p:cNvSpPr/>
          <p:nvPr userDrawn="1"/>
        </p:nvSpPr>
        <p:spPr>
          <a:xfrm>
            <a:off x="2757266" y="2493385"/>
            <a:ext cx="1467568" cy="1305975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rgbClr val="D84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Hexagon 28">
            <a:extLst>
              <a:ext uri="{FF2B5EF4-FFF2-40B4-BE49-F238E27FC236}">
                <a16:creationId xmlns:a16="http://schemas.microsoft.com/office/drawing/2014/main" id="{E4EF439B-1CC3-CA39-B62A-E54F83ED70D2}"/>
              </a:ext>
            </a:extLst>
          </p:cNvPr>
          <p:cNvSpPr/>
          <p:nvPr userDrawn="1"/>
        </p:nvSpPr>
        <p:spPr>
          <a:xfrm>
            <a:off x="396269" y="251164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rgbClr val="9843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Hexagon 21">
            <a:extLst>
              <a:ext uri="{FF2B5EF4-FFF2-40B4-BE49-F238E27FC236}">
                <a16:creationId xmlns:a16="http://schemas.microsoft.com/office/drawing/2014/main" id="{A38FF139-88E9-67A9-6010-4EDFB851076B}"/>
              </a:ext>
            </a:extLst>
          </p:cNvPr>
          <p:cNvSpPr/>
          <p:nvPr userDrawn="1"/>
        </p:nvSpPr>
        <p:spPr>
          <a:xfrm>
            <a:off x="5150156" y="5261378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Hexagon 21">
            <a:extLst>
              <a:ext uri="{FF2B5EF4-FFF2-40B4-BE49-F238E27FC236}">
                <a16:creationId xmlns:a16="http://schemas.microsoft.com/office/drawing/2014/main" id="{99956147-4454-5EA6-FC9C-94C08EE35F28}"/>
              </a:ext>
            </a:extLst>
          </p:cNvPr>
          <p:cNvSpPr/>
          <p:nvPr userDrawn="1"/>
        </p:nvSpPr>
        <p:spPr>
          <a:xfrm>
            <a:off x="3948599" y="3206642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0" y="731520"/>
            <a:ext cx="5394960" cy="2103120"/>
          </a:xfrm>
        </p:spPr>
        <p:txBody>
          <a:bodyPr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035040" y="3108960"/>
            <a:ext cx="5394960" cy="1879791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/>
              <a:t>Click to edit Master text styles</a:t>
            </a:r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71" r:id="rId2"/>
    <p:sldLayoutId id="2147483674" r:id="rId3"/>
    <p:sldLayoutId id="2147483670" r:id="rId4"/>
    <p:sldLayoutId id="2147483669" r:id="rId5"/>
    <p:sldLayoutId id="2147483655" r:id="rId6"/>
    <p:sldLayoutId id="2147483651" r:id="rId7"/>
    <p:sldLayoutId id="2147483662" r:id="rId8"/>
    <p:sldLayoutId id="2147483672" r:id="rId9"/>
    <p:sldLayoutId id="2147483653" r:id="rId10"/>
    <p:sldLayoutId id="2147483663" r:id="rId11"/>
    <p:sldLayoutId id="2147483665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1pPr>
      <a:lvl2pPr marL="73152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09728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46304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4pPr>
      <a:lvl5pPr marL="182880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695" y="562186"/>
            <a:ext cx="5029200" cy="3291840"/>
          </a:xfrm>
        </p:spPr>
        <p:txBody>
          <a:bodyPr lIns="0" anchor="b" anchorCtr="0">
            <a:noAutofit/>
          </a:bodyPr>
          <a:lstStyle/>
          <a:p>
            <a:r>
              <a:rPr lang="en-GB" sz="2400" noProof="0">
                <a:latin typeface="Arial"/>
                <a:cs typeface="Arial"/>
              </a:rPr>
              <a:t>Program of Study: BA (Hons) Leadership and Management Skills for the Workplace </a:t>
            </a:r>
            <a:br>
              <a:rPr lang="en-GB" sz="2400" noProof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noProof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noProof="0">
                <a:latin typeface="Arial"/>
                <a:cs typeface="Arial"/>
              </a:rPr>
              <a:t>Module Name: Developing and Managing Individuals and Teams</a:t>
            </a:r>
            <a:br>
              <a:rPr lang="en-GB" sz="2400" noProof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noProof="0">
                <a:latin typeface="Arial"/>
                <a:cs typeface="Arial"/>
              </a:rPr>
              <a:t> </a:t>
            </a:r>
            <a:br>
              <a:rPr lang="en-GB" sz="2400" noProof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noProof="0">
                <a:latin typeface="Arial"/>
                <a:cs typeface="Arial"/>
              </a:rPr>
              <a:t>Module Code: LCLM 5002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183402" y="4078951"/>
            <a:ext cx="4912598" cy="9144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70000"/>
              </a:lnSpc>
            </a:pPr>
            <a:r>
              <a:rPr lang="en-GB" sz="1100" noProof="0">
                <a:latin typeface="Arial"/>
                <a:cs typeface="Arial"/>
              </a:rPr>
              <a:t>Assignment Title: Individual Presentation </a:t>
            </a:r>
            <a:br>
              <a:rPr lang="en-GB" sz="1100" noProof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noProof="0">
                <a:latin typeface="Arial"/>
                <a:cs typeface="Arial"/>
              </a:rPr>
              <a:t>Lecturer Name: Doreen Nyaa </a:t>
            </a:r>
            <a:r>
              <a:rPr lang="en-GB" sz="1100" noProof="0" err="1">
                <a:latin typeface="Arial"/>
                <a:cs typeface="Arial"/>
              </a:rPr>
              <a:t>Amundam</a:t>
            </a:r>
            <a:br>
              <a:rPr lang="en-GB" sz="1100" noProof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noProof="0">
                <a:latin typeface="Arial"/>
                <a:cs typeface="Arial"/>
              </a:rPr>
              <a:t>Student Name: Aamna Yasin</a:t>
            </a:r>
            <a:br>
              <a:rPr lang="en-GB" sz="1100" noProof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noProof="0">
                <a:latin typeface="Arial"/>
                <a:cs typeface="Arial"/>
              </a:rPr>
              <a:t>Student Number: 2422409</a:t>
            </a:r>
          </a:p>
        </p:txBody>
      </p:sp>
      <p:pic>
        <p:nvPicPr>
          <p:cNvPr id="20" name="Picture Placeholder 19" descr="Two people looking at a laptop at a table">
            <a:extLst>
              <a:ext uri="{FF2B5EF4-FFF2-40B4-BE49-F238E27FC236}">
                <a16:creationId xmlns:a16="http://schemas.microsoft.com/office/drawing/2014/main" id="{E83BB08F-E403-8715-0B24-AD9E4B72C80E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3"/>
          <a:srcRect l="23" r="23"/>
          <a:stretch/>
        </p:blipFill>
        <p:spPr>
          <a:xfrm>
            <a:off x="6742557" y="821836"/>
            <a:ext cx="4405503" cy="5066346"/>
          </a:xfrm>
        </p:spPr>
      </p:pic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F021C-3CEB-0FBA-DA89-C9C82E741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4560" y="3093720"/>
            <a:ext cx="1717040" cy="650240"/>
          </a:xfrm>
        </p:spPr>
        <p:txBody>
          <a:bodyPr anchor="t" anchorCtr="0"/>
          <a:lstStyle/>
          <a:p>
            <a:r>
              <a:rPr lang="en-GB" sz="3000" noProof="0">
                <a:latin typeface="Arial"/>
                <a:cs typeface="Arial"/>
              </a:rPr>
              <a:t>Agenda</a:t>
            </a:r>
            <a:r>
              <a:rPr lang="en-GB" sz="3000" noProof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746B3-AFD9-641E-7CBF-9A783646B368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5333843" y="3022600"/>
            <a:ext cx="3475038" cy="3195320"/>
          </a:xfrm>
        </p:spPr>
        <p:txBody>
          <a:bodyPr anchor="t" anchorCtr="0">
            <a:normAutofit/>
          </a:bodyPr>
          <a:lstStyle/>
          <a:p>
            <a:r>
              <a:rPr lang="en-GB" sz="1100" noProof="0">
                <a:latin typeface="Arial" panose="020B0604020202020204" pitchFamily="34" charset="0"/>
                <a:cs typeface="Arial" panose="020B0604020202020204" pitchFamily="34" charset="0"/>
              </a:rPr>
              <a:t>Introduction to H&amp;M</a:t>
            </a:r>
          </a:p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Strategic Importance of Recruitment</a:t>
            </a:r>
          </a:p>
          <a:p>
            <a:r>
              <a:rPr lang="en-GB" sz="1100" noProof="0">
                <a:latin typeface="Arial" panose="020B0604020202020204" pitchFamily="34" charset="0"/>
                <a:cs typeface="Arial" panose="020B0604020202020204" pitchFamily="34" charset="0"/>
              </a:rPr>
              <a:t>Selected Job Role</a:t>
            </a:r>
          </a:p>
          <a:p>
            <a:r>
              <a:rPr lang="en-GB" sz="1100" noProof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r>
              <a:rPr lang="en-GB" sz="1100" noProof="0">
                <a:latin typeface="Arial" panose="020B0604020202020204" pitchFamily="34" charset="0"/>
                <a:cs typeface="Arial" panose="020B0604020202020204" pitchFamily="34" charset="0"/>
              </a:rPr>
              <a:t>Person Specifications</a:t>
            </a:r>
          </a:p>
          <a:p>
            <a:endParaRPr lang="en-GB" sz="11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559569-83D5-A20B-653C-B9D6C8D98164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GB" noProof="0" smtClean="0"/>
              <a:pPr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85080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487168"/>
            <a:ext cx="4572000" cy="3383280"/>
          </a:xfrm>
          <a:noFill/>
        </p:spPr>
        <p:txBody>
          <a:bodyPr anchor="t" anchorCtr="0">
            <a:noAutofit/>
          </a:bodyPr>
          <a:lstStyle/>
          <a:p>
            <a:r>
              <a:rPr lang="en-GB" sz="3000">
                <a:latin typeface="Arial"/>
                <a:cs typeface="Arial"/>
              </a:rPr>
              <a:t>Introduction to H&amp;M -</a:t>
            </a:r>
            <a:endParaRPr lang="en-GB" sz="3000" noProof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4969" y="2487168"/>
            <a:ext cx="5029200" cy="3964432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noProof="0">
                <a:latin typeface="Arial"/>
                <a:cs typeface="Arial"/>
              </a:rPr>
              <a:t>H&amp;M (Hennes &amp; Mauritz) is a multinational fashion retailer operating extensively across the UK. The organization is recognized for offering affordable, trend driven fashion while increasingly prioritizing sustainability and ethical business practices.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noProof="0">
                <a:latin typeface="Arial"/>
                <a:cs typeface="Arial"/>
              </a:rPr>
              <a:t>H&amp;M’s operations success is heavily dependent on: </a:t>
            </a:r>
          </a:p>
          <a:p>
            <a:pPr marL="347345" indent="-347345"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Human capital effectiveness</a:t>
            </a:r>
          </a:p>
          <a:p>
            <a:pPr marL="347345" indent="-347345"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Customer-facing employees </a:t>
            </a:r>
          </a:p>
          <a:p>
            <a:pPr marL="347345" indent="-347345"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Strong teamwork and service quality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100" noProof="0"/>
          </a:p>
          <a:p>
            <a:pPr marL="0" indent="0">
              <a:lnSpc>
                <a:spcPct val="150000"/>
              </a:lnSpc>
              <a:buNone/>
            </a:pPr>
            <a:r>
              <a:rPr lang="en-GB" sz="1100" noProof="0">
                <a:latin typeface="Arial" panose="020B0604020202020204" pitchFamily="34" charset="0"/>
                <a:cs typeface="Arial" panose="020B0604020202020204" pitchFamily="34" charset="0"/>
              </a:rPr>
              <a:t>(H&amp;M Group, 2023)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D4AF3B-CC38-C6F7-1058-2FC5EE48D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379BBF1-9BC2-6DCE-0154-887346987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8509000" cy="631613"/>
          </a:xfrm>
        </p:spPr>
        <p:txBody>
          <a:bodyPr>
            <a:normAutofit/>
          </a:bodyPr>
          <a:lstStyle/>
          <a:p>
            <a:r>
              <a:rPr lang="en-GB" sz="3000" noProof="0">
                <a:latin typeface="Arial"/>
                <a:cs typeface="Arial"/>
              </a:rPr>
              <a:t>Strategic Importance of Recruitment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33B199B-AFAF-FCA4-CEA7-D9E73D7079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1715347"/>
            <a:ext cx="6246707" cy="35593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100" noProof="0">
                <a:latin typeface="Arial"/>
                <a:cs typeface="Arial"/>
              </a:rPr>
              <a:t>Effective Recruitment is a critical HR function that ensures organisational sustainability and competitive advantage.  </a:t>
            </a:r>
          </a:p>
          <a:p>
            <a:pPr marL="0" indent="0">
              <a:buNone/>
            </a:pPr>
            <a:r>
              <a:rPr lang="en-GB" sz="1100" b="1">
                <a:latin typeface="Arial"/>
                <a:cs typeface="Arial"/>
              </a:rPr>
              <a:t>Key strategic benefits include:</a:t>
            </a:r>
            <a:endParaRPr lang="en-GB" sz="1100" b="1" noProof="0">
              <a:latin typeface="Arial"/>
              <a:cs typeface="Arial"/>
            </a:endParaRPr>
          </a:p>
          <a:p>
            <a:pPr marL="347345" indent="-347345"/>
            <a:r>
              <a:rPr lang="en-GB" sz="1100">
                <a:latin typeface="Arial"/>
                <a:cs typeface="Arial"/>
              </a:rPr>
              <a:t>Alignment of employee capabilities with organisational objectives</a:t>
            </a:r>
          </a:p>
          <a:p>
            <a:pPr marL="347345" indent="-347345"/>
            <a:r>
              <a:rPr lang="en-GB" sz="1100" noProof="0">
                <a:latin typeface="Arial"/>
                <a:cs typeface="Arial"/>
              </a:rPr>
              <a:t>E</a:t>
            </a:r>
            <a:r>
              <a:rPr lang="en-GB" sz="1100" err="1">
                <a:latin typeface="Arial"/>
                <a:cs typeface="Arial"/>
              </a:rPr>
              <a:t>nhanced</a:t>
            </a:r>
            <a:r>
              <a:rPr lang="en-GB" sz="1100">
                <a:latin typeface="Arial"/>
                <a:cs typeface="Arial"/>
              </a:rPr>
              <a:t> service quality and customer satisfaction</a:t>
            </a:r>
          </a:p>
          <a:p>
            <a:pPr marL="347345" indent="-347345"/>
            <a:r>
              <a:rPr lang="en-GB" sz="1100" noProof="0">
                <a:latin typeface="Arial"/>
                <a:cs typeface="Arial"/>
              </a:rPr>
              <a:t>Reduced employee turnover and recruitment costs</a:t>
            </a:r>
          </a:p>
          <a:p>
            <a:pPr marL="347345" indent="-347345"/>
            <a:r>
              <a:rPr lang="en-GB" sz="1100">
                <a:latin typeface="Arial"/>
                <a:cs typeface="Arial"/>
              </a:rPr>
              <a:t>Promotion of workforce diversity and inclusion</a:t>
            </a:r>
          </a:p>
          <a:p>
            <a:pPr marL="0" indent="0">
              <a:buNone/>
            </a:pPr>
            <a:endParaRPr lang="en-GB" sz="1100" noProof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latin typeface="Arial"/>
                <a:cs typeface="Arial"/>
              </a:rPr>
              <a:t>Effective recruitment improves organisational performance and employee retention (Armstrong, 2020)</a:t>
            </a:r>
            <a:endParaRPr lang="en-GB" sz="1100" noProof="0">
              <a:latin typeface="Arial"/>
              <a:cs typeface="Arial"/>
            </a:endParaRPr>
          </a:p>
        </p:txBody>
      </p:sp>
      <p:sp>
        <p:nvSpPr>
          <p:cNvPr id="6" name="Slide Number Placeholder 13">
            <a:extLst>
              <a:ext uri="{FF2B5EF4-FFF2-40B4-BE49-F238E27FC236}">
                <a16:creationId xmlns:a16="http://schemas.microsoft.com/office/drawing/2014/main" id="{4800F032-5102-94C2-865C-AE9D448B2744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GB" sz="120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B5C5013-A563-C783-9185-9C847D4B4A46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47FEACEE-25B4-4A2D-B147-27296E36371D}" type="slidenum">
              <a:rPr lang="en-GB" noProof="0" smtClean="0"/>
              <a:pPr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6021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280160"/>
            <a:ext cx="3931920" cy="721360"/>
          </a:xfrm>
        </p:spPr>
        <p:txBody>
          <a:bodyPr anchor="b" anchorCtr="0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000" noProof="0">
                <a:latin typeface="Arial"/>
                <a:cs typeface="Arial"/>
              </a:rPr>
              <a:t>Selected job role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C0093B1-77CC-1E61-FB22-E136F94EA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326640"/>
            <a:ext cx="3931920" cy="35864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b="1">
                <a:latin typeface="Arial"/>
                <a:cs typeface="Arial"/>
              </a:rPr>
              <a:t>Job title: </a:t>
            </a:r>
            <a:r>
              <a:rPr lang="en-GB" sz="1100">
                <a:latin typeface="Arial"/>
                <a:cs typeface="Arial"/>
              </a:rPr>
              <a:t>Sales Advisor (Retail Assistant)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b="1" noProof="0">
                <a:latin typeface="Arial"/>
                <a:cs typeface="Arial"/>
              </a:rPr>
              <a:t>This role was selected due to its:</a:t>
            </a:r>
            <a:endParaRPr lang="en-US" sz="1100">
              <a:latin typeface="Arial"/>
              <a:cs typeface="Arial"/>
            </a:endParaRPr>
          </a:p>
          <a:p>
            <a:pPr marL="347345" indent="-347345"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High interaction with customers</a:t>
            </a:r>
          </a:p>
          <a:p>
            <a:pPr marL="347345" indent="-347345"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Direct impact on brand reputation</a:t>
            </a:r>
          </a:p>
          <a:p>
            <a:pPr marL="347345" indent="-347345"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Contribution to sales performance and store operations </a:t>
            </a:r>
          </a:p>
          <a:p>
            <a:pPr marL="347345" indent="-347345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noProof="0">
                <a:latin typeface="Arial"/>
                <a:cs typeface="Arial"/>
              </a:rPr>
              <a:t>Sales Advisors act as the primary link between H&amp;M and its customers.</a:t>
            </a:r>
          </a:p>
        </p:txBody>
      </p:sp>
      <p:pic>
        <p:nvPicPr>
          <p:cNvPr id="12" name="Picture Placeholder 11" descr="Three people having a discussion at a table">
            <a:extLst>
              <a:ext uri="{FF2B5EF4-FFF2-40B4-BE49-F238E27FC236}">
                <a16:creationId xmlns:a16="http://schemas.microsoft.com/office/drawing/2014/main" id="{8C4B5C6A-45B4-1976-622A-4CEB4E3211BC}"/>
              </a:ext>
            </a:extLst>
          </p:cNvPr>
          <p:cNvPicPr>
            <a:picLocks noGrp="1" noChangeAspect="1"/>
          </p:cNvPicPr>
          <p:nvPr>
            <p:ph type="pic" sz="quarter" idx="54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753"/>
                    </a14:imgEffect>
                    <a14:imgEffect>
                      <a14:saturation sat="133000"/>
                    </a14:imgEffect>
                    <a14:imgEffect>
                      <a14:brightnessContrast bright="4000" contrast="3000"/>
                    </a14:imgEffect>
                  </a14:imgLayer>
                </a14:imgProps>
              </a:ext>
            </a:extLst>
          </a:blip>
          <a:srcRect l="18665" r="18665"/>
          <a:stretch/>
        </p:blipFill>
        <p:spPr>
          <a:xfrm>
            <a:off x="5745002" y="0"/>
            <a:ext cx="6446999" cy="6858000"/>
          </a:xfrm>
        </p:spPr>
      </p:pic>
      <p:sp>
        <p:nvSpPr>
          <p:cNvPr id="9" name="Slide Number Placeholder 13">
            <a:extLst>
              <a:ext uri="{FF2B5EF4-FFF2-40B4-BE49-F238E27FC236}">
                <a16:creationId xmlns:a16="http://schemas.microsoft.com/office/drawing/2014/main" id="{D246665A-6901-3F62-340A-A95E775ACA48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GB" sz="120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6B3DA3-995E-263F-F271-D0DCB60A6118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GB" noProof="0" smtClean="0"/>
              <a:pPr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7554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itle 59">
            <a:extLst>
              <a:ext uri="{FF2B5EF4-FFF2-40B4-BE49-F238E27FC236}">
                <a16:creationId xmlns:a16="http://schemas.microsoft.com/office/drawing/2014/main" id="{0031CE36-F77D-3964-C169-771DBA4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920" y="773852"/>
            <a:ext cx="3081867" cy="766403"/>
          </a:xfrm>
        </p:spPr>
        <p:txBody>
          <a:bodyPr>
            <a:normAutofit/>
          </a:bodyPr>
          <a:lstStyle/>
          <a:p>
            <a:r>
              <a:rPr lang="en-GB" sz="3000" noProof="0">
                <a:latin typeface="Arial"/>
                <a:cs typeface="Arial"/>
              </a:rPr>
              <a:t>Job Analysis</a:t>
            </a: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520E98B6-7B33-8FD4-A662-31DD4B85E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533" y="1784095"/>
            <a:ext cx="2954867" cy="370332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Job analysis involves the systemic examination of job roles to determine duties, responsibilities, skills and working conditions.</a:t>
            </a:r>
          </a:p>
          <a:p>
            <a:pPr>
              <a:lnSpc>
                <a:spcPct val="150000"/>
              </a:lnSpc>
            </a:pPr>
            <a:r>
              <a:rPr lang="en-GB" sz="1100" b="1">
                <a:latin typeface="Arial"/>
                <a:cs typeface="Arial"/>
              </a:rPr>
              <a:t>Key tasks: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cs typeface="Arial"/>
              </a:rPr>
              <a:t> Delivering customer service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cs typeface="Arial"/>
              </a:rPr>
              <a:t>Operating point-of-sale systems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cs typeface="Arial"/>
              </a:rPr>
              <a:t>Maintaining visual merchandising standards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cs typeface="Arial"/>
              </a:rPr>
              <a:t>Stock replenishment</a:t>
            </a:r>
          </a:p>
          <a:p>
            <a:pPr>
              <a:lnSpc>
                <a:spcPct val="150000"/>
              </a:lnSpc>
            </a:pPr>
            <a:endParaRPr lang="en-GB" sz="11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78466807-A2DA-EC5D-ACDE-B83D6F7169EA}"/>
              </a:ext>
            </a:extLst>
          </p:cNvPr>
          <p:cNvSpPr>
            <a:spLocks noGrp="1"/>
          </p:cNvSpPr>
          <p:nvPr>
            <p:ph idx="56"/>
          </p:nvPr>
        </p:nvSpPr>
        <p:spPr>
          <a:xfrm>
            <a:off x="3894667" y="3004140"/>
            <a:ext cx="3566160" cy="265176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 </a:t>
            </a:r>
            <a:r>
              <a:rPr lang="en-GB" sz="1100" b="1">
                <a:latin typeface="Arial"/>
                <a:cs typeface="Arial"/>
              </a:rPr>
              <a:t>Working Environment: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cs typeface="Arial"/>
              </a:rPr>
              <a:t>Fast-paced retail setting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cs typeface="Arial"/>
              </a:rPr>
              <a:t>Shift based working hours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lide Number Placeholder 13">
            <a:extLst>
              <a:ext uri="{FF2B5EF4-FFF2-40B4-BE49-F238E27FC236}">
                <a16:creationId xmlns:a16="http://schemas.microsoft.com/office/drawing/2014/main" id="{930FF33C-2E3C-37EC-75C2-1BE4513D9B62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GB" sz="120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222DE72-77CB-CB24-A4D1-2FAC47307AC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/>
          <a:lstStyle/>
          <a:p>
            <a:fld id="{47FEACEE-25B4-4A2D-B147-27296E36371D}" type="slidenum">
              <a:rPr lang="en-GB" noProof="0" smtClean="0"/>
              <a:pPr/>
              <a:t>6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75457A-23A0-7E8E-A90C-6CF340513514}"/>
              </a:ext>
            </a:extLst>
          </p:cNvPr>
          <p:cNvSpPr txBox="1"/>
          <p:nvPr/>
        </p:nvSpPr>
        <p:spPr>
          <a:xfrm>
            <a:off x="627380" y="5778923"/>
            <a:ext cx="3767666" cy="8771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solidFill>
                  <a:prstClr val="white"/>
                </a:solidFill>
                <a:latin typeface="Arial"/>
                <a:ea typeface="Calibri"/>
                <a:cs typeface="Calibri"/>
              </a:rPr>
              <a:t>Job analysis ensures alignment between role requirements and organisational objectives (Bratton and Gold, 2017)</a:t>
            </a:r>
            <a:endParaRPr lang="en-US" sz="1100">
              <a:solidFill>
                <a:prstClr val="white"/>
              </a:solidFill>
              <a:latin typeface="Arial"/>
              <a:ea typeface="Calibri"/>
              <a:cs typeface="Calibri"/>
            </a:endParaRPr>
          </a:p>
          <a:p>
            <a:pPr marL="0" indent="0" algn="l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en-US" sz="1800">
              <a:solidFill>
                <a:prstClr val="white"/>
              </a:solidFill>
              <a:latin typeface="Posterama" panose="020B0504020200020000" pitchFamily="34" charset="0"/>
              <a:ea typeface="微软雅黑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148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45968-70F7-0180-6448-3547E442E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61999"/>
            <a:ext cx="4389120" cy="633307"/>
          </a:xfrm>
          <a:noFill/>
        </p:spPr>
        <p:txBody>
          <a:bodyPr anchor="b" anchorCtr="0">
            <a:noAutofit/>
          </a:bodyPr>
          <a:lstStyle/>
          <a:p>
            <a:r>
              <a:rPr lang="en-GB" sz="3000" noProof="0">
                <a:latin typeface="Arial"/>
                <a:cs typeface="Arial"/>
              </a:rPr>
              <a:t>Job Description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9DA784D-F56F-1224-707E-9F882C4EB8A1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914400" y="1847427"/>
            <a:ext cx="8610600" cy="33426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noProof="0">
                <a:latin typeface="Arial"/>
                <a:cs typeface="Arial"/>
              </a:rPr>
              <a:t>The job description outlines the formal responsibilities associated with the Sales Advisor role.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1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b="1">
                <a:latin typeface="Arial"/>
                <a:cs typeface="Arial"/>
              </a:rPr>
              <a:t>Key Responsibilities:</a:t>
            </a:r>
            <a:endParaRPr lang="en-GB" sz="1100" b="1" noProof="0">
              <a:latin typeface="Arial"/>
              <a:cs typeface="Arial"/>
            </a:endParaRPr>
          </a:p>
          <a:p>
            <a:pPr marL="347345" indent="-347345"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Providing professional and courteous customer service </a:t>
            </a:r>
          </a:p>
          <a:p>
            <a:pPr marL="347345" indent="-347345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Supporting store presentation and cleanliness</a:t>
            </a:r>
          </a:p>
          <a:p>
            <a:pPr marL="347345" indent="-347345"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Contributing to sales targets and promotions </a:t>
            </a:r>
          </a:p>
          <a:p>
            <a:pPr marL="347345" indent="-347345">
              <a:lnSpc>
                <a:spcPct val="150000"/>
              </a:lnSpc>
            </a:pPr>
            <a:r>
              <a:rPr lang="en-GB" sz="1100" noProof="0">
                <a:latin typeface="Arial"/>
                <a:cs typeface="Arial"/>
              </a:rPr>
              <a:t>Complying with health, safety and company policies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DFE8A8-4537-F7A1-3BF9-834AEFE3E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59977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721E73BA-53B9-C0C1-476A-00736A64A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5576" y="1499616"/>
            <a:ext cx="7955280" cy="1335024"/>
          </a:xfrm>
        </p:spPr>
        <p:txBody>
          <a:bodyPr anchor="b" anchorCtr="0">
            <a:normAutofit/>
          </a:bodyPr>
          <a:lstStyle/>
          <a:p>
            <a:r>
              <a:rPr lang="en-GB" sz="3000" noProof="0">
                <a:latin typeface="Arial"/>
                <a:cs typeface="Arial"/>
              </a:rPr>
              <a:t>Person Specifications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78180D0-1AB6-8416-0EB1-10648E1A605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3465576" y="3108960"/>
            <a:ext cx="3959691" cy="3108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The person specification identifies the attributes required to perform the role effectively.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b="1">
                <a:latin typeface="Arial"/>
                <a:cs typeface="Arial"/>
              </a:rPr>
              <a:t>Essential Criteria: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cs typeface="Arial"/>
              </a:rPr>
              <a:t>Strong verbal communication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cs typeface="Arial"/>
              </a:rPr>
              <a:t>Customer-orientated attitude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cs typeface="Arial"/>
              </a:rPr>
              <a:t>Ability to work collaboratively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1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EB5763E-8BC0-F6C3-3814-6649A828C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8027" y="3830320"/>
            <a:ext cx="3542453" cy="18491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b="1">
                <a:latin typeface="Arial"/>
                <a:cs typeface="Arial"/>
              </a:rPr>
              <a:t>Desirable Criteria: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noProof="0">
                <a:latin typeface="Arial"/>
                <a:cs typeface="Arial"/>
              </a:rPr>
              <a:t>Previous retail experience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cs typeface="Arial"/>
              </a:rPr>
              <a:t>Flexibility regarding working hours</a:t>
            </a:r>
          </a:p>
          <a:p>
            <a:pPr>
              <a:lnSpc>
                <a:spcPct val="150000"/>
              </a:lnSpc>
            </a:pPr>
            <a:endParaRPr lang="en-GB" sz="11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This ensures objective and fair candidate assessment.</a:t>
            </a:r>
            <a:endParaRPr lang="en-GB" sz="1100" noProof="0">
              <a:latin typeface="Arial"/>
              <a:cs typeface="Arial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2E4D147-B48C-ADE3-3FEF-627D467699A2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>
          <a:xfrm>
            <a:off x="11194169" y="6217920"/>
            <a:ext cx="458592" cy="365125"/>
          </a:xfrm>
        </p:spPr>
        <p:txBody>
          <a:bodyPr/>
          <a:lstStyle/>
          <a:p>
            <a:fld id="{47FEACEE-25B4-4A2D-B147-27296E36371D}" type="slidenum">
              <a:rPr lang="en-GB" noProof="0" smtClean="0"/>
              <a:pPr/>
              <a:t>8</a:t>
            </a:fld>
            <a:endParaRPr lang="en-GB" noProof="0"/>
          </a:p>
        </p:txBody>
      </p:sp>
      <p:sp>
        <p:nvSpPr>
          <p:cNvPr id="15" name="Slide Number Placeholder 13">
            <a:extLst>
              <a:ext uri="{FF2B5EF4-FFF2-40B4-BE49-F238E27FC236}">
                <a16:creationId xmlns:a16="http://schemas.microsoft.com/office/drawing/2014/main" id="{55AB7753-4245-72E4-BEDB-33038672BA35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GB" sz="120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519727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21D842-9790-2751-09BC-93D7D46A9A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B9EA753-D1F5-588B-199E-46E6C4A89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8509000" cy="631613"/>
          </a:xfrm>
        </p:spPr>
        <p:txBody>
          <a:bodyPr>
            <a:normAutofit/>
          </a:bodyPr>
          <a:lstStyle/>
          <a:p>
            <a:r>
              <a:rPr lang="en-GB" sz="3000">
                <a:latin typeface="Arial"/>
                <a:cs typeface="Posterama"/>
              </a:rPr>
              <a:t>Recruitment Process at H&amp;M</a:t>
            </a:r>
            <a:endParaRPr lang="en-GB" sz="3000" noProof="0">
              <a:latin typeface="Arial"/>
              <a:cs typeface="Arial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8D93908-EB9C-51B8-E382-0DE9CC199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1695027"/>
            <a:ext cx="8238067" cy="42401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100">
                <a:latin typeface="Arial"/>
                <a:cs typeface="Arial"/>
              </a:rPr>
              <a:t>H&amp;M adopts a structured recruitment process to promote transparency and equality.</a:t>
            </a:r>
          </a:p>
          <a:p>
            <a:pPr marL="0" indent="0">
              <a:buNone/>
            </a:pPr>
            <a:endParaRPr lang="en-GB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>
                <a:latin typeface="Arial"/>
                <a:cs typeface="Arial"/>
              </a:rPr>
              <a:t>Stages include:</a:t>
            </a:r>
          </a:p>
          <a:p>
            <a:pPr marL="342900" indent="-342900">
              <a:buAutoNum type="arabicPeriod"/>
            </a:pPr>
            <a:r>
              <a:rPr lang="en-GB" sz="1100">
                <a:latin typeface="Arial"/>
                <a:cs typeface="Arial"/>
              </a:rPr>
              <a:t>Identification of vacancy </a:t>
            </a:r>
          </a:p>
          <a:p>
            <a:pPr marL="342900" indent="-342900">
              <a:buAutoNum type="arabicPeriod"/>
            </a:pPr>
            <a:r>
              <a:rPr lang="en-GB" sz="1100">
                <a:latin typeface="Arial"/>
                <a:cs typeface="Arial"/>
              </a:rPr>
              <a:t>Job advertisement via H&amp;M careers platform </a:t>
            </a:r>
          </a:p>
          <a:p>
            <a:pPr marL="342900" indent="-342900">
              <a:buAutoNum type="arabicPeriod"/>
            </a:pPr>
            <a:r>
              <a:rPr lang="en-GB" sz="1100">
                <a:latin typeface="Arial"/>
                <a:cs typeface="Arial"/>
              </a:rPr>
              <a:t>Online application screening</a:t>
            </a:r>
          </a:p>
          <a:p>
            <a:pPr marL="342900" indent="-342900">
              <a:buAutoNum type="arabicPeriod"/>
            </a:pPr>
            <a:r>
              <a:rPr lang="en-GB" sz="1100">
                <a:latin typeface="Arial"/>
                <a:cs typeface="Arial"/>
              </a:rPr>
              <a:t>Interview and assessment </a:t>
            </a:r>
          </a:p>
          <a:p>
            <a:pPr marL="342900" indent="-342900">
              <a:buAutoNum type="arabicPeriod"/>
            </a:pPr>
            <a:r>
              <a:rPr lang="en-GB" sz="1100">
                <a:latin typeface="Arial"/>
                <a:cs typeface="Arial"/>
              </a:rPr>
              <a:t>Offer of employment and onboarding</a:t>
            </a:r>
          </a:p>
          <a:p>
            <a:pPr marL="0" indent="0">
              <a:buNone/>
            </a:pPr>
            <a:endParaRPr lang="en-GB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latin typeface="Arial"/>
                <a:cs typeface="Arial"/>
              </a:rPr>
              <a:t>Structured recruitment and selection promotes fairness and reliability (CIPD, 2023)</a:t>
            </a:r>
          </a:p>
          <a:p>
            <a:pPr marL="0" indent="0">
              <a:buNone/>
            </a:pPr>
            <a:endParaRPr lang="en-GB" sz="1100">
              <a:latin typeface="Arial"/>
              <a:cs typeface="Arial"/>
            </a:endParaRPr>
          </a:p>
          <a:p>
            <a:pPr marL="0" indent="0">
              <a:buNone/>
            </a:pPr>
            <a:endParaRPr lang="en-GB" sz="1100" b="1">
              <a:latin typeface="Arial"/>
              <a:cs typeface="Arial"/>
            </a:endParaRPr>
          </a:p>
        </p:txBody>
      </p:sp>
      <p:sp>
        <p:nvSpPr>
          <p:cNvPr id="6" name="Slide Number Placeholder 13">
            <a:extLst>
              <a:ext uri="{FF2B5EF4-FFF2-40B4-BE49-F238E27FC236}">
                <a16:creationId xmlns:a16="http://schemas.microsoft.com/office/drawing/2014/main" id="{69A75F71-55E1-1008-89D8-AA40DB8B45A4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GB" sz="120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762D3C-0D28-FFE3-57AE-AB0621B6F669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47FEACEE-25B4-4A2D-B147-27296E36371D}" type="slidenum">
              <a:rPr lang="en-GB" noProof="0" smtClean="0"/>
              <a:pPr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1690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2ACFF2-39C4-9270-E44D-05FB0FC4E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D15C9-B284-BA73-120E-447B6E0FF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487168"/>
            <a:ext cx="4572000" cy="680720"/>
          </a:xfrm>
          <a:noFill/>
        </p:spPr>
        <p:txBody>
          <a:bodyPr anchor="t" anchorCtr="0">
            <a:noAutofit/>
          </a:bodyPr>
          <a:lstStyle/>
          <a:p>
            <a:r>
              <a:rPr lang="en-GB" sz="3000">
                <a:latin typeface="Arial"/>
                <a:cs typeface="Arial"/>
              </a:rPr>
              <a:t>Selection Methods</a:t>
            </a:r>
            <a:endParaRPr lang="en-GB" sz="30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5F38C-9D5D-D8CE-FCA6-E116478D4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4969" y="2487168"/>
            <a:ext cx="5029200" cy="3964432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Selection methods are designed to assess candidate suitability accurately.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Methods include: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Application form shortlisting </a:t>
            </a:r>
            <a:endParaRPr lang="en-GB" sz="11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Competency-based interviews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Group assessments (wherever applicable)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Reference checks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These methods enhance reliability and validity in decision-making 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B62063-ED5D-6B6C-3597-539C9AEE9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53545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BB229-48AF-47F2-66D3-60478B7140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DDC6ECD-03F0-5AF4-4F3C-760A44B95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629920"/>
            <a:ext cx="3931920" cy="2001520"/>
          </a:xfrm>
        </p:spPr>
        <p:txBody>
          <a:bodyPr anchor="b" anchorCtr="0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3000">
                <a:latin typeface="Arial"/>
                <a:cs typeface="Arial"/>
              </a:rPr>
              <a:t>Identification of Learning and Development Needs </a:t>
            </a:r>
            <a:endParaRPr lang="en-GB" sz="30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70089C8-F082-B457-D5BE-6A7428E9D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905760"/>
            <a:ext cx="3931920" cy="34137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New and existing Sales Advisors require continuous development to meet organisational demands.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b="1">
                <a:latin typeface="Arial"/>
                <a:cs typeface="Arial"/>
              </a:rPr>
              <a:t>Key learning  needs include: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Advanced customer service techniques 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Product and sustainability knowledge 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Health and safety compliance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Communication and teamwork skills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Learning needs are identified through performance reviews and feedback</a:t>
            </a:r>
          </a:p>
        </p:txBody>
      </p:sp>
      <p:sp>
        <p:nvSpPr>
          <p:cNvPr id="9" name="Slide Number Placeholder 13">
            <a:extLst>
              <a:ext uri="{FF2B5EF4-FFF2-40B4-BE49-F238E27FC236}">
                <a16:creationId xmlns:a16="http://schemas.microsoft.com/office/drawing/2014/main" id="{3EC79608-B3E7-BBE3-C350-CBB799704360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GB" sz="120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384F8D-092F-7BDC-DFE1-5402D39F9DA3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GB" noProof="0" smtClean="0"/>
              <a:pPr/>
              <a:t>11</a:t>
            </a:fld>
            <a:endParaRPr lang="en-GB" noProof="0"/>
          </a:p>
        </p:txBody>
      </p:sp>
      <p:pic>
        <p:nvPicPr>
          <p:cNvPr id="7" name="Picture Placeholder 6" descr="Conference room table">
            <a:extLst>
              <a:ext uri="{FF2B5EF4-FFF2-40B4-BE49-F238E27FC236}">
                <a16:creationId xmlns:a16="http://schemas.microsoft.com/office/drawing/2014/main" id="{E356BF58-A528-997E-ED76-FF039F14CF9F}"/>
              </a:ext>
            </a:extLst>
          </p:cNvPr>
          <p:cNvPicPr>
            <a:picLocks noGrp="1" noChangeAspect="1"/>
          </p:cNvPicPr>
          <p:nvPr>
            <p:ph type="pic" sz="quarter" idx="54"/>
          </p:nvPr>
        </p:nvPicPr>
        <p:blipFill>
          <a:blip r:embed="rId3"/>
          <a:srcRect l="8070" r="8070"/>
          <a:stretch>
            <a:fillRect/>
          </a:stretch>
        </p:blipFill>
        <p:spPr>
          <a:xfrm rot="10800000">
            <a:off x="5745001" y="0"/>
            <a:ext cx="6446999" cy="6858000"/>
          </a:xfrm>
        </p:spPr>
      </p:pic>
    </p:spTree>
    <p:extLst>
      <p:ext uri="{BB962C8B-B14F-4D97-AF65-F5344CB8AC3E}">
        <p14:creationId xmlns:p14="http://schemas.microsoft.com/office/powerpoint/2010/main" val="7359682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5F4B63-61E4-0432-F737-607F4550FE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Title 1">
            <a:extLst>
              <a:ext uri="{FF2B5EF4-FFF2-40B4-BE49-F238E27FC236}">
                <a16:creationId xmlns:a16="http://schemas.microsoft.com/office/drawing/2014/main" id="{FC668A5F-8FCF-04D4-92B0-1F15BD412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0136" y="1834896"/>
            <a:ext cx="5740400" cy="623824"/>
          </a:xfrm>
        </p:spPr>
        <p:txBody>
          <a:bodyPr>
            <a:normAutofit/>
          </a:bodyPr>
          <a:lstStyle/>
          <a:p>
            <a:r>
              <a:rPr lang="en-US" sz="3000" dirty="0" err="1">
                <a:latin typeface="Arial"/>
                <a:cs typeface="Posterama"/>
              </a:rPr>
              <a:t>Behaviourist</a:t>
            </a:r>
            <a:r>
              <a:rPr lang="en-US" sz="3000" dirty="0">
                <a:latin typeface="Arial"/>
                <a:cs typeface="Posterama"/>
              </a:rPr>
              <a:t> Learning Theory</a:t>
            </a:r>
            <a:endParaRPr lang="en-GB" sz="3000" dirty="0">
              <a:latin typeface="Arial"/>
              <a:cs typeface="Arial"/>
            </a:endParaRPr>
          </a:p>
        </p:txBody>
      </p:sp>
      <p:sp>
        <p:nvSpPr>
          <p:cNvPr id="11" name="Slide Number Placeholder 13">
            <a:extLst>
              <a:ext uri="{FF2B5EF4-FFF2-40B4-BE49-F238E27FC236}">
                <a16:creationId xmlns:a16="http://schemas.microsoft.com/office/drawing/2014/main" id="{69BC0701-A258-C536-B82A-DBF7558FBCB1}"/>
              </a:ext>
            </a:extLst>
          </p:cNvPr>
          <p:cNvSpPr txBox="1">
            <a:spLocks/>
          </p:cNvSpPr>
          <p:nvPr/>
        </p:nvSpPr>
        <p:spPr>
          <a:xfrm>
            <a:off x="4390136" y="2895600"/>
            <a:ext cx="4572000" cy="28041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  <a:spcBef>
                <a:spcPts val="1500"/>
              </a:spcBef>
              <a:defRPr/>
            </a:pPr>
            <a:r>
              <a:rPr lang="en-GB" altLang="zh-CN" sz="1100">
                <a:solidFill>
                  <a:schemeClr val="bg1"/>
                </a:solidFill>
                <a:latin typeface="Arial"/>
                <a:cs typeface="Arial"/>
              </a:rPr>
              <a:t>Behaviourist theory suggests learning occurs through stimulus, response and reinforcement.</a:t>
            </a:r>
          </a:p>
          <a:p>
            <a:pPr algn="l">
              <a:lnSpc>
                <a:spcPct val="90000"/>
              </a:lnSpc>
              <a:spcBef>
                <a:spcPts val="1500"/>
              </a:spcBef>
              <a:defRPr/>
            </a:pPr>
            <a:r>
              <a:rPr lang="en-GB" altLang="zh-CN" sz="1100">
                <a:solidFill>
                  <a:schemeClr val="bg1"/>
                </a:solidFill>
                <a:latin typeface="Arial"/>
                <a:cs typeface="Arial"/>
              </a:rPr>
              <a:t>Application at H&amp;M:</a:t>
            </a:r>
          </a:p>
          <a:p>
            <a:pPr marL="285750" indent="-285750" algn="l">
              <a:lnSpc>
                <a:spcPct val="90000"/>
              </a:lnSpc>
              <a:spcBef>
                <a:spcPts val="1500"/>
              </a:spcBef>
              <a:buFont typeface="Arial"/>
              <a:buChar char="•"/>
              <a:defRPr/>
            </a:pPr>
            <a:r>
              <a:rPr lang="en-GB" altLang="zh-CN" sz="1100">
                <a:solidFill>
                  <a:schemeClr val="bg1"/>
                </a:solidFill>
                <a:latin typeface="Arial"/>
                <a:cs typeface="Arial"/>
              </a:rPr>
              <a:t>Customer service training reinforced through feedback</a:t>
            </a:r>
          </a:p>
          <a:p>
            <a:pPr marL="285750" indent="-285750" algn="l">
              <a:lnSpc>
                <a:spcPct val="90000"/>
              </a:lnSpc>
              <a:spcBef>
                <a:spcPts val="1500"/>
              </a:spcBef>
              <a:buFont typeface="Arial"/>
              <a:buChar char="•"/>
              <a:defRPr/>
            </a:pPr>
            <a:r>
              <a:rPr lang="en-GB" altLang="zh-CN" sz="1100">
                <a:solidFill>
                  <a:schemeClr val="bg1"/>
                </a:solidFill>
                <a:latin typeface="Arial"/>
                <a:cs typeface="Arial"/>
              </a:rPr>
              <a:t>Performance incentives and recognition</a:t>
            </a:r>
          </a:p>
          <a:p>
            <a:pPr marL="285750" indent="-285750" algn="l">
              <a:lnSpc>
                <a:spcPct val="90000"/>
              </a:lnSpc>
              <a:spcBef>
                <a:spcPts val="1500"/>
              </a:spcBef>
              <a:buFont typeface="Arial"/>
              <a:buChar char="•"/>
              <a:defRPr/>
            </a:pPr>
            <a:r>
              <a:rPr lang="en-GB" altLang="zh-CN" sz="1100">
                <a:solidFill>
                  <a:schemeClr val="bg1"/>
                </a:solidFill>
                <a:latin typeface="Arial"/>
                <a:cs typeface="Arial"/>
              </a:rPr>
              <a:t>Standard operation procedures</a:t>
            </a:r>
          </a:p>
          <a:p>
            <a:pPr algn="l">
              <a:lnSpc>
                <a:spcPct val="90000"/>
              </a:lnSpc>
              <a:spcBef>
                <a:spcPts val="1500"/>
              </a:spcBef>
              <a:defRPr/>
            </a:pPr>
            <a:endParaRPr lang="en-GB" altLang="zh-CN" sz="110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90000"/>
              </a:lnSpc>
              <a:spcBef>
                <a:spcPts val="1500"/>
              </a:spcBef>
              <a:defRPr/>
            </a:pPr>
            <a:r>
              <a:rPr lang="en-GB" altLang="zh-CN" sz="1100">
                <a:solidFill>
                  <a:schemeClr val="bg1"/>
                </a:solidFill>
                <a:latin typeface="Arial"/>
                <a:cs typeface="Arial"/>
              </a:rPr>
              <a:t>Behaviourist learning focuses on reinforcement and observable behaviour (Skinner, 1953)</a:t>
            </a:r>
          </a:p>
          <a:p>
            <a:pPr marL="285750" indent="-285750" algn="l">
              <a:lnSpc>
                <a:spcPct val="90000"/>
              </a:lnSpc>
              <a:spcBef>
                <a:spcPts val="1500"/>
              </a:spcBef>
              <a:buFont typeface="Arial"/>
              <a:buChar char="•"/>
              <a:defRPr/>
            </a:pPr>
            <a:endParaRPr lang="en-GB" altLang="zh-CN" sz="11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78" name="Slide Number Placeholder 4">
            <a:extLst>
              <a:ext uri="{FF2B5EF4-FFF2-40B4-BE49-F238E27FC236}">
                <a16:creationId xmlns:a16="http://schemas.microsoft.com/office/drawing/2014/main" id="{022B8A39-B7ED-FCDC-74BE-8F4AD6BA3649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>
          <a:xfrm>
            <a:off x="11194169" y="6217920"/>
            <a:ext cx="4585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7FEACEE-25B4-4A2D-B147-27296E36371D}" type="slidenum">
              <a:rPr lang="en-US" altLang="zh-CN" noProof="0" smtClean="0"/>
              <a:pPr>
                <a:spcAft>
                  <a:spcPts val="600"/>
                </a:spcAft>
              </a:pPr>
              <a:t>12</a:t>
            </a:fld>
            <a:endParaRPr lang="en-US" altLang="zh-CN" noProof="0"/>
          </a:p>
        </p:txBody>
      </p:sp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8556EAD7-CA23-DCFD-4ECD-EAA0669E9FF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194169" y="6217920"/>
            <a:ext cx="4585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7FEACEE-25B4-4A2D-B147-27296E36371D}" type="slidenum">
              <a:rPr lang="en-GB" noProof="0" smtClean="0"/>
              <a:pPr>
                <a:spcAft>
                  <a:spcPts val="600"/>
                </a:spcAft>
              </a:pPr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66557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709B3C-C396-164A-B591-063AF32CED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FE61F-996D-9E39-24E9-C318BBF58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760" y="3093720"/>
            <a:ext cx="4023360" cy="1076960"/>
          </a:xfrm>
        </p:spPr>
        <p:txBody>
          <a:bodyPr anchor="t" anchorCtr="0"/>
          <a:lstStyle/>
          <a:p>
            <a:r>
              <a:rPr lang="en-GB" sz="3000">
                <a:latin typeface="Arial"/>
                <a:cs typeface="Posterama"/>
              </a:rPr>
              <a:t>Cognitivist</a:t>
            </a:r>
            <a:r>
              <a:rPr lang="en-GB" sz="3000" dirty="0">
                <a:latin typeface="Arial"/>
                <a:cs typeface="Posterama"/>
              </a:rPr>
              <a:t> Learning Theory</a:t>
            </a:r>
            <a:endParaRPr lang="en-GB" sz="3000" noProof="0" dirty="0">
              <a:latin typeface="Arial"/>
              <a:cs typeface="Posterama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DF65F1-8022-81AE-3CDE-C1D76C5D94F3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5333843" y="3022600"/>
            <a:ext cx="3475038" cy="3195320"/>
          </a:xfrm>
        </p:spPr>
        <p:txBody>
          <a:bodyPr anchor="t" anchorCtr="0">
            <a:normAutofit/>
          </a:bodyPr>
          <a:lstStyle/>
          <a:p>
            <a:pPr marL="0" indent="0">
              <a:buNone/>
            </a:pPr>
            <a:r>
              <a:rPr lang="en-GB" sz="1100" dirty="0">
                <a:latin typeface="Arial"/>
                <a:cs typeface="Arial"/>
              </a:rPr>
              <a:t>Cognitivist theory focuses on mental processes such </a:t>
            </a:r>
            <a:r>
              <a:rPr lang="en-GB" sz="1100">
                <a:latin typeface="Arial"/>
                <a:cs typeface="Arial"/>
              </a:rPr>
              <a:t>as memory and problem-solving.</a:t>
            </a:r>
            <a:endParaRPr lang="en-US">
              <a:latin typeface="Abadi"/>
              <a:cs typeface="Arial"/>
            </a:endParaRPr>
          </a:p>
          <a:p>
            <a:pPr marL="0" indent="0">
              <a:buNone/>
            </a:pPr>
            <a:r>
              <a:rPr lang="en-GB" sz="1100" b="1">
                <a:latin typeface="Arial"/>
                <a:cs typeface="Arial"/>
              </a:rPr>
              <a:t>Application at H&amp;M:</a:t>
            </a:r>
          </a:p>
          <a:p>
            <a:pPr marL="347345" indent="-347345"/>
            <a:r>
              <a:rPr lang="en-GB" sz="1100" dirty="0">
                <a:latin typeface="Arial"/>
                <a:cs typeface="Arial"/>
              </a:rPr>
              <a:t>Product </a:t>
            </a:r>
            <a:r>
              <a:rPr lang="en-GB" sz="1100">
                <a:latin typeface="Arial"/>
                <a:cs typeface="Arial"/>
              </a:rPr>
              <a:t>knowledge training</a:t>
            </a:r>
          </a:p>
          <a:p>
            <a:pPr marL="347345" indent="-347345"/>
            <a:r>
              <a:rPr lang="en-GB" sz="1100" dirty="0">
                <a:latin typeface="Arial"/>
                <a:cs typeface="Arial"/>
              </a:rPr>
              <a:t>Problem-solving during cust</a:t>
            </a:r>
            <a:r>
              <a:rPr lang="en-GB" sz="1100">
                <a:latin typeface="Arial"/>
                <a:cs typeface="Arial"/>
              </a:rPr>
              <a:t>omer interactions</a:t>
            </a:r>
            <a:endParaRPr lang="en-GB" sz="1100" dirty="0">
              <a:latin typeface="Arial"/>
              <a:cs typeface="Arial"/>
            </a:endParaRPr>
          </a:p>
          <a:p>
            <a:pPr marL="347345" indent="-347345"/>
            <a:r>
              <a:rPr lang="en-GB" sz="1100" dirty="0">
                <a:latin typeface="Arial"/>
                <a:cs typeface="Arial"/>
              </a:rPr>
              <a:t>Structured e-learning modu</a:t>
            </a:r>
            <a:r>
              <a:rPr lang="en-GB" sz="1100">
                <a:latin typeface="Arial"/>
                <a:cs typeface="Arial"/>
              </a:rPr>
              <a:t>les</a:t>
            </a:r>
          </a:p>
          <a:p>
            <a:pPr marL="0" indent="0">
              <a:buNone/>
            </a:pPr>
            <a:endParaRPr lang="en-GB" sz="11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dirty="0">
                <a:latin typeface="Arial"/>
                <a:cs typeface="Arial"/>
              </a:rPr>
              <a:t>Cognitivist theory emphasises mental process in </a:t>
            </a:r>
            <a:r>
              <a:rPr lang="en-GB" sz="1100">
                <a:latin typeface="Arial"/>
                <a:cs typeface="Arial"/>
              </a:rPr>
              <a:t>learning (Piaget, 1952)</a:t>
            </a:r>
            <a:endParaRPr lang="en-GB" sz="11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F48B7B-B7CD-2512-18E7-10AE81ACC274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GB" noProof="0" smtClean="0"/>
              <a:pPr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55220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11B710-1D4E-BFA8-C1CD-7F1632B55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9263B7A-8C63-1689-8987-C0B1AB176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015" y="491066"/>
            <a:ext cx="5029200" cy="822960"/>
          </a:xfrm>
        </p:spPr>
        <p:txBody>
          <a:bodyPr lIns="0" anchor="b" anchorCtr="0">
            <a:noAutofit/>
          </a:bodyPr>
          <a:lstStyle/>
          <a:p>
            <a:r>
              <a:rPr lang="en-GB" sz="2400" dirty="0">
                <a:latin typeface="Arial"/>
                <a:cs typeface="Arial"/>
              </a:rPr>
              <a:t>Humanist / Experiential </a:t>
            </a:r>
            <a:r>
              <a:rPr lang="en-GB" sz="2400">
                <a:latin typeface="Arial"/>
                <a:cs typeface="Arial"/>
              </a:rPr>
              <a:t>Learning Theory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90B5196-871F-B850-92D0-612C9CA8F9F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746522" y="1518631"/>
            <a:ext cx="4912598" cy="22352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70000"/>
              </a:lnSpc>
            </a:pPr>
            <a:r>
              <a:rPr lang="en-GB" sz="1100" dirty="0">
                <a:latin typeface="Arial"/>
                <a:cs typeface="Arial"/>
              </a:rPr>
              <a:t>Humanist and experiential theories emphasise self-development and learning throu</a:t>
            </a:r>
            <a:r>
              <a:rPr lang="en-GB" sz="1100">
                <a:latin typeface="Arial"/>
                <a:cs typeface="Arial"/>
              </a:rPr>
              <a:t>gh experience.</a:t>
            </a:r>
          </a:p>
          <a:p>
            <a:pPr>
              <a:lnSpc>
                <a:spcPct val="170000"/>
              </a:lnSpc>
            </a:pPr>
            <a:r>
              <a:rPr lang="en-GB" sz="1100" b="1">
                <a:latin typeface="Arial"/>
                <a:cs typeface="Arial"/>
              </a:rPr>
              <a:t>Application at H&amp;M:</a:t>
            </a:r>
            <a:endParaRPr lang="en-GB" sz="1100" b="1" dirty="0">
              <a:latin typeface="Arial"/>
              <a:cs typeface="Arial"/>
            </a:endParaRPr>
          </a:p>
          <a:p>
            <a:pPr marL="171450" indent="-171450">
              <a:lnSpc>
                <a:spcPct val="170000"/>
              </a:lnSpc>
              <a:buChar char="•"/>
            </a:pPr>
            <a:r>
              <a:rPr lang="en-GB" sz="1100">
                <a:latin typeface="Arial"/>
                <a:cs typeface="Arial"/>
              </a:rPr>
              <a:t>On-the-job training </a:t>
            </a:r>
          </a:p>
          <a:p>
            <a:pPr marL="171450" indent="-171450">
              <a:lnSpc>
                <a:spcPct val="170000"/>
              </a:lnSpc>
              <a:buChar char="•"/>
            </a:pPr>
            <a:r>
              <a:rPr lang="en-GB" sz="1100" dirty="0">
                <a:latin typeface="Arial"/>
                <a:cs typeface="Arial"/>
              </a:rPr>
              <a:t>Coaching and ment</a:t>
            </a:r>
            <a:r>
              <a:rPr lang="en-GB" sz="1100">
                <a:latin typeface="Arial"/>
                <a:cs typeface="Arial"/>
              </a:rPr>
              <a:t>oring </a:t>
            </a:r>
            <a:endParaRPr lang="en-GB" sz="1100" dirty="0">
              <a:latin typeface="Arial"/>
              <a:cs typeface="Arial"/>
            </a:endParaRPr>
          </a:p>
          <a:p>
            <a:pPr marL="171450" indent="-171450">
              <a:lnSpc>
                <a:spcPct val="170000"/>
              </a:lnSpc>
              <a:buChar char="•"/>
            </a:pPr>
            <a:r>
              <a:rPr lang="en-GB" sz="1100" dirty="0">
                <a:latin typeface="Arial"/>
                <a:cs typeface="Arial"/>
              </a:rPr>
              <a:t>Reflective learning </a:t>
            </a:r>
            <a:r>
              <a:rPr lang="en-GB" sz="1100">
                <a:latin typeface="Arial"/>
                <a:cs typeface="Arial"/>
              </a:rPr>
              <a:t>practices</a:t>
            </a:r>
            <a:endParaRPr lang="en-GB" sz="1100" dirty="0">
              <a:latin typeface="Arial"/>
              <a:cs typeface="Arial"/>
            </a:endParaRPr>
          </a:p>
        </p:txBody>
      </p:sp>
      <p:pic>
        <p:nvPicPr>
          <p:cNvPr id="20" name="Picture Placeholder 19" descr="Two people looking at a laptop at a table">
            <a:extLst>
              <a:ext uri="{FF2B5EF4-FFF2-40B4-BE49-F238E27FC236}">
                <a16:creationId xmlns:a16="http://schemas.microsoft.com/office/drawing/2014/main" id="{6D1B2598-20E6-6834-5309-B3A8A9B180B4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3"/>
          <a:srcRect l="23" r="23"/>
          <a:stretch/>
        </p:blipFill>
        <p:spPr>
          <a:xfrm>
            <a:off x="6742557" y="821836"/>
            <a:ext cx="4405503" cy="5066346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A2ED19-0B02-4C06-8346-9E38D38C3E9A}"/>
              </a:ext>
            </a:extLst>
          </p:cNvPr>
          <p:cNvSpPr txBox="1"/>
          <p:nvPr/>
        </p:nvSpPr>
        <p:spPr>
          <a:xfrm>
            <a:off x="1194646" y="4340012"/>
            <a:ext cx="425704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prstClr val="white"/>
                </a:solidFill>
                <a:latin typeface="Arial"/>
                <a:ea typeface="微软雅黑"/>
                <a:cs typeface="Posterama"/>
              </a:rPr>
              <a:t>Experiential learning occurs through reflection on experience </a:t>
            </a:r>
            <a:r>
              <a:rPr lang="en-US" sz="1100">
                <a:solidFill>
                  <a:prstClr val="white"/>
                </a:solidFill>
                <a:latin typeface="Arial"/>
                <a:ea typeface="微软雅黑"/>
                <a:cs typeface="Posterama"/>
              </a:rPr>
              <a:t>(Kolb, 1984)</a:t>
            </a:r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9237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ADD496-9179-2E5C-1FC1-048C742D3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B0906-ECC5-56C0-3010-6FB6DC960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61999"/>
            <a:ext cx="6858000" cy="633307"/>
          </a:xfrm>
          <a:noFill/>
        </p:spPr>
        <p:txBody>
          <a:bodyPr anchor="b" anchorCtr="0">
            <a:noAutofit/>
          </a:bodyPr>
          <a:lstStyle/>
          <a:p>
            <a:r>
              <a:rPr lang="en-GB" sz="3000">
                <a:latin typeface="Arial"/>
                <a:cs typeface="Arial"/>
              </a:rPr>
              <a:t>Training Benefits and Conclusion</a:t>
            </a:r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0E01ECF-1361-58DD-9907-A976D7BBBD5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914400" y="1847427"/>
            <a:ext cx="3307080" cy="33426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b="1">
                <a:latin typeface="Arial"/>
                <a:cs typeface="Arial"/>
              </a:rPr>
              <a:t>Benefits to employees: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Improved competence and </a:t>
            </a:r>
            <a:r>
              <a:rPr lang="en-GB" sz="1100">
                <a:latin typeface="Arial"/>
                <a:cs typeface="Arial"/>
              </a:rPr>
              <a:t>confidence 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Enhanced career development opportu</a:t>
            </a:r>
            <a:r>
              <a:rPr lang="en-GB" sz="1100">
                <a:latin typeface="Arial"/>
                <a:cs typeface="Arial"/>
              </a:rPr>
              <a:t>nities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b="1" dirty="0">
                <a:latin typeface="Arial"/>
                <a:cs typeface="Arial"/>
              </a:rPr>
              <a:t>Benefits to </a:t>
            </a:r>
            <a:r>
              <a:rPr lang="en-GB" sz="1100" b="1">
                <a:latin typeface="Arial"/>
                <a:cs typeface="Arial"/>
              </a:rPr>
              <a:t>organisation: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Increased productivity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Higher customer satisfac</a:t>
            </a:r>
            <a:r>
              <a:rPr lang="en-GB" sz="1100">
                <a:latin typeface="Arial"/>
                <a:cs typeface="Arial"/>
              </a:rPr>
              <a:t>tion 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Reduced employee </a:t>
            </a:r>
            <a:r>
              <a:rPr lang="en-GB" sz="1100">
                <a:latin typeface="Arial"/>
                <a:cs typeface="Arial"/>
              </a:rPr>
              <a:t>turnover</a:t>
            </a:r>
            <a:endParaRPr lang="en-GB" sz="1100" dirty="0">
              <a:latin typeface="Arial"/>
              <a:cs typeface="Arial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25FB4C-819F-F8BD-F1B9-6846D6D6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GB" noProof="0" smtClean="0"/>
              <a:t>15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0EEE8D-E7D4-2481-2F2C-AD145C667B3F}"/>
              </a:ext>
            </a:extLst>
          </p:cNvPr>
          <p:cNvSpPr txBox="1"/>
          <p:nvPr/>
        </p:nvSpPr>
        <p:spPr>
          <a:xfrm>
            <a:off x="4761653" y="3823547"/>
            <a:ext cx="4836583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US" sz="1100" b="1">
                <a:solidFill>
                  <a:prstClr val="white"/>
                </a:solidFill>
                <a:latin typeface="Arial"/>
                <a:ea typeface="微软雅黑"/>
                <a:cs typeface="Posterama"/>
              </a:rPr>
              <a:t>Conclusion:</a:t>
            </a:r>
          </a:p>
          <a:p>
            <a:endParaRPr lang="en-US" sz="1100" b="1" dirty="0">
              <a:solidFill>
                <a:prstClr val="white"/>
              </a:solidFill>
              <a:latin typeface="Arial"/>
              <a:ea typeface="微软雅黑"/>
              <a:cs typeface="Posterama"/>
            </a:endParaRPr>
          </a:p>
          <a:p>
            <a:r>
              <a:rPr lang="en-US" sz="1100" dirty="0">
                <a:solidFill>
                  <a:prstClr val="white"/>
                </a:solidFill>
                <a:latin typeface="Arial"/>
                <a:ea typeface="微软雅黑"/>
                <a:cs typeface="Posterama"/>
              </a:rPr>
              <a:t>Effective recruitment and continuous learning and development are essential for ensuring the smooth running and long-term </a:t>
            </a:r>
            <a:r>
              <a:rPr lang="en-US" sz="1100">
                <a:solidFill>
                  <a:prstClr val="white"/>
                </a:solidFill>
                <a:latin typeface="Arial"/>
                <a:ea typeface="微软雅黑"/>
                <a:cs typeface="Posterama"/>
              </a:rPr>
              <a:t>success of H&amp;M UK</a:t>
            </a:r>
            <a:endParaRPr lang="en-US" sz="1100">
              <a:solidFill>
                <a:prstClr val="white"/>
              </a:solidFill>
              <a:latin typeface="Arial"/>
              <a:ea typeface="微软雅黑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968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AD2C8D04-263D-9589-1CFF-A5968D7C3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5440" y="399548"/>
            <a:ext cx="2519680" cy="568960"/>
          </a:xfrm>
        </p:spPr>
        <p:txBody>
          <a:bodyPr/>
          <a:lstStyle/>
          <a:p>
            <a:r>
              <a:rPr lang="en-GB" sz="3000" dirty="0">
                <a:latin typeface="Arial"/>
                <a:cs typeface="Arial"/>
              </a:rPr>
              <a:t>Referen</a:t>
            </a:r>
            <a:r>
              <a:rPr lang="en-GB" sz="3000">
                <a:latin typeface="Arial"/>
                <a:cs typeface="Arial"/>
              </a:rPr>
              <a:t>ces</a:t>
            </a:r>
            <a:endParaRPr lang="en-US" sz="3000">
              <a:latin typeface="Arial"/>
              <a:cs typeface="Arial"/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B993E4D5-4AD0-4740-096D-6822944C8FF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425440" y="1131304"/>
            <a:ext cx="5455920" cy="4599953"/>
          </a:xfrm>
        </p:spPr>
        <p:txBody>
          <a:bodyPr>
            <a:normAutofit/>
          </a:bodyPr>
          <a:lstStyle/>
          <a:p>
            <a:r>
              <a:rPr lang="en-GB" sz="1100" b="1" dirty="0">
                <a:latin typeface="Arial"/>
                <a:cs typeface="Arial"/>
              </a:rPr>
              <a:t>Armstrong, M. </a:t>
            </a:r>
            <a:r>
              <a:rPr lang="en-GB" sz="1100" dirty="0">
                <a:latin typeface="Arial"/>
                <a:cs typeface="Arial"/>
              </a:rPr>
              <a:t>(2020)  </a:t>
            </a:r>
            <a:r>
              <a:rPr lang="en-GB" sz="1100" i="1" dirty="0">
                <a:latin typeface="Arial"/>
                <a:cs typeface="Arial"/>
              </a:rPr>
              <a:t>Armstrong's Handbook of Human Resource Management Practice. </a:t>
            </a:r>
            <a:r>
              <a:rPr lang="en-GB" sz="1100" dirty="0">
                <a:latin typeface="Arial"/>
                <a:cs typeface="Arial"/>
              </a:rPr>
              <a:t>15th </a:t>
            </a:r>
            <a:r>
              <a:rPr lang="en-GB" sz="1100" dirty="0" err="1">
                <a:latin typeface="Arial"/>
                <a:cs typeface="Arial"/>
              </a:rPr>
              <a:t>edn</a:t>
            </a:r>
            <a:r>
              <a:rPr lang="en-GB" sz="1100" dirty="0">
                <a:latin typeface="Arial"/>
                <a:cs typeface="Arial"/>
              </a:rPr>
              <a:t>. London; Kogan Page</a:t>
            </a:r>
          </a:p>
          <a:p>
            <a:r>
              <a:rPr lang="en-GB" sz="1100" b="1" dirty="0">
                <a:latin typeface="Arial"/>
                <a:cs typeface="Arial"/>
              </a:rPr>
              <a:t>Bratton, J and Gold, J. </a:t>
            </a:r>
            <a:r>
              <a:rPr lang="en-GB" sz="1100" dirty="0">
                <a:latin typeface="Arial"/>
                <a:cs typeface="Arial"/>
              </a:rPr>
              <a:t>(2017) </a:t>
            </a:r>
            <a:r>
              <a:rPr lang="en-GB" sz="1100" i="1" dirty="0">
                <a:latin typeface="Arial"/>
                <a:cs typeface="Arial"/>
              </a:rPr>
              <a:t>Human Resource Management: Theory and Practice. </a:t>
            </a:r>
            <a:r>
              <a:rPr lang="en-GB" sz="1100" dirty="0">
                <a:latin typeface="Arial"/>
                <a:cs typeface="Arial"/>
              </a:rPr>
              <a:t>6th </a:t>
            </a:r>
            <a:r>
              <a:rPr lang="en-GB" sz="1100" dirty="0" err="1">
                <a:latin typeface="Arial"/>
                <a:cs typeface="Arial"/>
              </a:rPr>
              <a:t>edn</a:t>
            </a:r>
            <a:r>
              <a:rPr lang="en-GB" sz="1100" dirty="0">
                <a:latin typeface="Arial"/>
                <a:cs typeface="Arial"/>
              </a:rPr>
              <a:t>. London: Palgrave Macmillan</a:t>
            </a:r>
          </a:p>
          <a:p>
            <a:r>
              <a:rPr lang="en-GB" sz="1100" b="1" dirty="0">
                <a:latin typeface="Arial"/>
                <a:cs typeface="Arial"/>
              </a:rPr>
              <a:t>CIPD </a:t>
            </a:r>
            <a:r>
              <a:rPr lang="en-GB" sz="1100">
                <a:latin typeface="Arial"/>
                <a:cs typeface="Arial"/>
              </a:rPr>
              <a:t>(2(023) </a:t>
            </a:r>
            <a:r>
              <a:rPr lang="en-GB" sz="1100" i="1">
                <a:latin typeface="Arial"/>
                <a:cs typeface="Arial"/>
              </a:rPr>
              <a:t>Recruitment and Selection Factsheet. </a:t>
            </a:r>
            <a:r>
              <a:rPr lang="en-GB" sz="1100">
                <a:latin typeface="Arial"/>
                <a:cs typeface="Arial"/>
              </a:rPr>
              <a:t>London: Chartered Institute of Personnel and Development.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b="1" dirty="0">
                <a:latin typeface="Arial"/>
                <a:cs typeface="Arial"/>
              </a:rPr>
              <a:t>H&amp;M Group </a:t>
            </a:r>
            <a:r>
              <a:rPr lang="en-GB" sz="1100" dirty="0">
                <a:latin typeface="Arial"/>
                <a:cs typeface="Arial"/>
              </a:rPr>
              <a:t>(2023) </a:t>
            </a:r>
            <a:r>
              <a:rPr lang="en-GB" sz="1100" i="1" dirty="0">
                <a:latin typeface="Arial"/>
                <a:cs typeface="Arial"/>
              </a:rPr>
              <a:t>H&amp;M Group Annual and Sustainability Report. </a:t>
            </a:r>
            <a:r>
              <a:rPr lang="en-GB" sz="1100">
                <a:latin typeface="Arial"/>
                <a:cs typeface="Arial"/>
              </a:rPr>
              <a:t>Stockholm: H&amp;M</a:t>
            </a:r>
            <a:r>
              <a:rPr lang="en-GB" sz="1100" dirty="0">
                <a:latin typeface="Arial"/>
                <a:cs typeface="Arial"/>
              </a:rPr>
              <a:t> </a:t>
            </a:r>
            <a:r>
              <a:rPr lang="en-GB" sz="1100" err="1">
                <a:latin typeface="Arial"/>
                <a:cs typeface="Arial"/>
              </a:rPr>
              <a:t>Grou</a:t>
            </a:r>
            <a:r>
              <a:rPr lang="en-GB" sz="1100" dirty="0">
                <a:latin typeface="Arial"/>
                <a:cs typeface="Arial"/>
              </a:rPr>
              <a:t>p</a:t>
            </a:r>
          </a:p>
          <a:p>
            <a:r>
              <a:rPr lang="en-GB" sz="1100" b="1" dirty="0">
                <a:latin typeface="Arial"/>
                <a:cs typeface="Arial"/>
              </a:rPr>
              <a:t>Kolb, D.A. </a:t>
            </a:r>
            <a:r>
              <a:rPr lang="en-GB" sz="1100" dirty="0">
                <a:latin typeface="Arial"/>
                <a:cs typeface="Arial"/>
              </a:rPr>
              <a:t>(1984)  </a:t>
            </a:r>
            <a:r>
              <a:rPr lang="en-GB" sz="1100" i="1" dirty="0">
                <a:latin typeface="Arial"/>
                <a:cs typeface="Arial"/>
              </a:rPr>
              <a:t>Experiential Learning: Experience as the Source of Learning and Development. </a:t>
            </a:r>
            <a:r>
              <a:rPr lang="en-GB" sz="1100">
                <a:latin typeface="Arial"/>
                <a:cs typeface="Arial"/>
              </a:rPr>
              <a:t>Englewood Cliffs, NJ: Prentice Hall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b="1" dirty="0">
                <a:latin typeface="Arial"/>
                <a:cs typeface="Arial"/>
              </a:rPr>
              <a:t>Maslow, A.H. </a:t>
            </a:r>
            <a:r>
              <a:rPr lang="en-GB" sz="1100" dirty="0">
                <a:latin typeface="Arial"/>
                <a:cs typeface="Arial"/>
              </a:rPr>
              <a:t>(1943) ' A  theory of human motivation', </a:t>
            </a:r>
            <a:r>
              <a:rPr lang="en-GB" sz="1100" i="1">
                <a:latin typeface="Arial"/>
                <a:cs typeface="Arial"/>
              </a:rPr>
              <a:t> Psychological Review, </a:t>
            </a:r>
            <a:r>
              <a:rPr lang="en-GB" sz="1100">
                <a:latin typeface="Arial"/>
                <a:cs typeface="Arial"/>
              </a:rPr>
              <a:t>50(4), pp. 370-396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b="1" dirty="0">
                <a:latin typeface="Arial"/>
                <a:cs typeface="Arial"/>
              </a:rPr>
              <a:t>Piaget, J. </a:t>
            </a:r>
            <a:r>
              <a:rPr lang="en-GB" sz="1100" dirty="0">
                <a:latin typeface="Arial"/>
                <a:cs typeface="Arial"/>
              </a:rPr>
              <a:t>(1952) </a:t>
            </a:r>
            <a:r>
              <a:rPr lang="en-GB" sz="1100" i="1" dirty="0">
                <a:latin typeface="Arial"/>
                <a:cs typeface="Arial"/>
              </a:rPr>
              <a:t>The Origins of Intelligence in Children. </a:t>
            </a:r>
            <a:r>
              <a:rPr lang="en-GB" sz="1100" dirty="0">
                <a:latin typeface="Arial"/>
                <a:cs typeface="Arial"/>
              </a:rPr>
              <a:t>New York: International </a:t>
            </a:r>
            <a:r>
              <a:rPr lang="en-GB" sz="1100">
                <a:latin typeface="Arial"/>
                <a:cs typeface="Arial"/>
              </a:rPr>
              <a:t>Universities Press.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b="1" dirty="0">
                <a:latin typeface="Arial"/>
                <a:cs typeface="Arial"/>
              </a:rPr>
              <a:t>Skinner, B.F. </a:t>
            </a:r>
            <a:r>
              <a:rPr lang="en-GB" sz="1100" dirty="0">
                <a:latin typeface="Arial"/>
                <a:cs typeface="Arial"/>
              </a:rPr>
              <a:t>(1953) </a:t>
            </a:r>
            <a:r>
              <a:rPr lang="en-GB" sz="1100" i="1" dirty="0">
                <a:latin typeface="Arial"/>
                <a:cs typeface="Arial"/>
              </a:rPr>
              <a:t>Science and Human Behaviour. </a:t>
            </a:r>
            <a:r>
              <a:rPr lang="en-GB" sz="1100" dirty="0">
                <a:latin typeface="Arial"/>
                <a:cs typeface="Arial"/>
              </a:rPr>
              <a:t>New York: </a:t>
            </a:r>
            <a:r>
              <a:rPr lang="en-GB" sz="1100">
                <a:latin typeface="Arial"/>
                <a:cs typeface="Arial"/>
              </a:rPr>
              <a:t>Macmillam</a:t>
            </a:r>
            <a:endParaRPr lang="en-GB" sz="11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9279411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903"/>
      </a:accent2>
      <a:accent3>
        <a:srgbClr val="75262A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6">
      <a:majorFont>
        <a:latin typeface="Posterama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TM9027928_win32_EF_v4" id="{FA821E7E-D625-4DCD-A30E-3216B54C8383}" vid="{DE28BE6C-8054-44B2-A92D-A1CAFC256BDB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47ffb75213730937cf3ca7c55cfae11e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340604acaef1c985b12531d7aa385735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5F9376BE-A26D-416E-942D-A3F382B04752}">
  <ds:schemaRefs>
    <ds:schemaRef ds:uri="ccfc14db-0f45-423b-b2f5-752f8f8a0a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0009351-EDD4-484E-ACD6-D50CCB1376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8DB3C62-858A-4A01-AFEF-21E0BB8CE262}">
  <ds:schemaRefs>
    <ds:schemaRef ds:uri="ccfc14db-0f45-423b-b2f5-752f8f8a0ad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Hexagon presentation dark</Template>
  <Application>Microsoft Office PowerPoint</Application>
  <PresentationFormat>Widescreen</PresentationFormat>
  <Slides>16</Slides>
  <Notes>10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Custom</vt:lpstr>
      <vt:lpstr>Program of Study: BA (Hons) Leadership and Management Skills for the Workplace   Module Name: Developing and Managing Individuals and Teams   Module Code: LCLM 5002</vt:lpstr>
      <vt:lpstr>Agenda </vt:lpstr>
      <vt:lpstr>Introduction to H&amp;M -</vt:lpstr>
      <vt:lpstr>Strategic Importance of Recruitment</vt:lpstr>
      <vt:lpstr>Selected job role</vt:lpstr>
      <vt:lpstr>Job Analysis</vt:lpstr>
      <vt:lpstr>Job Description</vt:lpstr>
      <vt:lpstr>Person Specifications</vt:lpstr>
      <vt:lpstr>Recruitment Process at H&amp;M</vt:lpstr>
      <vt:lpstr>Selection Methods</vt:lpstr>
      <vt:lpstr>Identification of Learning and Development Needs </vt:lpstr>
      <vt:lpstr>Behaviourist Learning Theory</vt:lpstr>
      <vt:lpstr>Cognitivist Learning Theory</vt:lpstr>
      <vt:lpstr>Humanist / Experiential Learning Theory</vt:lpstr>
      <vt:lpstr>Training Benefits and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Aamna Yasin (2422409)</dc:creator>
  <cp:revision>369</cp:revision>
  <dcterms:created xsi:type="dcterms:W3CDTF">2026-02-02T17:39:21Z</dcterms:created>
  <dcterms:modified xsi:type="dcterms:W3CDTF">2026-02-13T18:19:23Z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  <property fmtid="{D5CDD505-2E9C-101B-9397-08002B2CF9AE}" pid="3" name="MediaServiceImageTags">
    <vt:lpwstr/>
  </property>
</Properties>
</file>