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00FFFF"/>
    <a:srgbClr val="FF505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58" autoAdjust="0"/>
    <p:restoredTop sz="94660"/>
  </p:normalViewPr>
  <p:slideViewPr>
    <p:cSldViewPr snapToGrid="0">
      <p:cViewPr>
        <p:scale>
          <a:sx n="80" d="100"/>
          <a:sy n="80" d="100"/>
        </p:scale>
        <p:origin x="-114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B9193D-88BA-4625-8561-88DA83795D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9A7B07-F348-4A53-B021-3AD61BE5E7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9A79AC-898D-47D4-8D8E-8DDD21A2EF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E7EE0-864E-4C0E-8958-BB9AF2EED8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EA5A15-2BC8-4950-A7AB-149C2BB9F4A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22DC1A-A31F-47BC-A034-C124BE4D5D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712C22-DED2-4C27-BCAC-F8A745A8EE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FAF721-BB30-4BC2-83C5-47FD32FFF1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2468D5-1590-4FA5-AB53-E18E3C3228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A6AE-7096-4240-9B00-BC41ADEB8A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A5B8AF-3E29-4EC5-9883-8BD8AE9D7E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4695CC0-3189-46C8-A360-03DB3BD61B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05154E1-E689-4CAD-9C5E-7EAC4471433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Cinio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Defnyddiwch y fformiwla hon i 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weithio allan 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faint o amser y mae'n c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ymryd 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i weini cinio mewn ysgol os 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yw’r nifer o bobl penodol 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yn bresennol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41" name="AutoShape 5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06060" y="914400"/>
            <a:ext cx="2007281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279650" y="960438"/>
            <a:ext cx="62134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+   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40" name="Group 52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3505" name="Text Box 17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06" name="Text Box 18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08" name="Text Box 20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09" name="Oval 21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3510" name="Group 22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3511" name="Line 2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2" name="Line 2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13" name="Group 25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3514" name="Line 2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5" name="Line 2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16" name="Group 28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3517" name="Line 2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8" name="Line 3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19" name="Group 31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3520" name="Line 3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1" name="Line 3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22" name="Group 34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3523" name="Line 35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4" name="Line 36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25" name="Group 37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3526" name="Line 38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27" name="Line 39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28" name="Line 40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29" name="Text Box 41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0" name="Text Box 42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1" name="Line 43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32" name="Text Box 44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3" name="Text Box 45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4" name="Text Box 46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5" name="Text Box 47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6" name="Text Box 48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7" name="Text Box 49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8" name="Text Box 50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3539" name="Oval 51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6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452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452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2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3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3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453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453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3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453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3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453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4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454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4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454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4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454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4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455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5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5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5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6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456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8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5551" name="Group 15"/>
          <p:cNvGrpSpPr>
            <a:grpSpLocks/>
          </p:cNvGrpSpPr>
          <p:nvPr/>
        </p:nvGrpSpPr>
        <p:grpSpPr bwMode="auto">
          <a:xfrm>
            <a:off x="0" y="2982088"/>
            <a:ext cx="3262312" cy="3063875"/>
            <a:chOff x="0" y="2032"/>
            <a:chExt cx="2055" cy="1930"/>
          </a:xfrm>
        </p:grpSpPr>
        <p:sp>
          <p:nvSpPr>
            <p:cNvPr id="6555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5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5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5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555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555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5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556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6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556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6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556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6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6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556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7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557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7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557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7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7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7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7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7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558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10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036248" y="869126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6575" name="Group 15"/>
          <p:cNvGrpSpPr>
            <a:grpSpLocks/>
          </p:cNvGrpSpPr>
          <p:nvPr/>
        </p:nvGrpSpPr>
        <p:grpSpPr bwMode="auto">
          <a:xfrm>
            <a:off x="0" y="2958337"/>
            <a:ext cx="3262312" cy="3063875"/>
            <a:chOff x="0" y="2032"/>
            <a:chExt cx="2055" cy="1930"/>
          </a:xfrm>
        </p:grpSpPr>
        <p:sp>
          <p:nvSpPr>
            <p:cNvPr id="6657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57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57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57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658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658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8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658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8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658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8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659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9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659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9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659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659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9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60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660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3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759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760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0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0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0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760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760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0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760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761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761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761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1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1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762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2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762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2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2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2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763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58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8623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8624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25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26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27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8628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8629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0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31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8632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3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34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8635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6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37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8638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39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40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8641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2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8643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8644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645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8646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47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48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49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50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1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2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3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4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5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6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8657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8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964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6964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4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5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5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965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965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5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965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5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5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965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6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6966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6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966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966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6966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6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967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7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7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7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8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6968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0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0671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067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7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7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7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067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067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7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7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068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8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068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8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068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8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8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068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069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069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9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069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9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9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9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9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69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070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0" name="AutoShape 50"/>
          <p:cNvSpPr>
            <a:spLocks noChangeArrowheads="1"/>
          </p:cNvSpPr>
          <p:nvPr/>
        </p:nvSpPr>
        <p:spPr bwMode="auto">
          <a:xfrm>
            <a:off x="255587" y="0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1695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169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69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69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69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170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170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170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170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171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1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171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1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171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71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1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2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172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5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271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272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2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2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2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272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272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2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272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2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273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273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273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3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73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274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4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274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4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4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4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275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78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3743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3744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45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46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47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3748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3749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0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51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3752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3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54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3755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6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57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3758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59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60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3761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2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3763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3764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765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3766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67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68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69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70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1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2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3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4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5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6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3777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0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476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476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6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7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7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477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477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7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477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7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7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477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8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478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8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478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478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478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78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479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9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9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79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80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480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2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5791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579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79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79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79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579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579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79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79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580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0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580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0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580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0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0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580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581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581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81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581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1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1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1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1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1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582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50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6815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681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1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1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1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682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682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2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682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2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682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2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2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683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3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683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683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683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83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683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3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4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684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7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783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784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4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4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4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784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784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4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784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4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785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785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785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5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785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786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86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786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6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6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6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787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98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8863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8864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65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66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67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8868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8869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0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71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8872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3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74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8875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6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77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8878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79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80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8881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2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8883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8884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885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8886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87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88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89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90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1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2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3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4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5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6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8897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22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9887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79888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889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890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891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9892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9893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4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95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9896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897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898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9899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0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901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79902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3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904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9905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6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9907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79908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909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9910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911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2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3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914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5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6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7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8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19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20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79921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46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0911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80912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13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14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15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0916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0917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18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19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0920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1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22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0923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4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25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0926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27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28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0929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0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931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0932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933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0934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35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36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37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38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39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0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1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2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3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4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0945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0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1935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81936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37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38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39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1940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1941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2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43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1944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5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46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1947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48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49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1950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1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52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1953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4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1955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1956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957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1958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59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0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1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2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3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4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5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6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7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8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1969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94" name="AutoShape 5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39713" y="527050"/>
            <a:ext cx="8532812" cy="1935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56078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095625" y="857250"/>
            <a:ext cx="5418138" cy="12747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103093" y="914400"/>
            <a:ext cx="261321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48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2279650" y="960438"/>
            <a:ext cx="621347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nifer</a:t>
            </a:r>
            <a:r>
              <a:rPr lang="en-GB" sz="3200" b="1" u="sng" dirty="0" smtClean="0">
                <a:solidFill>
                  <a:srgbClr val="FF3300"/>
                </a:solidFill>
                <a:latin typeface="Comic Sans MS" pitchFamily="66" charset="0"/>
              </a:rPr>
              <a:t> o </a:t>
            </a:r>
            <a:r>
              <a:rPr lang="en-GB" sz="3200" b="1" u="sng" dirty="0" err="1" smtClean="0">
                <a:solidFill>
                  <a:srgbClr val="FF3300"/>
                </a:solidFill>
                <a:latin typeface="Comic Sans MS" pitchFamily="66" charset="0"/>
              </a:rPr>
              <a:t>bobl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+   </a:t>
            </a:r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3200" b="1" dirty="0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3476178" y="4876800"/>
            <a:ext cx="1701108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Amser</a:t>
            </a:r>
            <a:endParaRPr lang="en-GB" sz="25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500" b="1" dirty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munudau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5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3454400" y="2967038"/>
            <a:ext cx="174625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Nifer</a:t>
            </a:r>
            <a:r>
              <a:rPr lang="en-GB" sz="25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2500" b="1" dirty="0" err="1" smtClean="0">
                <a:solidFill>
                  <a:srgbClr val="FFFF00"/>
                </a:solidFill>
                <a:latin typeface="Comic Sans MS" pitchFamily="66" charset="0"/>
              </a:rPr>
              <a:t>bobl</a:t>
            </a:r>
            <a:endParaRPr lang="en-US" sz="25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2959" name="Group 15"/>
          <p:cNvGrpSpPr>
            <a:grpSpLocks/>
          </p:cNvGrpSpPr>
          <p:nvPr/>
        </p:nvGrpSpPr>
        <p:grpSpPr bwMode="auto">
          <a:xfrm>
            <a:off x="55563" y="2970213"/>
            <a:ext cx="3262312" cy="3063875"/>
            <a:chOff x="0" y="2032"/>
            <a:chExt cx="2055" cy="1930"/>
          </a:xfrm>
        </p:grpSpPr>
        <p:sp>
          <p:nvSpPr>
            <p:cNvPr id="82960" name="Text Box 16"/>
            <p:cNvSpPr txBox="1">
              <a:spLocks noChangeArrowheads="1"/>
            </p:cNvSpPr>
            <p:nvPr/>
          </p:nvSpPr>
          <p:spPr bwMode="auto">
            <a:xfrm>
              <a:off x="880" y="373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6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61" name="Text Box 17"/>
            <p:cNvSpPr txBox="1">
              <a:spLocks noChangeArrowheads="1"/>
            </p:cNvSpPr>
            <p:nvPr/>
          </p:nvSpPr>
          <p:spPr bwMode="auto">
            <a:xfrm>
              <a:off x="402" y="3641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7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62" name="Text Box 18"/>
            <p:cNvSpPr txBox="1">
              <a:spLocks noChangeArrowheads="1"/>
            </p:cNvSpPr>
            <p:nvPr/>
          </p:nvSpPr>
          <p:spPr bwMode="auto">
            <a:xfrm>
              <a:off x="880" y="2032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63" name="Oval 19"/>
            <p:cNvSpPr>
              <a:spLocks noChangeArrowheads="1"/>
            </p:cNvSpPr>
            <p:nvPr/>
          </p:nvSpPr>
          <p:spPr bwMode="auto">
            <a:xfrm>
              <a:off x="318" y="2270"/>
              <a:ext cx="1424" cy="1423"/>
            </a:xfrm>
            <a:prstGeom prst="ellipse">
              <a:avLst/>
            </a:prstGeom>
            <a:gradFill rotWithShape="1">
              <a:gsLst>
                <a:gs pos="0">
                  <a:srgbClr val="00FFFF"/>
                </a:gs>
                <a:gs pos="50000">
                  <a:schemeClr val="bg1"/>
                </a:gs>
                <a:gs pos="100000">
                  <a:srgbClr val="00FFFF"/>
                </a:gs>
              </a:gsLst>
              <a:lin ang="2700000" scaled="1"/>
            </a:gradFill>
            <a:ln w="762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2964" name="Group 20"/>
            <p:cNvGrpSpPr>
              <a:grpSpLocks/>
            </p:cNvGrpSpPr>
            <p:nvPr/>
          </p:nvGrpSpPr>
          <p:grpSpPr bwMode="auto">
            <a:xfrm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2965" name="Line 2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6" name="Line 2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67" name="Group 23"/>
            <p:cNvGrpSpPr>
              <a:grpSpLocks/>
            </p:cNvGrpSpPr>
            <p:nvPr/>
          </p:nvGrpSpPr>
          <p:grpSpPr bwMode="auto">
            <a:xfrm rot="-54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2968" name="Line 2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69" name="Line 2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0" name="Group 26"/>
            <p:cNvGrpSpPr>
              <a:grpSpLocks/>
            </p:cNvGrpSpPr>
            <p:nvPr/>
          </p:nvGrpSpPr>
          <p:grpSpPr bwMode="auto">
            <a:xfrm rot="-18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2971" name="Line 2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2" name="Line 2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3" name="Group 29"/>
            <p:cNvGrpSpPr>
              <a:grpSpLocks/>
            </p:cNvGrpSpPr>
            <p:nvPr/>
          </p:nvGrpSpPr>
          <p:grpSpPr bwMode="auto">
            <a:xfrm rot="-9000000">
              <a:off x="316" y="2981"/>
              <a:ext cx="1428" cy="1"/>
              <a:chOff x="1323" y="2156"/>
              <a:chExt cx="3117" cy="4"/>
            </a:xfrm>
          </p:grpSpPr>
          <p:sp>
            <p:nvSpPr>
              <p:cNvPr id="82974" name="Line 3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5" name="Line 3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6" name="Group 32"/>
            <p:cNvGrpSpPr>
              <a:grpSpLocks/>
            </p:cNvGrpSpPr>
            <p:nvPr/>
          </p:nvGrpSpPr>
          <p:grpSpPr bwMode="auto">
            <a:xfrm rot="-72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2977" name="Line 3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78" name="Line 3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2979" name="Group 35"/>
            <p:cNvGrpSpPr>
              <a:grpSpLocks/>
            </p:cNvGrpSpPr>
            <p:nvPr/>
          </p:nvGrpSpPr>
          <p:grpSpPr bwMode="auto">
            <a:xfrm rot="-3600000">
              <a:off x="315" y="2981"/>
              <a:ext cx="1429" cy="2"/>
              <a:chOff x="1323" y="2156"/>
              <a:chExt cx="3117" cy="4"/>
            </a:xfrm>
          </p:grpSpPr>
          <p:sp>
            <p:nvSpPr>
              <p:cNvPr id="82980" name="Line 3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981" name="Line 3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381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2982" name="Line 38"/>
            <p:cNvSpPr>
              <a:spLocks noChangeShapeType="1"/>
            </p:cNvSpPr>
            <p:nvPr/>
          </p:nvSpPr>
          <p:spPr bwMode="auto">
            <a:xfrm flipV="1">
              <a:off x="1030" y="2640"/>
              <a:ext cx="18" cy="33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3" name="Text Box 39"/>
            <p:cNvSpPr txBox="1">
              <a:spLocks noChangeArrowheads="1"/>
            </p:cNvSpPr>
            <p:nvPr/>
          </p:nvSpPr>
          <p:spPr bwMode="auto">
            <a:xfrm>
              <a:off x="1756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3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4" name="Text Box 40"/>
            <p:cNvSpPr txBox="1">
              <a:spLocks noChangeArrowheads="1"/>
            </p:cNvSpPr>
            <p:nvPr/>
          </p:nvSpPr>
          <p:spPr bwMode="auto">
            <a:xfrm>
              <a:off x="0" y="2880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9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5" name="Line 41"/>
            <p:cNvSpPr>
              <a:spLocks noChangeShapeType="1"/>
            </p:cNvSpPr>
            <p:nvPr/>
          </p:nvSpPr>
          <p:spPr bwMode="auto">
            <a:xfrm flipV="1">
              <a:off x="1030" y="2552"/>
              <a:ext cx="251" cy="429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6" name="Text Box 42"/>
            <p:cNvSpPr txBox="1">
              <a:spLocks noChangeArrowheads="1"/>
            </p:cNvSpPr>
            <p:nvPr/>
          </p:nvSpPr>
          <p:spPr bwMode="auto">
            <a:xfrm>
              <a:off x="1323" y="2147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7" name="Text Box 43"/>
            <p:cNvSpPr txBox="1">
              <a:spLocks noChangeArrowheads="1"/>
            </p:cNvSpPr>
            <p:nvPr/>
          </p:nvSpPr>
          <p:spPr bwMode="auto">
            <a:xfrm>
              <a:off x="1644" y="3331"/>
              <a:ext cx="2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4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8" name="Text Box 44"/>
            <p:cNvSpPr txBox="1">
              <a:spLocks noChangeArrowheads="1"/>
            </p:cNvSpPr>
            <p:nvPr/>
          </p:nvSpPr>
          <p:spPr bwMode="auto">
            <a:xfrm>
              <a:off x="1644" y="2439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2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89" name="Text Box 45"/>
            <p:cNvSpPr txBox="1">
              <a:spLocks noChangeArrowheads="1"/>
            </p:cNvSpPr>
            <p:nvPr/>
          </p:nvSpPr>
          <p:spPr bwMode="auto">
            <a:xfrm>
              <a:off x="1321" y="3636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5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0" name="Text Box 46"/>
            <p:cNvSpPr txBox="1">
              <a:spLocks noChangeArrowheads="1"/>
            </p:cNvSpPr>
            <p:nvPr/>
          </p:nvSpPr>
          <p:spPr bwMode="auto">
            <a:xfrm>
              <a:off x="101" y="3328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8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1" name="Text Box 47"/>
            <p:cNvSpPr txBox="1">
              <a:spLocks noChangeArrowheads="1"/>
            </p:cNvSpPr>
            <p:nvPr/>
          </p:nvSpPr>
          <p:spPr bwMode="auto">
            <a:xfrm>
              <a:off x="101" y="2436"/>
              <a:ext cx="29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10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2" name="Text Box 48"/>
            <p:cNvSpPr txBox="1">
              <a:spLocks noChangeArrowheads="1"/>
            </p:cNvSpPr>
            <p:nvPr/>
          </p:nvSpPr>
          <p:spPr bwMode="auto">
            <a:xfrm>
              <a:off x="403" y="2151"/>
              <a:ext cx="2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b="1">
                  <a:solidFill>
                    <a:schemeClr val="tx2"/>
                  </a:solidFill>
                  <a:latin typeface="Comic Sans MS" pitchFamily="66" charset="0"/>
                </a:rPr>
                <a:t>11</a:t>
              </a:r>
              <a:endParaRPr lang="en-US" b="1">
                <a:solidFill>
                  <a:schemeClr val="tx2"/>
                </a:solidFill>
                <a:latin typeface="Comic Sans MS" pitchFamily="66" charset="0"/>
              </a:endParaRPr>
            </a:p>
          </p:txBody>
        </p:sp>
        <p:sp>
          <p:nvSpPr>
            <p:cNvPr id="82993" name="Oval 49"/>
            <p:cNvSpPr>
              <a:spLocks noChangeArrowheads="1"/>
            </p:cNvSpPr>
            <p:nvPr/>
          </p:nvSpPr>
          <p:spPr bwMode="auto">
            <a:xfrm>
              <a:off x="985" y="2938"/>
              <a:ext cx="89" cy="88"/>
            </a:xfrm>
            <a:prstGeom prst="ellipse">
              <a:avLst/>
            </a:prstGeom>
            <a:solidFill>
              <a:srgbClr val="000080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676</Words>
  <Application>Microsoft Office PowerPoint</Application>
  <PresentationFormat>On-screen Show (4:3)</PresentationFormat>
  <Paragraphs>425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2014-09-03T12:59:11Z</dcterms:modified>
</cp:coreProperties>
</file>