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theme/theme5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58" r:id="rId7"/>
    <p:sldMasterId id="2147483662" r:id="rId8"/>
    <p:sldMasterId id="2147483791" r:id="rId9"/>
  </p:sldMasterIdLst>
  <p:notesMasterIdLst>
    <p:notesMasterId r:id="rId18"/>
  </p:notesMasterIdLst>
  <p:sldIdLst>
    <p:sldId id="719" r:id="rId10"/>
    <p:sldId id="727" r:id="rId11"/>
    <p:sldId id="724" r:id="rId12"/>
    <p:sldId id="726" r:id="rId13"/>
    <p:sldId id="728" r:id="rId14"/>
    <p:sldId id="259" r:id="rId15"/>
    <p:sldId id="260" r:id="rId16"/>
    <p:sldId id="72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microsoft.com/office/2016/11/relationships/changesInfo" Target="changesInfos/changesInfo1.xml"/><Relationship Id="rId10" Type="http://schemas.openxmlformats.org/officeDocument/2006/relationships/slide" Target="slides/slide1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addSld delSld modSld delMainMaster">
      <pc:chgData name="Jenifer Prince Devaraj" userId="c3fb109c-09d1-42a6-93f4-69472d709861" providerId="ADAL" clId="{09A26AFE-3578-4143-B1B0-81DF391638B0}" dt="2026-03-18T11:36:15.409" v="41" actId="20577"/>
      <pc:docMkLst>
        <pc:docMk/>
      </pc:docMkLst>
      <pc:sldChg chg="add">
        <pc:chgData name="Jenifer Prince Devaraj" userId="c3fb109c-09d1-42a6-93f4-69472d709861" providerId="ADAL" clId="{09A26AFE-3578-4143-B1B0-81DF391638B0}" dt="2026-03-13T09:11:16.576" v="25"/>
        <pc:sldMkLst>
          <pc:docMk/>
          <pc:sldMk cId="2176547556" sldId="259"/>
        </pc:sldMkLst>
      </pc:sldChg>
      <pc:sldChg chg="add">
        <pc:chgData name="Jenifer Prince Devaraj" userId="c3fb109c-09d1-42a6-93f4-69472d709861" providerId="ADAL" clId="{09A26AFE-3578-4143-B1B0-81DF391638B0}" dt="2026-03-13T09:11:16.576" v="25"/>
        <pc:sldMkLst>
          <pc:docMk/>
          <pc:sldMk cId="875432540" sldId="260"/>
        </pc:sldMkLst>
      </pc:sldChg>
      <pc:sldChg chg="modSp mod">
        <pc:chgData name="Jenifer Prince Devaraj" userId="c3fb109c-09d1-42a6-93f4-69472d709861" providerId="ADAL" clId="{09A26AFE-3578-4143-B1B0-81DF391638B0}" dt="2026-03-18T11:36:15.409" v="4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8T11:36:15.409" v="4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3-13T09:11:41.407" v="38" actId="1076"/>
        <pc:sldMkLst>
          <pc:docMk/>
          <pc:sldMk cId="3188878698" sldId="724"/>
        </pc:sldMkLst>
        <pc:spChg chg="mod">
          <ac:chgData name="Jenifer Prince Devaraj" userId="c3fb109c-09d1-42a6-93f4-69472d709861" providerId="ADAL" clId="{09A26AFE-3578-4143-B1B0-81DF391638B0}" dt="2026-03-13T09:11:41.407" v="38" actId="1076"/>
          <ac:spMkLst>
            <pc:docMk/>
            <pc:sldMk cId="3188878698" sldId="724"/>
            <ac:spMk id="2" creationId="{69B4EDAB-AC17-E339-65A1-739E18886645}"/>
          </ac:spMkLst>
        </pc:spChg>
        <pc:spChg chg="mod">
          <ac:chgData name="Jenifer Prince Devaraj" userId="c3fb109c-09d1-42a6-93f4-69472d709861" providerId="ADAL" clId="{09A26AFE-3578-4143-B1B0-81DF391638B0}" dt="2026-03-13T09:11:37.062" v="36" actId="1076"/>
          <ac:spMkLst>
            <pc:docMk/>
            <pc:sldMk cId="3188878698" sldId="724"/>
            <ac:spMk id="4" creationId="{72D1824F-D263-70DE-10CE-C009E204D23C}"/>
          </ac:spMkLst>
        </pc:spChg>
        <pc:spChg chg="mod">
          <ac:chgData name="Jenifer Prince Devaraj" userId="c3fb109c-09d1-42a6-93f4-69472d709861" providerId="ADAL" clId="{09A26AFE-3578-4143-B1B0-81DF391638B0}" dt="2026-03-13T09:11:32.671" v="35" actId="20577"/>
          <ac:spMkLst>
            <pc:docMk/>
            <pc:sldMk cId="3188878698" sldId="724"/>
            <ac:spMk id="6" creationId="{55938725-1AD2-3489-A2FF-915B6C2AC0EC}"/>
          </ac:spMkLst>
        </pc:spChg>
      </pc:sldChg>
      <pc:sldChg chg="modSp mod">
        <pc:chgData name="Jenifer Prince Devaraj" userId="c3fb109c-09d1-42a6-93f4-69472d709861" providerId="ADAL" clId="{09A26AFE-3578-4143-B1B0-81DF391638B0}" dt="2026-03-13T09:08:58.481" v="4" actId="6549"/>
        <pc:sldMkLst>
          <pc:docMk/>
          <pc:sldMk cId="4244772024" sldId="726"/>
        </pc:sldMkLst>
        <pc:spChg chg="mod">
          <ac:chgData name="Jenifer Prince Devaraj" userId="c3fb109c-09d1-42a6-93f4-69472d709861" providerId="ADAL" clId="{09A26AFE-3578-4143-B1B0-81DF391638B0}" dt="2026-03-13T09:08:58.481" v="4" actId="6549"/>
          <ac:spMkLst>
            <pc:docMk/>
            <pc:sldMk cId="4244772024" sldId="726"/>
            <ac:spMk id="4" creationId="{72D1824F-D263-70DE-10CE-C009E204D23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799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423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1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34326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48684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8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699690"/>
      </p:ext>
    </p:extLst>
  </p:cSld>
  <p:clrMapOvr>
    <a:masterClrMapping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30347"/>
      </p:ext>
    </p:extLst>
  </p:cSld>
  <p:clrMapOvr>
    <a:masterClrMapping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605017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008252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803781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2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68D7095B-099C-1E70-29C1-305D67066083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72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Timing Constraints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14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/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1" algn="just">
                  <a:lnSpc>
                    <a:spcPct val="150000"/>
                  </a:lnSpc>
                </a:pP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(</a:t>
                </a:r>
                <a:r>
                  <a:rPr lang="en-GB" sz="2500" dirty="0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i</a:t>
                </a: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) Apply analytical techniques to compute the longest delay in both multipliers, assuming an AND gate delay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=1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,  and </a:t>
                </a:r>
                <a14:m>
                  <m:oMath xmlns:m="http://schemas.openxmlformats.org/officeDocument/2006/math"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adder delay (full adder and half adder)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𝑎𝑑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=2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latin typeface="Arial" panose="020B0604020202020204" pitchFamily="34" charset="0"/>
                    <a:ea typeface="Times New Roman" panose="02020603050405020304" pitchFamily="18" charset="0"/>
                  </a:rPr>
                  <a:t>. Compute the delay manually and highlight the critical path of the multipliers. </a:t>
                </a:r>
                <a:endParaRPr lang="en-GB" sz="25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blipFill>
                <a:blip r:embed="rId2"/>
                <a:stretch>
                  <a:fillRect r="-1011" b="-5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58876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Example: Longest Delay (for P7)  in a 4- bit  Brauns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43068" y="3023858"/>
            <a:ext cx="6135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Longest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+ 3 * (Delay in Carry out Adders)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37575" y="2030975"/>
            <a:ext cx="6135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60189" y="4209465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/>
              <a:t>Longest </a:t>
            </a:r>
            <a:r>
              <a:rPr lang="en-GB" sz="2200" dirty="0"/>
              <a:t>Delay = 1ns </a:t>
            </a:r>
            <a:r>
              <a:rPr lang="en-GB" sz="2200"/>
              <a:t>+ 8*(</a:t>
            </a:r>
            <a:r>
              <a:rPr lang="en-GB" sz="2200" dirty="0"/>
              <a:t>2ns)</a:t>
            </a:r>
          </a:p>
          <a:p>
            <a:r>
              <a:rPr lang="en-GB" sz="2200" dirty="0"/>
              <a:t>                          = 17ns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E83344-53DA-4145-8B9B-BF9D0C00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166123" y="1995616"/>
            <a:ext cx="7175925" cy="450745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BB3101E-0041-4045-AC50-5EC07B9BB097}"/>
              </a:ext>
            </a:extLst>
          </p:cNvPr>
          <p:cNvCxnSpPr>
            <a:cxnSpLocks/>
          </p:cNvCxnSpPr>
          <p:nvPr/>
        </p:nvCxnSpPr>
        <p:spPr>
          <a:xfrm flipH="1">
            <a:off x="8106036" y="5712940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9B3FF8F-4221-4A0E-863E-0AC089BD2AC9}"/>
              </a:ext>
            </a:extLst>
          </p:cNvPr>
          <p:cNvCxnSpPr>
            <a:cxnSpLocks/>
          </p:cNvCxnSpPr>
          <p:nvPr/>
        </p:nvCxnSpPr>
        <p:spPr>
          <a:xfrm flipH="1">
            <a:off x="7203990" y="5712940"/>
            <a:ext cx="8958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C536D77-A307-4993-B040-B8E68D2F17BA}"/>
              </a:ext>
            </a:extLst>
          </p:cNvPr>
          <p:cNvCxnSpPr>
            <a:cxnSpLocks/>
          </p:cNvCxnSpPr>
          <p:nvPr/>
        </p:nvCxnSpPr>
        <p:spPr>
          <a:xfrm>
            <a:off x="9603120" y="3324123"/>
            <a:ext cx="0" cy="10956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1BD23ED-D24A-4EB1-9185-7F6E05555F08}"/>
              </a:ext>
            </a:extLst>
          </p:cNvPr>
          <p:cNvCxnSpPr>
            <a:cxnSpLocks/>
          </p:cNvCxnSpPr>
          <p:nvPr/>
        </p:nvCxnSpPr>
        <p:spPr>
          <a:xfrm flipH="1">
            <a:off x="6369908" y="5712940"/>
            <a:ext cx="83408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E0F260-1AC4-4EF2-AB0D-A9FF5625CAA6}"/>
              </a:ext>
            </a:extLst>
          </p:cNvPr>
          <p:cNvCxnSpPr>
            <a:cxnSpLocks/>
          </p:cNvCxnSpPr>
          <p:nvPr/>
        </p:nvCxnSpPr>
        <p:spPr>
          <a:xfrm flipH="1">
            <a:off x="8849355" y="4419755"/>
            <a:ext cx="41184" cy="129318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5E07F6B-FFD6-42EB-9078-DDE3EC09E1B7}"/>
              </a:ext>
            </a:extLst>
          </p:cNvPr>
          <p:cNvCxnSpPr>
            <a:cxnSpLocks/>
          </p:cNvCxnSpPr>
          <p:nvPr/>
        </p:nvCxnSpPr>
        <p:spPr>
          <a:xfrm flipH="1">
            <a:off x="5906530" y="5712940"/>
            <a:ext cx="4942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9395E36-2AA2-45DC-BC4E-76EC1DAC65A4}"/>
              </a:ext>
            </a:extLst>
          </p:cNvPr>
          <p:cNvCxnSpPr>
            <a:cxnSpLocks/>
          </p:cNvCxnSpPr>
          <p:nvPr/>
        </p:nvCxnSpPr>
        <p:spPr>
          <a:xfrm flipH="1">
            <a:off x="8898788" y="4419755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B61558-8FCC-4A36-B039-616849453759}"/>
              </a:ext>
            </a:extLst>
          </p:cNvPr>
          <p:cNvCxnSpPr>
            <a:cxnSpLocks/>
          </p:cNvCxnSpPr>
          <p:nvPr/>
        </p:nvCxnSpPr>
        <p:spPr>
          <a:xfrm flipH="1">
            <a:off x="9603120" y="3324123"/>
            <a:ext cx="7765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E50E16-FBF9-44E3-92AC-F33FFD231078}"/>
              </a:ext>
            </a:extLst>
          </p:cNvPr>
          <p:cNvCxnSpPr>
            <a:cxnSpLocks/>
          </p:cNvCxnSpPr>
          <p:nvPr/>
        </p:nvCxnSpPr>
        <p:spPr>
          <a:xfrm>
            <a:off x="10379675" y="2030975"/>
            <a:ext cx="0" cy="12931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3C20F74-D0F9-431F-834E-C88DF6BAA090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188878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838139" y="2047849"/>
            <a:ext cx="88433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# Create a virtual clock (needed for timing analysis)</a:t>
            </a:r>
          </a:p>
          <a:p>
            <a:endParaRPr lang="en-GB" sz="2200" dirty="0"/>
          </a:p>
          <a:p>
            <a:r>
              <a:rPr lang="en-GB" sz="2200" dirty="0" err="1"/>
              <a:t>create_clock</a:t>
            </a:r>
            <a:r>
              <a:rPr lang="en-GB" sz="2200" dirty="0"/>
              <a:t> -period 20.000 -name </a:t>
            </a:r>
            <a:r>
              <a:rPr lang="en-GB" sz="2200" dirty="0" err="1"/>
              <a:t>virtual_clk</a:t>
            </a:r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# Set max delay for the critical path (longest delay)</a:t>
            </a:r>
          </a:p>
          <a:p>
            <a:r>
              <a:rPr lang="en-GB" sz="2200" dirty="0" err="1"/>
              <a:t>set_max_delay</a:t>
            </a:r>
            <a:r>
              <a:rPr lang="en-GB" sz="2200" dirty="0"/>
              <a:t> -from [</a:t>
            </a:r>
            <a:r>
              <a:rPr lang="en-GB" sz="2200" dirty="0" err="1"/>
              <a:t>get_ports</a:t>
            </a:r>
            <a:r>
              <a:rPr lang="en-GB" sz="2200" dirty="0"/>
              <a:t> A*] -to [</a:t>
            </a:r>
            <a:r>
              <a:rPr lang="en-GB" sz="2200" dirty="0" err="1"/>
              <a:t>get_ports</a:t>
            </a:r>
            <a:r>
              <a:rPr lang="en-GB" sz="2200" dirty="0"/>
              <a:t> P*] 17.000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42CB19-C39B-430A-9AE7-C22133C9A59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4244772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683680" y="2509261"/>
            <a:ext cx="10252050" cy="1176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150000"/>
              </a:lnSpc>
            </a:pP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(ii) Compare the overall delay of both multipliers, analysing the results using mathematics and engineering principles. 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485052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B7079-E4A7-670C-0DB9-A54F22E33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2132462C-B848-26AA-D4B0-E0FA183943B1}"/>
              </a:ext>
            </a:extLst>
          </p:cNvPr>
          <p:cNvSpPr txBox="1"/>
          <p:nvPr/>
        </p:nvSpPr>
        <p:spPr>
          <a:xfrm>
            <a:off x="400050" y="425743"/>
            <a:ext cx="8576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		Synthesis				Implementation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D8F1B2-786A-2287-4680-E742A1F33827}"/>
              </a:ext>
            </a:extLst>
          </p:cNvPr>
          <p:cNvSpPr txBox="1"/>
          <p:nvPr/>
        </p:nvSpPr>
        <p:spPr>
          <a:xfrm>
            <a:off x="567690" y="76200"/>
            <a:ext cx="856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4x4 Brauns Multiplier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AA2E24A-DADA-D721-FF7E-55D38AC5B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90" y="961264"/>
            <a:ext cx="5170170" cy="1197868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96091C9E-D65B-B571-5515-EF47604FFB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090" y="2159132"/>
            <a:ext cx="4770287" cy="1672554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D13AB4-9A11-25F8-BC82-B3C45B5C63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" y="3831686"/>
            <a:ext cx="4082318" cy="2297832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8DB1BA-7A1B-B96C-AE3F-4A5F8AAD05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961264"/>
            <a:ext cx="5334000" cy="1303451"/>
          </a:xfrm>
          <a:prstGeom prst="rect">
            <a:avLst/>
          </a:prstGeom>
        </p:spPr>
      </p:pic>
      <p:pic>
        <p:nvPicPr>
          <p:cNvPr id="11" name="Picture 10" descr="A screenshot of a graph&#10;&#10;AI-generated content may be incorrect.">
            <a:extLst>
              <a:ext uri="{FF2B5EF4-FFF2-40B4-BE49-F238E27FC236}">
                <a16:creationId xmlns:a16="http://schemas.microsoft.com/office/drawing/2014/main" id="{746B31D8-6918-BC14-6926-5C253FF9D4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64715"/>
            <a:ext cx="4400550" cy="1465750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9FA1DBB-1D4F-DD9D-A76E-461CDE0645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6864" y="3504322"/>
            <a:ext cx="4872596" cy="262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547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3D7D1-57BE-EFDF-F45D-3AAA4FBEF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8054703-EB92-D337-1F12-CBEC88658770}"/>
              </a:ext>
            </a:extLst>
          </p:cNvPr>
          <p:cNvSpPr txBox="1"/>
          <p:nvPr/>
        </p:nvSpPr>
        <p:spPr>
          <a:xfrm>
            <a:off x="400050" y="425743"/>
            <a:ext cx="8576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		Synthesis				Implementation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6DC568-2701-0DA4-CFC4-0947E1C47D69}"/>
              </a:ext>
            </a:extLst>
          </p:cNvPr>
          <p:cNvSpPr txBox="1"/>
          <p:nvPr/>
        </p:nvSpPr>
        <p:spPr>
          <a:xfrm>
            <a:off x="567690" y="76200"/>
            <a:ext cx="856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4x4 Wallace Tree</a:t>
            </a:r>
          </a:p>
        </p:txBody>
      </p:sp>
      <p:pic>
        <p:nvPicPr>
          <p:cNvPr id="3" name="Picture 2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B2EC52D3-15C4-08C1-1F6B-D2A55D32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210" y="795075"/>
            <a:ext cx="6096000" cy="1266864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F29BD4F6-9C9E-11E2-33B5-718917633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" y="2205021"/>
            <a:ext cx="4133850" cy="1433741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212032F-56E1-AE2F-4F22-39D79E6F85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210" y="3638762"/>
            <a:ext cx="4447814" cy="2523335"/>
          </a:xfrm>
          <a:prstGeom prst="rect">
            <a:avLst/>
          </a:prstGeom>
        </p:spPr>
      </p:pic>
      <p:pic>
        <p:nvPicPr>
          <p:cNvPr id="11" name="Picture 10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CB38902-343D-E249-B4E1-E4121EAD57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9580" y="952500"/>
            <a:ext cx="5373559" cy="1076882"/>
          </a:xfrm>
          <a:prstGeom prst="rect">
            <a:avLst/>
          </a:prstGeom>
        </p:spPr>
      </p:pic>
      <p:pic>
        <p:nvPicPr>
          <p:cNvPr id="13" name="Picture 12" descr="A screenshot of a graph&#10;&#10;AI-generated content may be incorrect.">
            <a:extLst>
              <a:ext uri="{FF2B5EF4-FFF2-40B4-BE49-F238E27FC236}">
                <a16:creationId xmlns:a16="http://schemas.microsoft.com/office/drawing/2014/main" id="{003EFDD1-1CC9-6FB1-2ECA-B189C185EF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4630" y="2205021"/>
            <a:ext cx="4591050" cy="1568350"/>
          </a:xfrm>
          <a:prstGeom prst="rect">
            <a:avLst/>
          </a:prstGeom>
        </p:spPr>
      </p:pic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665D9E1-2981-EA4B-45F3-D00FE1C194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4629" y="3757032"/>
            <a:ext cx="4812369" cy="257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432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2943</TotalTime>
  <Words>296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200_Subtitle 2</vt:lpstr>
      <vt:lpstr>UWTSD 200_Text 1</vt:lpstr>
      <vt:lpstr>UWTSD 200_Text 5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2026-03-18T11:36:15Z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