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23"/>
  </p:notesMasterIdLst>
  <p:sldIdLst>
    <p:sldId id="290" r:id="rId2"/>
    <p:sldId id="287" r:id="rId3"/>
    <p:sldId id="288" r:id="rId4"/>
    <p:sldId id="4946" r:id="rId5"/>
    <p:sldId id="299" r:id="rId6"/>
    <p:sldId id="4953" r:id="rId7"/>
    <p:sldId id="4954" r:id="rId8"/>
    <p:sldId id="4948" r:id="rId9"/>
    <p:sldId id="4955" r:id="rId10"/>
    <p:sldId id="4956" r:id="rId11"/>
    <p:sldId id="4957" r:id="rId12"/>
    <p:sldId id="293" r:id="rId13"/>
    <p:sldId id="301" r:id="rId14"/>
    <p:sldId id="4947" r:id="rId15"/>
    <p:sldId id="4951" r:id="rId16"/>
    <p:sldId id="4952" r:id="rId17"/>
    <p:sldId id="302" r:id="rId18"/>
    <p:sldId id="303" r:id="rId19"/>
    <p:sldId id="304" r:id="rId20"/>
    <p:sldId id="305" r:id="rId21"/>
    <p:sldId id="495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4" autoAdjust="0"/>
    <p:restoredTop sz="88497"/>
  </p:normalViewPr>
  <p:slideViewPr>
    <p:cSldViewPr snapToGrid="0">
      <p:cViewPr varScale="1">
        <p:scale>
          <a:sx n="101" d="100"/>
          <a:sy n="101" d="100"/>
        </p:scale>
        <p:origin x="702"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411EE5-8B7C-42B2-AE66-143899FC860B}" type="datetimeFigureOut">
              <a:rPr lang="en-US" smtClean="0"/>
              <a:t>2/20/2024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DB14F6-9664-4D55-80FB-D7CC1200E952}" type="slidenum">
              <a:rPr lang="en-US" smtClean="0"/>
              <a:t>‹#›</a:t>
            </a:fld>
            <a:endParaRPr lang="en-US"/>
          </a:p>
        </p:txBody>
      </p:sp>
    </p:spTree>
    <p:extLst>
      <p:ext uri="{BB962C8B-B14F-4D97-AF65-F5344CB8AC3E}">
        <p14:creationId xmlns:p14="http://schemas.microsoft.com/office/powerpoint/2010/main" val="3053795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1</a:t>
            </a:fld>
            <a:endParaRPr lang="en-US"/>
          </a:p>
        </p:txBody>
      </p:sp>
    </p:spTree>
    <p:extLst>
      <p:ext uri="{BB962C8B-B14F-4D97-AF65-F5344CB8AC3E}">
        <p14:creationId xmlns:p14="http://schemas.microsoft.com/office/powerpoint/2010/main" val="2418242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DB14F6-9664-4D55-80FB-D7CC1200E952}" type="slidenum">
              <a:rPr lang="en-US" smtClean="0"/>
              <a:t>15</a:t>
            </a:fld>
            <a:endParaRPr lang="en-US"/>
          </a:p>
        </p:txBody>
      </p:sp>
    </p:spTree>
    <p:extLst>
      <p:ext uri="{BB962C8B-B14F-4D97-AF65-F5344CB8AC3E}">
        <p14:creationId xmlns:p14="http://schemas.microsoft.com/office/powerpoint/2010/main" val="36665857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pPr algn="r"/>
            <a:fld id="{3F9AFA87-1417-4992-ABD9-27C3BC8CC883}" type="datetimeFigureOut">
              <a:rPr lang="en-US" smtClean="0"/>
              <a:pPr algn="r"/>
              <a:t>2/20/2024</a:t>
            </a:fld>
            <a:endParaRPr lang="en-US"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196814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9AFA87-1417-4992-ABD9-27C3BC8CC883}" type="datetimeFigureOut">
              <a:rPr lang="en-US" smtClean="0"/>
              <a:t>2/20/2024</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01182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9AFA87-1417-4992-ABD9-27C3BC8CC883}" type="datetimeFigureOut">
              <a:rPr lang="en-US" smtClean="0"/>
              <a:t>2/20/2024</a:t>
            </a:fld>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086223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9AFA87-1417-4992-ABD9-27C3BC8CC883}" type="datetimeFigureOut">
              <a:rPr lang="en-US" smtClean="0"/>
              <a:t>2/20/2024</a:t>
            </a:fld>
            <a:endParaRPr lang="en-US" dirty="0"/>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265908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9AFA87-1417-4992-ABD9-27C3BC8CC883}" type="datetimeFigureOut">
              <a:rPr lang="en-US" smtClean="0"/>
              <a:t>2/20/2024</a:t>
            </a:fld>
            <a:endParaRPr lang="en-US"/>
          </a:p>
        </p:txBody>
      </p:sp>
      <p:sp>
        <p:nvSpPr>
          <p:cNvPr id="9" name="Slide Number Placeholder 8"/>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79722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9AFA87-1417-4992-ABD9-27C3BC8CC883}" type="datetimeFigureOut">
              <a:rPr lang="en-US" smtClean="0"/>
              <a:t>2/20/2024</a:t>
            </a:fld>
            <a:endParaRPr lang="en-US"/>
          </a:p>
        </p:txBody>
      </p:sp>
      <p:sp>
        <p:nvSpPr>
          <p:cNvPr id="5" name="Slide Number Placeholder 4"/>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92717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9AFA87-1417-4992-ABD9-27C3BC8CC883}" type="datetimeFigureOut">
              <a:rPr lang="en-US" smtClean="0"/>
              <a:t>2/20/2024</a:t>
            </a:fld>
            <a:endParaRPr lang="en-US"/>
          </a:p>
        </p:txBody>
      </p:sp>
      <p:sp>
        <p:nvSpPr>
          <p:cNvPr id="4" name="Slide Number Placeholder 3"/>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02330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2/20/2024</a:t>
            </a:fld>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886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2/20/2024</a:t>
            </a:fld>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26046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9AFA87-1417-4992-ABD9-27C3BC8CC883}" type="datetimeFigureOut">
              <a:rPr lang="en-US" smtClean="0"/>
              <a:t>2/20/2024</a:t>
            </a:fld>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92712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9AFA87-1417-4992-ABD9-27C3BC8CC883}" type="datetimeFigureOut">
              <a:rPr lang="en-US" smtClean="0"/>
              <a:t>2/20/2024</a:t>
            </a:fld>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97279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lgn="r"/>
            <a:fld id="{3F9AFA87-1417-4992-ABD9-27C3BC8CC883}" type="datetimeFigureOut">
              <a:rPr lang="en-US" smtClean="0"/>
              <a:pPr algn="r"/>
              <a:t>2/20/2024</a:t>
            </a:fld>
            <a:endParaRPr lang="en-US"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274225224"/>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2093826" y="1203246"/>
            <a:ext cx="7772400" cy="1470025"/>
          </a:xfrm>
        </p:spPr>
        <p:txBody>
          <a:bodyPr>
            <a:normAutofit/>
          </a:bodyPr>
          <a:lstStyle/>
          <a:p>
            <a:r>
              <a:rPr lang="en-GB" sz="3200" b="1" i="1" dirty="0">
                <a:solidFill>
                  <a:schemeClr val="bg1"/>
                </a:solidFill>
                <a:cs typeface="Arial" panose="020B0604020202020204" pitchFamily="34" charset="0"/>
              </a:rPr>
              <a:t>Mental Disorders and Psychopathology</a:t>
            </a:r>
            <a:endParaRPr lang="en-GB" sz="3200" i="1" dirty="0">
              <a:solidFill>
                <a:schemeClr val="bg1"/>
              </a:solidFill>
              <a:cs typeface="Arial" panose="020B0604020202020204" pitchFamily="34" charset="0"/>
            </a:endParaRPr>
          </a:p>
        </p:txBody>
      </p:sp>
      <p:sp>
        <p:nvSpPr>
          <p:cNvPr id="7" name="TextBox 6">
            <a:extLst>
              <a:ext uri="{FF2B5EF4-FFF2-40B4-BE49-F238E27FC236}">
                <a16:creationId xmlns:a16="http://schemas.microsoft.com/office/drawing/2014/main" id="{4EE2E764-804F-3FDA-3D7D-02B1626EBE85}"/>
              </a:ext>
            </a:extLst>
          </p:cNvPr>
          <p:cNvSpPr txBox="1"/>
          <p:nvPr/>
        </p:nvSpPr>
        <p:spPr>
          <a:xfrm>
            <a:off x="3874046" y="2780928"/>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BMHP6006_BIRM</a:t>
            </a:r>
            <a:endParaRPr lang="en-GB" sz="3200" b="1" dirty="0">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E443-737A-C8B8-D4AC-ABCA64257768}"/>
              </a:ext>
            </a:extLst>
          </p:cNvPr>
          <p:cNvSpPr>
            <a:spLocks noGrp="1"/>
          </p:cNvSpPr>
          <p:nvPr>
            <p:ph type="title"/>
          </p:nvPr>
        </p:nvSpPr>
        <p:spPr>
          <a:xfrm>
            <a:off x="838200" y="713312"/>
            <a:ext cx="4038600" cy="5431376"/>
          </a:xfrm>
        </p:spPr>
        <p:txBody>
          <a:bodyPr>
            <a:normAutofit/>
          </a:bodyPr>
          <a:lstStyle/>
          <a:p>
            <a:r>
              <a:rPr lang="en-GB" b="1" dirty="0">
                <a:latin typeface="+mn-lt"/>
              </a:rPr>
              <a:t>Module aim</a:t>
            </a:r>
          </a:p>
        </p:txBody>
      </p:sp>
      <p:sp>
        <p:nvSpPr>
          <p:cNvPr id="3" name="Content Placeholder 2">
            <a:extLst>
              <a:ext uri="{FF2B5EF4-FFF2-40B4-BE49-F238E27FC236}">
                <a16:creationId xmlns:a16="http://schemas.microsoft.com/office/drawing/2014/main" id="{9E6924B1-BF42-A19B-3F46-B6EAB2F3EF7E}"/>
              </a:ext>
            </a:extLst>
          </p:cNvPr>
          <p:cNvSpPr>
            <a:spLocks noGrp="1"/>
          </p:cNvSpPr>
          <p:nvPr>
            <p:ph idx="1"/>
          </p:nvPr>
        </p:nvSpPr>
        <p:spPr>
          <a:xfrm>
            <a:off x="6095999" y="713313"/>
            <a:ext cx="5257801" cy="5431376"/>
          </a:xfrm>
        </p:spPr>
        <p:txBody>
          <a:bodyPr anchor="ctr">
            <a:normAutofit/>
          </a:bodyPr>
          <a:lstStyle/>
          <a:p>
            <a:pPr marL="0" indent="0">
              <a:buNone/>
            </a:pPr>
            <a:r>
              <a:rPr lang="en-GB" sz="3200" dirty="0"/>
              <a:t>The aim of this module is to critically examine the historical and current provision and classifications of mental disorders and mental ill-health.</a:t>
            </a:r>
          </a:p>
        </p:txBody>
      </p:sp>
    </p:spTree>
    <p:extLst>
      <p:ext uri="{BB962C8B-B14F-4D97-AF65-F5344CB8AC3E}">
        <p14:creationId xmlns:p14="http://schemas.microsoft.com/office/powerpoint/2010/main" val="1045429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58D91-13ED-3837-8543-16077FE626B0}"/>
              </a:ext>
            </a:extLst>
          </p:cNvPr>
          <p:cNvSpPr>
            <a:spLocks noGrp="1"/>
          </p:cNvSpPr>
          <p:nvPr>
            <p:ph type="title"/>
          </p:nvPr>
        </p:nvSpPr>
        <p:spPr>
          <a:xfrm>
            <a:off x="838200" y="713312"/>
            <a:ext cx="4038600" cy="5431376"/>
          </a:xfrm>
        </p:spPr>
        <p:txBody>
          <a:bodyPr>
            <a:normAutofit/>
          </a:bodyPr>
          <a:lstStyle/>
          <a:p>
            <a:pPr algn="ctr"/>
            <a:r>
              <a:rPr lang="en-GB" b="1" dirty="0">
                <a:latin typeface="+mn-lt"/>
              </a:rPr>
              <a:t>Learning outcomes</a:t>
            </a:r>
          </a:p>
        </p:txBody>
      </p:sp>
      <p:sp>
        <p:nvSpPr>
          <p:cNvPr id="3" name="Content Placeholder 2">
            <a:extLst>
              <a:ext uri="{FF2B5EF4-FFF2-40B4-BE49-F238E27FC236}">
                <a16:creationId xmlns:a16="http://schemas.microsoft.com/office/drawing/2014/main" id="{112697B1-E3C5-C2C8-C127-3F0152417583}"/>
              </a:ext>
            </a:extLst>
          </p:cNvPr>
          <p:cNvSpPr>
            <a:spLocks noGrp="1"/>
          </p:cNvSpPr>
          <p:nvPr>
            <p:ph idx="1"/>
          </p:nvPr>
        </p:nvSpPr>
        <p:spPr>
          <a:xfrm>
            <a:off x="5528441" y="115614"/>
            <a:ext cx="6390290" cy="6029075"/>
          </a:xfrm>
        </p:spPr>
        <p:txBody>
          <a:bodyPr anchor="ctr">
            <a:normAutofit/>
          </a:bodyPr>
          <a:lstStyle/>
          <a:p>
            <a:pPr marL="0" indent="0">
              <a:buNone/>
            </a:pPr>
            <a:r>
              <a:rPr lang="en-GB" sz="2400" dirty="0"/>
              <a:t>Upon the successful completion of this module, the student should be able to demonstrate the ability to: </a:t>
            </a:r>
          </a:p>
          <a:p>
            <a:pPr marL="0" indent="0">
              <a:buNone/>
            </a:pPr>
            <a:endParaRPr lang="en-GB" sz="2400" dirty="0"/>
          </a:p>
          <a:p>
            <a:r>
              <a:rPr lang="en-GB" sz="2400" dirty="0"/>
              <a:t>Evaluate the historical and contemporary support and provision for those living with mental ill health or mental disorders.</a:t>
            </a:r>
          </a:p>
          <a:p>
            <a:pPr marL="0" indent="0">
              <a:buNone/>
            </a:pPr>
            <a:endParaRPr lang="en-GB" sz="2400" dirty="0"/>
          </a:p>
          <a:p>
            <a:r>
              <a:rPr lang="en-GB" sz="2400" dirty="0"/>
              <a:t>To critically examine the classification and diagnosis of mental disorders as specified in the ICD (2010) from the World Health Organisation</a:t>
            </a:r>
          </a:p>
        </p:txBody>
      </p:sp>
    </p:spTree>
    <p:extLst>
      <p:ext uri="{BB962C8B-B14F-4D97-AF65-F5344CB8AC3E}">
        <p14:creationId xmlns:p14="http://schemas.microsoft.com/office/powerpoint/2010/main" val="3542787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708AC-323F-0472-9749-548449FBB4BF}"/>
              </a:ext>
            </a:extLst>
          </p:cNvPr>
          <p:cNvSpPr>
            <a:spLocks noGrp="1"/>
          </p:cNvSpPr>
          <p:nvPr>
            <p:ph type="title"/>
          </p:nvPr>
        </p:nvSpPr>
        <p:spPr>
          <a:xfrm>
            <a:off x="4465297" y="647700"/>
            <a:ext cx="3259479" cy="5557838"/>
          </a:xfrm>
        </p:spPr>
        <p:txBody>
          <a:bodyPr anchor="ctr">
            <a:normAutofit/>
          </a:bodyPr>
          <a:lstStyle/>
          <a:p>
            <a:pPr algn="ctr"/>
            <a:r>
              <a:rPr lang="en-GB" dirty="0">
                <a:latin typeface="+mn-lt"/>
              </a:rPr>
              <a:t>Conditions we will study:</a:t>
            </a:r>
          </a:p>
        </p:txBody>
      </p:sp>
      <p:pic>
        <p:nvPicPr>
          <p:cNvPr id="5" name="Picture 4" descr="Person with idea concept">
            <a:extLst>
              <a:ext uri="{FF2B5EF4-FFF2-40B4-BE49-F238E27FC236}">
                <a16:creationId xmlns:a16="http://schemas.microsoft.com/office/drawing/2014/main" id="{B24634CB-FD22-C9E1-CE18-FCF806FB2D64}"/>
              </a:ext>
            </a:extLst>
          </p:cNvPr>
          <p:cNvPicPr>
            <a:picLocks noChangeAspect="1"/>
          </p:cNvPicPr>
          <p:nvPr/>
        </p:nvPicPr>
        <p:blipFill rotWithShape="1">
          <a:blip r:embed="rId2"/>
          <a:srcRect l="34062" r="25599" b="-2"/>
          <a:stretch/>
        </p:blipFill>
        <p:spPr>
          <a:xfrm>
            <a:off x="20" y="-1"/>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3" name="Content Placeholder 2">
            <a:extLst>
              <a:ext uri="{FF2B5EF4-FFF2-40B4-BE49-F238E27FC236}">
                <a16:creationId xmlns:a16="http://schemas.microsoft.com/office/drawing/2014/main" id="{AC2F6718-19FD-9ABC-3107-F0E92744FE6E}"/>
              </a:ext>
            </a:extLst>
          </p:cNvPr>
          <p:cNvSpPr>
            <a:spLocks noGrp="1"/>
          </p:cNvSpPr>
          <p:nvPr>
            <p:ph idx="1"/>
          </p:nvPr>
        </p:nvSpPr>
        <p:spPr>
          <a:xfrm>
            <a:off x="8046509" y="647700"/>
            <a:ext cx="3662891" cy="5048907"/>
          </a:xfrm>
        </p:spPr>
        <p:txBody>
          <a:bodyPr anchor="ctr">
            <a:normAutofit/>
          </a:bodyPr>
          <a:lstStyle/>
          <a:p>
            <a:r>
              <a:rPr lang="en-GB" sz="3600" b="1" dirty="0"/>
              <a:t>Schizophrenia </a:t>
            </a:r>
          </a:p>
          <a:p>
            <a:endParaRPr lang="en-GB" sz="3600" b="1" dirty="0"/>
          </a:p>
          <a:p>
            <a:r>
              <a:rPr lang="en-GB" sz="3600" b="1" dirty="0"/>
              <a:t>Obsessive compulsive disorder (OCD)</a:t>
            </a:r>
          </a:p>
          <a:p>
            <a:endParaRPr lang="en-GB" sz="3600" b="1" dirty="0"/>
          </a:p>
          <a:p>
            <a:r>
              <a:rPr lang="en-GB" sz="3600" b="1" dirty="0"/>
              <a:t>Autism</a:t>
            </a:r>
          </a:p>
        </p:txBody>
      </p:sp>
    </p:spTree>
    <p:extLst>
      <p:ext uri="{BB962C8B-B14F-4D97-AF65-F5344CB8AC3E}">
        <p14:creationId xmlns:p14="http://schemas.microsoft.com/office/powerpoint/2010/main" val="1096085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B623-F383-3894-7D32-A161E65D9C64}"/>
              </a:ext>
            </a:extLst>
          </p:cNvPr>
          <p:cNvSpPr>
            <a:spLocks noGrp="1"/>
          </p:cNvSpPr>
          <p:nvPr>
            <p:ph type="title"/>
          </p:nvPr>
        </p:nvSpPr>
        <p:spPr/>
        <p:txBody>
          <a:bodyPr>
            <a:normAutofit/>
          </a:bodyPr>
          <a:lstStyle/>
          <a:p>
            <a:pPr algn="ctr"/>
            <a:r>
              <a:rPr lang="en-GB" sz="4000" u="sng" dirty="0">
                <a:latin typeface="+mn-lt"/>
              </a:rPr>
              <a:t>Assessment: Component 2</a:t>
            </a:r>
          </a:p>
        </p:txBody>
      </p:sp>
      <p:sp>
        <p:nvSpPr>
          <p:cNvPr id="3" name="Content Placeholder 2">
            <a:extLst>
              <a:ext uri="{FF2B5EF4-FFF2-40B4-BE49-F238E27FC236}">
                <a16:creationId xmlns:a16="http://schemas.microsoft.com/office/drawing/2014/main" id="{32C94D31-79AD-5674-113D-6B001A082061}"/>
              </a:ext>
            </a:extLst>
          </p:cNvPr>
          <p:cNvSpPr>
            <a:spLocks noGrp="1"/>
          </p:cNvSpPr>
          <p:nvPr>
            <p:ph idx="1"/>
          </p:nvPr>
        </p:nvSpPr>
        <p:spPr>
          <a:xfrm>
            <a:off x="838200" y="2159713"/>
            <a:ext cx="10515600" cy="2476225"/>
          </a:xfrm>
        </p:spPr>
        <p:txBody>
          <a:bodyPr/>
          <a:lstStyle/>
          <a:p>
            <a:r>
              <a:rPr lang="en-GB" dirty="0"/>
              <a:t>Worth 50% of the module </a:t>
            </a:r>
          </a:p>
          <a:p>
            <a:endParaRPr lang="en-GB" dirty="0"/>
          </a:p>
          <a:p>
            <a:r>
              <a:rPr lang="en-GB" b="1" dirty="0"/>
              <a:t>Written report</a:t>
            </a:r>
            <a:r>
              <a:rPr lang="en-GB" dirty="0"/>
              <a:t> (3000 words)</a:t>
            </a:r>
          </a:p>
          <a:p>
            <a:endParaRPr lang="en-GB" dirty="0"/>
          </a:p>
        </p:txBody>
      </p:sp>
      <p:sp>
        <p:nvSpPr>
          <p:cNvPr id="5" name="Oval 4">
            <a:extLst>
              <a:ext uri="{FF2B5EF4-FFF2-40B4-BE49-F238E27FC236}">
                <a16:creationId xmlns:a16="http://schemas.microsoft.com/office/drawing/2014/main" id="{CFC59E7B-32FD-B1D1-415C-FD3467C444D0}"/>
              </a:ext>
            </a:extLst>
          </p:cNvPr>
          <p:cNvSpPr/>
          <p:nvPr/>
        </p:nvSpPr>
        <p:spPr>
          <a:xfrm>
            <a:off x="1195206" y="3962399"/>
            <a:ext cx="9213008" cy="1595055"/>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Due: </a:t>
            </a:r>
            <a:r>
              <a:rPr lang="en-GB" sz="2800" b="1" dirty="0">
                <a:solidFill>
                  <a:schemeClr val="tx1"/>
                </a:solidFill>
              </a:rPr>
              <a:t>Friday 22</a:t>
            </a:r>
            <a:r>
              <a:rPr lang="en-GB" sz="2800" b="1" baseline="30000" dirty="0">
                <a:solidFill>
                  <a:schemeClr val="tx1"/>
                </a:solidFill>
              </a:rPr>
              <a:t>nd</a:t>
            </a:r>
            <a:r>
              <a:rPr lang="en-GB" sz="2800" b="1" dirty="0">
                <a:solidFill>
                  <a:schemeClr val="tx1"/>
                </a:solidFill>
              </a:rPr>
              <a:t> March</a:t>
            </a:r>
          </a:p>
        </p:txBody>
      </p:sp>
    </p:spTree>
    <p:extLst>
      <p:ext uri="{BB962C8B-B14F-4D97-AF65-F5344CB8AC3E}">
        <p14:creationId xmlns:p14="http://schemas.microsoft.com/office/powerpoint/2010/main" val="3112943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88526-96FA-8022-D940-CC53FABA5E0E}"/>
              </a:ext>
            </a:extLst>
          </p:cNvPr>
          <p:cNvSpPr>
            <a:spLocks noGrp="1"/>
          </p:cNvSpPr>
          <p:nvPr>
            <p:ph type="title"/>
          </p:nvPr>
        </p:nvSpPr>
        <p:spPr/>
        <p:txBody>
          <a:bodyPr/>
          <a:lstStyle/>
          <a:p>
            <a:r>
              <a:rPr lang="en-GB" u="sng" dirty="0"/>
              <a:t>Task description</a:t>
            </a:r>
            <a:r>
              <a:rPr lang="en-GB" dirty="0"/>
              <a:t>:</a:t>
            </a:r>
          </a:p>
        </p:txBody>
      </p:sp>
      <p:sp>
        <p:nvSpPr>
          <p:cNvPr id="3" name="Content Placeholder 2">
            <a:extLst>
              <a:ext uri="{FF2B5EF4-FFF2-40B4-BE49-F238E27FC236}">
                <a16:creationId xmlns:a16="http://schemas.microsoft.com/office/drawing/2014/main" id="{3AF208BA-E8F5-2FDF-DA75-0CEA86B03EBB}"/>
              </a:ext>
            </a:extLst>
          </p:cNvPr>
          <p:cNvSpPr>
            <a:spLocks noGrp="1"/>
          </p:cNvSpPr>
          <p:nvPr>
            <p:ph idx="1"/>
          </p:nvPr>
        </p:nvSpPr>
        <p:spPr/>
        <p:txBody>
          <a:bodyPr/>
          <a:lstStyle/>
          <a:p>
            <a:pPr marL="114300" indent="0">
              <a:lnSpc>
                <a:spcPct val="150000"/>
              </a:lnSpc>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Using information gathered from the International Classification of Diseases version 10 (ICD-10) chapter 5, students will be asked to </a:t>
            </a:r>
            <a:r>
              <a:rPr lang="en-GB" sz="2000" b="1" i="1" u="sng" dirty="0">
                <a:effectLst/>
                <a:latin typeface="Arial" panose="020B0604020202020204" pitchFamily="34" charset="0"/>
                <a:ea typeface="Times New Roman" panose="02020603050405020304" pitchFamily="18" charset="0"/>
                <a:cs typeface="Arial" panose="020B0604020202020204" pitchFamily="34" charset="0"/>
              </a:rPr>
              <a:t>critically examine</a:t>
            </a:r>
            <a:r>
              <a:rPr lang="en-GB" sz="2000" dirty="0">
                <a:effectLst/>
                <a:latin typeface="Arial" panose="020B0604020202020204" pitchFamily="34" charset="0"/>
                <a:ea typeface="Times New Roman" panose="02020603050405020304" pitchFamily="18" charset="0"/>
                <a:cs typeface="Arial" panose="020B0604020202020204" pitchFamily="34" charset="0"/>
              </a:rPr>
              <a:t> the following outlined below in relation to a disorder which has been discussed and evaluated during in class sessions: </a:t>
            </a:r>
          </a:p>
          <a:p>
            <a:pPr marL="114300" indent="0" algn="just">
              <a:lnSpc>
                <a:spcPct val="150000"/>
              </a:lnSpc>
              <a:buNone/>
            </a:pP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114300" indent="0" algn="just">
              <a:lnSpc>
                <a:spcPct val="150000"/>
              </a:lnSpc>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Note* Students are welcome to request demonstration of their knowledge and understanding of a different mental disorder which is classified within the ICD-10 which is not discussed within in class sessions if they choose to, please liaise with the module lecturer for further guidance. </a:t>
            </a:r>
          </a:p>
          <a:p>
            <a:endParaRPr lang="en-GB" dirty="0"/>
          </a:p>
        </p:txBody>
      </p:sp>
    </p:spTree>
    <p:extLst>
      <p:ext uri="{BB962C8B-B14F-4D97-AF65-F5344CB8AC3E}">
        <p14:creationId xmlns:p14="http://schemas.microsoft.com/office/powerpoint/2010/main" val="774821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35262-7338-2BB7-1AEF-D3343F08FF8C}"/>
              </a:ext>
            </a:extLst>
          </p:cNvPr>
          <p:cNvSpPr>
            <a:spLocks noGrp="1"/>
          </p:cNvSpPr>
          <p:nvPr>
            <p:ph idx="1"/>
          </p:nvPr>
        </p:nvSpPr>
        <p:spPr>
          <a:xfrm>
            <a:off x="388883" y="294290"/>
            <a:ext cx="11655971" cy="5222943"/>
          </a:xfrm>
        </p:spPr>
        <p:txBody>
          <a:bodyPr>
            <a:normAutofit lnSpcReduction="10000"/>
          </a:bodyPr>
          <a:lstStyle/>
          <a:p>
            <a:pPr marL="114300" indent="0">
              <a:lnSpc>
                <a:spcPct val="150000"/>
              </a:lnSpc>
              <a:buNone/>
            </a:pPr>
            <a:r>
              <a:rPr lang="en-GB" sz="2000" b="1" dirty="0">
                <a:effectLst/>
                <a:latin typeface="Arial" panose="020B0604020202020204" pitchFamily="34" charset="0"/>
                <a:ea typeface="Times New Roman" panose="02020603050405020304" pitchFamily="18" charset="0"/>
              </a:rPr>
              <a:t>Points for consideration are as follows:</a:t>
            </a:r>
            <a:br>
              <a:rPr lang="en-GB" sz="2000" b="1" dirty="0">
                <a:effectLst/>
                <a:latin typeface="Arial" panose="020B0604020202020204" pitchFamily="34" charset="0"/>
                <a:ea typeface="Times New Roman" panose="02020603050405020304" pitchFamily="18" charset="0"/>
              </a:rPr>
            </a:br>
            <a:endParaRPr lang="en-GB" sz="20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Classification of the chosen mental disorder which has been outlined in the ICD-10, Chapter 5. </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The process and procedure of diagnosing the mental disorder in question. </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The current treatment provision (information can additionally be provided in relation to historical treatment). </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How the chosen disorder is measured in relation to the means of rehabilitation. </a:t>
            </a:r>
            <a:endParaRPr lang="en-GB" sz="2000" dirty="0">
              <a:effectLst/>
              <a:latin typeface="Times New Roman" panose="02020603050405020304" pitchFamily="18" charset="0"/>
              <a:ea typeface="Times New Roman" panose="02020603050405020304" pitchFamily="18" charset="0"/>
            </a:endParaRPr>
          </a:p>
          <a:p>
            <a:pPr marL="114300" indent="0">
              <a:lnSpc>
                <a:spcPct val="150000"/>
              </a:lnSpc>
              <a:buNone/>
            </a:pPr>
            <a:endParaRPr lang="en-GB" sz="2000" dirty="0">
              <a:latin typeface="Arial" panose="020B0604020202020204" pitchFamily="34" charset="0"/>
              <a:ea typeface="Times New Roman" panose="02020603050405020304" pitchFamily="18" charset="0"/>
            </a:endParaRPr>
          </a:p>
          <a:p>
            <a:pPr marL="114300" indent="0">
              <a:lnSpc>
                <a:spcPct val="150000"/>
              </a:lnSpc>
              <a:buNone/>
            </a:pPr>
            <a:r>
              <a:rPr lang="en-GB" sz="2000" dirty="0">
                <a:effectLst/>
                <a:latin typeface="Arial" panose="020B0604020202020204" pitchFamily="34" charset="0"/>
                <a:ea typeface="Times New Roman" panose="02020603050405020304" pitchFamily="18" charset="0"/>
              </a:rPr>
              <a:t>In your conclusion, you must include recommendations for improvement of one or more aspects discussed and give details of how the improvements can be used in practice to aid suffering service users and their care providers. </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030590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7847D-D6CA-39B0-F615-ECFB7F15E3ED}"/>
              </a:ext>
            </a:extLst>
          </p:cNvPr>
          <p:cNvSpPr>
            <a:spLocks noGrp="1"/>
          </p:cNvSpPr>
          <p:nvPr>
            <p:ph type="title"/>
          </p:nvPr>
        </p:nvSpPr>
        <p:spPr/>
        <p:txBody>
          <a:bodyPr/>
          <a:lstStyle/>
          <a:p>
            <a:r>
              <a:rPr lang="en-GB" u="sng" dirty="0"/>
              <a:t>Report guidance (on Moodle)</a:t>
            </a:r>
          </a:p>
        </p:txBody>
      </p:sp>
      <p:sp>
        <p:nvSpPr>
          <p:cNvPr id="3" name="Content Placeholder 2">
            <a:extLst>
              <a:ext uri="{FF2B5EF4-FFF2-40B4-BE49-F238E27FC236}">
                <a16:creationId xmlns:a16="http://schemas.microsoft.com/office/drawing/2014/main" id="{7DD167B2-0246-65E6-83D9-48DDDB78B0D6}"/>
              </a:ext>
            </a:extLst>
          </p:cNvPr>
          <p:cNvSpPr>
            <a:spLocks noGrp="1"/>
          </p:cNvSpPr>
          <p:nvPr>
            <p:ph idx="1"/>
          </p:nvPr>
        </p:nvSpPr>
        <p:spPr/>
        <p:txBody>
          <a:bodyPr>
            <a:normAutofit lnSpcReduction="10000"/>
          </a:bodyPr>
          <a:lstStyle/>
          <a:p>
            <a:pPr marL="0" indent="0">
              <a:buNone/>
            </a:pPr>
            <a:r>
              <a:rPr lang="en-GB" b="1" dirty="0"/>
              <a:t>Template for Component 2 report</a:t>
            </a:r>
          </a:p>
          <a:p>
            <a:pPr marL="0" indent="0">
              <a:buNone/>
            </a:pPr>
            <a:endParaRPr lang="en-GB" b="1" dirty="0"/>
          </a:p>
          <a:p>
            <a:r>
              <a:rPr lang="en-GB" dirty="0"/>
              <a:t>Title page</a:t>
            </a:r>
          </a:p>
          <a:p>
            <a:endParaRPr lang="en-GB" dirty="0"/>
          </a:p>
          <a:p>
            <a:r>
              <a:rPr lang="en-GB" dirty="0"/>
              <a:t>Contents page</a:t>
            </a:r>
          </a:p>
          <a:p>
            <a:endParaRPr lang="en-GB" dirty="0"/>
          </a:p>
          <a:p>
            <a:r>
              <a:rPr lang="en-GB" dirty="0"/>
              <a:t>Introduction (approx. 300 words)</a:t>
            </a:r>
          </a:p>
        </p:txBody>
      </p:sp>
    </p:spTree>
    <p:extLst>
      <p:ext uri="{BB962C8B-B14F-4D97-AF65-F5344CB8AC3E}">
        <p14:creationId xmlns:p14="http://schemas.microsoft.com/office/powerpoint/2010/main" val="1420433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7847D-D6CA-39B0-F615-ECFB7F15E3ED}"/>
              </a:ext>
            </a:extLst>
          </p:cNvPr>
          <p:cNvSpPr>
            <a:spLocks noGrp="1"/>
          </p:cNvSpPr>
          <p:nvPr>
            <p:ph type="title"/>
          </p:nvPr>
        </p:nvSpPr>
        <p:spPr/>
        <p:txBody>
          <a:bodyPr/>
          <a:lstStyle/>
          <a:p>
            <a:r>
              <a:rPr lang="en-GB" u="sng" dirty="0"/>
              <a:t>Report guidance (on Moodle)</a:t>
            </a:r>
          </a:p>
        </p:txBody>
      </p:sp>
      <p:sp>
        <p:nvSpPr>
          <p:cNvPr id="3" name="Content Placeholder 2">
            <a:extLst>
              <a:ext uri="{FF2B5EF4-FFF2-40B4-BE49-F238E27FC236}">
                <a16:creationId xmlns:a16="http://schemas.microsoft.com/office/drawing/2014/main" id="{7DD167B2-0246-65E6-83D9-48DDDB78B0D6}"/>
              </a:ext>
            </a:extLst>
          </p:cNvPr>
          <p:cNvSpPr>
            <a:spLocks noGrp="1"/>
          </p:cNvSpPr>
          <p:nvPr>
            <p:ph idx="1"/>
          </p:nvPr>
        </p:nvSpPr>
        <p:spPr/>
        <p:txBody>
          <a:bodyPr/>
          <a:lstStyle/>
          <a:p>
            <a:pPr marL="0" indent="0">
              <a:buNone/>
            </a:pPr>
            <a:r>
              <a:rPr lang="en-GB" b="1" dirty="0"/>
              <a:t>Template for Component 2 report</a:t>
            </a:r>
          </a:p>
          <a:p>
            <a:pPr marL="0" indent="0">
              <a:buNone/>
            </a:pPr>
            <a:endParaRPr lang="en-GB" b="1" dirty="0"/>
          </a:p>
          <a:p>
            <a:r>
              <a:rPr lang="en-GB" dirty="0"/>
              <a:t>Definition and classification (approx. 300 words)</a:t>
            </a:r>
          </a:p>
          <a:p>
            <a:endParaRPr lang="en-GB" dirty="0"/>
          </a:p>
          <a:p>
            <a:r>
              <a:rPr lang="en-GB" dirty="0"/>
              <a:t>Diagnosis (approx. 525 words)</a:t>
            </a:r>
          </a:p>
        </p:txBody>
      </p:sp>
    </p:spTree>
    <p:extLst>
      <p:ext uri="{BB962C8B-B14F-4D97-AF65-F5344CB8AC3E}">
        <p14:creationId xmlns:p14="http://schemas.microsoft.com/office/powerpoint/2010/main" val="2264164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7847D-D6CA-39B0-F615-ECFB7F15E3ED}"/>
              </a:ext>
            </a:extLst>
          </p:cNvPr>
          <p:cNvSpPr>
            <a:spLocks noGrp="1"/>
          </p:cNvSpPr>
          <p:nvPr>
            <p:ph type="title"/>
          </p:nvPr>
        </p:nvSpPr>
        <p:spPr/>
        <p:txBody>
          <a:bodyPr/>
          <a:lstStyle/>
          <a:p>
            <a:r>
              <a:rPr lang="en-GB" u="sng" dirty="0"/>
              <a:t>Report guidance (on Moodle)</a:t>
            </a:r>
          </a:p>
        </p:txBody>
      </p:sp>
      <p:sp>
        <p:nvSpPr>
          <p:cNvPr id="3" name="Content Placeholder 2">
            <a:extLst>
              <a:ext uri="{FF2B5EF4-FFF2-40B4-BE49-F238E27FC236}">
                <a16:creationId xmlns:a16="http://schemas.microsoft.com/office/drawing/2014/main" id="{7DD167B2-0246-65E6-83D9-48DDDB78B0D6}"/>
              </a:ext>
            </a:extLst>
          </p:cNvPr>
          <p:cNvSpPr>
            <a:spLocks noGrp="1"/>
          </p:cNvSpPr>
          <p:nvPr>
            <p:ph idx="1"/>
          </p:nvPr>
        </p:nvSpPr>
        <p:spPr/>
        <p:txBody>
          <a:bodyPr/>
          <a:lstStyle/>
          <a:p>
            <a:pPr marL="0" indent="0">
              <a:buNone/>
            </a:pPr>
            <a:r>
              <a:rPr lang="en-GB" b="1" dirty="0"/>
              <a:t>Template for Component 2 report</a:t>
            </a:r>
          </a:p>
          <a:p>
            <a:pPr marL="0" indent="0">
              <a:buNone/>
            </a:pPr>
            <a:endParaRPr lang="en-GB" b="1" dirty="0"/>
          </a:p>
          <a:p>
            <a:r>
              <a:rPr lang="en-GB" dirty="0"/>
              <a:t>Treatment (approx. 525 words)</a:t>
            </a:r>
          </a:p>
          <a:p>
            <a:endParaRPr lang="en-GB" dirty="0"/>
          </a:p>
          <a:p>
            <a:r>
              <a:rPr lang="en-GB" dirty="0"/>
              <a:t>Measure of rehabilitation (approx. 525 words)</a:t>
            </a:r>
          </a:p>
        </p:txBody>
      </p:sp>
    </p:spTree>
    <p:extLst>
      <p:ext uri="{BB962C8B-B14F-4D97-AF65-F5344CB8AC3E}">
        <p14:creationId xmlns:p14="http://schemas.microsoft.com/office/powerpoint/2010/main" val="2873706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7847D-D6CA-39B0-F615-ECFB7F15E3ED}"/>
              </a:ext>
            </a:extLst>
          </p:cNvPr>
          <p:cNvSpPr>
            <a:spLocks noGrp="1"/>
          </p:cNvSpPr>
          <p:nvPr>
            <p:ph type="title"/>
          </p:nvPr>
        </p:nvSpPr>
        <p:spPr/>
        <p:txBody>
          <a:bodyPr/>
          <a:lstStyle/>
          <a:p>
            <a:r>
              <a:rPr lang="en-GB" u="sng" dirty="0"/>
              <a:t>Report guidance (on Moodle)</a:t>
            </a:r>
          </a:p>
        </p:txBody>
      </p:sp>
      <p:sp>
        <p:nvSpPr>
          <p:cNvPr id="3" name="Content Placeholder 2">
            <a:extLst>
              <a:ext uri="{FF2B5EF4-FFF2-40B4-BE49-F238E27FC236}">
                <a16:creationId xmlns:a16="http://schemas.microsoft.com/office/drawing/2014/main" id="{7DD167B2-0246-65E6-83D9-48DDDB78B0D6}"/>
              </a:ext>
            </a:extLst>
          </p:cNvPr>
          <p:cNvSpPr>
            <a:spLocks noGrp="1"/>
          </p:cNvSpPr>
          <p:nvPr>
            <p:ph idx="1"/>
          </p:nvPr>
        </p:nvSpPr>
        <p:spPr/>
        <p:txBody>
          <a:bodyPr/>
          <a:lstStyle/>
          <a:p>
            <a:pPr marL="0" indent="0">
              <a:buNone/>
            </a:pPr>
            <a:r>
              <a:rPr lang="en-GB" b="1" dirty="0"/>
              <a:t>Template for Component 2 report</a:t>
            </a:r>
          </a:p>
          <a:p>
            <a:pPr marL="0" indent="0">
              <a:buNone/>
            </a:pPr>
            <a:endParaRPr lang="en-GB" b="1" dirty="0"/>
          </a:p>
          <a:p>
            <a:r>
              <a:rPr lang="en-GB" dirty="0"/>
              <a:t>Recommendations for future practice (approx. 525 words)</a:t>
            </a:r>
          </a:p>
          <a:p>
            <a:endParaRPr lang="en-GB" dirty="0"/>
          </a:p>
          <a:p>
            <a:r>
              <a:rPr lang="en-GB" dirty="0"/>
              <a:t>Conclusion (approx. 300 words)</a:t>
            </a:r>
          </a:p>
        </p:txBody>
      </p:sp>
    </p:spTree>
    <p:extLst>
      <p:ext uri="{BB962C8B-B14F-4D97-AF65-F5344CB8AC3E}">
        <p14:creationId xmlns:p14="http://schemas.microsoft.com/office/powerpoint/2010/main" val="92866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65BDC-76B2-31F1-0069-9F4330BD62CF}"/>
              </a:ext>
            </a:extLst>
          </p:cNvPr>
          <p:cNvSpPr>
            <a:spLocks noGrp="1"/>
          </p:cNvSpPr>
          <p:nvPr>
            <p:ph type="title"/>
          </p:nvPr>
        </p:nvSpPr>
        <p:spPr>
          <a:xfrm>
            <a:off x="838200" y="87830"/>
            <a:ext cx="10515600" cy="1325563"/>
          </a:xfrm>
        </p:spPr>
        <p:txBody>
          <a:bodyPr/>
          <a:lstStyle/>
          <a:p>
            <a:pPr algn="ctr"/>
            <a:r>
              <a:rPr lang="en-GB" u="sng" dirty="0">
                <a:latin typeface="+mn-lt"/>
              </a:rPr>
              <a:t>Referencing</a:t>
            </a:r>
          </a:p>
        </p:txBody>
      </p:sp>
      <p:sp>
        <p:nvSpPr>
          <p:cNvPr id="3" name="Content Placeholder 2">
            <a:extLst>
              <a:ext uri="{FF2B5EF4-FFF2-40B4-BE49-F238E27FC236}">
                <a16:creationId xmlns:a16="http://schemas.microsoft.com/office/drawing/2014/main" id="{91BEC903-3DFF-88DC-F69C-BB1961264D20}"/>
              </a:ext>
            </a:extLst>
          </p:cNvPr>
          <p:cNvSpPr>
            <a:spLocks noGrp="1"/>
          </p:cNvSpPr>
          <p:nvPr>
            <p:ph idx="1"/>
          </p:nvPr>
        </p:nvSpPr>
        <p:spPr>
          <a:xfrm>
            <a:off x="838200" y="1202635"/>
            <a:ext cx="10515600" cy="2136913"/>
          </a:xfrm>
        </p:spPr>
        <p:txBody>
          <a:bodyPr>
            <a:normAutofit fontScale="92500" lnSpcReduction="10000"/>
          </a:bodyPr>
          <a:lstStyle/>
          <a:p>
            <a:pPr marL="0" indent="0">
              <a:buNone/>
            </a:pPr>
            <a:r>
              <a:rPr lang="en-GB" dirty="0"/>
              <a:t>Please: </a:t>
            </a:r>
          </a:p>
          <a:p>
            <a:r>
              <a:rPr lang="en-GB" dirty="0"/>
              <a:t>Use </a:t>
            </a:r>
            <a:r>
              <a:rPr lang="en-GB" b="1" dirty="0"/>
              <a:t>Harvard</a:t>
            </a:r>
            <a:r>
              <a:rPr lang="en-GB" dirty="0"/>
              <a:t> referencing. </a:t>
            </a:r>
          </a:p>
          <a:p>
            <a:r>
              <a:rPr lang="en-GB" dirty="0"/>
              <a:t>Follow the ‘</a:t>
            </a:r>
            <a:r>
              <a:rPr lang="en-GB" b="1" dirty="0"/>
              <a:t>Cite Them Right</a:t>
            </a:r>
            <a:r>
              <a:rPr lang="en-GB" dirty="0"/>
              <a:t>’ guidance. </a:t>
            </a:r>
          </a:p>
          <a:p>
            <a:r>
              <a:rPr lang="en-GB" dirty="0"/>
              <a:t>Ask for help if you’re not sure how to reference a source. </a:t>
            </a:r>
          </a:p>
        </p:txBody>
      </p:sp>
      <p:pic>
        <p:nvPicPr>
          <p:cNvPr id="5" name="Picture 4">
            <a:extLst>
              <a:ext uri="{FF2B5EF4-FFF2-40B4-BE49-F238E27FC236}">
                <a16:creationId xmlns:a16="http://schemas.microsoft.com/office/drawing/2014/main" id="{8B88A620-6DCA-8763-E82F-30DEDFF5C257}"/>
              </a:ext>
            </a:extLst>
          </p:cNvPr>
          <p:cNvPicPr>
            <a:picLocks noChangeAspect="1"/>
          </p:cNvPicPr>
          <p:nvPr/>
        </p:nvPicPr>
        <p:blipFill rotWithShape="1">
          <a:blip r:embed="rId2"/>
          <a:srcRect l="9783" t="14927" r="10978" b="38406"/>
          <a:stretch/>
        </p:blipFill>
        <p:spPr>
          <a:xfrm>
            <a:off x="2508431" y="3429000"/>
            <a:ext cx="6572507" cy="2177312"/>
          </a:xfrm>
          <a:prstGeom prst="rect">
            <a:avLst/>
          </a:prstGeom>
        </p:spPr>
      </p:pic>
    </p:spTree>
    <p:extLst>
      <p:ext uri="{BB962C8B-B14F-4D97-AF65-F5344CB8AC3E}">
        <p14:creationId xmlns:p14="http://schemas.microsoft.com/office/powerpoint/2010/main" val="3939842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5C43C46-7CF9-04F0-A272-66B36728AF3D}"/>
              </a:ext>
            </a:extLst>
          </p:cNvPr>
          <p:cNvSpPr>
            <a:spLocks noGrp="1"/>
          </p:cNvSpPr>
          <p:nvPr>
            <p:ph type="title"/>
          </p:nvPr>
        </p:nvSpPr>
        <p:spPr>
          <a:xfrm>
            <a:off x="609600" y="274638"/>
            <a:ext cx="10972800" cy="1143000"/>
          </a:xfrm>
        </p:spPr>
        <p:txBody>
          <a:bodyPr/>
          <a:lstStyle/>
          <a:p>
            <a:r>
              <a:rPr lang="en-US" dirty="0" err="1"/>
              <a:t>Schizophreniaa</a:t>
            </a:r>
            <a:endParaRPr lang="en-US" dirty="0"/>
          </a:p>
        </p:txBody>
      </p:sp>
      <p:pic>
        <p:nvPicPr>
          <p:cNvPr id="7" name="Picture 6">
            <a:extLst>
              <a:ext uri="{FF2B5EF4-FFF2-40B4-BE49-F238E27FC236}">
                <a16:creationId xmlns:a16="http://schemas.microsoft.com/office/drawing/2014/main" id="{6B7E4D4E-0B0A-F77A-E093-AC098F559484}"/>
              </a:ext>
            </a:extLst>
          </p:cNvPr>
          <p:cNvPicPr>
            <a:picLocks noChangeAspect="1"/>
          </p:cNvPicPr>
          <p:nvPr/>
        </p:nvPicPr>
        <p:blipFill rotWithShape="1">
          <a:blip r:embed="rId2"/>
          <a:srcRect t="18669" b="45633"/>
          <a:stretch/>
        </p:blipFill>
        <p:spPr>
          <a:xfrm>
            <a:off x="609600" y="1600201"/>
            <a:ext cx="10972800" cy="3917032"/>
          </a:xfrm>
          <a:prstGeom prst="rect">
            <a:avLst/>
          </a:prstGeom>
          <a:noFill/>
        </p:spPr>
      </p:pic>
      <p:sp>
        <p:nvSpPr>
          <p:cNvPr id="6" name="Oval 5">
            <a:extLst>
              <a:ext uri="{FF2B5EF4-FFF2-40B4-BE49-F238E27FC236}">
                <a16:creationId xmlns:a16="http://schemas.microsoft.com/office/drawing/2014/main" id="{29B7F7DF-175C-6731-BCC4-7E0909436531}"/>
              </a:ext>
            </a:extLst>
          </p:cNvPr>
          <p:cNvSpPr/>
          <p:nvPr/>
        </p:nvSpPr>
        <p:spPr>
          <a:xfrm>
            <a:off x="2060028" y="2639062"/>
            <a:ext cx="3520965" cy="1839310"/>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Causes</a:t>
            </a:r>
          </a:p>
        </p:txBody>
      </p:sp>
      <p:sp>
        <p:nvSpPr>
          <p:cNvPr id="8" name="Oval 7">
            <a:extLst>
              <a:ext uri="{FF2B5EF4-FFF2-40B4-BE49-F238E27FC236}">
                <a16:creationId xmlns:a16="http://schemas.microsoft.com/office/drawing/2014/main" id="{CC2F9968-FCB5-84A2-1509-BDC59907F1FD}"/>
              </a:ext>
            </a:extLst>
          </p:cNvPr>
          <p:cNvSpPr/>
          <p:nvPr/>
        </p:nvSpPr>
        <p:spPr>
          <a:xfrm>
            <a:off x="6611006" y="2639062"/>
            <a:ext cx="3520965" cy="1839310"/>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rPr>
              <a:t>Treatments</a:t>
            </a:r>
          </a:p>
        </p:txBody>
      </p:sp>
    </p:spTree>
    <p:extLst>
      <p:ext uri="{BB962C8B-B14F-4D97-AF65-F5344CB8AC3E}">
        <p14:creationId xmlns:p14="http://schemas.microsoft.com/office/powerpoint/2010/main" val="31120817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2FDA-F577-13CC-5EBC-FB70F8125DB2}"/>
              </a:ext>
            </a:extLst>
          </p:cNvPr>
          <p:cNvSpPr>
            <a:spLocks noGrp="1"/>
          </p:cNvSpPr>
          <p:nvPr>
            <p:ph type="title"/>
          </p:nvPr>
        </p:nvSpPr>
        <p:spPr/>
        <p:txBody>
          <a:bodyPr/>
          <a:lstStyle/>
          <a:p>
            <a:r>
              <a:rPr lang="en-GB" u="sng" dirty="0"/>
              <a:t>Biological explanation of schizophrenia</a:t>
            </a:r>
          </a:p>
        </p:txBody>
      </p:sp>
      <p:sp>
        <p:nvSpPr>
          <p:cNvPr id="3" name="Content Placeholder 2">
            <a:extLst>
              <a:ext uri="{FF2B5EF4-FFF2-40B4-BE49-F238E27FC236}">
                <a16:creationId xmlns:a16="http://schemas.microsoft.com/office/drawing/2014/main" id="{473BC5DF-CC7E-A7D3-08B0-A136712EA4BA}"/>
              </a:ext>
            </a:extLst>
          </p:cNvPr>
          <p:cNvSpPr>
            <a:spLocks noGrp="1"/>
          </p:cNvSpPr>
          <p:nvPr>
            <p:ph idx="1"/>
          </p:nvPr>
        </p:nvSpPr>
        <p:spPr/>
        <p:txBody>
          <a:bodyPr/>
          <a:lstStyle/>
          <a:p>
            <a:pPr marL="0" indent="0">
              <a:buNone/>
            </a:pPr>
            <a:r>
              <a:rPr lang="en-GB" b="1" dirty="0"/>
              <a:t>Genetics</a:t>
            </a:r>
          </a:p>
          <a:p>
            <a:pPr marL="0" indent="0">
              <a:buNone/>
            </a:pPr>
            <a:r>
              <a:rPr lang="en-GB" sz="2400" dirty="0"/>
              <a:t>There is evidence to suggest that there is a strong heritable factor involved in whether a person develops schizophrenia. </a:t>
            </a:r>
          </a:p>
        </p:txBody>
      </p:sp>
      <p:sp>
        <p:nvSpPr>
          <p:cNvPr id="6" name="Oval 5">
            <a:extLst>
              <a:ext uri="{FF2B5EF4-FFF2-40B4-BE49-F238E27FC236}">
                <a16:creationId xmlns:a16="http://schemas.microsoft.com/office/drawing/2014/main" id="{A6DF5D06-E93A-E987-6D00-9C23D867A27B}"/>
              </a:ext>
            </a:extLst>
          </p:cNvPr>
          <p:cNvSpPr/>
          <p:nvPr/>
        </p:nvSpPr>
        <p:spPr>
          <a:xfrm>
            <a:off x="2039007" y="3301214"/>
            <a:ext cx="3520965" cy="1839310"/>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Twin studies</a:t>
            </a:r>
          </a:p>
        </p:txBody>
      </p:sp>
      <p:sp>
        <p:nvSpPr>
          <p:cNvPr id="7" name="Oval 6">
            <a:extLst>
              <a:ext uri="{FF2B5EF4-FFF2-40B4-BE49-F238E27FC236}">
                <a16:creationId xmlns:a16="http://schemas.microsoft.com/office/drawing/2014/main" id="{29BEDA84-56AB-B482-D8CB-8F667A4498B7}"/>
              </a:ext>
            </a:extLst>
          </p:cNvPr>
          <p:cNvSpPr/>
          <p:nvPr/>
        </p:nvSpPr>
        <p:spPr>
          <a:xfrm>
            <a:off x="6632030" y="3301214"/>
            <a:ext cx="3520965" cy="1839310"/>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Adoption</a:t>
            </a:r>
          </a:p>
          <a:p>
            <a:pPr algn="ctr"/>
            <a:r>
              <a:rPr lang="en-GB" sz="4000" dirty="0">
                <a:solidFill>
                  <a:schemeClr val="tx1"/>
                </a:solidFill>
              </a:rPr>
              <a:t>studies</a:t>
            </a:r>
          </a:p>
        </p:txBody>
      </p:sp>
    </p:spTree>
    <p:extLst>
      <p:ext uri="{BB962C8B-B14F-4D97-AF65-F5344CB8AC3E}">
        <p14:creationId xmlns:p14="http://schemas.microsoft.com/office/powerpoint/2010/main" val="143886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0F089-BFCA-2611-B7A6-A91EB435E93C}"/>
              </a:ext>
            </a:extLst>
          </p:cNvPr>
          <p:cNvSpPr>
            <a:spLocks noGrp="1"/>
          </p:cNvSpPr>
          <p:nvPr>
            <p:ph type="title"/>
          </p:nvPr>
        </p:nvSpPr>
        <p:spPr/>
        <p:txBody>
          <a:bodyPr/>
          <a:lstStyle/>
          <a:p>
            <a:r>
              <a:rPr lang="en-GB" u="sng" dirty="0" err="1"/>
              <a:t>Gottesman</a:t>
            </a:r>
            <a:r>
              <a:rPr lang="en-GB" u="sng" dirty="0"/>
              <a:t> and Shields</a:t>
            </a:r>
          </a:p>
        </p:txBody>
      </p:sp>
      <p:sp>
        <p:nvSpPr>
          <p:cNvPr id="4" name="Content Placeholder 3">
            <a:extLst>
              <a:ext uri="{FF2B5EF4-FFF2-40B4-BE49-F238E27FC236}">
                <a16:creationId xmlns:a16="http://schemas.microsoft.com/office/drawing/2014/main" id="{A794EEDF-762E-6D8E-704B-DCD38A6B6676}"/>
              </a:ext>
            </a:extLst>
          </p:cNvPr>
          <p:cNvSpPr>
            <a:spLocks noGrp="1"/>
          </p:cNvSpPr>
          <p:nvPr>
            <p:ph idx="1"/>
          </p:nvPr>
        </p:nvSpPr>
        <p:spPr>
          <a:xfrm>
            <a:off x="609600" y="1600200"/>
            <a:ext cx="10972800" cy="3916363"/>
          </a:xfrm>
          <a:prstGeom prst="ellips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85000" lnSpcReduction="10000"/>
          </a:bodyPr>
          <a:lstStyle/>
          <a:p>
            <a:pPr marL="0" indent="0" algn="ctr">
              <a:buNone/>
            </a:pPr>
            <a:r>
              <a:rPr lang="en-GB" b="1" dirty="0">
                <a:solidFill>
                  <a:schemeClr val="tx1"/>
                </a:solidFill>
              </a:rPr>
              <a:t>Diathesis-stress model</a:t>
            </a:r>
            <a:endParaRPr lang="en-GB" dirty="0">
              <a:solidFill>
                <a:schemeClr val="tx1"/>
              </a:solidFill>
            </a:endParaRPr>
          </a:p>
          <a:p>
            <a:pPr marL="0" indent="0" algn="ctr">
              <a:buNone/>
            </a:pPr>
            <a:r>
              <a:rPr lang="en-GB" dirty="0">
                <a:solidFill>
                  <a:schemeClr val="tx1"/>
                </a:solidFill>
              </a:rPr>
              <a:t> </a:t>
            </a:r>
          </a:p>
          <a:p>
            <a:pPr marL="0" indent="0" algn="ctr">
              <a:buNone/>
            </a:pPr>
            <a:r>
              <a:rPr lang="en-GB" dirty="0">
                <a:solidFill>
                  <a:schemeClr val="tx1"/>
                </a:solidFill>
              </a:rPr>
              <a:t>Behaviour comes in part from</a:t>
            </a:r>
          </a:p>
          <a:p>
            <a:pPr marL="0" indent="0" algn="ctr">
              <a:buNone/>
            </a:pPr>
            <a:r>
              <a:rPr lang="en-GB" dirty="0">
                <a:solidFill>
                  <a:schemeClr val="tx1"/>
                </a:solidFill>
              </a:rPr>
              <a:t>genes (influence of nature) </a:t>
            </a:r>
          </a:p>
          <a:p>
            <a:pPr marL="0" indent="0" algn="ctr">
              <a:buNone/>
            </a:pPr>
            <a:r>
              <a:rPr lang="en-GB" dirty="0">
                <a:solidFill>
                  <a:schemeClr val="tx1"/>
                </a:solidFill>
              </a:rPr>
              <a:t>and in part from</a:t>
            </a:r>
          </a:p>
          <a:p>
            <a:pPr marL="0" indent="0" algn="ctr">
              <a:buNone/>
            </a:pPr>
            <a:r>
              <a:rPr lang="en-GB" dirty="0">
                <a:solidFill>
                  <a:schemeClr val="tx1"/>
                </a:solidFill>
              </a:rPr>
              <a:t>environmental experiences (influence of nurture)</a:t>
            </a:r>
          </a:p>
          <a:p>
            <a:pPr algn="ctr"/>
            <a:endParaRPr lang="en-GB" sz="4000" dirty="0">
              <a:solidFill>
                <a:schemeClr val="tx1"/>
              </a:solidFill>
            </a:endParaRPr>
          </a:p>
        </p:txBody>
      </p:sp>
    </p:spTree>
    <p:extLst>
      <p:ext uri="{BB962C8B-B14F-4D97-AF65-F5344CB8AC3E}">
        <p14:creationId xmlns:p14="http://schemas.microsoft.com/office/powerpoint/2010/main" val="1882152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7AB86-CD8D-3568-DCC7-99CCF43D15F3}"/>
              </a:ext>
            </a:extLst>
          </p:cNvPr>
          <p:cNvSpPr>
            <a:spLocks noGrp="1"/>
          </p:cNvSpPr>
          <p:nvPr>
            <p:ph type="title"/>
          </p:nvPr>
        </p:nvSpPr>
        <p:spPr/>
        <p:txBody>
          <a:bodyPr>
            <a:noAutofit/>
          </a:bodyPr>
          <a:lstStyle/>
          <a:p>
            <a:r>
              <a:rPr lang="en-GB" sz="4000" u="sng" dirty="0"/>
              <a:t>Is using genetics as an explanation for schizophrenia useful and beneficial?</a:t>
            </a:r>
          </a:p>
        </p:txBody>
      </p:sp>
      <p:sp>
        <p:nvSpPr>
          <p:cNvPr id="3" name="Content Placeholder 2">
            <a:extLst>
              <a:ext uri="{FF2B5EF4-FFF2-40B4-BE49-F238E27FC236}">
                <a16:creationId xmlns:a16="http://schemas.microsoft.com/office/drawing/2014/main" id="{0A68FD7A-9B6C-286B-054C-F08E1D2A1E56}"/>
              </a:ext>
            </a:extLst>
          </p:cNvPr>
          <p:cNvSpPr>
            <a:spLocks noGrp="1"/>
          </p:cNvSpPr>
          <p:nvPr>
            <p:ph idx="1"/>
          </p:nvPr>
        </p:nvSpPr>
        <p:spPr>
          <a:xfrm>
            <a:off x="609600" y="2028497"/>
            <a:ext cx="10972800" cy="3488736"/>
          </a:xfrm>
        </p:spPr>
        <p:txBody>
          <a:bodyPr/>
          <a:lstStyle/>
          <a:p>
            <a:r>
              <a:rPr lang="en-GB" dirty="0"/>
              <a:t>Applications </a:t>
            </a:r>
          </a:p>
          <a:p>
            <a:endParaRPr lang="en-GB" dirty="0"/>
          </a:p>
          <a:p>
            <a:r>
              <a:rPr lang="en-GB" dirty="0"/>
              <a:t>Too simplistic (ignores individual differences)</a:t>
            </a:r>
          </a:p>
          <a:p>
            <a:endParaRPr lang="en-GB" dirty="0"/>
          </a:p>
          <a:p>
            <a:r>
              <a:rPr lang="en-GB" dirty="0"/>
              <a:t>Environmentally determinist</a:t>
            </a:r>
          </a:p>
        </p:txBody>
      </p:sp>
    </p:spTree>
    <p:extLst>
      <p:ext uri="{BB962C8B-B14F-4D97-AF65-F5344CB8AC3E}">
        <p14:creationId xmlns:p14="http://schemas.microsoft.com/office/powerpoint/2010/main" val="913660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1F962-3204-CB5F-EED1-0EEB43FDF7EE}"/>
              </a:ext>
            </a:extLst>
          </p:cNvPr>
          <p:cNvSpPr>
            <a:spLocks noGrp="1"/>
          </p:cNvSpPr>
          <p:nvPr>
            <p:ph type="title"/>
          </p:nvPr>
        </p:nvSpPr>
        <p:spPr/>
        <p:txBody>
          <a:bodyPr/>
          <a:lstStyle/>
          <a:p>
            <a:r>
              <a:rPr lang="en-GB" u="sng" dirty="0"/>
              <a:t>Biological explanation of schizophrenia</a:t>
            </a:r>
          </a:p>
        </p:txBody>
      </p:sp>
      <p:sp>
        <p:nvSpPr>
          <p:cNvPr id="3" name="Content Placeholder 2">
            <a:extLst>
              <a:ext uri="{FF2B5EF4-FFF2-40B4-BE49-F238E27FC236}">
                <a16:creationId xmlns:a16="http://schemas.microsoft.com/office/drawing/2014/main" id="{5998CB93-A50E-2BC1-A855-118D3151C3AA}"/>
              </a:ext>
            </a:extLst>
          </p:cNvPr>
          <p:cNvSpPr>
            <a:spLocks noGrp="1"/>
          </p:cNvSpPr>
          <p:nvPr>
            <p:ph idx="1"/>
          </p:nvPr>
        </p:nvSpPr>
        <p:spPr/>
        <p:txBody>
          <a:bodyPr>
            <a:normAutofit fontScale="92500" lnSpcReduction="20000"/>
          </a:bodyPr>
          <a:lstStyle/>
          <a:p>
            <a:pPr marL="0" indent="0">
              <a:buNone/>
            </a:pPr>
            <a:r>
              <a:rPr lang="en-GB" b="1" dirty="0">
                <a:effectLst/>
                <a:latin typeface="Calibri" panose="020F0502020204030204" pitchFamily="34" charset="0"/>
                <a:ea typeface="Calibri" panose="020F0502020204030204" pitchFamily="34" charset="0"/>
                <a:cs typeface="Times New Roman" panose="02020603050405020304" pitchFamily="18" charset="0"/>
              </a:rPr>
              <a:t>Neurotransmitters - The dopamine hypothesis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b="1" i="1"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There is a significant link between high levels of dopamine</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(which overstimulate the dopamine receptors in the brain)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and schizophrenia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Hyperdopaminergia</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gn="ctr" eaLnBrk="0" fontAlgn="base" hangingPunct="0">
              <a:lnSpc>
                <a:spcPct val="107000"/>
              </a:lnSpc>
              <a:spcAft>
                <a:spcPts val="800"/>
              </a:spcAf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38452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92F83-6C34-B7F9-637B-59961B5ED7CA}"/>
              </a:ext>
            </a:extLst>
          </p:cNvPr>
          <p:cNvSpPr>
            <a:spLocks noGrp="1"/>
          </p:cNvSpPr>
          <p:nvPr>
            <p:ph type="title"/>
          </p:nvPr>
        </p:nvSpPr>
        <p:spPr/>
        <p:txBody>
          <a:bodyPr/>
          <a:lstStyle/>
          <a:p>
            <a:r>
              <a:rPr lang="en-GB" u="sng" dirty="0"/>
              <a:t>Biological treatment</a:t>
            </a:r>
          </a:p>
        </p:txBody>
      </p:sp>
      <p:sp>
        <p:nvSpPr>
          <p:cNvPr id="3" name="Content Placeholder 2">
            <a:extLst>
              <a:ext uri="{FF2B5EF4-FFF2-40B4-BE49-F238E27FC236}">
                <a16:creationId xmlns:a16="http://schemas.microsoft.com/office/drawing/2014/main" id="{F6B80716-28B5-9A92-81D9-0C44A9D75BB2}"/>
              </a:ext>
            </a:extLst>
          </p:cNvPr>
          <p:cNvSpPr>
            <a:spLocks noGrp="1"/>
          </p:cNvSpPr>
          <p:nvPr>
            <p:ph idx="1"/>
          </p:nvPr>
        </p:nvSpPr>
        <p:spPr/>
        <p:txBody>
          <a:bodyPr/>
          <a:lstStyle/>
          <a:p>
            <a:pPr marL="0" indent="0">
              <a:buNone/>
            </a:pPr>
            <a:r>
              <a:rPr lang="en-GB" b="1" dirty="0"/>
              <a:t>Chemotherapy </a:t>
            </a:r>
          </a:p>
          <a:p>
            <a:pPr marL="0" indent="0">
              <a:buNone/>
            </a:pPr>
            <a:endParaRPr lang="en-GB" dirty="0"/>
          </a:p>
          <a:p>
            <a:r>
              <a:rPr lang="en-GB" dirty="0"/>
              <a:t>Typical antipsychotics</a:t>
            </a:r>
          </a:p>
          <a:p>
            <a:r>
              <a:rPr lang="en-GB" dirty="0"/>
              <a:t>Atypical antipsychotics </a:t>
            </a:r>
          </a:p>
        </p:txBody>
      </p:sp>
      <p:sp>
        <p:nvSpPr>
          <p:cNvPr id="4" name="Oval 3">
            <a:extLst>
              <a:ext uri="{FF2B5EF4-FFF2-40B4-BE49-F238E27FC236}">
                <a16:creationId xmlns:a16="http://schemas.microsoft.com/office/drawing/2014/main" id="{1C8D8F8C-E311-9273-E562-7CB629D13F75}"/>
              </a:ext>
            </a:extLst>
          </p:cNvPr>
          <p:cNvSpPr/>
          <p:nvPr/>
        </p:nvSpPr>
        <p:spPr>
          <a:xfrm>
            <a:off x="6611006" y="1600201"/>
            <a:ext cx="4466897" cy="3423744"/>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What are your views on drug treatment for schizophrenia?</a:t>
            </a:r>
          </a:p>
        </p:txBody>
      </p:sp>
    </p:spTree>
    <p:extLst>
      <p:ext uri="{BB962C8B-B14F-4D97-AF65-F5344CB8AC3E}">
        <p14:creationId xmlns:p14="http://schemas.microsoft.com/office/powerpoint/2010/main" val="8241181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1F962-3204-CB5F-EED1-0EEB43FDF7EE}"/>
              </a:ext>
            </a:extLst>
          </p:cNvPr>
          <p:cNvSpPr>
            <a:spLocks noGrp="1"/>
          </p:cNvSpPr>
          <p:nvPr>
            <p:ph type="title"/>
          </p:nvPr>
        </p:nvSpPr>
        <p:spPr/>
        <p:txBody>
          <a:bodyPr/>
          <a:lstStyle/>
          <a:p>
            <a:r>
              <a:rPr lang="en-GB" u="sng" dirty="0"/>
              <a:t>Psychological treatment: CBT</a:t>
            </a:r>
          </a:p>
        </p:txBody>
      </p:sp>
      <p:sp>
        <p:nvSpPr>
          <p:cNvPr id="3" name="Content Placeholder 2">
            <a:extLst>
              <a:ext uri="{FF2B5EF4-FFF2-40B4-BE49-F238E27FC236}">
                <a16:creationId xmlns:a16="http://schemas.microsoft.com/office/drawing/2014/main" id="{5998CB93-A50E-2BC1-A855-118D3151C3AA}"/>
              </a:ext>
            </a:extLst>
          </p:cNvPr>
          <p:cNvSpPr>
            <a:spLocks noGrp="1"/>
          </p:cNvSpPr>
          <p:nvPr>
            <p:ph idx="1"/>
          </p:nvPr>
        </p:nvSpPr>
        <p:spPr/>
        <p:txBody>
          <a:bodyPr>
            <a:normAutofit/>
          </a:bodyPr>
          <a:lstStyle/>
          <a:p>
            <a:pPr marL="0" indent="0" algn="ctr" eaLnBrk="0" fontAlgn="base" hangingPunct="0">
              <a:lnSpc>
                <a:spcPct val="107000"/>
              </a:lnSpc>
              <a:spcAft>
                <a:spcPts val="800"/>
              </a:spcAft>
              <a:buNone/>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3" descr="About Cognitive Behavioural Therapy">
            <a:extLst>
              <a:ext uri="{FF2B5EF4-FFF2-40B4-BE49-F238E27FC236}">
                <a16:creationId xmlns:a16="http://schemas.microsoft.com/office/drawing/2014/main" id="{12F12782-9C00-0B0F-C894-A5D8FE592B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09545" y="1600201"/>
            <a:ext cx="3468412" cy="3648309"/>
          </a:xfrm>
          <a:prstGeom prst="rect">
            <a:avLst/>
          </a:prstGeom>
          <a:noFill/>
          <a:ln>
            <a:noFill/>
          </a:ln>
        </p:spPr>
      </p:pic>
    </p:spTree>
    <p:extLst>
      <p:ext uri="{BB962C8B-B14F-4D97-AF65-F5344CB8AC3E}">
        <p14:creationId xmlns:p14="http://schemas.microsoft.com/office/powerpoint/2010/main" val="607288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1B38C-8B5D-FEE0-A4C8-6E6D192F934D}"/>
              </a:ext>
            </a:extLst>
          </p:cNvPr>
          <p:cNvSpPr>
            <a:spLocks noGrp="1"/>
          </p:cNvSpPr>
          <p:nvPr>
            <p:ph type="title"/>
          </p:nvPr>
        </p:nvSpPr>
        <p:spPr/>
        <p:txBody>
          <a:bodyPr/>
          <a:lstStyle/>
          <a:p>
            <a:r>
              <a:rPr lang="en-GB" u="sng" dirty="0"/>
              <a:t>CBT approach</a:t>
            </a:r>
          </a:p>
        </p:txBody>
      </p:sp>
      <p:sp>
        <p:nvSpPr>
          <p:cNvPr id="3" name="Content Placeholder 2">
            <a:extLst>
              <a:ext uri="{FF2B5EF4-FFF2-40B4-BE49-F238E27FC236}">
                <a16:creationId xmlns:a16="http://schemas.microsoft.com/office/drawing/2014/main" id="{AC3948D0-060B-9D29-3048-F462ED0AF925}"/>
              </a:ext>
            </a:extLst>
          </p:cNvPr>
          <p:cNvSpPr>
            <a:spLocks noGrp="1"/>
          </p:cNvSpPr>
          <p:nvPr>
            <p:ph idx="1"/>
          </p:nvPr>
        </p:nvSpPr>
        <p:spPr/>
        <p:txBody>
          <a:bodyPr/>
          <a:lstStyle/>
          <a:p>
            <a:r>
              <a:rPr lang="en-GB" dirty="0"/>
              <a:t>Belief modification</a:t>
            </a:r>
          </a:p>
          <a:p>
            <a:pPr marL="0" indent="0">
              <a:buNone/>
            </a:pPr>
            <a:endParaRPr lang="en-GB" dirty="0"/>
          </a:p>
          <a:p>
            <a:r>
              <a:rPr lang="en-GB" dirty="0"/>
              <a:t>Focusing and reattribution</a:t>
            </a:r>
          </a:p>
          <a:p>
            <a:pPr marL="0" indent="0">
              <a:buNone/>
            </a:pPr>
            <a:endParaRPr lang="en-GB" dirty="0"/>
          </a:p>
          <a:p>
            <a:r>
              <a:rPr lang="en-GB" dirty="0"/>
              <a:t>Normalising</a:t>
            </a:r>
          </a:p>
        </p:txBody>
      </p:sp>
      <p:sp>
        <p:nvSpPr>
          <p:cNvPr id="4" name="Oval 3">
            <a:extLst>
              <a:ext uri="{FF2B5EF4-FFF2-40B4-BE49-F238E27FC236}">
                <a16:creationId xmlns:a16="http://schemas.microsoft.com/office/drawing/2014/main" id="{E72BD9B5-39C8-2C15-90D0-543535D9AEB8}"/>
              </a:ext>
            </a:extLst>
          </p:cNvPr>
          <p:cNvSpPr/>
          <p:nvPr/>
        </p:nvSpPr>
        <p:spPr>
          <a:xfrm>
            <a:off x="6611006" y="1600201"/>
            <a:ext cx="4466897" cy="3423744"/>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Do you think this is a more ethical treatment?</a:t>
            </a:r>
          </a:p>
        </p:txBody>
      </p:sp>
    </p:spTree>
    <p:extLst>
      <p:ext uri="{BB962C8B-B14F-4D97-AF65-F5344CB8AC3E}">
        <p14:creationId xmlns:p14="http://schemas.microsoft.com/office/powerpoint/2010/main" val="28515217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FE8E4-1998-08AF-DFE5-88D09879193C}"/>
              </a:ext>
            </a:extLst>
          </p:cNvPr>
          <p:cNvSpPr>
            <a:spLocks noGrp="1"/>
          </p:cNvSpPr>
          <p:nvPr>
            <p:ph type="title"/>
          </p:nvPr>
        </p:nvSpPr>
        <p:spPr/>
        <p:txBody>
          <a:bodyPr/>
          <a:lstStyle/>
          <a:p>
            <a:r>
              <a:rPr lang="en-GB" u="sng" dirty="0"/>
              <a:t>Task</a:t>
            </a:r>
          </a:p>
        </p:txBody>
      </p:sp>
      <p:sp>
        <p:nvSpPr>
          <p:cNvPr id="3" name="Content Placeholder 2">
            <a:extLst>
              <a:ext uri="{FF2B5EF4-FFF2-40B4-BE49-F238E27FC236}">
                <a16:creationId xmlns:a16="http://schemas.microsoft.com/office/drawing/2014/main" id="{69F4ECA3-CF40-6958-D29F-5F77678ADF91}"/>
              </a:ext>
            </a:extLst>
          </p:cNvPr>
          <p:cNvSpPr>
            <a:spLocks noGrp="1"/>
          </p:cNvSpPr>
          <p:nvPr>
            <p:ph idx="1"/>
          </p:nvPr>
        </p:nvSpPr>
        <p:spPr/>
        <p:txBody>
          <a:bodyPr>
            <a:normAutofit lnSpcReduction="10000"/>
          </a:bodyPr>
          <a:lstStyle/>
          <a:p>
            <a:pPr marL="0" indent="0">
              <a:buNone/>
            </a:pPr>
            <a:r>
              <a:rPr lang="en-GB" dirty="0"/>
              <a:t>Please read the article by </a:t>
            </a:r>
            <a:r>
              <a:rPr lang="en-GB" b="1" dirty="0" err="1"/>
              <a:t>Landa</a:t>
            </a:r>
            <a:r>
              <a:rPr lang="en-GB" b="1" dirty="0"/>
              <a:t> et al. (2006)</a:t>
            </a:r>
          </a:p>
          <a:p>
            <a:pPr marL="0" indent="0">
              <a:buNone/>
            </a:pPr>
            <a:endParaRPr lang="en-GB" dirty="0"/>
          </a:p>
          <a:p>
            <a:pPr marL="0" indent="0">
              <a:buNone/>
            </a:pPr>
            <a:r>
              <a:rPr lang="en-GB" u="sng" dirty="0"/>
              <a:t>Consider</a:t>
            </a:r>
            <a:r>
              <a:rPr lang="en-GB" dirty="0"/>
              <a:t>:</a:t>
            </a:r>
          </a:p>
          <a:p>
            <a:r>
              <a:rPr lang="en-GB" dirty="0"/>
              <a:t>How is group CBT used? </a:t>
            </a:r>
          </a:p>
          <a:p>
            <a:r>
              <a:rPr lang="en-GB" dirty="0"/>
              <a:t>Is it an effective for the clients in this study? </a:t>
            </a:r>
          </a:p>
          <a:p>
            <a:r>
              <a:rPr lang="en-GB" dirty="0"/>
              <a:t>What evaluation points do you think are raised by this article?</a:t>
            </a:r>
          </a:p>
        </p:txBody>
      </p:sp>
    </p:spTree>
    <p:extLst>
      <p:ext uri="{BB962C8B-B14F-4D97-AF65-F5344CB8AC3E}">
        <p14:creationId xmlns:p14="http://schemas.microsoft.com/office/powerpoint/2010/main" val="4178553140"/>
      </p:ext>
    </p:extLst>
  </p:cSld>
  <p:clrMapOvr>
    <a:masterClrMapping/>
  </p:clrMapOvr>
</p:sld>
</file>

<file path=ppt/theme/theme1.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CAFF2B64-A788-4857-8A55-447C2CC8B868}" vid="{37A59BBF-9B3C-4BC9-A08D-CCA24BB26A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282</TotalTime>
  <Words>665</Words>
  <Application>Microsoft Office PowerPoint</Application>
  <PresentationFormat>Widescreen</PresentationFormat>
  <Paragraphs>117</Paragraphs>
  <Slides>21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Myriad Pro</vt:lpstr>
      <vt:lpstr>Arial</vt:lpstr>
      <vt:lpstr>Calibri</vt:lpstr>
      <vt:lpstr>Symbol</vt:lpstr>
      <vt:lpstr>Times New Roman</vt:lpstr>
      <vt:lpstr>UWTSD Theme</vt:lpstr>
      <vt:lpstr>Mental Disorders and Psychopathology</vt:lpstr>
      <vt:lpstr>Module aim</vt:lpstr>
      <vt:lpstr>Learning outcomes</vt:lpstr>
      <vt:lpstr>Conditions we will study:</vt:lpstr>
      <vt:lpstr>Assessment: Component 2</vt:lpstr>
      <vt:lpstr>Task description:</vt:lpstr>
      <vt:lpstr>PowerPoint Presentation</vt:lpstr>
      <vt:lpstr>Report guidance (on Moodle)</vt:lpstr>
      <vt:lpstr>Report guidance (on Moodle)</vt:lpstr>
      <vt:lpstr>Report guidance (on Moodle)</vt:lpstr>
      <vt:lpstr>Report guidance (on Moodle)</vt:lpstr>
      <vt:lpstr>Referencing</vt:lpstr>
      <vt:lpstr>Schizophreniaa</vt:lpstr>
      <vt:lpstr>Biological explanation of schizophrenia</vt:lpstr>
      <vt:lpstr>Gottesman and Shields</vt:lpstr>
      <vt:lpstr>Is using genetics as an explanation for schizophrenia useful and beneficial?</vt:lpstr>
      <vt:lpstr>Biological explanation of schizophrenia</vt:lpstr>
      <vt:lpstr>Biological treatment</vt:lpstr>
      <vt:lpstr>Psychological treatment: CBT</vt:lpstr>
      <vt:lpstr>CBT approach</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Autism</dc:title>
  <dc:creator>Dushika Rajan</dc:creator>
  <cp:lastModifiedBy>Alice Clayton</cp:lastModifiedBy>
  <cp:revision>28</cp:revision>
  <dcterms:created xsi:type="dcterms:W3CDTF">2021-03-15T01:30:54Z</dcterms:created>
  <dcterms:modified xsi:type="dcterms:W3CDTF">2024-02-20T08:41:56Z</dcterms:modified>
</cp:coreProperties>
</file>