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6" r:id="rId4"/>
  </p:sldMasterIdLst>
  <p:notesMasterIdLst>
    <p:notesMasterId r:id="rId30"/>
  </p:notesMasterIdLst>
  <p:handoutMasterIdLst>
    <p:handoutMasterId r:id="rId31"/>
  </p:handoutMasterIdLst>
  <p:sldIdLst>
    <p:sldId id="256" r:id="rId5"/>
    <p:sldId id="296" r:id="rId6"/>
    <p:sldId id="277" r:id="rId7"/>
    <p:sldId id="261" r:id="rId8"/>
    <p:sldId id="262" r:id="rId9"/>
    <p:sldId id="289" r:id="rId10"/>
    <p:sldId id="264" r:id="rId11"/>
    <p:sldId id="258" r:id="rId12"/>
    <p:sldId id="278" r:id="rId13"/>
    <p:sldId id="266" r:id="rId14"/>
    <p:sldId id="295" r:id="rId15"/>
    <p:sldId id="293" r:id="rId16"/>
    <p:sldId id="270" r:id="rId17"/>
    <p:sldId id="280" r:id="rId18"/>
    <p:sldId id="282" r:id="rId19"/>
    <p:sldId id="287" r:id="rId20"/>
    <p:sldId id="260" r:id="rId21"/>
    <p:sldId id="283" r:id="rId22"/>
    <p:sldId id="290" r:id="rId23"/>
    <p:sldId id="275" r:id="rId24"/>
    <p:sldId id="276" r:id="rId25"/>
    <p:sldId id="271" r:id="rId26"/>
    <p:sldId id="297" r:id="rId27"/>
    <p:sldId id="298" r:id="rId28"/>
    <p:sldId id="299" r:id="rId2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99FF"/>
    <a:srgbClr val="FFCC00"/>
    <a:srgbClr val="E9E6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32FBE8-01C9-47A8-A5E9-177B3F7E5204}" v="31" dt="2025-10-20T06:47:12.2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974" autoAdjust="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>
        <p:guide orient="horz" pos="33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4632" y="149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commentAuthors" Target="commentAuthor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>
              <a:noFill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1CE6-4310-A8B0-2035D854994C}"/>
              </c:ext>
            </c:extLst>
          </c:dPt>
          <c:dPt>
            <c:idx val="1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1CE6-4310-A8B0-2035D854994C}"/>
              </c:ext>
            </c:extLst>
          </c:dPt>
          <c:dPt>
            <c:idx val="2"/>
            <c:bubble3D val="0"/>
            <c:spPr>
              <a:solidFill>
                <a:schemeClr val="tx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1CE6-4310-A8B0-2035D854994C}"/>
              </c:ext>
            </c:extLst>
          </c:dPt>
          <c:dPt>
            <c:idx val="3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1CE6-4310-A8B0-2035D854994C}"/>
              </c:ext>
            </c:extLst>
          </c:dPt>
          <c:cat>
            <c:strRef>
              <c:f>Sheet1!$A$2:$A$5</c:f>
              <c:strCache>
                <c:ptCount val="4"/>
                <c:pt idx="0">
                  <c:v>Part 1</c:v>
                </c:pt>
                <c:pt idx="1">
                  <c:v>Part 2</c:v>
                </c:pt>
                <c:pt idx="2">
                  <c:v>Part 3</c:v>
                </c:pt>
                <c:pt idx="3">
                  <c:v>Part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82000</c:v>
                </c:pt>
                <c:pt idx="1">
                  <c:v>32000</c:v>
                </c:pt>
                <c:pt idx="2">
                  <c:v>14000</c:v>
                </c:pt>
                <c:pt idx="3">
                  <c:v>12000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1CE6-4310-A8B0-2035D85499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16"/>
        <c:holeSize val="80"/>
      </c:doughnut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bg1">
                <a:lumMod val="75000"/>
              </a:schemeClr>
            </a:solidFill>
            <a:ln>
              <a:noFill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E8EE-4329-89F6-BD625CE6A08A}"/>
              </c:ext>
            </c:extLst>
          </c:dPt>
          <c:dPt>
            <c:idx val="1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E8EE-4329-89F6-BD625CE6A08A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E8EE-4329-89F6-BD625CE6A08A}"/>
              </c:ext>
            </c:extLst>
          </c:dPt>
          <c:dPt>
            <c:idx val="3"/>
            <c:bubble3D val="0"/>
            <c:spPr>
              <a:solidFill>
                <a:schemeClr val="tx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E8EE-4329-89F6-BD625CE6A08A}"/>
              </c:ext>
            </c:extLst>
          </c:dPt>
          <c:cat>
            <c:strRef>
              <c:f>Sheet1!$A$2:$A$5</c:f>
              <c:strCache>
                <c:ptCount val="4"/>
                <c:pt idx="0">
                  <c:v>Part 1</c:v>
                </c:pt>
                <c:pt idx="1">
                  <c:v>Part 2</c:v>
                </c:pt>
                <c:pt idx="2">
                  <c:v>Part 3</c:v>
                </c:pt>
                <c:pt idx="3">
                  <c:v>Part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82000</c:v>
                </c:pt>
                <c:pt idx="1">
                  <c:v>32000</c:v>
                </c:pt>
                <c:pt idx="2">
                  <c:v>14000</c:v>
                </c:pt>
                <c:pt idx="3">
                  <c:v>12000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E8EE-4329-89F6-BD625CE6A0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16"/>
        <c:holeSize val="80"/>
      </c:doughnut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>
              <a:noFill/>
            </a:ln>
          </c:spPr>
          <c:dPt>
            <c:idx val="0"/>
            <c:bubble3D val="0"/>
            <c:spPr>
              <a:solidFill>
                <a:schemeClr val="tx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B039-4882-B53F-7D54DC816E33}"/>
              </c:ext>
            </c:extLst>
          </c:dPt>
          <c:dPt>
            <c:idx val="1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B039-4882-B53F-7D54DC816E33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B039-4882-B53F-7D54DC816E33}"/>
              </c:ext>
            </c:extLst>
          </c:dPt>
          <c:dPt>
            <c:idx val="3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B039-4882-B53F-7D54DC816E33}"/>
              </c:ext>
            </c:extLst>
          </c:dPt>
          <c:cat>
            <c:strRef>
              <c:f>Sheet1!$A$2:$A$5</c:f>
              <c:strCache>
                <c:ptCount val="4"/>
                <c:pt idx="0">
                  <c:v>Part 1</c:v>
                </c:pt>
                <c:pt idx="1">
                  <c:v>Part 2</c:v>
                </c:pt>
                <c:pt idx="2">
                  <c:v>Part 3</c:v>
                </c:pt>
                <c:pt idx="3">
                  <c:v>Part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82000</c:v>
                </c:pt>
                <c:pt idx="1">
                  <c:v>32000</c:v>
                </c:pt>
                <c:pt idx="2">
                  <c:v>14000</c:v>
                </c:pt>
                <c:pt idx="3">
                  <c:v>12000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B039-4882-B53F-7D54DC816E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16"/>
        <c:holeSize val="80"/>
      </c:doughnut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>
              <a:noFill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DBEE-4C20-AC0D-26BEDCBA2FE1}"/>
              </c:ext>
            </c:extLst>
          </c:dPt>
          <c:dPt>
            <c:idx val="1"/>
            <c:bubble3D val="0"/>
            <c:spPr>
              <a:solidFill>
                <a:schemeClr val="tx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DBEE-4C20-AC0D-26BEDCBA2FE1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DBEE-4C20-AC0D-26BEDCBA2FE1}"/>
              </c:ext>
            </c:extLst>
          </c:dPt>
          <c:dPt>
            <c:idx val="3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DBEE-4C20-AC0D-26BEDCBA2FE1}"/>
              </c:ext>
            </c:extLst>
          </c:dPt>
          <c:cat>
            <c:strRef>
              <c:f>Sheet1!$A$2:$A$5</c:f>
              <c:strCache>
                <c:ptCount val="4"/>
                <c:pt idx="0">
                  <c:v>Part 1</c:v>
                </c:pt>
                <c:pt idx="1">
                  <c:v>Part 2</c:v>
                </c:pt>
                <c:pt idx="2">
                  <c:v>Part 3</c:v>
                </c:pt>
                <c:pt idx="3">
                  <c:v>Part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82000</c:v>
                </c:pt>
                <c:pt idx="1">
                  <c:v>32000</c:v>
                </c:pt>
                <c:pt idx="2">
                  <c:v>14000</c:v>
                </c:pt>
                <c:pt idx="3">
                  <c:v>12000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DBEE-4C20-AC0D-26BEDCBA2FE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16"/>
        <c:holeSize val="80"/>
      </c:doughnut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3F6ED8B-CF52-4A64-BACC-61D9C1041E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022B2-02C5-4E03-99BC-0BA3C57AC49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245C065-7973-41A8-A2CC-441A8BA3384C}" type="datetime1">
              <a:rPr lang="en-GB" smtClean="0"/>
              <a:t>20/10/2025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FEE8C-8D38-4F2A-950E-071C6823E27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567A6D-959B-4552-AB8D-4CCA819CAA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BF9A36D-7FAC-478F-9944-F324014F6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46769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87A586-3225-45EC-B90F-43F9676D14C2}" type="datetime1">
              <a:rPr lang="en-GB" smtClean="0"/>
              <a:pPr/>
              <a:t>20/10/2025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4B9A9E5-4F7F-4A7D-9DE1-89923232926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8778318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goodreads.com%2Fquotes%2F685197-if-you-hire-people-just-because-they-can-do-a&amp;data=05%7C02%7CL.Davies%40uwtsd.ac.uk%7C15c10fed47d24898717608de0f2c7f68%7C4e0f11f9046e45059cb8db2152311e21%7C0%7C0%7C638964880946585094%7CUnknown%7CTWFpbGZsb3d8eyJFbXB0eU1hcGkiOnRydWUsIlYiOiIwLjAuMDAwMCIsIlAiOiJXaW4zMiIsIkFOIjoiTWFpbCIsIldUIjoyfQ%3D%3D%7C0%7C%7C%7C&amp;sdata=T8%2BcHJ4q7U2kJoAWnfues1yygk9W5c%2FgAAh2xLnuyNQ%3D&amp;reserved=0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3340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FC7193-56BC-B93D-70D9-1AD4A310CC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D08F4D-AB94-5932-066E-65EC1E2279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B75A57-FCC0-86AB-6B34-FEBB764106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B2410B-C042-AB6F-6936-DC87B11616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0953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9132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0850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4B9A9E5-4F7F-4A7D-9DE1-89923232926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0653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0789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URL Gwreiddiol: https://www.goodreads.com/quotes/685197-if-you-hire-people-just-because-they-can-do-a. Cliciwch neu daro\'r ddolen os ydych chi\'n ymddiried ynddi."/>
              </a:rPr>
              <a:t>https://www.goodreads.com/quotes/685197-if-you-hire-people-just-because-they-can-do-a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318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646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975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Interview Techniques (UWTSD library)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8753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8E32D9-3EC8-95D2-EB66-A5E3EC50F4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9B9F59-A38C-C17A-B27E-1D110DE83C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53A6B5-9B9F-2A47-A680-3DBFD04D8B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Interview Techniques (UWTSD library)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70D60D-33A4-3034-94AF-FC1F359C35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494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9961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4156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9351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Strategy Formulation Process (CIPD/Google)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6921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SMART (scholarly)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1773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1218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Training and Development (UWTSD)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43568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  <a:p>
            <a: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Future of Job Recruiting (Google)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36421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09451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14324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Bridewell website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8879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noProof="0" smtClean="0"/>
              <a:t>24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3414290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28B5DE-BC18-311F-47C1-A5790D12F5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004809-90C8-8363-4678-384A13C4ED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E04242-3544-D6F1-3A42-E610B2A744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9E03C8-0154-FEBA-FB54-14117E01C5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noProof="0" smtClean="0"/>
              <a:t>25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943283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16040" y="4434840"/>
            <a:ext cx="4941771" cy="1122202"/>
          </a:xfrm>
        </p:spPr>
        <p:txBody>
          <a:bodyPr rtlCol="0" anchor="b">
            <a:noAutofit/>
          </a:bodyPr>
          <a:lstStyle>
            <a:lvl1pPr algn="l">
              <a:defRPr sz="3600" cap="all" spc="150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 rtlCol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108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28341" b="23071"/>
          <a:stretch/>
        </p:blipFill>
        <p:spPr>
          <a:xfrm>
            <a:off x="5488815" y="0"/>
            <a:ext cx="670318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499" y="1020445"/>
            <a:ext cx="3171825" cy="1325563"/>
          </a:xfrm>
        </p:spPr>
        <p:txBody>
          <a:bodyPr rtlCol="0" anchor="b">
            <a:normAutofit/>
          </a:bodyPr>
          <a:lstStyle>
            <a:lvl1pPr>
              <a:defRPr sz="28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499" y="2924175"/>
            <a:ext cx="3171825" cy="2519363"/>
          </a:xfrm>
        </p:spPr>
        <p:txBody>
          <a:bodyPr rtlCol="0">
            <a:norm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1pPr>
            <a:lvl2pPr marL="4572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2pPr>
            <a:lvl3pPr marL="9144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3pPr>
            <a:lvl4pPr marL="13716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4pPr>
            <a:lvl5pPr marL="18288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F5093-3C53-4152-B8FE-0522E07952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31270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0">
            <a:extLst>
              <a:ext uri="{FF2B5EF4-FFF2-40B4-BE49-F238E27FC236}">
                <a16:creationId xmlns:a16="http://schemas.microsoft.com/office/drawing/2014/main" id="{9D2AF524-D4B4-4A3A-9CE4-EDAFE1D5A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13884" y="0"/>
            <a:ext cx="10078116" cy="6858000"/>
          </a:xfrm>
          <a:custGeom>
            <a:avLst/>
            <a:gdLst>
              <a:gd name="connsiteX0" fmla="*/ 3793236 w 10078116"/>
              <a:gd name="connsiteY0" fmla="*/ 6858000 h 6858000"/>
              <a:gd name="connsiteX1" fmla="*/ 0 w 10078116"/>
              <a:gd name="connsiteY1" fmla="*/ 0 h 6858000"/>
              <a:gd name="connsiteX2" fmla="*/ 10078116 w 10078116"/>
              <a:gd name="connsiteY2" fmla="*/ 0 h 6858000"/>
              <a:gd name="connsiteX3" fmla="*/ 10078116 w 1007811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78116" h="6858000">
                <a:moveTo>
                  <a:pt x="3793236" y="6858000"/>
                </a:moveTo>
                <a:lnTo>
                  <a:pt x="0" y="0"/>
                </a:lnTo>
                <a:lnTo>
                  <a:pt x="10078116" y="0"/>
                </a:lnTo>
                <a:lnTo>
                  <a:pt x="10078116" y="685800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 rtlCol="0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318" y="1481138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14375" y="2557463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20800" y="3633788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05000" y="4710114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5" y="1594478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8" y="2673328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7" y="3755394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79" y="4824430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795F91-C721-4363-956D-756673AE7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353515" y="502393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AC14461-E27D-413D-B31A-47B74646A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759917" y="3948451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6AEA4C-7710-4829-BA87-8DD77F159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173453" y="2872686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BD473E-6203-491C-87AC-54AC0AB23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86263" y="179608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C36F-5D3E-439D-80B5-32633FC3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10A8A-CEC9-4787-A745-C28DD965F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75279" y="6356350"/>
            <a:ext cx="1808712" cy="365125"/>
          </a:xfrm>
        </p:spPr>
        <p:txBody>
          <a:bodyPr rtlCol="0"/>
          <a:lstStyle>
            <a:lvl1pPr>
              <a:defRPr sz="900"/>
            </a:lvl1pPr>
          </a:lstStyle>
          <a:p>
            <a:pPr algn="l"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52812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5900" y="2563123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85664" y="3070348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87DD41A9-B6B3-48D9-A3A6-831B39C9158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73004" y="2563123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FB791E68-EDF5-4CC2-8774-A27AEF1D25E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73143" y="3070348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AA224F82-7E0C-4EBF-97D3-132481DBC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85899" y="4319431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699D24C6-4AFB-4222-8E0C-4D11CD9C0FF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86412" y="4826656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B05E19C-DF33-4515-AC52-F95850810E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72630" y="4319431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C0EBC62D-442C-45D3-B66B-C6578FBB337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673143" y="4826656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298DCF7-7DC1-4618-8133-F63847B0A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688388" y="0"/>
            <a:ext cx="3503612" cy="235295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53A6567-233D-4A3B-B52B-DE7E5E35A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20943" y="0"/>
            <a:ext cx="2471057" cy="2699032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1487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08760" y="4156405"/>
            <a:ext cx="3139440" cy="1325563"/>
          </a:xfrm>
        </p:spPr>
        <p:txBody>
          <a:bodyPr rtlCol="0" anchor="b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153063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186006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07D6A00C-D56B-4E8B-B992-7DA51D3C726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263043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DA90DA32-7E6A-4713-BDC9-73910E2A0E6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295985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D7E57261-C874-4DFD-AF7D-F9EC50B3BFD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373022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843F77CE-098F-4777-8C30-5CEE7954D14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05965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4CAE269A-B6AB-42A6-9575-6057FA25A29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920106" y="4830024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46866A49-A3A8-4869-961C-EB41F6BC784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919680" y="5159449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6D8D9106-8780-461D-9091-E074B0A3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-4696" y="-1"/>
            <a:ext cx="4896735" cy="438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50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roduc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075" y="1671639"/>
            <a:ext cx="5111750" cy="1204912"/>
          </a:xfrm>
        </p:spPr>
        <p:txBody>
          <a:bodyPr rtlCol="0"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9FBD260-5143-4B12-B9F8-33E48D548909}"/>
              </a:ext>
            </a:extLst>
          </p:cNvPr>
          <p:cNvCxnSpPr/>
          <p:nvPr/>
        </p:nvCxnSpPr>
        <p:spPr>
          <a:xfrm>
            <a:off x="9096375" y="1497012"/>
            <a:ext cx="30956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/>
          <p:nvPr/>
        </p:nvCxnSpPr>
        <p:spPr>
          <a:xfrm flipH="1">
            <a:off x="6953250" y="-25401"/>
            <a:ext cx="3790950" cy="69024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70146B66-4F07-44BE-8AAB-48EA5170DA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3A927BE5-2F4C-4EBD-9093-C4ED6E302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C4C1336B-CF5E-42FF-80E8-7D33A2D6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9327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2571235"/>
            <a:ext cx="4179570" cy="1715531"/>
          </a:xfrm>
        </p:spPr>
        <p:txBody>
          <a:bodyPr rtlCol="0" anchor="ctr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05D2CCB-CCFC-4A8A-ADA9-C1E4D13B96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668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AEE644D4-F9A4-4237-BD5C-4B97ABA93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55816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F67A8-55FA-435D-A18C-96D63D22B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rtlCol="0"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DAC7E4E-FE06-4E90-8107-6B543E5515ED}"/>
              </a:ext>
            </a:extLst>
          </p:cNvPr>
          <p:cNvCxnSpPr/>
          <p:nvPr/>
        </p:nvCxnSpPr>
        <p:spPr>
          <a:xfrm flipV="1">
            <a:off x="2209800" y="0"/>
            <a:ext cx="243840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3864668D-D640-4ABF-BB9A-D60176660F0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2E289D5A-B06B-43D4-A3CA-3B06C4D49F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1DCC2995-DE17-436D-82AE-6E107865CB7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7E70A65-1FB1-4F42-854B-8213ED73F79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5657994-DC61-4DEB-BB2B-65DFCA997AF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18397EE2-60CD-47FD-AF8F-83A5324D9D1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Date Placeholder 2">
            <a:extLst>
              <a:ext uri="{FF2B5EF4-FFF2-40B4-BE49-F238E27FC236}">
                <a16:creationId xmlns:a16="http://schemas.microsoft.com/office/drawing/2014/main" id="{1E25EFF1-65C7-4F93-8740-46885C6BEA57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8" name="Footer Placeholder 3">
            <a:extLst>
              <a:ext uri="{FF2B5EF4-FFF2-40B4-BE49-F238E27FC236}">
                <a16:creationId xmlns:a16="http://schemas.microsoft.com/office/drawing/2014/main" id="{C16D80BF-B599-4FC0-ABD5-98777872FE5F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F64421B1-FF90-4939-90BD-8206DE5036D0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4798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43104" y="2776936"/>
            <a:ext cx="2882475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47665" y="2776936"/>
            <a:ext cx="2896671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3105150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2238376" cy="24765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066421" y="2776936"/>
            <a:ext cx="2882475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03189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B38B0D13-BD5F-460B-B337-F4A934202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65141" y="2358007"/>
            <a:ext cx="2438400" cy="20193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BE72876B-D3DA-4462-9E24-3354D8D02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000625" y="2531837"/>
            <a:ext cx="2190750" cy="19431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14A539B6-6E3F-41BA-ACE2-76E8BB651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45608" y="2421056"/>
            <a:ext cx="2324100" cy="20574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063855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066E2EA-C6EA-4A02-818E-33BD582D92E7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5475514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7B9C3B0-3522-407C-B662-631E19ECC95F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8887174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9698" y="4824188"/>
            <a:ext cx="3124093" cy="462927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82D8880F-3EAC-45C9-91F2-19A193791A18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129698" y="5280763"/>
            <a:ext cx="3124093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26261" y="4824188"/>
            <a:ext cx="3139479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9019518E-E850-403D-A5B5-4B53F8C4A56B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526261" y="5280763"/>
            <a:ext cx="3139479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938210" y="4824188"/>
            <a:ext cx="3124093" cy="462927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A8058154-45E5-403E-B714-AC85774F391F}"/>
              </a:ext>
            </a:extLst>
          </p:cNvPr>
          <p:cNvSpPr>
            <a:spLocks noGrp="1"/>
          </p:cNvSpPr>
          <p:nvPr>
            <p:ph sz="half" idx="19"/>
          </p:nvPr>
        </p:nvSpPr>
        <p:spPr>
          <a:xfrm>
            <a:off x="7938210" y="5280763"/>
            <a:ext cx="3124093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261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892177"/>
            <a:ext cx="8421688" cy="1325563"/>
          </a:xfrm>
        </p:spPr>
        <p:txBody>
          <a:bodyPr rtlCol="0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76936"/>
            <a:ext cx="39243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3700" y="3834606"/>
            <a:ext cx="3924300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76936"/>
            <a:ext cx="3943627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10173" y="3834606"/>
            <a:ext cx="3943627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24E1DB-1F20-4C28-8069-D9219D1F8B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25785" y="0"/>
            <a:ext cx="4368030" cy="391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740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1">
            <a:extLst>
              <a:ext uri="{FF2B5EF4-FFF2-40B4-BE49-F238E27FC236}">
                <a16:creationId xmlns:a16="http://schemas.microsoft.com/office/drawing/2014/main" id="{B495A4C6-232E-4A1A-B575-7EF7F414FD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325563"/>
          </a:xfrm>
        </p:spPr>
        <p:txBody>
          <a:bodyPr rtlCol="0">
            <a:normAutofit/>
          </a:bodyPr>
          <a:lstStyle>
            <a:lvl1pPr algn="l"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D194B4E-75F4-47BE-B171-9C64697AB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endCxn id="17" idx="1"/>
          </p:cNvCxnSpPr>
          <p:nvPr userDrawn="1"/>
        </p:nvCxnSpPr>
        <p:spPr>
          <a:xfrm>
            <a:off x="2315757" y="3774842"/>
            <a:ext cx="762469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EFDA35F-76DF-4FDC-90C9-F9FEDF322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2091972"/>
            <a:ext cx="4678" cy="3376818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2B4C6F7E-40F0-42B1-AFE0-D3C95660E0D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42517" y="1599947"/>
            <a:ext cx="1706965" cy="492025"/>
          </a:xfrm>
          <a:prstGeom prst="rect">
            <a:avLst/>
          </a:prstGeom>
        </p:spPr>
        <p:txBody>
          <a:bodyPr rtlCol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all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42EE46E3-709F-4AE9-AECE-FD647B6DCFD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38732" y="2378452"/>
            <a:ext cx="1183179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3194FB4F-01AC-4A0E-BBE2-CF2B69F6FAC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522269" y="2169263"/>
            <a:ext cx="1706965" cy="104857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1" cap="all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8E76F955-6B23-4972-8E86-603F19ECF6C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21894" y="3528829"/>
            <a:ext cx="1393863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cap="all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DDA77547-4FF4-4B15-96F1-DC9B00175B4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940449" y="3528829"/>
            <a:ext cx="1380681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cap="all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6E6B6915-DFCC-44EB-9C61-6B7725D1B79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637747" y="4634331"/>
            <a:ext cx="1183179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6718CC56-7B04-41D0-A320-CCCDC20D761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175224" y="4459860"/>
            <a:ext cx="1183179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778E1C09-B7DB-4CE7-A5B9-90BCF5444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552714" y="4321788"/>
            <a:ext cx="1183179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7CFA026C-42CE-4C20-9DDE-417FDF6CB4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42517" y="5468790"/>
            <a:ext cx="1706965" cy="492025"/>
          </a:xfrm>
          <a:prstGeom prst="rect">
            <a:avLst/>
          </a:prstGeom>
        </p:spPr>
        <p:txBody>
          <a:bodyPr rtlCol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all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0AFAA95F-1461-496C-BAB4-D5D0594554F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801857" y="5195673"/>
            <a:ext cx="1183179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31" name="Date Placeholder 2">
            <a:extLst>
              <a:ext uri="{FF2B5EF4-FFF2-40B4-BE49-F238E27FC236}">
                <a16:creationId xmlns:a16="http://schemas.microsoft.com/office/drawing/2014/main" id="{B8C04945-62C9-4964-8891-6D30EA90D2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32" name="Footer Placeholder 3">
            <a:extLst>
              <a:ext uri="{FF2B5EF4-FFF2-40B4-BE49-F238E27FC236}">
                <a16:creationId xmlns:a16="http://schemas.microsoft.com/office/drawing/2014/main" id="{51029B8B-F669-4889-98DD-901661178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33" name="Slide Number Placeholder 4">
            <a:extLst>
              <a:ext uri="{FF2B5EF4-FFF2-40B4-BE49-F238E27FC236}">
                <a16:creationId xmlns:a16="http://schemas.microsoft.com/office/drawing/2014/main" id="{7A0B84D6-438D-4B3B-B52C-6F5EC159B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262508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AE202E03-5C65-4305-B969-65220AD41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41825" b="23071"/>
          <a:stretch/>
        </p:blipFill>
        <p:spPr>
          <a:xfrm flipH="1">
            <a:off x="0" y="0"/>
            <a:ext cx="5441888" cy="6858000"/>
          </a:xfrm>
          <a:custGeom>
            <a:avLst/>
            <a:gdLst>
              <a:gd name="connsiteX0" fmla="*/ 5441888 w 5441888"/>
              <a:gd name="connsiteY0" fmla="*/ 0 h 6858000"/>
              <a:gd name="connsiteX1" fmla="*/ 0 w 5441888"/>
              <a:gd name="connsiteY1" fmla="*/ 0 h 6858000"/>
              <a:gd name="connsiteX2" fmla="*/ 0 w 5441888"/>
              <a:gd name="connsiteY2" fmla="*/ 6858000 h 6858000"/>
              <a:gd name="connsiteX3" fmla="*/ 5441888 w 5441888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41888" h="6858000">
                <a:moveTo>
                  <a:pt x="5441888" y="0"/>
                </a:moveTo>
                <a:lnTo>
                  <a:pt x="0" y="0"/>
                </a:lnTo>
                <a:lnTo>
                  <a:pt x="0" y="6858000"/>
                </a:lnTo>
                <a:lnTo>
                  <a:pt x="5441888" y="6858000"/>
                </a:lnTo>
                <a:close/>
              </a:path>
            </a:pathLst>
          </a:cu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1E1C8C6D-0530-475B-A7F7-0E00C33ACF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rtlCol="0"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3D2778A3-7084-4333-8349-03B1FEB5FE7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70ED2545-F96B-400C-B6F4-F1D2D83B724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4A2FECA2-3808-47DC-84EB-CD3395C2052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7" name="Text Placeholder 18">
            <a:extLst>
              <a:ext uri="{FF2B5EF4-FFF2-40B4-BE49-F238E27FC236}">
                <a16:creationId xmlns:a16="http://schemas.microsoft.com/office/drawing/2014/main" id="{24393B9A-03C4-45C1-8172-F8B354458A4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18EC24A5-B4A5-4BAB-AE40-30EB69D6EF7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726F36C0-4E6A-4A10-960D-11D78D04447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76933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250D272-9B39-4C2D-B0F5-21010D11E43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48749" y="1361938"/>
            <a:ext cx="6765925" cy="496888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Chart Placeholder 6">
            <a:extLst>
              <a:ext uri="{FF2B5EF4-FFF2-40B4-BE49-F238E27FC236}">
                <a16:creationId xmlns:a16="http://schemas.microsoft.com/office/drawing/2014/main" id="{08AF2DB4-A973-4307-B59C-6058A138835C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286002"/>
            <a:ext cx="6094270" cy="3542143"/>
          </a:xfrm>
        </p:spPr>
        <p:txBody>
          <a:bodyPr rtlCol="0"/>
          <a:lstStyle/>
          <a:p>
            <a:pPr rtl="0"/>
            <a:r>
              <a:rPr lang="en-GB" noProof="0"/>
              <a:t>Click icon to add chart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39C283A-EC40-421C-8A0E-F9A3161C889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858125" y="2284624"/>
            <a:ext cx="3147332" cy="306388"/>
          </a:xfrm>
        </p:spPr>
        <p:txBody>
          <a:bodyPr rtlCol="0">
            <a:noAutofit/>
          </a:bodyPr>
          <a:lstStyle>
            <a:lvl1pPr marL="0" indent="0">
              <a:buNone/>
              <a:defRPr sz="1400" cap="all" spc="15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05CA2B1-D510-4949-A638-C1A064DA41A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7858125" y="2779713"/>
            <a:ext cx="3148013" cy="3095625"/>
          </a:xfrm>
        </p:spPr>
        <p:txBody>
          <a:bodyPr rtlCol="0">
            <a:normAutofit/>
          </a:bodyPr>
          <a:lstStyle>
            <a:lvl1pPr marL="0" indent="0">
              <a:buNone/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914400" indent="0">
              <a:buNone/>
              <a:defRPr sz="105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3716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18288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910030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46070C-E825-43D0-99F4-8B4614131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057683"/>
            <a:ext cx="12191998" cy="20101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E4E92FC5-6FC2-45C2-9200-3244F9EA69A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4D75C136-D6C3-4431-8776-997070627AA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FD15D323-BFE3-4ACE-9A2E-C9EB69458B1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3B520767-B49F-4503-8120-B66E411F33E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C2F5A0-E03E-4C89-B9EB-8D48889F5F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59D3CBFE-13C8-4DB1-A831-9393264923E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82385A0A-C61D-4BBD-AC77-D7642F895E2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ED89FCE-7507-4C8C-923F-9222905894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2A9276DB-F427-4F8E-8E4C-466600F390F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79023948-0C1E-4DAB-B885-1C713409AA08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2F73935-BF53-4510-8B8F-EDB1CD56A1BB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4AB6A03C-6180-41ED-A88D-ECBB80D160F2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45AD645-55F0-41A9-AC53-ED30BF1340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B3645A3-D681-45BF-B195-452D000802C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C39F248D-01B4-40EE-B483-E8E81806DFB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1D0F1859-7A34-42DF-873E-2CF864E4C4B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6EB397AF-B5C1-40FE-86D4-BA660E4C6E46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AF1343D5-DC0F-4C7E-967F-CFC300A2C807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9AD688A5-D2DF-4FC3-8171-FAEA8C4F5566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EA05A5D4-01B0-4932-B03E-571986E282EA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2A84601-CD4F-49ED-8D51-CEF03236305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FC05EC7-9D6C-486B-9E2F-D3612013C0A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98F455FB-241B-4E1F-B581-FA6CBA239545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C49FB196-753D-4A12-9460-57D8AB4B540B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9E38664A-8108-4E24-800B-3C32ADA43978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2908458B-A3ED-4855-9E08-108D7C4A8D36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A35437-CCDE-4D92-B879-F23B329C8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9640" y="4034785"/>
            <a:ext cx="10332720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6" name="Date Placeholder 2">
            <a:extLst>
              <a:ext uri="{FF2B5EF4-FFF2-40B4-BE49-F238E27FC236}">
                <a16:creationId xmlns:a16="http://schemas.microsoft.com/office/drawing/2014/main" id="{1CDC588F-73BC-4108-974B-0EAAB8213C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37" name="Footer Placeholder 3">
            <a:extLst>
              <a:ext uri="{FF2B5EF4-FFF2-40B4-BE49-F238E27FC236}">
                <a16:creationId xmlns:a16="http://schemas.microsoft.com/office/drawing/2014/main" id="{B2AC1EB2-9B8F-4077-8B66-64F9549F2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38" name="Slide Number Placeholder 4">
            <a:extLst>
              <a:ext uri="{FF2B5EF4-FFF2-40B4-BE49-F238E27FC236}">
                <a16:creationId xmlns:a16="http://schemas.microsoft.com/office/drawing/2014/main" id="{28DE3E33-346A-45AF-B164-CB5DF04FA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563234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SmartArt Placeholder 6">
            <a:extLst>
              <a:ext uri="{FF2B5EF4-FFF2-40B4-BE49-F238E27FC236}">
                <a16:creationId xmlns:a16="http://schemas.microsoft.com/office/drawing/2014/main" id="{156CA116-0F6E-4EE9-B34F-03BA07161A7A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838200" y="2139084"/>
            <a:ext cx="10515600" cy="3695338"/>
          </a:xfrm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6988B2D-0240-4256-8268-4B9FF1E72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0" y="0"/>
            <a:ext cx="2590800" cy="76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EEAAE1-3D04-41C3-B2D2-B3BEF34C3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704850" cy="10279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43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4 Peop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11558" y="5084524"/>
            <a:ext cx="2196619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487181" y="5464114"/>
            <a:ext cx="1845511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707607" y="5099206"/>
            <a:ext cx="2145049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36913" y="5478796"/>
            <a:ext cx="1855949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lvl="1"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198271" y="5099206"/>
            <a:ext cx="2132985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327577" y="5478796"/>
            <a:ext cx="1845511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618152" y="5084524"/>
            <a:ext cx="2132984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7458" y="5464114"/>
            <a:ext cx="184551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4B72DA-52CB-4D39-A342-8857B4D95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 flipV="1">
            <a:off x="7334250" y="0"/>
            <a:ext cx="4857750" cy="76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1D9BCDA-DFB7-41A4-A7C7-CEE86CED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487150" y="0"/>
            <a:ext cx="704850" cy="17240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23728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2" pos="936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8 Peop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877176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00168" y="3654378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390120" y="3782039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26270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849262" y="3669060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739214" y="3796721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16934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2pPr>
          </a:lstStyle>
          <a:p>
            <a:pPr lvl="0"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339926" y="3669060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217963" y="3796721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36814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759806" y="3654378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634432" y="3782039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877176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1500168" y="5513214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1390120" y="5640875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226270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49262" y="5527896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3739214" y="5655557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0FB38616-82FB-4DAD-A82E-3777ACB4114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716934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2pPr>
          </a:lstStyle>
          <a:p>
            <a:pPr lvl="0" rtl="0"/>
            <a:r>
              <a:rPr lang="en-GB" noProof="0"/>
              <a:t>Click icon to add picture</a:t>
            </a:r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339926" y="5527896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229878" y="5655557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136814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759806" y="5513214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634432" y="5640875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B0DFD584-E5CF-41EF-B51E-679CE22DD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E5C02DDF-25A6-42C7-9525-F279CE209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095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1328057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790950" cy="8921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19EE98D-9541-4F21-8952-3026DEF75EC4}"/>
              </a:ext>
            </a:extLst>
          </p:cNvPr>
          <p:cNvSpPr>
            <a:spLocks noGrp="1"/>
          </p:cNvSpPr>
          <p:nvPr>
            <p:ph sz="quarter" idx="21" hasCustomPrompt="1"/>
          </p:nvPr>
        </p:nvSpPr>
        <p:spPr>
          <a:xfrm>
            <a:off x="1075447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8200" y="3788813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43D2F47-FAF2-42C2-967D-251DD4B940D7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838200" y="4464810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5120722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4" name="Content Placeholder 10">
            <a:extLst>
              <a:ext uri="{FF2B5EF4-FFF2-40B4-BE49-F238E27FC236}">
                <a16:creationId xmlns:a16="http://schemas.microsoft.com/office/drawing/2014/main" id="{AB843230-A4E3-4E21-AA93-998E28EB9018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3811391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562665" y="3788813"/>
            <a:ext cx="2342205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3322C250-87FC-4F14-A42C-FFDA120D0D6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62665" y="4464810"/>
            <a:ext cx="2342205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62665" y="5120722"/>
            <a:ext cx="2342205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Content Placeholder 10">
            <a:extLst>
              <a:ext uri="{FF2B5EF4-FFF2-40B4-BE49-F238E27FC236}">
                <a16:creationId xmlns:a16="http://schemas.microsoft.com/office/drawing/2014/main" id="{3AE0369E-A275-4E5A-AE0F-B1F9A54DEDFC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6524377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298609" y="3788813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D3C675D6-83FA-4036-B516-098EDCAF2506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298609" y="4464810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298609" y="5120722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Content Placeholder 10">
            <a:extLst>
              <a:ext uri="{FF2B5EF4-FFF2-40B4-BE49-F238E27FC236}">
                <a16:creationId xmlns:a16="http://schemas.microsoft.com/office/drawing/2014/main" id="{CCA3A81E-171B-4946-B8BA-B2F406CF0939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9260321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84A1E92D-A5BF-4268-BFF3-1418A1F03589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9023074" y="3788457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B6439AAC-8A96-4015-8A87-ED8DF7027B60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9023074" y="4464454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492F9083-A886-4EEB-94D6-1FAE6DC33000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9023074" y="5120366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86696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5" y="1671639"/>
            <a:ext cx="5111750" cy="1204912"/>
          </a:xfrm>
        </p:spPr>
        <p:txBody>
          <a:bodyPr rtlCol="0" anchor="b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82546"/>
            <a:ext cx="5111750" cy="1525588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>
            <a:cxnSpLocks/>
          </p:cNvCxnSpPr>
          <p:nvPr/>
        </p:nvCxnSpPr>
        <p:spPr>
          <a:xfrm flipH="1" flipV="1">
            <a:off x="0" y="876300"/>
            <a:ext cx="4762500" cy="16287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68C87F-B9C3-4DFF-8454-F3F52CE4346B}"/>
              </a:ext>
            </a:extLst>
          </p:cNvPr>
          <p:cNvCxnSpPr>
            <a:cxnSpLocks/>
          </p:cNvCxnSpPr>
          <p:nvPr/>
        </p:nvCxnSpPr>
        <p:spPr>
          <a:xfrm flipH="1" flipV="1">
            <a:off x="2638425" y="0"/>
            <a:ext cx="2124076" cy="51863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163167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rtlCol="0" anchor="b">
            <a:noAutofit/>
          </a:bodyPr>
          <a:lstStyle>
            <a:lvl1pPr algn="l">
              <a:defRPr sz="32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2004161"/>
          </a:xfrm>
        </p:spPr>
        <p:txBody>
          <a:bodyPr rtlCol="0">
            <a:normAutofit/>
          </a:bodyPr>
          <a:lstStyle>
            <a:lvl1pPr marL="0" indent="0" algn="l">
              <a:lnSpc>
                <a:spcPct val="150000"/>
              </a:lnSpc>
              <a:buNone/>
              <a:defRPr sz="1400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F358517-D7B7-40D0-A9D0-B650C80898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355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28452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70" r:id="rId3"/>
    <p:sldLayoutId id="2147483688" r:id="rId4"/>
    <p:sldLayoutId id="2147483694" r:id="rId5"/>
    <p:sldLayoutId id="2147483697" r:id="rId6"/>
    <p:sldLayoutId id="2147483673" r:id="rId7"/>
    <p:sldLayoutId id="2147483676" r:id="rId8"/>
    <p:sldLayoutId id="2147483672" r:id="rId9"/>
    <p:sldLayoutId id="2147483699" r:id="rId10"/>
    <p:sldLayoutId id="2147483671" r:id="rId11"/>
    <p:sldLayoutId id="2147483685" r:id="rId12"/>
    <p:sldLayoutId id="2147483700" r:id="rId13"/>
    <p:sldLayoutId id="2147483679" r:id="rId14"/>
    <p:sldLayoutId id="2147483692" r:id="rId15"/>
    <p:sldLayoutId id="2147483681" r:id="rId16"/>
    <p:sldLayoutId id="2147483674" r:id="rId17"/>
    <p:sldLayoutId id="2147483675" r:id="rId18"/>
    <p:sldLayoutId id="2147483696" r:id="rId19"/>
    <p:sldLayoutId id="2147483677" r:id="rId20"/>
    <p:sldLayoutId id="2147483678" r:id="rId2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9.xml"/><Relationship Id="rId6" Type="http://schemas.openxmlformats.org/officeDocument/2006/relationships/chart" Target="../charts/chart4.xml"/><Relationship Id="rId5" Type="http://schemas.openxmlformats.org/officeDocument/2006/relationships/chart" Target="../charts/chart3.xml"/><Relationship Id="rId4" Type="http://schemas.openxmlformats.org/officeDocument/2006/relationships/chart" Target="../charts/char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business.linkedin.com/content/dam/me/business/en-us/talent-solutions/resources/pdfs/future-of-recruiting-2024.pdf" TargetMode="External"/><Relationship Id="rId3" Type="http://schemas.openxmlformats.org/officeDocument/2006/relationships/hyperlink" Target="https://www.sciencedirect.com/science/article/abs/pii/S0149718916302580?utm_source=chatgpt.com" TargetMode="External"/><Relationship Id="rId7" Type="http://schemas.openxmlformats.org/officeDocument/2006/relationships/hyperlink" Target="https://www.cipd.org/en/knowledge/guides/strategic-workforce-planning/?utm_source=chatgpt.com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cipd.org/en/knowledge/factsheets/strategic-hrm-factsheet/?utm_source=chatgpt.com" TargetMode="External"/><Relationship Id="rId5" Type="http://schemas.openxmlformats.org/officeDocument/2006/relationships/hyperlink" Target="https://community.mis.temple.edu/mis0855002fall2015/files/2015/10/S.M.A.R.T-Way-Management-Review.pdf" TargetMode="External"/><Relationship Id="rId4" Type="http://schemas.openxmlformats.org/officeDocument/2006/relationships/hyperlink" Target="https://onlinelibrary.wiley.com/doi/10.1111/j.1744-6570.1997.tb00709.x?utm_source=chatgpt.com" TargetMode="External"/><Relationship Id="rId9" Type="http://schemas.openxmlformats.org/officeDocument/2006/relationships/hyperlink" Target="https://www.bridewell.com/about-us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en/knowledge/factsheets/strategic-hrm-factsheet/?utm_source=chatgpt.com" TargetMode="External"/><Relationship Id="rId7" Type="http://schemas.openxmlformats.org/officeDocument/2006/relationships/hyperlink" Target="https://maze.co/guides/participant-recruitment/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goodreads.com/quotes/685197-if-you-hire-people-just-because-they-can-do-a" TargetMode="External"/><Relationship Id="rId5" Type="http://schemas.openxmlformats.org/officeDocument/2006/relationships/hyperlink" Target="https://digitalservices.uwtsd.ac.uk/library/open-access-and-research/open-access-publishing/training-guides-and-faq/?utm_source=chatgpt.com" TargetMode="External"/><Relationship Id="rId4" Type="http://schemas.openxmlformats.org/officeDocument/2006/relationships/hyperlink" Target="https://www.cipd.org/en/knowledge/guides/strategic-workforce-planning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38261" y="1033018"/>
            <a:ext cx="4370859" cy="5499100"/>
          </a:xfrm>
        </p:spPr>
        <p:txBody>
          <a:bodyPr rtlCol="0"/>
          <a:lstStyle/>
          <a:p>
            <a:pPr rtl="0"/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  <a:t>Name: Riccardo Sterling</a:t>
            </a: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</a:b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  <a:t> </a:t>
            </a: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</a:b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  <a:t>Student number: 2334990</a:t>
            </a: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</a:b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</a:b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  <a:t>Module code: LCLM5002</a:t>
            </a: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</a:b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</a:b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  <a:t>Module Name: Developing and Managing Individuals and Teams</a:t>
            </a: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</a:b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</a:b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  <a:t>Lecturer’s name: Doreen Nyaa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  <a:t>Amundam</a:t>
            </a: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</a:b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</a:b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  <a:t>Assignment title: Component 1 – Individual Presentation</a:t>
            </a: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</a:b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</a:b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  <a:t>Submission Date: W/C: </a:t>
            </a: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</a:b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  <a:t>20</a:t>
            </a:r>
            <a:r>
              <a:rPr kumimoji="0" lang="en-GB" sz="2400" b="1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  <a:t>th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badi" panose="020B0604020104020204" pitchFamily="34" charset="0"/>
                <a:ea typeface="+mj-ea"/>
                <a:cs typeface="+mj-cs"/>
              </a:rPr>
              <a:t> October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1D6441-8948-A2C6-C799-7128083F5F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C5D8C-856B-179C-832E-2E70E94F0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677" y="136525"/>
            <a:ext cx="5894148" cy="657928"/>
          </a:xfrm>
        </p:spPr>
        <p:txBody>
          <a:bodyPr rtlCol="0"/>
          <a:lstStyle/>
          <a:p>
            <a:r>
              <a:rPr lang="en-GB" b="1" dirty="0">
                <a:latin typeface="Amasis MT Pro Black" panose="02040A04050005020304" pitchFamily="18" charset="0"/>
              </a:rPr>
              <a:t>Table of content </a:t>
            </a:r>
            <a:endParaRPr lang="en-GB" dirty="0">
              <a:latin typeface="Amasis MT Pro Black" panose="02040A04050005020304" pitchFamily="18" charset="0"/>
            </a:endParaRP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7E2FC4EC-3224-0F48-D40F-A78C5A9BD081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2</a:t>
            </a:fld>
            <a:endParaRPr lang="en-GB"/>
          </a:p>
        </p:txBody>
      </p:sp>
      <p:sp>
        <p:nvSpPr>
          <p:cNvPr id="12" name="Rectangle 1">
            <a:extLst>
              <a:ext uri="{FF2B5EF4-FFF2-40B4-BE49-F238E27FC236}">
                <a16:creationId xmlns:a16="http://schemas.microsoft.com/office/drawing/2014/main" id="{66261308-9266-6231-07BD-FE5405D915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1" y="592934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2553D6-11EC-6B31-1E1E-4E8D30E3A2F1}"/>
              </a:ext>
            </a:extLst>
          </p:cNvPr>
          <p:cNvSpPr txBox="1"/>
          <p:nvPr/>
        </p:nvSpPr>
        <p:spPr>
          <a:xfrm>
            <a:off x="5431126" y="219075"/>
            <a:ext cx="8077200" cy="7017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Title Page …………………………………………..     	1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Introduction …………………………………………  	3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Job Title …………………………………………….      	4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Job Description …………………………………..	5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Person Specification ………………………………  	6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Recruitment Process ……………………………… 	7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Interview 1 …………………………………………..    	8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Interview 2 …………………………………………..    	9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Interview 3 …………………………………………     	10</a:t>
            </a:r>
          </a:p>
          <a:p>
            <a:pPr fontAlgn="base"/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Overview </a:t>
            </a: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Interview Strategies ………………… 	11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Justification of Questions ………………………. 	12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Questions Summary ……………………………… 	13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Face-to-Face vs Online Interviews …………….	14</a:t>
            </a:r>
          </a:p>
          <a:p>
            <a:pPr algn="l" fontAlgn="base">
              <a:buNone/>
            </a:pP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Evaluation</a:t>
            </a: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: Face-to-Face vs Online …………….	15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Smart Measures ………………………………….     	16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Strategy Section Plan Map ………………………    	17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Next Steps …………………………………………      	18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Psychological Contract ………………………….. 	19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Recruitment Process …………………………..  	20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Future Innovation …………………………………    	21</a:t>
            </a:r>
          </a:p>
          <a:p>
            <a:pPr algn="l" fontAlgn="base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Conclusion …………………………………………    	22</a:t>
            </a:r>
          </a:p>
          <a:p>
            <a:pPr fontAlgn="base"/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Thank You</a:t>
            </a: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…………………………………………    	23</a:t>
            </a:r>
          </a:p>
          <a:p>
            <a:pPr algn="l" fontAlgn="base">
              <a:buNone/>
            </a:pP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Reference List</a:t>
            </a: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…………………………………………..24, 25</a:t>
            </a:r>
          </a:p>
          <a:p>
            <a:pPr>
              <a:buNone/>
            </a:pPr>
            <a:b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70211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919" y="319088"/>
            <a:ext cx="3171825" cy="469900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B69DF042-37C5-4E09-AA4C-AA66649C95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 rtlCol="0"/>
          <a:lstStyle/>
          <a:p>
            <a:pPr rtl="0"/>
            <a:r>
              <a:rPr lang="en-GB" dirty="0"/>
              <a:t>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3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81BA05-EBBD-1FB2-7D8D-B84B90557688}"/>
              </a:ext>
            </a:extLst>
          </p:cNvPr>
          <p:cNvSpPr txBox="1"/>
          <p:nvPr/>
        </p:nvSpPr>
        <p:spPr>
          <a:xfrm>
            <a:off x="323481" y="928596"/>
            <a:ext cx="89408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enorite" panose="00000500000000000000" pitchFamily="2" charset="0"/>
                <a:cs typeface="Arial" panose="020B0604020202020204" pitchFamily="34" charset="0"/>
              </a:rPr>
              <a:t>Bridewell (2024) is a UK cyber-security specialist that protects Critical National Infrastructure and highly regulated organisations. Since its founding in 2013, Bridewell has grown rapidly into a leading independent supplier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DF9A18-BB0E-F99E-D1B0-0413B9248614}"/>
              </a:ext>
            </a:extLst>
          </p:cNvPr>
          <p:cNvSpPr txBox="1"/>
          <p:nvPr/>
        </p:nvSpPr>
        <p:spPr>
          <a:xfrm>
            <a:off x="323481" y="1991534"/>
            <a:ext cx="7281470" cy="35343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GB" sz="2000" dirty="0">
                <a:solidFill>
                  <a:schemeClr val="bg1"/>
                </a:solidFill>
              </a:rPr>
              <a:t>This presentation is based on Sinek’s (no date) idea that “if you hire people who believe what you believe, they’ll work for you with blood, sweat, and tears.” </a:t>
            </a:r>
          </a:p>
          <a:p>
            <a:pPr fontAlgn="base"/>
            <a:endParaRPr lang="en-GB" sz="2000" dirty="0">
              <a:solidFill>
                <a:schemeClr val="bg1"/>
              </a:solidFill>
            </a:endParaRPr>
          </a:p>
          <a:p>
            <a:pPr fontAlgn="base"/>
            <a:r>
              <a:rPr lang="en-GB" sz="2000" dirty="0">
                <a:solidFill>
                  <a:schemeClr val="bg1"/>
                </a:solidFill>
              </a:rPr>
              <a:t>It focuses on how Bridewell (2024) can recruit the right person, at the right time, for the right job.</a:t>
            </a:r>
          </a:p>
          <a:p>
            <a:pPr fontAlgn="base"/>
            <a:endParaRPr lang="en-GB" sz="2000" dirty="0">
              <a:solidFill>
                <a:schemeClr val="bg1"/>
              </a:solidFill>
            </a:endParaRPr>
          </a:p>
          <a:p>
            <a:pPr fontAlgn="base"/>
            <a:r>
              <a:rPr lang="en-GB" sz="2000" dirty="0">
                <a:solidFill>
                  <a:schemeClr val="bg1"/>
                </a:solidFill>
              </a:rPr>
              <a:t>By aligning recruitment with company values, the HR process becomes more meaningful, inclusive, and strategic — creating a stronger workforce for future growth.</a:t>
            </a:r>
            <a:endParaRPr lang="en-GB" sz="2000" dirty="0">
              <a:highlight>
                <a:srgbClr val="FFFF00"/>
              </a:highlight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A 3D black and white image with a clear background featuring the main title 'Bridewell' in bold blue font. Surrounding the title are four smaller monochrome elements representing: Penetration Testing (a shield with a lock), Data Privacy (a document with a padlock), Cyber Security Consultancy (a person with a headset and shield icon), and Managed Security (a gear with a checkmark). All elements are arranged in a clean, professional layout with a tech-inspired aesthetic. Change all black font to bright white.">
            <a:extLst>
              <a:ext uri="{FF2B5EF4-FFF2-40B4-BE49-F238E27FC236}">
                <a16:creationId xmlns:a16="http://schemas.microsoft.com/office/drawing/2014/main" id="{65DBAFEE-000C-6B18-3D6E-C4E2157B4E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3257" y="367737"/>
            <a:ext cx="3626498" cy="5100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0DE25E-ED4C-E76E-A371-97EE415FC43E}"/>
              </a:ext>
            </a:extLst>
          </p:cNvPr>
          <p:cNvSpPr txBox="1"/>
          <p:nvPr/>
        </p:nvSpPr>
        <p:spPr>
          <a:xfrm>
            <a:off x="11172825" y="6336268"/>
            <a:ext cx="371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solidFill>
                  <a:schemeClr val="bg1"/>
                </a:solidFill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313267" y="-171643"/>
            <a:ext cx="11302999" cy="1211924"/>
          </a:xfrm>
        </p:spPr>
        <p:txBody>
          <a:bodyPr rtlCol="0">
            <a:normAutofit/>
          </a:bodyPr>
          <a:lstStyle/>
          <a:p>
            <a:r>
              <a:rPr lang="en-GB" b="1" dirty="0">
                <a:solidFill>
                  <a:srgbClr val="3399FF"/>
                </a:solidFill>
                <a:latin typeface="Amasis MT Pro Black" panose="02040A04050005020304" pitchFamily="18" charset="0"/>
                <a:cs typeface="Arial" panose="020B0604020202020204" pitchFamily="34" charset="0"/>
              </a:rPr>
              <a:t>JOB title</a:t>
            </a:r>
            <a:r>
              <a:rPr lang="en-GB" b="1" dirty="0">
                <a:latin typeface="Amasis MT Pro Black" panose="02040A04050005020304" pitchFamily="18" charset="0"/>
                <a:cs typeface="Arial" panose="020B0604020202020204" pitchFamily="34" charset="0"/>
              </a:rPr>
              <a:t>: </a:t>
            </a:r>
            <a:r>
              <a:rPr lang="en-GB" b="1" dirty="0"/>
              <a:t>Cybersecurity Operations Project Manager</a:t>
            </a:r>
            <a:r>
              <a:rPr lang="en-GB" b="1" dirty="0">
                <a:latin typeface="Amasis MT Pro Black" panose="02040A04050005020304" pitchFamily="18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3984D70-BD95-4E1F-9725-902B5D74D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4</a:t>
            </a:fld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432B96A-7ADE-25AB-16C3-2F8B0F54BE33}"/>
              </a:ext>
            </a:extLst>
          </p:cNvPr>
          <p:cNvSpPr txBox="1"/>
          <p:nvPr/>
        </p:nvSpPr>
        <p:spPr>
          <a:xfrm>
            <a:off x="313266" y="1585813"/>
            <a:ext cx="11040533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masis MT Pro Black" panose="02040A04050005020304" pitchFamily="18" charset="0"/>
              </a:rPr>
              <a:t>Purpose of Role:</a:t>
            </a:r>
            <a:r>
              <a:rPr lang="en-GB" b="1" dirty="0"/>
              <a:t>                       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manage and deliver strategic cybersecurity transformation projects, enhancing Bridewell’s security operations and protecting client digital platforms.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sz="2400" b="1" dirty="0">
                <a:latin typeface="Amasis MT Pro Black" panose="02040A04050005020304" pitchFamily="18" charset="0"/>
              </a:rPr>
              <a:t>Key Responsibilities:</a:t>
            </a:r>
            <a:endParaRPr lang="en-GB" sz="2400" dirty="0">
              <a:latin typeface="Amasis MT Pro Black" panose="02040A040500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Lead multi-disciplinary teams in cybersecurity and digital transformation projects.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Oversee implementation of advanced detection systems and cloud security protocols.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Ensure compliance with ISO 27001 and standards across all project phases.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 client engagement and communication for business continuity and data protection.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Coordinate project resources, budgets, and timelines to ensure efficient delivery.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sz="2400" b="1" dirty="0">
                <a:latin typeface="Amasis MT Pro Black" panose="02040A04050005020304" pitchFamily="18" charset="0"/>
              </a:rPr>
              <a:t>Skills &amp; Attributes Required:</a:t>
            </a:r>
            <a:endParaRPr lang="en-GB" sz="2400" dirty="0">
              <a:latin typeface="Amasis MT Pro Black" panose="02040A040500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Strong leadership, analytical, and communication skills.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Knowledge of operations, penetration testing, and digital application security.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Project management competence using values.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ED475E69-02D7-8FE6-DDFB-4645B169DFA4}"/>
              </a:ext>
            </a:extLst>
          </p:cNvPr>
          <p:cNvSpPr txBox="1">
            <a:spLocks/>
          </p:cNvSpPr>
          <p:nvPr/>
        </p:nvSpPr>
        <p:spPr>
          <a:xfrm flipH="1">
            <a:off x="313267" y="612217"/>
            <a:ext cx="11040532" cy="1211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masis MT Pro Black" panose="02040A04050005020304" pitchFamily="18" charset="0"/>
                <a:cs typeface="Arial" panose="020B0604020202020204" pitchFamily="34" charset="0"/>
              </a:rPr>
              <a:t>JOB ANALYSIS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6CA39B-807C-3A47-4EAB-1061D82B3165}"/>
              </a:ext>
            </a:extLst>
          </p:cNvPr>
          <p:cNvSpPr txBox="1"/>
          <p:nvPr/>
        </p:nvSpPr>
        <p:spPr>
          <a:xfrm>
            <a:off x="11082336" y="6352143"/>
            <a:ext cx="371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738561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933" y="-50407"/>
            <a:ext cx="8421688" cy="1325563"/>
          </a:xfrm>
        </p:spPr>
        <p:txBody>
          <a:bodyPr rtlCol="0"/>
          <a:lstStyle/>
          <a:p>
            <a:r>
              <a:rPr lang="en-GB" b="1" dirty="0">
                <a:latin typeface="Amasis MT Pro Black" panose="02040A04050005020304" pitchFamily="18" charset="0"/>
                <a:cs typeface="Arial" panose="020B0604020202020204" pitchFamily="34" charset="0"/>
              </a:rPr>
              <a:t>JOB DESCRIPTION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1133" y="949448"/>
            <a:ext cx="4031945" cy="36512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rtl="0"/>
            <a:r>
              <a:rPr lang="en-GB" b="1" dirty="0"/>
              <a:t>LOCATION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1C80FB-53F9-42EE-B1E6-D0F998EC5DF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02047" y="1402298"/>
            <a:ext cx="4493477" cy="1057308"/>
          </a:xfrm>
        </p:spPr>
        <p:txBody>
          <a:bodyPr rtlCol="0">
            <a:normAutofit/>
          </a:bodyPr>
          <a:lstStyle/>
          <a:p>
            <a:r>
              <a:rPr lang="en-GB" sz="2400" dirty="0"/>
              <a:t>London/Birmingham (Hybrid)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1BA2B5-6A90-4204-ABDD-7183FBB03A0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808471" y="851530"/>
            <a:ext cx="4031945" cy="365125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b="1" dirty="0"/>
              <a:t>REPORT TO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E7D4C34-22A0-4D54-A07D-E1E9A11463E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096476" y="1287706"/>
            <a:ext cx="4031030" cy="1057308"/>
          </a:xfrm>
        </p:spPr>
        <p:txBody>
          <a:bodyPr rtlCol="0">
            <a:normAutofit/>
          </a:bodyPr>
          <a:lstStyle/>
          <a:p>
            <a:r>
              <a:rPr lang="en-GB" sz="2400" dirty="0"/>
              <a:t>Head of Security Operations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01D392D-FB66-47A0-B628-5ADE822A2CF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38200" y="2182206"/>
            <a:ext cx="4031945" cy="365125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b="1" dirty="0"/>
              <a:t>CONTRACT TYPE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1C26CE0-2506-4B44-A26F-C12BFA5B18B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39115" y="2655497"/>
            <a:ext cx="4031030" cy="1057308"/>
          </a:xfrm>
        </p:spPr>
        <p:txBody>
          <a:bodyPr rtlCol="0">
            <a:normAutofit/>
          </a:bodyPr>
          <a:lstStyle/>
          <a:p>
            <a:r>
              <a:rPr lang="en-GB" sz="2400" dirty="0"/>
              <a:t>Full-time, Permanent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68F40F8-BF35-45E9-B3DD-5436362D746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096476" y="2125632"/>
            <a:ext cx="4031945" cy="365125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b="1" dirty="0"/>
              <a:t>SALARY RANGE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F39C97C-2DDC-4706-B96C-B02FAE53A426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096476" y="2547331"/>
            <a:ext cx="4031030" cy="1057308"/>
          </a:xfrm>
        </p:spPr>
        <p:txBody>
          <a:bodyPr rtlCol="0">
            <a:normAutofit/>
          </a:bodyPr>
          <a:lstStyle/>
          <a:p>
            <a:r>
              <a:rPr lang="en-GB" sz="2400" dirty="0"/>
              <a:t>£55,000–£70,000 per annum</a:t>
            </a:r>
          </a:p>
        </p:txBody>
      </p:sp>
      <p:sp>
        <p:nvSpPr>
          <p:cNvPr id="80" name="Date Placeholder 79">
            <a:extLst>
              <a:ext uri="{FF2B5EF4-FFF2-40B4-BE49-F238E27FC236}">
                <a16:creationId xmlns:a16="http://schemas.microsoft.com/office/drawing/2014/main" id="{BC1F9D86-85D8-4FD0-B0D3-47D778722782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838200" y="6132063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81" name="Footer Placeholder 80">
            <a:extLst>
              <a:ext uri="{FF2B5EF4-FFF2-40B4-BE49-F238E27FC236}">
                <a16:creationId xmlns:a16="http://schemas.microsoft.com/office/drawing/2014/main" id="{E94F1D24-E4A1-4B59-B57E-A28453963B88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4038600" y="6132063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</a:p>
        </p:txBody>
      </p:sp>
      <p:sp>
        <p:nvSpPr>
          <p:cNvPr id="82" name="Slide Number Placeholder 81">
            <a:extLst>
              <a:ext uri="{FF2B5EF4-FFF2-40B4-BE49-F238E27FC236}">
                <a16:creationId xmlns:a16="http://schemas.microsoft.com/office/drawing/2014/main" id="{CE36A058-BEC2-4BC5-A467-F2EB2A365051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8610600" y="6132063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5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003EF6-0FD2-08B4-FD5F-8F183F07DD4A}"/>
              </a:ext>
            </a:extLst>
          </p:cNvPr>
          <p:cNvSpPr txBox="1"/>
          <p:nvPr/>
        </p:nvSpPr>
        <p:spPr>
          <a:xfrm>
            <a:off x="534809" y="3329644"/>
            <a:ext cx="1132507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solidFill>
                  <a:schemeClr val="bg1"/>
                </a:solidFill>
              </a:rPr>
              <a:t>Core Duties:</a:t>
            </a:r>
            <a:endParaRPr lang="en-GB" sz="2000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Manage end-to-end cybersecurity projects as part of Bridewell’s transformation strategy.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Implement innovative security solutions including AI-driven threat detection tools.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Safeguard client digital infrastructures and wellbeing platforms.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Conduct project risk assessments and enforce security compliance.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Promote a collaborative culture aligned with Bridewell’s vision of innovation and resilience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AFE6467-2952-3C41-1B75-D6E6FEDD8FA8}"/>
              </a:ext>
            </a:extLst>
          </p:cNvPr>
          <p:cNvSpPr txBox="1"/>
          <p:nvPr/>
        </p:nvSpPr>
        <p:spPr>
          <a:xfrm>
            <a:off x="609459" y="5353655"/>
            <a:ext cx="11044527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solidFill>
                  <a:schemeClr val="bg1"/>
                </a:solidFill>
                <a:effectLst/>
                <a:latin typeface="-apple-system"/>
              </a:rPr>
              <a:t>Working Environment:</a:t>
            </a:r>
            <a:br>
              <a:rPr lang="en-GB" sz="2000" dirty="0">
                <a:solidFill>
                  <a:schemeClr val="bg1"/>
                </a:solidFill>
                <a:effectLst/>
                <a:latin typeface="-apple-system"/>
              </a:rPr>
            </a:br>
            <a:r>
              <a:rPr lang="en-GB" sz="2000" dirty="0">
                <a:solidFill>
                  <a:schemeClr val="bg1"/>
                </a:solidFill>
                <a:effectLst/>
                <a:latin typeface="-apple-system"/>
              </a:rPr>
              <a:t>Dynamic, fast-paced consultancy supporting national clients in critical sectors including energy, finance, and government sectors (</a:t>
            </a:r>
            <a:r>
              <a:rPr lang="en-GB" sz="2000" dirty="0">
                <a:solidFill>
                  <a:schemeClr val="bg1"/>
                </a:solidFill>
              </a:rPr>
              <a:t>CIPD, 2025a).</a:t>
            </a:r>
            <a:endParaRPr lang="en-GB" sz="2000" dirty="0">
              <a:solidFill>
                <a:schemeClr val="bg1"/>
              </a:solidFill>
              <a:effectLst/>
              <a:latin typeface="-apple-system"/>
            </a:endParaRPr>
          </a:p>
          <a:p>
            <a:pPr>
              <a:buNone/>
            </a:pPr>
            <a:r>
              <a:rPr lang="en-GB" dirty="0">
                <a:solidFill>
                  <a:schemeClr val="bg1"/>
                </a:solidFill>
                <a:effectLst/>
                <a:latin typeface="-apple-system"/>
              </a:rPr>
              <a:t> </a:t>
            </a:r>
            <a:endParaRPr lang="cy-GB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92599A-A153-881B-9578-A859B6DAFC81}"/>
              </a:ext>
            </a:extLst>
          </p:cNvPr>
          <p:cNvSpPr txBox="1"/>
          <p:nvPr/>
        </p:nvSpPr>
        <p:spPr>
          <a:xfrm>
            <a:off x="11172825" y="6336268"/>
            <a:ext cx="371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solidFill>
                  <a:schemeClr val="bg1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1749" y="270727"/>
            <a:ext cx="5894148" cy="657928"/>
          </a:xfrm>
        </p:spPr>
        <p:txBody>
          <a:bodyPr rtlCol="0"/>
          <a:lstStyle/>
          <a:p>
            <a:r>
              <a:rPr lang="en-GB" b="1" dirty="0">
                <a:latin typeface="Amasis MT Pro Black" panose="02040A04050005020304" pitchFamily="18" charset="0"/>
              </a:rPr>
              <a:t>Person Specification </a:t>
            </a:r>
            <a:endParaRPr lang="en-GB" dirty="0">
              <a:latin typeface="Amasis MT Pro Black" panose="02040A04050005020304" pitchFamily="18" charset="0"/>
            </a:endParaRP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5D1BD041-3428-4D62-934F-F3FF6D36F90F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6</a:t>
            </a:fld>
            <a:endParaRPr lang="en-GB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46397AB3-3AD8-8E7F-61A9-3EE5EF8335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7727026"/>
              </p:ext>
            </p:extLst>
          </p:nvPr>
        </p:nvGraphicFramePr>
        <p:xfrm>
          <a:off x="511626" y="1645919"/>
          <a:ext cx="11203044" cy="4283409"/>
        </p:xfrm>
        <a:graphic>
          <a:graphicData uri="http://schemas.openxmlformats.org/drawingml/2006/table">
            <a:tbl>
              <a:tblPr/>
              <a:tblGrid>
                <a:gridCol w="3734348">
                  <a:extLst>
                    <a:ext uri="{9D8B030D-6E8A-4147-A177-3AD203B41FA5}">
                      <a16:colId xmlns:a16="http://schemas.microsoft.com/office/drawing/2014/main" val="90808259"/>
                    </a:ext>
                  </a:extLst>
                </a:gridCol>
                <a:gridCol w="3734348">
                  <a:extLst>
                    <a:ext uri="{9D8B030D-6E8A-4147-A177-3AD203B41FA5}">
                      <a16:colId xmlns:a16="http://schemas.microsoft.com/office/drawing/2014/main" val="3949023542"/>
                    </a:ext>
                  </a:extLst>
                </a:gridCol>
                <a:gridCol w="3734348">
                  <a:extLst>
                    <a:ext uri="{9D8B030D-6E8A-4147-A177-3AD203B41FA5}">
                      <a16:colId xmlns:a16="http://schemas.microsoft.com/office/drawing/2014/main" val="806262435"/>
                    </a:ext>
                  </a:extLst>
                </a:gridCol>
              </a:tblGrid>
              <a:tr h="43932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Criteria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Essential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Desirable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6351596"/>
                  </a:ext>
                </a:extLst>
              </a:tr>
              <a:tr h="76881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Education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Degree in Cybersecurity, Computer Science, or IT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Masters in Cybersecurity or Project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8500542"/>
                  </a:ext>
                </a:extLst>
              </a:tr>
              <a:tr h="76881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Experience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3–5 years in SOC operations or IT project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Experience managing digital platform security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1507843"/>
                  </a:ext>
                </a:extLst>
              </a:tr>
              <a:tr h="76881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Technical Skills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AI-driven threat detection, cloud security, risk analysis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ISO27001, CISSP, CISM, or PMP certification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4133471"/>
                  </a:ext>
                </a:extLst>
              </a:tr>
              <a:tr h="76881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Interpersonal Skills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Leadership, teamwork, logical thinking, and adaptability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Coaching and mentoring junior staff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0633314"/>
                  </a:ext>
                </a:extLst>
              </a:tr>
              <a:tr h="76881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Personal Qualities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Integrity, problem-solving, innovation mindset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Awareness of cybersecurity trends and ethics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0474277"/>
                  </a:ext>
                </a:extLst>
              </a:tr>
            </a:tbl>
          </a:graphicData>
        </a:graphic>
      </p:graphicFrame>
      <p:sp>
        <p:nvSpPr>
          <p:cNvPr id="12" name="Rectangle 1">
            <a:extLst>
              <a:ext uri="{FF2B5EF4-FFF2-40B4-BE49-F238E27FC236}">
                <a16:creationId xmlns:a16="http://schemas.microsoft.com/office/drawing/2014/main" id="{AEAD3879-5EB7-CB6F-03BF-5482B856AC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1" y="592934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585E31-3B10-AB45-792F-4F0989C659B2}"/>
              </a:ext>
            </a:extLst>
          </p:cNvPr>
          <p:cNvSpPr txBox="1"/>
          <p:nvPr/>
        </p:nvSpPr>
        <p:spPr>
          <a:xfrm>
            <a:off x="11096625" y="6356350"/>
            <a:ext cx="371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844941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494" y="-463551"/>
            <a:ext cx="9487633" cy="1525588"/>
          </a:xfrm>
        </p:spPr>
        <p:txBody>
          <a:bodyPr rtlCol="0">
            <a:normAutofit/>
          </a:bodyPr>
          <a:lstStyle/>
          <a:p>
            <a:pPr fontAlgn="base"/>
            <a:r>
              <a:rPr lang="en-GB" b="1" dirty="0"/>
              <a:t>Recruitment process: Source, Screen, Select: </a:t>
            </a:r>
            <a:br>
              <a:rPr lang="en-GB" b="1" dirty="0"/>
            </a:br>
            <a:r>
              <a:rPr lang="en-GB" b="1" dirty="0"/>
              <a:t>How to Recruit the Right Participants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5033" y="4690085"/>
            <a:ext cx="5111750" cy="15255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dirty="0"/>
              <a:t>Cool and stylish product</a:t>
            </a:r>
          </a:p>
          <a:p>
            <a:pPr rtl="0"/>
            <a:r>
              <a:rPr lang="en-GB" noProof="1"/>
              <a:t>Areas for community connections </a:t>
            </a:r>
          </a:p>
          <a:p>
            <a:pPr rtl="0"/>
            <a:r>
              <a:rPr lang="en-GB" noProof="1"/>
              <a:t>Online store and market swap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3C3221-5F04-4CA7-A86A-EEA8566A1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6356351"/>
            <a:ext cx="2209800" cy="252268"/>
          </a:xfrm>
        </p:spPr>
        <p:txBody>
          <a:bodyPr rtlCol="0"/>
          <a:lstStyle/>
          <a:p>
            <a:r>
              <a:rPr lang="en-GB" sz="2000" dirty="0">
                <a:solidFill>
                  <a:srgbClr val="000000"/>
                </a:solidFill>
              </a:rPr>
              <a:t>(Maze, no date). </a:t>
            </a:r>
            <a:fld id="{B5CEABB6-07DC-46E8-9B57-56EC44A396E5}" type="slidenum">
              <a:rPr lang="en-GB" smtClean="0"/>
              <a:pPr/>
              <a:t>7</a:t>
            </a:fld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A4FEA61-074B-77BC-C403-7B936D544B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217" y="2091348"/>
            <a:ext cx="7143750" cy="412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21862C6-50E3-C9A7-9B34-E5C88F092609}"/>
              </a:ext>
            </a:extLst>
          </p:cNvPr>
          <p:cNvSpPr txBox="1"/>
          <p:nvPr/>
        </p:nvSpPr>
        <p:spPr>
          <a:xfrm>
            <a:off x="295033" y="1287197"/>
            <a:ext cx="611065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i="0" dirty="0">
                <a:solidFill>
                  <a:srgbClr val="000000"/>
                </a:solidFill>
                <a:effectLst/>
                <a:latin typeface="Roobert Pro"/>
              </a:rPr>
              <a:t>“Failure to screen participants can result in insights that don’t match your user base’s needs“ (Maze, no date).</a:t>
            </a:r>
            <a:endParaRPr lang="cy-GB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242EBA-61DB-AED4-D67B-1957648E667B}"/>
              </a:ext>
            </a:extLst>
          </p:cNvPr>
          <p:cNvSpPr txBox="1"/>
          <p:nvPr/>
        </p:nvSpPr>
        <p:spPr>
          <a:xfrm>
            <a:off x="295033" y="2804783"/>
            <a:ext cx="611065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Roobert Pro"/>
              </a:rPr>
              <a:t>“Recruiting the wrong user profile is both wasteful and deceptive. It can skew the data and affect predicted project timelines” (Varga</a:t>
            </a:r>
            <a:r>
              <a:rPr lang="en-GB" dirty="0">
                <a:solidFill>
                  <a:srgbClr val="000000"/>
                </a:solidFill>
                <a:latin typeface="Roobert Pro"/>
              </a:rPr>
              <a:t>, cited in Maze, no date). </a:t>
            </a:r>
            <a:endParaRPr lang="cy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2B772C-B361-F7C7-A816-8B4ACD832AAD}"/>
              </a:ext>
            </a:extLst>
          </p:cNvPr>
          <p:cNvSpPr txBox="1"/>
          <p:nvPr/>
        </p:nvSpPr>
        <p:spPr>
          <a:xfrm>
            <a:off x="11049000" y="6356351"/>
            <a:ext cx="371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DE7F2-E890-4744-88DD-A75F5E3005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59465" y="-302221"/>
            <a:ext cx="9025467" cy="1715531"/>
          </a:xfrm>
        </p:spPr>
        <p:txBody>
          <a:bodyPr rtlCol="0"/>
          <a:lstStyle/>
          <a:p>
            <a:pPr rtl="0"/>
            <a:r>
              <a:rPr lang="en-GB" dirty="0">
                <a:solidFill>
                  <a:srgbClr val="FFFF00"/>
                </a:solidFill>
              </a:rPr>
              <a:t>Interview 1: STRUCURED INTERVIEW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C58482-30F8-79BF-B4E8-72A9E934BC8B}"/>
              </a:ext>
            </a:extLst>
          </p:cNvPr>
          <p:cNvSpPr txBox="1"/>
          <p:nvPr/>
        </p:nvSpPr>
        <p:spPr>
          <a:xfrm>
            <a:off x="389466" y="797510"/>
            <a:ext cx="11565467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>
              <a:buNone/>
            </a:pPr>
            <a:r>
              <a:rPr lang="en-GB" sz="2800" b="1" i="0" dirty="0">
                <a:solidFill>
                  <a:srgbClr val="FFFF00"/>
                </a:solidFill>
                <a:effectLst/>
                <a:latin typeface="Aptos" panose="020B0004020202020204" pitchFamily="34" charset="0"/>
              </a:rPr>
              <a:t>Purpose:</a:t>
            </a:r>
            <a:br>
              <a:rPr lang="en-GB" sz="2800" b="0" i="0" dirty="0">
                <a:solidFill>
                  <a:srgbClr val="FFFF00"/>
                </a:solidFill>
                <a:effectLst/>
                <a:latin typeface="Aptos" panose="020B0004020202020204" pitchFamily="34" charset="0"/>
              </a:rPr>
            </a:br>
            <a:r>
              <a:rPr lang="en-GB" sz="2800" b="0" i="0" dirty="0">
                <a:solidFill>
                  <a:srgbClr val="FFFF00"/>
                </a:solidFill>
                <a:effectLst/>
                <a:latin typeface="Aptos" panose="020B0004020202020204" pitchFamily="34" charset="0"/>
              </a:rPr>
              <a:t>To ensure fairness, consistency, and a objective assessment when recruiting for a technical and leadership-based cybersecurity role.</a:t>
            </a:r>
          </a:p>
          <a:p>
            <a:pPr algn="l" fontAlgn="base">
              <a:buNone/>
            </a:pPr>
            <a:endParaRPr lang="en-GB" sz="2800" b="1" i="0" dirty="0">
              <a:solidFill>
                <a:srgbClr val="FFFF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None/>
            </a:pPr>
            <a:r>
              <a:rPr lang="en-GB" sz="2800" b="1" i="0" dirty="0">
                <a:solidFill>
                  <a:srgbClr val="FFFF00"/>
                </a:solidFill>
                <a:effectLst/>
                <a:latin typeface="Aptos" panose="020B0004020202020204" pitchFamily="34" charset="0"/>
              </a:rPr>
              <a:t>Why Suitable:</a:t>
            </a:r>
            <a:endParaRPr lang="en-GB" sz="2800" b="0" i="0" dirty="0">
              <a:solidFill>
                <a:srgbClr val="FFFF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FFFF00"/>
                </a:solidFill>
                <a:effectLst/>
                <a:latin typeface="Aptos" panose="020B0004020202020204" pitchFamily="34" charset="0"/>
              </a:rPr>
              <a:t>Provides a clear framework with pre-determined questions based on job criteria (e.g., leadership, cyber risk management, project coordination).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FFFF00"/>
                </a:solidFill>
                <a:effectLst/>
                <a:latin typeface="Aptos" panose="020B0004020202020204" pitchFamily="34" charset="0"/>
              </a:rPr>
              <a:t>Ensures each candidate is assessed equally, supporting fairness and transparency.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FFFF00"/>
                </a:solidFill>
                <a:effectLst/>
                <a:latin typeface="Aptos" panose="020B0004020202020204" pitchFamily="34" charset="0"/>
              </a:rPr>
              <a:t>Reduces </a:t>
            </a:r>
            <a:r>
              <a:rPr lang="en-GB" sz="2800" dirty="0">
                <a:solidFill>
                  <a:srgbClr val="FFFF00"/>
                </a:solidFill>
                <a:latin typeface="Aptos" panose="020B0004020202020204" pitchFamily="34" charset="0"/>
              </a:rPr>
              <a:t>prejudice</a:t>
            </a:r>
            <a:r>
              <a:rPr lang="en-GB" sz="2800" b="0" i="0" dirty="0">
                <a:solidFill>
                  <a:srgbClr val="FFFF00"/>
                </a:solidFill>
                <a:effectLst/>
                <a:latin typeface="Aptos" panose="020B0004020202020204" pitchFamily="34" charset="0"/>
              </a:rPr>
              <a:t> and allows a measurable comparison between responses.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FFFF00"/>
                </a:solidFill>
                <a:effectLst/>
                <a:latin typeface="Aptos" panose="020B0004020202020204" pitchFamily="34" charset="0"/>
              </a:rPr>
              <a:t>Effective for assessing </a:t>
            </a:r>
            <a:r>
              <a:rPr lang="en-GB" sz="2800" b="1" i="0" dirty="0">
                <a:solidFill>
                  <a:srgbClr val="FFFF00"/>
                </a:solidFill>
                <a:effectLst/>
                <a:latin typeface="Aptos" panose="020B0004020202020204" pitchFamily="34" charset="0"/>
              </a:rPr>
              <a:t>technical knowledge</a:t>
            </a:r>
            <a:r>
              <a:rPr lang="en-GB" sz="2800" b="0" i="0" dirty="0">
                <a:solidFill>
                  <a:srgbClr val="FFFF00"/>
                </a:solidFill>
                <a:effectLst/>
                <a:latin typeface="Aptos" panose="020B0004020202020204" pitchFamily="34" charset="0"/>
              </a:rPr>
              <a:t>, </a:t>
            </a:r>
            <a:r>
              <a:rPr lang="en-GB" sz="2800" b="1" i="0" dirty="0">
                <a:solidFill>
                  <a:srgbClr val="FFFF00"/>
                </a:solidFill>
                <a:effectLst/>
                <a:latin typeface="Aptos" panose="020B0004020202020204" pitchFamily="34" charset="0"/>
              </a:rPr>
              <a:t>decision-making</a:t>
            </a:r>
            <a:r>
              <a:rPr lang="en-GB" sz="2800" b="0" i="0" dirty="0">
                <a:solidFill>
                  <a:srgbClr val="FFFF00"/>
                </a:solidFill>
                <a:effectLst/>
                <a:latin typeface="Aptos" panose="020B0004020202020204" pitchFamily="34" charset="0"/>
              </a:rPr>
              <a:t>, and </a:t>
            </a:r>
            <a:r>
              <a:rPr lang="en-GB" sz="2800" i="0" dirty="0">
                <a:solidFill>
                  <a:srgbClr val="FFFF00"/>
                </a:solidFill>
                <a:effectLst/>
                <a:latin typeface="Aptos" panose="020B0004020202020204" pitchFamily="34" charset="0"/>
              </a:rPr>
              <a:t>leadership under pressure (</a:t>
            </a:r>
            <a:r>
              <a:rPr lang="it-IT" sz="2800" dirty="0">
                <a:solidFill>
                  <a:srgbClr val="FFFF00"/>
                </a:solidFill>
              </a:rPr>
              <a:t>Campion, Palmer and Campion, 1997)</a:t>
            </a:r>
            <a:r>
              <a:rPr lang="en-GB" sz="2800" b="0" i="0" dirty="0">
                <a:solidFill>
                  <a:srgbClr val="FFFF00"/>
                </a:solidFill>
                <a:effectLst/>
                <a:latin typeface="Aptos" panose="020B0004020202020204" pitchFamily="34" charset="0"/>
              </a:rPr>
              <a:t>.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071F3384-50B4-7531-C8BE-0A1B50538E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Structured Interview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DB6506-D94E-B784-64BD-84F743614395}"/>
              </a:ext>
            </a:extLst>
          </p:cNvPr>
          <p:cNvSpPr txBox="1"/>
          <p:nvPr/>
        </p:nvSpPr>
        <p:spPr>
          <a:xfrm>
            <a:off x="11172825" y="6336268"/>
            <a:ext cx="371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solidFill>
                  <a:schemeClr val="bg1"/>
                </a:solidFill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ED4A67-3A46-4F54-A12A-EAE1B53E6457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9</a:t>
            </a:fld>
            <a:endParaRPr lang="en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CD1EEBAE-2AF2-75AC-17D5-7B49683A78FC}"/>
              </a:ext>
            </a:extLst>
          </p:cNvPr>
          <p:cNvSpPr txBox="1">
            <a:spLocks/>
          </p:cNvSpPr>
          <p:nvPr/>
        </p:nvSpPr>
        <p:spPr>
          <a:xfrm>
            <a:off x="361951" y="283542"/>
            <a:ext cx="8443382" cy="65680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Interview 2: Semi-structured interview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226B6A5-99B4-62F4-023E-65F1DD2448D0}"/>
              </a:ext>
            </a:extLst>
          </p:cNvPr>
          <p:cNvSpPr txBox="1"/>
          <p:nvPr/>
        </p:nvSpPr>
        <p:spPr>
          <a:xfrm>
            <a:off x="178905" y="907300"/>
            <a:ext cx="10675361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>
              <a:buNone/>
            </a:pPr>
            <a:r>
              <a:rPr lang="en-GB" sz="24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Purpose:</a:t>
            </a:r>
            <a:b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To balance structure with flexibility, allowing deeper exploration of the candidate’s experience and personality.</a:t>
            </a:r>
          </a:p>
          <a:p>
            <a:pPr algn="l" fontAlgn="base">
              <a:buNone/>
            </a:pPr>
            <a:endParaRPr lang="en-GB" sz="24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None/>
            </a:pPr>
            <a:r>
              <a:rPr lang="en-GB" sz="24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Why Suitable:</a:t>
            </a:r>
            <a:endParaRPr lang="en-GB" sz="24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Combines planned questions with open discussion to explore how candidates think and act in real-world cyber incidents.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Encourages discussion of project management and human factors in cybersecurity.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Enables interviewers to assess 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communication, adaptability, and emotional intelligence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—key traits for managing security teams.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Provides insight into how candidates could align with the company’s digital innovation and wellbeing values </a:t>
            </a:r>
            <a:r>
              <a:rPr lang="en-GB" sz="2400" dirty="0">
                <a:latin typeface="Aptos" panose="020B0004020202020204" pitchFamily="34" charset="0"/>
              </a:rPr>
              <a:t>(</a:t>
            </a:r>
            <a:r>
              <a:rPr lang="it-IT" sz="2400" dirty="0"/>
              <a:t>Campion, Palmer and Campion, 1997).</a:t>
            </a:r>
            <a:endParaRPr lang="en-GB" sz="2400" b="0" i="0" dirty="0">
              <a:effectLst/>
              <a:latin typeface="Aptos" panose="020B00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7999EC-DAB0-D8E4-97AF-9A058F12F3DD}"/>
              </a:ext>
            </a:extLst>
          </p:cNvPr>
          <p:cNvSpPr txBox="1"/>
          <p:nvPr/>
        </p:nvSpPr>
        <p:spPr>
          <a:xfrm>
            <a:off x="11027227" y="6352143"/>
            <a:ext cx="371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2069393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CEC0A77C-1963-0501-EE60-B334C458EB83}"/>
              </a:ext>
            </a:extLst>
          </p:cNvPr>
          <p:cNvSpPr txBox="1">
            <a:spLocks/>
          </p:cNvSpPr>
          <p:nvPr/>
        </p:nvSpPr>
        <p:spPr>
          <a:xfrm>
            <a:off x="1082919" y="-245186"/>
            <a:ext cx="7310454" cy="17155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Interview 3: ONE TO ONE INTERVIEW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9791AFE-35A9-01E4-1635-9EEB89C1BCB6}"/>
              </a:ext>
            </a:extLst>
          </p:cNvPr>
          <p:cNvSpPr txBox="1"/>
          <p:nvPr/>
        </p:nvSpPr>
        <p:spPr>
          <a:xfrm>
            <a:off x="1286933" y="1108207"/>
            <a:ext cx="1046479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>
              <a:buNone/>
            </a:pPr>
            <a:r>
              <a:rPr lang="en-GB" sz="24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Purpose:</a:t>
            </a:r>
            <a:b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To create a professional and confidential setting for an in-depth evaluation of technical competence, ethics, and motivation.</a:t>
            </a:r>
          </a:p>
          <a:p>
            <a:pPr algn="l" fontAlgn="base">
              <a:buNone/>
            </a:pPr>
            <a:endParaRPr lang="en-GB" sz="24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None/>
            </a:pPr>
            <a:r>
              <a:rPr lang="en-GB" sz="24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Why Suitable:</a:t>
            </a:r>
            <a:endParaRPr lang="en-GB" sz="24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Allows personalised discussion around sensitive cybersecurity scenarios and leadership decisions.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Builds rapport and helps identify cultural fit within the company.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Supports open dialogue about 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confidential projects, ethical dilemmas, and stress management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crucial for a high-security environment.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Ideal for senior roles where trust, accountability, and confidentiality </a:t>
            </a:r>
            <a:r>
              <a:rPr lang="en-GB" sz="2400" dirty="0">
                <a:latin typeface="Aptos" panose="020B0004020202020204" pitchFamily="34" charset="0"/>
              </a:rPr>
              <a:t>(</a:t>
            </a:r>
            <a:r>
              <a:rPr lang="it-IT" sz="2400" dirty="0"/>
              <a:t>Campion, Palmer and Campion, 1997)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5F7047-1B70-5DCB-DF82-C4F16B9695A9}"/>
              </a:ext>
            </a:extLst>
          </p:cNvPr>
          <p:cNvSpPr txBox="1"/>
          <p:nvPr/>
        </p:nvSpPr>
        <p:spPr>
          <a:xfrm>
            <a:off x="11172825" y="6336268"/>
            <a:ext cx="578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21211780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869DA6-87C7-383D-7A2C-B3A656F581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6227E-8B90-B64B-AF70-B552DB185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5" y="-211253"/>
            <a:ext cx="8421688" cy="1325563"/>
          </a:xfrm>
        </p:spPr>
        <p:txBody>
          <a:bodyPr rtlCol="0"/>
          <a:lstStyle/>
          <a:p>
            <a:pPr rtl="0"/>
            <a:r>
              <a:rPr lang="en-GB" dirty="0"/>
              <a:t>overview OF INTERVIEW STRATEGIES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D4B2921-7D88-F38D-120E-2BF8698A56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357" y="3044156"/>
            <a:ext cx="2362200" cy="923330"/>
          </a:xfrm>
        </p:spPr>
        <p:txBody>
          <a:bodyPr rtlCol="0"/>
          <a:lstStyle/>
          <a:p>
            <a:pPr rtl="0"/>
            <a:r>
              <a:rPr lang="en-GB" sz="2800" dirty="0"/>
              <a:t>Balanced Approach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4287520-69A3-701A-7FE9-78B126559401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4797135" y="3105891"/>
            <a:ext cx="2462696" cy="645264"/>
          </a:xfrm>
        </p:spPr>
        <p:txBody>
          <a:bodyPr rtlCol="0"/>
          <a:lstStyle/>
          <a:p>
            <a:pPr rtl="0"/>
            <a:r>
              <a:rPr lang="en-GB" sz="2800" dirty="0"/>
              <a:t>Fair assessment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921AAD-F818-0214-49EF-F85862D742CF}"/>
              </a:ext>
            </a:extLst>
          </p:cNvPr>
          <p:cNvSpPr txBox="1"/>
          <p:nvPr/>
        </p:nvSpPr>
        <p:spPr>
          <a:xfrm>
            <a:off x="344468" y="663371"/>
            <a:ext cx="9962375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chemeClr val="bg1"/>
                </a:solidFill>
                <a:effectLst/>
                <a:latin typeface="Aptos" panose="020B0004020202020204" pitchFamily="34" charset="0"/>
              </a:rPr>
              <a:t>Purpose: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sz="2400" b="0" i="0" dirty="0">
                <a:solidFill>
                  <a:schemeClr val="bg1"/>
                </a:solidFill>
                <a:effectLst/>
                <a:latin typeface="Aptos" panose="020B0004020202020204" pitchFamily="34" charset="0"/>
              </a:rPr>
              <a:t>To for </a:t>
            </a:r>
            <a:r>
              <a:rPr lang="en-GB" sz="2400" dirty="0">
                <a:solidFill>
                  <a:schemeClr val="bg1"/>
                </a:solidFill>
                <a:latin typeface="Aptos" panose="020B0004020202020204" pitchFamily="34" charset="0"/>
              </a:rPr>
              <a:t>ensure a fair, reliable, and effective recruitment process. </a:t>
            </a: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he </a:t>
            </a:r>
            <a:r>
              <a:rPr lang="en-GB" b="0" i="1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Cybersecurity Operations Project Manager</a:t>
            </a: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role</a:t>
            </a:r>
            <a:endParaRPr lang="cy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DEDD87-4D07-F1FB-D580-B1203B2527F6}"/>
              </a:ext>
            </a:extLst>
          </p:cNvPr>
          <p:cNvSpPr txBox="1"/>
          <p:nvPr/>
        </p:nvSpPr>
        <p:spPr>
          <a:xfrm>
            <a:off x="545337" y="1744142"/>
            <a:ext cx="20609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ptos" panose="020B0004020202020204" pitchFamily="34" charset="0"/>
              </a:rPr>
              <a:t>Key Points</a:t>
            </a:r>
            <a:r>
              <a:rPr lang="en-GB" sz="2400" b="1" i="0" dirty="0">
                <a:solidFill>
                  <a:schemeClr val="bg1"/>
                </a:solidFill>
                <a:effectLst/>
                <a:latin typeface="Aptos" panose="020B0004020202020204" pitchFamily="34" charset="0"/>
              </a:rPr>
              <a:t>:</a:t>
            </a:r>
            <a:endParaRPr lang="cy-GB" sz="2400" dirty="0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89608089-A05C-86F0-68E7-FC234471D1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112" y="4381376"/>
            <a:ext cx="2462695" cy="2108582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B725AFD8-F8A0-3D2F-A84E-36D74DF44A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8862" y="4474033"/>
            <a:ext cx="2161182" cy="1850424"/>
          </a:xfrm>
          <a:prstGeom prst="rect">
            <a:avLst/>
          </a:prstGeom>
        </p:spPr>
      </p:pic>
      <p:sp>
        <p:nvSpPr>
          <p:cNvPr id="42" name="Text Placeholder 8">
            <a:extLst>
              <a:ext uri="{FF2B5EF4-FFF2-40B4-BE49-F238E27FC236}">
                <a16:creationId xmlns:a16="http://schemas.microsoft.com/office/drawing/2014/main" id="{6AFE5190-2FBE-3E7E-2CBC-09FA861E9043}"/>
              </a:ext>
            </a:extLst>
          </p:cNvPr>
          <p:cNvSpPr txBox="1">
            <a:spLocks/>
          </p:cNvSpPr>
          <p:nvPr/>
        </p:nvSpPr>
        <p:spPr>
          <a:xfrm>
            <a:off x="3241052" y="5167160"/>
            <a:ext cx="2362200" cy="9233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/>
              <a:t>Cultural</a:t>
            </a:r>
          </a:p>
          <a:p>
            <a:r>
              <a:rPr lang="en-GB" sz="2800" dirty="0"/>
              <a:t>Fit</a:t>
            </a:r>
          </a:p>
        </p:txBody>
      </p:sp>
      <p:sp>
        <p:nvSpPr>
          <p:cNvPr id="43" name="Text Placeholder 8">
            <a:extLst>
              <a:ext uri="{FF2B5EF4-FFF2-40B4-BE49-F238E27FC236}">
                <a16:creationId xmlns:a16="http://schemas.microsoft.com/office/drawing/2014/main" id="{CE822ED1-4CC7-F599-BCA2-FAF164F8EF55}"/>
              </a:ext>
            </a:extLst>
          </p:cNvPr>
          <p:cNvSpPr txBox="1">
            <a:spLocks/>
          </p:cNvSpPr>
          <p:nvPr/>
        </p:nvSpPr>
        <p:spPr>
          <a:xfrm>
            <a:off x="6740901" y="4955409"/>
            <a:ext cx="2362200" cy="9233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/>
              <a:t>Outcome</a:t>
            </a:r>
          </a:p>
        </p:txBody>
      </p:sp>
      <p:sp>
        <p:nvSpPr>
          <p:cNvPr id="51" name="Text Placeholder 9">
            <a:extLst>
              <a:ext uri="{FF2B5EF4-FFF2-40B4-BE49-F238E27FC236}">
                <a16:creationId xmlns:a16="http://schemas.microsoft.com/office/drawing/2014/main" id="{0F5FEEF7-0582-3F93-1901-92768EA3CA66}"/>
              </a:ext>
            </a:extLst>
          </p:cNvPr>
          <p:cNvSpPr txBox="1">
            <a:spLocks/>
          </p:cNvSpPr>
          <p:nvPr/>
        </p:nvSpPr>
        <p:spPr>
          <a:xfrm>
            <a:off x="8357265" y="3137784"/>
            <a:ext cx="2462696" cy="6452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/>
              <a:t>depth &amp; Accuracy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9C6081-D071-2085-09D9-3BA63AAC5BD5}"/>
              </a:ext>
            </a:extLst>
          </p:cNvPr>
          <p:cNvSpPr txBox="1"/>
          <p:nvPr/>
        </p:nvSpPr>
        <p:spPr>
          <a:xfrm>
            <a:off x="8064915" y="6090490"/>
            <a:ext cx="40823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latin typeface="Aptos" panose="020B0004020202020204" pitchFamily="34" charset="0"/>
              </a:rPr>
              <a:t>(</a:t>
            </a:r>
            <a:r>
              <a:rPr lang="it-IT" sz="1800" dirty="0">
                <a:solidFill>
                  <a:schemeClr val="bg1"/>
                </a:solidFill>
              </a:rPr>
              <a:t>Campion, Palmer and Campion, 1997).</a:t>
            </a:r>
            <a:endParaRPr lang="cy-GB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050D18-74E2-9E83-5C99-880BFBAA56F7}"/>
              </a:ext>
            </a:extLst>
          </p:cNvPr>
          <p:cNvSpPr txBox="1"/>
          <p:nvPr/>
        </p:nvSpPr>
        <p:spPr>
          <a:xfrm>
            <a:off x="11461088" y="6450433"/>
            <a:ext cx="578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solidFill>
                  <a:schemeClr val="bg1"/>
                </a:solidFill>
              </a:rPr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13627347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4700" y="-194558"/>
            <a:ext cx="8421688" cy="1325563"/>
          </a:xfrm>
        </p:spPr>
        <p:txBody>
          <a:bodyPr rtlCol="0"/>
          <a:lstStyle/>
          <a:p>
            <a:pPr rtl="0"/>
            <a:r>
              <a:rPr lang="en-GB" dirty="0"/>
              <a:t>JUSTIFICATION OF QUESTIONING TECHNIQUES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657664-A458-4DDD-ACC2-1D87FCD6FC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679" y="207271"/>
            <a:ext cx="3924300" cy="823912"/>
          </a:xfrm>
        </p:spPr>
        <p:txBody>
          <a:bodyPr rtlCol="0"/>
          <a:lstStyle/>
          <a:p>
            <a:pPr rtl="0"/>
            <a:r>
              <a:rPr lang="en-GB" dirty="0"/>
              <a:t>PURPOSE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5460" y="1025729"/>
            <a:ext cx="10961077" cy="6627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/>
              <a:t>To assess candidates’ knowledge, judgement, communication, and alignment with Bridwell’s </a:t>
            </a:r>
            <a:r>
              <a:rPr lang="en-GB" sz="2000" spc="0" dirty="0">
                <a:latin typeface="Tenorite" panose="00000500000000000000" pitchFamily="2" charset="0"/>
                <a:cs typeface="Arial" panose="020B0604020202020204" pitchFamily="34" charset="0"/>
              </a:rPr>
              <a:t>(2024) </a:t>
            </a:r>
            <a:r>
              <a:rPr lang="en-GB" sz="2000" dirty="0"/>
              <a:t>values for the Cybersecurity Operations Project Manager role.</a:t>
            </a:r>
            <a:endParaRPr lang="en-GB" sz="2000" noProof="1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78017FE-712E-4E95-B483-B700F1AA4B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8834" y="1783585"/>
            <a:ext cx="4337990" cy="680919"/>
          </a:xfrm>
        </p:spPr>
        <p:txBody>
          <a:bodyPr rtlCol="0"/>
          <a:lstStyle/>
          <a:p>
            <a:pPr rtl="0"/>
            <a:r>
              <a:rPr lang="en-GB" dirty="0"/>
              <a:t>1. PROBING QUESTIONS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0E0ACA0-9139-4C37-920D-BF3C1FF461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41545" y="2520500"/>
            <a:ext cx="3086376" cy="871629"/>
          </a:xfrm>
        </p:spPr>
        <p:txBody>
          <a:bodyPr rtlCol="0">
            <a:normAutofit/>
          </a:bodyPr>
          <a:lstStyle/>
          <a:p>
            <a:pPr rtl="0"/>
            <a:r>
              <a:rPr lang="en-GB" sz="1600" noProof="1"/>
              <a:t>Digs deeper into answers to reveal real experiences and problem-solving ability.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42152A75-1CD2-44EC-9374-C83D4604A5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12</a:t>
            </a:fld>
            <a:endParaRPr lang="en-GB" dirty="0"/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FFE5B509-0C9A-23AC-3C58-6BCD41CA48BB}"/>
              </a:ext>
            </a:extLst>
          </p:cNvPr>
          <p:cNvSpPr txBox="1">
            <a:spLocks/>
          </p:cNvSpPr>
          <p:nvPr/>
        </p:nvSpPr>
        <p:spPr>
          <a:xfrm>
            <a:off x="4124186" y="1652823"/>
            <a:ext cx="3943627" cy="8239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2. LEADING QUESTIONS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B04DA53E-EBDC-C6E4-FAE2-FDD76CD8A9E7}"/>
              </a:ext>
            </a:extLst>
          </p:cNvPr>
          <p:cNvSpPr txBox="1">
            <a:spLocks/>
          </p:cNvSpPr>
          <p:nvPr/>
        </p:nvSpPr>
        <p:spPr>
          <a:xfrm>
            <a:off x="7695682" y="1626254"/>
            <a:ext cx="3943627" cy="8239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3. SOCRATIC QUESTIONS</a:t>
            </a:r>
          </a:p>
        </p:txBody>
      </p:sp>
      <p:sp>
        <p:nvSpPr>
          <p:cNvPr id="17" name="Content Placeholder 10">
            <a:extLst>
              <a:ext uri="{FF2B5EF4-FFF2-40B4-BE49-F238E27FC236}">
                <a16:creationId xmlns:a16="http://schemas.microsoft.com/office/drawing/2014/main" id="{3516FA58-18E8-56C2-9DA7-521F3C142058}"/>
              </a:ext>
            </a:extLst>
          </p:cNvPr>
          <p:cNvSpPr txBox="1">
            <a:spLocks/>
          </p:cNvSpPr>
          <p:nvPr/>
        </p:nvSpPr>
        <p:spPr>
          <a:xfrm>
            <a:off x="4454679" y="2420751"/>
            <a:ext cx="3086376" cy="8716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/>
              <a:t>Tests strategic alignment and judgement; must be used ethically to avoid bias.</a:t>
            </a:r>
          </a:p>
        </p:txBody>
      </p:sp>
      <p:sp>
        <p:nvSpPr>
          <p:cNvPr id="19" name="Content Placeholder 10">
            <a:extLst>
              <a:ext uri="{FF2B5EF4-FFF2-40B4-BE49-F238E27FC236}">
                <a16:creationId xmlns:a16="http://schemas.microsoft.com/office/drawing/2014/main" id="{26B82A2C-253F-4B78-C91D-1C801945BFA5}"/>
              </a:ext>
            </a:extLst>
          </p:cNvPr>
          <p:cNvSpPr txBox="1">
            <a:spLocks/>
          </p:cNvSpPr>
          <p:nvPr/>
        </p:nvSpPr>
        <p:spPr>
          <a:xfrm>
            <a:off x="8067813" y="2993185"/>
            <a:ext cx="3086376" cy="8716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6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F380F5D-AEFC-E502-96E9-DC0AB9A9F098}"/>
              </a:ext>
            </a:extLst>
          </p:cNvPr>
          <p:cNvSpPr txBox="1"/>
          <p:nvPr/>
        </p:nvSpPr>
        <p:spPr>
          <a:xfrm>
            <a:off x="8128453" y="2416251"/>
            <a:ext cx="2951684" cy="926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Challenge assumptions, exploring moral reasoning and critical thinking.</a:t>
            </a:r>
            <a:endParaRPr lang="en-GB" dirty="0"/>
          </a:p>
        </p:txBody>
      </p:sp>
      <p:sp>
        <p:nvSpPr>
          <p:cNvPr id="22" name="Text Placeholder 6">
            <a:extLst>
              <a:ext uri="{FF2B5EF4-FFF2-40B4-BE49-F238E27FC236}">
                <a16:creationId xmlns:a16="http://schemas.microsoft.com/office/drawing/2014/main" id="{44509955-A031-E07C-2356-98E8D13174D0}"/>
              </a:ext>
            </a:extLst>
          </p:cNvPr>
          <p:cNvSpPr txBox="1">
            <a:spLocks/>
          </p:cNvSpPr>
          <p:nvPr/>
        </p:nvSpPr>
        <p:spPr>
          <a:xfrm>
            <a:off x="301839" y="3308725"/>
            <a:ext cx="3943627" cy="8239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4.BEHAVIOURAL QUESTIONS</a:t>
            </a:r>
          </a:p>
        </p:txBody>
      </p:sp>
      <p:sp>
        <p:nvSpPr>
          <p:cNvPr id="23" name="Text Placeholder 6">
            <a:extLst>
              <a:ext uri="{FF2B5EF4-FFF2-40B4-BE49-F238E27FC236}">
                <a16:creationId xmlns:a16="http://schemas.microsoft.com/office/drawing/2014/main" id="{35AFAE0C-309C-5779-B8BF-A2586ECFDA97}"/>
              </a:ext>
            </a:extLst>
          </p:cNvPr>
          <p:cNvSpPr txBox="1">
            <a:spLocks/>
          </p:cNvSpPr>
          <p:nvPr/>
        </p:nvSpPr>
        <p:spPr>
          <a:xfrm>
            <a:off x="4184826" y="3292380"/>
            <a:ext cx="3943627" cy="8239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5. CLARIFYING QUESTIONS</a:t>
            </a:r>
          </a:p>
        </p:txBody>
      </p:sp>
      <p:sp>
        <p:nvSpPr>
          <p:cNvPr id="24" name="Text Placeholder 6">
            <a:extLst>
              <a:ext uri="{FF2B5EF4-FFF2-40B4-BE49-F238E27FC236}">
                <a16:creationId xmlns:a16="http://schemas.microsoft.com/office/drawing/2014/main" id="{6F73AA9F-03F5-0FFC-93B1-31D61E05C038}"/>
              </a:ext>
            </a:extLst>
          </p:cNvPr>
          <p:cNvSpPr txBox="1">
            <a:spLocks/>
          </p:cNvSpPr>
          <p:nvPr/>
        </p:nvSpPr>
        <p:spPr>
          <a:xfrm>
            <a:off x="7863396" y="3268112"/>
            <a:ext cx="3943627" cy="8239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6. REFLECTIVE QUESTIONS</a:t>
            </a:r>
          </a:p>
        </p:txBody>
      </p:sp>
      <p:sp>
        <p:nvSpPr>
          <p:cNvPr id="25" name="Content Placeholder 10">
            <a:extLst>
              <a:ext uri="{FF2B5EF4-FFF2-40B4-BE49-F238E27FC236}">
                <a16:creationId xmlns:a16="http://schemas.microsoft.com/office/drawing/2014/main" id="{C00FA825-5895-ED53-0E29-3C00DA777C6F}"/>
              </a:ext>
            </a:extLst>
          </p:cNvPr>
          <p:cNvSpPr txBox="1">
            <a:spLocks/>
          </p:cNvSpPr>
          <p:nvPr/>
        </p:nvSpPr>
        <p:spPr>
          <a:xfrm>
            <a:off x="712618" y="4178812"/>
            <a:ext cx="3086376" cy="8716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/>
              <a:t>Examines past actions to predict future performance and leadership skills..</a:t>
            </a:r>
          </a:p>
        </p:txBody>
      </p:sp>
      <p:sp>
        <p:nvSpPr>
          <p:cNvPr id="26" name="Content Placeholder 10">
            <a:extLst>
              <a:ext uri="{FF2B5EF4-FFF2-40B4-BE49-F238E27FC236}">
                <a16:creationId xmlns:a16="http://schemas.microsoft.com/office/drawing/2014/main" id="{02BE9AEC-A9E3-BC3C-FD1B-4D61159EA3FB}"/>
              </a:ext>
            </a:extLst>
          </p:cNvPr>
          <p:cNvSpPr txBox="1">
            <a:spLocks/>
          </p:cNvSpPr>
          <p:nvPr/>
        </p:nvSpPr>
        <p:spPr>
          <a:xfrm>
            <a:off x="4456421" y="4178811"/>
            <a:ext cx="3086376" cy="8716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/>
              <a:t>Ensures clear understanding, avoids miscommunication or false assumptions.</a:t>
            </a:r>
          </a:p>
        </p:txBody>
      </p:sp>
      <p:sp>
        <p:nvSpPr>
          <p:cNvPr id="27" name="Content Placeholder 10">
            <a:extLst>
              <a:ext uri="{FF2B5EF4-FFF2-40B4-BE49-F238E27FC236}">
                <a16:creationId xmlns:a16="http://schemas.microsoft.com/office/drawing/2014/main" id="{6749D60A-2E1B-261D-59D6-DE6B5AD3B2B6}"/>
              </a:ext>
            </a:extLst>
          </p:cNvPr>
          <p:cNvSpPr txBox="1">
            <a:spLocks/>
          </p:cNvSpPr>
          <p:nvPr/>
        </p:nvSpPr>
        <p:spPr>
          <a:xfrm>
            <a:off x="8200224" y="4092024"/>
            <a:ext cx="3086376" cy="8716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/>
              <a:t>Encourages self-awareness, resilience, and continuous improvement.</a:t>
            </a:r>
          </a:p>
        </p:txBody>
      </p:sp>
      <p:sp>
        <p:nvSpPr>
          <p:cNvPr id="28" name="Text Placeholder 4">
            <a:extLst>
              <a:ext uri="{FF2B5EF4-FFF2-40B4-BE49-F238E27FC236}">
                <a16:creationId xmlns:a16="http://schemas.microsoft.com/office/drawing/2014/main" id="{AB513934-0B7D-DCE6-274C-2BED9D8A7506}"/>
              </a:ext>
            </a:extLst>
          </p:cNvPr>
          <p:cNvSpPr txBox="1">
            <a:spLocks/>
          </p:cNvSpPr>
          <p:nvPr/>
        </p:nvSpPr>
        <p:spPr>
          <a:xfrm>
            <a:off x="496236" y="4866492"/>
            <a:ext cx="3924300" cy="8239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EFFECTIVENESS SUMMARY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9607D81-F397-5A9B-5E3E-4D0138EC575B}"/>
              </a:ext>
            </a:extLst>
          </p:cNvPr>
          <p:cNvSpPr txBox="1"/>
          <p:nvPr/>
        </p:nvSpPr>
        <p:spPr>
          <a:xfrm>
            <a:off x="496236" y="5652086"/>
            <a:ext cx="1131078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techniques together provide a balanced and fair evaluation, combining logic, ethics, and experience to select the most capable and value-driven candidate for </a:t>
            </a:r>
            <a:r>
              <a:rPr lang="en-GB" sz="1800" kern="1200" dirty="0">
                <a:effectLst/>
                <a:latin typeface="+mn-lt"/>
                <a:ea typeface="+mn-ea"/>
                <a:cs typeface="+mn-cs"/>
              </a:rPr>
              <a:t>Bridewell’s </a:t>
            </a:r>
            <a:r>
              <a:rPr lang="en-GB" dirty="0">
                <a:latin typeface="Tenorite" panose="00000500000000000000" pitchFamily="2" charset="0"/>
                <a:cs typeface="Arial" panose="020B0604020202020204" pitchFamily="34" charset="0"/>
              </a:rPr>
              <a:t>(2024)</a:t>
            </a:r>
            <a:r>
              <a:rPr lang="en-GB" sz="1800" kern="1200" dirty="0"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cybersecurity transformation.</a:t>
            </a:r>
            <a:br>
              <a:rPr lang="en-GB" dirty="0"/>
            </a:b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B597DA-CD11-DF3D-5EC0-CFF81033040C}"/>
              </a:ext>
            </a:extLst>
          </p:cNvPr>
          <p:cNvSpPr txBox="1"/>
          <p:nvPr/>
        </p:nvSpPr>
        <p:spPr>
          <a:xfrm>
            <a:off x="11016680" y="6356350"/>
            <a:ext cx="578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1057409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05AF1-623C-4E09-AB5D-8DD057148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6785" y="318532"/>
            <a:ext cx="6561233" cy="741345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SUMMARY: QUESTIONING TECHNIQUES 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32F697-D1D4-4B0A-B960-D1869BF86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13</a:t>
            </a:fld>
            <a:endParaRPr lang="en-GB"/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DB2A9E2A-1991-E34E-FCC8-B9F7164AE10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7250990"/>
              </p:ext>
            </p:extLst>
          </p:nvPr>
        </p:nvGraphicFramePr>
        <p:xfrm>
          <a:off x="4305300" y="1437456"/>
          <a:ext cx="7696200" cy="4541315"/>
        </p:xfrm>
        <a:graphic>
          <a:graphicData uri="http://schemas.openxmlformats.org/drawingml/2006/table">
            <a:tbl>
              <a:tblPr/>
              <a:tblGrid>
                <a:gridCol w="2565400">
                  <a:extLst>
                    <a:ext uri="{9D8B030D-6E8A-4147-A177-3AD203B41FA5}">
                      <a16:colId xmlns:a16="http://schemas.microsoft.com/office/drawing/2014/main" val="1838845732"/>
                    </a:ext>
                  </a:extLst>
                </a:gridCol>
                <a:gridCol w="2565400">
                  <a:extLst>
                    <a:ext uri="{9D8B030D-6E8A-4147-A177-3AD203B41FA5}">
                      <a16:colId xmlns:a16="http://schemas.microsoft.com/office/drawing/2014/main" val="2266060601"/>
                    </a:ext>
                  </a:extLst>
                </a:gridCol>
                <a:gridCol w="2565400">
                  <a:extLst>
                    <a:ext uri="{9D8B030D-6E8A-4147-A177-3AD203B41FA5}">
                      <a16:colId xmlns:a16="http://schemas.microsoft.com/office/drawing/2014/main" val="556320789"/>
                    </a:ext>
                  </a:extLst>
                </a:gridCol>
              </a:tblGrid>
              <a:tr h="412847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Technique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Purpose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Value to Role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0143985"/>
                  </a:ext>
                </a:extLst>
              </a:tr>
              <a:tr h="688078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Probing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Explore in-depth experiences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Tests practical knowledge and problem-solving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5595314"/>
                  </a:ext>
                </a:extLst>
              </a:tr>
              <a:tr h="963309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Leading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Measure alignment and vision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Reveals candidate’s understanding of company strategy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586750"/>
                  </a:ext>
                </a:extLst>
              </a:tr>
              <a:tr h="688078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Socratic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Promote critical thinking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Evaluates reasoning, judgement, and ethics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3801710"/>
                  </a:ext>
                </a:extLst>
              </a:tr>
              <a:tr h="412847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Behavioural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Assess past performance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Predicts leadership and reliability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1715558"/>
                  </a:ext>
                </a:extLst>
              </a:tr>
              <a:tr h="688078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Clarifying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Confirm understanding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Improves communication accuracy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4481070"/>
                  </a:ext>
                </a:extLst>
              </a:tr>
              <a:tr h="688078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Reflective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Encourage learning awareness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Demonstrates personal and professional growth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279709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00EF571-85BC-903B-F754-37D97E9656BD}"/>
              </a:ext>
            </a:extLst>
          </p:cNvPr>
          <p:cNvSpPr txBox="1"/>
          <p:nvPr/>
        </p:nvSpPr>
        <p:spPr>
          <a:xfrm>
            <a:off x="10982325" y="6356350"/>
            <a:ext cx="578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13</a:t>
            </a:r>
          </a:p>
        </p:txBody>
      </p:sp>
    </p:spTree>
    <p:extLst>
      <p:ext uri="{BB962C8B-B14F-4D97-AF65-F5344CB8AC3E}">
        <p14:creationId xmlns:p14="http://schemas.microsoft.com/office/powerpoint/2010/main" val="14721061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C0770-A36E-4500-AA2E-F3DE8416A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059" y="-345291"/>
            <a:ext cx="10515600" cy="1325563"/>
          </a:xfrm>
        </p:spPr>
        <p:txBody>
          <a:bodyPr rtlCol="0"/>
          <a:lstStyle/>
          <a:p>
            <a:pPr rtl="0"/>
            <a:r>
              <a:rPr lang="en-GB" dirty="0"/>
              <a:t>Face to face interview v Online interview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2F06784-6A30-4941-B70A-A58B611950D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286001" y="1264360"/>
            <a:ext cx="3245056" cy="458765"/>
          </a:xfrm>
        </p:spPr>
        <p:txBody>
          <a:bodyPr rtlCol="0">
            <a:noAutofit/>
          </a:bodyPr>
          <a:lstStyle/>
          <a:p>
            <a:pPr algn="l" rtl="0"/>
            <a:r>
              <a:rPr lang="en-GB" sz="2000" b="1" dirty="0"/>
              <a:t>Face-to-Face Interviews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E495FC-7E0A-4342-A40D-3B65DCA780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14</a:t>
            </a:fld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F116CCE2-DE5B-4D04-8780-DE09E03B8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291806" y="2334532"/>
            <a:ext cx="76200" cy="7620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pic>
        <p:nvPicPr>
          <p:cNvPr id="10" name="Picture 9" descr="A person and person talking to each other&#10;&#10;AI-generated content may be incorrect.">
            <a:extLst>
              <a:ext uri="{FF2B5EF4-FFF2-40B4-BE49-F238E27FC236}">
                <a16:creationId xmlns:a16="http://schemas.microsoft.com/office/drawing/2014/main" id="{AB92DAFA-3761-8593-E0E5-73ACA6F5994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3753"/>
          <a:stretch>
            <a:fillRect/>
          </a:stretch>
        </p:blipFill>
        <p:spPr>
          <a:xfrm>
            <a:off x="9758149" y="136781"/>
            <a:ext cx="2305405" cy="132556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B7206B6-D962-7DE9-687B-DEC7C7280457}"/>
              </a:ext>
            </a:extLst>
          </p:cNvPr>
          <p:cNvSpPr txBox="1"/>
          <p:nvPr/>
        </p:nvSpPr>
        <p:spPr>
          <a:xfrm>
            <a:off x="128447" y="397562"/>
            <a:ext cx="810115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Purpose:</a:t>
            </a:r>
            <a:br>
              <a:rPr lang="en-GB" dirty="0"/>
            </a:b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To evaluate both interview formats for recruiting the </a:t>
            </a:r>
            <a:r>
              <a:rPr lang="en-GB" b="0" i="1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Cybersecurity Operations </a:t>
            </a:r>
          </a:p>
          <a:p>
            <a:r>
              <a:rPr lang="en-GB" b="0" i="1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Project Manager</a:t>
            </a: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ensuring fairness, accuracy, and professional suitability.</a:t>
            </a:r>
            <a:endParaRPr lang="cy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8BAB01A-013A-0B51-C92F-6627FE2100E3}"/>
              </a:ext>
            </a:extLst>
          </p:cNvPr>
          <p:cNvSpPr txBox="1"/>
          <p:nvPr/>
        </p:nvSpPr>
        <p:spPr>
          <a:xfrm>
            <a:off x="144648" y="1642335"/>
            <a:ext cx="6093724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>
              <a:buNone/>
            </a:pPr>
            <a:r>
              <a:rPr lang="en-GB" sz="16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Advantages (Pros):</a:t>
            </a:r>
            <a:endParaRPr lang="en-GB" sz="16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Allows better observation of </a:t>
            </a:r>
            <a:r>
              <a:rPr lang="en-GB" sz="16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body language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tone, and confidence.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Builds stronger </a:t>
            </a:r>
            <a:r>
              <a:rPr lang="en-GB" sz="16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personal connection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and trust between interviewer and candidate.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Enables </a:t>
            </a:r>
            <a:r>
              <a:rPr lang="en-GB" sz="16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real-time assessment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of communication, leadership, and professionalism.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Creates an environment for </a:t>
            </a:r>
            <a:r>
              <a:rPr lang="en-GB" sz="16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spontaneous discussion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showing how the candidate reacts under pressure.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9737ED3-726F-2682-4FBA-BC4FCCF2224A}"/>
              </a:ext>
            </a:extLst>
          </p:cNvPr>
          <p:cNvSpPr txBox="1"/>
          <p:nvPr/>
        </p:nvSpPr>
        <p:spPr>
          <a:xfrm>
            <a:off x="235144" y="3846815"/>
            <a:ext cx="609372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>
              <a:buNone/>
            </a:pPr>
            <a:r>
              <a:rPr lang="en-GB" sz="1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Disadvantages (Cons):</a:t>
            </a:r>
            <a:endParaRPr lang="en-GB" sz="18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Time-consuming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and costly, especially for candidates travelling long distances.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Can cause </a:t>
            </a:r>
            <a:r>
              <a:rPr lang="en-GB" sz="1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anxiety or stress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affecting candidate performance.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Limits access for applicants with </a:t>
            </a:r>
            <a:r>
              <a:rPr lang="en-GB" sz="1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disabilities or scheduling constraints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Harder to record and share outcomes unless notes are taken carefully.</a:t>
            </a:r>
          </a:p>
        </p:txBody>
      </p:sp>
      <p:sp>
        <p:nvSpPr>
          <p:cNvPr id="41" name="Text Placeholder 7">
            <a:extLst>
              <a:ext uri="{FF2B5EF4-FFF2-40B4-BE49-F238E27FC236}">
                <a16:creationId xmlns:a16="http://schemas.microsoft.com/office/drawing/2014/main" id="{A18E64FE-4E5E-88C3-E655-8DBEE8CA4A3A}"/>
              </a:ext>
            </a:extLst>
          </p:cNvPr>
          <p:cNvSpPr txBox="1">
            <a:spLocks/>
          </p:cNvSpPr>
          <p:nvPr/>
        </p:nvSpPr>
        <p:spPr>
          <a:xfrm>
            <a:off x="7319951" y="1202403"/>
            <a:ext cx="2438198" cy="4097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050" kern="1200" cap="none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000" b="1" dirty="0"/>
              <a:t>Online Interviews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BD17890-B821-0EF9-A174-723FB1F1DAC2}"/>
              </a:ext>
            </a:extLst>
          </p:cNvPr>
          <p:cNvSpPr txBox="1"/>
          <p:nvPr/>
        </p:nvSpPr>
        <p:spPr>
          <a:xfrm>
            <a:off x="6238372" y="1592352"/>
            <a:ext cx="6093724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GB" sz="1600" b="1" dirty="0"/>
              <a:t>Advantages (Pros):</a:t>
            </a:r>
            <a:endParaRPr lang="en-GB" sz="1600" dirty="0"/>
          </a:p>
          <a:p>
            <a:pPr fontAlgn="base"/>
            <a:r>
              <a:rPr lang="en-GB" sz="1600" b="1" dirty="0"/>
              <a:t>Cost-effective</a:t>
            </a:r>
            <a:r>
              <a:rPr lang="en-GB" sz="1600" dirty="0"/>
              <a:t> and </a:t>
            </a:r>
            <a:r>
              <a:rPr lang="en-GB" sz="1600" b="1" dirty="0"/>
              <a:t>convenient</a:t>
            </a:r>
            <a:r>
              <a:rPr lang="en-GB" sz="1600" dirty="0"/>
              <a:t> for both interviewer and candidate.</a:t>
            </a:r>
          </a:p>
          <a:p>
            <a:pPr fontAlgn="base"/>
            <a:r>
              <a:rPr lang="en-GB" sz="1600" dirty="0"/>
              <a:t>Enables access to </a:t>
            </a:r>
            <a:r>
              <a:rPr lang="en-GB" sz="1600" b="1" dirty="0"/>
              <a:t>a wider talent pool</a:t>
            </a:r>
            <a:r>
              <a:rPr lang="en-GB" sz="1600" dirty="0"/>
              <a:t>, including remote or international applicants.</a:t>
            </a:r>
          </a:p>
          <a:p>
            <a:pPr fontAlgn="base"/>
            <a:r>
              <a:rPr lang="en-GB" sz="1600" dirty="0"/>
              <a:t>Interviews can be </a:t>
            </a:r>
            <a:r>
              <a:rPr lang="en-GB" sz="1600" b="1" dirty="0"/>
              <a:t>recorded</a:t>
            </a:r>
            <a:r>
              <a:rPr lang="en-GB" sz="1600" dirty="0"/>
              <a:t>, ensuring fair review and moderation.</a:t>
            </a:r>
          </a:p>
          <a:p>
            <a:pPr fontAlgn="base"/>
            <a:r>
              <a:rPr lang="en-GB" sz="1600" dirty="0"/>
              <a:t>Reduces </a:t>
            </a:r>
            <a:r>
              <a:rPr lang="en-GB" sz="1600" b="1" dirty="0"/>
              <a:t>environmental impact</a:t>
            </a:r>
            <a:r>
              <a:rPr lang="en-GB" sz="1600" dirty="0"/>
              <a:t> and logistical challenges.</a:t>
            </a:r>
          </a:p>
          <a:p>
            <a:pPr fontAlgn="base"/>
            <a:r>
              <a:rPr lang="en-GB" sz="1600" dirty="0"/>
              <a:t>Useful for assessing </a:t>
            </a:r>
            <a:r>
              <a:rPr lang="en-GB" sz="1600" b="1" dirty="0"/>
              <a:t>digital communication skills</a:t>
            </a:r>
            <a:r>
              <a:rPr lang="en-GB" sz="1600" dirty="0"/>
              <a:t>, vital in cybersecurity management.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F8AE5E66-6966-5B44-A4C7-F6E389CB3F78}"/>
              </a:ext>
            </a:extLst>
          </p:cNvPr>
          <p:cNvSpPr txBox="1"/>
          <p:nvPr/>
        </p:nvSpPr>
        <p:spPr>
          <a:xfrm>
            <a:off x="6238372" y="3963387"/>
            <a:ext cx="6168788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>
              <a:buNone/>
            </a:pPr>
            <a:r>
              <a:rPr lang="en-GB" sz="1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Disadvantages (Cons):</a:t>
            </a:r>
            <a:endParaRPr lang="en-GB" sz="18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Technical issues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(e.g., connectivity, audio delays) may affect communication.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Difficult to assess </a:t>
            </a:r>
            <a:r>
              <a:rPr lang="en-GB" sz="1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body language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or subtle social cues.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May feel </a:t>
            </a:r>
            <a:r>
              <a:rPr lang="en-GB" sz="1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impersonal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reducing candidate engagement.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Raises </a:t>
            </a:r>
            <a:r>
              <a:rPr lang="en-GB" sz="1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data privacy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concerns when using third-party platforms.</a:t>
            </a:r>
          </a:p>
          <a:p>
            <a:pPr>
              <a:buNone/>
            </a:pPr>
            <a:br>
              <a:rPr lang="en-GB" dirty="0"/>
            </a:br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8FA79B-3C38-3B64-2694-84C33DD3650C}"/>
              </a:ext>
            </a:extLst>
          </p:cNvPr>
          <p:cNvSpPr txBox="1"/>
          <p:nvPr/>
        </p:nvSpPr>
        <p:spPr>
          <a:xfrm>
            <a:off x="11012119" y="6356350"/>
            <a:ext cx="578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14</a:t>
            </a:r>
          </a:p>
        </p:txBody>
      </p:sp>
    </p:spTree>
    <p:extLst>
      <p:ext uri="{BB962C8B-B14F-4D97-AF65-F5344CB8AC3E}">
        <p14:creationId xmlns:p14="http://schemas.microsoft.com/office/powerpoint/2010/main" val="14173967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4" name="Table 43">
            <a:extLst>
              <a:ext uri="{FF2B5EF4-FFF2-40B4-BE49-F238E27FC236}">
                <a16:creationId xmlns:a16="http://schemas.microsoft.com/office/drawing/2014/main" id="{FE039DA0-DB4B-E4C9-4156-0308D1C96D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7739578"/>
              </p:ext>
            </p:extLst>
          </p:nvPr>
        </p:nvGraphicFramePr>
        <p:xfrm>
          <a:off x="976744" y="1364773"/>
          <a:ext cx="10550238" cy="4745083"/>
        </p:xfrm>
        <a:graphic>
          <a:graphicData uri="http://schemas.openxmlformats.org/drawingml/2006/table">
            <a:tbl>
              <a:tblPr/>
              <a:tblGrid>
                <a:gridCol w="3516746">
                  <a:extLst>
                    <a:ext uri="{9D8B030D-6E8A-4147-A177-3AD203B41FA5}">
                      <a16:colId xmlns:a16="http://schemas.microsoft.com/office/drawing/2014/main" val="2651933689"/>
                    </a:ext>
                  </a:extLst>
                </a:gridCol>
                <a:gridCol w="3516746">
                  <a:extLst>
                    <a:ext uri="{9D8B030D-6E8A-4147-A177-3AD203B41FA5}">
                      <a16:colId xmlns:a16="http://schemas.microsoft.com/office/drawing/2014/main" val="1782885687"/>
                    </a:ext>
                  </a:extLst>
                </a:gridCol>
                <a:gridCol w="3516746">
                  <a:extLst>
                    <a:ext uri="{9D8B030D-6E8A-4147-A177-3AD203B41FA5}">
                      <a16:colId xmlns:a16="http://schemas.microsoft.com/office/drawing/2014/main" val="3163264182"/>
                    </a:ext>
                  </a:extLst>
                </a:gridCol>
              </a:tblGrid>
              <a:tr h="677869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Aspect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Face-to-Face Interview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Online Interview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608812"/>
                  </a:ext>
                </a:extLst>
              </a:tr>
              <a:tr h="677869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Observation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Clearer body language and tone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Limited visual feedback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7695865"/>
                  </a:ext>
                </a:extLst>
              </a:tr>
              <a:tr h="677869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Convenience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Requires travel and time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Flexible, remote access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4045800"/>
                  </a:ext>
                </a:extLst>
              </a:tr>
              <a:tr h="677869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Connection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Builds rapport easily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Can feel distant or formal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244764"/>
                  </a:ext>
                </a:extLst>
              </a:tr>
              <a:tr h="677869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Cost Efficiency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Higher travel and venue costs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Minimal expense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1999332"/>
                  </a:ext>
                </a:extLst>
              </a:tr>
              <a:tr h="677869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Bias Risk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Higher due to personal impressions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Reduced with structured approach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824049"/>
                  </a:ext>
                </a:extLst>
              </a:tr>
              <a:tr h="677869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Technical Reliability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Stable, no equipment issues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Depends on internet quality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1944872"/>
                  </a:ext>
                </a:extLst>
              </a:tr>
            </a:tbl>
          </a:graphicData>
        </a:graphic>
      </p:graphicFrame>
      <p:sp>
        <p:nvSpPr>
          <p:cNvPr id="46" name="Title 1">
            <a:extLst>
              <a:ext uri="{FF2B5EF4-FFF2-40B4-BE49-F238E27FC236}">
                <a16:creationId xmlns:a16="http://schemas.microsoft.com/office/drawing/2014/main" id="{CF5A06EA-F6D2-D90B-520A-8D85C276B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964" y="186024"/>
            <a:ext cx="8915400" cy="1124239"/>
          </a:xfrm>
        </p:spPr>
        <p:txBody>
          <a:bodyPr rtlCol="0"/>
          <a:lstStyle/>
          <a:p>
            <a:pPr algn="l" rtl="0"/>
            <a:r>
              <a:rPr lang="en-GB" dirty="0"/>
              <a:t>evaluation:</a:t>
            </a:r>
            <a:br>
              <a:rPr lang="en-GB" dirty="0"/>
            </a:br>
            <a:r>
              <a:rPr lang="en-GB" dirty="0"/>
              <a:t>Face to face interview v Online interview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74C34E-858A-781B-DC2B-1CB48BF47F12}"/>
              </a:ext>
            </a:extLst>
          </p:cNvPr>
          <p:cNvSpPr txBox="1"/>
          <p:nvPr/>
        </p:nvSpPr>
        <p:spPr>
          <a:xfrm>
            <a:off x="11172825" y="6336268"/>
            <a:ext cx="578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15</a:t>
            </a:r>
          </a:p>
        </p:txBody>
      </p:sp>
    </p:spTree>
    <p:extLst>
      <p:ext uri="{BB962C8B-B14F-4D97-AF65-F5344CB8AC3E}">
        <p14:creationId xmlns:p14="http://schemas.microsoft.com/office/powerpoint/2010/main" val="34774530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84294-49A0-4C63-A7D7-E3BF9E591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005" y="243209"/>
            <a:ext cx="10515600" cy="1325563"/>
          </a:xfrm>
        </p:spPr>
        <p:txBody>
          <a:bodyPr rtlCol="0"/>
          <a:lstStyle/>
          <a:p>
            <a:r>
              <a:rPr lang="en-GB" dirty="0"/>
              <a:t>Strategic Measures &amp; Smart integration (Doran, 1981; Bjerke, 2017).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59ECD5-0EAD-48D0-B30B-16305BC10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16</a:t>
            </a:fld>
            <a:endParaRPr lang="en-GB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2EED0E7-B8A5-EC1B-4261-738D048049E9}"/>
              </a:ext>
            </a:extLst>
          </p:cNvPr>
          <p:cNvSpPr txBox="1"/>
          <p:nvPr/>
        </p:nvSpPr>
        <p:spPr>
          <a:xfrm>
            <a:off x="666000" y="2408122"/>
            <a:ext cx="10860000" cy="25742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lnSpc>
                <a:spcPct val="150000"/>
              </a:lnSpc>
            </a:pPr>
            <a:r>
              <a:rPr lang="en-GB" sz="2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</a:t>
            </a:r>
            <a:r>
              <a:rPr lang="en-GB" sz="2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pecific: Align recruitment outcomes with Bridewell’s digital transformation goals.</a:t>
            </a:r>
          </a:p>
          <a:p>
            <a:pPr fontAlgn="base">
              <a:lnSpc>
                <a:spcPct val="150000"/>
              </a:lnSpc>
            </a:pPr>
            <a:r>
              <a:rPr lang="en-GB" sz="2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</a:t>
            </a:r>
            <a:r>
              <a:rPr lang="en-GB" sz="2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easurable: Track diversity, retention, and candidate satisfaction rates.</a:t>
            </a:r>
          </a:p>
          <a:p>
            <a:pPr fontAlgn="base">
              <a:lnSpc>
                <a:spcPct val="150000"/>
              </a:lnSpc>
            </a:pPr>
            <a:r>
              <a:rPr lang="en-GB" sz="2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</a:t>
            </a:r>
            <a:r>
              <a:rPr lang="en-GB" sz="2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chievable: Apply structured interviews and psychometric tools for precision.</a:t>
            </a:r>
          </a:p>
          <a:p>
            <a:pPr fontAlgn="base">
              <a:lnSpc>
                <a:spcPct val="150000"/>
              </a:lnSpc>
            </a:pPr>
            <a:r>
              <a:rPr lang="en-GB" sz="2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</a:t>
            </a:r>
            <a:r>
              <a:rPr lang="en-GB" sz="2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elevant: Ensure each new hire strengthens data protection and client trust.</a:t>
            </a:r>
          </a:p>
          <a:p>
            <a:pPr fontAlgn="base">
              <a:lnSpc>
                <a:spcPct val="150000"/>
              </a:lnSpc>
            </a:pPr>
            <a:r>
              <a:rPr lang="en-GB" sz="2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</a:t>
            </a:r>
            <a:r>
              <a:rPr lang="en-GB" sz="2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ime-bound: Complete hiring cycles within defined project phases (e.g., 4–6 weeks).</a:t>
            </a:r>
          </a:p>
        </p:txBody>
      </p:sp>
      <p:sp>
        <p:nvSpPr>
          <p:cNvPr id="105" name="Rectangle 1">
            <a:extLst>
              <a:ext uri="{FF2B5EF4-FFF2-40B4-BE49-F238E27FC236}">
                <a16:creationId xmlns:a16="http://schemas.microsoft.com/office/drawing/2014/main" id="{6B670D5D-D766-E848-611A-89223F79F4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4825431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855F53-B7DE-7669-ABB3-65DAB169E9FC}"/>
              </a:ext>
            </a:extLst>
          </p:cNvPr>
          <p:cNvSpPr txBox="1"/>
          <p:nvPr/>
        </p:nvSpPr>
        <p:spPr>
          <a:xfrm>
            <a:off x="10974605" y="6352143"/>
            <a:ext cx="578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16</a:t>
            </a:r>
          </a:p>
        </p:txBody>
      </p:sp>
    </p:spTree>
    <p:extLst>
      <p:ext uri="{BB962C8B-B14F-4D97-AF65-F5344CB8AC3E}">
        <p14:creationId xmlns:p14="http://schemas.microsoft.com/office/powerpoint/2010/main" val="578975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1B29E87-9C2C-400B-834D-4E4BD6E94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15291" y="2862407"/>
            <a:ext cx="10515600" cy="1325563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Strategy map examples (Short lines)</a:t>
            </a:r>
          </a:p>
        </p:txBody>
      </p:sp>
      <p:sp>
        <p:nvSpPr>
          <p:cNvPr id="6" name="SmartArt Placeholder 5">
            <a:extLst>
              <a:ext uri="{FF2B5EF4-FFF2-40B4-BE49-F238E27FC236}">
                <a16:creationId xmlns:a16="http://schemas.microsoft.com/office/drawing/2014/main" id="{756B04E5-E578-56F4-312F-15C3D219BD79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439956" y="3995593"/>
            <a:ext cx="10515600" cy="2862407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Hospital:</a:t>
            </a:r>
            <a:r>
              <a:rPr lang="en-GB" dirty="0"/>
              <a:t> patient safety and record security.</a:t>
            </a:r>
          </a:p>
          <a:p>
            <a:r>
              <a:rPr lang="en-GB" b="1" dirty="0"/>
              <a:t>Bank:</a:t>
            </a:r>
            <a:r>
              <a:rPr lang="en-GB" dirty="0"/>
              <a:t> risk control and customer trust.</a:t>
            </a:r>
          </a:p>
          <a:p>
            <a:r>
              <a:rPr lang="en-GB" b="1" dirty="0"/>
              <a:t>Software:</a:t>
            </a:r>
            <a:r>
              <a:rPr lang="en-GB" dirty="0"/>
              <a:t> innovation, product security, user growth.</a:t>
            </a:r>
          </a:p>
          <a:p>
            <a:r>
              <a:rPr lang="en-GB" b="1" dirty="0"/>
              <a:t>Social Services:</a:t>
            </a:r>
            <a:r>
              <a:rPr lang="en-GB" dirty="0"/>
              <a:t> inclusion and community wellbeing.</a:t>
            </a:r>
          </a:p>
          <a:p>
            <a:r>
              <a:rPr lang="en-GB" b="1" dirty="0"/>
              <a:t>Airline (Upward):</a:t>
            </a:r>
            <a:r>
              <a:rPr lang="en-GB" dirty="0"/>
              <a:t> passenger safety and service quality.</a:t>
            </a:r>
          </a:p>
          <a:p>
            <a:r>
              <a:rPr lang="en-GB" b="1" dirty="0"/>
              <a:t>City Government:</a:t>
            </a:r>
            <a:r>
              <a:rPr lang="en-GB" dirty="0"/>
              <a:t> digital transparency and resilience.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103" name="Title 1">
            <a:extLst>
              <a:ext uri="{FF2B5EF4-FFF2-40B4-BE49-F238E27FC236}">
                <a16:creationId xmlns:a16="http://schemas.microsoft.com/office/drawing/2014/main" id="{EE453569-FEBD-197F-D5CA-361D5E0F62B0}"/>
              </a:ext>
            </a:extLst>
          </p:cNvPr>
          <p:cNvSpPr txBox="1">
            <a:spLocks/>
          </p:cNvSpPr>
          <p:nvPr/>
        </p:nvSpPr>
        <p:spPr>
          <a:xfrm>
            <a:off x="439956" y="10812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Strategy map examples from other sectors (CIPD, 2025b) </a:t>
            </a:r>
          </a:p>
        </p:txBody>
      </p:sp>
      <p:graphicFrame>
        <p:nvGraphicFramePr>
          <p:cNvPr id="104" name="Table 103">
            <a:extLst>
              <a:ext uri="{FF2B5EF4-FFF2-40B4-BE49-F238E27FC236}">
                <a16:creationId xmlns:a16="http://schemas.microsoft.com/office/drawing/2014/main" id="{DEEFA85A-ACBD-39E2-9F6D-7C73DBFC20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8411037"/>
              </p:ext>
            </p:extLst>
          </p:nvPr>
        </p:nvGraphicFramePr>
        <p:xfrm>
          <a:off x="644237" y="1216487"/>
          <a:ext cx="10515600" cy="1645920"/>
        </p:xfrm>
        <a:graphic>
          <a:graphicData uri="http://schemas.openxmlformats.org/drawingml/2006/table">
            <a:tbl>
              <a:tblPr/>
              <a:tblGrid>
                <a:gridCol w="3505200">
                  <a:extLst>
                    <a:ext uri="{9D8B030D-6E8A-4147-A177-3AD203B41FA5}">
                      <a16:colId xmlns:a16="http://schemas.microsoft.com/office/drawing/2014/main" val="639435075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226275412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29400768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Sector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Example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Focus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20765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Manufacturing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Balanced Scorecard (Toyota)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Quality improvement, lean performance, and safety efficiency.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085042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Banking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Lloyds TSB Strategy Map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Customer trust, compliance, and technological innovation.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486526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Healthcare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NHS Hospital Strategy Map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buNone/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Patient care outcomes, staff well-being, and digital transformation.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9268006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CEBF5D79-1F6A-8B52-55E0-78220F85B774}"/>
              </a:ext>
            </a:extLst>
          </p:cNvPr>
          <p:cNvSpPr txBox="1"/>
          <p:nvPr/>
        </p:nvSpPr>
        <p:spPr>
          <a:xfrm>
            <a:off x="11172825" y="6336268"/>
            <a:ext cx="578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17</a:t>
            </a:r>
          </a:p>
        </p:txBody>
      </p:sp>
    </p:spTree>
    <p:extLst>
      <p:ext uri="{BB962C8B-B14F-4D97-AF65-F5344CB8AC3E}">
        <p14:creationId xmlns:p14="http://schemas.microsoft.com/office/powerpoint/2010/main" val="5669975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Rectangle: Rounded Corners 80">
            <a:extLst>
              <a:ext uri="{FF2B5EF4-FFF2-40B4-BE49-F238E27FC236}">
                <a16:creationId xmlns:a16="http://schemas.microsoft.com/office/drawing/2014/main" id="{F364C76D-7F75-341C-DA85-E7EB640F6B3B}"/>
              </a:ext>
            </a:extLst>
          </p:cNvPr>
          <p:cNvSpPr/>
          <p:nvPr/>
        </p:nvSpPr>
        <p:spPr>
          <a:xfrm>
            <a:off x="359523" y="1039097"/>
            <a:ext cx="2958696" cy="236772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2756" y="-39801"/>
            <a:ext cx="8421688" cy="1325563"/>
          </a:xfrm>
        </p:spPr>
        <p:txBody>
          <a:bodyPr rtlCol="0"/>
          <a:lstStyle/>
          <a:p>
            <a:pPr rtl="0"/>
            <a:r>
              <a:rPr lang="en-GB" dirty="0"/>
              <a:t>Practical next steps (action plan) </a:t>
            </a:r>
          </a:p>
        </p:txBody>
      </p:sp>
      <p:sp>
        <p:nvSpPr>
          <p:cNvPr id="82" name="Rectangle: Rounded Corners 81">
            <a:extLst>
              <a:ext uri="{FF2B5EF4-FFF2-40B4-BE49-F238E27FC236}">
                <a16:creationId xmlns:a16="http://schemas.microsoft.com/office/drawing/2014/main" id="{47552F9A-7035-8763-0199-EE1B507A9F20}"/>
              </a:ext>
            </a:extLst>
          </p:cNvPr>
          <p:cNvSpPr/>
          <p:nvPr/>
        </p:nvSpPr>
        <p:spPr>
          <a:xfrm>
            <a:off x="2673943" y="1886331"/>
            <a:ext cx="2958696" cy="236772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4" name="Rectangle: Rounded Corners 83">
            <a:extLst>
              <a:ext uri="{FF2B5EF4-FFF2-40B4-BE49-F238E27FC236}">
                <a16:creationId xmlns:a16="http://schemas.microsoft.com/office/drawing/2014/main" id="{5568C46F-E94B-0F17-924D-11BCCF5C3478}"/>
              </a:ext>
            </a:extLst>
          </p:cNvPr>
          <p:cNvSpPr/>
          <p:nvPr/>
        </p:nvSpPr>
        <p:spPr>
          <a:xfrm>
            <a:off x="5173227" y="3070195"/>
            <a:ext cx="2958696" cy="236772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5" name="Rectangle: Rounded Corners 84">
            <a:extLst>
              <a:ext uri="{FF2B5EF4-FFF2-40B4-BE49-F238E27FC236}">
                <a16:creationId xmlns:a16="http://schemas.microsoft.com/office/drawing/2014/main" id="{B4D3593D-CFD5-9E8F-971B-03ADD10B122B}"/>
              </a:ext>
            </a:extLst>
          </p:cNvPr>
          <p:cNvSpPr/>
          <p:nvPr/>
        </p:nvSpPr>
        <p:spPr>
          <a:xfrm>
            <a:off x="7840923" y="4171184"/>
            <a:ext cx="2958696" cy="236772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B9778AFE-703D-AC8F-6AFE-76AEE0721D47}"/>
              </a:ext>
            </a:extLst>
          </p:cNvPr>
          <p:cNvSpPr txBox="1"/>
          <p:nvPr/>
        </p:nvSpPr>
        <p:spPr>
          <a:xfrm>
            <a:off x="465659" y="1285762"/>
            <a:ext cx="2693177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Finalise JD &amp; person spec; create job advert.</a:t>
            </a:r>
            <a:endParaRPr lang="cy-GB" sz="2800" dirty="0">
              <a:solidFill>
                <a:schemeClr val="bg1"/>
              </a:solidFill>
            </a:endParaRP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3059CA1F-A3A3-9FEF-81E8-F1852CC81D06}"/>
              </a:ext>
            </a:extLst>
          </p:cNvPr>
          <p:cNvSpPr txBox="1"/>
          <p:nvPr/>
        </p:nvSpPr>
        <p:spPr>
          <a:xfrm>
            <a:off x="2715475" y="2122168"/>
            <a:ext cx="3095006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Launch campaign: industry platforms + diversity channels.</a:t>
            </a:r>
            <a:endParaRPr lang="cy-GB" sz="2800" dirty="0">
              <a:solidFill>
                <a:schemeClr val="bg1"/>
              </a:solidFill>
            </a:endParaRP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1DFD7324-082F-40D7-92FD-EDD9D1204D12}"/>
              </a:ext>
            </a:extLst>
          </p:cNvPr>
          <p:cNvSpPr txBox="1"/>
          <p:nvPr/>
        </p:nvSpPr>
        <p:spPr>
          <a:xfrm>
            <a:off x="5389743" y="3264595"/>
            <a:ext cx="2693177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Run SJTs and technical simulation for shortlisting.</a:t>
            </a:r>
            <a:endParaRPr lang="cy-GB" sz="2800" dirty="0">
              <a:solidFill>
                <a:schemeClr val="bg1"/>
              </a:solidFill>
            </a:endParaRP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2F5CB6DA-0157-F87D-B94E-23180B11E4B9}"/>
              </a:ext>
            </a:extLst>
          </p:cNvPr>
          <p:cNvSpPr txBox="1"/>
          <p:nvPr/>
        </p:nvSpPr>
        <p:spPr>
          <a:xfrm>
            <a:off x="8057439" y="4314538"/>
            <a:ext cx="2693177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Invite top 3 to hybrid interviews; decide within 8–10 weeks</a:t>
            </a:r>
            <a:r>
              <a:rPr lang="en-GB" sz="2800" dirty="0"/>
              <a:t>.</a:t>
            </a:r>
            <a:endParaRPr lang="cy-GB" sz="28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C7CDF0-41CA-574E-8F39-77E275050198}"/>
              </a:ext>
            </a:extLst>
          </p:cNvPr>
          <p:cNvSpPr txBox="1"/>
          <p:nvPr/>
        </p:nvSpPr>
        <p:spPr>
          <a:xfrm>
            <a:off x="1961439" y="63129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(University of Wales Trinity Saint David, no date).</a:t>
            </a:r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6E9FA0-D010-3D3B-E802-DD2B2C31B99D}"/>
              </a:ext>
            </a:extLst>
          </p:cNvPr>
          <p:cNvSpPr txBox="1"/>
          <p:nvPr/>
        </p:nvSpPr>
        <p:spPr>
          <a:xfrm>
            <a:off x="11172825" y="6336268"/>
            <a:ext cx="578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18</a:t>
            </a:r>
          </a:p>
        </p:txBody>
      </p:sp>
    </p:spTree>
    <p:extLst>
      <p:ext uri="{BB962C8B-B14F-4D97-AF65-F5344CB8AC3E}">
        <p14:creationId xmlns:p14="http://schemas.microsoft.com/office/powerpoint/2010/main" val="33962667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BF33B-5572-4A00-A55C-1E13A6B3A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7047" y="283125"/>
            <a:ext cx="8421688" cy="1325563"/>
          </a:xfrm>
        </p:spPr>
        <p:txBody>
          <a:bodyPr rtlCol="0"/>
          <a:lstStyle/>
          <a:p>
            <a:pPr rtl="0"/>
            <a:r>
              <a:rPr lang="en-GB" dirty="0"/>
              <a:t>EVP &amp; Psychological contract</a:t>
            </a:r>
          </a:p>
        </p:txBody>
      </p:sp>
      <p:graphicFrame>
        <p:nvGraphicFramePr>
          <p:cNvPr id="126" name="Content Placeholder 125" title="Funding Chart">
            <a:extLst>
              <a:ext uri="{FF2B5EF4-FFF2-40B4-BE49-F238E27FC236}">
                <a16:creationId xmlns:a16="http://schemas.microsoft.com/office/drawing/2014/main" id="{A036AFA2-B0F0-4DE7-B7AE-E4B852EB3D36}"/>
              </a:ext>
            </a:extLst>
          </p:cNvPr>
          <p:cNvGraphicFramePr>
            <a:graphicFrameLocks noGrp="1"/>
          </p:cNvGraphicFramePr>
          <p:nvPr>
            <p:ph sz="quarter" idx="21"/>
            <p:extLst>
              <p:ext uri="{D42A27DB-BD31-4B8C-83A1-F6EECF244321}">
                <p14:modId xmlns:p14="http://schemas.microsoft.com/office/powerpoint/2010/main" val="3956284514"/>
              </p:ext>
            </p:extLst>
          </p:nvPr>
        </p:nvGraphicFramePr>
        <p:xfrm>
          <a:off x="1074738" y="2119313"/>
          <a:ext cx="1857375" cy="16637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A4739B-8DE9-4523-8034-4E83861CCF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062" y="5107234"/>
            <a:ext cx="2330726" cy="804859"/>
          </a:xfrm>
        </p:spPr>
        <p:txBody>
          <a:bodyPr rtlCol="0"/>
          <a:lstStyle/>
          <a:p>
            <a:r>
              <a:rPr lang="en-GB" sz="2800" b="1" dirty="0"/>
              <a:t>EVP pillars:</a:t>
            </a:r>
            <a:r>
              <a:rPr lang="en-GB" sz="2800" dirty="0"/>
              <a:t> Purpose, Growth, Belonging.</a:t>
            </a:r>
          </a:p>
        </p:txBody>
      </p:sp>
      <p:graphicFrame>
        <p:nvGraphicFramePr>
          <p:cNvPr id="127" name="Content Placeholder 126" title="Funding Chart">
            <a:extLst>
              <a:ext uri="{FF2B5EF4-FFF2-40B4-BE49-F238E27FC236}">
                <a16:creationId xmlns:a16="http://schemas.microsoft.com/office/drawing/2014/main" id="{47DB352F-5059-4378-B91D-92E59C6B1B91}"/>
              </a:ext>
            </a:extLst>
          </p:cNvPr>
          <p:cNvGraphicFramePr>
            <a:graphicFrameLocks noGrp="1"/>
          </p:cNvGraphicFramePr>
          <p:nvPr>
            <p:ph sz="quarter" idx="22"/>
            <p:extLst>
              <p:ext uri="{D42A27DB-BD31-4B8C-83A1-F6EECF244321}">
                <p14:modId xmlns:p14="http://schemas.microsoft.com/office/powerpoint/2010/main" val="2847622083"/>
              </p:ext>
            </p:extLst>
          </p:nvPr>
        </p:nvGraphicFramePr>
        <p:xfrm>
          <a:off x="3811588" y="2119313"/>
          <a:ext cx="1855787" cy="16637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145D0E-892D-492B-8AD6-551CF27DD5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341070" y="5734053"/>
            <a:ext cx="2796821" cy="804859"/>
          </a:xfrm>
        </p:spPr>
        <p:txBody>
          <a:bodyPr rtlCol="0"/>
          <a:lstStyle/>
          <a:p>
            <a:r>
              <a:rPr lang="en-GB" sz="2800" b="1" dirty="0"/>
              <a:t>Psychological contract:</a:t>
            </a:r>
            <a:r>
              <a:rPr lang="en-GB" sz="2800" dirty="0"/>
              <a:t> expectations of security, development, fairness.</a:t>
            </a:r>
          </a:p>
        </p:txBody>
      </p:sp>
      <p:graphicFrame>
        <p:nvGraphicFramePr>
          <p:cNvPr id="128" name="Content Placeholder 127" title="Funding Chart">
            <a:extLst>
              <a:ext uri="{FF2B5EF4-FFF2-40B4-BE49-F238E27FC236}">
                <a16:creationId xmlns:a16="http://schemas.microsoft.com/office/drawing/2014/main" id="{87227872-8A65-49E5-922E-C5FA7A158972}"/>
              </a:ext>
            </a:extLst>
          </p:cNvPr>
          <p:cNvGraphicFramePr>
            <a:graphicFrameLocks noGrp="1"/>
          </p:cNvGraphicFramePr>
          <p:nvPr>
            <p:ph sz="quarter" idx="23"/>
            <p:extLst>
              <p:ext uri="{D42A27DB-BD31-4B8C-83A1-F6EECF244321}">
                <p14:modId xmlns:p14="http://schemas.microsoft.com/office/powerpoint/2010/main" val="877996400"/>
              </p:ext>
            </p:extLst>
          </p:nvPr>
        </p:nvGraphicFramePr>
        <p:xfrm>
          <a:off x="6524625" y="2119313"/>
          <a:ext cx="1855788" cy="16637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66E4F1A-AD73-4086-B578-235F0B9F1FC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6178305" y="5912093"/>
            <a:ext cx="2844769" cy="804859"/>
          </a:xfrm>
        </p:spPr>
        <p:txBody>
          <a:bodyPr rtlCol="0"/>
          <a:lstStyle/>
          <a:p>
            <a:r>
              <a:rPr lang="en-GB" sz="2800" dirty="0"/>
              <a:t>Candidate attraction increases when EVP and contract are clear and delivered.</a:t>
            </a:r>
          </a:p>
        </p:txBody>
      </p:sp>
      <p:graphicFrame>
        <p:nvGraphicFramePr>
          <p:cNvPr id="129" name="Content Placeholder 128" title="Funding Chart">
            <a:extLst>
              <a:ext uri="{FF2B5EF4-FFF2-40B4-BE49-F238E27FC236}">
                <a16:creationId xmlns:a16="http://schemas.microsoft.com/office/drawing/2014/main" id="{C5A16E70-0D42-492E-9123-5E9A696ECB43}"/>
              </a:ext>
            </a:extLst>
          </p:cNvPr>
          <p:cNvGraphicFramePr>
            <a:graphicFrameLocks noGrp="1"/>
          </p:cNvGraphicFramePr>
          <p:nvPr>
            <p:ph sz="quarter" idx="24"/>
            <p:extLst>
              <p:ext uri="{D42A27DB-BD31-4B8C-83A1-F6EECF244321}">
                <p14:modId xmlns:p14="http://schemas.microsoft.com/office/powerpoint/2010/main" val="2196811517"/>
              </p:ext>
            </p:extLst>
          </p:nvPr>
        </p:nvGraphicFramePr>
        <p:xfrm>
          <a:off x="9259888" y="2119313"/>
          <a:ext cx="1857375" cy="16637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70E657A-85D8-48A8-B017-274F0C32C5C9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9196533" y="6716952"/>
            <a:ext cx="3175576" cy="804859"/>
          </a:xfrm>
        </p:spPr>
        <p:txBody>
          <a:bodyPr rtlCol="0"/>
          <a:lstStyle/>
          <a:p>
            <a:pPr algn="l"/>
            <a:r>
              <a:rPr lang="en-GB" sz="2800" dirty="0"/>
              <a:t>Treat staff fairly, help them grow, and make them feel part of the company so they stay loyal and happy. </a:t>
            </a:r>
          </a:p>
          <a:p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812692-5E56-3420-87AE-3058EBBAE8F6}"/>
              </a:ext>
            </a:extLst>
          </p:cNvPr>
          <p:cNvSpPr txBox="1"/>
          <p:nvPr/>
        </p:nvSpPr>
        <p:spPr>
          <a:xfrm>
            <a:off x="11172825" y="6336268"/>
            <a:ext cx="578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19</a:t>
            </a:r>
          </a:p>
        </p:txBody>
      </p:sp>
    </p:spTree>
    <p:extLst>
      <p:ext uri="{BB962C8B-B14F-4D97-AF65-F5344CB8AC3E}">
        <p14:creationId xmlns:p14="http://schemas.microsoft.com/office/powerpoint/2010/main" val="11778248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0293" y="300039"/>
            <a:ext cx="6825962" cy="1184912"/>
          </a:xfrm>
        </p:spPr>
        <p:txBody>
          <a:bodyPr rtlCol="0"/>
          <a:lstStyle/>
          <a:p>
            <a:pPr rtl="0"/>
            <a:r>
              <a:rPr lang="en-GB" dirty="0"/>
              <a:t>Embedding recruitment method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8C8B5-F6EC-489B-BD0F-CD89A73CAB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AEA823-8519-4F9D-81FA-367313107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EFF51B-0E28-4171-AE7C-A31AAB42B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20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60C8A7-D8E6-DF07-280C-DFFD1E8BF192}"/>
              </a:ext>
            </a:extLst>
          </p:cNvPr>
          <p:cNvSpPr txBox="1"/>
          <p:nvPr/>
        </p:nvSpPr>
        <p:spPr>
          <a:xfrm>
            <a:off x="4770293" y="1831309"/>
            <a:ext cx="6096000" cy="45438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Use workforce evaluation to forecast skill gaps.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Upskill via internal rotations and mentoring.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Link recruitment KPIs to business outcomes (Availability, Situation Reduction).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E3B6B2-56E1-8DD7-A303-78CD65C7EBF5}"/>
              </a:ext>
            </a:extLst>
          </p:cNvPr>
          <p:cNvSpPr txBox="1"/>
          <p:nvPr/>
        </p:nvSpPr>
        <p:spPr>
          <a:xfrm>
            <a:off x="11017348" y="6356350"/>
            <a:ext cx="578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20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1FF7EF-11D1-9F72-8267-569985501457}"/>
              </a:ext>
            </a:extLst>
          </p:cNvPr>
          <p:cNvSpPr txBox="1"/>
          <p:nvPr/>
        </p:nvSpPr>
        <p:spPr>
          <a:xfrm>
            <a:off x="11172825" y="6336268"/>
            <a:ext cx="578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30929" y="285699"/>
            <a:ext cx="8090016" cy="1330037"/>
          </a:xfrm>
        </p:spPr>
        <p:txBody>
          <a:bodyPr rtlCol="0"/>
          <a:lstStyle/>
          <a:p>
            <a:pPr rtl="0"/>
            <a:r>
              <a:rPr lang="en-GB" dirty="0"/>
              <a:t>Future of recruitment: </a:t>
            </a:r>
            <a:br>
              <a:rPr lang="en-GB" dirty="0"/>
            </a:br>
            <a:r>
              <a:rPr lang="en-GB" dirty="0"/>
              <a:t>ethical AI &amp; innovation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3108AF-7D38-C5B0-E68E-A209B9C26CD4}"/>
              </a:ext>
            </a:extLst>
          </p:cNvPr>
          <p:cNvSpPr txBox="1"/>
          <p:nvPr/>
        </p:nvSpPr>
        <p:spPr>
          <a:xfrm>
            <a:off x="3431721" y="2463711"/>
            <a:ext cx="609600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 Data-based prediction to match potential employees, not just CVs.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AI screening reduces favouritism when overseen by humans.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Virtual simulations and VR assessment could be future tools.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B6B4DB-A31D-F639-8D23-171A6C4F4361}"/>
              </a:ext>
            </a:extLst>
          </p:cNvPr>
          <p:cNvSpPr txBox="1"/>
          <p:nvPr/>
        </p:nvSpPr>
        <p:spPr>
          <a:xfrm>
            <a:off x="5709557" y="5141368"/>
            <a:ext cx="35868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>
                <a:solidFill>
                  <a:schemeClr val="bg1"/>
                </a:solidFill>
              </a:rPr>
              <a:t>LinkedIn Talent Solutions (2024).</a:t>
            </a:r>
            <a:endParaRPr lang="cy-GB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6F5AF63-490B-5FB3-FA0E-38AC95A98EDE}"/>
              </a:ext>
            </a:extLst>
          </p:cNvPr>
          <p:cNvSpPr txBox="1"/>
          <p:nvPr/>
        </p:nvSpPr>
        <p:spPr>
          <a:xfrm>
            <a:off x="11172825" y="6336268"/>
            <a:ext cx="578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solidFill>
                  <a:schemeClr val="bg1"/>
                </a:solidFill>
              </a:rPr>
              <a:t>21</a:t>
            </a:r>
          </a:p>
        </p:txBody>
      </p:sp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1188AF-1B8F-40DD-90B1-DC0F52BA4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3344"/>
            <a:ext cx="10515600" cy="1325563"/>
          </a:xfrm>
        </p:spPr>
        <p:txBody>
          <a:bodyPr lIns="0" rtlCol="0"/>
          <a:lstStyle/>
          <a:p>
            <a:pPr rtl="0"/>
            <a:r>
              <a:rPr lang="en-GB" dirty="0"/>
              <a:t>Conclusion &amp; Strategic Reflection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98F823A-E7BB-4668-930B-C119B7771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0178143" y="0"/>
            <a:ext cx="2013857" cy="1415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173C4F3-0B20-4720-9910-82CE4DCE4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752114" y="0"/>
            <a:ext cx="3439886" cy="5769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B2E2EF8E-284F-5D2D-B0DB-DE075244D21E}"/>
              </a:ext>
            </a:extLst>
          </p:cNvPr>
          <p:cNvSpPr txBox="1"/>
          <p:nvPr/>
        </p:nvSpPr>
        <p:spPr>
          <a:xfrm>
            <a:off x="950025" y="1201386"/>
            <a:ext cx="10291949" cy="3374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Conclusion:</a:t>
            </a:r>
            <a:br>
              <a:rPr lang="en-GB" dirty="0"/>
            </a:b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The recruitment and selection process at </a:t>
            </a:r>
            <a:r>
              <a:rPr lang="en-GB" b="0" i="1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Bridewell Consulting</a:t>
            </a: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demonstrates 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improving the</a:t>
            </a:r>
            <a:r>
              <a:rPr lang="en-GB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standard</a:t>
            </a:r>
            <a:r>
              <a:rPr lang="en-GB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GB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of 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quality</a:t>
            </a: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grounded in structure, strategy, and adaptability. From </a:t>
            </a:r>
            <a:r>
              <a:rPr lang="en-GB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job analysis to interview evaluation</a:t>
            </a: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the method avoids </a:t>
            </a:r>
            <a:r>
              <a:rPr lang="en-GB" i="1" dirty="0">
                <a:solidFill>
                  <a:srgbClr val="000000"/>
                </a:solidFill>
                <a:latin typeface="Aptos" panose="020B0004020202020204" pitchFamily="34" charset="0"/>
              </a:rPr>
              <a:t>stereotyping</a:t>
            </a: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by prioritising skill, mindset, and ethical fit — aligning with Sinek’s (no date) belief in hiring those who “believe what you believe.” The</a:t>
            </a:r>
            <a:r>
              <a:rPr lang="en-GB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structure</a:t>
            </a:r>
            <a:r>
              <a:rPr lang="en-GB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of aligning recruitment to organisational vision reflects a </a:t>
            </a:r>
            <a:r>
              <a:rPr lang="en-GB" i="1" dirty="0">
                <a:solidFill>
                  <a:srgbClr val="000000"/>
                </a:solidFill>
                <a:latin typeface="Aptos" panose="020B0004020202020204" pitchFamily="34" charset="0"/>
              </a:rPr>
              <a:t>refined</a:t>
            </a:r>
            <a:r>
              <a:rPr lang="en-GB" b="0" i="1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integration</a:t>
            </a: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of business goals and human potential. By </a:t>
            </a:r>
            <a:r>
              <a:rPr lang="en-GB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</a:t>
            </a:r>
            <a:r>
              <a:rPr lang="en-GB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e-valuing</a:t>
            </a:r>
            <a:r>
              <a:rPr lang="en-GB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the workforce</a:t>
            </a:r>
            <a:r>
              <a:rPr lang="en-GB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through reflective recruitment practice, Bridewell (2024) fosters resilience, trust, and innovation — essential qualities within a cyber-secure digital era.</a:t>
            </a:r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7112C0-2034-9D6F-72C9-30F844EE1D15}"/>
              </a:ext>
            </a:extLst>
          </p:cNvPr>
          <p:cNvSpPr txBox="1"/>
          <p:nvPr/>
        </p:nvSpPr>
        <p:spPr>
          <a:xfrm>
            <a:off x="11172825" y="6336268"/>
            <a:ext cx="578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22</a:t>
            </a:r>
          </a:p>
        </p:txBody>
      </p:sp>
    </p:spTree>
    <p:extLst>
      <p:ext uri="{BB962C8B-B14F-4D97-AF65-F5344CB8AC3E}">
        <p14:creationId xmlns:p14="http://schemas.microsoft.com/office/powerpoint/2010/main" val="4609350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01BFB-CEA4-B34D-1563-AB19449F93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24450" y="428110"/>
            <a:ext cx="7248525" cy="1543565"/>
          </a:xfrm>
        </p:spPr>
        <p:txBody>
          <a:bodyPr/>
          <a:lstStyle/>
          <a:p>
            <a:r>
              <a:rPr lang="en-GB" noProof="0" dirty="0"/>
              <a:t>Thank you for listening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26BD7D-4252-F441-F537-09D7F505091E}"/>
              </a:ext>
            </a:extLst>
          </p:cNvPr>
          <p:cNvSpPr txBox="1"/>
          <p:nvPr/>
        </p:nvSpPr>
        <p:spPr>
          <a:xfrm>
            <a:off x="11172825" y="6336268"/>
            <a:ext cx="578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solidFill>
                  <a:schemeClr val="bg1"/>
                </a:solidFill>
              </a:rPr>
              <a:t>23</a:t>
            </a:r>
          </a:p>
        </p:txBody>
      </p:sp>
    </p:spTree>
    <p:extLst>
      <p:ext uri="{BB962C8B-B14F-4D97-AF65-F5344CB8AC3E}">
        <p14:creationId xmlns:p14="http://schemas.microsoft.com/office/powerpoint/2010/main" val="33308900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C0530-1064-7724-3D8A-E318E9DD9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353" y="-272618"/>
            <a:ext cx="8421688" cy="1325563"/>
          </a:xfrm>
        </p:spPr>
        <p:txBody>
          <a:bodyPr/>
          <a:lstStyle/>
          <a:p>
            <a:r>
              <a:rPr lang="cy-GB" dirty="0" err="1"/>
              <a:t>Reference</a:t>
            </a:r>
            <a:r>
              <a:rPr lang="cy-GB" dirty="0"/>
              <a:t> </a:t>
            </a:r>
            <a:r>
              <a:rPr lang="cy-GB" dirty="0" err="1"/>
              <a:t>list</a:t>
            </a:r>
            <a:endParaRPr lang="cy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865ACCC-27C3-B722-5A9C-2C2683C70231}"/>
              </a:ext>
            </a:extLst>
          </p:cNvPr>
          <p:cNvSpPr txBox="1"/>
          <p:nvPr/>
        </p:nvSpPr>
        <p:spPr>
          <a:xfrm>
            <a:off x="204353" y="685732"/>
            <a:ext cx="1141614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Bjerke, M.B. (2017) ‘Being smart about writing SMART objectives’, </a:t>
            </a:r>
            <a:r>
              <a:rPr lang="en-GB" i="1" dirty="0"/>
              <a:t>International Journal / Review</a:t>
            </a:r>
            <a:r>
              <a:rPr lang="en-GB" dirty="0"/>
              <a:t>. Available at: </a:t>
            </a:r>
            <a:r>
              <a:rPr lang="en-GB" dirty="0">
                <a:hlinkClick r:id="rId3" tooltip="https://www.sciencedirect.com/science/article/abs/pii/s0149718916302580?utm_source=chatgpt.com"/>
              </a:rPr>
              <a:t>https://www.sciencedirect.com/science/article/abs/pii/S0149718916302580</a:t>
            </a:r>
            <a:r>
              <a:rPr lang="en-GB" dirty="0"/>
              <a:t> (Accessed: 20 October 2025).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Campion, M.A., Palmer, D.K. and Campion, J.E. (1997) ‘A review of structure in the selection interview’, </a:t>
            </a:r>
            <a:r>
              <a:rPr lang="en-GB" i="1" dirty="0"/>
              <a:t>Personnel Psychology</a:t>
            </a:r>
            <a:r>
              <a:rPr lang="en-GB" dirty="0"/>
              <a:t>, 50(3), pp. 655-702. Available at: </a:t>
            </a:r>
            <a:r>
              <a:rPr lang="en-GB" dirty="0">
                <a:hlinkClick r:id="rId4" tooltip="https://onlinelibrary.wiley.com/doi/10.1111/j.1744-6570.1997.tb00709.x?utm_source=chatgpt.com"/>
              </a:rPr>
              <a:t>https://onlinelibrary.wiley.com/doi/10.1111/j.1744-6570.1997.tb00709.x</a:t>
            </a:r>
            <a:r>
              <a:rPr lang="en-GB" dirty="0"/>
              <a:t> (Accessed: 20 October 2025).</a:t>
            </a:r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Doran, G.T. (1981) ‘There’s a S.M.A.R.T. way to write management’s goals and objectives’, </a:t>
            </a:r>
            <a:r>
              <a:rPr lang="en-GB" i="1" dirty="0"/>
              <a:t>Management Review</a:t>
            </a:r>
            <a:r>
              <a:rPr lang="en-GB" dirty="0"/>
              <a:t>, 70, pp. 35-36. Available at: </a:t>
            </a:r>
            <a:r>
              <a:rPr lang="en-GB" dirty="0">
                <a:hlinkClick r:id="rId5" tooltip="https://community.mis.temple.edu/mis0855002fall2015/files/2015/10/s.m.a.r.t-way-management-review.pdf"/>
              </a:rPr>
              <a:t>https://community.mis.temple.edu/mis0855002fall2015/files/2015/10/S.M.A.R.T-Way-Management-</a:t>
            </a:r>
            <a:r>
              <a:rPr lang="en-GB" dirty="0" err="1">
                <a:hlinkClick r:id="rId5" tooltip="https://community.mis.temple.edu/mis0855002fall2015/files/2015/10/s.m.a.r.t-way-management-review.pdf"/>
              </a:rPr>
              <a:t>Review.p</a:t>
            </a:r>
            <a:r>
              <a:rPr lang="en-GB" dirty="0">
                <a:hlinkClick r:id="rId5" tooltip="https://community.mis.temple.edu/mis0855002fall2015/files/2015/10/s.m.a.r.t-way-management-review.pdf"/>
              </a:rPr>
              <a:t>…</a:t>
            </a:r>
            <a:r>
              <a:rPr lang="en-GB" dirty="0"/>
              <a:t> (Accessed: 20 October 2025). </a:t>
            </a:r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09E5132-6A52-0478-F9CB-835464AD97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2768510"/>
              </p:ext>
            </p:extLst>
          </p:nvPr>
        </p:nvGraphicFramePr>
        <p:xfrm>
          <a:off x="204353" y="3215844"/>
          <a:ext cx="10515600" cy="640080"/>
        </p:xfrm>
        <a:graphic>
          <a:graphicData uri="http://schemas.openxmlformats.org/drawingml/2006/table">
            <a:tbl>
              <a:tblPr/>
              <a:tblGrid>
                <a:gridCol w="10515600">
                  <a:extLst>
                    <a:ext uri="{9D8B030D-6E8A-4147-A177-3AD203B41FA5}">
                      <a16:colId xmlns:a16="http://schemas.microsoft.com/office/drawing/2014/main" val="24939436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0" dirty="0"/>
                        <a:t>CIPD (2025a) </a:t>
                      </a:r>
                      <a:r>
                        <a:rPr lang="en-GB" i="1" dirty="0"/>
                        <a:t>Strategic human resource management – factsheet</a:t>
                      </a:r>
                      <a:r>
                        <a:rPr lang="en-GB" dirty="0"/>
                        <a:t>. Available at: </a:t>
                      </a:r>
                      <a:r>
                        <a:rPr lang="en-GB" dirty="0">
                          <a:hlinkClick r:id="rId6" tooltip="https://www.cipd.org/en/knowledge/factsheets/strategic-hrm-factsheet/?utm_source=chatgpt.com"/>
                        </a:rPr>
                        <a:t>https://www.cipd.org/en/knowledge/factsheets/strategic-hrm-factsheet/</a:t>
                      </a:r>
                      <a:r>
                        <a:rPr lang="en-GB" dirty="0"/>
                        <a:t> (Accessed: 20 October 2025).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53458331"/>
                  </a:ext>
                </a:extLst>
              </a:tr>
            </a:tbl>
          </a:graphicData>
        </a:graphic>
      </p:graphicFrame>
      <p:sp>
        <p:nvSpPr>
          <p:cNvPr id="4" name="Rectangle 1">
            <a:hlinkClick r:id="rId6" tooltip="https://www.cipd.org/en/knowledge/factsheets/strategic-hrm-factsheet/?utm_source=chatgpt.com"/>
            <a:extLst>
              <a:ext uri="{FF2B5EF4-FFF2-40B4-BE49-F238E27FC236}">
                <a16:creationId xmlns:a16="http://schemas.microsoft.com/office/drawing/2014/main" id="{8EF39E9C-347D-9CE1-1FB6-6FE5491DB1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7927" y="105310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AB34EB1-DDBA-A3F1-A5B2-1C78B285DF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7853597"/>
              </p:ext>
            </p:extLst>
          </p:nvPr>
        </p:nvGraphicFramePr>
        <p:xfrm>
          <a:off x="204353" y="3917386"/>
          <a:ext cx="10515600" cy="640080"/>
        </p:xfrm>
        <a:graphic>
          <a:graphicData uri="http://schemas.openxmlformats.org/drawingml/2006/table">
            <a:tbl>
              <a:tblPr/>
              <a:tblGrid>
                <a:gridCol w="10515600">
                  <a:extLst>
                    <a:ext uri="{9D8B030D-6E8A-4147-A177-3AD203B41FA5}">
                      <a16:colId xmlns:a16="http://schemas.microsoft.com/office/drawing/2014/main" val="329521180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0" dirty="0"/>
                        <a:t>CIPD (2025b) </a:t>
                      </a:r>
                      <a:r>
                        <a:rPr lang="en-GB" i="1" dirty="0"/>
                        <a:t>Strategic workforce planning: Guide for people professionals</a:t>
                      </a:r>
                      <a:r>
                        <a:rPr lang="en-GB" dirty="0"/>
                        <a:t>. Available at: </a:t>
                      </a:r>
                      <a:r>
                        <a:rPr lang="en-GB" dirty="0">
                          <a:hlinkClick r:id="rId7" tooltip="https://www.cipd.org/en/knowledge/guides/strategic-workforce-planning/?utm_source=chatgpt.com"/>
                        </a:rPr>
                        <a:t>https://www.cipd.org/en/knowledge/guides/strategic-workforce-planning/</a:t>
                      </a:r>
                      <a:r>
                        <a:rPr lang="en-GB" dirty="0"/>
                        <a:t> (Accessed: 20 October 2025).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5594136"/>
                  </a:ext>
                </a:extLst>
              </a:tr>
            </a:tbl>
          </a:graphicData>
        </a:graphic>
      </p:graphicFrame>
      <p:sp>
        <p:nvSpPr>
          <p:cNvPr id="6" name="Rectangle 2">
            <a:hlinkClick r:id="rId7" tooltip="https://www.cipd.org/en/knowledge/guides/strategic-workforce-planning/?utm_source=chatgpt.com"/>
            <a:extLst>
              <a:ext uri="{FF2B5EF4-FFF2-40B4-BE49-F238E27FC236}">
                <a16:creationId xmlns:a16="http://schemas.microsoft.com/office/drawing/2014/main" id="{DFC611B0-9158-A96A-41F7-A716016019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7927" y="257753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14DAE8-7138-1055-A9D3-BCF73EFE3CBB}"/>
              </a:ext>
            </a:extLst>
          </p:cNvPr>
          <p:cNvSpPr txBox="1"/>
          <p:nvPr/>
        </p:nvSpPr>
        <p:spPr>
          <a:xfrm>
            <a:off x="204353" y="5806411"/>
            <a:ext cx="1178329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LinkedIn Talent Solutions (2024) </a:t>
            </a:r>
            <a:r>
              <a:rPr lang="en-GB" i="1" dirty="0"/>
              <a:t>The Future of Recruiting 2024</a:t>
            </a:r>
            <a:r>
              <a:rPr lang="en-GB" dirty="0"/>
              <a:t>. Available at: </a:t>
            </a:r>
            <a:r>
              <a:rPr lang="en-GB" dirty="0">
                <a:hlinkClick r:id="rId8" tooltip="https://business.linkedin.com/content/dam/me/business/en-us/talent-solutions/resources/pdfs/future-of-recruiting-2024.pdf"/>
              </a:rPr>
              <a:t>https://business.linkedin.com/content/dam/me/business/</a:t>
            </a:r>
            <a:r>
              <a:rPr lang="en-GB" dirty="0" err="1">
                <a:hlinkClick r:id="rId8" tooltip="https://business.linkedin.com/content/dam/me/business/en-us/talent-solutions/resources/pdfs/future-of-recruiting-2024.pdf"/>
              </a:rPr>
              <a:t>en</a:t>
            </a:r>
            <a:r>
              <a:rPr lang="en-GB" dirty="0">
                <a:hlinkClick r:id="rId8" tooltip="https://business.linkedin.com/content/dam/me/business/en-us/talent-solutions/resources/pdfs/future-of-recruiting-2024.pdf"/>
              </a:rPr>
              <a:t>-us/talent-solutions/resources/pdfs/future-…</a:t>
            </a:r>
            <a:r>
              <a:rPr lang="en-GB" dirty="0"/>
              <a:t> (Accessed: 20 October 2025).</a:t>
            </a:r>
            <a:endParaRPr lang="cy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AC609D-2179-758E-B0BE-913EBBADCA76}"/>
              </a:ext>
            </a:extLst>
          </p:cNvPr>
          <p:cNvSpPr txBox="1"/>
          <p:nvPr/>
        </p:nvSpPr>
        <p:spPr>
          <a:xfrm>
            <a:off x="204353" y="1432035"/>
            <a:ext cx="111702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Bridewell (2024) </a:t>
            </a:r>
            <a:r>
              <a:rPr lang="en-GB" i="1" dirty="0"/>
              <a:t>About us</a:t>
            </a:r>
            <a:r>
              <a:rPr lang="en-GB" dirty="0"/>
              <a:t>. Available at: </a:t>
            </a:r>
            <a:r>
              <a:rPr lang="en-GB" dirty="0">
                <a:hlinkClick r:id="rId9" tooltip="https://www.bridewell.com/about-us"/>
              </a:rPr>
              <a:t>https://www.bridewell.com/about-us</a:t>
            </a:r>
            <a:r>
              <a:rPr lang="en-GB" dirty="0"/>
              <a:t> (Accessed: 20 October 2025).</a:t>
            </a:r>
            <a:endParaRPr lang="cy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336CA7-B3DD-3EBF-9DAF-5B10CE56CAEE}"/>
              </a:ext>
            </a:extLst>
          </p:cNvPr>
          <p:cNvSpPr txBox="1"/>
          <p:nvPr/>
        </p:nvSpPr>
        <p:spPr>
          <a:xfrm>
            <a:off x="11172825" y="6336268"/>
            <a:ext cx="578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24</a:t>
            </a:r>
          </a:p>
        </p:txBody>
      </p:sp>
    </p:spTree>
    <p:extLst>
      <p:ext uri="{BB962C8B-B14F-4D97-AF65-F5344CB8AC3E}">
        <p14:creationId xmlns:p14="http://schemas.microsoft.com/office/powerpoint/2010/main" val="15898786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C405E8-2D4A-9E4D-6398-0A9206E597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351FC-D334-CE93-3CD8-283391ABA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353" y="-272618"/>
            <a:ext cx="8421688" cy="1325563"/>
          </a:xfrm>
        </p:spPr>
        <p:txBody>
          <a:bodyPr/>
          <a:lstStyle/>
          <a:p>
            <a:r>
              <a:rPr lang="cy-GB" dirty="0" err="1"/>
              <a:t>Reference</a:t>
            </a:r>
            <a:r>
              <a:rPr lang="cy-GB" dirty="0"/>
              <a:t> </a:t>
            </a:r>
            <a:r>
              <a:rPr lang="cy-GB" dirty="0" err="1"/>
              <a:t>list</a:t>
            </a:r>
            <a:r>
              <a:rPr lang="cy-GB" dirty="0"/>
              <a:t> (</a:t>
            </a:r>
            <a:r>
              <a:rPr lang="cy-GB" dirty="0" err="1"/>
              <a:t>continued</a:t>
            </a:r>
            <a:r>
              <a:rPr lang="cy-GB" dirty="0"/>
              <a:t>)</a:t>
            </a:r>
          </a:p>
        </p:txBody>
      </p:sp>
      <p:sp>
        <p:nvSpPr>
          <p:cNvPr id="4" name="Rectangle 1">
            <a:hlinkClick r:id="rId3" tooltip="https://www.cipd.org/en/knowledge/factsheets/strategic-hrm-factsheet/?utm_source=chatgpt.com"/>
            <a:extLst>
              <a:ext uri="{FF2B5EF4-FFF2-40B4-BE49-F238E27FC236}">
                <a16:creationId xmlns:a16="http://schemas.microsoft.com/office/drawing/2014/main" id="{AAD73A44-4389-2DBD-DBF1-80619BA480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7927" y="105310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  <p:sp>
        <p:nvSpPr>
          <p:cNvPr id="6" name="Rectangle 2">
            <a:hlinkClick r:id="rId4" tooltip="https://www.cipd.org/en/knowledge/guides/strategic-workforce-planning/?utm_source=chatgpt.com"/>
            <a:extLst>
              <a:ext uri="{FF2B5EF4-FFF2-40B4-BE49-F238E27FC236}">
                <a16:creationId xmlns:a16="http://schemas.microsoft.com/office/drawing/2014/main" id="{E0793636-E76B-8D16-D10D-4CB75A1F15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7927" y="257753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BE7604-EAF9-3CD9-E8BB-E14D28880C24}"/>
              </a:ext>
            </a:extLst>
          </p:cNvPr>
          <p:cNvSpPr txBox="1"/>
          <p:nvPr/>
        </p:nvSpPr>
        <p:spPr>
          <a:xfrm>
            <a:off x="204353" y="2630020"/>
            <a:ext cx="1159972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University of Wales Trinity Saint David, Digital Services (no date)</a:t>
            </a:r>
            <a:r>
              <a:rPr lang="en-GB" i="1" dirty="0"/>
              <a:t>Library &amp; Learning Resources / Training guides and FAQ</a:t>
            </a:r>
            <a:r>
              <a:rPr lang="en-GB" dirty="0"/>
              <a:t>. Available at: </a:t>
            </a:r>
            <a:r>
              <a:rPr lang="en-GB" dirty="0">
                <a:hlinkClick r:id="rId5" tooltip="https://digitalservices.uwtsd.ac.uk/library/open-access-and-research/open-access-publishing/training-guides-and-faq/?utm_source=chatgpt.com"/>
              </a:rPr>
              <a:t>https://digitalservices.uwtsd.ac.uk/library/open-access-and-research/open-access-publishing/</a:t>
            </a:r>
            <a:r>
              <a:rPr lang="en-GB" dirty="0" err="1">
                <a:hlinkClick r:id="rId5" tooltip="https://digitalservices.uwtsd.ac.uk/library/open-access-and-research/open-access-publishing/training-guides-and-faq/?utm_source=chatgpt.com"/>
              </a:rPr>
              <a:t>trainin</a:t>
            </a:r>
            <a:r>
              <a:rPr lang="en-GB" dirty="0">
                <a:hlinkClick r:id="rId5" tooltip="https://digitalservices.uwtsd.ac.uk/library/open-access-and-research/open-access-publishing/training-guides-and-faq/?utm_source=chatgpt.com"/>
              </a:rPr>
              <a:t>…</a:t>
            </a:r>
            <a:r>
              <a:rPr lang="en-GB" dirty="0"/>
              <a:t> (Accessed: 20 October 2025).</a:t>
            </a:r>
            <a:endParaRPr lang="cy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F6461B8-C663-7800-D72C-20DEEAC937CC}"/>
              </a:ext>
            </a:extLst>
          </p:cNvPr>
          <p:cNvSpPr txBox="1"/>
          <p:nvPr/>
        </p:nvSpPr>
        <p:spPr>
          <a:xfrm>
            <a:off x="204353" y="1736301"/>
            <a:ext cx="1135553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 err="1"/>
              <a:t>Sinek</a:t>
            </a:r>
            <a:r>
              <a:rPr lang="cy-GB" dirty="0"/>
              <a:t>, S. (</a:t>
            </a:r>
            <a:r>
              <a:rPr lang="cy-GB" dirty="0" err="1"/>
              <a:t>no</a:t>
            </a:r>
            <a:r>
              <a:rPr lang="cy-GB" dirty="0"/>
              <a:t> </a:t>
            </a:r>
            <a:r>
              <a:rPr lang="cy-GB" dirty="0" err="1"/>
              <a:t>date</a:t>
            </a:r>
            <a:r>
              <a:rPr lang="cy-GB" dirty="0"/>
              <a:t>) </a:t>
            </a:r>
            <a:r>
              <a:rPr lang="cy-GB" i="1" dirty="0" err="1"/>
              <a:t>Quotable</a:t>
            </a:r>
            <a:r>
              <a:rPr lang="cy-GB" i="1" dirty="0"/>
              <a:t> </a:t>
            </a:r>
            <a:r>
              <a:rPr lang="cy-GB" i="1" dirty="0" err="1"/>
              <a:t>Quote</a:t>
            </a:r>
            <a:r>
              <a:rPr lang="cy-GB" dirty="0"/>
              <a:t>. </a:t>
            </a:r>
            <a:r>
              <a:rPr lang="cy-GB" dirty="0" err="1"/>
              <a:t>Available</a:t>
            </a:r>
            <a:r>
              <a:rPr lang="cy-GB" dirty="0"/>
              <a:t> at: </a:t>
            </a:r>
            <a:r>
              <a:rPr lang="en-GB" dirty="0">
                <a:hlinkClick r:id="rId6" tooltip="URL Gwreiddiol: https://www.goodreads.com/quotes/685197-if-you-hire-people-just-because-they-can-do-a. Cliciwch neu daro\'r ddolen os ydych chi\'n ymddiried ynddi."/>
              </a:rPr>
              <a:t>https://www.goodreads.com/quotes/685197-if-you-hire-people-just-because-they-can-do-a</a:t>
            </a:r>
            <a:r>
              <a:rPr lang="en-GB" dirty="0"/>
              <a:t> </a:t>
            </a:r>
            <a:r>
              <a:rPr lang="cy-GB" dirty="0"/>
              <a:t>(</a:t>
            </a:r>
            <a:r>
              <a:rPr lang="cy-GB" dirty="0" err="1"/>
              <a:t>Accessed</a:t>
            </a:r>
            <a:r>
              <a:rPr lang="cy-GB" dirty="0"/>
              <a:t>: 19 </a:t>
            </a:r>
            <a:r>
              <a:rPr lang="cy-GB" dirty="0" err="1"/>
              <a:t>October</a:t>
            </a:r>
            <a:r>
              <a:rPr lang="cy-GB" dirty="0"/>
              <a:t>, 2025).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199F1AF-DE18-74E6-DD0C-08047F149632}"/>
              </a:ext>
            </a:extLst>
          </p:cNvPr>
          <p:cNvSpPr txBox="1"/>
          <p:nvPr/>
        </p:nvSpPr>
        <p:spPr>
          <a:xfrm>
            <a:off x="204353" y="842582"/>
            <a:ext cx="114473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 err="1"/>
              <a:t>Maze</a:t>
            </a:r>
            <a:r>
              <a:rPr lang="cy-GB" dirty="0"/>
              <a:t> (</a:t>
            </a:r>
            <a:r>
              <a:rPr lang="cy-GB" dirty="0" err="1"/>
              <a:t>no</a:t>
            </a:r>
            <a:r>
              <a:rPr lang="cy-GB" dirty="0"/>
              <a:t> </a:t>
            </a:r>
            <a:r>
              <a:rPr lang="cy-GB" dirty="0" err="1"/>
              <a:t>date</a:t>
            </a:r>
            <a:r>
              <a:rPr lang="cy-GB" dirty="0"/>
              <a:t>)</a:t>
            </a:r>
            <a:r>
              <a:rPr lang="en-GB" b="1" dirty="0"/>
              <a:t> </a:t>
            </a:r>
            <a:r>
              <a:rPr lang="en-GB" i="1" dirty="0"/>
              <a:t>Source, Screen, Select: How to Recruit the Right Research Participants.</a:t>
            </a:r>
            <a:r>
              <a:rPr lang="cy-GB" dirty="0" err="1"/>
              <a:t>Available</a:t>
            </a:r>
            <a:r>
              <a:rPr lang="cy-GB" dirty="0"/>
              <a:t> at: </a:t>
            </a:r>
            <a:r>
              <a:rPr lang="cy-GB" dirty="0">
                <a:hlinkClick r:id="rId7"/>
              </a:rPr>
              <a:t>https://maze.co/guides/participant-recruitment/</a:t>
            </a:r>
            <a:r>
              <a:rPr lang="cy-GB" dirty="0"/>
              <a:t> (</a:t>
            </a:r>
            <a:r>
              <a:rPr lang="cy-GB" dirty="0" err="1"/>
              <a:t>Accessed</a:t>
            </a:r>
            <a:r>
              <a:rPr lang="cy-GB" dirty="0"/>
              <a:t>: 19 </a:t>
            </a:r>
            <a:r>
              <a:rPr lang="cy-GB" dirty="0" err="1"/>
              <a:t>October</a:t>
            </a:r>
            <a:r>
              <a:rPr lang="cy-GB" dirty="0"/>
              <a:t>, 2025).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B893357-CFDC-374F-D28C-7908F1D29565}"/>
              </a:ext>
            </a:extLst>
          </p:cNvPr>
          <p:cNvSpPr txBox="1"/>
          <p:nvPr/>
        </p:nvSpPr>
        <p:spPr>
          <a:xfrm>
            <a:off x="11172825" y="6336268"/>
            <a:ext cx="578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25</a:t>
            </a:r>
          </a:p>
        </p:txBody>
      </p:sp>
    </p:spTree>
    <p:extLst>
      <p:ext uri="{BB962C8B-B14F-4D97-AF65-F5344CB8AC3E}">
        <p14:creationId xmlns:p14="http://schemas.microsoft.com/office/powerpoint/2010/main" val="2931777901"/>
      </p:ext>
    </p:extLst>
  </p:cSld>
  <p:clrMapOvr>
    <a:masterClrMapping/>
  </p:clrMapOvr>
</p:sld>
</file>

<file path=ppt/theme/theme1.xml><?xml version="1.0" encoding="utf-8"?>
<a:theme xmlns:a="http://schemas.openxmlformats.org/drawingml/2006/main" name="Monoline">
  <a:themeElements>
    <a:clrScheme name="Custom 14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9E6DF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3419047_TF22318419_Win32" id="{DA6E7C03-7C07-46B9-8D9D-F061C4AB5C28}" vid="{0874F78C-8308-4EE6-8F19-85387B86915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5BA3906-9696-4247-AC0D-DD5C26B2A70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01E84A1C-2814-43A7-9448-348326113A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446390-8521-40A2-A462-EA068123BED9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{B170D952-D7D8-49E8-98D8-67990FD6597C}tf22318419_win32</Template>
  <TotalTime>1</TotalTime>
  <Words>2717</Words>
  <Application>Microsoft Office PowerPoint</Application>
  <PresentationFormat>Widescreen</PresentationFormat>
  <Paragraphs>374</Paragraphs>
  <Slides>25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Abadi</vt:lpstr>
      <vt:lpstr>Amasis MT Pro Black</vt:lpstr>
      <vt:lpstr>-apple-system</vt:lpstr>
      <vt:lpstr>Aptos</vt:lpstr>
      <vt:lpstr>Arial</vt:lpstr>
      <vt:lpstr>Calibri</vt:lpstr>
      <vt:lpstr>Roobert Pro</vt:lpstr>
      <vt:lpstr>Tenorite</vt:lpstr>
      <vt:lpstr>Monoline</vt:lpstr>
      <vt:lpstr>Name: Riccardo Sterling   Student number: 2334990  Module code: LCLM5002  Module Name: Developing and Managing Individuals and Teams  Lecturer’s name: Doreen Nyaa Amundam  Assignment title: Component 1 – Individual Presentation  Submission Date: W/C:  20th October</vt:lpstr>
      <vt:lpstr>Table of content </vt:lpstr>
      <vt:lpstr>INTRODUCTION </vt:lpstr>
      <vt:lpstr>JOB title: Cybersecurity Operations Project Manager </vt:lpstr>
      <vt:lpstr>JOB DESCRIPTION</vt:lpstr>
      <vt:lpstr>Person Specification </vt:lpstr>
      <vt:lpstr>Recruitment process: Source, Screen, Select:  How to Recruit the Right Participants</vt:lpstr>
      <vt:lpstr>Interview 1: STRUCURED INTERVIEW </vt:lpstr>
      <vt:lpstr>PowerPoint Presentation</vt:lpstr>
      <vt:lpstr>PowerPoint Presentation</vt:lpstr>
      <vt:lpstr>overview OF INTERVIEW STRATEGIES</vt:lpstr>
      <vt:lpstr>JUSTIFICATION OF QUESTIONING TECHNIQUES</vt:lpstr>
      <vt:lpstr>SUMMARY: QUESTIONING TECHNIQUES </vt:lpstr>
      <vt:lpstr>Face to face interview v Online interview</vt:lpstr>
      <vt:lpstr>evaluation: Face to face interview v Online interview</vt:lpstr>
      <vt:lpstr>Strategic Measures &amp; Smart integration (Doran, 1981; Bjerke, 2017).</vt:lpstr>
      <vt:lpstr>Strategy map examples (Short lines)</vt:lpstr>
      <vt:lpstr>Practical next steps (action plan) </vt:lpstr>
      <vt:lpstr>EVP &amp; Psychological contract</vt:lpstr>
      <vt:lpstr>Embedding recruitment method</vt:lpstr>
      <vt:lpstr>Future of recruitment:  ethical AI &amp; innovation</vt:lpstr>
      <vt:lpstr>Conclusion &amp; Strategic Reflection</vt:lpstr>
      <vt:lpstr>Thank you for listening</vt:lpstr>
      <vt:lpstr>Reference list</vt:lpstr>
      <vt:lpstr>Reference list (continued)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Riccardo Sterling</dc:creator>
  <cp:lastModifiedBy>Riccardo Sterling</cp:lastModifiedBy>
  <cp:revision>9</cp:revision>
  <dcterms:created xsi:type="dcterms:W3CDTF">2025-10-05T12:07:01Z</dcterms:created>
  <dcterms:modified xsi:type="dcterms:W3CDTF">2025-10-20T06:54:14Z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