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16" autoAdjust="0"/>
    <p:restoredTop sz="79118" autoAdjust="0"/>
  </p:normalViewPr>
  <p:slideViewPr>
    <p:cSldViewPr snapToGrid="0">
      <p:cViewPr varScale="1">
        <p:scale>
          <a:sx n="92" d="100"/>
          <a:sy n="92" d="100"/>
        </p:scale>
        <p:origin x="129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2E2068-9848-4CFF-8A17-A38CEE097869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88972C-3722-49F1-B1F1-8F053592DF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695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2CC711-C709-DBED-68A3-060A3DB919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563E2C-E5D4-6B3E-B049-105BD60058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D5EA7E-A3FF-1536-F733-36BA2F950C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B19475-5160-68FB-4981-EC4EB1C16F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88972C-3722-49F1-B1F1-8F053592DFF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4637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7DA86A-8F09-5BAD-D106-3E1251E4F3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2869BE-1DF0-C945-BE8C-B01ED2A123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D85ED2-1B7B-13ED-5EBE-A254FFC325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E9ECA6-325C-5A14-8681-E0E5E9EC8A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88972C-3722-49F1-B1F1-8F053592DFF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554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88972C-3722-49F1-B1F1-8F053592DFF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5873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88972C-3722-49F1-B1F1-8F053592DFF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028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88972C-3722-49F1-B1F1-8F053592DFF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2797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88972C-3722-49F1-B1F1-8F053592DFF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8409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88972C-3722-49F1-B1F1-8F053592DFF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2293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88972C-3722-49F1-B1F1-8F053592DFF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2503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E3A29-9E08-D57F-3A9E-27B5D7D2CA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9ED167-E213-79F5-F724-09D6B94F0F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70550E-8173-710A-DDDC-35248B96B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25A3-6DCB-48A3-81EF-F6A17C74D180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CAE954-53D6-C6B0-30EC-6837C9DBB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EA4C1F-ED32-3F50-0186-E56686B69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B5B1-76E7-415E-A770-08CD673C62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339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C0FB7-2BB1-833F-939F-FB9FC7D25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FC160-6489-A68A-4B59-57F134D531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2F992-CBF2-1EF2-68BC-137E1E6C57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25A3-6DCB-48A3-81EF-F6A17C74D180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3EBAE7-210F-4D4A-F09B-7462EFD54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1333D2-6850-C04A-A4C3-ACB8DC519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B5B1-76E7-415E-A770-08CD673C62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489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42086-FCDF-1E35-64AD-A7B84E021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37619F-B109-305B-0A71-F0721D600E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D5E2CC-EDA8-2BF9-F4BA-59609F764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25A3-6DCB-48A3-81EF-F6A17C74D180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B6827-E442-4FD4-4C8F-C5EEBAA99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DE06E-3C84-B947-6061-18FDEF526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B5B1-76E7-415E-A770-08CD673C62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897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0791C-FCBA-9574-96A6-60CACEBE1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F8EEE-C473-2B01-1672-03E0E7A0E0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C8DAA1-1617-FD91-1151-90A538E374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4C2EB9-DFDF-B830-9865-90CC052AC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25A3-6DCB-48A3-81EF-F6A17C74D180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1B4FCA-7C5D-52D3-7AA4-9E2145E87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9B6774-45EA-AFF6-1258-32B0AA621F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B5B1-76E7-415E-A770-08CD673C62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566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EF233-B8CE-8AF6-E70D-552526288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5485C0-DB14-F8B1-F44C-33760A268C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8A3AF5-DBCE-B498-898C-2CA9D2D64D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098692-CED3-03A3-CEDF-67E50C9FAC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A312F4-E1CE-CB47-670D-75898B8C36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7A779B-4ABF-A724-AE18-FF2EC9C25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25A3-6DCB-48A3-81EF-F6A17C74D180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CC14A9-F177-CD04-F6B1-8B74E958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4F1076-987E-0AE4-A44E-36F95BB6E1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B5B1-76E7-415E-A770-08CD673C62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518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D90A4-EB0B-7D47-B890-B6DD7294C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CE3B40-C783-4FF1-326B-A37A81DBF0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25A3-6DCB-48A3-81EF-F6A17C74D180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B22059-01CB-9E93-2FBC-616DEC022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2A631B-A096-25E7-C410-CA9B8835D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B5B1-76E7-415E-A770-08CD673C62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231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A51B0E-0D63-3364-C077-3B5AE2027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25A3-6DCB-48A3-81EF-F6A17C74D180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907C78-9A53-0FB6-DC32-7B148FEC5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A9EFFD-2EE6-923A-625E-3BAAD84B7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B5B1-76E7-415E-A770-08CD673C62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502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BBF22-3DDA-1B90-A510-E3E38F3F7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C7AAF-2D51-6684-7E96-96F18E370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CF259F-DA89-1667-44F0-41D8036D7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E0E61E-ED79-332A-1B47-B214E274D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25A3-6DCB-48A3-81EF-F6A17C74D180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3C51C6-3DA0-8C5B-FC28-7099E79ED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C28F5E-0E36-52FA-01CC-6F16C1F4B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B5B1-76E7-415E-A770-08CD673C62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209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B3A19-B924-BC98-5CD2-54D75BA65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29B1EF-594B-7AC1-891B-50F09D5E68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F5DDAB-4A4A-EC3D-8444-0FBBE23022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9BEF77-7EF1-E10C-8275-5B8DB1278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25A3-6DCB-48A3-81EF-F6A17C74D180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1628C4-AF6C-C5AE-D6D9-6CD081218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3ED698-D5ED-BBD2-1751-DE9F4C6BE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B5B1-76E7-415E-A770-08CD673C62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315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38154-A35A-52E3-1812-F8490775E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A83DE3-5618-604B-75D8-77537AC63D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B1784-4CFE-3C8F-216F-BD93746E3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25A3-6DCB-48A3-81EF-F6A17C74D180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8C12AD-E7B0-A95F-0064-CB168D369D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4679CB-CD36-E2A4-F93F-528D8A4F3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B5B1-76E7-415E-A770-08CD673C62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088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3FC6CD-0522-4321-B38D-222B3711F4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74D4A5-601E-07FF-04F8-E35C134DE8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36387-88D1-EA2E-5A36-142AA9991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25A3-6DCB-48A3-81EF-F6A17C74D180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490B48-288F-0FF3-1681-35EE37C36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01E1C0-0BBB-6F66-AA87-C581FACA5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2B5B1-76E7-415E-A770-08CD673C62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445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29DF97-5B42-8CF8-8DD4-95809D319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8A3BA7-137C-F09D-E435-2715A2D672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6A426E-7571-5F01-4406-51E42AA31C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9825A3-6DCB-48A3-81EF-F6A17C74D180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3C9103-1EED-3450-5193-9787A380E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A68271-88A4-8E98-E559-63EADF4A67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72B5B1-76E7-415E-A770-08CD673C62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153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05D4172-070C-C440-B908-148B581206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8AD3A-A2C0-57E5-C551-D552A0CBC3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3408" y="992094"/>
            <a:ext cx="3616913" cy="2795160"/>
          </a:xfrm>
        </p:spPr>
        <p:txBody>
          <a:bodyPr>
            <a:normAutofit/>
          </a:bodyPr>
          <a:lstStyle/>
          <a:p>
            <a:endParaRPr lang="en-US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7D598B-6C4A-F9C4-4EE8-E2F30E41DD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6287" y="4121253"/>
            <a:ext cx="3125337" cy="1136843"/>
          </a:xfrm>
        </p:spPr>
        <p:txBody>
          <a:bodyPr>
            <a:normAutofit/>
          </a:bodyPr>
          <a:lstStyle/>
          <a:p>
            <a:endParaRPr lang="en-US" sz="18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C599CC-CD46-6A15-B685-35A2DD3D86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5751" y="780899"/>
            <a:ext cx="5708649" cy="5266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210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99FA41-83DA-8C2E-C47C-6FCC747D24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249E89B-63A5-45DA-A170-5B661FCE4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5D714AD-9E94-4752-AA45-D4B0EAAB5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52"/>
            <a:ext cx="4444163" cy="632334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95D9CD-9CE8-08D8-E2E0-C4D5332B67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411" y="767258"/>
            <a:ext cx="3209335" cy="53234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ECAD6050 Critical Incident Analysis</a:t>
            </a:r>
            <a:b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28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FF89E09-42FB-4694-96E4-95652B1D8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83158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5D3C032-881F-4579-A4BF-0FA966E9F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ECAA11-B160-5163-AD20-6704CA3B46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41893" y="767258"/>
            <a:ext cx="5287923" cy="53234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sz="2000"/>
              <a:t>Part A – Video Presentation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sz="2000"/>
              <a:t>Observe and Analyse Phases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sz="2000"/>
              <a:t>School A | Child 1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sz="2000"/>
              <a:t>Tripp’s Methodology Applied</a:t>
            </a:r>
          </a:p>
          <a:p>
            <a:pPr lvl="0" indent="-228600" algn="l">
              <a:buFont typeface="Arial" panose="020B0604020202020204" pitchFamily="34" charset="0"/>
              <a:buChar char="•"/>
            </a:pPr>
            <a:r>
              <a:rPr lang="en-US" sz="2000"/>
              <a:t>2603345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7" name="Video 6">
            <a:extLst>
              <a:ext uri="{FF2B5EF4-FFF2-40B4-BE49-F238E27FC236}">
                <a16:creationId xmlns:a16="http://schemas.microsoft.com/office/drawing/2014/main" id="{BAF1F5BF-8C4E-73E4-8BB9-B085EF45551C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96650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297"/>
    </mc:Choice>
    <mc:Fallback>
      <p:transition spd="slow" advTm="412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C57E22D0-EC7E-6468-5B1A-29FACFA9C3A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/>
          <a:srcRect l="1" r="1" b="6715"/>
          <a:stretch>
            <a:fillRect/>
          </a:stretch>
        </p:blipFill>
        <p:spPr>
          <a:xfrm>
            <a:off x="2522356" y="10"/>
            <a:ext cx="9669642" cy="6492865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DD4E39-C853-0964-FEF8-577D1DA16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/>
              <a:t>Introduction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585848-0DFA-31D1-C886-C5E04EF8B1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lvl="0" indent="-228600">
              <a:buFont typeface="Arial" panose="020B0604020202020204" pitchFamily="34" charset="0"/>
              <a:buChar char="•"/>
            </a:pPr>
            <a:r>
              <a:rPr lang="en-US" sz="2000"/>
              <a:t>Purpose of this presentation</a:t>
            </a:r>
          </a:p>
          <a:p>
            <a:pPr marL="285750" lvl="0" indent="-228600">
              <a:buFont typeface="Arial" panose="020B0604020202020204" pitchFamily="34" charset="0"/>
              <a:buChar char="•"/>
            </a:pPr>
            <a:r>
              <a:rPr lang="en-US" sz="2000"/>
              <a:t>Tripp’s observe–analyze cycle</a:t>
            </a:r>
          </a:p>
          <a:p>
            <a:pPr marL="285750" lvl="0" indent="-228600">
              <a:buFont typeface="Arial" panose="020B0604020202020204" pitchFamily="34" charset="0"/>
              <a:buChar char="•"/>
            </a:pPr>
            <a:r>
              <a:rPr lang="en-US" sz="2000"/>
              <a:t>Focus on one incident</a:t>
            </a:r>
          </a:p>
          <a:p>
            <a:pPr marL="285750" lvl="0" indent="-228600">
              <a:buFont typeface="Arial" panose="020B0604020202020204" pitchFamily="34" charset="0"/>
              <a:buChar char="•"/>
            </a:pPr>
            <a:r>
              <a:rPr lang="en-US" sz="2000"/>
              <a:t>Anonymized school and child</a:t>
            </a:r>
          </a:p>
          <a:p>
            <a:pPr marL="285750" lvl="0" indent="-228600">
              <a:buFont typeface="Arial" panose="020B0604020202020204" pitchFamily="34" charset="0"/>
              <a:buChar char="•"/>
            </a:pPr>
            <a:r>
              <a:rPr lang="en-US" sz="2000"/>
              <a:t>Structure of the talk</a:t>
            </a:r>
          </a:p>
          <a:p>
            <a:pPr marL="285750" lvl="0" indent="-228600">
              <a:buFont typeface="Arial" panose="020B0604020202020204" pitchFamily="34" charset="0"/>
              <a:buChar char="•"/>
            </a:pPr>
            <a:r>
              <a:rPr lang="en-US" sz="2000"/>
              <a:t>Link to Part B planning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11" name="Video 10">
            <a:extLst>
              <a:ext uri="{FF2B5EF4-FFF2-40B4-BE49-F238E27FC236}">
                <a16:creationId xmlns:a16="http://schemas.microsoft.com/office/drawing/2014/main" id="{DEC74391-5DCF-7FA7-F134-C2CB15C0E3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61217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564"/>
    </mc:Choice>
    <mc:Fallback>
      <p:transition spd="slow" advTm="255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B49C53-6764-3259-0DEC-2129C805F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/>
              <a:t>Observe: The Critical Incident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CE61CFEC-2332-1AA2-C507-CFE59E6F49B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/>
          <a:srcRect l="19822" r="7740" b="5859"/>
          <a:stretch>
            <a:fillRect/>
          </a:stretch>
        </p:blipFill>
        <p:spPr>
          <a:xfrm>
            <a:off x="20" y="10"/>
            <a:ext cx="6901711" cy="6456208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400266-C645-D81E-A89B-EBDE797B84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20465" y="2194102"/>
            <a:ext cx="4140013" cy="390858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Year 2 mathematics lesson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Child 1 pushes the chair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Refuses to complete the worksheet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Shouts, "This is stupid!"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Folds arms and withdraws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Snapshot moment only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9" name="Video 8">
            <a:extLst>
              <a:ext uri="{FF2B5EF4-FFF2-40B4-BE49-F238E27FC236}">
                <a16:creationId xmlns:a16="http://schemas.microsoft.com/office/drawing/2014/main" id="{DCA0C011-EF5C-4116-31A7-B30923B23CDD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599386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230"/>
    </mc:Choice>
    <mc:Fallback>
      <p:transition spd="slow" advTm="282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8AB14-9C05-CA5D-2FF3-BF6F93367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 err="1"/>
              <a:t>Analyse</a:t>
            </a:r>
            <a:r>
              <a:rPr lang="en-US" sz="5400" b="1" dirty="0"/>
              <a:t>: Possible Causes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57DD1A7D-368C-9779-1EC5-4613494B4FA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/>
          <a:srcRect l="20126" r="34542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1D5995-9131-A3B5-B9A7-DF9D4EAC06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/>
              <a:t>Task not within Zone of Proximal Development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/>
              <a:t>Cognitive load in the worksheet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/>
              <a:t>Emotional regulation difficulty or frustration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/>
              <a:t>Need for identification of other requirements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/>
              <a:t>Recent transition or change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/>
              <a:t>A combination of factors is likely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10" name="Video 9">
            <a:extLst>
              <a:ext uri="{FF2B5EF4-FFF2-40B4-BE49-F238E27FC236}">
                <a16:creationId xmlns:a16="http://schemas.microsoft.com/office/drawing/2014/main" id="{18F47CC7-CD57-A4B4-3361-A82083546B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11863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361"/>
    </mc:Choice>
    <mc:Fallback>
      <p:transition spd="slow" advTm="523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A6832B-4D3F-6626-6569-C4C18327E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/>
              <a:t>Analyze: Deep Dive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B2F299F4-25A2-B186-78C5-12DD82A2FDF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/>
          <a:srcRect l="36883" r="6508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32FD68-DB31-A43F-8B28-F295070F79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20465" y="2194102"/>
            <a:ext cx="4140013" cy="390858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Focus: emotional dysregulation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Linked to task frustration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Possible cognitive overload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Behavior as communication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Need for relational response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Prepares the planning stage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9" name="Video 8">
            <a:extLst>
              <a:ext uri="{FF2B5EF4-FFF2-40B4-BE49-F238E27FC236}">
                <a16:creationId xmlns:a16="http://schemas.microsoft.com/office/drawing/2014/main" id="{429763A1-EE50-EFC6-B7F9-A096BCDC0D08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6037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030"/>
    </mc:Choice>
    <mc:Fallback>
      <p:transition spd="slow" advTm="310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164D43-5BF9-2D36-CDB7-D0FADC22A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 </a:t>
            </a:r>
            <a:r>
              <a:rPr lang="en-US" sz="5400" b="1"/>
              <a:t>Conclusion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E0D31F-280D-4737-A6AC-119AD49FCC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Incident reveals learner experience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Analysis informs next steps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Importance of planned support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Professional growth through reflection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Moves into Part B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Observe–analyze–plan–develop cycle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3B7AE97D-974C-36C5-266C-9E49B1AC97E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/>
          <a:srcRect l="21790" r="21790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18" name="Video 17">
            <a:extLst>
              <a:ext uri="{FF2B5EF4-FFF2-40B4-BE49-F238E27FC236}">
                <a16:creationId xmlns:a16="http://schemas.microsoft.com/office/drawing/2014/main" id="{4113C431-D24C-5EE6-9A82-AA23BDF7B088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12338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692"/>
    </mc:Choice>
    <mc:Fallback>
      <p:transition spd="slow" advTm="256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161A93-4578-1107-F00F-18422F1EB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BB9CA-F090-9F78-D847-1694FEE8D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British Educational Research Association (BERA) (2024). Ethical guidelines for educational research. 5th edn. London: BERA. https://www.bera.ac.uk/publication/ethical-guidelines-for-educational-research-2024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Ciraso-Calí, A., Sánchez Martí, A., and Quesada Pallarés, C. (2025). Professional development guidelines on ethical issues in classroom-based research. TEACHer Project. https://ddd.uab.cat/pub/infpro/2025/323742/Professional_Development_Guidelines_on_Ethical_Issues_in_Res.pdf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Digby, R., West, E., Temple, S., McGuire-Snieckus, R., Vatmanides, O., Davey, A., Richardson, S., Rose, J., &amp; Parker, R. (2017). Somerset Emotion Coaching Project evaluation report: phase two. Bath Spa University. https://researchspace.bathspa.ac.uk/10730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Gus, L., Rose, J., Gilbert, L., &amp; Kilby, R. (2017). 'The introduction of Emotion Coaching as a whole school approach in a primary specialist social emotional and mental health setting: positive outcomes for all', The Open Family Studies Journal, 9(1), pp. 95–110. https://doi.org/10.2174/1874922401709010095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Sweller, J., van Merriënboer, J.J.G. and Paas, F. (2019). 'Cognitive architecture and instructional design: 20 years later', Educational Psychology Review, 31(2), pp. 261–292. https://doi.org/10.1007/s10648-019-09465-5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Tripp, D. (1993). Critical Incidents in Teaching: Developing Professional Judgement. London: Routledge.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Vygotsky, L.S. (1978). Mind in Society: The Development of Higher Psychological Processes. Cambridge, MA: Harvard University Press.</a:t>
            </a:r>
          </a:p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Welsh Government (2021). Framework on embedding a whole-school approach to emotional and mental well-being. https://www.gov.wales/sites/default/files/publications/2025-12/framework-on-embedding-a-whole-school-approach-to-emotional-and-mental-well-being.pdf</a:t>
            </a:r>
          </a:p>
        </p:txBody>
      </p:sp>
      <p:pic>
        <p:nvPicPr>
          <p:cNvPr id="9" name="Video 8">
            <a:extLst>
              <a:ext uri="{FF2B5EF4-FFF2-40B4-BE49-F238E27FC236}">
                <a16:creationId xmlns:a16="http://schemas.microsoft.com/office/drawing/2014/main" id="{B69861A7-D144-ECA3-CA3F-6A7B17B2A93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56292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36"/>
    </mc:Choice>
    <mc:Fallback>
      <p:transition spd="slow" advTm="51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549</Words>
  <Application>Microsoft Macintosh PowerPoint</Application>
  <PresentationFormat>Widescreen</PresentationFormat>
  <Paragraphs>58</Paragraphs>
  <Slides>8</Slides>
  <Notes>8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ECAD6050 Critical Incident Analysis </vt:lpstr>
      <vt:lpstr>Introduction</vt:lpstr>
      <vt:lpstr>Observe: The Critical Incident</vt:lpstr>
      <vt:lpstr>Analyse: Possible Causes</vt:lpstr>
      <vt:lpstr>Analyze: Deep Dive</vt:lpstr>
      <vt:lpstr>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Must Begum (2603345)</cp:lastModifiedBy>
  <cp:revision>4</cp:revision>
  <dcterms:created xsi:type="dcterms:W3CDTF">2026-10-01T00:20:38Z</dcterms:created>
  <dcterms:modified xsi:type="dcterms:W3CDTF">2026-10-12T00:37:50Z</dcterms:modified>
</cp:coreProperties>
</file>