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8" r:id="rId1"/>
  </p:sldMasterIdLst>
  <p:notesMasterIdLst>
    <p:notesMasterId r:id="rId60"/>
  </p:notesMasterIdLst>
  <p:handoutMasterIdLst>
    <p:handoutMasterId r:id="rId61"/>
  </p:handoutMasterIdLst>
  <p:sldIdLst>
    <p:sldId id="271" r:id="rId2"/>
    <p:sldId id="265" r:id="rId3"/>
    <p:sldId id="301" r:id="rId4"/>
    <p:sldId id="272" r:id="rId5"/>
    <p:sldId id="273" r:id="rId6"/>
    <p:sldId id="318" r:id="rId7"/>
    <p:sldId id="319" r:id="rId8"/>
    <p:sldId id="297" r:id="rId9"/>
    <p:sldId id="274" r:id="rId10"/>
    <p:sldId id="276" r:id="rId11"/>
    <p:sldId id="277" r:id="rId12"/>
    <p:sldId id="306" r:id="rId13"/>
    <p:sldId id="352" r:id="rId14"/>
    <p:sldId id="320" r:id="rId15"/>
    <p:sldId id="321" r:id="rId16"/>
    <p:sldId id="322" r:id="rId17"/>
    <p:sldId id="323" r:id="rId18"/>
    <p:sldId id="324" r:id="rId19"/>
    <p:sldId id="325" r:id="rId20"/>
    <p:sldId id="296" r:id="rId21"/>
    <p:sldId id="280" r:id="rId22"/>
    <p:sldId id="337" r:id="rId23"/>
    <p:sldId id="326" r:id="rId24"/>
    <p:sldId id="327" r:id="rId25"/>
    <p:sldId id="328" r:id="rId26"/>
    <p:sldId id="334" r:id="rId27"/>
    <p:sldId id="335" r:id="rId28"/>
    <p:sldId id="336" r:id="rId29"/>
    <p:sldId id="338" r:id="rId30"/>
    <p:sldId id="349" r:id="rId31"/>
    <p:sldId id="350" r:id="rId32"/>
    <p:sldId id="351" r:id="rId33"/>
    <p:sldId id="329" r:id="rId34"/>
    <p:sldId id="289" r:id="rId35"/>
    <p:sldId id="331" r:id="rId36"/>
    <p:sldId id="332" r:id="rId37"/>
    <p:sldId id="333" r:id="rId38"/>
    <p:sldId id="339" r:id="rId39"/>
    <p:sldId id="292" r:id="rId40"/>
    <p:sldId id="307" r:id="rId41"/>
    <p:sldId id="340" r:id="rId42"/>
    <p:sldId id="341" r:id="rId43"/>
    <p:sldId id="342" r:id="rId44"/>
    <p:sldId id="343" r:id="rId45"/>
    <p:sldId id="344" r:id="rId46"/>
    <p:sldId id="345" r:id="rId47"/>
    <p:sldId id="346" r:id="rId48"/>
    <p:sldId id="347" r:id="rId49"/>
    <p:sldId id="348" r:id="rId50"/>
    <p:sldId id="317" r:id="rId51"/>
    <p:sldId id="311" r:id="rId52"/>
    <p:sldId id="314" r:id="rId53"/>
    <p:sldId id="315" r:id="rId54"/>
    <p:sldId id="303" r:id="rId55"/>
    <p:sldId id="300" r:id="rId56"/>
    <p:sldId id="287" r:id="rId57"/>
    <p:sldId id="305" r:id="rId58"/>
    <p:sldId id="288" r:id="rId5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339" autoAdjust="0"/>
    <p:restoredTop sz="94624" autoAdjust="0"/>
  </p:normalViewPr>
  <p:slideViewPr>
    <p:cSldViewPr snapToGrid="0" snapToObjects="1">
      <p:cViewPr varScale="1">
        <p:scale>
          <a:sx n="117" d="100"/>
          <a:sy n="117" d="100"/>
        </p:scale>
        <p:origin x="-213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8" y="0"/>
            <a:ext cx="2889938" cy="487680"/>
          </a:xfrm>
          <a:prstGeom prst="rect">
            <a:avLst/>
          </a:prstGeom>
        </p:spPr>
        <p:txBody>
          <a:bodyPr vert="horz" lIns="91440" tIns="45720" rIns="91440" bIns="45720" rtlCol="0"/>
          <a:lstStyle>
            <a:lvl1pPr algn="r">
              <a:defRPr sz="1200"/>
            </a:lvl1pPr>
          </a:lstStyle>
          <a:p>
            <a:fld id="{BCF12FD1-8B30-4D3C-9882-D1D40485142A}" type="datetimeFigureOut">
              <a:rPr lang="en-US" smtClean="0"/>
              <a:t>9/28/2018</a:t>
            </a:fld>
            <a:endParaRPr lang="en-US"/>
          </a:p>
        </p:txBody>
      </p:sp>
      <p:sp>
        <p:nvSpPr>
          <p:cNvPr id="4" name="Footer Placeholder 3"/>
          <p:cNvSpPr>
            <a:spLocks noGrp="1"/>
          </p:cNvSpPr>
          <p:nvPr>
            <p:ph type="ftr" sz="quarter" idx="2"/>
          </p:nvPr>
        </p:nvSpPr>
        <p:spPr>
          <a:xfrm>
            <a:off x="1"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8" y="9264227"/>
            <a:ext cx="2889938" cy="487680"/>
          </a:xfrm>
          <a:prstGeom prst="rect">
            <a:avLst/>
          </a:prstGeom>
        </p:spPr>
        <p:txBody>
          <a:bodyPr vert="horz" lIns="91440" tIns="45720" rIns="91440" bIns="45720" rtlCol="0" anchor="b"/>
          <a:lstStyle>
            <a:lvl1pPr algn="r">
              <a:defRPr sz="1200"/>
            </a:lvl1pPr>
          </a:lstStyle>
          <a:p>
            <a:fld id="{18526BDA-FC4F-4EA5-81F9-0844255C748A}" type="slidenum">
              <a:rPr lang="en-US" smtClean="0"/>
              <a:t>‹#›</a:t>
            </a:fld>
            <a:endParaRPr lang="en-US"/>
          </a:p>
        </p:txBody>
      </p:sp>
    </p:spTree>
    <p:extLst>
      <p:ext uri="{BB962C8B-B14F-4D97-AF65-F5344CB8AC3E}">
        <p14:creationId xmlns:p14="http://schemas.microsoft.com/office/powerpoint/2010/main" val="29547867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8" y="0"/>
            <a:ext cx="2889938" cy="487680"/>
          </a:xfrm>
          <a:prstGeom prst="rect">
            <a:avLst/>
          </a:prstGeom>
        </p:spPr>
        <p:txBody>
          <a:bodyPr vert="horz" lIns="91440" tIns="45720" rIns="91440" bIns="45720" rtlCol="0"/>
          <a:lstStyle>
            <a:lvl1pPr algn="r">
              <a:defRPr sz="1200"/>
            </a:lvl1pPr>
          </a:lstStyle>
          <a:p>
            <a:fld id="{5F7CCD1A-61D2-1E45-962A-BF49F1150ED6}" type="datetimeFigureOut">
              <a:rPr lang="en-US" smtClean="0"/>
              <a:pPr/>
              <a:t>9/28/2018</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1"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8" y="9264227"/>
            <a:ext cx="2889938" cy="487680"/>
          </a:xfrm>
          <a:prstGeom prst="rect">
            <a:avLst/>
          </a:prstGeom>
        </p:spPr>
        <p:txBody>
          <a:bodyPr vert="horz" lIns="91440" tIns="45720" rIns="91440" bIns="45720" rtlCol="0" anchor="b"/>
          <a:lstStyle>
            <a:lvl1pPr algn="r">
              <a:defRPr sz="1200"/>
            </a:lvl1pPr>
          </a:lstStyle>
          <a:p>
            <a:fld id="{EB1508D1-2A63-C84E-80FE-C4042A513CC4}" type="slidenum">
              <a:rPr lang="en-US" smtClean="0"/>
              <a:pPr/>
              <a:t>‹#›</a:t>
            </a:fld>
            <a:endParaRPr lang="en-US"/>
          </a:p>
        </p:txBody>
      </p:sp>
    </p:spTree>
    <p:extLst>
      <p:ext uri="{BB962C8B-B14F-4D97-AF65-F5344CB8AC3E}">
        <p14:creationId xmlns:p14="http://schemas.microsoft.com/office/powerpoint/2010/main" val="300627127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E09D7CD-9E4A-4137-8653-C16D9C8D0FFF}" type="slidenum">
              <a:rPr lang="en-US" altLang="en-US">
                <a:solidFill>
                  <a:prstClr val="black"/>
                </a:solidFill>
                <a:latin typeface="Arial" panose="020B0604020202020204" pitchFamily="34" charset="0"/>
              </a:rPr>
              <a:pPr eaLnBrk="1" hangingPunct="1">
                <a:spcBef>
                  <a:spcPct val="0"/>
                </a:spcBef>
              </a:pPr>
              <a:t>49</a:t>
            </a:fld>
            <a:endParaRPr lang="en-US" altLang="en-US">
              <a:solidFill>
                <a:prstClr val="black"/>
              </a:solidFill>
              <a:latin typeface="Arial" panose="020B0604020202020204" pitchFamily="34" charset="0"/>
            </a:endParaRPr>
          </a:p>
        </p:txBody>
      </p:sp>
    </p:spTree>
    <p:extLst>
      <p:ext uri="{BB962C8B-B14F-4D97-AF65-F5344CB8AC3E}">
        <p14:creationId xmlns:p14="http://schemas.microsoft.com/office/powerpoint/2010/main" val="733285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DB4E0D4-E9E3-4A42-83C4-8E118E46F851}" type="datetimeFigureOut">
              <a:rPr lang="en-US" smtClean="0"/>
              <a:pPr/>
              <a:t>9/28/2018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50387C5-A673-4747-8967-762BC4418AD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DB4E0D4-E9E3-4A42-83C4-8E118E46F851}" type="datetimeFigureOut">
              <a:rPr lang="en-US" smtClean="0"/>
              <a:pPr/>
              <a:t>9/28/2018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D50387C5-A673-4747-8967-762BC4418AD1}"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DB4E0D4-E9E3-4A42-83C4-8E118E46F851}" type="datetimeFigureOut">
              <a:rPr lang="en-US" smtClean="0"/>
              <a:pPr/>
              <a:t>9/28/2018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D50387C5-A673-4747-8967-762BC4418AD1}"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DB4E0D4-E9E3-4A42-83C4-8E118E46F851}" type="datetimeFigureOut">
              <a:rPr lang="en-US" smtClean="0"/>
              <a:pPr/>
              <a:t>9/28/2018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D50387C5-A673-4747-8967-762BC4418AD1}"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DB4E0D4-E9E3-4A42-83C4-8E118E46F851}" type="datetimeFigureOut">
              <a:rPr lang="en-US" smtClean="0"/>
              <a:pPr/>
              <a:t>9/28/2018</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D50387C5-A673-4747-8967-762BC4418AD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DB4E0D4-E9E3-4A42-83C4-8E118E46F851}" type="datetimeFigureOut">
              <a:rPr lang="en-US" smtClean="0"/>
              <a:pPr/>
              <a:t>9/28/2018</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D50387C5-A673-4747-8967-762BC4418AD1}"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DB4E0D4-E9E3-4A42-83C4-8E118E46F851}" type="datetimeFigureOut">
              <a:rPr lang="en-US" smtClean="0"/>
              <a:pPr/>
              <a:t>9/28/2018</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D50387C5-A673-4747-8967-762BC4418AD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DB4E0D4-E9E3-4A42-83C4-8E118E46F851}" type="datetimeFigureOut">
              <a:rPr lang="en-US" smtClean="0"/>
              <a:pPr/>
              <a:t>9/28/2018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D50387C5-A673-4747-8967-762BC4418AD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DB4E0D4-E9E3-4A42-83C4-8E118E46F851}" type="datetimeFigureOut">
              <a:rPr lang="en-US" smtClean="0"/>
              <a:pPr/>
              <a:t>9/28/2018</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50387C5-A673-4747-8967-762BC4418AD1}"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DB4E0D4-E9E3-4A42-83C4-8E118E46F851}" type="datetimeFigureOut">
              <a:rPr lang="en-US" smtClean="0"/>
              <a:pPr/>
              <a:t>9/28/2018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D50387C5-A673-4747-8967-762BC4418AD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DB4E0D4-E9E3-4A42-83C4-8E118E46F851}" type="datetimeFigureOut">
              <a:rPr lang="en-US" smtClean="0"/>
              <a:pPr/>
              <a:t>9/28/2018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D50387C5-A673-4747-8967-762BC4418AD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DB4E0D4-E9E3-4A42-83C4-8E118E46F851}" type="datetimeFigureOut">
              <a:rPr lang="en-US" smtClean="0"/>
              <a:pPr/>
              <a:t>9/28/2018</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50387C5-A673-4747-8967-762BC4418AD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hwb.wales.gov.uk/Resources/browse?sort=recommendation&amp;language=en&amp;category=Focus%20on%20Science&amp;tags=Year%20of%20Science&amp;tags=Focus%20on%20Science" TargetMode="External"/><Relationship Id="rId7" Type="http://schemas.openxmlformats.org/officeDocument/2006/relationships/hyperlink" Target="https://www.tes.com/" TargetMode="External"/><Relationship Id="rId2" Type="http://schemas.openxmlformats.org/officeDocument/2006/relationships/hyperlink" Target="https://www.stem.org.uk/cross-curricular-topics-resources" TargetMode="External"/><Relationship Id="rId1" Type="http://schemas.openxmlformats.org/officeDocument/2006/relationships/slideLayout" Target="../slideLayouts/slideLayout2.xml"/><Relationship Id="rId6" Type="http://schemas.openxmlformats.org/officeDocument/2006/relationships/hyperlink" Target="https://explorify.wellcome.ac.uk/" TargetMode="External"/><Relationship Id="rId5" Type="http://schemas.openxmlformats.org/officeDocument/2006/relationships/hyperlink" Target="http://www.crestawards.org/all-star-activities/" TargetMode="External"/><Relationship Id="rId4" Type="http://schemas.openxmlformats.org/officeDocument/2006/relationships/hyperlink" Target="http://enews.pearson.com/rsps/m/mpTHYqT802Zy92SrPzlAxY3qNv741vaqoJbN1vmV1cQ"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learning.gov.wales/?lang=en" TargetMode="External"/><Relationship Id="rId2" Type="http://schemas.openxmlformats.org/officeDocument/2006/relationships/hyperlink" Target="http://learning.gov.wales/docs/learningwales/publications/140624-science-standards-of-progression-poster-en.pdf" TargetMode="External"/><Relationship Id="rId1" Type="http://schemas.openxmlformats.org/officeDocument/2006/relationships/slideLayout" Target="../slideLayouts/slideLayout2.xml"/><Relationship Id="rId4" Type="http://schemas.openxmlformats.org/officeDocument/2006/relationships/hyperlink" Target="http://learning.gov.wales/?skip=1&amp;lang=cy"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learning.gov.wales/docs/learningwales/publications/150803-fp-framework-en.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learning.gov.wales/resources/browse-all/foundation-phase-framework/?lang=en" TargetMode="External"/><Relationship Id="rId2" Type="http://schemas.openxmlformats.org/officeDocument/2006/relationships/hyperlink" Target="http://learning.gov.wales/resources/browse-all/science-in-the-national-curriculum/?lang=en"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hwb.wales.gov.uk/Resources/browse?sort=recommendation&amp;language=en&amp;category=Focus%20on%20Science&amp;tags=Year%20of%20Science&amp;tags=Focus%20on%20Science" TargetMode="External"/><Relationship Id="rId2" Type="http://schemas.openxmlformats.org/officeDocument/2006/relationships/hyperlink" Target="https://www.stem.org.uk/cross-curricular-topics-resources" TargetMode="External"/><Relationship Id="rId1" Type="http://schemas.openxmlformats.org/officeDocument/2006/relationships/slideLayout" Target="../slideLayouts/slideLayout2.xml"/><Relationship Id="rId6" Type="http://schemas.openxmlformats.org/officeDocument/2006/relationships/hyperlink" Target="https://explorify.wellcome.ac.uk/" TargetMode="External"/><Relationship Id="rId5" Type="http://schemas.openxmlformats.org/officeDocument/2006/relationships/hyperlink" Target="http://www.crestawards.org/all-star-activities/" TargetMode="External"/><Relationship Id="rId4" Type="http://schemas.openxmlformats.org/officeDocument/2006/relationships/hyperlink" Target="http://enews.pearson.com/rsps/m/mpTHYqT802Zy92SrPzlAxY3qNv741vaqoJbN1vmV1cQ"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GB" sz="6000" dirty="0" smtClean="0"/>
          </a:p>
          <a:p>
            <a:pPr marL="0" indent="0" algn="ctr">
              <a:buNone/>
            </a:pPr>
            <a:r>
              <a:rPr lang="en-GB" sz="6000" dirty="0"/>
              <a:t>	</a:t>
            </a:r>
            <a:r>
              <a:rPr lang="en-GB" sz="6000" dirty="0" smtClean="0">
                <a:latin typeface="Arial" panose="020B0604020202020204" pitchFamily="34" charset="0"/>
                <a:cs typeface="Arial" panose="020B0604020202020204" pitchFamily="34" charset="0"/>
              </a:rPr>
              <a:t>ESDGC, Science and the Wider Curriculum</a:t>
            </a:r>
            <a:endParaRPr lang="en-US" sz="60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r>
              <a:rPr lang="en-GB" sz="2800" dirty="0" smtClean="0"/>
              <a:t>ECAD4006</a:t>
            </a:r>
            <a:br>
              <a:rPr lang="en-GB" sz="2800" dirty="0" smtClean="0"/>
            </a:br>
            <a:r>
              <a:rPr lang="en-GB" sz="2800" dirty="0" smtClean="0"/>
              <a:t>Lecture 1: Dr Ceri Lewis						</a:t>
            </a:r>
            <a:r>
              <a:rPr lang="en-GB" sz="1800" dirty="0" err="1" smtClean="0"/>
              <a:t>ppt</a:t>
            </a:r>
            <a:r>
              <a:rPr lang="en-GB" sz="1800" dirty="0" smtClean="0"/>
              <a:t> L1_L2_L3</a:t>
            </a:r>
            <a:endParaRPr lang="en-US" sz="1800" dirty="0"/>
          </a:p>
        </p:txBody>
      </p:sp>
    </p:spTree>
    <p:extLst>
      <p:ext uri="{BB962C8B-B14F-4D97-AF65-F5344CB8AC3E}">
        <p14:creationId xmlns:p14="http://schemas.microsoft.com/office/powerpoint/2010/main" val="5597596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ccess-Quotes-July-23.jpg"/>
          <p:cNvPicPr>
            <a:picLocks noGrp="1" noChangeAspect="1"/>
          </p:cNvPicPr>
          <p:nvPr>
            <p:ph idx="1"/>
          </p:nvPr>
        </p:nvPicPr>
        <p:blipFill>
          <a:blip r:embed="rId2"/>
          <a:stretch>
            <a:fillRect/>
          </a:stretch>
        </p:blipFill>
        <p:spPr>
          <a:xfrm>
            <a:off x="1191498" y="1481138"/>
            <a:ext cx="6761004" cy="4525962"/>
          </a:xfrm>
        </p:spPr>
      </p:pic>
    </p:spTree>
  </p:cSld>
  <p:clrMapOvr>
    <a:masterClrMapping/>
  </p:clrMapOvr>
  <p:transition advTm="30547"/>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4800" dirty="0" smtClean="0">
                <a:latin typeface="Arial" panose="020B0604020202020204" pitchFamily="34" charset="0"/>
                <a:cs typeface="Arial" panose="020B0604020202020204" pitchFamily="34" charset="0"/>
              </a:rPr>
              <a:t>Where </a:t>
            </a:r>
            <a:r>
              <a:rPr lang="en-GB" sz="4800" dirty="0">
                <a:latin typeface="Arial" panose="020B0604020202020204" pitchFamily="34" charset="0"/>
                <a:cs typeface="Arial" panose="020B0604020202020204" pitchFamily="34" charset="0"/>
              </a:rPr>
              <a:t>are </a:t>
            </a:r>
            <a:r>
              <a:rPr lang="en-GB" sz="4800" dirty="0" smtClean="0">
                <a:latin typeface="Arial" panose="020B0604020202020204" pitchFamily="34" charset="0"/>
                <a:cs typeface="Arial" panose="020B0604020202020204" pitchFamily="34" charset="0"/>
              </a:rPr>
              <a:t>you at the Science Baths?</a:t>
            </a:r>
            <a:endParaRPr lang="en-US" sz="4800" dirty="0"/>
          </a:p>
        </p:txBody>
      </p:sp>
      <p:sp>
        <p:nvSpPr>
          <p:cNvPr id="3" name="Title 2"/>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The Swimming Pool</a:t>
            </a:r>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8768928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92500" lnSpcReduction="20000"/>
          </a:bodyPr>
          <a:lstStyle/>
          <a:p>
            <a:pPr>
              <a:buFont typeface="Arial" panose="020B0604020202020204" pitchFamily="34" charset="0"/>
              <a:buChar char="•"/>
            </a:pPr>
            <a:r>
              <a:rPr lang="en-GB" altLang="en-US" sz="2900" dirty="0">
                <a:latin typeface="Arial" panose="020B0604020202020204" pitchFamily="34" charset="0"/>
                <a:cs typeface="Arial" panose="020B0604020202020204" pitchFamily="34" charset="0"/>
              </a:rPr>
              <a:t>To introduce you to the demands of the core curriculum in science.</a:t>
            </a:r>
          </a:p>
          <a:p>
            <a:pPr>
              <a:buFont typeface="Arial" panose="020B0604020202020204" pitchFamily="34" charset="0"/>
              <a:buChar char="•"/>
            </a:pPr>
            <a:r>
              <a:rPr lang="en-GB" altLang="en-US" sz="2900" dirty="0">
                <a:latin typeface="Arial" panose="020B0604020202020204" pitchFamily="34" charset="0"/>
                <a:cs typeface="Arial" panose="020B0604020202020204" pitchFamily="34" charset="0"/>
              </a:rPr>
              <a:t>To enable you to plan and carry out scientific investigations in line with curriculum requirements.</a:t>
            </a:r>
          </a:p>
          <a:p>
            <a:pPr>
              <a:buFont typeface="Arial" panose="020B0604020202020204" pitchFamily="34" charset="0"/>
              <a:buChar char="•"/>
            </a:pPr>
            <a:r>
              <a:rPr lang="en-GB" altLang="en-US" sz="2900" dirty="0">
                <a:latin typeface="Arial" panose="020B0604020202020204" pitchFamily="34" charset="0"/>
                <a:cs typeface="Arial" panose="020B0604020202020204" pitchFamily="34" charset="0"/>
              </a:rPr>
              <a:t>To provide opportunities for you to develop your own knowledge and understanding of the areas of science to be taught.</a:t>
            </a:r>
          </a:p>
          <a:p>
            <a:pPr>
              <a:buFont typeface="Arial" panose="020B0604020202020204" pitchFamily="34" charset="0"/>
              <a:buChar char="•"/>
            </a:pPr>
            <a:r>
              <a:rPr lang="en-GB" altLang="en-US" sz="2900" dirty="0">
                <a:latin typeface="Arial" panose="020B0604020202020204" pitchFamily="34" charset="0"/>
                <a:cs typeface="Arial" panose="020B0604020202020204" pitchFamily="34" charset="0"/>
              </a:rPr>
              <a:t>To introduce activities and </a:t>
            </a:r>
            <a:r>
              <a:rPr lang="en-GB" altLang="en-US" sz="2900" dirty="0" smtClean="0">
                <a:latin typeface="Arial" panose="020B0604020202020204" pitchFamily="34" charset="0"/>
                <a:cs typeface="Arial" panose="020B0604020202020204" pitchFamily="34" charset="0"/>
              </a:rPr>
              <a:t>classroom </a:t>
            </a:r>
            <a:r>
              <a:rPr lang="en-GB" altLang="en-US" sz="2900" dirty="0">
                <a:latin typeface="Arial" panose="020B0604020202020204" pitchFamily="34" charset="0"/>
                <a:cs typeface="Arial" panose="020B0604020202020204" pitchFamily="34" charset="0"/>
              </a:rPr>
              <a:t>strategies that will enable you to teach science effectively.</a:t>
            </a:r>
          </a:p>
          <a:p>
            <a:pPr>
              <a:buFont typeface="Arial" panose="020B0604020202020204" pitchFamily="34" charset="0"/>
              <a:buChar char="•"/>
            </a:pPr>
            <a:r>
              <a:rPr lang="en-GB" altLang="en-US" sz="2900" dirty="0">
                <a:latin typeface="Arial" panose="020B0604020202020204" pitchFamily="34" charset="0"/>
                <a:cs typeface="Arial" panose="020B0604020202020204" pitchFamily="34" charset="0"/>
              </a:rPr>
              <a:t>To help you to recognize the relationship between the teaching, the learning and the assessment of science concepts and skills.</a:t>
            </a:r>
          </a:p>
          <a:p>
            <a:endParaRPr lang="en-US" dirty="0"/>
          </a:p>
        </p:txBody>
      </p:sp>
      <p:sp>
        <p:nvSpPr>
          <p:cNvPr id="3" name="Title 2"/>
          <p:cNvSpPr>
            <a:spLocks noGrp="1"/>
          </p:cNvSpPr>
          <p:nvPr>
            <p:ph type="title"/>
          </p:nvPr>
        </p:nvSpPr>
        <p:spPr/>
        <p:txBody>
          <a:bodyPr>
            <a:normAutofit fontScale="90000"/>
          </a:bodyPr>
          <a:lstStyle/>
          <a:p>
            <a:r>
              <a:rPr lang="en-GB" altLang="en-US" dirty="0">
                <a:latin typeface="Arial" panose="020B0604020202020204" pitchFamily="34" charset="0"/>
                <a:cs typeface="Arial" panose="020B0604020202020204" pitchFamily="34" charset="0"/>
              </a:rPr>
              <a:t>Broad aims of the science </a:t>
            </a:r>
            <a:r>
              <a:rPr lang="en-GB" altLang="en-US" dirty="0" smtClean="0">
                <a:latin typeface="Arial" panose="020B0604020202020204" pitchFamily="34" charset="0"/>
                <a:cs typeface="Arial" panose="020B0604020202020204" pitchFamily="34" charset="0"/>
              </a:rPr>
              <a:t>strand</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9142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47500" lnSpcReduction="20000"/>
          </a:bodyPr>
          <a:lstStyle/>
          <a:p>
            <a:pPr lvl="0" fontAlgn="base"/>
            <a:r>
              <a:rPr lang="en-GB" dirty="0" smtClean="0"/>
              <a:t>Allen, M. (2016) </a:t>
            </a:r>
            <a:r>
              <a:rPr lang="en-GB" i="1" dirty="0" smtClean="0"/>
              <a:t>The best ways to teach primary science, research into practice. </a:t>
            </a:r>
            <a:r>
              <a:rPr lang="en-GB" dirty="0" smtClean="0"/>
              <a:t>London: OU Press</a:t>
            </a:r>
          </a:p>
          <a:p>
            <a:pPr lvl="0" fontAlgn="base"/>
            <a:r>
              <a:rPr lang="en-GB" dirty="0" smtClean="0"/>
              <a:t>Goldsworthy, A. &amp; </a:t>
            </a:r>
            <a:r>
              <a:rPr lang="en-GB" dirty="0" err="1" smtClean="0"/>
              <a:t>Ponchoud</a:t>
            </a:r>
            <a:r>
              <a:rPr lang="en-GB" dirty="0" smtClean="0"/>
              <a:t>, R. (2008) </a:t>
            </a:r>
            <a:r>
              <a:rPr lang="en-GB" i="1" dirty="0" smtClean="0"/>
              <a:t>Science Enquiry Games.</a:t>
            </a:r>
            <a:r>
              <a:rPr lang="en-GB" dirty="0" smtClean="0"/>
              <a:t> </a:t>
            </a:r>
            <a:r>
              <a:rPr lang="en-GB" dirty="0" err="1" smtClean="0"/>
              <a:t>Sandbach</a:t>
            </a:r>
            <a:r>
              <a:rPr lang="en-GB" dirty="0" smtClean="0"/>
              <a:t>: Millgate House.</a:t>
            </a:r>
            <a:endParaRPr lang="en-US" dirty="0" smtClean="0"/>
          </a:p>
          <a:p>
            <a:pPr lvl="0" fontAlgn="base"/>
            <a:r>
              <a:rPr lang="en-US" dirty="0" err="1" smtClean="0"/>
              <a:t>Harlen</a:t>
            </a:r>
            <a:r>
              <a:rPr lang="en-US" dirty="0"/>
              <a:t>, W. and </a:t>
            </a:r>
            <a:r>
              <a:rPr lang="en-US" dirty="0" err="1"/>
              <a:t>Qualter</a:t>
            </a:r>
            <a:r>
              <a:rPr lang="en-US" dirty="0"/>
              <a:t>, A.(2014) </a:t>
            </a:r>
            <a:r>
              <a:rPr lang="en-US" i="1" dirty="0"/>
              <a:t>The Teaching of Science in Primary Schools</a:t>
            </a:r>
            <a:r>
              <a:rPr lang="en-US" dirty="0"/>
              <a:t>. </a:t>
            </a:r>
            <a:r>
              <a:rPr lang="en-US" dirty="0" smtClean="0"/>
              <a:t>Oxon: David </a:t>
            </a:r>
            <a:r>
              <a:rPr lang="en-US" dirty="0"/>
              <a:t>Fulton.</a:t>
            </a:r>
          </a:p>
          <a:p>
            <a:pPr lvl="0" fontAlgn="base"/>
            <a:r>
              <a:rPr lang="en-GB" dirty="0"/>
              <a:t>Harlen, W, (2011) </a:t>
            </a:r>
            <a:r>
              <a:rPr lang="en-GB" i="1" dirty="0"/>
              <a:t>ASE Guide to Primary Science Education. </a:t>
            </a:r>
            <a:r>
              <a:rPr lang="en-GB" dirty="0"/>
              <a:t>ASE</a:t>
            </a:r>
            <a:endParaRPr lang="en-US" dirty="0"/>
          </a:p>
          <a:p>
            <a:pPr lvl="0" fontAlgn="base"/>
            <a:r>
              <a:rPr lang="en-US" dirty="0"/>
              <a:t>Loxley, P. et al. (2014) </a:t>
            </a:r>
            <a:r>
              <a:rPr lang="en-US" i="1" dirty="0"/>
              <a:t>Teaching Primary Science, Promoting Enjoyment and Developing Understanding. </a:t>
            </a:r>
            <a:r>
              <a:rPr lang="en-US" dirty="0" smtClean="0"/>
              <a:t>Oxon: </a:t>
            </a:r>
            <a:r>
              <a:rPr lang="en-US" dirty="0"/>
              <a:t>Routledge.</a:t>
            </a:r>
          </a:p>
          <a:p>
            <a:pPr lvl="0" fontAlgn="base"/>
            <a:r>
              <a:rPr lang="en-GB" dirty="0" smtClean="0"/>
              <a:t>Naylor</a:t>
            </a:r>
            <a:r>
              <a:rPr lang="en-GB" dirty="0"/>
              <a:t>, S. and Keogh, B. (2000) </a:t>
            </a:r>
            <a:r>
              <a:rPr lang="en-GB" i="1" dirty="0"/>
              <a:t>Concept cartoons in science education. </a:t>
            </a:r>
            <a:r>
              <a:rPr lang="en-GB" dirty="0"/>
              <a:t>Cheshire: </a:t>
            </a:r>
            <a:r>
              <a:rPr lang="en-GB" dirty="0" err="1"/>
              <a:t>Millgate</a:t>
            </a:r>
            <a:r>
              <a:rPr lang="en-GB" dirty="0"/>
              <a:t> House.</a:t>
            </a:r>
            <a:endParaRPr lang="en-US" dirty="0"/>
          </a:p>
          <a:p>
            <a:pPr lvl="0" fontAlgn="base"/>
            <a:r>
              <a:rPr lang="en-GB" dirty="0"/>
              <a:t>Roden, J. and Archer, J. (2014) </a:t>
            </a:r>
            <a:r>
              <a:rPr lang="en-GB" i="1" dirty="0"/>
              <a:t>Primary Science for Trainee Teachers.</a:t>
            </a:r>
            <a:r>
              <a:rPr lang="en-GB" dirty="0"/>
              <a:t> </a:t>
            </a:r>
            <a:r>
              <a:rPr lang="en-GB" dirty="0" smtClean="0"/>
              <a:t>London: </a:t>
            </a:r>
            <a:r>
              <a:rPr lang="en-GB" dirty="0"/>
              <a:t>Learning Matters.</a:t>
            </a:r>
            <a:endParaRPr lang="en-US" dirty="0"/>
          </a:p>
          <a:p>
            <a:pPr lvl="0" fontAlgn="base"/>
            <a:r>
              <a:rPr lang="en-US" dirty="0"/>
              <a:t>Peacock, G. et al. (2012) </a:t>
            </a:r>
            <a:r>
              <a:rPr lang="en-US" i="1" dirty="0"/>
              <a:t>Primary Science Knowledge and Understanding. </a:t>
            </a:r>
            <a:r>
              <a:rPr lang="en-US" dirty="0" smtClean="0"/>
              <a:t>London: </a:t>
            </a:r>
            <a:r>
              <a:rPr lang="en-US" dirty="0"/>
              <a:t>Learning Matters.(first published 2000 - all versions are useful)</a:t>
            </a:r>
          </a:p>
          <a:p>
            <a:r>
              <a:rPr lang="en-US" dirty="0"/>
              <a:t>Sharp, J. et al. (2014) </a:t>
            </a:r>
            <a:r>
              <a:rPr lang="en-US" i="1" dirty="0"/>
              <a:t>Primary Science Teaching Theory and Practice. </a:t>
            </a:r>
            <a:r>
              <a:rPr lang="en-US" dirty="0" smtClean="0"/>
              <a:t>London: </a:t>
            </a:r>
            <a:r>
              <a:rPr lang="en-US" dirty="0"/>
              <a:t>Learning Matters. (first published 2000 - all versions are useful</a:t>
            </a:r>
            <a:r>
              <a:rPr lang="en-US" dirty="0" smtClean="0"/>
              <a:t>)</a:t>
            </a:r>
          </a:p>
          <a:p>
            <a:r>
              <a:rPr lang="en-US" dirty="0" smtClean="0"/>
              <a:t>Turner, j et al., (2011)</a:t>
            </a:r>
            <a:r>
              <a:rPr lang="en-GB" dirty="0" smtClean="0"/>
              <a:t> </a:t>
            </a:r>
            <a:r>
              <a:rPr lang="en-GB" i="1" dirty="0" smtClean="0"/>
              <a:t>It’s not fair – or is it? A guide to developing children’s ideas through primary science enquiry. </a:t>
            </a:r>
            <a:r>
              <a:rPr lang="en-GB" dirty="0" smtClean="0"/>
              <a:t>Hatfield: ASE.</a:t>
            </a:r>
          </a:p>
          <a:p>
            <a:r>
              <a:rPr lang="en-GB" sz="2800" dirty="0"/>
              <a:t>Ward, H. and </a:t>
            </a:r>
            <a:r>
              <a:rPr lang="en-GB" sz="2800" dirty="0" err="1"/>
              <a:t>Roden</a:t>
            </a:r>
            <a:r>
              <a:rPr lang="en-GB" sz="2800" dirty="0"/>
              <a:t>, J. (2016) </a:t>
            </a:r>
            <a:r>
              <a:rPr lang="en-GB" sz="2800" i="1" dirty="0"/>
              <a:t>Teaching Science in The Primary Classroom.</a:t>
            </a:r>
            <a:r>
              <a:rPr lang="en-GB" sz="2800" dirty="0"/>
              <a:t> London: Sage.</a:t>
            </a:r>
          </a:p>
          <a:p>
            <a:pPr marL="109728" indent="0">
              <a:buNone/>
            </a:pPr>
            <a:endParaRPr lang="en-GB" dirty="0" smtClean="0"/>
          </a:p>
          <a:p>
            <a:r>
              <a:rPr lang="en-GB" b="1" dirty="0" smtClean="0"/>
              <a:t>Journals</a:t>
            </a:r>
            <a:r>
              <a:rPr lang="en-GB" b="1" dirty="0"/>
              <a:t>		</a:t>
            </a:r>
            <a:endParaRPr lang="en-US" dirty="0"/>
          </a:p>
          <a:p>
            <a:pPr marL="109728" indent="0">
              <a:buNone/>
            </a:pPr>
            <a:r>
              <a:rPr lang="en-GB" i="1" dirty="0"/>
              <a:t> </a:t>
            </a:r>
            <a:r>
              <a:rPr lang="en-GB" i="1" dirty="0" smtClean="0"/>
              <a:t> Primary Science (e-journal available)</a:t>
            </a:r>
            <a:endParaRPr lang="en-US" dirty="0"/>
          </a:p>
          <a:p>
            <a:pPr lvl="0" fontAlgn="base"/>
            <a:endParaRPr lang="en-GB" dirty="0" smtClean="0"/>
          </a:p>
          <a:p>
            <a:pPr lvl="0" fontAlgn="base"/>
            <a:r>
              <a:rPr lang="en-GB" sz="1700" b="1" dirty="0" smtClean="0"/>
              <a:t>Show examples of the excellent support materials available</a:t>
            </a:r>
            <a:endParaRPr lang="en-US" sz="1700" b="1" dirty="0"/>
          </a:p>
          <a:p>
            <a:endParaRPr lang="en-US"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r>
              <a:rPr lang="en-GB" altLang="en-US" sz="2400" dirty="0">
                <a:latin typeface="Arial" panose="020B0604020202020204" pitchFamily="34" charset="0"/>
                <a:cs typeface="Arial" panose="020B0604020202020204" pitchFamily="34" charset="0"/>
              </a:rPr>
              <a:t>To help with your own knowledge and understanding of science concepts and skills and to relate this to primary teaching practice: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38709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dirty="0" smtClean="0"/>
          </a:p>
          <a:p>
            <a:r>
              <a:rPr lang="en-GB" b="1" dirty="0" smtClean="0"/>
              <a:t>Activity: </a:t>
            </a:r>
            <a:r>
              <a:rPr lang="en-GB" dirty="0" smtClean="0"/>
              <a:t>Eliciting initial ideas and experiences to encourage </a:t>
            </a:r>
            <a:r>
              <a:rPr lang="en-GB" b="1" dirty="0" smtClean="0"/>
              <a:t>thinking and talking </a:t>
            </a:r>
            <a:r>
              <a:rPr lang="en-GB" dirty="0" smtClean="0"/>
              <a:t>about science concepts – Concept Cartoons.</a:t>
            </a:r>
          </a:p>
          <a:p>
            <a:endParaRPr lang="en-GB" dirty="0"/>
          </a:p>
          <a:p>
            <a:r>
              <a:rPr lang="en-GB" dirty="0" smtClean="0"/>
              <a:t>Do you agree? Disagree? Not sure? </a:t>
            </a:r>
          </a:p>
          <a:p>
            <a:endParaRPr lang="en-GB" dirty="0"/>
          </a:p>
          <a:p>
            <a:r>
              <a:rPr lang="en-GB" dirty="0" smtClean="0"/>
              <a:t>What can we do to find out more?</a:t>
            </a:r>
          </a:p>
          <a:p>
            <a:endParaRPr lang="en-GB" dirty="0"/>
          </a:p>
          <a:p>
            <a:r>
              <a:rPr lang="en-GB" dirty="0" smtClean="0"/>
              <a:t>“The Science You Need to Know” on Moodle</a:t>
            </a:r>
          </a:p>
          <a:p>
            <a:pPr marL="109728" indent="0">
              <a:buNone/>
            </a:pPr>
            <a:endParaRPr lang="en-GB" dirty="0" smtClean="0"/>
          </a:p>
        </p:txBody>
      </p:sp>
      <p:sp>
        <p:nvSpPr>
          <p:cNvPr id="3" name="Title 2"/>
          <p:cNvSpPr>
            <a:spLocks noGrp="1"/>
          </p:cNvSpPr>
          <p:nvPr>
            <p:ph type="title"/>
          </p:nvPr>
        </p:nvSpPr>
        <p:spPr/>
        <p:txBody>
          <a:bodyPr>
            <a:normAutofit fontScale="90000"/>
          </a:bodyPr>
          <a:lstStyle/>
          <a:p>
            <a:r>
              <a:rPr lang="en-GB" sz="2800" dirty="0" smtClean="0"/>
              <a:t>Teacher knowledge confidence to develop learners’ scientific knowledge and understanding</a:t>
            </a:r>
            <a:endParaRPr lang="en-GB" sz="2800" dirty="0"/>
          </a:p>
        </p:txBody>
      </p:sp>
    </p:spTree>
    <p:extLst>
      <p:ext uri="{BB962C8B-B14F-4D97-AF65-F5344CB8AC3E}">
        <p14:creationId xmlns:p14="http://schemas.microsoft.com/office/powerpoint/2010/main" val="12671990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marL="109728" indent="0">
              <a:buNone/>
            </a:pPr>
            <a:r>
              <a:rPr lang="en-GB" u="sng" dirty="0" smtClean="0"/>
              <a:t>STEM </a:t>
            </a:r>
            <a:r>
              <a:rPr lang="en-GB" u="sng" dirty="0"/>
              <a:t>LINKS </a:t>
            </a:r>
            <a:r>
              <a:rPr lang="en-GB" u="sng" dirty="0" smtClean="0"/>
              <a:t>2018</a:t>
            </a:r>
            <a:endParaRPr lang="en-GB" dirty="0"/>
          </a:p>
          <a:p>
            <a:r>
              <a:rPr lang="en-GB" u="sng" dirty="0">
                <a:hlinkClick r:id="rId2"/>
              </a:rPr>
              <a:t>https://</a:t>
            </a:r>
            <a:r>
              <a:rPr lang="en-GB" u="sng" dirty="0" smtClean="0">
                <a:hlinkClick r:id="rId2"/>
              </a:rPr>
              <a:t>www.stem.org.uk/cross-curricular-topics-resources</a:t>
            </a:r>
            <a:endParaRPr lang="en-GB" dirty="0"/>
          </a:p>
          <a:p>
            <a:pPr marL="109728" indent="0">
              <a:buNone/>
            </a:pPr>
            <a:endParaRPr lang="en-GB" u="sng" dirty="0" smtClean="0"/>
          </a:p>
          <a:p>
            <a:pPr marL="109728" indent="0">
              <a:buNone/>
            </a:pPr>
            <a:r>
              <a:rPr lang="en-GB" u="sng" dirty="0" smtClean="0"/>
              <a:t>HWB </a:t>
            </a:r>
            <a:r>
              <a:rPr lang="en-GB" u="sng" dirty="0"/>
              <a:t>SCIENCE</a:t>
            </a:r>
            <a:endParaRPr lang="en-GB" dirty="0"/>
          </a:p>
          <a:p>
            <a:r>
              <a:rPr lang="en-GB" u="sng" dirty="0">
                <a:hlinkClick r:id="rId3"/>
              </a:rPr>
              <a:t>http://hwb.wales.gov.uk/Resources/browse?sort=recommendation&amp;language=en&amp;category=Focus%20on%20Science&amp;tags=Year%20of%20Science&amp;tags=Focus%20on%20Science</a:t>
            </a:r>
            <a:endParaRPr lang="en-GB" dirty="0"/>
          </a:p>
          <a:p>
            <a:pPr marL="109728" indent="0">
              <a:buNone/>
            </a:pPr>
            <a:endParaRPr lang="en-GB" u="sng" dirty="0" smtClean="0"/>
          </a:p>
          <a:p>
            <a:pPr marL="109728" indent="0">
              <a:buNone/>
            </a:pPr>
            <a:r>
              <a:rPr lang="en-GB" u="sng" dirty="0" smtClean="0"/>
              <a:t>The Crunch</a:t>
            </a:r>
          </a:p>
          <a:p>
            <a:r>
              <a:rPr lang="en-GB" b="1" u="sng" dirty="0" smtClean="0">
                <a:hlinkClick r:id="rId4"/>
              </a:rPr>
              <a:t>thecrunch.wellcome.ac.uk/schools</a:t>
            </a:r>
            <a:endParaRPr lang="en-GB" b="1" u="sng" dirty="0" smtClean="0"/>
          </a:p>
          <a:p>
            <a:pPr marL="109728" indent="0">
              <a:buNone/>
            </a:pPr>
            <a:endParaRPr lang="en-GB" b="1" u="sng" dirty="0" smtClean="0"/>
          </a:p>
          <a:p>
            <a:pPr marL="109728" indent="0">
              <a:buNone/>
            </a:pPr>
            <a:r>
              <a:rPr lang="en-GB" b="1" u="sng" dirty="0" smtClean="0"/>
              <a:t>Crest Star Science</a:t>
            </a:r>
          </a:p>
          <a:p>
            <a:pPr marL="109728" indent="0">
              <a:buNone/>
            </a:pPr>
            <a:r>
              <a:rPr lang="en-GB" dirty="0" smtClean="0">
                <a:hlinkClick r:id="rId5"/>
              </a:rPr>
              <a:t>http</a:t>
            </a:r>
            <a:r>
              <a:rPr lang="en-GB" dirty="0">
                <a:hlinkClick r:id="rId5"/>
              </a:rPr>
              <a:t>://www.crestawards.org/all-star-activities</a:t>
            </a:r>
            <a:r>
              <a:rPr lang="en-GB" dirty="0" smtClean="0">
                <a:hlinkClick r:id="rId5"/>
              </a:rPr>
              <a:t>/</a:t>
            </a:r>
            <a:endParaRPr lang="en-GB" u="sng" dirty="0" smtClean="0">
              <a:hlinkClick r:id="rId6"/>
            </a:endParaRPr>
          </a:p>
          <a:p>
            <a:pPr marL="109728" indent="0">
              <a:buNone/>
            </a:pPr>
            <a:endParaRPr lang="en-GB" b="1" u="sng" dirty="0" smtClean="0"/>
          </a:p>
          <a:p>
            <a:pPr marL="109728" indent="0">
              <a:buNone/>
            </a:pPr>
            <a:r>
              <a:rPr lang="en-GB" b="1" u="sng" dirty="0" smtClean="0"/>
              <a:t>EXPLORIFY</a:t>
            </a:r>
            <a:endParaRPr lang="en-GB" u="sng" dirty="0">
              <a:hlinkClick r:id="rId6"/>
            </a:endParaRPr>
          </a:p>
          <a:p>
            <a:r>
              <a:rPr lang="en-GB" u="sng" dirty="0" smtClean="0">
                <a:hlinkClick r:id="rId6"/>
              </a:rPr>
              <a:t>https</a:t>
            </a:r>
            <a:r>
              <a:rPr lang="en-GB" u="sng" dirty="0">
                <a:hlinkClick r:id="rId6"/>
              </a:rPr>
              <a:t>://explorify.wellcome.ac.uk</a:t>
            </a:r>
            <a:r>
              <a:rPr lang="en-GB" u="sng" dirty="0" smtClean="0">
                <a:hlinkClick r:id="rId6"/>
              </a:rPr>
              <a:t>/</a:t>
            </a:r>
            <a:r>
              <a:rPr lang="en-GB" u="sng" dirty="0" smtClean="0"/>
              <a:t> </a:t>
            </a:r>
          </a:p>
          <a:p>
            <a:pPr marL="109728" indent="0">
              <a:buNone/>
            </a:pPr>
            <a:r>
              <a:rPr lang="en-GB" b="1" u="sng" dirty="0" smtClean="0"/>
              <a:t>TES</a:t>
            </a:r>
            <a:endParaRPr lang="en-GB" u="sng" dirty="0">
              <a:hlinkClick r:id="rId7"/>
            </a:endParaRPr>
          </a:p>
          <a:p>
            <a:r>
              <a:rPr lang="en-GB" u="sng" dirty="0" smtClean="0">
                <a:hlinkClick r:id="rId7"/>
              </a:rPr>
              <a:t>https</a:t>
            </a:r>
            <a:r>
              <a:rPr lang="en-GB" u="sng" dirty="0">
                <a:hlinkClick r:id="rId7"/>
              </a:rPr>
              <a:t>://www.tes.com/</a:t>
            </a:r>
            <a:endParaRPr lang="en-GB" dirty="0"/>
          </a:p>
          <a:p>
            <a:endParaRPr lang="en-GB" dirty="0" smtClean="0"/>
          </a:p>
          <a:p>
            <a:endParaRPr lang="en-GB" dirty="0"/>
          </a:p>
          <a:p>
            <a:pPr marL="109728" indent="0">
              <a:buNone/>
            </a:pPr>
            <a:endParaRPr lang="en-GB" u="sng" dirty="0"/>
          </a:p>
        </p:txBody>
      </p:sp>
      <p:sp>
        <p:nvSpPr>
          <p:cNvPr id="3" name="Title 2"/>
          <p:cNvSpPr>
            <a:spLocks noGrp="1"/>
          </p:cNvSpPr>
          <p:nvPr>
            <p:ph type="title"/>
          </p:nvPr>
        </p:nvSpPr>
        <p:spPr/>
        <p:txBody>
          <a:bodyPr/>
          <a:lstStyle/>
          <a:p>
            <a:r>
              <a:rPr lang="en-GB" dirty="0" smtClean="0"/>
              <a:t>Useful links</a:t>
            </a:r>
            <a:endParaRPr lang="en-GB" dirty="0"/>
          </a:p>
        </p:txBody>
      </p:sp>
    </p:spTree>
    <p:extLst>
      <p:ext uri="{BB962C8B-B14F-4D97-AF65-F5344CB8AC3E}">
        <p14:creationId xmlns:p14="http://schemas.microsoft.com/office/powerpoint/2010/main" val="2652618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Familiarisation with school science</a:t>
            </a:r>
          </a:p>
          <a:p>
            <a:r>
              <a:rPr lang="en-GB" dirty="0" smtClean="0"/>
              <a:t>Interaction with science skills</a:t>
            </a:r>
          </a:p>
          <a:p>
            <a:r>
              <a:rPr lang="en-GB" dirty="0" smtClean="0"/>
              <a:t>Asking questions</a:t>
            </a:r>
          </a:p>
          <a:p>
            <a:r>
              <a:rPr lang="en-GB" dirty="0" smtClean="0"/>
              <a:t>Ways to finding out the answers to questions</a:t>
            </a:r>
          </a:p>
        </p:txBody>
      </p:sp>
      <p:sp>
        <p:nvSpPr>
          <p:cNvPr id="3" name="Title 2"/>
          <p:cNvSpPr>
            <a:spLocks noGrp="1"/>
          </p:cNvSpPr>
          <p:nvPr>
            <p:ph type="title"/>
          </p:nvPr>
        </p:nvSpPr>
        <p:spPr/>
        <p:txBody>
          <a:bodyPr/>
          <a:lstStyle/>
          <a:p>
            <a:r>
              <a:rPr lang="en-GB" dirty="0" smtClean="0"/>
              <a:t>Session objectives</a:t>
            </a:r>
            <a:endParaRPr lang="en-US" dirty="0"/>
          </a:p>
        </p:txBody>
      </p:sp>
    </p:spTree>
    <p:extLst>
      <p:ext uri="{BB962C8B-B14F-4D97-AF65-F5344CB8AC3E}">
        <p14:creationId xmlns:p14="http://schemas.microsoft.com/office/powerpoint/2010/main" val="26599725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altLang="en-US" sz="2800" u="sng" dirty="0">
                <a:latin typeface="Arial" panose="020B0604020202020204" pitchFamily="34" charset="0"/>
                <a:cs typeface="Arial" panose="020B0604020202020204" pitchFamily="34" charset="0"/>
              </a:rPr>
              <a:t>Group activity 1</a:t>
            </a:r>
          </a:p>
          <a:p>
            <a:pPr>
              <a:buFontTx/>
              <a:buChar char="•"/>
            </a:pPr>
            <a:r>
              <a:rPr lang="en-GB" altLang="en-US" sz="2800" dirty="0">
                <a:latin typeface="Arial" panose="020B0604020202020204" pitchFamily="34" charset="0"/>
                <a:cs typeface="Arial" panose="020B0604020202020204" pitchFamily="34" charset="0"/>
              </a:rPr>
              <a:t>In your group discuss your memories of science learning and teaching in (a) your primary school and (b) your secondary school</a:t>
            </a:r>
            <a:r>
              <a:rPr lang="en-GB" altLang="en-US" sz="2800" dirty="0" smtClean="0">
                <a:latin typeface="Arial" panose="020B0604020202020204" pitchFamily="34" charset="0"/>
                <a:cs typeface="Arial" panose="020B0604020202020204" pitchFamily="34" charset="0"/>
              </a:rPr>
              <a:t>. PMI Poster.</a:t>
            </a:r>
            <a:endParaRPr lang="en-GB" altLang="en-US" sz="2800" dirty="0">
              <a:latin typeface="Arial" panose="020B0604020202020204" pitchFamily="34" charset="0"/>
              <a:cs typeface="Arial" panose="020B0604020202020204" pitchFamily="34" charset="0"/>
            </a:endParaRPr>
          </a:p>
          <a:p>
            <a:pPr>
              <a:buFontTx/>
              <a:buChar char="•"/>
            </a:pPr>
            <a:endParaRPr lang="en-GB" altLang="en-US" sz="2800" dirty="0" smtClean="0">
              <a:latin typeface="Arial" panose="020B0604020202020204" pitchFamily="34" charset="0"/>
              <a:cs typeface="Arial" panose="020B0604020202020204" pitchFamily="34" charset="0"/>
            </a:endParaRPr>
          </a:p>
          <a:p>
            <a:pPr>
              <a:buFontTx/>
              <a:buChar char="•"/>
            </a:pPr>
            <a:r>
              <a:rPr lang="en-GB" altLang="en-US" sz="2800" dirty="0" smtClean="0">
                <a:latin typeface="Arial" panose="020B0604020202020204" pitchFamily="34" charset="0"/>
                <a:cs typeface="Arial" panose="020B0604020202020204" pitchFamily="34" charset="0"/>
              </a:rPr>
              <a:t>Compose </a:t>
            </a:r>
            <a:r>
              <a:rPr lang="en-GB" altLang="en-US" sz="2800" dirty="0">
                <a:latin typeface="Arial" panose="020B0604020202020204" pitchFamily="34" charset="0"/>
                <a:cs typeface="Arial" panose="020B0604020202020204" pitchFamily="34" charset="0"/>
              </a:rPr>
              <a:t>a group paragraph to summarise what you think primary school science should be like.</a:t>
            </a:r>
          </a:p>
          <a:p>
            <a:endParaRPr lang="en-US" dirty="0"/>
          </a:p>
        </p:txBody>
      </p:sp>
      <p:sp>
        <p:nvSpPr>
          <p:cNvPr id="3" name="Title 2"/>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Attitudes to science?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94537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90008"/>
            <a:ext cx="8229600" cy="4525963"/>
          </a:xfrm>
        </p:spPr>
        <p:txBody>
          <a:bodyPr/>
          <a:lstStyle/>
          <a:p>
            <a:pPr>
              <a:lnSpc>
                <a:spcPct val="90000"/>
              </a:lnSpc>
              <a:buNone/>
            </a:pPr>
            <a:r>
              <a:rPr lang="en-GB" altLang="en-US" sz="2800" dirty="0"/>
              <a:t> </a:t>
            </a:r>
            <a:r>
              <a:rPr lang="en-GB" altLang="en-US" sz="2800" dirty="0" smtClean="0"/>
              <a:t> </a:t>
            </a:r>
            <a:r>
              <a:rPr lang="en-GB" altLang="en-US" sz="2800" b="1" dirty="0"/>
              <a:t>The teaching of science</a:t>
            </a:r>
            <a:r>
              <a:rPr lang="en-GB" altLang="en-US" sz="2800" dirty="0"/>
              <a:t> is seen as developing understanding through testing ideas against evidence. Ideas are explored rather than accepted and committed to memory.</a:t>
            </a:r>
          </a:p>
          <a:p>
            <a:pPr>
              <a:lnSpc>
                <a:spcPct val="90000"/>
              </a:lnSpc>
              <a:buNone/>
            </a:pPr>
            <a:r>
              <a:rPr lang="en-GB" altLang="en-US" sz="2800" dirty="0"/>
              <a:t>	</a:t>
            </a:r>
          </a:p>
          <a:p>
            <a:pPr>
              <a:lnSpc>
                <a:spcPct val="90000"/>
              </a:lnSpc>
              <a:buNone/>
            </a:pPr>
            <a:r>
              <a:rPr lang="en-GB" altLang="en-US" sz="2800" dirty="0"/>
              <a:t>	</a:t>
            </a:r>
            <a:r>
              <a:rPr lang="en-GB" altLang="en-US" sz="2800" b="1" dirty="0"/>
              <a:t>Science is:</a:t>
            </a:r>
            <a:r>
              <a:rPr lang="en-GB" altLang="en-US" sz="2800" dirty="0"/>
              <a:t> a human endeavour to understand the physical world, producing knowledge subject to challenge, building on previous knowledge and understanding, using a large range of methods of enquiry.</a:t>
            </a:r>
          </a:p>
          <a:p>
            <a:endParaRPr lang="en-US" dirty="0"/>
          </a:p>
        </p:txBody>
      </p:sp>
    </p:spTree>
    <p:extLst>
      <p:ext uri="{BB962C8B-B14F-4D97-AF65-F5344CB8AC3E}">
        <p14:creationId xmlns:p14="http://schemas.microsoft.com/office/powerpoint/2010/main" val="40205085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nSpc>
                <a:spcPct val="80000"/>
              </a:lnSpc>
            </a:pPr>
            <a:r>
              <a:rPr lang="en-GB" altLang="en-US" sz="2800" dirty="0">
                <a:latin typeface="Arial" panose="020B0604020202020204" pitchFamily="34" charset="0"/>
                <a:cs typeface="Arial" panose="020B0604020202020204" pitchFamily="34" charset="0"/>
              </a:rPr>
              <a:t>The distinguishing feature of science is its dependence upon </a:t>
            </a:r>
            <a:r>
              <a:rPr lang="en-GB" altLang="en-US" sz="2800" dirty="0" smtClean="0">
                <a:latin typeface="Arial" panose="020B0604020202020204" pitchFamily="34" charset="0"/>
                <a:cs typeface="Arial" panose="020B0604020202020204" pitchFamily="34" charset="0"/>
              </a:rPr>
              <a:t>first hand </a:t>
            </a:r>
            <a:r>
              <a:rPr lang="en-GB" altLang="en-US" sz="2800" dirty="0">
                <a:latin typeface="Arial" panose="020B0604020202020204" pitchFamily="34" charset="0"/>
                <a:cs typeface="Arial" panose="020B0604020202020204" pitchFamily="34" charset="0"/>
              </a:rPr>
              <a:t>investigation. Through </a:t>
            </a:r>
            <a:r>
              <a:rPr lang="en-GB" altLang="en-US" sz="2800" i="1" dirty="0">
                <a:latin typeface="Arial" panose="020B0604020202020204" pitchFamily="34" charset="0"/>
                <a:cs typeface="Arial" panose="020B0604020202020204" pitchFamily="34" charset="0"/>
              </a:rPr>
              <a:t>active participation in the process of scientific enquiry </a:t>
            </a:r>
            <a:r>
              <a:rPr lang="en-GB" altLang="en-US" sz="2800" dirty="0">
                <a:latin typeface="Arial" panose="020B0604020202020204" pitchFamily="34" charset="0"/>
                <a:cs typeface="Arial" panose="020B0604020202020204" pitchFamily="34" charset="0"/>
              </a:rPr>
              <a:t>children acquire increased knowledge and understanding of science concepts.</a:t>
            </a:r>
          </a:p>
          <a:p>
            <a:pPr>
              <a:lnSpc>
                <a:spcPct val="80000"/>
              </a:lnSpc>
              <a:buNone/>
            </a:pPr>
            <a:endParaRPr lang="en-GB" altLang="en-US" sz="1000" dirty="0">
              <a:latin typeface="Arial" panose="020B0604020202020204" pitchFamily="34" charset="0"/>
              <a:cs typeface="Arial" panose="020B0604020202020204" pitchFamily="34" charset="0"/>
            </a:endParaRPr>
          </a:p>
          <a:p>
            <a:pPr>
              <a:lnSpc>
                <a:spcPct val="80000"/>
              </a:lnSpc>
            </a:pPr>
            <a:r>
              <a:rPr lang="en-GB" altLang="en-US" sz="2800" dirty="0">
                <a:latin typeface="Arial" panose="020B0604020202020204" pitchFamily="34" charset="0"/>
                <a:cs typeface="Arial" panose="020B0604020202020204" pitchFamily="34" charset="0"/>
              </a:rPr>
              <a:t>Children are involved in a scientific way of working when they are encouraged to think logically about questions raised by observations that they make about the “every day” world around them.</a:t>
            </a:r>
            <a:endParaRPr lang="en-GB" altLang="en-US" sz="2800" u="sng" dirty="0">
              <a:latin typeface="Arial" panose="020B0604020202020204" pitchFamily="34" charset="0"/>
              <a:cs typeface="Arial" panose="020B0604020202020204" pitchFamily="34" charset="0"/>
            </a:endParaRPr>
          </a:p>
          <a:p>
            <a:pPr>
              <a:lnSpc>
                <a:spcPct val="80000"/>
              </a:lnSpc>
            </a:pPr>
            <a:endParaRPr lang="en-GB" altLang="en-US" sz="2400" u="sng" dirty="0">
              <a:latin typeface="Arial" panose="020B0604020202020204" pitchFamily="34" charset="0"/>
              <a:cs typeface="Arial" panose="020B0604020202020204" pitchFamily="34" charset="0"/>
            </a:endParaRPr>
          </a:p>
          <a:p>
            <a:pPr>
              <a:lnSpc>
                <a:spcPct val="80000"/>
              </a:lnSpc>
            </a:pPr>
            <a:r>
              <a:rPr lang="en-GB" altLang="en-US" sz="2400" b="1" i="1" u="sng" dirty="0">
                <a:latin typeface="Arial" panose="020B0604020202020204" pitchFamily="34" charset="0"/>
                <a:cs typeface="Arial" panose="020B0604020202020204" pitchFamily="34" charset="0"/>
              </a:rPr>
              <a:t>See Handout</a:t>
            </a:r>
            <a:r>
              <a:rPr lang="en-GB" altLang="en-US" sz="2400" b="1" i="1" dirty="0">
                <a:latin typeface="Arial" panose="020B0604020202020204" pitchFamily="34" charset="0"/>
                <a:cs typeface="Arial" panose="020B0604020202020204" pitchFamily="34" charset="0"/>
              </a:rPr>
              <a:t>: Anon, (2013) “What is science”, Primary Science, 126, </a:t>
            </a:r>
            <a:r>
              <a:rPr lang="en-GB" altLang="en-US" sz="2400" b="1" i="1" dirty="0" smtClean="0">
                <a:latin typeface="Arial" panose="020B0604020202020204" pitchFamily="34" charset="0"/>
                <a:cs typeface="Arial" panose="020B0604020202020204" pitchFamily="34" charset="0"/>
              </a:rPr>
              <a:t>January/February</a:t>
            </a:r>
            <a:r>
              <a:rPr lang="en-GB" altLang="en-US" sz="2400" b="1" i="1" dirty="0">
                <a:latin typeface="Arial" panose="020B0604020202020204" pitchFamily="34" charset="0"/>
                <a:cs typeface="Arial" panose="020B0604020202020204" pitchFamily="34" charset="0"/>
              </a:rPr>
              <a:t>, p3.</a:t>
            </a:r>
          </a:p>
          <a:p>
            <a:endParaRPr lang="en-US" dirty="0"/>
          </a:p>
        </p:txBody>
      </p:sp>
      <p:sp>
        <p:nvSpPr>
          <p:cNvPr id="3" name="Title 2"/>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The Process of Science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26098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dirty="0" smtClean="0"/>
              <a:t>In the hand out:</a:t>
            </a:r>
          </a:p>
          <a:p>
            <a:endParaRPr lang="en-GB" dirty="0" smtClean="0"/>
          </a:p>
          <a:p>
            <a:r>
              <a:rPr lang="en-GB" dirty="0" smtClean="0"/>
              <a:t>The big ideas</a:t>
            </a:r>
          </a:p>
          <a:p>
            <a:r>
              <a:rPr lang="en-GB" dirty="0" smtClean="0"/>
              <a:t>A science enquiry model</a:t>
            </a:r>
          </a:p>
          <a:p>
            <a:endParaRPr lang="en-GB" dirty="0"/>
          </a:p>
          <a:p>
            <a:pPr marL="109728" indent="0">
              <a:buNone/>
            </a:pPr>
            <a:r>
              <a:rPr lang="en-GB" dirty="0" smtClean="0"/>
              <a:t>Directed reading on Moodle:</a:t>
            </a:r>
          </a:p>
          <a:p>
            <a:r>
              <a:rPr lang="en-GB" dirty="0" smtClean="0"/>
              <a:t>Harlen, W. (2015) </a:t>
            </a:r>
            <a:r>
              <a:rPr lang="en-GB" i="1" dirty="0" smtClean="0"/>
              <a:t>Working with the Big Ideas of science education</a:t>
            </a:r>
            <a:r>
              <a:rPr lang="en-GB" dirty="0" smtClean="0"/>
              <a:t>. Trieste. SEP.</a:t>
            </a:r>
            <a:endParaRPr lang="en-GB" dirty="0"/>
          </a:p>
        </p:txBody>
      </p:sp>
      <p:sp>
        <p:nvSpPr>
          <p:cNvPr id="3" name="Title 2"/>
          <p:cNvSpPr>
            <a:spLocks noGrp="1"/>
          </p:cNvSpPr>
          <p:nvPr>
            <p:ph type="title"/>
          </p:nvPr>
        </p:nvSpPr>
        <p:spPr/>
        <p:txBody>
          <a:bodyPr/>
          <a:lstStyle/>
          <a:p>
            <a:r>
              <a:rPr lang="en-GB" dirty="0" smtClean="0"/>
              <a:t>Accepted view</a:t>
            </a:r>
            <a:endParaRPr lang="en-GB" dirty="0"/>
          </a:p>
        </p:txBody>
      </p:sp>
    </p:spTree>
    <p:extLst>
      <p:ext uri="{BB962C8B-B14F-4D97-AF65-F5344CB8AC3E}">
        <p14:creationId xmlns:p14="http://schemas.microsoft.com/office/powerpoint/2010/main" val="1369996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97b2cdc0-c69c-42b2-b10b-15d83116f795@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956" y="0"/>
            <a:ext cx="8654143" cy="6662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4751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marL="109728" indent="0">
              <a:buNone/>
            </a:pPr>
            <a:endParaRPr lang="en-GB" altLang="en-US" sz="3300" dirty="0">
              <a:latin typeface="Arial" panose="020B0604020202020204" pitchFamily="34" charset="0"/>
              <a:cs typeface="Arial" panose="020B0604020202020204" pitchFamily="34" charset="0"/>
            </a:endParaRPr>
          </a:p>
          <a:p>
            <a:r>
              <a:rPr lang="en-GB" altLang="en-US" sz="3300" dirty="0">
                <a:latin typeface="Arial" panose="020B0604020202020204" pitchFamily="34" charset="0"/>
                <a:cs typeface="Arial" panose="020B0604020202020204" pitchFamily="34" charset="0"/>
              </a:rPr>
              <a:t>Key Stage 2 Programme of Study (7-11 years):</a:t>
            </a:r>
          </a:p>
          <a:p>
            <a:endParaRPr lang="en-GB" altLang="en-US" sz="3300" dirty="0">
              <a:latin typeface="Arial" panose="020B0604020202020204" pitchFamily="34" charset="0"/>
              <a:cs typeface="Arial" panose="020B0604020202020204" pitchFamily="34" charset="0"/>
            </a:endParaRPr>
          </a:p>
          <a:p>
            <a:r>
              <a:rPr lang="en-GB" altLang="en-US" sz="3300" dirty="0" smtClean="0">
                <a:latin typeface="Arial" panose="020B0604020202020204" pitchFamily="34" charset="0"/>
                <a:cs typeface="Arial" panose="020B0604020202020204" pitchFamily="34" charset="0"/>
              </a:rPr>
              <a:t>Skills </a:t>
            </a:r>
            <a:r>
              <a:rPr lang="en-GB" altLang="en-US" sz="3300" dirty="0">
                <a:latin typeface="Arial" panose="020B0604020202020204" pitchFamily="34" charset="0"/>
                <a:cs typeface="Arial" panose="020B0604020202020204" pitchFamily="34" charset="0"/>
              </a:rPr>
              <a:t>(</a:t>
            </a:r>
            <a:r>
              <a:rPr lang="en-GB" altLang="en-US" sz="3300" dirty="0" smtClean="0">
                <a:latin typeface="Arial" panose="020B0604020202020204" pitchFamily="34" charset="0"/>
                <a:cs typeface="Arial" panose="020B0604020202020204" pitchFamily="34" charset="0"/>
              </a:rPr>
              <a:t>Science </a:t>
            </a:r>
            <a:r>
              <a:rPr lang="en-GB" altLang="en-US" sz="3300" dirty="0">
                <a:latin typeface="Arial" panose="020B0604020202020204" pitchFamily="34" charset="0"/>
                <a:cs typeface="Arial" panose="020B0604020202020204" pitchFamily="34" charset="0"/>
              </a:rPr>
              <a:t>enquiry skills)</a:t>
            </a:r>
          </a:p>
          <a:p>
            <a:pPr>
              <a:buNone/>
            </a:pPr>
            <a:r>
              <a:rPr lang="en-GB" altLang="en-US" sz="3300" dirty="0">
                <a:latin typeface="Arial" panose="020B0604020202020204" pitchFamily="34" charset="0"/>
                <a:cs typeface="Arial" panose="020B0604020202020204" pitchFamily="34" charset="0"/>
              </a:rPr>
              <a:t>	</a:t>
            </a:r>
          </a:p>
          <a:p>
            <a:r>
              <a:rPr lang="en-GB" altLang="en-US" sz="3300" dirty="0" smtClean="0">
                <a:latin typeface="Arial" panose="020B0604020202020204" pitchFamily="34" charset="0"/>
                <a:cs typeface="Arial" panose="020B0604020202020204" pitchFamily="34" charset="0"/>
              </a:rPr>
              <a:t>Range </a:t>
            </a:r>
            <a:r>
              <a:rPr lang="en-GB" altLang="en-US" sz="3300" dirty="0">
                <a:latin typeface="Arial" panose="020B0604020202020204" pitchFamily="34" charset="0"/>
                <a:cs typeface="Arial" panose="020B0604020202020204" pitchFamily="34" charset="0"/>
              </a:rPr>
              <a:t>(knowledge and understanding of </a:t>
            </a:r>
            <a:r>
              <a:rPr lang="en-GB" altLang="en-US" sz="3300" dirty="0" smtClean="0">
                <a:latin typeface="Arial" panose="020B0604020202020204" pitchFamily="34" charset="0"/>
                <a:cs typeface="Arial" panose="020B0604020202020204" pitchFamily="34" charset="0"/>
              </a:rPr>
              <a:t>science  concepts</a:t>
            </a:r>
            <a:r>
              <a:rPr lang="en-GB" altLang="en-US" sz="3300" dirty="0">
                <a:latin typeface="Arial" panose="020B0604020202020204" pitchFamily="34" charset="0"/>
                <a:cs typeface="Arial" panose="020B0604020202020204" pitchFamily="34" charset="0"/>
              </a:rPr>
              <a:t>).</a:t>
            </a:r>
          </a:p>
          <a:p>
            <a:endParaRPr lang="en-GB" altLang="en-US" sz="3300" dirty="0">
              <a:latin typeface="Arial" panose="020B0604020202020204" pitchFamily="34" charset="0"/>
              <a:cs typeface="Arial" panose="020B0604020202020204" pitchFamily="34" charset="0"/>
            </a:endParaRPr>
          </a:p>
          <a:p>
            <a:pPr marL="109728" indent="0">
              <a:buNone/>
            </a:pPr>
            <a:endParaRPr lang="en-GB" sz="3300" dirty="0">
              <a:latin typeface="Arial" panose="020B0604020202020204" pitchFamily="34" charset="0"/>
              <a:cs typeface="Arial" panose="020B0604020202020204" pitchFamily="34" charset="0"/>
            </a:endParaRPr>
          </a:p>
          <a:p>
            <a:pPr marL="109728" indent="0">
              <a:buNone/>
            </a:pPr>
            <a:r>
              <a:rPr lang="en-GB" sz="4200" b="1" u="sng" dirty="0">
                <a:latin typeface="Arial" panose="020B0604020202020204" pitchFamily="34" charset="0"/>
                <a:cs typeface="Arial" panose="020B0604020202020204" pitchFamily="34" charset="0"/>
              </a:rPr>
              <a:t>Directed reading task:</a:t>
            </a:r>
            <a:r>
              <a:rPr lang="en-GB" sz="4200" b="1" dirty="0">
                <a:latin typeface="Arial" panose="020B0604020202020204" pitchFamily="34" charset="0"/>
                <a:cs typeface="Arial" panose="020B0604020202020204" pitchFamily="34" charset="0"/>
              </a:rPr>
              <a:t> Begin to familiarize yourself with the guidance documents for science referenced here.</a:t>
            </a:r>
          </a:p>
          <a:p>
            <a:pPr marL="109728" indent="0">
              <a:buNone/>
            </a:pPr>
            <a:endParaRPr lang="en-US" sz="1600" dirty="0">
              <a:latin typeface="Arial" panose="020B0604020202020204" pitchFamily="34" charset="0"/>
              <a:cs typeface="Arial" panose="020B0604020202020204" pitchFamily="34" charset="0"/>
              <a:hlinkClick r:id="rId2"/>
            </a:endParaRPr>
          </a:p>
          <a:p>
            <a:pPr marL="109728" indent="0">
              <a:buNone/>
            </a:pPr>
            <a:endParaRPr lang="en-US" sz="1600" dirty="0">
              <a:latin typeface="Arial" panose="020B0604020202020204" pitchFamily="34" charset="0"/>
              <a:cs typeface="Arial" panose="020B0604020202020204" pitchFamily="34" charset="0"/>
              <a:hlinkClick r:id="rId2"/>
            </a:endParaRPr>
          </a:p>
          <a:p>
            <a:pPr marL="109728" indent="0">
              <a:buNone/>
            </a:pPr>
            <a:endParaRPr lang="en-US" sz="1600" dirty="0">
              <a:latin typeface="Arial" panose="020B0604020202020204" pitchFamily="34" charset="0"/>
              <a:cs typeface="Arial" panose="020B0604020202020204" pitchFamily="34" charset="0"/>
              <a:hlinkClick r:id="rId2"/>
            </a:endParaRPr>
          </a:p>
          <a:p>
            <a:pPr marL="109728" indent="0">
              <a:buNone/>
            </a:pPr>
            <a:endParaRPr lang="en-US" sz="1600" dirty="0">
              <a:latin typeface="Arial" panose="020B0604020202020204" pitchFamily="34" charset="0"/>
              <a:cs typeface="Arial" panose="020B0604020202020204" pitchFamily="34" charset="0"/>
              <a:hlinkClick r:id="rId2"/>
            </a:endParaRPr>
          </a:p>
          <a:p>
            <a:endParaRPr lang="en-US" dirty="0"/>
          </a:p>
        </p:txBody>
      </p:sp>
      <p:sp>
        <p:nvSpPr>
          <p:cNvPr id="3" name="Title 2"/>
          <p:cNvSpPr>
            <a:spLocks noGrp="1"/>
          </p:cNvSpPr>
          <p:nvPr>
            <p:ph type="title"/>
          </p:nvPr>
        </p:nvSpPr>
        <p:spPr/>
        <p:txBody>
          <a:bodyPr>
            <a:noAutofit/>
          </a:bodyPr>
          <a:lstStyle/>
          <a:p>
            <a:r>
              <a:rPr lang="en-GB" altLang="en-US" sz="2000" dirty="0" smtClean="0"/>
              <a:t/>
            </a:r>
            <a:br>
              <a:rPr lang="en-GB" altLang="en-US" sz="2000" dirty="0" smtClean="0"/>
            </a:br>
            <a:r>
              <a:rPr lang="en-GB" altLang="en-US" sz="2000" dirty="0" smtClean="0"/>
              <a:t>Science </a:t>
            </a:r>
            <a:r>
              <a:rPr lang="en-GB" altLang="en-US" sz="2000" dirty="0"/>
              <a:t>in the National Curriculum for Wales </a:t>
            </a:r>
            <a:r>
              <a:rPr lang="en-GB" altLang="en-US" sz="2000" dirty="0" smtClean="0"/>
              <a:t>Guidance </a:t>
            </a:r>
            <a:r>
              <a:rPr lang="en-GB" altLang="en-US" sz="2000" dirty="0"/>
              <a:t>at </a:t>
            </a:r>
            <a:r>
              <a:rPr lang="en-GB" altLang="en-US" sz="2000" dirty="0">
                <a:hlinkClick r:id="rId3"/>
              </a:rPr>
              <a:t>http</a:t>
            </a:r>
            <a:r>
              <a:rPr lang="en-GB" altLang="en-US" sz="2000" dirty="0" smtClean="0">
                <a:hlinkClick r:id="rId3"/>
              </a:rPr>
              <a:t>://learning.gov.wales</a:t>
            </a:r>
            <a:r>
              <a:rPr lang="en-GB" altLang="en-US" sz="2000" dirty="0">
                <a:hlinkClick r:id="rId3"/>
              </a:rPr>
              <a:t>/?</a:t>
            </a:r>
            <a:r>
              <a:rPr lang="en-GB" altLang="en-US" sz="2000" dirty="0" smtClean="0">
                <a:hlinkClick r:id="rId3"/>
              </a:rPr>
              <a:t>lang=en</a:t>
            </a:r>
            <a:r>
              <a:rPr lang="en-GB" altLang="en-US" sz="2000" dirty="0" smtClean="0"/>
              <a:t> </a:t>
            </a:r>
            <a:r>
              <a:rPr lang="en-GB" altLang="en-US" sz="2000" dirty="0"/>
              <a:t/>
            </a:r>
            <a:br>
              <a:rPr lang="en-GB" altLang="en-US" sz="2000" dirty="0"/>
            </a:br>
            <a:r>
              <a:rPr lang="en-GB" altLang="en-US" sz="2000" dirty="0">
                <a:hlinkClick r:id="rId4"/>
              </a:rPr>
              <a:t>http://learning.gov.wales/?</a:t>
            </a:r>
            <a:r>
              <a:rPr lang="en-GB" altLang="en-US" sz="2000" dirty="0" smtClean="0">
                <a:hlinkClick r:id="rId4"/>
              </a:rPr>
              <a:t>skip=1&amp;lang=cy</a:t>
            </a:r>
            <a:r>
              <a:rPr lang="en-GB" altLang="en-US" sz="2400" dirty="0" smtClean="0"/>
              <a:t/>
            </a:r>
            <a:br>
              <a:rPr lang="en-GB" altLang="en-US" sz="2400" dirty="0" smtClean="0"/>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99671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The Interdependence of Organisms</a:t>
            </a:r>
          </a:p>
          <a:p>
            <a:endParaRPr lang="en-GB" dirty="0"/>
          </a:p>
          <a:p>
            <a:r>
              <a:rPr lang="en-GB" dirty="0" smtClean="0"/>
              <a:t>The Sustainable Earth</a:t>
            </a:r>
          </a:p>
          <a:p>
            <a:endParaRPr lang="en-GB" dirty="0"/>
          </a:p>
          <a:p>
            <a:r>
              <a:rPr lang="en-GB" dirty="0" smtClean="0"/>
              <a:t>How Things Work</a:t>
            </a:r>
            <a:endParaRPr lang="en-GB" dirty="0"/>
          </a:p>
        </p:txBody>
      </p:sp>
      <p:sp>
        <p:nvSpPr>
          <p:cNvPr id="3" name="Title 2"/>
          <p:cNvSpPr>
            <a:spLocks noGrp="1"/>
          </p:cNvSpPr>
          <p:nvPr>
            <p:ph type="title"/>
          </p:nvPr>
        </p:nvSpPr>
        <p:spPr/>
        <p:txBody>
          <a:bodyPr/>
          <a:lstStyle/>
          <a:p>
            <a:r>
              <a:rPr lang="en-GB" dirty="0" smtClean="0"/>
              <a:t>Key Stage Two Range:</a:t>
            </a:r>
            <a:endParaRPr lang="en-GB" dirty="0"/>
          </a:p>
        </p:txBody>
      </p:sp>
    </p:spTree>
    <p:extLst>
      <p:ext uri="{BB962C8B-B14F-4D97-AF65-F5344CB8AC3E}">
        <p14:creationId xmlns:p14="http://schemas.microsoft.com/office/powerpoint/2010/main" val="2476629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What is Science Enquiry? </a:t>
            </a:r>
            <a:endParaRPr lang="en-US" altLang="en-US" smtClean="0"/>
          </a:p>
        </p:txBody>
      </p:sp>
      <p:sp>
        <p:nvSpPr>
          <p:cNvPr id="7171" name="Content Placeholder 2"/>
          <p:cNvSpPr>
            <a:spLocks noGrp="1"/>
          </p:cNvSpPr>
          <p:nvPr>
            <p:ph idx="1"/>
          </p:nvPr>
        </p:nvSpPr>
        <p:spPr/>
        <p:txBody>
          <a:bodyPr/>
          <a:lstStyle/>
          <a:p>
            <a:endParaRPr lang="en-GB" altLang="en-US" dirty="0" smtClean="0"/>
          </a:p>
          <a:p>
            <a:endParaRPr lang="en-GB" altLang="en-US" dirty="0" smtClean="0">
              <a:solidFill>
                <a:srgbClr val="333399"/>
              </a:solidFill>
            </a:endParaRPr>
          </a:p>
          <a:p>
            <a:r>
              <a:rPr lang="en-GB" altLang="en-US" sz="3600" dirty="0" smtClean="0"/>
              <a:t>Science enquiry is what children do in order to answer scientific questions about the world around them.</a:t>
            </a:r>
            <a:endParaRPr lang="en-US" altLang="en-US" sz="3600" dirty="0" smtClean="0"/>
          </a:p>
        </p:txBody>
      </p:sp>
    </p:spTree>
    <p:extLst>
      <p:ext uri="{BB962C8B-B14F-4D97-AF65-F5344CB8AC3E}">
        <p14:creationId xmlns:p14="http://schemas.microsoft.com/office/powerpoint/2010/main" val="2372900873"/>
      </p:ext>
    </p:extLst>
  </p:cSld>
  <p:clrMapOvr>
    <a:masterClrMapping/>
  </p:clrMapOvr>
  <mc:AlternateContent xmlns:mc="http://schemas.openxmlformats.org/markup-compatibility/2006" xmlns:p14="http://schemas.microsoft.com/office/powerpoint/2010/main">
    <mc:Choice Requires="p14">
      <p:transition spd="slow" p14:dur="2000"/>
    </mc:Choice>
    <mc:Fallback xmlns="" xmlns:mv="urn:schemas-microsoft-com:mac:vml">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endParaRPr lang="en-GB" dirty="0" smtClean="0"/>
          </a:p>
          <a:p>
            <a:r>
              <a:rPr lang="en-GB" b="1" dirty="0" smtClean="0"/>
              <a:t>Fair test </a:t>
            </a:r>
            <a:r>
              <a:rPr lang="en-GB" dirty="0" smtClean="0"/>
              <a:t>– alter one factor and observe/ measure the effect, while keeping other factors the same</a:t>
            </a:r>
          </a:p>
          <a:p>
            <a:r>
              <a:rPr lang="en-GB" b="1" dirty="0" smtClean="0"/>
              <a:t>Classifying and identifying </a:t>
            </a:r>
            <a:r>
              <a:rPr lang="en-GB" dirty="0" smtClean="0"/>
              <a:t>– group according to features/ properties</a:t>
            </a:r>
          </a:p>
          <a:p>
            <a:r>
              <a:rPr lang="en-GB" b="1" dirty="0" smtClean="0"/>
              <a:t>Exploring</a:t>
            </a:r>
            <a:r>
              <a:rPr lang="en-GB" dirty="0" smtClean="0"/>
              <a:t>, e.g. by observing/ measuring over time</a:t>
            </a:r>
          </a:p>
          <a:p>
            <a:r>
              <a:rPr lang="en-GB" b="1" dirty="0" smtClean="0"/>
              <a:t>Pattern seeking </a:t>
            </a:r>
            <a:r>
              <a:rPr lang="en-GB" dirty="0" smtClean="0"/>
              <a:t>– e.g. do a survey</a:t>
            </a:r>
          </a:p>
          <a:p>
            <a:r>
              <a:rPr lang="en-GB" b="1" dirty="0" smtClean="0"/>
              <a:t>Making things – </a:t>
            </a:r>
            <a:r>
              <a:rPr lang="en-GB" dirty="0" smtClean="0"/>
              <a:t>e.g. to solve a problem (direct technology link)</a:t>
            </a:r>
          </a:p>
          <a:p>
            <a:r>
              <a:rPr lang="en-GB" b="1" dirty="0" smtClean="0"/>
              <a:t>Using and applying models </a:t>
            </a:r>
            <a:r>
              <a:rPr lang="en-GB" dirty="0" smtClean="0"/>
              <a:t>– testing an explanation/model to see if it works e.g. water cycle</a:t>
            </a:r>
          </a:p>
          <a:p>
            <a:endParaRPr lang="en-GB" dirty="0" smtClean="0"/>
          </a:p>
          <a:p>
            <a:r>
              <a:rPr lang="en-GB" dirty="0" smtClean="0"/>
              <a:t>Reference/ Research contextualises and supports all enquiry processes.</a:t>
            </a:r>
            <a:endParaRPr lang="en-GB" dirty="0"/>
          </a:p>
        </p:txBody>
      </p:sp>
      <p:sp>
        <p:nvSpPr>
          <p:cNvPr id="3" name="Title 2"/>
          <p:cNvSpPr>
            <a:spLocks noGrp="1"/>
          </p:cNvSpPr>
          <p:nvPr>
            <p:ph type="title"/>
          </p:nvPr>
        </p:nvSpPr>
        <p:spPr/>
        <p:txBody>
          <a:bodyPr>
            <a:normAutofit/>
          </a:bodyPr>
          <a:lstStyle/>
          <a:p>
            <a:r>
              <a:rPr lang="en-GB" sz="3200" dirty="0" smtClean="0"/>
              <a:t>Children can answer scientific questions using the science enquiry processes:</a:t>
            </a:r>
            <a:endParaRPr lang="en-GB" sz="3200" dirty="0"/>
          </a:p>
        </p:txBody>
      </p:sp>
    </p:spTree>
    <p:extLst>
      <p:ext uri="{BB962C8B-B14F-4D97-AF65-F5344CB8AC3E}">
        <p14:creationId xmlns:p14="http://schemas.microsoft.com/office/powerpoint/2010/main" val="3209826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GB" altLang="en-US" smtClean="0"/>
              <a:t>The stages of enquiry can be identified for all enquiry types</a:t>
            </a:r>
            <a:endParaRPr lang="en-US" altLang="en-US" smtClean="0"/>
          </a:p>
        </p:txBody>
      </p:sp>
      <p:graphicFrame>
        <p:nvGraphicFramePr>
          <p:cNvPr id="4" name="Content Placeholder 3"/>
          <p:cNvGraphicFramePr>
            <a:graphicFrameLocks noGrp="1"/>
          </p:cNvGraphicFramePr>
          <p:nvPr>
            <p:ph idx="1"/>
          </p:nvPr>
        </p:nvGraphicFramePr>
        <p:xfrm>
          <a:off x="457200" y="1600200"/>
          <a:ext cx="8229600" cy="4663638"/>
        </p:xfrm>
        <a:graphic>
          <a:graphicData uri="http://schemas.openxmlformats.org/drawingml/2006/table">
            <a:tbl>
              <a:tblPr firstRow="1" bandRow="1">
                <a:tableStyleId>{93296810-A885-4BE3-A3E7-6D5BEEA58F35}</a:tableStyleId>
              </a:tblPr>
              <a:tblGrid>
                <a:gridCol w="4114800"/>
                <a:gridCol w="4114800"/>
              </a:tblGrid>
              <a:tr h="1188806">
                <a:tc>
                  <a:txBody>
                    <a:bodyPr/>
                    <a:lstStyle/>
                    <a:p>
                      <a:r>
                        <a:rPr lang="en-GB" sz="1800" dirty="0" smtClean="0"/>
                        <a:t>Exploring</a:t>
                      </a:r>
                      <a:endParaRPr lang="en-US" sz="1800" dirty="0"/>
                    </a:p>
                  </a:txBody>
                  <a:tcPr marT="45723" marB="45723"/>
                </a:tc>
                <a:tc>
                  <a:txBody>
                    <a:bodyPr/>
                    <a:lstStyle/>
                    <a:p>
                      <a:r>
                        <a:rPr lang="en-GB" sz="1800" dirty="0" smtClean="0"/>
                        <a:t>Children explore a question, statement, problem, idea, artefact, living thing or event as a starting point to enquiry.</a:t>
                      </a:r>
                      <a:endParaRPr lang="en-US" sz="1800" dirty="0"/>
                    </a:p>
                  </a:txBody>
                  <a:tcPr marT="45723" marB="45723"/>
                </a:tc>
              </a:tr>
              <a:tr h="1463146">
                <a:tc>
                  <a:txBody>
                    <a:bodyPr/>
                    <a:lstStyle/>
                    <a:p>
                      <a:r>
                        <a:rPr lang="en-GB" sz="1800" dirty="0" smtClean="0"/>
                        <a:t>Collecting and analysing evidence</a:t>
                      </a:r>
                      <a:endParaRPr lang="en-US" sz="1800" dirty="0"/>
                    </a:p>
                  </a:txBody>
                  <a:tcPr marT="45723" marB="45723"/>
                </a:tc>
                <a:tc>
                  <a:txBody>
                    <a:bodyPr/>
                    <a:lstStyle/>
                    <a:p>
                      <a:r>
                        <a:rPr lang="en-GB" sz="1800" dirty="0" smtClean="0"/>
                        <a:t>Children observe over time, look for patterns, identify and classify, research using secondary sources or carry out a fair test, and record and analyse their findings.</a:t>
                      </a:r>
                      <a:endParaRPr lang="en-US" sz="1800" dirty="0"/>
                    </a:p>
                  </a:txBody>
                  <a:tcPr marT="45723" marB="45723"/>
                </a:tc>
              </a:tr>
              <a:tr h="1737486">
                <a:tc>
                  <a:txBody>
                    <a:bodyPr/>
                    <a:lstStyle/>
                    <a:p>
                      <a:r>
                        <a:rPr lang="en-GB" sz="1800" dirty="0" smtClean="0"/>
                        <a:t>Reaching a suitable and satisfying outcome</a:t>
                      </a:r>
                      <a:endParaRPr lang="en-US" sz="1800" dirty="0"/>
                    </a:p>
                  </a:txBody>
                  <a:tcPr marT="45723" marB="45723"/>
                </a:tc>
                <a:tc>
                  <a:txBody>
                    <a:bodyPr/>
                    <a:lstStyle/>
                    <a:p>
                      <a:r>
                        <a:rPr lang="en-GB" sz="1800" dirty="0" smtClean="0"/>
                        <a:t>Children solve a problem, answer a question, develop an explanation, make and evaluate</a:t>
                      </a:r>
                      <a:r>
                        <a:rPr lang="en-GB" sz="1800" baseline="0" dirty="0" smtClean="0"/>
                        <a:t> an artefact or system, provide evidence to justify why the outcome is appropriate, or raise more questions to investigate.</a:t>
                      </a:r>
                      <a:endParaRPr lang="en-US" sz="1800" dirty="0"/>
                    </a:p>
                  </a:txBody>
                  <a:tcPr marT="45723" marB="45723"/>
                </a:tc>
              </a:tr>
            </a:tbl>
          </a:graphicData>
        </a:graphic>
      </p:graphicFrame>
    </p:spTree>
    <p:extLst>
      <p:ext uri="{BB962C8B-B14F-4D97-AF65-F5344CB8AC3E}">
        <p14:creationId xmlns:p14="http://schemas.microsoft.com/office/powerpoint/2010/main" val="3513339856"/>
      </p:ext>
    </p:extLst>
  </p:cSld>
  <p:clrMapOvr>
    <a:masterClrMapping/>
  </p:clrMapOvr>
  <mc:AlternateContent xmlns:mc="http://schemas.openxmlformats.org/markup-compatibility/2006" xmlns:p14="http://schemas.microsoft.com/office/powerpoint/2010/main">
    <mc:Choice Requires="p14">
      <p:transition spd="slow" p14:dur="2000"/>
    </mc:Choice>
    <mc:Fallback xmlns="" xmlns:mv="urn:schemas-microsoft-com:mac:vml">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90259"/>
            <a:ext cx="8229600" cy="4525963"/>
          </a:xfrm>
        </p:spPr>
        <p:txBody>
          <a:bodyPr>
            <a:normAutofit lnSpcReduction="10000"/>
          </a:bodyPr>
          <a:lstStyle/>
          <a:p>
            <a:pPr>
              <a:defRPr/>
            </a:pPr>
            <a:endParaRPr lang="en-GB" sz="2400" dirty="0" smtClean="0">
              <a:latin typeface="Arial" pitchFamily="34" charset="0"/>
              <a:cs typeface="Arial" pitchFamily="34" charset="0"/>
            </a:endParaRPr>
          </a:p>
          <a:p>
            <a:pPr>
              <a:defRPr/>
            </a:pPr>
            <a:r>
              <a:rPr lang="en-GB" sz="2400" dirty="0" smtClean="0">
                <a:latin typeface="Arial" pitchFamily="34" charset="0"/>
                <a:cs typeface="Arial" pitchFamily="34" charset="0"/>
              </a:rPr>
              <a:t>Developing </a:t>
            </a:r>
            <a:r>
              <a:rPr lang="en-GB" sz="2400" dirty="0">
                <a:latin typeface="Arial" pitchFamily="34" charset="0"/>
                <a:cs typeface="Arial" pitchFamily="34" charset="0"/>
              </a:rPr>
              <a:t>the science enquiry </a:t>
            </a:r>
            <a:r>
              <a:rPr lang="en-GB" sz="2400" b="1" dirty="0" smtClean="0">
                <a:latin typeface="Arial" pitchFamily="34" charset="0"/>
                <a:cs typeface="Arial" pitchFamily="34" charset="0"/>
              </a:rPr>
              <a:t>SKILLS</a:t>
            </a:r>
            <a:r>
              <a:rPr lang="en-GB" sz="2400" dirty="0" smtClean="0">
                <a:latin typeface="Arial" pitchFamily="34" charset="0"/>
                <a:cs typeface="Arial" pitchFamily="34" charset="0"/>
              </a:rPr>
              <a:t> through </a:t>
            </a:r>
            <a:r>
              <a:rPr lang="en-GB" sz="2400" b="1" dirty="0">
                <a:latin typeface="Arial" pitchFamily="34" charset="0"/>
                <a:cs typeface="Arial" pitchFamily="34" charset="0"/>
              </a:rPr>
              <a:t>“planning, developing and reflecting” </a:t>
            </a:r>
            <a:r>
              <a:rPr lang="en-GB" sz="2400" dirty="0">
                <a:latin typeface="Arial" pitchFamily="34" charset="0"/>
                <a:cs typeface="Arial" pitchFamily="34" charset="0"/>
              </a:rPr>
              <a:t>using the full range of types of enquiry and contexts drawn from the </a:t>
            </a:r>
            <a:r>
              <a:rPr lang="en-GB" sz="2400" b="1" dirty="0" smtClean="0">
                <a:latin typeface="Arial" pitchFamily="34" charset="0"/>
                <a:cs typeface="Arial" pitchFamily="34" charset="0"/>
              </a:rPr>
              <a:t>RANGE</a:t>
            </a:r>
            <a:r>
              <a:rPr lang="en-GB" sz="2400" dirty="0" smtClean="0">
                <a:latin typeface="Arial" pitchFamily="34" charset="0"/>
                <a:cs typeface="Arial" pitchFamily="34" charset="0"/>
              </a:rPr>
              <a:t> of science contexts and related concepts.</a:t>
            </a:r>
            <a:endParaRPr lang="en-GB" sz="2400" dirty="0">
              <a:latin typeface="Arial" pitchFamily="34" charset="0"/>
              <a:cs typeface="Arial" pitchFamily="34" charset="0"/>
            </a:endParaRPr>
          </a:p>
          <a:p>
            <a:pPr>
              <a:defRPr/>
            </a:pPr>
            <a:endParaRPr lang="en-GB" sz="2400" dirty="0">
              <a:latin typeface="Arial" pitchFamily="34" charset="0"/>
              <a:cs typeface="Arial" pitchFamily="34" charset="0"/>
            </a:endParaRPr>
          </a:p>
          <a:p>
            <a:pPr>
              <a:defRPr/>
            </a:pPr>
            <a:r>
              <a:rPr lang="en-GB" sz="2400" b="1" dirty="0" smtClean="0">
                <a:latin typeface="Arial" pitchFamily="34" charset="0"/>
                <a:cs typeface="Arial" pitchFamily="34" charset="0"/>
              </a:rPr>
              <a:t>Communication/ Scientific Literacy:</a:t>
            </a:r>
            <a:r>
              <a:rPr lang="en-GB" sz="2400" dirty="0" smtClean="0">
                <a:latin typeface="Arial" pitchFamily="34" charset="0"/>
                <a:cs typeface="Arial" pitchFamily="34" charset="0"/>
              </a:rPr>
              <a:t>  </a:t>
            </a:r>
            <a:r>
              <a:rPr lang="en-GB" sz="2400" dirty="0">
                <a:latin typeface="Arial" pitchFamily="34" charset="0"/>
                <a:cs typeface="Arial" pitchFamily="34" charset="0"/>
              </a:rPr>
              <a:t>The expression and sharing of ideas and the collection and evaluation of evidence are at the heart of good science teaching and learning</a:t>
            </a:r>
            <a:r>
              <a:rPr lang="en-GB" sz="2400" dirty="0" smtClean="0">
                <a:latin typeface="Arial" pitchFamily="34" charset="0"/>
                <a:cs typeface="Arial" pitchFamily="34" charset="0"/>
              </a:rPr>
              <a:t>. This includes the use of ICT in the DCF.</a:t>
            </a:r>
          </a:p>
          <a:p>
            <a:pPr>
              <a:defRPr/>
            </a:pPr>
            <a:endParaRPr lang="en-GB" sz="2400" dirty="0">
              <a:latin typeface="Arial" pitchFamily="34" charset="0"/>
              <a:cs typeface="Arial" pitchFamily="34" charset="0"/>
            </a:endParaRPr>
          </a:p>
          <a:p>
            <a:pPr>
              <a:defRPr/>
            </a:pPr>
            <a:r>
              <a:rPr lang="en-GB" sz="2400" dirty="0" smtClean="0">
                <a:latin typeface="Arial" pitchFamily="34" charset="0"/>
                <a:cs typeface="Arial" pitchFamily="34" charset="0"/>
              </a:rPr>
              <a:t>What is scientific numeracy?</a:t>
            </a:r>
            <a:endParaRPr lang="en-GB" sz="2400" dirty="0">
              <a:latin typeface="Arial" pitchFamily="34" charset="0"/>
              <a:cs typeface="Arial" pitchFamily="34" charset="0"/>
            </a:endParaRPr>
          </a:p>
          <a:p>
            <a:endParaRPr lang="en-US" dirty="0"/>
          </a:p>
        </p:txBody>
      </p:sp>
      <p:sp>
        <p:nvSpPr>
          <p:cNvPr id="3" name="Title 2"/>
          <p:cNvSpPr>
            <a:spLocks noGrp="1"/>
          </p:cNvSpPr>
          <p:nvPr>
            <p:ph type="title"/>
          </p:nvPr>
        </p:nvSpPr>
        <p:spPr/>
        <p:txBody>
          <a:bodyPr>
            <a:normAutofit fontScale="90000"/>
          </a:bodyPr>
          <a:lstStyle/>
          <a:p>
            <a:r>
              <a:rPr lang="en-GB" dirty="0">
                <a:effectLst/>
                <a:latin typeface="Arial" panose="020B0604020202020204" pitchFamily="34" charset="0"/>
                <a:cs typeface="Arial" panose="020B0604020202020204" pitchFamily="34" charset="0"/>
              </a:rPr>
              <a:t>A </a:t>
            </a:r>
            <a:r>
              <a:rPr lang="en-GB" dirty="0" smtClean="0">
                <a:effectLst/>
                <a:latin typeface="Arial" panose="020B0604020202020204" pitchFamily="34" charset="0"/>
                <a:cs typeface="Arial" panose="020B0604020202020204" pitchFamily="34" charset="0"/>
              </a:rPr>
              <a:t>curriculum focus </a:t>
            </a:r>
            <a:r>
              <a:rPr lang="en-GB" dirty="0">
                <a:effectLst/>
                <a:latin typeface="Arial" panose="020B0604020202020204" pitchFamily="34" charset="0"/>
                <a:cs typeface="Arial" panose="020B0604020202020204" pitchFamily="34" charset="0"/>
              </a:rPr>
              <a:t>on </a:t>
            </a:r>
            <a:r>
              <a:rPr lang="en-GB" dirty="0" smtClean="0">
                <a:effectLst/>
                <a:latin typeface="Arial" panose="020B0604020202020204" pitchFamily="34" charset="0"/>
                <a:cs typeface="Arial" panose="020B0604020202020204" pitchFamily="34" charset="0"/>
              </a:rPr>
              <a:t>developing </a:t>
            </a:r>
            <a:r>
              <a:rPr lang="en-GB" dirty="0">
                <a:effectLst/>
                <a:latin typeface="Arial" panose="020B0604020202020204" pitchFamily="34" charset="0"/>
                <a:cs typeface="Arial" panose="020B0604020202020204" pitchFamily="34" charset="0"/>
              </a:rPr>
              <a:t>skills</a:t>
            </a:r>
            <a:endParaRPr lang="en-US"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39921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014"/>
            <a:ext cx="8229600" cy="1023583"/>
          </a:xfrm>
        </p:spPr>
        <p:txBody>
          <a:bodyPr>
            <a:normAutofit/>
          </a:bodyPr>
          <a:lstStyle/>
          <a:p>
            <a:r>
              <a:rPr lang="en-GB" sz="2800" dirty="0" smtClean="0"/>
              <a:t>Level Characteristic and Progression</a:t>
            </a:r>
            <a:endParaRPr lang="en-US" sz="28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699225995"/>
              </p:ext>
            </p:extLst>
          </p:nvPr>
        </p:nvGraphicFramePr>
        <p:xfrm>
          <a:off x="457200" y="846159"/>
          <a:ext cx="8229600" cy="2655302"/>
        </p:xfrm>
        <a:graphic>
          <a:graphicData uri="http://schemas.openxmlformats.org/drawingml/2006/table">
            <a:tbl>
              <a:tblPr firstRow="1" bandRow="1">
                <a:tableStyleId>{5C22544A-7EE6-4342-B048-85BDC9FD1C3A}</a:tableStyleId>
              </a:tblPr>
              <a:tblGrid>
                <a:gridCol w="8229600"/>
              </a:tblGrid>
              <a:tr h="537437">
                <a:tc>
                  <a:txBody>
                    <a:bodyPr/>
                    <a:lstStyle/>
                    <a:p>
                      <a:r>
                        <a:rPr lang="en-GB" dirty="0" smtClean="0"/>
                        <a:t>Planning</a:t>
                      </a:r>
                      <a:endParaRPr lang="en-US" dirty="0"/>
                    </a:p>
                  </a:txBody>
                  <a:tcPr/>
                </a:tc>
              </a:tr>
              <a:tr h="423573">
                <a:tc>
                  <a:txBody>
                    <a:bodyPr/>
                    <a:lstStyle/>
                    <a:p>
                      <a:r>
                        <a:rPr lang="en-GB" dirty="0" smtClean="0"/>
                        <a:t>Find evidence,</a:t>
                      </a:r>
                      <a:r>
                        <a:rPr lang="en-GB" baseline="0" dirty="0" smtClean="0"/>
                        <a:t> information and ideas</a:t>
                      </a:r>
                      <a:endParaRPr lang="en-US" dirty="0"/>
                    </a:p>
                  </a:txBody>
                  <a:tcPr/>
                </a:tc>
              </a:tr>
              <a:tr h="423573">
                <a:tc>
                  <a:txBody>
                    <a:bodyPr/>
                    <a:lstStyle/>
                    <a:p>
                      <a:r>
                        <a:rPr lang="en-GB" dirty="0" smtClean="0"/>
                        <a:t>Methods and strategies</a:t>
                      </a:r>
                      <a:endParaRPr lang="en-US" dirty="0"/>
                    </a:p>
                  </a:txBody>
                  <a:tcPr/>
                </a:tc>
              </a:tr>
              <a:tr h="423573">
                <a:tc>
                  <a:txBody>
                    <a:bodyPr/>
                    <a:lstStyle/>
                    <a:p>
                      <a:r>
                        <a:rPr lang="en-GB" dirty="0" smtClean="0"/>
                        <a:t>Predict</a:t>
                      </a:r>
                      <a:endParaRPr lang="en-US" dirty="0"/>
                    </a:p>
                  </a:txBody>
                  <a:tcPr/>
                </a:tc>
              </a:tr>
              <a:tr h="423573">
                <a:tc>
                  <a:txBody>
                    <a:bodyPr/>
                    <a:lstStyle/>
                    <a:p>
                      <a:r>
                        <a:rPr lang="en-GB" dirty="0" smtClean="0"/>
                        <a:t>Fair testing</a:t>
                      </a:r>
                      <a:endParaRPr lang="en-US" dirty="0"/>
                    </a:p>
                  </a:txBody>
                  <a:tcPr/>
                </a:tc>
              </a:tr>
              <a:tr h="423573">
                <a:tc>
                  <a:txBody>
                    <a:bodyPr/>
                    <a:lstStyle/>
                    <a:p>
                      <a:r>
                        <a:rPr lang="en-GB" dirty="0" smtClean="0"/>
                        <a:t>Determine success criteria</a:t>
                      </a:r>
                      <a:endParaRPr lang="en-US" dirty="0"/>
                    </a:p>
                  </a:txBody>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839766939"/>
              </p:ext>
            </p:extLst>
          </p:nvPr>
        </p:nvGraphicFramePr>
        <p:xfrm>
          <a:off x="4933665" y="1603061"/>
          <a:ext cx="3657601" cy="2756846"/>
        </p:xfrm>
        <a:graphic>
          <a:graphicData uri="http://schemas.openxmlformats.org/drawingml/2006/table">
            <a:tbl>
              <a:tblPr firstRow="1" bandRow="1">
                <a:tableStyleId>{5C22544A-7EE6-4342-B048-85BDC9FD1C3A}</a:tableStyleId>
              </a:tblPr>
              <a:tblGrid>
                <a:gridCol w="3657601"/>
              </a:tblGrid>
              <a:tr h="562286">
                <a:tc>
                  <a:txBody>
                    <a:bodyPr/>
                    <a:lstStyle/>
                    <a:p>
                      <a:r>
                        <a:rPr lang="en-GB" dirty="0" smtClean="0"/>
                        <a:t>Developing</a:t>
                      </a:r>
                      <a:endParaRPr lang="en-US" dirty="0"/>
                    </a:p>
                  </a:txBody>
                  <a:tcPr/>
                </a:tc>
              </a:tr>
              <a:tr h="275059">
                <a:tc>
                  <a:txBody>
                    <a:bodyPr/>
                    <a:lstStyle/>
                    <a:p>
                      <a:r>
                        <a:rPr lang="en-GB" dirty="0" smtClean="0"/>
                        <a:t>Observe and measure</a:t>
                      </a:r>
                      <a:endParaRPr lang="en-US" dirty="0"/>
                    </a:p>
                  </a:txBody>
                  <a:tcPr/>
                </a:tc>
              </a:tr>
              <a:tr h="275059">
                <a:tc>
                  <a:txBody>
                    <a:bodyPr/>
                    <a:lstStyle/>
                    <a:p>
                      <a:r>
                        <a:rPr lang="en-GB" dirty="0" smtClean="0"/>
                        <a:t>Monitor progress</a:t>
                      </a:r>
                      <a:endParaRPr lang="en-US" dirty="0"/>
                    </a:p>
                  </a:txBody>
                  <a:tcPr/>
                </a:tc>
              </a:tr>
              <a:tr h="275059">
                <a:tc>
                  <a:txBody>
                    <a:bodyPr/>
                    <a:lstStyle/>
                    <a:p>
                      <a:r>
                        <a:rPr lang="en-GB" dirty="0" smtClean="0"/>
                        <a:t>Communicate findings</a:t>
                      </a:r>
                      <a:endParaRPr lang="en-US" dirty="0"/>
                    </a:p>
                  </a:txBody>
                  <a:tcPr/>
                </a:tc>
              </a:tr>
              <a:tr h="275059">
                <a:tc>
                  <a:txBody>
                    <a:bodyPr/>
                    <a:lstStyle/>
                    <a:p>
                      <a:r>
                        <a:rPr lang="en-GB" dirty="0" smtClean="0"/>
                        <a:t>Review findings</a:t>
                      </a:r>
                      <a:endParaRPr lang="en-US" dirty="0"/>
                    </a:p>
                  </a:txBody>
                  <a:tcPr/>
                </a:tc>
              </a:tr>
              <a:tr h="275059">
                <a:tc>
                  <a:txBody>
                    <a:bodyPr/>
                    <a:lstStyle/>
                    <a:p>
                      <a:r>
                        <a:rPr lang="en-GB" dirty="0" smtClean="0"/>
                        <a:t>Explaining</a:t>
                      </a:r>
                      <a:endParaRPr lang="en-US" dirty="0"/>
                    </a:p>
                  </a:txBody>
                  <a:tcPr/>
                </a:tc>
              </a:tr>
              <a:tr h="275059">
                <a:tc>
                  <a:txBody>
                    <a:bodyPr/>
                    <a:lstStyle/>
                    <a:p>
                      <a:r>
                        <a:rPr lang="en-GB" dirty="0" smtClean="0"/>
                        <a:t>Conclusions and decisions</a:t>
                      </a:r>
                      <a:endParaRPr lang="en-US" dirty="0"/>
                    </a:p>
                  </a:txBody>
                  <a:tcPr/>
                </a:tc>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65658699"/>
              </p:ext>
            </p:extLst>
          </p:nvPr>
        </p:nvGraphicFramePr>
        <p:xfrm>
          <a:off x="593677" y="4476466"/>
          <a:ext cx="8140890" cy="2101755"/>
        </p:xfrm>
        <a:graphic>
          <a:graphicData uri="http://schemas.openxmlformats.org/drawingml/2006/table">
            <a:tbl>
              <a:tblPr firstRow="1" bandRow="1">
                <a:tableStyleId>{5C22544A-7EE6-4342-B048-85BDC9FD1C3A}</a:tableStyleId>
              </a:tblPr>
              <a:tblGrid>
                <a:gridCol w="8140890"/>
              </a:tblGrid>
              <a:tr h="783807">
                <a:tc>
                  <a:txBody>
                    <a:bodyPr/>
                    <a:lstStyle/>
                    <a:p>
                      <a:r>
                        <a:rPr lang="en-GB" dirty="0" smtClean="0"/>
                        <a:t>Reflecting</a:t>
                      </a:r>
                    </a:p>
                  </a:txBody>
                  <a:tcPr/>
                </a:tc>
              </a:tr>
              <a:tr h="472644">
                <a:tc>
                  <a:txBody>
                    <a:bodyPr/>
                    <a:lstStyle/>
                    <a:p>
                      <a:r>
                        <a:rPr lang="en-GB" dirty="0" smtClean="0"/>
                        <a:t>Review success</a:t>
                      </a:r>
                    </a:p>
                  </a:txBody>
                  <a:tcPr/>
                </a:tc>
              </a:tr>
              <a:tr h="472644">
                <a:tc>
                  <a:txBody>
                    <a:bodyPr/>
                    <a:lstStyle/>
                    <a:p>
                      <a:r>
                        <a:rPr lang="en-GB" dirty="0" smtClean="0"/>
                        <a:t>Evaluate learning</a:t>
                      </a:r>
                    </a:p>
                  </a:txBody>
                  <a:tcPr/>
                </a:tc>
              </a:tr>
              <a:tr h="372660">
                <a:tc>
                  <a:txBody>
                    <a:bodyPr/>
                    <a:lstStyle/>
                    <a:p>
                      <a:r>
                        <a:rPr lang="en-GB" dirty="0" smtClean="0"/>
                        <a:t>Link learning</a:t>
                      </a:r>
                    </a:p>
                  </a:txBody>
                  <a:tcPr/>
                </a:tc>
              </a:tr>
            </a:tbl>
          </a:graphicData>
        </a:graphic>
      </p:graphicFrame>
    </p:spTree>
    <p:extLst>
      <p:ext uri="{BB962C8B-B14F-4D97-AF65-F5344CB8AC3E}">
        <p14:creationId xmlns:p14="http://schemas.microsoft.com/office/powerpoint/2010/main" val="76518820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This is used </a:t>
            </a:r>
            <a:r>
              <a:rPr lang="en-GB" dirty="0">
                <a:latin typeface="Arial" panose="020B0604020202020204" pitchFamily="34" charset="0"/>
                <a:cs typeface="Arial" panose="020B0604020202020204" pitchFamily="34" charset="0"/>
              </a:rPr>
              <a:t>to plan for progression and to identify points of differentiation that can be planned for.</a:t>
            </a:r>
          </a:p>
          <a:p>
            <a:r>
              <a:rPr lang="en-GB" dirty="0">
                <a:latin typeface="Arial" panose="020B0604020202020204" pitchFamily="34" charset="0"/>
                <a:cs typeface="Arial" panose="020B0604020202020204" pitchFamily="34" charset="0"/>
              </a:rPr>
              <a:t>The stages of an enquiry are identified as Planning; Developing; Reflecting.</a:t>
            </a:r>
          </a:p>
          <a:p>
            <a:r>
              <a:rPr lang="en-GB" dirty="0">
                <a:latin typeface="Arial" panose="020B0604020202020204" pitchFamily="34" charset="0"/>
                <a:cs typeface="Arial" panose="020B0604020202020204" pitchFamily="34" charset="0"/>
              </a:rPr>
              <a:t>The number values represent descriptions of points of progression</a:t>
            </a:r>
          </a:p>
          <a:p>
            <a:r>
              <a:rPr lang="en-GB" dirty="0">
                <a:latin typeface="Arial" panose="020B0604020202020204" pitchFamily="34" charset="0"/>
                <a:cs typeface="Arial" panose="020B0604020202020204" pitchFamily="34" charset="0"/>
              </a:rPr>
              <a:t>1-3 can be used to guide planning for science outcomes in the Foundation Phase (</a:t>
            </a:r>
            <a:r>
              <a:rPr lang="en-GB" dirty="0" smtClean="0">
                <a:latin typeface="Arial" panose="020B0604020202020204" pitchFamily="34" charset="0"/>
                <a:cs typeface="Arial" panose="020B0604020202020204" pitchFamily="34" charset="0"/>
              </a:rPr>
              <a:t>equivalent </a:t>
            </a:r>
            <a:r>
              <a:rPr lang="en-GB" dirty="0">
                <a:latin typeface="Arial" panose="020B0604020202020204" pitchFamily="34" charset="0"/>
                <a:cs typeface="Arial" panose="020B0604020202020204" pitchFamily="34" charset="0"/>
              </a:rPr>
              <a:t>to outcome descriptors 4-6 in the FP Guidance)</a:t>
            </a:r>
          </a:p>
          <a:p>
            <a:r>
              <a:rPr lang="en-GB" dirty="0">
                <a:latin typeface="Arial" panose="020B0604020202020204" pitchFamily="34" charset="0"/>
                <a:cs typeface="Arial" panose="020B0604020202020204" pitchFamily="34" charset="0"/>
              </a:rPr>
              <a:t>2-6 to guide planning across KS2.</a:t>
            </a:r>
            <a:endParaRPr lang="en-US" dirty="0">
              <a:latin typeface="Arial" panose="020B0604020202020204" pitchFamily="34" charset="0"/>
              <a:cs typeface="Arial" panose="020B0604020202020204" pitchFamily="34" charset="0"/>
            </a:endParaRPr>
          </a:p>
          <a:p>
            <a:endParaRPr lang="en-US" dirty="0"/>
          </a:p>
        </p:txBody>
      </p:sp>
      <p:sp>
        <p:nvSpPr>
          <p:cNvPr id="3" name="Title 2"/>
          <p:cNvSpPr>
            <a:spLocks noGrp="1"/>
          </p:cNvSpPr>
          <p:nvPr>
            <p:ph type="title"/>
          </p:nvPr>
        </p:nvSpPr>
        <p:spPr/>
        <p:txBody>
          <a:bodyPr>
            <a:normAutofit/>
          </a:bodyPr>
          <a:lstStyle/>
          <a:p>
            <a:r>
              <a:rPr lang="en-GB" sz="3200" dirty="0" smtClean="0">
                <a:latin typeface="Arial" panose="020B0604020202020204" pitchFamily="34" charset="0"/>
                <a:cs typeface="Arial" panose="020B0604020202020204" pitchFamily="34" charset="0"/>
              </a:rPr>
              <a:t>Introduction to the science skills framework – see poster. (on Moodle)</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781618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endParaRPr lang="en-GB" dirty="0" smtClean="0"/>
          </a:p>
          <a:p>
            <a:r>
              <a:rPr lang="en-GB" dirty="0" smtClean="0"/>
              <a:t>Children need to know that there are several types of investigation, not just a fair test.</a:t>
            </a:r>
          </a:p>
          <a:p>
            <a:endParaRPr lang="en-GB" dirty="0" smtClean="0"/>
          </a:p>
          <a:p>
            <a:r>
              <a:rPr lang="en-GB" dirty="0" smtClean="0"/>
              <a:t>Children should know that deciding which kind of investigation to use is an important step when planning an investigation.</a:t>
            </a:r>
          </a:p>
          <a:p>
            <a:endParaRPr lang="en-GB" dirty="0" smtClean="0"/>
          </a:p>
          <a:p>
            <a:endParaRPr lang="en-GB" dirty="0" smtClean="0"/>
          </a:p>
          <a:p>
            <a:r>
              <a:rPr lang="en-GB" sz="3400" b="1" dirty="0" smtClean="0">
                <a:latin typeface="Arial" panose="020B0604020202020204" pitchFamily="34" charset="0"/>
                <a:cs typeface="Arial" panose="020B0604020202020204" pitchFamily="34" charset="0"/>
              </a:rPr>
              <a:t>Activity: </a:t>
            </a:r>
            <a:r>
              <a:rPr lang="en-GB" sz="3400" b="1" dirty="0">
                <a:latin typeface="Arial" panose="020B0604020202020204" pitchFamily="34" charset="0"/>
                <a:cs typeface="Arial" panose="020B0604020202020204" pitchFamily="34" charset="0"/>
              </a:rPr>
              <a:t>Planning Posers</a:t>
            </a:r>
            <a:endParaRPr lang="en-GB" sz="3400" b="1" dirty="0" smtClean="0"/>
          </a:p>
          <a:p>
            <a:endParaRPr lang="en-GB" dirty="0"/>
          </a:p>
          <a:p>
            <a:pPr marL="109728" indent="0">
              <a:buNone/>
            </a:pPr>
            <a:endParaRPr lang="en-GB" dirty="0"/>
          </a:p>
          <a:p>
            <a:r>
              <a:rPr lang="en-GB" sz="2000" dirty="0" smtClean="0"/>
              <a:t>Reference: Goldsworthy, A. &amp; </a:t>
            </a:r>
            <a:r>
              <a:rPr lang="en-GB" sz="2000" dirty="0" err="1" smtClean="0"/>
              <a:t>Ponchaud</a:t>
            </a:r>
            <a:r>
              <a:rPr lang="en-GB" sz="2000" dirty="0" smtClean="0"/>
              <a:t>, R. (2008) </a:t>
            </a:r>
            <a:r>
              <a:rPr lang="en-GB" sz="2000" i="1" dirty="0" smtClean="0"/>
              <a:t>Science Enquiry Games</a:t>
            </a:r>
            <a:r>
              <a:rPr lang="en-GB" sz="2000" dirty="0" smtClean="0"/>
              <a:t>. Hatfield: ASE.</a:t>
            </a:r>
            <a:endParaRPr lang="en-US" sz="2000" dirty="0"/>
          </a:p>
        </p:txBody>
      </p:sp>
      <p:sp>
        <p:nvSpPr>
          <p:cNvPr id="3" name="Title 2"/>
          <p:cNvSpPr>
            <a:spLocks noGrp="1"/>
          </p:cNvSpPr>
          <p:nvPr>
            <p:ph type="title"/>
          </p:nvPr>
        </p:nvSpPr>
        <p:spPr/>
        <p:txBody>
          <a:bodyPr>
            <a:normAutofit/>
          </a:bodyPr>
          <a:lstStyle/>
          <a:p>
            <a:r>
              <a:rPr lang="en-GB" sz="2800" dirty="0" smtClean="0"/>
              <a:t>Planning how to go about an investigation is an important scientific skill.</a:t>
            </a:r>
            <a:endParaRPr lang="en-US" sz="2800" dirty="0"/>
          </a:p>
        </p:txBody>
      </p:sp>
    </p:spTree>
    <p:extLst>
      <p:ext uri="{BB962C8B-B14F-4D97-AF65-F5344CB8AC3E}">
        <p14:creationId xmlns:p14="http://schemas.microsoft.com/office/powerpoint/2010/main" val="21765210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109728" indent="0">
              <a:buNone/>
            </a:pPr>
            <a:endParaRPr lang="en-GB" dirty="0" smtClean="0"/>
          </a:p>
          <a:p>
            <a:pPr marL="624078" indent="-514350">
              <a:buAutoNum type="arabicPeriod"/>
            </a:pPr>
            <a:r>
              <a:rPr lang="en-GB" dirty="0" smtClean="0"/>
              <a:t>Use the Glossary in the hand out to decide what type of science enquiry would be the best choice to use to gather the evidence to answer each question called out.</a:t>
            </a:r>
            <a:endParaRPr lang="en-GB" dirty="0"/>
          </a:p>
          <a:p>
            <a:pPr marL="624078" indent="-514350">
              <a:buAutoNum type="arabicPeriod"/>
            </a:pPr>
            <a:r>
              <a:rPr lang="en-GB" dirty="0" smtClean="0"/>
              <a:t>Use the guidance cards to decide what type of data/ evidence record is best for this enquiry type; Table; Bar Chart; Line Graph; Scatter Graph.</a:t>
            </a:r>
          </a:p>
          <a:p>
            <a:pPr marL="624078" indent="-514350">
              <a:buAutoNum type="arabicPeriod"/>
            </a:pPr>
            <a:r>
              <a:rPr lang="en-GB" dirty="0" smtClean="0"/>
              <a:t>Nominate a “Poser” to explain and show using these “poses”.</a:t>
            </a:r>
          </a:p>
          <a:p>
            <a:pPr marL="624078" indent="-514350">
              <a:buAutoNum type="arabicPeriod"/>
            </a:pPr>
            <a:endParaRPr lang="en-GB" dirty="0" smtClean="0"/>
          </a:p>
          <a:p>
            <a:pPr marL="624078" indent="-514350">
              <a:buAutoNum type="arabicPeriod"/>
            </a:pPr>
            <a:endParaRPr lang="en-GB" dirty="0"/>
          </a:p>
          <a:p>
            <a:pPr marL="624078" indent="-514350">
              <a:buAutoNum type="arabicPeriod"/>
            </a:pPr>
            <a:endParaRPr lang="en-GB" dirty="0" smtClean="0"/>
          </a:p>
          <a:p>
            <a:pPr marL="624078" indent="-514350">
              <a:buFont typeface="+mj-lt"/>
              <a:buAutoNum type="arabicPeriod"/>
            </a:pPr>
            <a:endParaRPr lang="en-GB" dirty="0"/>
          </a:p>
          <a:p>
            <a:endParaRPr lang="en-GB" dirty="0"/>
          </a:p>
        </p:txBody>
      </p:sp>
      <p:sp>
        <p:nvSpPr>
          <p:cNvPr id="3" name="Title 2"/>
          <p:cNvSpPr>
            <a:spLocks noGrp="1"/>
          </p:cNvSpPr>
          <p:nvPr>
            <p:ph type="title"/>
          </p:nvPr>
        </p:nvSpPr>
        <p:spPr/>
        <p:txBody>
          <a:bodyPr>
            <a:normAutofit/>
          </a:bodyPr>
          <a:lstStyle/>
          <a:p>
            <a:r>
              <a:rPr lang="en-GB" sz="3200" dirty="0" smtClean="0"/>
              <a:t>Science Enquiry Game: Planning Posers (Please don’t look at the answers!)</a:t>
            </a:r>
            <a:endParaRPr lang="en-GB" sz="3200" dirty="0"/>
          </a:p>
        </p:txBody>
      </p:sp>
    </p:spTree>
    <p:extLst>
      <p:ext uri="{BB962C8B-B14F-4D97-AF65-F5344CB8AC3E}">
        <p14:creationId xmlns:p14="http://schemas.microsoft.com/office/powerpoint/2010/main" val="4145405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sz="2800" b="1" dirty="0"/>
              <a:t>Goldsworthy, A. &amp; </a:t>
            </a:r>
            <a:r>
              <a:rPr lang="en-GB" sz="2800" b="1" dirty="0" err="1"/>
              <a:t>Ponchoud</a:t>
            </a:r>
            <a:r>
              <a:rPr lang="en-GB" sz="2800" b="1" dirty="0"/>
              <a:t>, R</a:t>
            </a:r>
            <a:r>
              <a:rPr lang="en-GB" sz="2800" b="1" dirty="0" smtClean="0"/>
              <a:t>. </a:t>
            </a:r>
            <a:r>
              <a:rPr lang="en-GB" sz="2800" b="1" dirty="0"/>
              <a:t>(2008) </a:t>
            </a:r>
            <a:r>
              <a:rPr lang="en-GB" sz="2800" b="1" i="1" dirty="0"/>
              <a:t>Science Enquiry Games.</a:t>
            </a:r>
            <a:r>
              <a:rPr lang="en-GB" sz="2800" b="1" dirty="0"/>
              <a:t> </a:t>
            </a:r>
            <a:r>
              <a:rPr lang="en-GB" sz="2800" b="1" dirty="0" err="1" smtClean="0"/>
              <a:t>Sandbach</a:t>
            </a:r>
            <a:r>
              <a:rPr lang="en-GB" sz="2800" b="1" dirty="0" smtClean="0"/>
              <a:t>: </a:t>
            </a:r>
            <a:r>
              <a:rPr lang="en-GB" sz="2800" b="1" dirty="0" err="1"/>
              <a:t>Millgate</a:t>
            </a:r>
            <a:r>
              <a:rPr lang="en-GB" sz="2800" b="1" dirty="0"/>
              <a:t> House</a:t>
            </a:r>
            <a:r>
              <a:rPr lang="en-GB" sz="2800" b="1" dirty="0" smtClean="0"/>
              <a:t>.</a:t>
            </a:r>
            <a:r>
              <a:rPr lang="en-US" sz="2800" b="1" dirty="0">
                <a:latin typeface="Arial" panose="020B0604020202020204" pitchFamily="34" charset="0"/>
                <a:cs typeface="Arial" panose="020B0604020202020204" pitchFamily="34" charset="0"/>
              </a:rPr>
              <a:t> </a:t>
            </a:r>
            <a:endParaRPr lang="en-US" sz="2800" b="1" dirty="0" smtClean="0">
              <a:latin typeface="Arial" panose="020B0604020202020204" pitchFamily="34" charset="0"/>
              <a:cs typeface="Arial" panose="020B0604020202020204" pitchFamily="34" charset="0"/>
            </a:endParaRPr>
          </a:p>
          <a:p>
            <a:endParaRPr lang="en-US" sz="2800" b="1" dirty="0">
              <a:latin typeface="Arial" panose="020B0604020202020204" pitchFamily="34" charset="0"/>
              <a:cs typeface="Arial" panose="020B0604020202020204" pitchFamily="34" charset="0"/>
            </a:endParaRPr>
          </a:p>
          <a:p>
            <a:r>
              <a:rPr lang="en-US" sz="2800" b="1" dirty="0" smtClean="0">
                <a:latin typeface="Arial" panose="020B0604020202020204" pitchFamily="34" charset="0"/>
                <a:cs typeface="Arial" panose="020B0604020202020204" pitchFamily="34" charset="0"/>
              </a:rPr>
              <a:t>Turner</a:t>
            </a:r>
            <a:r>
              <a:rPr lang="en-US" sz="2800" b="1" dirty="0">
                <a:latin typeface="Arial" panose="020B0604020202020204" pitchFamily="34" charset="0"/>
                <a:cs typeface="Arial" panose="020B0604020202020204" pitchFamily="34" charset="0"/>
              </a:rPr>
              <a:t>, J. et al. (2011)</a:t>
            </a:r>
            <a:r>
              <a:rPr lang="en-GB" sz="2800" b="1" dirty="0">
                <a:latin typeface="Arial" panose="020B0604020202020204" pitchFamily="34" charset="0"/>
                <a:cs typeface="Arial" panose="020B0604020202020204" pitchFamily="34" charset="0"/>
              </a:rPr>
              <a:t> </a:t>
            </a:r>
            <a:r>
              <a:rPr lang="en-GB" sz="2800" b="1" i="1" dirty="0">
                <a:latin typeface="Arial" panose="020B0604020202020204" pitchFamily="34" charset="0"/>
                <a:cs typeface="Arial" panose="020B0604020202020204" pitchFamily="34" charset="0"/>
              </a:rPr>
              <a:t>It’s not fair – or is it? A guide to developing children’s ideas through primary science enquiry. </a:t>
            </a:r>
            <a:r>
              <a:rPr lang="en-GB" sz="2800" b="1" dirty="0">
                <a:latin typeface="Arial" pitchFamily="34" charset="0"/>
                <a:cs typeface="Arial" pitchFamily="34" charset="0"/>
              </a:rPr>
              <a:t>Hatfield: ASE. </a:t>
            </a:r>
          </a:p>
          <a:p>
            <a:pPr marL="109728" indent="0">
              <a:buNone/>
            </a:pPr>
            <a:r>
              <a:rPr lang="en-GB" sz="2800" b="1" dirty="0">
                <a:latin typeface="Arial" pitchFamily="34" charset="0"/>
                <a:cs typeface="Arial" pitchFamily="34" charset="0"/>
              </a:rPr>
              <a:t>   THIS ONE IS HIGHLY RECOMMENDED</a:t>
            </a:r>
          </a:p>
          <a:p>
            <a:pPr lvl="0"/>
            <a:endParaRPr lang="en-GB" sz="2800" b="1" dirty="0" smtClean="0">
              <a:latin typeface="Arial" pitchFamily="34" charset="0"/>
              <a:cs typeface="Arial" pitchFamily="34" charset="0"/>
            </a:endParaRPr>
          </a:p>
          <a:p>
            <a:r>
              <a:rPr lang="en-GB" sz="2800" dirty="0" smtClean="0">
                <a:latin typeface="Arial" pitchFamily="34" charset="0"/>
                <a:cs typeface="Arial" pitchFamily="34" charset="0"/>
              </a:rPr>
              <a:t>Ward</a:t>
            </a:r>
            <a:r>
              <a:rPr lang="en-GB" sz="2800" dirty="0">
                <a:latin typeface="Arial" pitchFamily="34" charset="0"/>
                <a:cs typeface="Arial" pitchFamily="34" charset="0"/>
              </a:rPr>
              <a:t>, H. and </a:t>
            </a:r>
            <a:r>
              <a:rPr lang="en-GB" sz="2800" dirty="0" err="1">
                <a:latin typeface="Arial" pitchFamily="34" charset="0"/>
                <a:cs typeface="Arial" pitchFamily="34" charset="0"/>
              </a:rPr>
              <a:t>Roden</a:t>
            </a:r>
            <a:r>
              <a:rPr lang="en-GB" sz="2800" dirty="0">
                <a:latin typeface="Arial" pitchFamily="34" charset="0"/>
                <a:cs typeface="Arial" pitchFamily="34" charset="0"/>
              </a:rPr>
              <a:t>, J. (2016) </a:t>
            </a:r>
            <a:r>
              <a:rPr lang="en-GB" sz="2800" i="1" dirty="0">
                <a:latin typeface="Arial" panose="020B0604020202020204" pitchFamily="34" charset="0"/>
                <a:cs typeface="Arial" panose="020B0604020202020204" pitchFamily="34" charset="0"/>
              </a:rPr>
              <a:t>Teaching Science in The Primary Classroom.</a:t>
            </a:r>
            <a:r>
              <a:rPr lang="en-GB" sz="2800" dirty="0">
                <a:latin typeface="Arial" panose="020B0604020202020204" pitchFamily="34" charset="0"/>
                <a:cs typeface="Arial" panose="020B0604020202020204" pitchFamily="34" charset="0"/>
              </a:rPr>
              <a:t> London: Sage</a:t>
            </a:r>
            <a:r>
              <a:rPr lang="en-GB" sz="2800" dirty="0" smtClean="0">
                <a:latin typeface="Arial" panose="020B0604020202020204" pitchFamily="34" charset="0"/>
                <a:cs typeface="Arial" panose="020B0604020202020204" pitchFamily="34" charset="0"/>
              </a:rPr>
              <a:t>.</a:t>
            </a:r>
          </a:p>
          <a:p>
            <a:pPr marL="109728" indent="0">
              <a:buNone/>
            </a:pPr>
            <a:endParaRPr lang="en-GB" dirty="0">
              <a:latin typeface="Arial" pitchFamily="34" charset="0"/>
              <a:cs typeface="Arial" pitchFamily="34" charset="0"/>
            </a:endParaRPr>
          </a:p>
          <a:p>
            <a:endParaRPr lang="en-US" dirty="0"/>
          </a:p>
        </p:txBody>
      </p:sp>
      <p:sp>
        <p:nvSpPr>
          <p:cNvPr id="3" name="Title 2"/>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Science References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021766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GB" sz="6000" dirty="0" smtClean="0"/>
          </a:p>
          <a:p>
            <a:pPr marL="0" indent="0" algn="ctr">
              <a:buNone/>
            </a:pPr>
            <a:r>
              <a:rPr lang="en-GB" sz="6000" dirty="0"/>
              <a:t>	</a:t>
            </a:r>
            <a:r>
              <a:rPr lang="en-GB" sz="6000" dirty="0" smtClean="0">
                <a:latin typeface="Arial" panose="020B0604020202020204" pitchFamily="34" charset="0"/>
                <a:cs typeface="Arial" panose="020B0604020202020204" pitchFamily="34" charset="0"/>
              </a:rPr>
              <a:t>ESDGC, Science and the Wider Curriculum</a:t>
            </a:r>
            <a:endParaRPr lang="en-US" sz="60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r>
              <a:rPr lang="en-GB" sz="2800" dirty="0" smtClean="0"/>
              <a:t>ECAD4006</a:t>
            </a:r>
            <a:br>
              <a:rPr lang="en-GB" sz="2800" dirty="0" smtClean="0"/>
            </a:br>
            <a:r>
              <a:rPr lang="en-GB" sz="2800" dirty="0" smtClean="0"/>
              <a:t>Lecture 2:</a:t>
            </a:r>
            <a:endParaRPr lang="en-US" sz="2800" dirty="0"/>
          </a:p>
        </p:txBody>
      </p:sp>
    </p:spTree>
    <p:extLst>
      <p:ext uri="{BB962C8B-B14F-4D97-AF65-F5344CB8AC3E}">
        <p14:creationId xmlns:p14="http://schemas.microsoft.com/office/powerpoint/2010/main" val="20133787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endParaRPr lang="en-GB" dirty="0" smtClean="0"/>
          </a:p>
          <a:p>
            <a:r>
              <a:rPr lang="en-GB" b="1" dirty="0" smtClean="0"/>
              <a:t>Fair test </a:t>
            </a:r>
            <a:r>
              <a:rPr lang="en-GB" dirty="0" smtClean="0"/>
              <a:t>– alter one factor and observe/ measure the effect, while keeping other factors the same</a:t>
            </a:r>
          </a:p>
          <a:p>
            <a:r>
              <a:rPr lang="en-GB" b="1" dirty="0" smtClean="0"/>
              <a:t>Classifying and identifying </a:t>
            </a:r>
            <a:r>
              <a:rPr lang="en-GB" dirty="0" smtClean="0"/>
              <a:t>– group according to features/ properties</a:t>
            </a:r>
          </a:p>
          <a:p>
            <a:r>
              <a:rPr lang="en-GB" b="1" dirty="0" smtClean="0"/>
              <a:t>Exploring</a:t>
            </a:r>
            <a:r>
              <a:rPr lang="en-GB" dirty="0" smtClean="0"/>
              <a:t>, e.g. by observing/ measuring over time</a:t>
            </a:r>
          </a:p>
          <a:p>
            <a:r>
              <a:rPr lang="en-GB" b="1" dirty="0" smtClean="0"/>
              <a:t>Pattern seeking </a:t>
            </a:r>
            <a:r>
              <a:rPr lang="en-GB" dirty="0" smtClean="0"/>
              <a:t>– e.g. do a survey</a:t>
            </a:r>
          </a:p>
          <a:p>
            <a:r>
              <a:rPr lang="en-GB" b="1" dirty="0" smtClean="0"/>
              <a:t>Making things – </a:t>
            </a:r>
            <a:r>
              <a:rPr lang="en-GB" dirty="0" smtClean="0"/>
              <a:t>e.g. to solve a problem (direct technology link)</a:t>
            </a:r>
          </a:p>
          <a:p>
            <a:r>
              <a:rPr lang="en-GB" b="1" dirty="0" smtClean="0"/>
              <a:t>Using and applying models </a:t>
            </a:r>
            <a:r>
              <a:rPr lang="en-GB" dirty="0" smtClean="0"/>
              <a:t>– testing an explanation/model to see if it works e.g. water cycle</a:t>
            </a:r>
          </a:p>
          <a:p>
            <a:endParaRPr lang="en-GB" dirty="0" smtClean="0"/>
          </a:p>
          <a:p>
            <a:r>
              <a:rPr lang="en-GB" dirty="0" smtClean="0"/>
              <a:t>Reference/ Research contextualises and supports all enquiry processes.</a:t>
            </a:r>
            <a:endParaRPr lang="en-GB" dirty="0"/>
          </a:p>
        </p:txBody>
      </p:sp>
      <p:sp>
        <p:nvSpPr>
          <p:cNvPr id="3" name="Title 2"/>
          <p:cNvSpPr>
            <a:spLocks noGrp="1"/>
          </p:cNvSpPr>
          <p:nvPr>
            <p:ph type="title"/>
          </p:nvPr>
        </p:nvSpPr>
        <p:spPr/>
        <p:txBody>
          <a:bodyPr>
            <a:normAutofit fontScale="90000"/>
          </a:bodyPr>
          <a:lstStyle/>
          <a:p>
            <a:r>
              <a:rPr lang="en-GB" sz="3200" dirty="0" smtClean="0"/>
              <a:t>Review: Children can answer scientific questions using the science enquiry processes:</a:t>
            </a:r>
            <a:endParaRPr lang="en-GB" sz="3200" dirty="0"/>
          </a:p>
        </p:txBody>
      </p:sp>
    </p:spTree>
    <p:extLst>
      <p:ext uri="{BB962C8B-B14F-4D97-AF65-F5344CB8AC3E}">
        <p14:creationId xmlns:p14="http://schemas.microsoft.com/office/powerpoint/2010/main" val="29653700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GB" altLang="en-US" dirty="0" err="1" smtClean="0"/>
              <a:t>Review:The</a:t>
            </a:r>
            <a:r>
              <a:rPr lang="en-GB" altLang="en-US" dirty="0" smtClean="0"/>
              <a:t> stages of enquiry can be identified for all enquiry types</a:t>
            </a:r>
            <a:endParaRPr lang="en-US" altLang="en-US" dirty="0" smtClean="0"/>
          </a:p>
        </p:txBody>
      </p:sp>
      <p:graphicFrame>
        <p:nvGraphicFramePr>
          <p:cNvPr id="4" name="Content Placeholder 3"/>
          <p:cNvGraphicFramePr>
            <a:graphicFrameLocks noGrp="1"/>
          </p:cNvGraphicFramePr>
          <p:nvPr>
            <p:ph idx="1"/>
          </p:nvPr>
        </p:nvGraphicFramePr>
        <p:xfrm>
          <a:off x="457200" y="1600200"/>
          <a:ext cx="8229600" cy="4663638"/>
        </p:xfrm>
        <a:graphic>
          <a:graphicData uri="http://schemas.openxmlformats.org/drawingml/2006/table">
            <a:tbl>
              <a:tblPr firstRow="1" bandRow="1">
                <a:tableStyleId>{93296810-A885-4BE3-A3E7-6D5BEEA58F35}</a:tableStyleId>
              </a:tblPr>
              <a:tblGrid>
                <a:gridCol w="4114800"/>
                <a:gridCol w="4114800"/>
              </a:tblGrid>
              <a:tr h="1188806">
                <a:tc>
                  <a:txBody>
                    <a:bodyPr/>
                    <a:lstStyle/>
                    <a:p>
                      <a:r>
                        <a:rPr lang="en-GB" sz="1800" dirty="0" smtClean="0"/>
                        <a:t>Exploring</a:t>
                      </a:r>
                      <a:endParaRPr lang="en-US" sz="1800" dirty="0"/>
                    </a:p>
                  </a:txBody>
                  <a:tcPr marT="45723" marB="45723"/>
                </a:tc>
                <a:tc>
                  <a:txBody>
                    <a:bodyPr/>
                    <a:lstStyle/>
                    <a:p>
                      <a:r>
                        <a:rPr lang="en-GB" sz="1800" dirty="0" smtClean="0"/>
                        <a:t>Children explore a question, statement, problem, idea, artefact, living thing or event as a starting point to enquiry.</a:t>
                      </a:r>
                      <a:endParaRPr lang="en-US" sz="1800" dirty="0"/>
                    </a:p>
                  </a:txBody>
                  <a:tcPr marT="45723" marB="45723"/>
                </a:tc>
              </a:tr>
              <a:tr h="1463146">
                <a:tc>
                  <a:txBody>
                    <a:bodyPr/>
                    <a:lstStyle/>
                    <a:p>
                      <a:r>
                        <a:rPr lang="en-GB" sz="1800" dirty="0" smtClean="0"/>
                        <a:t>Collecting and analysing evidence</a:t>
                      </a:r>
                      <a:endParaRPr lang="en-US" sz="1800" dirty="0"/>
                    </a:p>
                  </a:txBody>
                  <a:tcPr marT="45723" marB="45723"/>
                </a:tc>
                <a:tc>
                  <a:txBody>
                    <a:bodyPr/>
                    <a:lstStyle/>
                    <a:p>
                      <a:r>
                        <a:rPr lang="en-GB" sz="1800" dirty="0" smtClean="0"/>
                        <a:t>Children observe over time, look for patterns, identify and classify, research using secondary sources or carry out a fair test, and record and analyse their findings.</a:t>
                      </a:r>
                      <a:endParaRPr lang="en-US" sz="1800" dirty="0"/>
                    </a:p>
                  </a:txBody>
                  <a:tcPr marT="45723" marB="45723"/>
                </a:tc>
              </a:tr>
              <a:tr h="1737486">
                <a:tc>
                  <a:txBody>
                    <a:bodyPr/>
                    <a:lstStyle/>
                    <a:p>
                      <a:r>
                        <a:rPr lang="en-GB" sz="1800" dirty="0" smtClean="0"/>
                        <a:t>Reaching a suitable and satisfying outcome</a:t>
                      </a:r>
                      <a:endParaRPr lang="en-US" sz="1800" dirty="0"/>
                    </a:p>
                  </a:txBody>
                  <a:tcPr marT="45723" marB="45723"/>
                </a:tc>
                <a:tc>
                  <a:txBody>
                    <a:bodyPr/>
                    <a:lstStyle/>
                    <a:p>
                      <a:r>
                        <a:rPr lang="en-GB" sz="1800" dirty="0" smtClean="0"/>
                        <a:t>Children solve a problem, answer a question, develop an explanation, make and evaluate</a:t>
                      </a:r>
                      <a:r>
                        <a:rPr lang="en-GB" sz="1800" baseline="0" dirty="0" smtClean="0"/>
                        <a:t> an artefact or system, provide evidence to justify why the outcome is appropriate, or raise more questions to investigate.</a:t>
                      </a:r>
                      <a:endParaRPr lang="en-US" sz="1800" dirty="0"/>
                    </a:p>
                  </a:txBody>
                  <a:tcPr marT="45723" marB="45723"/>
                </a:tc>
              </a:tr>
            </a:tbl>
          </a:graphicData>
        </a:graphic>
      </p:graphicFrame>
    </p:spTree>
    <p:extLst>
      <p:ext uri="{BB962C8B-B14F-4D97-AF65-F5344CB8AC3E}">
        <p14:creationId xmlns:p14="http://schemas.microsoft.com/office/powerpoint/2010/main" val="3767552585"/>
      </p:ext>
    </p:extLst>
  </p:cSld>
  <p:clrMapOvr>
    <a:masterClrMapping/>
  </p:clrMapOvr>
  <mc:AlternateContent xmlns:mc="http://schemas.openxmlformats.org/markup-compatibility/2006" xmlns:p14="http://schemas.microsoft.com/office/powerpoint/2010/main">
    <mc:Choice Requires="p14">
      <p:transition spd="slow" p14:dur="2000"/>
    </mc:Choice>
    <mc:Fallback xmlns="" xmlns:mv="urn:schemas-microsoft-com:mac:vml">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latin typeface="Arial" pitchFamily="34" charset="0"/>
                <a:cs typeface="Arial" pitchFamily="34" charset="0"/>
              </a:rPr>
              <a:t>Look </a:t>
            </a:r>
            <a:r>
              <a:rPr lang="en-GB" dirty="0">
                <a:latin typeface="Arial" pitchFamily="34" charset="0"/>
                <a:cs typeface="Arial" pitchFamily="34" charset="0"/>
              </a:rPr>
              <a:t>at the science enquiry activities undertaken by the children and identify </a:t>
            </a:r>
            <a:r>
              <a:rPr lang="en-GB" dirty="0" smtClean="0">
                <a:latin typeface="Arial" pitchFamily="34" charset="0"/>
                <a:cs typeface="Arial" pitchFamily="34" charset="0"/>
              </a:rPr>
              <a:t>the type of scientific enquiry.</a:t>
            </a:r>
          </a:p>
          <a:p>
            <a:endParaRPr lang="en-GB" dirty="0" smtClean="0">
              <a:latin typeface="Arial" pitchFamily="34" charset="0"/>
              <a:cs typeface="Arial" pitchFamily="34" charset="0"/>
            </a:endParaRPr>
          </a:p>
          <a:p>
            <a:r>
              <a:rPr lang="en-GB" dirty="0" smtClean="0">
                <a:latin typeface="Arial" pitchFamily="34" charset="0"/>
                <a:cs typeface="Arial" pitchFamily="34" charset="0"/>
              </a:rPr>
              <a:t>Research</a:t>
            </a:r>
            <a:r>
              <a:rPr lang="en-GB" dirty="0">
                <a:latin typeface="Arial" pitchFamily="34" charset="0"/>
                <a:cs typeface="Arial" pitchFamily="34" charset="0"/>
              </a:rPr>
              <a:t>?</a:t>
            </a:r>
          </a:p>
          <a:p>
            <a:r>
              <a:rPr lang="en-GB" dirty="0">
                <a:latin typeface="Arial" pitchFamily="34" charset="0"/>
                <a:cs typeface="Arial" pitchFamily="34" charset="0"/>
              </a:rPr>
              <a:t>Observing and recording evidence?</a:t>
            </a:r>
          </a:p>
          <a:p>
            <a:r>
              <a:rPr lang="en-GB" dirty="0">
                <a:latin typeface="Arial" pitchFamily="34" charset="0"/>
                <a:cs typeface="Arial" pitchFamily="34" charset="0"/>
              </a:rPr>
              <a:t>Survey?</a:t>
            </a:r>
          </a:p>
          <a:p>
            <a:r>
              <a:rPr lang="en-GB" dirty="0">
                <a:latin typeface="Arial" pitchFamily="34" charset="0"/>
                <a:cs typeface="Arial" pitchFamily="34" charset="0"/>
              </a:rPr>
              <a:t>Fair test enquiry</a:t>
            </a:r>
            <a:r>
              <a:rPr lang="en-GB" dirty="0" smtClean="0">
                <a:latin typeface="Arial" pitchFamily="34" charset="0"/>
                <a:cs typeface="Arial" pitchFamily="34" charset="0"/>
              </a:rPr>
              <a:t>?</a:t>
            </a:r>
          </a:p>
          <a:p>
            <a:endParaRPr lang="en-GB" dirty="0">
              <a:latin typeface="Arial" pitchFamily="34" charset="0"/>
              <a:cs typeface="Arial" pitchFamily="34" charset="0"/>
            </a:endParaRPr>
          </a:p>
          <a:p>
            <a:r>
              <a:rPr lang="en-GB" i="1" dirty="0" smtClean="0">
                <a:latin typeface="Arial" pitchFamily="34" charset="0"/>
                <a:cs typeface="Arial" pitchFamily="34" charset="0"/>
              </a:rPr>
              <a:t>In Pack</a:t>
            </a:r>
            <a:endParaRPr lang="en-GB" i="1" dirty="0">
              <a:latin typeface="Arial" pitchFamily="34" charset="0"/>
              <a:cs typeface="Arial" pitchFamily="34" charset="0"/>
            </a:endParaRPr>
          </a:p>
          <a:p>
            <a:endParaRPr lang="en-US" dirty="0"/>
          </a:p>
        </p:txBody>
      </p:sp>
      <p:sp>
        <p:nvSpPr>
          <p:cNvPr id="3" name="Title 2"/>
          <p:cNvSpPr>
            <a:spLocks noGrp="1"/>
          </p:cNvSpPr>
          <p:nvPr>
            <p:ph type="title"/>
          </p:nvPr>
        </p:nvSpPr>
        <p:spPr/>
        <p:txBody>
          <a:bodyPr>
            <a:normAutofit/>
          </a:bodyPr>
          <a:lstStyle/>
          <a:p>
            <a:r>
              <a:rPr lang="en-GB" sz="3200" dirty="0" smtClean="0">
                <a:solidFill>
                  <a:schemeClr val="accent6">
                    <a:lumMod val="50000"/>
                  </a:schemeClr>
                </a:solidFill>
                <a:effectLst/>
                <a:latin typeface="Arial" pitchFamily="34" charset="0"/>
                <a:cs typeface="Arial" pitchFamily="34" charset="0"/>
              </a:rPr>
              <a:t>Activity </a:t>
            </a:r>
            <a:r>
              <a:rPr lang="en-GB" sz="3200" dirty="0">
                <a:solidFill>
                  <a:schemeClr val="accent6">
                    <a:lumMod val="50000"/>
                  </a:schemeClr>
                </a:solidFill>
                <a:effectLst/>
                <a:latin typeface="Arial" pitchFamily="34" charset="0"/>
                <a:cs typeface="Arial" pitchFamily="34" charset="0"/>
              </a:rPr>
              <a:t>(pairs)</a:t>
            </a:r>
          </a:p>
        </p:txBody>
      </p:sp>
    </p:spTree>
    <p:extLst>
      <p:ext uri="{BB962C8B-B14F-4D97-AF65-F5344CB8AC3E}">
        <p14:creationId xmlns:p14="http://schemas.microsoft.com/office/powerpoint/2010/main" val="37252034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109728" indent="0">
              <a:buNone/>
            </a:pPr>
            <a:r>
              <a:rPr lang="en-GB" sz="2800" b="1" dirty="0" smtClean="0">
                <a:latin typeface="Arial" pitchFamily="34" charset="0"/>
                <a:cs typeface="Arial" pitchFamily="34" charset="0"/>
              </a:rPr>
              <a:t>Activity:</a:t>
            </a:r>
          </a:p>
          <a:p>
            <a:pPr marL="109728" indent="0">
              <a:buNone/>
            </a:pPr>
            <a:endParaRPr lang="en-GB" sz="2800" b="1" dirty="0">
              <a:latin typeface="Arial" pitchFamily="34" charset="0"/>
              <a:cs typeface="Arial" pitchFamily="34" charset="0"/>
            </a:endParaRPr>
          </a:p>
          <a:p>
            <a:pPr marL="109728" indent="0">
              <a:buNone/>
            </a:pPr>
            <a:r>
              <a:rPr lang="en-GB" sz="2800" b="1" dirty="0" smtClean="0">
                <a:latin typeface="Arial" pitchFamily="34" charset="0"/>
                <a:cs typeface="Arial" pitchFamily="34" charset="0"/>
              </a:rPr>
              <a:t>Enquiry Question</a:t>
            </a:r>
          </a:p>
          <a:p>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Harry </a:t>
            </a:r>
            <a:r>
              <a:rPr lang="en-GB" sz="2800" dirty="0">
                <a:latin typeface="Arial" pitchFamily="34" charset="0"/>
                <a:cs typeface="Arial" pitchFamily="34" charset="0"/>
              </a:rPr>
              <a:t>and Tom love the taste of cress, and grow their own from seeds. Harry’s cress is ready before Tom's. Can you help find the reason for this</a:t>
            </a:r>
            <a:r>
              <a:rPr lang="en-GB" sz="2800" dirty="0" smtClean="0">
                <a:latin typeface="Arial" pitchFamily="34" charset="0"/>
                <a:cs typeface="Arial" pitchFamily="34" charset="0"/>
              </a:rPr>
              <a:t>?</a:t>
            </a:r>
          </a:p>
          <a:p>
            <a:r>
              <a:rPr lang="en-GB" sz="2800" dirty="0" smtClean="0">
                <a:latin typeface="Arial" pitchFamily="34" charset="0"/>
                <a:cs typeface="Arial" pitchFamily="34" charset="0"/>
              </a:rPr>
              <a:t>Use the planning frame to think through a “parachutes” fair test enquiry.</a:t>
            </a:r>
          </a:p>
          <a:p>
            <a:endParaRPr lang="en-GB" sz="2800" dirty="0">
              <a:latin typeface="Arial" pitchFamily="34" charset="0"/>
              <a:cs typeface="Arial" pitchFamily="34" charset="0"/>
            </a:endParaRPr>
          </a:p>
          <a:p>
            <a:r>
              <a:rPr lang="en-GB" sz="1600" dirty="0" smtClean="0">
                <a:latin typeface="Arial" pitchFamily="34" charset="0"/>
                <a:cs typeface="Arial" pitchFamily="34" charset="0"/>
              </a:rPr>
              <a:t>(See pack for skills progression across FP and KS2 from Turner et al.)</a:t>
            </a:r>
            <a:endParaRPr lang="en-GB" sz="2800" dirty="0" smtClean="0">
              <a:latin typeface="Arial" pitchFamily="34" charset="0"/>
              <a:cs typeface="Arial" pitchFamily="34" charset="0"/>
            </a:endParaRPr>
          </a:p>
          <a:p>
            <a:pPr marL="109728" indent="0">
              <a:buNone/>
            </a:pPr>
            <a:endParaRPr lang="en-GB" sz="2800" dirty="0">
              <a:latin typeface="Arial" pitchFamily="34" charset="0"/>
              <a:cs typeface="Arial" pitchFamily="34" charset="0"/>
            </a:endParaRPr>
          </a:p>
          <a:p>
            <a:pPr marL="109728" indent="0">
              <a:buNone/>
            </a:pPr>
            <a:endParaRPr lang="en-GB" sz="1800" dirty="0">
              <a:latin typeface="Arial" pitchFamily="34" charset="0"/>
              <a:cs typeface="Arial" pitchFamily="34" charset="0"/>
            </a:endParaRPr>
          </a:p>
          <a:p>
            <a:endParaRPr lang="en-US" dirty="0"/>
          </a:p>
        </p:txBody>
      </p:sp>
      <p:sp>
        <p:nvSpPr>
          <p:cNvPr id="3" name="Title 2"/>
          <p:cNvSpPr>
            <a:spLocks noGrp="1"/>
          </p:cNvSpPr>
          <p:nvPr>
            <p:ph type="title"/>
          </p:nvPr>
        </p:nvSpPr>
        <p:spPr/>
        <p:txBody>
          <a:bodyPr/>
          <a:lstStyle/>
          <a:p>
            <a:r>
              <a:rPr lang="en-GB" dirty="0" smtClean="0"/>
              <a:t>The fair test science enquiry</a:t>
            </a:r>
            <a:endParaRPr lang="en-US" dirty="0"/>
          </a:p>
        </p:txBody>
      </p:sp>
    </p:spTree>
    <p:extLst>
      <p:ext uri="{BB962C8B-B14F-4D97-AF65-F5344CB8AC3E}">
        <p14:creationId xmlns:p14="http://schemas.microsoft.com/office/powerpoint/2010/main" val="17797054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Links to parachutes enquiry</a:t>
            </a:r>
          </a:p>
          <a:p>
            <a:r>
              <a:rPr lang="en-GB" dirty="0" smtClean="0"/>
              <a:t>What to change? What to measure? What to keep the same?</a:t>
            </a:r>
          </a:p>
          <a:p>
            <a:r>
              <a:rPr lang="en-GB" dirty="0" smtClean="0"/>
              <a:t>Question: When I change ? (what I change) What will happen to ? (what I observe or measure)</a:t>
            </a:r>
          </a:p>
          <a:p>
            <a:endParaRPr lang="en-GB" dirty="0"/>
          </a:p>
          <a:p>
            <a:r>
              <a:rPr lang="en-GB" dirty="0" smtClean="0"/>
              <a:t>Cut out and test your spinners.</a:t>
            </a:r>
            <a:endParaRPr lang="en-GB" dirty="0"/>
          </a:p>
        </p:txBody>
      </p:sp>
      <p:sp>
        <p:nvSpPr>
          <p:cNvPr id="3" name="Title 2"/>
          <p:cNvSpPr>
            <a:spLocks noGrp="1"/>
          </p:cNvSpPr>
          <p:nvPr>
            <p:ph type="title"/>
          </p:nvPr>
        </p:nvSpPr>
        <p:spPr/>
        <p:txBody>
          <a:bodyPr/>
          <a:lstStyle/>
          <a:p>
            <a:r>
              <a:rPr lang="en-GB" dirty="0" smtClean="0"/>
              <a:t>Paper Spinners</a:t>
            </a:r>
            <a:endParaRPr lang="en-GB" dirty="0"/>
          </a:p>
        </p:txBody>
      </p:sp>
    </p:spTree>
    <p:extLst>
      <p:ext uri="{BB962C8B-B14F-4D97-AF65-F5344CB8AC3E}">
        <p14:creationId xmlns:p14="http://schemas.microsoft.com/office/powerpoint/2010/main" val="31289797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Example of a year 6 lesson plan from the Hamilton Trust.</a:t>
            </a:r>
          </a:p>
          <a:p>
            <a:endParaRPr lang="en-GB" dirty="0"/>
          </a:p>
          <a:p>
            <a:r>
              <a:rPr lang="en-GB" dirty="0" smtClean="0"/>
              <a:t>Template for a Key Stage Two </a:t>
            </a:r>
            <a:r>
              <a:rPr lang="en-GB" dirty="0" err="1" smtClean="0"/>
              <a:t>Athrofa</a:t>
            </a:r>
            <a:r>
              <a:rPr lang="en-GB" dirty="0" smtClean="0"/>
              <a:t> lesson plan.</a:t>
            </a:r>
          </a:p>
          <a:p>
            <a:endParaRPr lang="en-GB" dirty="0"/>
          </a:p>
          <a:p>
            <a:r>
              <a:rPr lang="en-GB" dirty="0" smtClean="0"/>
              <a:t>Note the learning objectives; success criteria; Introduction; main task; plenary etc.</a:t>
            </a:r>
            <a:endParaRPr lang="en-GB" dirty="0"/>
          </a:p>
        </p:txBody>
      </p:sp>
      <p:sp>
        <p:nvSpPr>
          <p:cNvPr id="3" name="Title 2"/>
          <p:cNvSpPr>
            <a:spLocks noGrp="1"/>
          </p:cNvSpPr>
          <p:nvPr>
            <p:ph type="title"/>
          </p:nvPr>
        </p:nvSpPr>
        <p:spPr/>
        <p:txBody>
          <a:bodyPr/>
          <a:lstStyle/>
          <a:p>
            <a:r>
              <a:rPr lang="en-GB" dirty="0" smtClean="0"/>
              <a:t>What goes where?</a:t>
            </a:r>
            <a:endParaRPr lang="en-GB" dirty="0"/>
          </a:p>
        </p:txBody>
      </p:sp>
    </p:spTree>
    <p:extLst>
      <p:ext uri="{BB962C8B-B14F-4D97-AF65-F5344CB8AC3E}">
        <p14:creationId xmlns:p14="http://schemas.microsoft.com/office/powerpoint/2010/main" val="6395872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GB" sz="6000" dirty="0" smtClean="0"/>
          </a:p>
          <a:p>
            <a:pPr marL="0" indent="0" algn="ctr">
              <a:buNone/>
            </a:pPr>
            <a:r>
              <a:rPr lang="en-GB" sz="6000" dirty="0"/>
              <a:t>	</a:t>
            </a:r>
            <a:r>
              <a:rPr lang="en-GB" sz="6000" dirty="0" smtClean="0">
                <a:latin typeface="Arial" panose="020B0604020202020204" pitchFamily="34" charset="0"/>
                <a:cs typeface="Arial" panose="020B0604020202020204" pitchFamily="34" charset="0"/>
              </a:rPr>
              <a:t>ESDGC, Science and the Wider Curriculum</a:t>
            </a:r>
            <a:endParaRPr lang="en-US" sz="60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r>
              <a:rPr lang="en-GB" sz="2800" dirty="0" smtClean="0"/>
              <a:t>ECAD4006</a:t>
            </a:r>
            <a:br>
              <a:rPr lang="en-GB" sz="2800" dirty="0" smtClean="0"/>
            </a:br>
            <a:r>
              <a:rPr lang="en-GB" sz="2800" dirty="0" smtClean="0"/>
              <a:t>Lecture 3:</a:t>
            </a:r>
            <a:endParaRPr lang="en-US" sz="2800" dirty="0"/>
          </a:p>
        </p:txBody>
      </p:sp>
    </p:spTree>
    <p:extLst>
      <p:ext uri="{BB962C8B-B14F-4D97-AF65-F5344CB8AC3E}">
        <p14:creationId xmlns:p14="http://schemas.microsoft.com/office/powerpoint/2010/main" val="307097808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Current Foundation Phase</a:t>
            </a:r>
            <a:endParaRPr lang="en-GB" dirty="0"/>
          </a:p>
        </p:txBody>
      </p:sp>
      <p:pic>
        <p:nvPicPr>
          <p:cNvPr id="4" name="Content Placeholder 4" descr="flower areas of learning new.jpg"/>
          <p:cNvPicPr>
            <a:picLocks noGrp="1" noChangeAspect="1"/>
          </p:cNvPicPr>
          <p:nvPr>
            <p:ph idx="1"/>
          </p:nvPr>
        </p:nvPicPr>
        <p:blipFill>
          <a:blip r:embed="rId2"/>
          <a:srcRect t="-7323" b="-7323"/>
          <a:stretch>
            <a:fillRect/>
          </a:stretch>
        </p:blipFill>
        <p:spPr>
          <a:xfrm>
            <a:off x="1722665" y="914401"/>
            <a:ext cx="5919106" cy="5853792"/>
          </a:xfrm>
          <a:prstGeom prst="rect">
            <a:avLst/>
          </a:prstGeom>
        </p:spPr>
      </p:pic>
    </p:spTree>
    <p:extLst>
      <p:ext uri="{BB962C8B-B14F-4D97-AF65-F5344CB8AC3E}">
        <p14:creationId xmlns:p14="http://schemas.microsoft.com/office/powerpoint/2010/main" val="11375627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en-US" dirty="0"/>
              <a:t>The Foundation Phase guidance for “skills” and “range” refers to science, history and geography subject related aspects and reflects progression and development from ages 3 to 7 years. </a:t>
            </a:r>
          </a:p>
          <a:p>
            <a:endParaRPr lang="en-GB" dirty="0" smtClean="0"/>
          </a:p>
          <a:p>
            <a:r>
              <a:rPr lang="en-GB" dirty="0" smtClean="0"/>
              <a:t>Read this document on Moodle or at:</a:t>
            </a:r>
          </a:p>
          <a:p>
            <a:r>
              <a:rPr lang="en-GB" sz="2800" dirty="0" smtClean="0">
                <a:hlinkClick r:id="rId2"/>
              </a:rPr>
              <a:t>http</a:t>
            </a:r>
            <a:r>
              <a:rPr lang="en-GB" sz="2800" dirty="0">
                <a:hlinkClick r:id="rId2"/>
              </a:rPr>
              <a:t>://learning.gov.wales/docs/learningwales/publications/150803-fp-framework-en.pdf</a:t>
            </a:r>
            <a:endParaRPr lang="en-GB" sz="2800" dirty="0"/>
          </a:p>
          <a:p>
            <a:endParaRPr lang="en-US" dirty="0"/>
          </a:p>
        </p:txBody>
      </p:sp>
      <p:sp>
        <p:nvSpPr>
          <p:cNvPr id="3" name="Title 2"/>
          <p:cNvSpPr>
            <a:spLocks noGrp="1"/>
          </p:cNvSpPr>
          <p:nvPr>
            <p:ph type="title"/>
          </p:nvPr>
        </p:nvSpPr>
        <p:spPr/>
        <p:txBody>
          <a:bodyPr>
            <a:normAutofit/>
          </a:bodyPr>
          <a:lstStyle/>
          <a:p>
            <a:r>
              <a:rPr lang="en-GB" altLang="en-US" sz="2800" dirty="0">
                <a:latin typeface="Arial" panose="020B0604020202020204" pitchFamily="34" charset="0"/>
                <a:cs typeface="Arial" panose="020B0604020202020204" pitchFamily="34" charset="0"/>
              </a:rPr>
              <a:t>The Foundation Phase: Knowledge and understanding of the world and Science</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556527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endParaRPr lang="en-GB" dirty="0" smtClean="0"/>
          </a:p>
          <a:p>
            <a:r>
              <a:rPr lang="en-GB" dirty="0" smtClean="0"/>
              <a:t>explore a wide range of stimuli</a:t>
            </a:r>
          </a:p>
          <a:p>
            <a:r>
              <a:rPr lang="en-GB" dirty="0" smtClean="0"/>
              <a:t>engage with resources from a variety of contexts including interactive forms</a:t>
            </a:r>
          </a:p>
          <a:p>
            <a:r>
              <a:rPr lang="en-GB" dirty="0" smtClean="0"/>
              <a:t>investigate indoor and outdoor learning environments, as well as including natural conditions as they arise</a:t>
            </a:r>
          </a:p>
          <a:p>
            <a:r>
              <a:rPr lang="en-GB" dirty="0" smtClean="0"/>
              <a:t>participate in different types of play and a range of planned activities, including those that are child initiated and those that build on previous experiences</a:t>
            </a:r>
          </a:p>
          <a:p>
            <a:r>
              <a:rPr lang="en-GB" dirty="0" smtClean="0"/>
              <a:t>work on their own and in pairs and small groups.</a:t>
            </a:r>
          </a:p>
          <a:p>
            <a:pPr marL="109728" indent="0">
              <a:buNone/>
            </a:pPr>
            <a:r>
              <a:rPr lang="en-GB" dirty="0" smtClean="0"/>
              <a:t>	</a:t>
            </a:r>
          </a:p>
          <a:p>
            <a:endParaRPr lang="en-GB" dirty="0" smtClean="0"/>
          </a:p>
          <a:p>
            <a:pPr marL="109728" indent="0">
              <a:buNone/>
            </a:pPr>
            <a:endParaRPr lang="en-GB" dirty="0" smtClean="0"/>
          </a:p>
          <a:p>
            <a:endParaRPr lang="en-GB" dirty="0" smtClean="0"/>
          </a:p>
          <a:p>
            <a:endParaRPr lang="en-US" dirty="0"/>
          </a:p>
        </p:txBody>
      </p:sp>
      <p:sp>
        <p:nvSpPr>
          <p:cNvPr id="3" name="Title 2"/>
          <p:cNvSpPr>
            <a:spLocks noGrp="1"/>
          </p:cNvSpPr>
          <p:nvPr>
            <p:ph type="title"/>
          </p:nvPr>
        </p:nvSpPr>
        <p:spPr/>
        <p:txBody>
          <a:bodyPr>
            <a:normAutofit/>
          </a:bodyPr>
          <a:lstStyle/>
          <a:p>
            <a:r>
              <a:rPr lang="en-GB" sz="2800" dirty="0"/>
              <a:t>Throughout the Foundation Phase children should be given opportunities to:</a:t>
            </a:r>
          </a:p>
        </p:txBody>
      </p:sp>
    </p:spTree>
    <p:extLst>
      <p:ext uri="{BB962C8B-B14F-4D97-AF65-F5344CB8AC3E}">
        <p14:creationId xmlns:p14="http://schemas.microsoft.com/office/powerpoint/2010/main" val="379373954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learn </a:t>
            </a:r>
            <a:r>
              <a:rPr lang="en-GB" dirty="0"/>
              <a:t>the names and uses of the main external parts of the human body and plants</a:t>
            </a:r>
          </a:p>
          <a:p>
            <a:r>
              <a:rPr lang="en-GB" dirty="0"/>
              <a:t>observe differences between animals and plants, different animals, and different plants in order to group them</a:t>
            </a:r>
          </a:p>
          <a:p>
            <a:r>
              <a:rPr lang="en-GB" dirty="0"/>
              <a:t>identify the similarities and differences between themselves and other children</a:t>
            </a:r>
          </a:p>
          <a:p>
            <a:r>
              <a:rPr lang="en-GB" dirty="0"/>
              <a:t>learn about the senses that humans and other animals have and use to enable them to be aware of the world around them</a:t>
            </a:r>
          </a:p>
          <a:p>
            <a:r>
              <a:rPr lang="en-GB" dirty="0"/>
              <a:t>identify some animals and plants that live in the outdoor environment</a:t>
            </a:r>
          </a:p>
          <a:p>
            <a:r>
              <a:rPr lang="en-GB" dirty="0"/>
              <a:t>identify the effects the different seasons have on some animals and plants.</a:t>
            </a:r>
          </a:p>
          <a:p>
            <a:pPr marL="109728" indent="0">
              <a:buNone/>
            </a:pPr>
            <a:r>
              <a:rPr lang="en-GB" dirty="0"/>
              <a:t>	</a:t>
            </a:r>
          </a:p>
          <a:p>
            <a:endParaRPr lang="en-GB" dirty="0"/>
          </a:p>
        </p:txBody>
      </p:sp>
      <p:sp>
        <p:nvSpPr>
          <p:cNvPr id="3" name="Title 2"/>
          <p:cNvSpPr>
            <a:spLocks noGrp="1"/>
          </p:cNvSpPr>
          <p:nvPr>
            <p:ph type="title"/>
          </p:nvPr>
        </p:nvSpPr>
        <p:spPr/>
        <p:txBody>
          <a:bodyPr>
            <a:normAutofit/>
          </a:bodyPr>
          <a:lstStyle/>
          <a:p>
            <a:r>
              <a:rPr lang="en-GB" sz="2800" dirty="0"/>
              <a:t>Myself and </a:t>
            </a:r>
            <a:r>
              <a:rPr lang="en-GB" sz="2800" i="1" dirty="0"/>
              <a:t>other living things</a:t>
            </a:r>
            <a:r>
              <a:rPr lang="en-GB" sz="2800" dirty="0"/>
              <a:t/>
            </a:r>
            <a:br>
              <a:rPr lang="en-GB" sz="2800" dirty="0"/>
            </a:br>
            <a:endParaRPr lang="en-GB" sz="2800" dirty="0"/>
          </a:p>
        </p:txBody>
      </p:sp>
    </p:spTree>
    <p:extLst>
      <p:ext uri="{BB962C8B-B14F-4D97-AF65-F5344CB8AC3E}">
        <p14:creationId xmlns:p14="http://schemas.microsoft.com/office/powerpoint/2010/main" val="27997624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experiment </a:t>
            </a:r>
            <a:r>
              <a:rPr lang="en-GB" dirty="0"/>
              <a:t>with different everyday objects and use their senses to sort them into groups according to simple features</a:t>
            </a:r>
          </a:p>
          <a:p>
            <a:r>
              <a:rPr lang="en-GB" dirty="0"/>
              <a:t>experiment with different everyday materials and use their senses to sort them into groups according to simple properties</a:t>
            </a:r>
          </a:p>
          <a:p>
            <a:r>
              <a:rPr lang="en-GB" dirty="0"/>
              <a:t>develop an awareness of, and be able to distinguish between, made and natural materials</a:t>
            </a:r>
          </a:p>
          <a:p>
            <a:r>
              <a:rPr lang="en-GB" dirty="0"/>
              <a:t>understand how some everyday materials change in shape when stretched, squashed, bent and twisted, and when heated or cooled</a:t>
            </a:r>
          </a:p>
          <a:p>
            <a:r>
              <a:rPr lang="en-GB" dirty="0"/>
              <a:t>understand that light comes from a variety of sources, such as the Sun, and that darkness is the absence of light</a:t>
            </a:r>
          </a:p>
          <a:p>
            <a:r>
              <a:rPr lang="en-GB" dirty="0"/>
              <a:t>understand that there are many kinds and sources of sound, </a:t>
            </a:r>
          </a:p>
          <a:p>
            <a:pPr marL="109728" indent="0">
              <a:buNone/>
            </a:pPr>
            <a:r>
              <a:rPr lang="en-GB" dirty="0"/>
              <a:t>	</a:t>
            </a:r>
          </a:p>
          <a:p>
            <a:endParaRPr lang="en-GB" dirty="0"/>
          </a:p>
        </p:txBody>
      </p:sp>
      <p:sp>
        <p:nvSpPr>
          <p:cNvPr id="3" name="Title 2"/>
          <p:cNvSpPr>
            <a:spLocks noGrp="1"/>
          </p:cNvSpPr>
          <p:nvPr>
            <p:ph type="title"/>
          </p:nvPr>
        </p:nvSpPr>
        <p:spPr/>
        <p:txBody>
          <a:bodyPr>
            <a:normAutofit fontScale="90000"/>
          </a:bodyPr>
          <a:lstStyle/>
          <a:p>
            <a:r>
              <a:rPr lang="en-GB" sz="3200" dirty="0" smtClean="0"/>
              <a:t/>
            </a:r>
            <a:br>
              <a:rPr lang="en-GB" sz="3200" dirty="0" smtClean="0"/>
            </a:br>
            <a:r>
              <a:rPr lang="en-GB" sz="3200" dirty="0" smtClean="0"/>
              <a:t>Myself </a:t>
            </a:r>
            <a:r>
              <a:rPr lang="en-GB" sz="3200" dirty="0"/>
              <a:t>and </a:t>
            </a:r>
            <a:r>
              <a:rPr lang="en-GB" sz="3200" i="1" dirty="0"/>
              <a:t>non-living things</a:t>
            </a:r>
            <a:r>
              <a:rPr lang="en-GB" sz="3200" dirty="0"/>
              <a:t/>
            </a:r>
            <a:br>
              <a:rPr lang="en-GB" sz="3200" dirty="0"/>
            </a:br>
            <a:r>
              <a:rPr lang="en-GB" sz="3200" dirty="0"/>
              <a:t/>
            </a:r>
            <a:br>
              <a:rPr lang="en-GB" sz="3200" dirty="0"/>
            </a:br>
            <a:endParaRPr lang="en-GB" sz="3200" dirty="0"/>
          </a:p>
        </p:txBody>
      </p:sp>
    </p:spTree>
    <p:extLst>
      <p:ext uri="{BB962C8B-B14F-4D97-AF65-F5344CB8AC3E}">
        <p14:creationId xmlns:p14="http://schemas.microsoft.com/office/powerpoint/2010/main" val="31464245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a:t>
            </a:r>
            <a:r>
              <a:rPr lang="en-GB" dirty="0"/>
              <a:t>Working with young children is an exhilarating experience. Young learners are typically enthusiastic and interested in everything they see and do. Science is a wonderful subject for catching their attention and providing the “wow” factor in the classroom…”</a:t>
            </a:r>
          </a:p>
          <a:p>
            <a:endParaRPr lang="en-GB" dirty="0"/>
          </a:p>
        </p:txBody>
      </p:sp>
      <p:sp>
        <p:nvSpPr>
          <p:cNvPr id="3" name="Title 2"/>
          <p:cNvSpPr>
            <a:spLocks noGrp="1"/>
          </p:cNvSpPr>
          <p:nvPr>
            <p:ph type="title"/>
          </p:nvPr>
        </p:nvSpPr>
        <p:spPr>
          <a:xfrm>
            <a:off x="555172" y="335380"/>
            <a:ext cx="8229600" cy="1143000"/>
          </a:xfrm>
        </p:spPr>
        <p:txBody>
          <a:bodyPr>
            <a:normAutofit/>
          </a:bodyPr>
          <a:lstStyle/>
          <a:p>
            <a:r>
              <a:rPr lang="en-GB" sz="2800" dirty="0" err="1"/>
              <a:t>Gaenor</a:t>
            </a:r>
            <a:r>
              <a:rPr lang="en-GB" sz="2800" dirty="0"/>
              <a:t> Weavers “Made you look, made you think, made you talk” 2008</a:t>
            </a:r>
          </a:p>
        </p:txBody>
      </p:sp>
    </p:spTree>
    <p:extLst>
      <p:ext uri="{BB962C8B-B14F-4D97-AF65-F5344CB8AC3E}">
        <p14:creationId xmlns:p14="http://schemas.microsoft.com/office/powerpoint/2010/main" val="1384338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latin typeface="Arial" pitchFamily="34" charset="0"/>
                <a:cs typeface="Arial" pitchFamily="34" charset="0"/>
              </a:rPr>
              <a:t>We want to develop </a:t>
            </a:r>
            <a:r>
              <a:rPr lang="en-GB" i="1" dirty="0">
                <a:latin typeface="Arial" pitchFamily="34" charset="0"/>
                <a:cs typeface="Arial" pitchFamily="34" charset="0"/>
              </a:rPr>
              <a:t>understanding</a:t>
            </a:r>
            <a:r>
              <a:rPr lang="en-GB" dirty="0">
                <a:latin typeface="Arial" pitchFamily="34" charset="0"/>
                <a:cs typeface="Arial" pitchFamily="34" charset="0"/>
              </a:rPr>
              <a:t>, and this depends on the learners working things out for themselves.</a:t>
            </a:r>
          </a:p>
          <a:p>
            <a:endParaRPr lang="en-GB" dirty="0">
              <a:latin typeface="Arial" pitchFamily="34" charset="0"/>
              <a:cs typeface="Arial" pitchFamily="34" charset="0"/>
            </a:endParaRPr>
          </a:p>
          <a:p>
            <a:r>
              <a:rPr lang="en-GB" dirty="0">
                <a:latin typeface="Arial" pitchFamily="34" charset="0"/>
                <a:cs typeface="Arial" pitchFamily="34" charset="0"/>
              </a:rPr>
              <a:t>It reflects the way that scientists work. They use existing ideas, make predictions and then make observations to see whether the predictions fit the facts.</a:t>
            </a:r>
          </a:p>
          <a:p>
            <a:endParaRPr lang="en-GB" dirty="0">
              <a:latin typeface="Arial" pitchFamily="34" charset="0"/>
              <a:cs typeface="Arial" pitchFamily="34" charset="0"/>
            </a:endParaRPr>
          </a:p>
          <a:p>
            <a:r>
              <a:rPr lang="en-GB" dirty="0">
                <a:latin typeface="Arial" pitchFamily="34" charset="0"/>
                <a:cs typeface="Arial" pitchFamily="34" charset="0"/>
              </a:rPr>
              <a:t>It is in tune with the way children learn. At the primary level thinking and doing are closely related and understanding depends on children being able to see and work things out for themselves.</a:t>
            </a:r>
          </a:p>
          <a:p>
            <a:endParaRPr lang="en-US" dirty="0"/>
          </a:p>
        </p:txBody>
      </p:sp>
      <p:sp>
        <p:nvSpPr>
          <p:cNvPr id="3" name="Title 2"/>
          <p:cNvSpPr>
            <a:spLocks noGrp="1"/>
          </p:cNvSpPr>
          <p:nvPr>
            <p:ph type="title"/>
          </p:nvPr>
        </p:nvSpPr>
        <p:spPr/>
        <p:txBody>
          <a:bodyPr>
            <a:normAutofit fontScale="90000"/>
          </a:bodyPr>
          <a:lstStyle/>
          <a:p>
            <a:r>
              <a:rPr lang="en-GB" dirty="0">
                <a:effectLst/>
                <a:latin typeface="Arial" pitchFamily="34" charset="0"/>
                <a:cs typeface="Arial" pitchFamily="34" charset="0"/>
              </a:rPr>
              <a:t>Learning through scientific enquiry</a:t>
            </a:r>
            <a:endParaRPr lang="en-US" dirty="0">
              <a:effectLst/>
            </a:endParaRPr>
          </a:p>
        </p:txBody>
      </p:sp>
    </p:spTree>
    <p:extLst>
      <p:ext uri="{BB962C8B-B14F-4D97-AF65-F5344CB8AC3E}">
        <p14:creationId xmlns:p14="http://schemas.microsoft.com/office/powerpoint/2010/main" val="87704918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AutoShape 2"/>
          <p:cNvSpPr>
            <a:spLocks noGrp="1" noChangeArrowheads="1"/>
          </p:cNvSpPr>
          <p:nvPr>
            <p:ph type="title"/>
          </p:nvPr>
        </p:nvSpPr>
        <p:spPr/>
        <p:txBody>
          <a:bodyPr/>
          <a:lstStyle/>
          <a:p>
            <a:pPr eaLnBrk="1" hangingPunct="1"/>
            <a:r>
              <a:rPr lang="en-GB" altLang="en-US" sz="3200" smtClean="0"/>
              <a:t>Observation and understanding reinforce one another</a:t>
            </a:r>
          </a:p>
        </p:txBody>
      </p:sp>
      <p:sp>
        <p:nvSpPr>
          <p:cNvPr id="5123" name="Rectangle 3"/>
          <p:cNvSpPr>
            <a:spLocks noGrp="1" noChangeArrowheads="1"/>
          </p:cNvSpPr>
          <p:nvPr>
            <p:ph type="body" idx="1"/>
          </p:nvPr>
        </p:nvSpPr>
        <p:spPr/>
        <p:txBody>
          <a:bodyPr/>
          <a:lstStyle/>
          <a:p>
            <a:pPr eaLnBrk="1" hangingPunct="1"/>
            <a:endParaRPr lang="en-GB" altLang="en-US" dirty="0" smtClean="0"/>
          </a:p>
          <a:p>
            <a:pPr eaLnBrk="1" hangingPunct="1"/>
            <a:r>
              <a:rPr lang="en-GB" altLang="en-US" dirty="0" smtClean="0"/>
              <a:t>The more we know and understand, the more we can observe, and the more we observe the more we will learn.</a:t>
            </a:r>
          </a:p>
          <a:p>
            <a:pPr eaLnBrk="1" hangingPunct="1"/>
            <a:r>
              <a:rPr lang="en-GB" altLang="en-US" dirty="0" smtClean="0"/>
              <a:t>Scientific observation implies more than simple recognition, it can usefully be thought of as </a:t>
            </a:r>
            <a:r>
              <a:rPr lang="en-GB" altLang="en-US" b="1" i="1" dirty="0" smtClean="0"/>
              <a:t>seeing with understanding.</a:t>
            </a:r>
          </a:p>
        </p:txBody>
      </p:sp>
    </p:spTree>
    <p:extLst>
      <p:ext uri="{BB962C8B-B14F-4D97-AF65-F5344CB8AC3E}">
        <p14:creationId xmlns:p14="http://schemas.microsoft.com/office/powerpoint/2010/main" val="247655158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p:txBody>
          <a:bodyPr>
            <a:normAutofit fontScale="90000"/>
          </a:bodyPr>
          <a:lstStyle/>
          <a:p>
            <a:pPr eaLnBrk="1" hangingPunct="1"/>
            <a:r>
              <a:rPr lang="en-GB" altLang="en-US" sz="2800" smtClean="0"/>
              <a:t>The Foundation Phase Philosophy mirrors the promotion of learning opportunities through active exploration and enquiry</a:t>
            </a:r>
          </a:p>
        </p:txBody>
      </p:sp>
      <p:sp>
        <p:nvSpPr>
          <p:cNvPr id="6147" name="Rectangle 3"/>
          <p:cNvSpPr>
            <a:spLocks noGrp="1" noChangeArrowheads="1"/>
          </p:cNvSpPr>
          <p:nvPr>
            <p:ph type="body" idx="1"/>
          </p:nvPr>
        </p:nvSpPr>
        <p:spPr/>
        <p:txBody>
          <a:bodyPr/>
          <a:lstStyle/>
          <a:p>
            <a:pPr eaLnBrk="1" hangingPunct="1"/>
            <a:endParaRPr lang="en-GB" altLang="en-US" dirty="0" smtClean="0"/>
          </a:p>
          <a:p>
            <a:pPr eaLnBrk="1" hangingPunct="1"/>
            <a:r>
              <a:rPr lang="en-GB" altLang="en-US" dirty="0" smtClean="0"/>
              <a:t>The </a:t>
            </a:r>
            <a:r>
              <a:rPr lang="en-GB" altLang="en-US" b="1" i="1" dirty="0" smtClean="0"/>
              <a:t>foundations</a:t>
            </a:r>
            <a:r>
              <a:rPr lang="en-GB" altLang="en-US" dirty="0" smtClean="0"/>
              <a:t> of controlled objective scientific enquiry later on in the primary school reside in the promotion of opportunities for children in the early years to observe the world around them.</a:t>
            </a:r>
          </a:p>
          <a:p>
            <a:pPr eaLnBrk="1" hangingPunct="1"/>
            <a:endParaRPr lang="en-GB" altLang="en-US" sz="2000" dirty="0" smtClean="0"/>
          </a:p>
          <a:p>
            <a:pPr eaLnBrk="1" hangingPunct="1"/>
            <a:r>
              <a:rPr lang="en-GB" altLang="en-US" sz="2000" dirty="0" smtClean="0"/>
              <a:t>See </a:t>
            </a:r>
            <a:r>
              <a:rPr lang="en-GB" altLang="en-US" sz="2000" b="1" dirty="0" smtClean="0"/>
              <a:t>Johnston, J. (2009) “Observation as an important science enquiry skill” </a:t>
            </a:r>
            <a:r>
              <a:rPr lang="en-GB" altLang="en-US" sz="2000" b="1" i="1" dirty="0" smtClean="0"/>
              <a:t>Primary Science, </a:t>
            </a:r>
            <a:r>
              <a:rPr lang="en-GB" altLang="en-US" sz="2000" b="1" dirty="0" smtClean="0"/>
              <a:t>106, January, p15-17. (On Moodle)</a:t>
            </a:r>
            <a:endParaRPr lang="en-GB" altLang="en-US" dirty="0" smtClean="0"/>
          </a:p>
        </p:txBody>
      </p:sp>
    </p:spTree>
    <p:extLst>
      <p:ext uri="{BB962C8B-B14F-4D97-AF65-F5344CB8AC3E}">
        <p14:creationId xmlns:p14="http://schemas.microsoft.com/office/powerpoint/2010/main" val="29737213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p:cNvSpPr>
            <a:spLocks noGrp="1" noChangeArrowheads="1"/>
          </p:cNvSpPr>
          <p:nvPr>
            <p:ph type="title"/>
          </p:nvPr>
        </p:nvSpPr>
        <p:spPr/>
        <p:txBody>
          <a:bodyPr/>
          <a:lstStyle/>
          <a:p>
            <a:pPr eaLnBrk="1" hangingPunct="1"/>
            <a:r>
              <a:rPr lang="en-GB" altLang="en-US" sz="3200" smtClean="0"/>
              <a:t>A list of indicators for Observing as a skill that can be planned for.</a:t>
            </a:r>
          </a:p>
        </p:txBody>
      </p:sp>
      <p:sp>
        <p:nvSpPr>
          <p:cNvPr id="7171"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altLang="en-US" sz="2000" dirty="0" smtClean="0"/>
              <a:t>Using all appropriate senses.</a:t>
            </a:r>
          </a:p>
          <a:p>
            <a:pPr eaLnBrk="1" hangingPunct="1">
              <a:lnSpc>
                <a:spcPct val="90000"/>
              </a:lnSpc>
            </a:pPr>
            <a:r>
              <a:rPr lang="en-GB" altLang="en-US" sz="2000" b="1" dirty="0" smtClean="0"/>
              <a:t>Describing</a:t>
            </a:r>
            <a:r>
              <a:rPr lang="en-GB" altLang="en-US" sz="2000" dirty="0" smtClean="0"/>
              <a:t> observations.</a:t>
            </a:r>
          </a:p>
          <a:p>
            <a:pPr eaLnBrk="1" hangingPunct="1">
              <a:lnSpc>
                <a:spcPct val="90000"/>
              </a:lnSpc>
            </a:pPr>
            <a:r>
              <a:rPr lang="en-GB" altLang="en-US" sz="2000" dirty="0" smtClean="0"/>
              <a:t>Noting similarities and differences.</a:t>
            </a:r>
          </a:p>
          <a:p>
            <a:pPr eaLnBrk="1" hangingPunct="1">
              <a:lnSpc>
                <a:spcPct val="90000"/>
              </a:lnSpc>
            </a:pPr>
            <a:r>
              <a:rPr lang="en-GB" altLang="en-US" sz="2000" b="1" dirty="0" smtClean="0"/>
              <a:t>Comparing</a:t>
            </a:r>
            <a:r>
              <a:rPr lang="en-GB" altLang="en-US" sz="2000" dirty="0" smtClean="0"/>
              <a:t> – lighter than, harder than etc.</a:t>
            </a:r>
          </a:p>
          <a:p>
            <a:pPr eaLnBrk="1" hangingPunct="1">
              <a:lnSpc>
                <a:spcPct val="90000"/>
              </a:lnSpc>
            </a:pPr>
            <a:r>
              <a:rPr lang="en-GB" altLang="en-US" sz="2000" dirty="0" smtClean="0"/>
              <a:t>Noting the unexpected.</a:t>
            </a:r>
          </a:p>
          <a:p>
            <a:pPr eaLnBrk="1" hangingPunct="1">
              <a:lnSpc>
                <a:spcPct val="90000"/>
              </a:lnSpc>
            </a:pPr>
            <a:r>
              <a:rPr lang="en-GB" altLang="en-US" sz="2000" b="1" dirty="0" smtClean="0"/>
              <a:t>Describing</a:t>
            </a:r>
            <a:r>
              <a:rPr lang="en-GB" altLang="en-US" sz="2000" dirty="0" smtClean="0"/>
              <a:t> patterns.</a:t>
            </a:r>
          </a:p>
          <a:p>
            <a:pPr eaLnBrk="1" hangingPunct="1">
              <a:lnSpc>
                <a:spcPct val="90000"/>
              </a:lnSpc>
            </a:pPr>
            <a:r>
              <a:rPr lang="en-GB" altLang="en-US" sz="2000" dirty="0" smtClean="0"/>
              <a:t>Identifying where and when examples fit into a stated pattern</a:t>
            </a:r>
          </a:p>
          <a:p>
            <a:pPr eaLnBrk="1" hangingPunct="1">
              <a:lnSpc>
                <a:spcPct val="90000"/>
              </a:lnSpc>
            </a:pPr>
            <a:r>
              <a:rPr lang="en-GB" altLang="en-US" sz="2000" dirty="0" smtClean="0"/>
              <a:t>Classifying – sorting according to one/several attributes; </a:t>
            </a:r>
            <a:r>
              <a:rPr lang="en-GB" altLang="en-US" sz="2000" b="1" dirty="0" smtClean="0"/>
              <a:t>recognizing criteria </a:t>
            </a:r>
            <a:r>
              <a:rPr lang="en-GB" altLang="en-US" sz="2000" dirty="0" smtClean="0"/>
              <a:t>used for sorting; </a:t>
            </a:r>
            <a:r>
              <a:rPr lang="en-GB" altLang="en-US" sz="2000" b="1" dirty="0" smtClean="0"/>
              <a:t>devising own criteria </a:t>
            </a:r>
            <a:r>
              <a:rPr lang="en-GB" altLang="en-US" sz="2000" dirty="0" smtClean="0"/>
              <a:t>for sorting (links to </a:t>
            </a:r>
            <a:r>
              <a:rPr lang="en-GB" altLang="en-US" sz="2000" b="1" dirty="0" smtClean="0"/>
              <a:t>explaining</a:t>
            </a:r>
            <a:r>
              <a:rPr lang="en-GB" altLang="en-US" sz="2000" dirty="0" smtClean="0"/>
              <a:t>).</a:t>
            </a:r>
          </a:p>
          <a:p>
            <a:pPr eaLnBrk="1" hangingPunct="1">
              <a:lnSpc>
                <a:spcPct val="90000"/>
              </a:lnSpc>
            </a:pPr>
            <a:endParaRPr lang="en-GB" altLang="en-US" sz="2000" dirty="0" smtClean="0"/>
          </a:p>
          <a:p>
            <a:pPr eaLnBrk="1" hangingPunct="1">
              <a:lnSpc>
                <a:spcPct val="90000"/>
              </a:lnSpc>
            </a:pPr>
            <a:r>
              <a:rPr lang="en-GB" altLang="en-US" sz="2000" dirty="0" smtClean="0"/>
              <a:t>Remember the describe, compare, explain rule of thumb for acknowledging different levels of pupils’ engagement in “learning outcomes” that you can acknowledge and assess</a:t>
            </a:r>
          </a:p>
          <a:p>
            <a:pPr eaLnBrk="1" hangingPunct="1">
              <a:lnSpc>
                <a:spcPct val="90000"/>
              </a:lnSpc>
            </a:pPr>
            <a:endParaRPr lang="en-GB" altLang="en-US" sz="2000" dirty="0"/>
          </a:p>
          <a:p>
            <a:pPr eaLnBrk="1" hangingPunct="1">
              <a:lnSpc>
                <a:spcPct val="90000"/>
              </a:lnSpc>
            </a:pPr>
            <a:r>
              <a:rPr lang="en-GB" altLang="en-US" sz="1300" dirty="0" smtClean="0"/>
              <a:t>See Outcomes 4 - 6</a:t>
            </a:r>
          </a:p>
        </p:txBody>
      </p:sp>
    </p:spTree>
    <p:extLst>
      <p:ext uri="{BB962C8B-B14F-4D97-AF65-F5344CB8AC3E}">
        <p14:creationId xmlns:p14="http://schemas.microsoft.com/office/powerpoint/2010/main" val="319818158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p:cNvSpPr>
            <a:spLocks noGrp="1" noChangeArrowheads="1"/>
          </p:cNvSpPr>
          <p:nvPr>
            <p:ph type="title"/>
          </p:nvPr>
        </p:nvSpPr>
        <p:spPr/>
        <p:txBody>
          <a:bodyPr/>
          <a:lstStyle/>
          <a:p>
            <a:pPr eaLnBrk="1" hangingPunct="1"/>
            <a:r>
              <a:rPr lang="en-GB" altLang="en-US" sz="3200" smtClean="0"/>
              <a:t>How can we encourage children’s observation skills?</a:t>
            </a:r>
          </a:p>
        </p:txBody>
      </p:sp>
      <p:sp>
        <p:nvSpPr>
          <p:cNvPr id="8195" name="Rectangle 3"/>
          <p:cNvSpPr>
            <a:spLocks noGrp="1" noChangeArrowheads="1"/>
          </p:cNvSpPr>
          <p:nvPr>
            <p:ph type="body" idx="1"/>
          </p:nvPr>
        </p:nvSpPr>
        <p:spPr/>
        <p:txBody>
          <a:bodyPr/>
          <a:lstStyle/>
          <a:p>
            <a:pPr eaLnBrk="1" hangingPunct="1"/>
            <a:r>
              <a:rPr lang="en-GB" altLang="en-US" sz="2400" dirty="0" smtClean="0"/>
              <a:t>Plan activities using the skill indicators noted above.</a:t>
            </a:r>
          </a:p>
          <a:p>
            <a:pPr eaLnBrk="1" hangingPunct="1"/>
            <a:r>
              <a:rPr lang="en-GB" altLang="en-US" sz="2400" i="1" dirty="0" smtClean="0"/>
              <a:t>Questioning – what did you notice? What can you say about? Such questions encourage children to describe, compare and explain based upon their level of experience and understanding.</a:t>
            </a:r>
          </a:p>
          <a:p>
            <a:pPr eaLnBrk="1" hangingPunct="1"/>
            <a:r>
              <a:rPr lang="en-GB" altLang="en-US" sz="2400" dirty="0" smtClean="0"/>
              <a:t>Resources – extending the range of the senses e.g. magnifier jars, hand lenses, digital microscope etc.</a:t>
            </a:r>
          </a:p>
        </p:txBody>
      </p:sp>
    </p:spTree>
    <p:extLst>
      <p:ext uri="{BB962C8B-B14F-4D97-AF65-F5344CB8AC3E}">
        <p14:creationId xmlns:p14="http://schemas.microsoft.com/office/powerpoint/2010/main" val="106784137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A simple activity that provokes lots of thinking and talking. It encourages children to use senses other than sight for their observations. It will raise children’s awareness of how we use and depend on all of our senses.</a:t>
            </a:r>
            <a:endParaRPr lang="en-GB" dirty="0"/>
          </a:p>
        </p:txBody>
      </p:sp>
      <p:sp>
        <p:nvSpPr>
          <p:cNvPr id="3" name="Title 2"/>
          <p:cNvSpPr>
            <a:spLocks noGrp="1"/>
          </p:cNvSpPr>
          <p:nvPr>
            <p:ph type="title"/>
          </p:nvPr>
        </p:nvSpPr>
        <p:spPr/>
        <p:txBody>
          <a:bodyPr/>
          <a:lstStyle/>
          <a:p>
            <a:r>
              <a:rPr lang="en-GB" dirty="0" smtClean="0"/>
              <a:t>Blindfold Challenge</a:t>
            </a:r>
            <a:endParaRPr lang="en-GB" dirty="0"/>
          </a:p>
        </p:txBody>
      </p:sp>
    </p:spTree>
    <p:extLst>
      <p:ext uri="{BB962C8B-B14F-4D97-AF65-F5344CB8AC3E}">
        <p14:creationId xmlns:p14="http://schemas.microsoft.com/office/powerpoint/2010/main" val="27747590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93daf7fd-a056-4c9b-bb51-0d239b14ccc1@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3435" y="726622"/>
            <a:ext cx="6096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35728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Young children are asked to look closely at, and sketch, a partners face. They are astonished by how much better their work is after they have observed carefully.</a:t>
            </a:r>
            <a:endParaRPr lang="en-GB" dirty="0"/>
          </a:p>
        </p:txBody>
      </p:sp>
      <p:sp>
        <p:nvSpPr>
          <p:cNvPr id="3" name="Title 2"/>
          <p:cNvSpPr>
            <a:spLocks noGrp="1"/>
          </p:cNvSpPr>
          <p:nvPr>
            <p:ph type="title"/>
          </p:nvPr>
        </p:nvSpPr>
        <p:spPr/>
        <p:txBody>
          <a:bodyPr/>
          <a:lstStyle/>
          <a:p>
            <a:r>
              <a:rPr lang="en-GB" dirty="0" smtClean="0"/>
              <a:t>Drawing Partners</a:t>
            </a:r>
            <a:endParaRPr lang="en-GB" dirty="0"/>
          </a:p>
        </p:txBody>
      </p:sp>
    </p:spTree>
    <p:extLst>
      <p:ext uri="{BB962C8B-B14F-4D97-AF65-F5344CB8AC3E}">
        <p14:creationId xmlns:p14="http://schemas.microsoft.com/office/powerpoint/2010/main" val="33845263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b880176-dbac-40b0-9c87-77503ac038f8@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1793" y="1559379"/>
            <a:ext cx="6096000" cy="337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027098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Raisins dropped in lemonade will sink and rise continuously until the gas has dispersed from the liquid.</a:t>
            </a:r>
          </a:p>
          <a:p>
            <a:endParaRPr lang="en-GB" dirty="0"/>
          </a:p>
          <a:p>
            <a:r>
              <a:rPr lang="en-GB" dirty="0" smtClean="0"/>
              <a:t>Children love watching this happen. Discussing exactly what they can see can produce a wealth of language. The focus is on what children observe, and NOT on scientific explanations involving mass and density.</a:t>
            </a:r>
            <a:endParaRPr lang="en-GB" dirty="0"/>
          </a:p>
        </p:txBody>
      </p:sp>
      <p:sp>
        <p:nvSpPr>
          <p:cNvPr id="3" name="Title 2"/>
          <p:cNvSpPr>
            <a:spLocks noGrp="1"/>
          </p:cNvSpPr>
          <p:nvPr>
            <p:ph type="title"/>
          </p:nvPr>
        </p:nvSpPr>
        <p:spPr/>
        <p:txBody>
          <a:bodyPr/>
          <a:lstStyle/>
          <a:p>
            <a:r>
              <a:rPr lang="en-GB" dirty="0" smtClean="0"/>
              <a:t>Up and Down</a:t>
            </a:r>
            <a:endParaRPr lang="en-GB" dirty="0"/>
          </a:p>
        </p:txBody>
      </p:sp>
    </p:spTree>
    <p:extLst>
      <p:ext uri="{BB962C8B-B14F-4D97-AF65-F5344CB8AC3E}">
        <p14:creationId xmlns:p14="http://schemas.microsoft.com/office/powerpoint/2010/main" val="10709725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r>
              <a:rPr lang="en-GB" altLang="en-US" dirty="0" smtClean="0"/>
              <a:t>“Up and down” (Use devices to film and slow down)</a:t>
            </a:r>
          </a:p>
        </p:txBody>
      </p:sp>
      <p:sp>
        <p:nvSpPr>
          <p:cNvPr id="9219" name="Content Placeholder 2"/>
          <p:cNvSpPr>
            <a:spLocks noGrp="1"/>
          </p:cNvSpPr>
          <p:nvPr>
            <p:ph idx="1"/>
          </p:nvPr>
        </p:nvSpPr>
        <p:spPr/>
        <p:txBody>
          <a:bodyPr/>
          <a:lstStyle/>
          <a:p>
            <a:pPr eaLnBrk="1" hangingPunct="1">
              <a:defRPr/>
            </a:pPr>
            <a:r>
              <a:rPr lang="en-GB" sz="2000" dirty="0" smtClean="0"/>
              <a:t>Working in pairs:</a:t>
            </a:r>
          </a:p>
          <a:p>
            <a:pPr marL="514350" indent="-514350" eaLnBrk="1" hangingPunct="1">
              <a:buFont typeface="Wingdings" panose="05000000000000000000" pitchFamily="2" charset="2"/>
              <a:buAutoNum type="arabicPeriod"/>
              <a:defRPr/>
            </a:pPr>
            <a:r>
              <a:rPr lang="en-GB" sz="2000" dirty="0" smtClean="0"/>
              <a:t>Pour lemonade into the glass tumbler – think about and note down how you would encourage children to experience the effect of the gas in the lemonade.</a:t>
            </a:r>
          </a:p>
          <a:p>
            <a:pPr marL="514350" indent="-514350" eaLnBrk="1" hangingPunct="1">
              <a:buFont typeface="Wingdings" panose="05000000000000000000" pitchFamily="2" charset="2"/>
              <a:buAutoNum type="arabicPeriod"/>
              <a:defRPr/>
            </a:pPr>
            <a:r>
              <a:rPr lang="en-GB" sz="2000" dirty="0" smtClean="0"/>
              <a:t>Drop in some raisins and observe and </a:t>
            </a:r>
            <a:r>
              <a:rPr lang="en-GB" sz="2000" b="1" dirty="0" smtClean="0"/>
              <a:t>record in detailed annotated drawings </a:t>
            </a:r>
            <a:r>
              <a:rPr lang="en-GB" sz="2000" dirty="0" smtClean="0"/>
              <a:t>what happens. Think about how you could use your teacher observations to encourage children’s observations of this phenomenon.</a:t>
            </a:r>
          </a:p>
          <a:p>
            <a:pPr marL="514350" indent="-514350" eaLnBrk="1" hangingPunct="1">
              <a:buFont typeface="Wingdings" panose="05000000000000000000" pitchFamily="2" charset="2"/>
              <a:buAutoNum type="arabicPeriod"/>
              <a:defRPr/>
            </a:pPr>
            <a:r>
              <a:rPr lang="en-GB" sz="2000" dirty="0" smtClean="0"/>
              <a:t>List the questions that you could ask the children to encourage their observations – what should they notice?</a:t>
            </a:r>
          </a:p>
          <a:p>
            <a:pPr marL="514350" indent="-514350" eaLnBrk="1" hangingPunct="1">
              <a:buFont typeface="Wingdings" panose="05000000000000000000" pitchFamily="2" charset="2"/>
              <a:buAutoNum type="arabicPeriod"/>
              <a:defRPr/>
            </a:pPr>
            <a:r>
              <a:rPr lang="en-GB" sz="2000" dirty="0" smtClean="0"/>
              <a:t>Stir the lemonade until there are no gas bubbles – how could you use this to encourage pupils’ observations? Can they explain the difference?</a:t>
            </a:r>
          </a:p>
          <a:p>
            <a:pPr eaLnBrk="1" hangingPunct="1">
              <a:defRPr/>
            </a:pPr>
            <a:endParaRPr lang="en-GB" dirty="0" smtClean="0"/>
          </a:p>
        </p:txBody>
      </p:sp>
    </p:spTree>
    <p:extLst>
      <p:ext uri="{BB962C8B-B14F-4D97-AF65-F5344CB8AC3E}">
        <p14:creationId xmlns:p14="http://schemas.microsoft.com/office/powerpoint/2010/main" val="204967149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smtClean="0"/>
              <a:t>Questions to ask</a:t>
            </a:r>
          </a:p>
        </p:txBody>
      </p:sp>
      <p:sp>
        <p:nvSpPr>
          <p:cNvPr id="22531" name="Content Placeholder 2"/>
          <p:cNvSpPr>
            <a:spLocks noGrp="1"/>
          </p:cNvSpPr>
          <p:nvPr>
            <p:ph idx="1"/>
          </p:nvPr>
        </p:nvSpPr>
        <p:spPr/>
        <p:txBody>
          <a:bodyPr/>
          <a:lstStyle/>
          <a:p>
            <a:r>
              <a:rPr lang="en-GB" altLang="en-US" smtClean="0"/>
              <a:t>What do the bubbles feel like on your face?</a:t>
            </a:r>
          </a:p>
          <a:p>
            <a:r>
              <a:rPr lang="en-GB" altLang="en-US" smtClean="0"/>
              <a:t>What can you see in the lemonade?</a:t>
            </a:r>
          </a:p>
          <a:p>
            <a:r>
              <a:rPr lang="en-GB" altLang="en-US" smtClean="0"/>
              <a:t>Why do you think the raisins are going up and down?</a:t>
            </a:r>
          </a:p>
          <a:p>
            <a:r>
              <a:rPr lang="en-GB" altLang="en-US" smtClean="0"/>
              <a:t>What happens if you stir the lemonade?</a:t>
            </a:r>
          </a:p>
          <a:p>
            <a:pPr>
              <a:buFont typeface="Wingdings" panose="05000000000000000000" pitchFamily="2" charset="2"/>
              <a:buNone/>
            </a:pPr>
            <a:endParaRPr lang="en-GB" altLang="en-US" smtClean="0"/>
          </a:p>
        </p:txBody>
      </p:sp>
    </p:spTree>
    <p:extLst>
      <p:ext uri="{BB962C8B-B14F-4D97-AF65-F5344CB8AC3E}">
        <p14:creationId xmlns:p14="http://schemas.microsoft.com/office/powerpoint/2010/main" val="46258370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42938" y="714375"/>
            <a:ext cx="8043862" cy="1190625"/>
          </a:xfrm>
          <a:prstGeom prst="roundRect">
            <a:avLst>
              <a:gd name="adj" fmla="val 50000"/>
            </a:avLst>
          </a:prstGeom>
        </p:spPr>
        <p:txBody>
          <a:bodyPr>
            <a:normAutofit fontScale="90000"/>
          </a:bodyPr>
          <a:lstStyle/>
          <a:p>
            <a:r>
              <a:rPr lang="en-GB" altLang="en-US" sz="2800" smtClean="0"/>
              <a:t>Looking, thinking and talking for active learning in the Foundation Phase</a:t>
            </a:r>
          </a:p>
        </p:txBody>
      </p:sp>
      <p:sp>
        <p:nvSpPr>
          <p:cNvPr id="12291" name="Content Placeholder 2"/>
          <p:cNvSpPr>
            <a:spLocks noGrp="1"/>
          </p:cNvSpPr>
          <p:nvPr>
            <p:ph idx="1"/>
          </p:nvPr>
        </p:nvSpPr>
        <p:spPr/>
        <p:txBody>
          <a:bodyPr/>
          <a:lstStyle/>
          <a:p>
            <a:pPr eaLnBrk="1" hangingPunct="1"/>
            <a:endParaRPr lang="en-GB" altLang="en-US" b="1" i="1" dirty="0" smtClean="0"/>
          </a:p>
          <a:p>
            <a:pPr eaLnBrk="1" hangingPunct="1"/>
            <a:r>
              <a:rPr lang="en-GB" altLang="en-US" b="1" i="1" dirty="0" smtClean="0"/>
              <a:t>Discussion is promoted in collaborative contexts to support learners in modifying and developing their ideas.</a:t>
            </a:r>
          </a:p>
          <a:p>
            <a:pPr eaLnBrk="1" hangingPunct="1"/>
            <a:endParaRPr lang="en-GB" altLang="en-US" b="1" i="1" dirty="0" smtClean="0"/>
          </a:p>
          <a:p>
            <a:pPr eaLnBrk="1" hangingPunct="1"/>
            <a:r>
              <a:rPr lang="en-GB" altLang="en-US" b="1" i="1" dirty="0" smtClean="0"/>
              <a:t>An individual sense of purpose is promoted that will vary according to each learner’s starting point.</a:t>
            </a:r>
            <a:endParaRPr lang="en-GB" altLang="en-US" i="1" dirty="0" smtClean="0"/>
          </a:p>
        </p:txBody>
      </p:sp>
    </p:spTree>
    <p:extLst>
      <p:ext uri="{BB962C8B-B14F-4D97-AF65-F5344CB8AC3E}">
        <p14:creationId xmlns:p14="http://schemas.microsoft.com/office/powerpoint/2010/main" val="192142174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GB" altLang="en-US" smtClean="0"/>
              <a:t>Case Study: Reception class - Spider</a:t>
            </a:r>
            <a:endParaRPr lang="en-US" altLang="en-US" smtClean="0"/>
          </a:p>
        </p:txBody>
      </p:sp>
      <p:sp>
        <p:nvSpPr>
          <p:cNvPr id="3" name="Content Placeholder 2"/>
          <p:cNvSpPr>
            <a:spLocks noGrp="1"/>
          </p:cNvSpPr>
          <p:nvPr>
            <p:ph idx="1"/>
          </p:nvPr>
        </p:nvSpPr>
        <p:spPr/>
        <p:txBody>
          <a:bodyPr/>
          <a:lstStyle/>
          <a:p>
            <a:pPr>
              <a:defRPr/>
            </a:pPr>
            <a:r>
              <a:rPr lang="en-GB" sz="2400" dirty="0" smtClean="0"/>
              <a:t>A “</a:t>
            </a:r>
            <a:r>
              <a:rPr lang="en-GB" sz="2400" dirty="0" err="1" smtClean="0"/>
              <a:t>minibeasts</a:t>
            </a:r>
            <a:r>
              <a:rPr lang="en-GB" sz="2400" dirty="0" smtClean="0"/>
              <a:t>” context for improving observation skills in science.</a:t>
            </a:r>
          </a:p>
          <a:p>
            <a:pPr marL="514350" indent="-514350">
              <a:buFont typeface="Wingdings" panose="05000000000000000000" pitchFamily="2" charset="2"/>
              <a:buAutoNum type="arabicPeriod"/>
              <a:defRPr/>
            </a:pPr>
            <a:r>
              <a:rPr lang="en-GB" sz="2400" dirty="0" smtClean="0"/>
              <a:t>The pupils collected some small creatures from the school grounds and made observational drawings (not helped).</a:t>
            </a:r>
          </a:p>
          <a:p>
            <a:pPr marL="514350" indent="-514350">
              <a:buFont typeface="Wingdings" panose="05000000000000000000" pitchFamily="2" charset="2"/>
              <a:buAutoNum type="arabicPeriod"/>
              <a:defRPr/>
            </a:pPr>
            <a:r>
              <a:rPr lang="en-GB" sz="2400" dirty="0" smtClean="0"/>
              <a:t>Three weeks later the digital microscope was used to project magnified images of </a:t>
            </a:r>
            <a:r>
              <a:rPr lang="en-GB" sz="2400" dirty="0" err="1" smtClean="0"/>
              <a:t>minibeasts</a:t>
            </a:r>
            <a:r>
              <a:rPr lang="en-GB" sz="2400" dirty="0" smtClean="0"/>
              <a:t> onto a IWB.</a:t>
            </a:r>
          </a:p>
          <a:p>
            <a:pPr marL="514350" indent="-514350">
              <a:buFont typeface="Wingdings" panose="05000000000000000000" pitchFamily="2" charset="2"/>
              <a:buAutoNum type="arabicPeriod"/>
              <a:defRPr/>
            </a:pPr>
            <a:r>
              <a:rPr lang="en-GB" sz="2400" dirty="0" smtClean="0"/>
              <a:t>The pupils made further drawings and compared their before and after attempts.</a:t>
            </a:r>
          </a:p>
          <a:p>
            <a:pPr marL="514350" indent="-514350">
              <a:buFont typeface="Wingdings" panose="05000000000000000000" pitchFamily="2" charset="2"/>
              <a:buAutoNum type="arabicPeriod"/>
              <a:defRPr/>
            </a:pPr>
            <a:endParaRPr lang="en-GB" dirty="0" smtClean="0"/>
          </a:p>
          <a:p>
            <a:pPr marL="514350" indent="-514350">
              <a:buFont typeface="Wingdings" panose="05000000000000000000" pitchFamily="2" charset="2"/>
              <a:buAutoNum type="arabicPeriod"/>
              <a:defRPr/>
            </a:pPr>
            <a:endParaRPr lang="en-US" dirty="0"/>
          </a:p>
        </p:txBody>
      </p:sp>
    </p:spTree>
    <p:extLst>
      <p:ext uri="{BB962C8B-B14F-4D97-AF65-F5344CB8AC3E}">
        <p14:creationId xmlns:p14="http://schemas.microsoft.com/office/powerpoint/2010/main" val="209506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dirty="0" smtClean="0"/>
              <a:t>What children do and say</a:t>
            </a:r>
            <a:endParaRPr lang="en-US" altLang="en-US" dirty="0" smtClean="0"/>
          </a:p>
        </p:txBody>
      </p:sp>
      <p:sp>
        <p:nvSpPr>
          <p:cNvPr id="16387" name="Content Placeholder 2"/>
          <p:cNvSpPr>
            <a:spLocks noGrp="1"/>
          </p:cNvSpPr>
          <p:nvPr>
            <p:ph idx="1"/>
          </p:nvPr>
        </p:nvSpPr>
        <p:spPr/>
        <p:txBody>
          <a:bodyPr/>
          <a:lstStyle/>
          <a:p>
            <a:pPr marL="109728" indent="0">
              <a:buNone/>
            </a:pPr>
            <a:endParaRPr lang="en-US" altLang="en-US" dirty="0" smtClean="0"/>
          </a:p>
        </p:txBody>
      </p:sp>
      <p:pic>
        <p:nvPicPr>
          <p:cNvPr id="1638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1" y="1481328"/>
            <a:ext cx="4141787" cy="4113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4531" y="1511301"/>
            <a:ext cx="4105275" cy="4298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045904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sz="4800" b="1" dirty="0" smtClean="0"/>
          </a:p>
          <a:p>
            <a:r>
              <a:rPr lang="en-GB" sz="4800" b="1" dirty="0" smtClean="0"/>
              <a:t>What’s in the box?</a:t>
            </a:r>
            <a:endParaRPr lang="en-US" sz="4800" b="1" dirty="0"/>
          </a:p>
        </p:txBody>
      </p:sp>
      <p:sp>
        <p:nvSpPr>
          <p:cNvPr id="3" name="Title 2"/>
          <p:cNvSpPr>
            <a:spLocks noGrp="1"/>
          </p:cNvSpPr>
          <p:nvPr>
            <p:ph type="title"/>
          </p:nvPr>
        </p:nvSpPr>
        <p:spPr/>
        <p:txBody>
          <a:bodyPr/>
          <a:lstStyle/>
          <a:p>
            <a:r>
              <a:rPr lang="en-GB" dirty="0" smtClean="0"/>
              <a:t>Activity: Asking questions</a:t>
            </a:r>
            <a:endParaRPr lang="en-US" dirty="0"/>
          </a:p>
        </p:txBody>
      </p:sp>
    </p:spTree>
    <p:extLst>
      <p:ext uri="{BB962C8B-B14F-4D97-AF65-F5344CB8AC3E}">
        <p14:creationId xmlns:p14="http://schemas.microsoft.com/office/powerpoint/2010/main" val="201800579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b="1" dirty="0" smtClean="0"/>
          </a:p>
          <a:p>
            <a:endParaRPr lang="en-GB" b="1" dirty="0"/>
          </a:p>
          <a:p>
            <a:r>
              <a:rPr lang="en-GB" sz="4000" b="1" dirty="0" smtClean="0"/>
              <a:t>Question Quibble</a:t>
            </a:r>
          </a:p>
          <a:p>
            <a:endParaRPr lang="en-GB" sz="4000" b="1" dirty="0"/>
          </a:p>
          <a:p>
            <a:endParaRPr lang="en-GB" sz="4000" b="1" dirty="0" smtClean="0"/>
          </a:p>
          <a:p>
            <a:endParaRPr lang="en-GB" sz="4000" b="1" dirty="0"/>
          </a:p>
          <a:p>
            <a:pPr marL="109728" indent="0">
              <a:buNone/>
            </a:pPr>
            <a:r>
              <a:rPr lang="en-GB" sz="2400" dirty="0" smtClean="0"/>
              <a:t>Reference: </a:t>
            </a:r>
            <a:r>
              <a:rPr lang="en-GB" sz="2400" dirty="0" err="1" smtClean="0"/>
              <a:t>Backlock</a:t>
            </a:r>
            <a:r>
              <a:rPr lang="en-GB" sz="2400" dirty="0" smtClean="0"/>
              <a:t>, K. et al. (2011) </a:t>
            </a:r>
            <a:r>
              <a:rPr lang="en-GB" sz="2400" i="1" dirty="0" smtClean="0"/>
              <a:t>Science Enquiry Games 4 -7 years</a:t>
            </a:r>
            <a:r>
              <a:rPr lang="en-GB" sz="2400" dirty="0" smtClean="0"/>
              <a:t>. </a:t>
            </a:r>
            <a:r>
              <a:rPr lang="en-GB" sz="2400" dirty="0" err="1" smtClean="0"/>
              <a:t>Sandbach</a:t>
            </a:r>
            <a:r>
              <a:rPr lang="en-GB" sz="2400" dirty="0" smtClean="0"/>
              <a:t>: Millgate House Education.</a:t>
            </a:r>
            <a:endParaRPr lang="en-US" sz="2400" dirty="0"/>
          </a:p>
        </p:txBody>
      </p:sp>
      <p:sp>
        <p:nvSpPr>
          <p:cNvPr id="3" name="Title 2"/>
          <p:cNvSpPr>
            <a:spLocks noGrp="1"/>
          </p:cNvSpPr>
          <p:nvPr>
            <p:ph type="title"/>
          </p:nvPr>
        </p:nvSpPr>
        <p:spPr/>
        <p:txBody>
          <a:bodyPr/>
          <a:lstStyle/>
          <a:p>
            <a:r>
              <a:rPr lang="en-GB" dirty="0" smtClean="0"/>
              <a:t>Activity </a:t>
            </a:r>
            <a:endParaRPr lang="en-US" dirty="0"/>
          </a:p>
        </p:txBody>
      </p:sp>
    </p:spTree>
    <p:extLst>
      <p:ext uri="{BB962C8B-B14F-4D97-AF65-F5344CB8AC3E}">
        <p14:creationId xmlns:p14="http://schemas.microsoft.com/office/powerpoint/2010/main" val="414548530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2400" dirty="0">
                <a:latin typeface="Arial" pitchFamily="34" charset="0"/>
                <a:cs typeface="Arial" pitchFamily="34" charset="0"/>
              </a:rPr>
              <a:t>Science in the National Curriculum for Wales Guidance: </a:t>
            </a:r>
            <a:r>
              <a:rPr lang="en-GB" sz="2400" dirty="0" smtClean="0">
                <a:latin typeface="Arial" pitchFamily="34" charset="0"/>
                <a:cs typeface="Arial" pitchFamily="34" charset="0"/>
                <a:hlinkClick r:id="rId2"/>
              </a:rPr>
              <a:t>http</a:t>
            </a:r>
            <a:r>
              <a:rPr lang="en-GB" sz="2400" dirty="0">
                <a:latin typeface="Arial" pitchFamily="34" charset="0"/>
                <a:cs typeface="Arial" pitchFamily="34" charset="0"/>
                <a:hlinkClick r:id="rId2"/>
              </a:rPr>
              <a:t>://learning.gov.wales/resources/browse-all/science-in-the-national-curriculum/?</a:t>
            </a:r>
            <a:r>
              <a:rPr lang="en-GB" sz="2400" dirty="0" smtClean="0">
                <a:latin typeface="Arial" pitchFamily="34" charset="0"/>
                <a:cs typeface="Arial" pitchFamily="34" charset="0"/>
                <a:hlinkClick r:id="rId2"/>
              </a:rPr>
              <a:t>lang=en</a:t>
            </a:r>
            <a:r>
              <a:rPr lang="en-GB" sz="2400" dirty="0" smtClean="0">
                <a:latin typeface="Arial" pitchFamily="34" charset="0"/>
                <a:cs typeface="Arial" pitchFamily="34" charset="0"/>
              </a:rPr>
              <a:t> </a:t>
            </a:r>
            <a:endParaRPr lang="en-GB" sz="2400" dirty="0">
              <a:latin typeface="Arial" pitchFamily="34" charset="0"/>
              <a:cs typeface="Arial" pitchFamily="34" charset="0"/>
            </a:endParaRPr>
          </a:p>
          <a:p>
            <a:r>
              <a:rPr lang="en-GB" sz="2400" dirty="0" smtClean="0">
                <a:latin typeface="Arial" pitchFamily="34" charset="0"/>
                <a:cs typeface="Arial" pitchFamily="34" charset="0"/>
              </a:rPr>
              <a:t>Science </a:t>
            </a:r>
            <a:r>
              <a:rPr lang="en-GB" sz="2400" dirty="0">
                <a:latin typeface="Arial" pitchFamily="34" charset="0"/>
                <a:cs typeface="Arial" pitchFamily="34" charset="0"/>
              </a:rPr>
              <a:t>in the National Curriculum for Wales Guidance: </a:t>
            </a:r>
            <a:r>
              <a:rPr lang="en-GB" altLang="en-US" sz="2400" dirty="0">
                <a:latin typeface="Arial" panose="020B0604020202020204" pitchFamily="34" charset="0"/>
                <a:cs typeface="Arial" panose="020B0604020202020204" pitchFamily="34" charset="0"/>
              </a:rPr>
              <a:t>2008 Key Stage 2 Science Enquiry Skills Framework for Progression </a:t>
            </a:r>
            <a:r>
              <a:rPr lang="en-GB" altLang="en-US" sz="2400" i="1" dirty="0">
                <a:latin typeface="Arial" panose="020B0604020202020204" pitchFamily="34" charset="0"/>
                <a:cs typeface="Arial" panose="020B0604020202020204" pitchFamily="34" charset="0"/>
              </a:rPr>
              <a:t>on Moodle </a:t>
            </a:r>
            <a:endParaRPr lang="en-GB" sz="2400" dirty="0" smtClean="0">
              <a:latin typeface="Arial" pitchFamily="34" charset="0"/>
              <a:cs typeface="Arial" pitchFamily="34" charset="0"/>
            </a:endParaRPr>
          </a:p>
          <a:p>
            <a:r>
              <a:rPr lang="en-GB" sz="2400" dirty="0" smtClean="0">
                <a:latin typeface="Arial" pitchFamily="34" charset="0"/>
                <a:cs typeface="Arial" pitchFamily="34" charset="0"/>
              </a:rPr>
              <a:t>The Foundation </a:t>
            </a:r>
            <a:r>
              <a:rPr lang="en-GB" sz="2400" dirty="0">
                <a:latin typeface="Arial" pitchFamily="34" charset="0"/>
                <a:cs typeface="Arial" pitchFamily="34" charset="0"/>
              </a:rPr>
              <a:t>Phase </a:t>
            </a:r>
            <a:r>
              <a:rPr lang="en-GB" sz="2400" dirty="0" smtClean="0">
                <a:latin typeface="Arial" pitchFamily="34" charset="0"/>
                <a:cs typeface="Arial" pitchFamily="34" charset="0"/>
              </a:rPr>
              <a:t>Framework (revised 2015): </a:t>
            </a:r>
            <a:r>
              <a:rPr lang="en-GB" sz="2400" dirty="0">
                <a:latin typeface="Arial" pitchFamily="34" charset="0"/>
                <a:cs typeface="Arial" pitchFamily="34" charset="0"/>
                <a:hlinkClick r:id="rId3"/>
              </a:rPr>
              <a:t>http://learning.gov.wales/resources/browse-all/foundation-phase-framework/?</a:t>
            </a:r>
            <a:r>
              <a:rPr lang="en-GB" sz="2400" dirty="0" smtClean="0">
                <a:latin typeface="Arial" pitchFamily="34" charset="0"/>
                <a:cs typeface="Arial" pitchFamily="34" charset="0"/>
                <a:hlinkClick r:id="rId3"/>
              </a:rPr>
              <a:t>lang=en</a:t>
            </a:r>
            <a:endParaRPr lang="en-GB" sz="2400" dirty="0" smtClean="0">
              <a:latin typeface="Arial" pitchFamily="34" charset="0"/>
              <a:cs typeface="Arial" pitchFamily="34" charset="0"/>
            </a:endParaRPr>
          </a:p>
          <a:p>
            <a:r>
              <a:rPr lang="en-GB" sz="2400" dirty="0"/>
              <a:t>Harlen, W. (2015) “Working with the Big Ideas of science education”. Trieste. SEP.</a:t>
            </a:r>
          </a:p>
          <a:p>
            <a:r>
              <a:rPr lang="en-GB" sz="2400" b="1" dirty="0" smtClean="0">
                <a:latin typeface="Arial" pitchFamily="34" charset="0"/>
                <a:cs typeface="Arial" pitchFamily="34" charset="0"/>
              </a:rPr>
              <a:t>Other articles on Moodle</a:t>
            </a:r>
            <a:r>
              <a:rPr lang="en-GB" sz="2400" b="1" dirty="0">
                <a:latin typeface="Arial" pitchFamily="34" charset="0"/>
                <a:cs typeface="Arial" pitchFamily="34" charset="0"/>
              </a:rPr>
              <a:t/>
            </a:r>
            <a:br>
              <a:rPr lang="en-GB" sz="2400" b="1" dirty="0">
                <a:latin typeface="Arial" pitchFamily="34" charset="0"/>
                <a:cs typeface="Arial" pitchFamily="34" charset="0"/>
              </a:rPr>
            </a:br>
            <a:endParaRPr lang="en-US" dirty="0"/>
          </a:p>
        </p:txBody>
      </p:sp>
      <p:sp>
        <p:nvSpPr>
          <p:cNvPr id="3" name="Title 2"/>
          <p:cNvSpPr>
            <a:spLocks noGrp="1"/>
          </p:cNvSpPr>
          <p:nvPr>
            <p:ph type="title"/>
          </p:nvPr>
        </p:nvSpPr>
        <p:spPr/>
        <p:txBody>
          <a:bodyPr/>
          <a:lstStyle/>
          <a:p>
            <a:r>
              <a:rPr lang="en-GB" dirty="0" smtClean="0"/>
              <a:t>Directed reading</a:t>
            </a:r>
            <a:endParaRPr lang="en-US" dirty="0"/>
          </a:p>
        </p:txBody>
      </p:sp>
    </p:spTree>
    <p:extLst>
      <p:ext uri="{BB962C8B-B14F-4D97-AF65-F5344CB8AC3E}">
        <p14:creationId xmlns:p14="http://schemas.microsoft.com/office/powerpoint/2010/main" val="5711782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109728" indent="0">
              <a:buNone/>
            </a:pPr>
            <a:r>
              <a:rPr lang="en-GB" u="sng" dirty="0" smtClean="0"/>
              <a:t>STEM </a:t>
            </a:r>
            <a:r>
              <a:rPr lang="en-GB" u="sng" dirty="0"/>
              <a:t>LINKS 2017</a:t>
            </a:r>
            <a:endParaRPr lang="en-GB" dirty="0"/>
          </a:p>
          <a:p>
            <a:r>
              <a:rPr lang="en-GB" u="sng" dirty="0">
                <a:hlinkClick r:id="rId2"/>
              </a:rPr>
              <a:t>https://</a:t>
            </a:r>
            <a:r>
              <a:rPr lang="en-GB" u="sng" dirty="0" smtClean="0">
                <a:hlinkClick r:id="rId2"/>
              </a:rPr>
              <a:t>www.stem.org.uk/cross-curricular-topics-resources</a:t>
            </a:r>
            <a:endParaRPr lang="en-GB" dirty="0"/>
          </a:p>
          <a:p>
            <a:pPr marL="109728" indent="0">
              <a:buNone/>
            </a:pPr>
            <a:r>
              <a:rPr lang="en-GB" u="sng" dirty="0" smtClean="0"/>
              <a:t>HWB </a:t>
            </a:r>
            <a:r>
              <a:rPr lang="en-GB" u="sng" dirty="0"/>
              <a:t>SCIENCE</a:t>
            </a:r>
            <a:endParaRPr lang="en-GB" dirty="0"/>
          </a:p>
          <a:p>
            <a:r>
              <a:rPr lang="en-GB" u="sng" dirty="0">
                <a:hlinkClick r:id="rId3"/>
              </a:rPr>
              <a:t>http://hwb.wales.gov.uk/Resources/browse?sort=recommendation&amp;language=en&amp;category=Focus%20on%20Science&amp;tags=Year%20of%20Science&amp;tags=Focus%20on%20Science</a:t>
            </a:r>
            <a:endParaRPr lang="en-GB" dirty="0"/>
          </a:p>
          <a:p>
            <a:pPr marL="109728" indent="0">
              <a:buNone/>
            </a:pPr>
            <a:r>
              <a:rPr lang="en-GB" u="sng" dirty="0" smtClean="0"/>
              <a:t>The Crunch</a:t>
            </a:r>
          </a:p>
          <a:p>
            <a:r>
              <a:rPr lang="en-GB" b="1" u="sng" dirty="0" smtClean="0">
                <a:hlinkClick r:id="rId4"/>
              </a:rPr>
              <a:t>thecrunch.wellcome.ac.uk/schools</a:t>
            </a:r>
            <a:endParaRPr lang="en-GB" b="1" u="sng" dirty="0" smtClean="0"/>
          </a:p>
          <a:p>
            <a:pPr marL="109728" indent="0">
              <a:buNone/>
            </a:pPr>
            <a:r>
              <a:rPr lang="en-GB" b="1" u="sng" dirty="0" smtClean="0"/>
              <a:t>Crest Star Science</a:t>
            </a:r>
            <a:r>
              <a:rPr lang="en-GB" dirty="0" smtClean="0">
                <a:hlinkClick r:id="rId5"/>
              </a:rPr>
              <a:t>http</a:t>
            </a:r>
            <a:r>
              <a:rPr lang="en-GB" dirty="0">
                <a:hlinkClick r:id="rId5"/>
              </a:rPr>
              <a:t>://www.crestawards.org/all-star-activities</a:t>
            </a:r>
            <a:r>
              <a:rPr lang="en-GB" dirty="0" smtClean="0">
                <a:hlinkClick r:id="rId5"/>
              </a:rPr>
              <a:t>/</a:t>
            </a:r>
            <a:endParaRPr lang="en-GB" u="sng" dirty="0" smtClean="0">
              <a:hlinkClick r:id="rId6"/>
            </a:endParaRPr>
          </a:p>
          <a:p>
            <a:pPr marL="109728" indent="0">
              <a:buNone/>
            </a:pPr>
            <a:r>
              <a:rPr lang="en-GB" b="1" u="sng" dirty="0" smtClean="0"/>
              <a:t>EXPLORIFY</a:t>
            </a:r>
            <a:endParaRPr lang="en-GB" u="sng" dirty="0">
              <a:hlinkClick r:id="rId6"/>
            </a:endParaRPr>
          </a:p>
          <a:p>
            <a:r>
              <a:rPr lang="en-GB" u="sng" dirty="0" smtClean="0">
                <a:hlinkClick r:id="rId6"/>
              </a:rPr>
              <a:t>https</a:t>
            </a:r>
            <a:r>
              <a:rPr lang="en-GB" u="sng" dirty="0">
                <a:hlinkClick r:id="rId6"/>
              </a:rPr>
              <a:t>://explorify.wellcome.ac.uk/</a:t>
            </a:r>
            <a:endParaRPr lang="en-GB" dirty="0"/>
          </a:p>
          <a:p>
            <a:endParaRPr lang="en-GB" dirty="0" smtClean="0"/>
          </a:p>
          <a:p>
            <a:endParaRPr lang="en-GB" dirty="0"/>
          </a:p>
          <a:p>
            <a:pPr marL="109728" indent="0">
              <a:buNone/>
            </a:pPr>
            <a:endParaRPr lang="en-GB" u="sng" dirty="0"/>
          </a:p>
        </p:txBody>
      </p:sp>
      <p:sp>
        <p:nvSpPr>
          <p:cNvPr id="3" name="Title 2"/>
          <p:cNvSpPr>
            <a:spLocks noGrp="1"/>
          </p:cNvSpPr>
          <p:nvPr>
            <p:ph type="title"/>
          </p:nvPr>
        </p:nvSpPr>
        <p:spPr/>
        <p:txBody>
          <a:bodyPr/>
          <a:lstStyle/>
          <a:p>
            <a:r>
              <a:rPr lang="en-GB" dirty="0" smtClean="0"/>
              <a:t>Essential links</a:t>
            </a:r>
            <a:endParaRPr lang="en-GB" dirty="0"/>
          </a:p>
        </p:txBody>
      </p:sp>
    </p:spTree>
    <p:extLst>
      <p:ext uri="{BB962C8B-B14F-4D97-AF65-F5344CB8AC3E}">
        <p14:creationId xmlns:p14="http://schemas.microsoft.com/office/powerpoint/2010/main" val="245630362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lvl="0"/>
            <a:r>
              <a:rPr lang="en-GB" sz="2800" dirty="0"/>
              <a:t>Goldsworthy, A. &amp; </a:t>
            </a:r>
            <a:r>
              <a:rPr lang="en-GB" sz="2800" dirty="0" err="1"/>
              <a:t>Ponchoud</a:t>
            </a:r>
            <a:r>
              <a:rPr lang="en-GB" sz="2800" dirty="0"/>
              <a:t>, R</a:t>
            </a:r>
            <a:r>
              <a:rPr lang="en-GB" sz="2800" dirty="0" smtClean="0"/>
              <a:t>. </a:t>
            </a:r>
            <a:r>
              <a:rPr lang="en-GB" sz="2800" dirty="0"/>
              <a:t>(2008) </a:t>
            </a:r>
            <a:r>
              <a:rPr lang="en-GB" sz="2800" i="1" dirty="0"/>
              <a:t>Science Enquiry Games.</a:t>
            </a:r>
            <a:r>
              <a:rPr lang="en-GB" sz="2800" dirty="0"/>
              <a:t> </a:t>
            </a:r>
            <a:r>
              <a:rPr lang="en-GB" sz="2800" dirty="0" err="1" smtClean="0"/>
              <a:t>Sandbach</a:t>
            </a:r>
            <a:r>
              <a:rPr lang="en-GB" sz="2800" dirty="0" smtClean="0"/>
              <a:t>: </a:t>
            </a:r>
            <a:r>
              <a:rPr lang="en-GB" sz="2800" dirty="0" err="1"/>
              <a:t>Millgate</a:t>
            </a:r>
            <a:r>
              <a:rPr lang="en-GB" sz="2800" dirty="0"/>
              <a:t> House</a:t>
            </a:r>
            <a:r>
              <a:rPr lang="en-GB" sz="2800" dirty="0" smtClean="0"/>
              <a:t>.</a:t>
            </a:r>
            <a:endParaRPr lang="en-GB" sz="2800" dirty="0" smtClean="0">
              <a:latin typeface="Arial" pitchFamily="34" charset="0"/>
              <a:cs typeface="Arial" pitchFamily="34" charset="0"/>
            </a:endParaRPr>
          </a:p>
          <a:p>
            <a:r>
              <a:rPr lang="en-GB" sz="2800" dirty="0" smtClean="0">
                <a:latin typeface="Arial" pitchFamily="34" charset="0"/>
                <a:cs typeface="Arial" pitchFamily="34" charset="0"/>
              </a:rPr>
              <a:t>Goldsworthy </a:t>
            </a:r>
            <a:r>
              <a:rPr lang="en-GB" sz="2800" dirty="0">
                <a:latin typeface="Arial" pitchFamily="34" charset="0"/>
                <a:cs typeface="Arial" pitchFamily="34" charset="0"/>
              </a:rPr>
              <a:t>A. and </a:t>
            </a:r>
            <a:r>
              <a:rPr lang="en-GB" sz="2800" dirty="0" err="1">
                <a:latin typeface="Arial" pitchFamily="34" charset="0"/>
                <a:cs typeface="Arial" pitchFamily="34" charset="0"/>
              </a:rPr>
              <a:t>Feasey</a:t>
            </a:r>
            <a:r>
              <a:rPr lang="en-GB" sz="2800" dirty="0">
                <a:latin typeface="Arial" pitchFamily="34" charset="0"/>
                <a:cs typeface="Arial" pitchFamily="34" charset="0"/>
              </a:rPr>
              <a:t> R.(1997) </a:t>
            </a:r>
            <a:r>
              <a:rPr lang="en-GB" sz="2800" i="1" dirty="0">
                <a:latin typeface="Arial" pitchFamily="34" charset="0"/>
                <a:cs typeface="Arial" pitchFamily="34" charset="0"/>
              </a:rPr>
              <a:t>Making sense of primary science investigations. </a:t>
            </a:r>
            <a:r>
              <a:rPr lang="en-GB" sz="2800" dirty="0">
                <a:latin typeface="Arial" pitchFamily="34" charset="0"/>
                <a:cs typeface="Arial" pitchFamily="34" charset="0"/>
              </a:rPr>
              <a:t>Hatfield: ASE.</a:t>
            </a:r>
            <a:r>
              <a:rPr lang="en-US" sz="2800" dirty="0"/>
              <a:t> </a:t>
            </a:r>
          </a:p>
          <a:p>
            <a:r>
              <a:rPr lang="en-GB" sz="2800" dirty="0" smtClean="0">
                <a:latin typeface="Arial" pitchFamily="34" charset="0"/>
                <a:cs typeface="Arial" pitchFamily="34" charset="0"/>
              </a:rPr>
              <a:t>Harlen</a:t>
            </a:r>
            <a:r>
              <a:rPr lang="en-GB" sz="2800" dirty="0">
                <a:latin typeface="Arial" pitchFamily="34" charset="0"/>
                <a:cs typeface="Arial" pitchFamily="34" charset="0"/>
              </a:rPr>
              <a:t>, W. (2009) “Enquiry and good science teaching”,</a:t>
            </a:r>
            <a:r>
              <a:rPr lang="en-GB" sz="2800" i="1" dirty="0">
                <a:latin typeface="Arial" pitchFamily="34" charset="0"/>
                <a:cs typeface="Arial" pitchFamily="34" charset="0"/>
              </a:rPr>
              <a:t> Primary Science, </a:t>
            </a:r>
            <a:r>
              <a:rPr lang="en-GB" sz="2800" dirty="0">
                <a:latin typeface="Arial" pitchFamily="34" charset="0"/>
                <a:cs typeface="Arial" pitchFamily="34" charset="0"/>
              </a:rPr>
              <a:t>106, January, p5-8</a:t>
            </a:r>
            <a:r>
              <a:rPr lang="en-GB" sz="2800" dirty="0" smtClean="0">
                <a:latin typeface="Arial" pitchFamily="34" charset="0"/>
                <a:cs typeface="Arial" pitchFamily="34" charset="0"/>
              </a:rPr>
              <a:t>.</a:t>
            </a:r>
          </a:p>
          <a:p>
            <a:r>
              <a:rPr lang="en-GB" sz="2800" dirty="0">
                <a:latin typeface="Arial" pitchFamily="34" charset="0"/>
                <a:cs typeface="Arial" pitchFamily="34" charset="0"/>
              </a:rPr>
              <a:t> Ward, H. and </a:t>
            </a:r>
            <a:r>
              <a:rPr lang="en-GB" sz="2800" dirty="0" err="1">
                <a:latin typeface="Arial" pitchFamily="34" charset="0"/>
                <a:cs typeface="Arial" pitchFamily="34" charset="0"/>
              </a:rPr>
              <a:t>Roden</a:t>
            </a:r>
            <a:r>
              <a:rPr lang="en-GB" sz="2800" dirty="0">
                <a:latin typeface="Arial" pitchFamily="34" charset="0"/>
                <a:cs typeface="Arial" pitchFamily="34" charset="0"/>
              </a:rPr>
              <a:t>, J. (2016) </a:t>
            </a:r>
            <a:r>
              <a:rPr lang="en-GB" sz="2800" i="1" dirty="0">
                <a:latin typeface="Arial" panose="020B0604020202020204" pitchFamily="34" charset="0"/>
                <a:cs typeface="Arial" panose="020B0604020202020204" pitchFamily="34" charset="0"/>
              </a:rPr>
              <a:t>Teaching Science in The Primary Classroom.</a:t>
            </a:r>
            <a:r>
              <a:rPr lang="en-GB" sz="2800" dirty="0">
                <a:latin typeface="Arial" panose="020B0604020202020204" pitchFamily="34" charset="0"/>
                <a:cs typeface="Arial" panose="020B0604020202020204" pitchFamily="34" charset="0"/>
              </a:rPr>
              <a:t> London: Sage</a:t>
            </a:r>
            <a:r>
              <a:rPr lang="en-GB" sz="2800" dirty="0" smtClean="0">
                <a:latin typeface="Arial" panose="020B0604020202020204" pitchFamily="34" charset="0"/>
                <a:cs typeface="Arial" panose="020B0604020202020204" pitchFamily="34" charset="0"/>
              </a:rPr>
              <a:t>.</a:t>
            </a:r>
          </a:p>
          <a:p>
            <a:r>
              <a:rPr lang="en-US" sz="2800" dirty="0" smtClean="0">
                <a:latin typeface="Arial" panose="020B0604020202020204" pitchFamily="34" charset="0"/>
                <a:cs typeface="Arial" panose="020B0604020202020204" pitchFamily="34" charset="0"/>
              </a:rPr>
              <a:t>Turner</a:t>
            </a:r>
            <a:r>
              <a:rPr lang="en-US" sz="2800" dirty="0">
                <a:latin typeface="Arial" panose="020B0604020202020204" pitchFamily="34" charset="0"/>
                <a:cs typeface="Arial" panose="020B0604020202020204" pitchFamily="34" charset="0"/>
              </a:rPr>
              <a:t>, </a:t>
            </a:r>
            <a:r>
              <a:rPr lang="en-US" sz="2800" dirty="0" smtClean="0">
                <a:latin typeface="Arial" panose="020B0604020202020204" pitchFamily="34" charset="0"/>
                <a:cs typeface="Arial" panose="020B0604020202020204" pitchFamily="34" charset="0"/>
              </a:rPr>
              <a:t>J. </a:t>
            </a:r>
            <a:r>
              <a:rPr lang="en-US" sz="2800" dirty="0">
                <a:latin typeface="Arial" panose="020B0604020202020204" pitchFamily="34" charset="0"/>
                <a:cs typeface="Arial" panose="020B0604020202020204" pitchFamily="34" charset="0"/>
              </a:rPr>
              <a:t>et al</a:t>
            </a:r>
            <a:r>
              <a:rPr lang="en-US" sz="2800" dirty="0" smtClean="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(2011)</a:t>
            </a: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It’s not fair – or is it? A guide to developing children’s ideas through primary science enquiry. </a:t>
            </a:r>
            <a:r>
              <a:rPr lang="en-GB" sz="2800" dirty="0" smtClean="0">
                <a:latin typeface="Arial" pitchFamily="34" charset="0"/>
                <a:cs typeface="Arial" pitchFamily="34" charset="0"/>
              </a:rPr>
              <a:t>Hatfield: </a:t>
            </a:r>
            <a:r>
              <a:rPr lang="en-GB" sz="2800" dirty="0">
                <a:latin typeface="Arial" pitchFamily="34" charset="0"/>
                <a:cs typeface="Arial" pitchFamily="34" charset="0"/>
              </a:rPr>
              <a:t>ASE.</a:t>
            </a:r>
          </a:p>
          <a:p>
            <a:pPr marL="109728" indent="0">
              <a:buNone/>
            </a:pPr>
            <a:endParaRPr lang="en-GB" dirty="0">
              <a:latin typeface="Arial" pitchFamily="34" charset="0"/>
              <a:cs typeface="Arial" pitchFamily="34" charset="0"/>
            </a:endParaRPr>
          </a:p>
          <a:p>
            <a:endParaRPr lang="en-US" dirty="0"/>
          </a:p>
        </p:txBody>
      </p:sp>
      <p:sp>
        <p:nvSpPr>
          <p:cNvPr id="3" name="Title 2"/>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65017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1829</TotalTime>
  <Words>3351</Words>
  <Application>Microsoft Office PowerPoint</Application>
  <PresentationFormat>On-screen Show (4:3)</PresentationFormat>
  <Paragraphs>373</Paragraphs>
  <Slides>58</Slides>
  <Notes>1</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Concourse</vt:lpstr>
      <vt:lpstr>ECAD4006 Lecture 1: Dr Ceri Lewis      ppt L1_L2_L3</vt:lpstr>
      <vt:lpstr>PowerPoint Presentation</vt:lpstr>
      <vt:lpstr>The Swimming Pool: </vt:lpstr>
      <vt:lpstr>Broad aims of the science strand</vt:lpstr>
      <vt:lpstr>To help with your own knowledge and understanding of science concepts and skills and to relate this to primary teaching practice:</vt:lpstr>
      <vt:lpstr>Teacher knowledge confidence to develop learners’ scientific knowledge and understanding</vt:lpstr>
      <vt:lpstr>Useful links</vt:lpstr>
      <vt:lpstr>Session objectives</vt:lpstr>
      <vt:lpstr>Attitudes to science?</vt:lpstr>
      <vt:lpstr>PowerPoint Presentation</vt:lpstr>
      <vt:lpstr>The Process of Science</vt:lpstr>
      <vt:lpstr>Accepted view</vt:lpstr>
      <vt:lpstr>PowerPoint Presentation</vt:lpstr>
      <vt:lpstr> Science in the National Curriculum for Wales Guidance at http://learning.gov.wales/?lang=en  http://learning.gov.wales/?skip=1&amp;lang=cy </vt:lpstr>
      <vt:lpstr>Key Stage Two Range:</vt:lpstr>
      <vt:lpstr>What is Science Enquiry? </vt:lpstr>
      <vt:lpstr>Children can answer scientific questions using the science enquiry processes:</vt:lpstr>
      <vt:lpstr>The stages of enquiry can be identified for all enquiry types</vt:lpstr>
      <vt:lpstr>A curriculum focus on developing skills</vt:lpstr>
      <vt:lpstr>Level Characteristic and Progression</vt:lpstr>
      <vt:lpstr>Introduction to the science skills framework – see poster. (on Moodle)</vt:lpstr>
      <vt:lpstr>Planning how to go about an investigation is an important scientific skill.</vt:lpstr>
      <vt:lpstr>Science Enquiry Game: Planning Posers (Please don’t look at the answers!)</vt:lpstr>
      <vt:lpstr>Science References</vt:lpstr>
      <vt:lpstr>ECAD4006 Lecture 2:</vt:lpstr>
      <vt:lpstr>Review: Children can answer scientific questions using the science enquiry processes:</vt:lpstr>
      <vt:lpstr>Review:The stages of enquiry can be identified for all enquiry types</vt:lpstr>
      <vt:lpstr>Activity (pairs)</vt:lpstr>
      <vt:lpstr>The fair test science enquiry</vt:lpstr>
      <vt:lpstr>Paper Spinners</vt:lpstr>
      <vt:lpstr>What goes where?</vt:lpstr>
      <vt:lpstr>ECAD4006 Lecture 3:</vt:lpstr>
      <vt:lpstr>Current Foundation Phase</vt:lpstr>
      <vt:lpstr>The Foundation Phase: Knowledge and understanding of the world and Science</vt:lpstr>
      <vt:lpstr>Throughout the Foundation Phase children should be given opportunities to:</vt:lpstr>
      <vt:lpstr>Myself and other living things </vt:lpstr>
      <vt:lpstr> Myself and non-living things  </vt:lpstr>
      <vt:lpstr>Gaenor Weavers “Made you look, made you think, made you talk” 2008</vt:lpstr>
      <vt:lpstr>Learning through scientific enquiry</vt:lpstr>
      <vt:lpstr>Observation and understanding reinforce one another</vt:lpstr>
      <vt:lpstr>The Foundation Phase Philosophy mirrors the promotion of learning opportunities through active exploration and enquiry</vt:lpstr>
      <vt:lpstr>A list of indicators for Observing as a skill that can be planned for.</vt:lpstr>
      <vt:lpstr>How can we encourage children’s observation skills?</vt:lpstr>
      <vt:lpstr>Blindfold Challenge</vt:lpstr>
      <vt:lpstr>PowerPoint Presentation</vt:lpstr>
      <vt:lpstr>Drawing Partners</vt:lpstr>
      <vt:lpstr>PowerPoint Presentation</vt:lpstr>
      <vt:lpstr>Up and Down</vt:lpstr>
      <vt:lpstr>“Up and down” (Use devices to film and slow down)</vt:lpstr>
      <vt:lpstr>Questions to ask</vt:lpstr>
      <vt:lpstr>Looking, thinking and talking for active learning in the Foundation Phase</vt:lpstr>
      <vt:lpstr>Case Study: Reception class - Spider</vt:lpstr>
      <vt:lpstr>What children do and say</vt:lpstr>
      <vt:lpstr>Activity: Asking questions</vt:lpstr>
      <vt:lpstr>Activity </vt:lpstr>
      <vt:lpstr>Directed reading</vt:lpstr>
      <vt:lpstr>Essential links</vt:lpstr>
      <vt:lpstr>References</vt:lpstr>
    </vt:vector>
  </TitlesOfParts>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Cyfleoedd ar Herioed Opportunities and Challenges</dc:title>
  <dc:creator>sarah stretton</dc:creator>
  <cp:lastModifiedBy>Administrator</cp:lastModifiedBy>
  <cp:revision>108</cp:revision>
  <cp:lastPrinted>2018-09-26T12:12:39Z</cp:lastPrinted>
  <dcterms:created xsi:type="dcterms:W3CDTF">2015-07-27T21:15:15Z</dcterms:created>
  <dcterms:modified xsi:type="dcterms:W3CDTF">2018-09-28T11:11:10Z</dcterms:modified>
</cp:coreProperties>
</file>