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313" r:id="rId4"/>
    <p:sldId id="31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2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315" r:id="rId34"/>
    <p:sldId id="289" r:id="rId35"/>
    <p:sldId id="290" r:id="rId36"/>
    <p:sldId id="292" r:id="rId37"/>
    <p:sldId id="291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9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74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483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988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088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648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45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25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924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655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812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22203-A627-4795-A0F9-EAB6A12E216B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282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Social Cognition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Stuart Jones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247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the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discuss how classic case studies have help </a:t>
            </a:r>
            <a:r>
              <a:rPr lang="en-GB" dirty="0" err="1"/>
              <a:t>neuroscientific</a:t>
            </a:r>
            <a:r>
              <a:rPr lang="en-GB" dirty="0"/>
              <a:t> research about identity, the self and personality</a:t>
            </a:r>
          </a:p>
          <a:p>
            <a:endParaRPr lang="en-GB" dirty="0"/>
          </a:p>
          <a:p>
            <a:r>
              <a:rPr lang="en-GB" dirty="0"/>
              <a:t>To explore neuroscience / biological basis of appropriate / inappropriate social behaviour.</a:t>
            </a:r>
          </a:p>
          <a:p>
            <a:endParaRPr lang="en-GB" dirty="0"/>
          </a:p>
          <a:p>
            <a:r>
              <a:rPr lang="en-GB" dirty="0"/>
              <a:t>To explore the links between Neuroscience and Developmental Psychology in relation to Identity.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157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the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explore neuroscience research into the perception of other people. </a:t>
            </a:r>
          </a:p>
          <a:p>
            <a:endParaRPr lang="en-GB" dirty="0"/>
          </a:p>
          <a:p>
            <a:r>
              <a:rPr lang="en-GB" dirty="0"/>
              <a:t>To discuss Autism, some of the social and behavioural characteristics and neuroimaging people with Autism. </a:t>
            </a:r>
          </a:p>
          <a:p>
            <a:endParaRPr lang="en-GB" dirty="0"/>
          </a:p>
          <a:p>
            <a:r>
              <a:rPr lang="en-GB" dirty="0"/>
              <a:t>To explore mirror neurons and its impact in relation to empathy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158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Story of Phineas Gage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One of the most famous case studies in Psychology. </a:t>
            </a:r>
          </a:p>
          <a:p>
            <a:endParaRPr lang="en-GB" dirty="0"/>
          </a:p>
          <a:p>
            <a:r>
              <a:rPr lang="en-GB" dirty="0"/>
              <a:t>June 1848</a:t>
            </a:r>
          </a:p>
          <a:p>
            <a:endParaRPr lang="en-GB" dirty="0"/>
          </a:p>
          <a:p>
            <a:r>
              <a:rPr lang="en-GB" dirty="0"/>
              <a:t>Accident in his work (Foreman of a railroad construction crew). </a:t>
            </a:r>
          </a:p>
          <a:p>
            <a:endParaRPr lang="en-GB" dirty="0"/>
          </a:p>
          <a:p>
            <a:r>
              <a:rPr lang="en-GB" dirty="0"/>
              <a:t>Explosion and a tamping iron shot out and passed through Gage’s skull.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115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Amazingly Gage survived the accident</a:t>
            </a:r>
          </a:p>
          <a:p>
            <a:endParaRPr lang="en-GB" dirty="0"/>
          </a:p>
          <a:p>
            <a:r>
              <a:rPr lang="en-GB" dirty="0"/>
              <a:t>Never lost consciousness</a:t>
            </a:r>
          </a:p>
          <a:p>
            <a:endParaRPr lang="en-GB" dirty="0"/>
          </a:p>
          <a:p>
            <a:r>
              <a:rPr lang="en-GB" dirty="0"/>
              <a:t>Physical wounds generally healed</a:t>
            </a:r>
          </a:p>
          <a:p>
            <a:endParaRPr lang="en-GB" dirty="0"/>
          </a:p>
          <a:p>
            <a:r>
              <a:rPr lang="en-GB" dirty="0"/>
              <a:t>What about his personality?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1026" name="Picture 2" descr="http://25.media.tumblr.com/tumblr_mdnlehQFS91r88rpco1_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676400"/>
            <a:ext cx="1902286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blog.lib.umn.edu/meyer769/psy_1001/Phineas%20Gage's%20Sku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122" y="3581401"/>
            <a:ext cx="2438400" cy="262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125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Gage’s physical wounds seemed to heal after a few months. </a:t>
            </a:r>
          </a:p>
          <a:p>
            <a:endParaRPr lang="en-GB" dirty="0"/>
          </a:p>
          <a:p>
            <a:r>
              <a:rPr lang="en-GB" dirty="0"/>
              <a:t>Gage personality POST accident described by his doctor as. </a:t>
            </a:r>
          </a:p>
          <a:p>
            <a:pPr lvl="1"/>
            <a:r>
              <a:rPr lang="en-GB" dirty="0"/>
              <a:t>“Irreverent, indulging in grossest profanity, manifesting in little deference to his fellows, impatient of restraint or advice when it conflicts with his desires”</a:t>
            </a:r>
          </a:p>
          <a:p>
            <a:pPr lvl="2"/>
            <a:r>
              <a:rPr lang="en-GB" dirty="0" err="1"/>
              <a:t>MacMilan</a:t>
            </a:r>
            <a:r>
              <a:rPr lang="en-GB" dirty="0"/>
              <a:t> (1986).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5" name="Picture 4" descr="http://upload.wikimedia.org/wikipedia/commons/thumb/8/8c/Phineas_Gage_GageMillerPhoto2010-02-17_Unretouched_Color_Cropped.jpg/275px-Phineas_Gage_GageMillerPhoto2010-02-17_Unretouched_Color_Cropp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1" y="1600201"/>
            <a:ext cx="2619375" cy="443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538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Gage suffered a massive lesion of the left orbitofrontal cortex (amongst other regions)</a:t>
            </a:r>
          </a:p>
          <a:p>
            <a:endParaRPr lang="en-GB" dirty="0"/>
          </a:p>
          <a:p>
            <a:r>
              <a:rPr lang="en-GB" dirty="0"/>
              <a:t>It is part of the Prefrontal Cortex. </a:t>
            </a:r>
          </a:p>
          <a:p>
            <a:endParaRPr lang="en-GB" dirty="0"/>
          </a:p>
          <a:p>
            <a:r>
              <a:rPr lang="en-GB" dirty="0"/>
              <a:t>Name based on its location – </a:t>
            </a:r>
          </a:p>
          <a:p>
            <a:pPr lvl="1"/>
            <a:r>
              <a:rPr lang="en-GB" dirty="0"/>
              <a:t>Located immediately above the orbits in which the eyes are located. 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3074" name="Picture 2" descr="http://www.bungelab.berkeley.edu/KidsCorner/kidscorner/images/glossary/orbitofront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629" y="2209800"/>
            <a:ext cx="4560444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433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Brain damage and Social Behaviour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very recent aspect of </a:t>
            </a:r>
            <a:r>
              <a:rPr lang="en-GB" dirty="0" err="1"/>
              <a:t>Neuroscientific</a:t>
            </a:r>
            <a:r>
              <a:rPr lang="en-GB" dirty="0"/>
              <a:t> Study (</a:t>
            </a:r>
            <a:r>
              <a:rPr lang="en-GB" dirty="0" err="1"/>
              <a:t>Gazzaniga</a:t>
            </a:r>
            <a:r>
              <a:rPr lang="en-GB" dirty="0"/>
              <a:t> et al 2009). </a:t>
            </a:r>
          </a:p>
          <a:p>
            <a:endParaRPr lang="en-GB" dirty="0"/>
          </a:p>
          <a:p>
            <a:r>
              <a:rPr lang="en-GB" dirty="0"/>
              <a:t>Why does some lesions impair social abilities but spare other complex (and simple) cognitive abilities. </a:t>
            </a:r>
          </a:p>
          <a:p>
            <a:endParaRPr lang="en-GB" dirty="0"/>
          </a:p>
          <a:p>
            <a:r>
              <a:rPr lang="en-GB" dirty="0"/>
              <a:t>2002 headline – “Man speared in head survives because spear passed through a place in the brain that is non functional”. </a:t>
            </a:r>
          </a:p>
          <a:p>
            <a:pPr lvl="1"/>
            <a:r>
              <a:rPr lang="en-GB" dirty="0"/>
              <a:t>Orbitofrontal Cortex pierced. 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516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Social cognitive neuroscience</a:t>
            </a:r>
          </a:p>
          <a:p>
            <a:pPr lvl="1"/>
            <a:r>
              <a:rPr lang="en-GB" dirty="0"/>
              <a:t>New branch of Neuroscience</a:t>
            </a:r>
          </a:p>
          <a:p>
            <a:pPr lvl="1"/>
            <a:r>
              <a:rPr lang="en-GB" dirty="0"/>
              <a:t>How the Human Brain function supports the cognitive process underlying social behaviour. </a:t>
            </a:r>
          </a:p>
          <a:p>
            <a:pPr lvl="1"/>
            <a:r>
              <a:rPr lang="en-GB" dirty="0"/>
              <a:t>Remember back to the basic definition of what is Psychology</a:t>
            </a:r>
          </a:p>
          <a:p>
            <a:endParaRPr lang="en-GB" dirty="0"/>
          </a:p>
          <a:p>
            <a:r>
              <a:rPr lang="en-GB" dirty="0"/>
              <a:t>Social interactions essential aspect of human behaviour</a:t>
            </a:r>
          </a:p>
          <a:p>
            <a:endParaRPr lang="en-GB" dirty="0"/>
          </a:p>
          <a:p>
            <a:r>
              <a:rPr lang="en-GB" dirty="0"/>
              <a:t>Forming a sense of self, develop impressions of other people.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97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Self Perception and Self-Knowledge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Socrates</a:t>
            </a:r>
          </a:p>
          <a:p>
            <a:pPr lvl="1"/>
            <a:r>
              <a:rPr lang="en-GB" dirty="0"/>
              <a:t>Emphasised the importance of “knowing thyself”</a:t>
            </a:r>
          </a:p>
          <a:p>
            <a:endParaRPr lang="en-GB" dirty="0"/>
          </a:p>
          <a:p>
            <a:r>
              <a:rPr lang="en-GB" dirty="0" err="1"/>
              <a:t>Craik</a:t>
            </a:r>
            <a:r>
              <a:rPr lang="en-GB" dirty="0"/>
              <a:t> and Lockhart’s level of processing. </a:t>
            </a:r>
          </a:p>
          <a:p>
            <a:endParaRPr lang="en-GB" dirty="0"/>
          </a:p>
          <a:p>
            <a:r>
              <a:rPr lang="en-GB" dirty="0"/>
              <a:t>Information related to the self is processed at the deepest possible level</a:t>
            </a:r>
          </a:p>
          <a:p>
            <a:pPr lvl="1"/>
            <a:r>
              <a:rPr lang="en-GB" dirty="0"/>
              <a:t>Information relating to yourself most easily recalled</a:t>
            </a:r>
          </a:p>
          <a:p>
            <a:pPr lvl="1"/>
            <a:r>
              <a:rPr lang="en-GB" dirty="0"/>
              <a:t>(Markus 1977; Rogers et al, 1977)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535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Self Referent Effect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Memory related to the Self. </a:t>
            </a:r>
          </a:p>
          <a:p>
            <a:endParaRPr lang="en-GB" dirty="0"/>
          </a:p>
          <a:p>
            <a:r>
              <a:rPr lang="en-GB" dirty="0"/>
              <a:t>Why is it better? </a:t>
            </a:r>
          </a:p>
          <a:p>
            <a:endParaRPr lang="en-GB" dirty="0"/>
          </a:p>
          <a:p>
            <a:r>
              <a:rPr lang="en-GB" dirty="0"/>
              <a:t>Is it due to different processing system? </a:t>
            </a:r>
          </a:p>
          <a:p>
            <a:endParaRPr lang="en-GB" dirty="0"/>
          </a:p>
          <a:p>
            <a:r>
              <a:rPr lang="en-GB" dirty="0"/>
              <a:t>Is there a specific neural network relating the self?</a:t>
            </a:r>
          </a:p>
          <a:p>
            <a:pPr lvl="1"/>
            <a:r>
              <a:rPr lang="en-GB" dirty="0"/>
              <a:t>What can modern technology do in help answering these questions?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867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Kelley et al (2002)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FMRI study</a:t>
            </a:r>
          </a:p>
          <a:p>
            <a:endParaRPr lang="en-GB" dirty="0"/>
          </a:p>
          <a:p>
            <a:r>
              <a:rPr lang="en-GB" dirty="0"/>
              <a:t>Judged personality adjectives in one of three conditions. </a:t>
            </a:r>
          </a:p>
          <a:p>
            <a:pPr lvl="1"/>
            <a:r>
              <a:rPr lang="en-GB" dirty="0"/>
              <a:t>1) In relation to the self. </a:t>
            </a:r>
          </a:p>
          <a:p>
            <a:pPr lvl="2"/>
            <a:r>
              <a:rPr lang="en-GB" dirty="0"/>
              <a:t>Does this trait describe you?</a:t>
            </a:r>
          </a:p>
          <a:p>
            <a:pPr lvl="1"/>
            <a:r>
              <a:rPr lang="en-GB" dirty="0"/>
              <a:t>2) In relation to George W Bush (President at the time)</a:t>
            </a:r>
          </a:p>
          <a:p>
            <a:pPr lvl="2"/>
            <a:r>
              <a:rPr lang="en-GB" dirty="0"/>
              <a:t>Does this trait describe George W Bush</a:t>
            </a:r>
          </a:p>
          <a:p>
            <a:pPr lvl="1"/>
            <a:r>
              <a:rPr lang="en-GB" dirty="0"/>
              <a:t>3) In relation to its printed format </a:t>
            </a:r>
          </a:p>
          <a:p>
            <a:pPr lvl="2"/>
            <a:r>
              <a:rPr lang="en-GB" dirty="0"/>
              <a:t>Is this word presented in upper case letters.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704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Kelley et al (2002)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After a delay participants were then asked to recall the personality adjectives that they had seen. </a:t>
            </a:r>
          </a:p>
          <a:p>
            <a:endParaRPr lang="en-GB" dirty="0"/>
          </a:p>
          <a:p>
            <a:r>
              <a:rPr lang="en-GB" dirty="0"/>
              <a:t>As predicted – able to recall more of the adjectives used when asked “if they describe you”. </a:t>
            </a:r>
          </a:p>
          <a:p>
            <a:endParaRPr lang="en-GB" dirty="0"/>
          </a:p>
          <a:p>
            <a:r>
              <a:rPr lang="en-GB" dirty="0"/>
              <a:t>Also, medial prefrontal cortex (MPFC) was activated in the self condition.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US"/>
          </a:p>
        </p:txBody>
      </p:sp>
      <p:pic>
        <p:nvPicPr>
          <p:cNvPr id="4098" name="Picture 2" descr="BPD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1676400"/>
            <a:ext cx="4074551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381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5400" dirty="0"/>
              <a:t>Issues with study?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5271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Does this highlight a specific neural network relating to the sense of self. </a:t>
            </a:r>
          </a:p>
          <a:p>
            <a:endParaRPr lang="en-GB" dirty="0"/>
          </a:p>
          <a:p>
            <a:r>
              <a:rPr lang="en-GB" dirty="0"/>
              <a:t>Or does this just highlight a specific network in relation to MEMORY Processing information about the self? </a:t>
            </a:r>
            <a:endParaRPr lang="en-US" dirty="0"/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122" name="Picture 2" descr="http://wafatariq.files.wordpress.com/2011/02/3707187124_546942ec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0"/>
            <a:ext cx="30861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blog.lib.umn.edu/clar0841/psychblog2012/Personalit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643" y="3178608"/>
            <a:ext cx="3469547" cy="345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4887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back to previous lectures!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Retrograde and Anterograde Amnesia Patients</a:t>
            </a:r>
          </a:p>
          <a:p>
            <a:endParaRPr lang="en-GB" dirty="0"/>
          </a:p>
          <a:p>
            <a:r>
              <a:rPr lang="en-GB" dirty="0"/>
              <a:t>R.B – Memory Loss as a Result of a heart attack</a:t>
            </a:r>
          </a:p>
          <a:p>
            <a:endParaRPr lang="en-GB" dirty="0"/>
          </a:p>
          <a:p>
            <a:r>
              <a:rPr lang="en-GB" dirty="0"/>
              <a:t>K.C. – Motorcycle Accident</a:t>
            </a:r>
          </a:p>
          <a:p>
            <a:endParaRPr lang="en-GB" dirty="0"/>
          </a:p>
          <a:p>
            <a:r>
              <a:rPr lang="en-GB" dirty="0"/>
              <a:t>Very limited Autobiographical Memory</a:t>
            </a:r>
          </a:p>
          <a:p>
            <a:pPr lvl="1"/>
            <a:r>
              <a:rPr lang="en-GB" dirty="0"/>
              <a:t>However, were able to describe their personality</a:t>
            </a:r>
          </a:p>
          <a:p>
            <a:pPr lvl="1"/>
            <a:r>
              <a:rPr lang="en-GB" dirty="0"/>
              <a:t>Consistent with judgements provided by their family. </a:t>
            </a:r>
          </a:p>
          <a:p>
            <a:pPr lvl="1"/>
            <a:r>
              <a:rPr lang="en-GB" dirty="0"/>
              <a:t>No damage to MPFC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6732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However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err="1"/>
              <a:t>Gazzaniga</a:t>
            </a:r>
            <a:r>
              <a:rPr lang="en-GB" dirty="0"/>
              <a:t> et al (2009) reports that </a:t>
            </a:r>
            <a:r>
              <a:rPr lang="en-GB" dirty="0" err="1"/>
              <a:t>Neuroscientific</a:t>
            </a:r>
            <a:r>
              <a:rPr lang="en-GB" dirty="0"/>
              <a:t> studies of patients with damage to the MPFC are rare. </a:t>
            </a:r>
          </a:p>
          <a:p>
            <a:endParaRPr lang="en-GB" dirty="0"/>
          </a:p>
          <a:p>
            <a:r>
              <a:rPr lang="en-GB" dirty="0"/>
              <a:t>Therefore, fairly difficult at this stage to state the impact that damage of this area has relating to personality judgements. </a:t>
            </a:r>
          </a:p>
          <a:p>
            <a:endParaRPr lang="en-GB" dirty="0"/>
          </a:p>
          <a:p>
            <a:r>
              <a:rPr lang="en-GB" dirty="0"/>
              <a:t>What studies have suggested is summaries about personality traits are supported by a distinct neural network – that differs from memories about specific life events (</a:t>
            </a:r>
            <a:r>
              <a:rPr lang="en-GB" dirty="0" err="1"/>
              <a:t>Gazzaniga</a:t>
            </a:r>
            <a:r>
              <a:rPr lang="en-GB" dirty="0"/>
              <a:t> et al, 2009).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500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 wait!!!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How often in an average day are you thinking about yourselves and your personality? </a:t>
            </a:r>
          </a:p>
          <a:p>
            <a:endParaRPr lang="en-GB" dirty="0"/>
          </a:p>
          <a:p>
            <a:r>
              <a:rPr lang="en-GB" dirty="0"/>
              <a:t>What YOU might be getting ready to do?</a:t>
            </a:r>
          </a:p>
          <a:p>
            <a:endParaRPr lang="en-GB" dirty="0"/>
          </a:p>
          <a:p>
            <a:r>
              <a:rPr lang="en-GB" dirty="0"/>
              <a:t>What is going on in YOUR Life (evaluating your current situation). </a:t>
            </a:r>
          </a:p>
          <a:p>
            <a:endParaRPr lang="en-GB" dirty="0"/>
          </a:p>
          <a:p>
            <a:r>
              <a:rPr lang="en-GB" dirty="0"/>
              <a:t>Even when daydreaming?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7356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Medial </a:t>
            </a:r>
            <a:r>
              <a:rPr lang="en-GB" dirty="0" err="1"/>
              <a:t>Prefontal</a:t>
            </a:r>
            <a:r>
              <a:rPr lang="en-GB" dirty="0"/>
              <a:t> Cortex (MPFC) at rest.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Gusnard</a:t>
            </a:r>
            <a:r>
              <a:rPr lang="en-GB" dirty="0"/>
              <a:t> and </a:t>
            </a:r>
            <a:r>
              <a:rPr lang="en-GB" dirty="0" err="1"/>
              <a:t>Raichle</a:t>
            </a:r>
            <a:r>
              <a:rPr lang="en-GB" dirty="0"/>
              <a:t> (2001)</a:t>
            </a:r>
          </a:p>
          <a:p>
            <a:endParaRPr lang="en-GB" dirty="0"/>
          </a:p>
          <a:p>
            <a:r>
              <a:rPr lang="en-GB" dirty="0"/>
              <a:t>Researched the Resting Brain Activity Level using FMRI</a:t>
            </a:r>
          </a:p>
          <a:p>
            <a:endParaRPr lang="en-GB" dirty="0"/>
          </a:p>
          <a:p>
            <a:r>
              <a:rPr lang="en-GB" dirty="0"/>
              <a:t>Found even at Resting State the MPFC has higher activity rate at “rest” than when doing a number of cognitive tasks. </a:t>
            </a:r>
          </a:p>
          <a:p>
            <a:endParaRPr lang="en-GB" dirty="0"/>
          </a:p>
          <a:p>
            <a:r>
              <a:rPr lang="en-GB" dirty="0"/>
              <a:t>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869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Gusnard</a:t>
            </a:r>
            <a:r>
              <a:rPr lang="en-GB" dirty="0"/>
              <a:t> and </a:t>
            </a:r>
            <a:r>
              <a:rPr lang="en-GB" dirty="0" err="1"/>
              <a:t>Raichle</a:t>
            </a:r>
            <a:r>
              <a:rPr lang="en-GB" dirty="0"/>
              <a:t> (2001) - 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Even when told rest we also have some idea, (or at least some desire to know) what is going on around US and how this might influence US. </a:t>
            </a:r>
          </a:p>
          <a:p>
            <a:endParaRPr lang="en-GB" dirty="0"/>
          </a:p>
          <a:p>
            <a:r>
              <a:rPr lang="en-GB" dirty="0"/>
              <a:t>When instructed to do a task that doesn’t involve the self – deactivates the MPFC. </a:t>
            </a:r>
          </a:p>
          <a:p>
            <a:pPr lvl="1"/>
            <a:r>
              <a:rPr lang="en-GB" dirty="0"/>
              <a:t>Have to consciously think away from Self. 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9306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Self and Developmental Psychology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Erik Erikson (1902-1994)</a:t>
            </a:r>
          </a:p>
          <a:p>
            <a:endParaRPr lang="en-GB" dirty="0"/>
          </a:p>
          <a:p>
            <a:r>
              <a:rPr lang="en-GB" dirty="0"/>
              <a:t>According to Erikson, to achieve a healthy personality an individual must successfully resolve a crisis at 8 stages of development. </a:t>
            </a:r>
          </a:p>
          <a:p>
            <a:endParaRPr lang="en-GB" dirty="0"/>
          </a:p>
          <a:p>
            <a:r>
              <a:rPr lang="en-GB" dirty="0"/>
              <a:t>Eight ages of Man. </a:t>
            </a:r>
          </a:p>
          <a:p>
            <a:endParaRPr lang="en-GB" dirty="0"/>
          </a:p>
          <a:p>
            <a:r>
              <a:rPr lang="en-GB" dirty="0"/>
              <a:t>Looking for a healthy resolution (positive). </a:t>
            </a: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US"/>
          </a:p>
        </p:txBody>
      </p:sp>
      <p:pic>
        <p:nvPicPr>
          <p:cNvPr id="4" name="Picture 8" descr="http://www.muskingum.edu/~psych/psycweb/gifs/eriks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1905000"/>
            <a:ext cx="2447925" cy="378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260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body" idx="1"/>
          </p:nvPr>
        </p:nvSpPr>
        <p:spPr>
          <a:xfrm>
            <a:off x="2424113" y="981075"/>
            <a:ext cx="5472112" cy="2160588"/>
          </a:xfrm>
        </p:spPr>
        <p:txBody>
          <a:bodyPr/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en-US" sz="2000" b="1"/>
              <a:t>Stage 5</a:t>
            </a:r>
            <a:r>
              <a:rPr lang="en-US" sz="2000"/>
              <a:t>  </a:t>
            </a:r>
            <a:r>
              <a:rPr lang="en-US" sz="2000" b="1"/>
              <a:t>Identity versus Role Confusion</a:t>
            </a:r>
            <a:br>
              <a:rPr lang="en-US" sz="2000"/>
            </a:br>
            <a:r>
              <a:rPr lang="en-US" sz="2000"/>
              <a:t>(Early to Mid Adolescence)</a:t>
            </a:r>
            <a:br>
              <a:rPr lang="en-US" sz="2000"/>
            </a:br>
            <a:r>
              <a:rPr lang="en-US" sz="2000"/>
              <a:t>Who am I and where am I going?</a:t>
            </a:r>
            <a:br>
              <a:rPr lang="en-US" sz="2000"/>
            </a:br>
            <a:r>
              <a:rPr lang="en-US" sz="2000"/>
              <a:t>Conflict involves establishing a </a:t>
            </a:r>
            <a:br>
              <a:rPr lang="en-US" sz="2000"/>
            </a:br>
            <a:r>
              <a:rPr lang="en-US" sz="2000"/>
              <a:t>consistent personal identity.</a:t>
            </a:r>
            <a:br>
              <a:rPr lang="en-US" sz="2000"/>
            </a:br>
            <a:r>
              <a:rPr lang="en-US" sz="2000"/>
              <a:t> (</a:t>
            </a:r>
            <a:r>
              <a:rPr lang="en-US" sz="2000" i="1"/>
              <a:t>“Who am I?” </a:t>
            </a:r>
            <a:r>
              <a:rPr lang="en-US" sz="2000"/>
              <a:t>)</a:t>
            </a:r>
          </a:p>
        </p:txBody>
      </p:sp>
      <p:pic>
        <p:nvPicPr>
          <p:cNvPr id="77827" name="Picture 3" descr="j027337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16323">
            <a:off x="2063750" y="4149726"/>
            <a:ext cx="1665288" cy="163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7828" name="Group 4"/>
          <p:cNvGrpSpPr>
            <a:grpSpLocks/>
          </p:cNvGrpSpPr>
          <p:nvPr/>
        </p:nvGrpSpPr>
        <p:grpSpPr bwMode="auto">
          <a:xfrm flipH="1">
            <a:off x="8616950" y="1196975"/>
            <a:ext cx="1830388" cy="1531938"/>
            <a:chOff x="4609" y="1394"/>
            <a:chExt cx="1147" cy="965"/>
          </a:xfrm>
        </p:grpSpPr>
        <p:sp>
          <p:nvSpPr>
            <p:cNvPr id="77829" name="Freeform 5"/>
            <p:cNvSpPr>
              <a:spLocks/>
            </p:cNvSpPr>
            <p:nvPr/>
          </p:nvSpPr>
          <p:spPr bwMode="auto">
            <a:xfrm>
              <a:off x="4855" y="2269"/>
              <a:ext cx="647" cy="90"/>
            </a:xfrm>
            <a:custGeom>
              <a:avLst/>
              <a:gdLst>
                <a:gd name="T0" fmla="*/ 699 w 1294"/>
                <a:gd name="T1" fmla="*/ 0 h 180"/>
                <a:gd name="T2" fmla="*/ 656 w 1294"/>
                <a:gd name="T3" fmla="*/ 4 h 180"/>
                <a:gd name="T4" fmla="*/ 601 w 1294"/>
                <a:gd name="T5" fmla="*/ 10 h 180"/>
                <a:gd name="T6" fmla="*/ 538 w 1294"/>
                <a:gd name="T7" fmla="*/ 18 h 180"/>
                <a:gd name="T8" fmla="*/ 473 w 1294"/>
                <a:gd name="T9" fmla="*/ 26 h 180"/>
                <a:gd name="T10" fmla="*/ 412 w 1294"/>
                <a:gd name="T11" fmla="*/ 36 h 180"/>
                <a:gd name="T12" fmla="*/ 359 w 1294"/>
                <a:gd name="T13" fmla="*/ 45 h 180"/>
                <a:gd name="T14" fmla="*/ 319 w 1294"/>
                <a:gd name="T15" fmla="*/ 53 h 180"/>
                <a:gd name="T16" fmla="*/ 297 w 1294"/>
                <a:gd name="T17" fmla="*/ 60 h 180"/>
                <a:gd name="T18" fmla="*/ 271 w 1294"/>
                <a:gd name="T19" fmla="*/ 68 h 180"/>
                <a:gd name="T20" fmla="*/ 237 w 1294"/>
                <a:gd name="T21" fmla="*/ 81 h 180"/>
                <a:gd name="T22" fmla="*/ 197 w 1294"/>
                <a:gd name="T23" fmla="*/ 95 h 180"/>
                <a:gd name="T24" fmla="*/ 153 w 1294"/>
                <a:gd name="T25" fmla="*/ 111 h 180"/>
                <a:gd name="T26" fmla="*/ 107 w 1294"/>
                <a:gd name="T27" fmla="*/ 127 h 180"/>
                <a:gd name="T28" fmla="*/ 61 w 1294"/>
                <a:gd name="T29" fmla="*/ 144 h 180"/>
                <a:gd name="T30" fmla="*/ 19 w 1294"/>
                <a:gd name="T31" fmla="*/ 159 h 180"/>
                <a:gd name="T32" fmla="*/ 15 w 1294"/>
                <a:gd name="T33" fmla="*/ 170 h 180"/>
                <a:gd name="T34" fmla="*/ 47 w 1294"/>
                <a:gd name="T35" fmla="*/ 174 h 180"/>
                <a:gd name="T36" fmla="*/ 81 w 1294"/>
                <a:gd name="T37" fmla="*/ 178 h 180"/>
                <a:gd name="T38" fmla="*/ 118 w 1294"/>
                <a:gd name="T39" fmla="*/ 180 h 180"/>
                <a:gd name="T40" fmla="*/ 146 w 1294"/>
                <a:gd name="T41" fmla="*/ 180 h 180"/>
                <a:gd name="T42" fmla="*/ 161 w 1294"/>
                <a:gd name="T43" fmla="*/ 179 h 180"/>
                <a:gd name="T44" fmla="*/ 177 w 1294"/>
                <a:gd name="T45" fmla="*/ 178 h 180"/>
                <a:gd name="T46" fmla="*/ 192 w 1294"/>
                <a:gd name="T47" fmla="*/ 177 h 180"/>
                <a:gd name="T48" fmla="*/ 215 w 1294"/>
                <a:gd name="T49" fmla="*/ 175 h 180"/>
                <a:gd name="T50" fmla="*/ 244 w 1294"/>
                <a:gd name="T51" fmla="*/ 172 h 180"/>
                <a:gd name="T52" fmla="*/ 271 w 1294"/>
                <a:gd name="T53" fmla="*/ 170 h 180"/>
                <a:gd name="T54" fmla="*/ 299 w 1294"/>
                <a:gd name="T55" fmla="*/ 166 h 180"/>
                <a:gd name="T56" fmla="*/ 327 w 1294"/>
                <a:gd name="T57" fmla="*/ 164 h 180"/>
                <a:gd name="T58" fmla="*/ 352 w 1294"/>
                <a:gd name="T59" fmla="*/ 160 h 180"/>
                <a:gd name="T60" fmla="*/ 377 w 1294"/>
                <a:gd name="T61" fmla="*/ 157 h 180"/>
                <a:gd name="T62" fmla="*/ 403 w 1294"/>
                <a:gd name="T63" fmla="*/ 154 h 180"/>
                <a:gd name="T64" fmla="*/ 470 w 1294"/>
                <a:gd name="T65" fmla="*/ 145 h 180"/>
                <a:gd name="T66" fmla="*/ 570 w 1294"/>
                <a:gd name="T67" fmla="*/ 132 h 180"/>
                <a:gd name="T68" fmla="*/ 663 w 1294"/>
                <a:gd name="T69" fmla="*/ 119 h 180"/>
                <a:gd name="T70" fmla="*/ 749 w 1294"/>
                <a:gd name="T71" fmla="*/ 109 h 180"/>
                <a:gd name="T72" fmla="*/ 832 w 1294"/>
                <a:gd name="T73" fmla="*/ 102 h 180"/>
                <a:gd name="T74" fmla="*/ 913 w 1294"/>
                <a:gd name="T75" fmla="*/ 97 h 180"/>
                <a:gd name="T76" fmla="*/ 994 w 1294"/>
                <a:gd name="T77" fmla="*/ 99 h 180"/>
                <a:gd name="T78" fmla="*/ 1075 w 1294"/>
                <a:gd name="T79" fmla="*/ 106 h 180"/>
                <a:gd name="T80" fmla="*/ 1123 w 1294"/>
                <a:gd name="T81" fmla="*/ 112 h 180"/>
                <a:gd name="T82" fmla="*/ 1151 w 1294"/>
                <a:gd name="T83" fmla="*/ 107 h 180"/>
                <a:gd name="T84" fmla="*/ 1202 w 1294"/>
                <a:gd name="T85" fmla="*/ 98 h 180"/>
                <a:gd name="T86" fmla="*/ 1262 w 1294"/>
                <a:gd name="T87" fmla="*/ 81 h 180"/>
                <a:gd name="T88" fmla="*/ 1277 w 1294"/>
                <a:gd name="T89" fmla="*/ 66 h 180"/>
                <a:gd name="T90" fmla="*/ 1243 w 1294"/>
                <a:gd name="T91" fmla="*/ 60 h 180"/>
                <a:gd name="T92" fmla="*/ 1212 w 1294"/>
                <a:gd name="T93" fmla="*/ 57 h 180"/>
                <a:gd name="T94" fmla="*/ 1187 w 1294"/>
                <a:gd name="T95" fmla="*/ 53 h 180"/>
                <a:gd name="T96" fmla="*/ 1164 w 1294"/>
                <a:gd name="T97" fmla="*/ 51 h 180"/>
                <a:gd name="T98" fmla="*/ 1121 w 1294"/>
                <a:gd name="T99" fmla="*/ 45 h 180"/>
                <a:gd name="T100" fmla="*/ 1060 w 1294"/>
                <a:gd name="T101" fmla="*/ 38 h 180"/>
                <a:gd name="T102" fmla="*/ 990 w 1294"/>
                <a:gd name="T103" fmla="*/ 29 h 180"/>
                <a:gd name="T104" fmla="*/ 915 w 1294"/>
                <a:gd name="T105" fmla="*/ 20 h 180"/>
                <a:gd name="T106" fmla="*/ 843 w 1294"/>
                <a:gd name="T107" fmla="*/ 12 h 180"/>
                <a:gd name="T108" fmla="*/ 779 w 1294"/>
                <a:gd name="T109" fmla="*/ 5 h 180"/>
                <a:gd name="T110" fmla="*/ 731 w 1294"/>
                <a:gd name="T11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94" h="180">
                  <a:moveTo>
                    <a:pt x="715" y="0"/>
                  </a:moveTo>
                  <a:lnTo>
                    <a:pt x="699" y="0"/>
                  </a:lnTo>
                  <a:lnTo>
                    <a:pt x="679" y="1"/>
                  </a:lnTo>
                  <a:lnTo>
                    <a:pt x="656" y="4"/>
                  </a:lnTo>
                  <a:lnTo>
                    <a:pt x="630" y="6"/>
                  </a:lnTo>
                  <a:lnTo>
                    <a:pt x="601" y="10"/>
                  </a:lnTo>
                  <a:lnTo>
                    <a:pt x="570" y="13"/>
                  </a:lnTo>
                  <a:lnTo>
                    <a:pt x="538" y="18"/>
                  </a:lnTo>
                  <a:lnTo>
                    <a:pt x="505" y="21"/>
                  </a:lnTo>
                  <a:lnTo>
                    <a:pt x="473" y="26"/>
                  </a:lnTo>
                  <a:lnTo>
                    <a:pt x="442" y="30"/>
                  </a:lnTo>
                  <a:lnTo>
                    <a:pt x="412" y="36"/>
                  </a:lnTo>
                  <a:lnTo>
                    <a:pt x="384" y="41"/>
                  </a:lnTo>
                  <a:lnTo>
                    <a:pt x="359" y="45"/>
                  </a:lnTo>
                  <a:lnTo>
                    <a:pt x="337" y="49"/>
                  </a:lnTo>
                  <a:lnTo>
                    <a:pt x="319" y="53"/>
                  </a:lnTo>
                  <a:lnTo>
                    <a:pt x="306" y="57"/>
                  </a:lnTo>
                  <a:lnTo>
                    <a:pt x="297" y="60"/>
                  </a:lnTo>
                  <a:lnTo>
                    <a:pt x="285" y="64"/>
                  </a:lnTo>
                  <a:lnTo>
                    <a:pt x="271" y="68"/>
                  </a:lnTo>
                  <a:lnTo>
                    <a:pt x="255" y="74"/>
                  </a:lnTo>
                  <a:lnTo>
                    <a:pt x="237" y="81"/>
                  </a:lnTo>
                  <a:lnTo>
                    <a:pt x="217" y="88"/>
                  </a:lnTo>
                  <a:lnTo>
                    <a:pt x="197" y="95"/>
                  </a:lnTo>
                  <a:lnTo>
                    <a:pt x="175" y="103"/>
                  </a:lnTo>
                  <a:lnTo>
                    <a:pt x="153" y="111"/>
                  </a:lnTo>
                  <a:lnTo>
                    <a:pt x="130" y="119"/>
                  </a:lnTo>
                  <a:lnTo>
                    <a:pt x="107" y="127"/>
                  </a:lnTo>
                  <a:lnTo>
                    <a:pt x="84" y="136"/>
                  </a:lnTo>
                  <a:lnTo>
                    <a:pt x="61" y="144"/>
                  </a:lnTo>
                  <a:lnTo>
                    <a:pt x="39" y="151"/>
                  </a:lnTo>
                  <a:lnTo>
                    <a:pt x="19" y="159"/>
                  </a:lnTo>
                  <a:lnTo>
                    <a:pt x="0" y="166"/>
                  </a:lnTo>
                  <a:lnTo>
                    <a:pt x="15" y="170"/>
                  </a:lnTo>
                  <a:lnTo>
                    <a:pt x="31" y="172"/>
                  </a:lnTo>
                  <a:lnTo>
                    <a:pt x="47" y="174"/>
                  </a:lnTo>
                  <a:lnTo>
                    <a:pt x="64" y="177"/>
                  </a:lnTo>
                  <a:lnTo>
                    <a:pt x="81" y="178"/>
                  </a:lnTo>
                  <a:lnTo>
                    <a:pt x="100" y="179"/>
                  </a:lnTo>
                  <a:lnTo>
                    <a:pt x="118" y="180"/>
                  </a:lnTo>
                  <a:lnTo>
                    <a:pt x="138" y="180"/>
                  </a:lnTo>
                  <a:lnTo>
                    <a:pt x="146" y="180"/>
                  </a:lnTo>
                  <a:lnTo>
                    <a:pt x="154" y="179"/>
                  </a:lnTo>
                  <a:lnTo>
                    <a:pt x="161" y="179"/>
                  </a:lnTo>
                  <a:lnTo>
                    <a:pt x="169" y="178"/>
                  </a:lnTo>
                  <a:lnTo>
                    <a:pt x="177" y="178"/>
                  </a:lnTo>
                  <a:lnTo>
                    <a:pt x="185" y="178"/>
                  </a:lnTo>
                  <a:lnTo>
                    <a:pt x="192" y="177"/>
                  </a:lnTo>
                  <a:lnTo>
                    <a:pt x="200" y="177"/>
                  </a:lnTo>
                  <a:lnTo>
                    <a:pt x="215" y="175"/>
                  </a:lnTo>
                  <a:lnTo>
                    <a:pt x="230" y="174"/>
                  </a:lnTo>
                  <a:lnTo>
                    <a:pt x="244" y="172"/>
                  </a:lnTo>
                  <a:lnTo>
                    <a:pt x="258" y="171"/>
                  </a:lnTo>
                  <a:lnTo>
                    <a:pt x="271" y="170"/>
                  </a:lnTo>
                  <a:lnTo>
                    <a:pt x="285" y="168"/>
                  </a:lnTo>
                  <a:lnTo>
                    <a:pt x="299" y="166"/>
                  </a:lnTo>
                  <a:lnTo>
                    <a:pt x="313" y="165"/>
                  </a:lnTo>
                  <a:lnTo>
                    <a:pt x="327" y="164"/>
                  </a:lnTo>
                  <a:lnTo>
                    <a:pt x="339" y="162"/>
                  </a:lnTo>
                  <a:lnTo>
                    <a:pt x="352" y="160"/>
                  </a:lnTo>
                  <a:lnTo>
                    <a:pt x="365" y="158"/>
                  </a:lnTo>
                  <a:lnTo>
                    <a:pt x="377" y="157"/>
                  </a:lnTo>
                  <a:lnTo>
                    <a:pt x="390" y="156"/>
                  </a:lnTo>
                  <a:lnTo>
                    <a:pt x="403" y="154"/>
                  </a:lnTo>
                  <a:lnTo>
                    <a:pt x="415" y="152"/>
                  </a:lnTo>
                  <a:lnTo>
                    <a:pt x="470" y="145"/>
                  </a:lnTo>
                  <a:lnTo>
                    <a:pt x="521" y="139"/>
                  </a:lnTo>
                  <a:lnTo>
                    <a:pt x="570" y="132"/>
                  </a:lnTo>
                  <a:lnTo>
                    <a:pt x="617" y="126"/>
                  </a:lnTo>
                  <a:lnTo>
                    <a:pt x="663" y="119"/>
                  </a:lnTo>
                  <a:lnTo>
                    <a:pt x="707" y="113"/>
                  </a:lnTo>
                  <a:lnTo>
                    <a:pt x="749" y="109"/>
                  </a:lnTo>
                  <a:lnTo>
                    <a:pt x="792" y="104"/>
                  </a:lnTo>
                  <a:lnTo>
                    <a:pt x="832" y="102"/>
                  </a:lnTo>
                  <a:lnTo>
                    <a:pt x="873" y="99"/>
                  </a:lnTo>
                  <a:lnTo>
                    <a:pt x="913" y="97"/>
                  </a:lnTo>
                  <a:lnTo>
                    <a:pt x="953" y="97"/>
                  </a:lnTo>
                  <a:lnTo>
                    <a:pt x="994" y="99"/>
                  </a:lnTo>
                  <a:lnTo>
                    <a:pt x="1034" y="102"/>
                  </a:lnTo>
                  <a:lnTo>
                    <a:pt x="1075" y="106"/>
                  </a:lnTo>
                  <a:lnTo>
                    <a:pt x="1118" y="112"/>
                  </a:lnTo>
                  <a:lnTo>
                    <a:pt x="1123" y="112"/>
                  </a:lnTo>
                  <a:lnTo>
                    <a:pt x="1134" y="111"/>
                  </a:lnTo>
                  <a:lnTo>
                    <a:pt x="1151" y="107"/>
                  </a:lnTo>
                  <a:lnTo>
                    <a:pt x="1174" y="104"/>
                  </a:lnTo>
                  <a:lnTo>
                    <a:pt x="1202" y="98"/>
                  </a:lnTo>
                  <a:lnTo>
                    <a:pt x="1231" y="90"/>
                  </a:lnTo>
                  <a:lnTo>
                    <a:pt x="1262" y="81"/>
                  </a:lnTo>
                  <a:lnTo>
                    <a:pt x="1294" y="68"/>
                  </a:lnTo>
                  <a:lnTo>
                    <a:pt x="1277" y="66"/>
                  </a:lnTo>
                  <a:lnTo>
                    <a:pt x="1261" y="64"/>
                  </a:lnTo>
                  <a:lnTo>
                    <a:pt x="1243" y="60"/>
                  </a:lnTo>
                  <a:lnTo>
                    <a:pt x="1227" y="58"/>
                  </a:lnTo>
                  <a:lnTo>
                    <a:pt x="1212" y="57"/>
                  </a:lnTo>
                  <a:lnTo>
                    <a:pt x="1199" y="54"/>
                  </a:lnTo>
                  <a:lnTo>
                    <a:pt x="1187" y="53"/>
                  </a:lnTo>
                  <a:lnTo>
                    <a:pt x="1177" y="52"/>
                  </a:lnTo>
                  <a:lnTo>
                    <a:pt x="1164" y="51"/>
                  </a:lnTo>
                  <a:lnTo>
                    <a:pt x="1144" y="49"/>
                  </a:lnTo>
                  <a:lnTo>
                    <a:pt x="1121" y="45"/>
                  </a:lnTo>
                  <a:lnTo>
                    <a:pt x="1093" y="42"/>
                  </a:lnTo>
                  <a:lnTo>
                    <a:pt x="1060" y="38"/>
                  </a:lnTo>
                  <a:lnTo>
                    <a:pt x="1026" y="34"/>
                  </a:lnTo>
                  <a:lnTo>
                    <a:pt x="990" y="29"/>
                  </a:lnTo>
                  <a:lnTo>
                    <a:pt x="953" y="24"/>
                  </a:lnTo>
                  <a:lnTo>
                    <a:pt x="915" y="20"/>
                  </a:lnTo>
                  <a:lnTo>
                    <a:pt x="878" y="15"/>
                  </a:lnTo>
                  <a:lnTo>
                    <a:pt x="843" y="12"/>
                  </a:lnTo>
                  <a:lnTo>
                    <a:pt x="809" y="7"/>
                  </a:lnTo>
                  <a:lnTo>
                    <a:pt x="779" y="5"/>
                  </a:lnTo>
                  <a:lnTo>
                    <a:pt x="753" y="3"/>
                  </a:lnTo>
                  <a:lnTo>
                    <a:pt x="731" y="0"/>
                  </a:lnTo>
                  <a:lnTo>
                    <a:pt x="715" y="0"/>
                  </a:lnTo>
                  <a:close/>
                </a:path>
              </a:pathLst>
            </a:custGeom>
            <a:solidFill>
              <a:srgbClr val="6BF4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0" name="Freeform 6"/>
            <p:cNvSpPr>
              <a:spLocks/>
            </p:cNvSpPr>
            <p:nvPr/>
          </p:nvSpPr>
          <p:spPr bwMode="auto">
            <a:xfrm>
              <a:off x="5488" y="2130"/>
              <a:ext cx="75" cy="42"/>
            </a:xfrm>
            <a:custGeom>
              <a:avLst/>
              <a:gdLst>
                <a:gd name="T0" fmla="*/ 0 w 150"/>
                <a:gd name="T1" fmla="*/ 84 h 84"/>
                <a:gd name="T2" fmla="*/ 150 w 150"/>
                <a:gd name="T3" fmla="*/ 77 h 84"/>
                <a:gd name="T4" fmla="*/ 148 w 150"/>
                <a:gd name="T5" fmla="*/ 57 h 84"/>
                <a:gd name="T6" fmla="*/ 147 w 150"/>
                <a:gd name="T7" fmla="*/ 38 h 84"/>
                <a:gd name="T8" fmla="*/ 144 w 150"/>
                <a:gd name="T9" fmla="*/ 19 h 84"/>
                <a:gd name="T10" fmla="*/ 143 w 150"/>
                <a:gd name="T11" fmla="*/ 0 h 84"/>
                <a:gd name="T12" fmla="*/ 130 w 150"/>
                <a:gd name="T13" fmla="*/ 4 h 84"/>
                <a:gd name="T14" fmla="*/ 118 w 150"/>
                <a:gd name="T15" fmla="*/ 9 h 84"/>
                <a:gd name="T16" fmla="*/ 105 w 150"/>
                <a:gd name="T17" fmla="*/ 15 h 84"/>
                <a:gd name="T18" fmla="*/ 94 w 150"/>
                <a:gd name="T19" fmla="*/ 19 h 84"/>
                <a:gd name="T20" fmla="*/ 83 w 150"/>
                <a:gd name="T21" fmla="*/ 24 h 84"/>
                <a:gd name="T22" fmla="*/ 74 w 150"/>
                <a:gd name="T23" fmla="*/ 28 h 84"/>
                <a:gd name="T24" fmla="*/ 66 w 150"/>
                <a:gd name="T25" fmla="*/ 32 h 84"/>
                <a:gd name="T26" fmla="*/ 60 w 150"/>
                <a:gd name="T27" fmla="*/ 36 h 84"/>
                <a:gd name="T28" fmla="*/ 50 w 150"/>
                <a:gd name="T29" fmla="*/ 46 h 84"/>
                <a:gd name="T30" fmla="*/ 39 w 150"/>
                <a:gd name="T31" fmla="*/ 54 h 84"/>
                <a:gd name="T32" fmla="*/ 29 w 150"/>
                <a:gd name="T33" fmla="*/ 62 h 84"/>
                <a:gd name="T34" fmla="*/ 20 w 150"/>
                <a:gd name="T35" fmla="*/ 69 h 84"/>
                <a:gd name="T36" fmla="*/ 12 w 150"/>
                <a:gd name="T37" fmla="*/ 74 h 84"/>
                <a:gd name="T38" fmla="*/ 6 w 150"/>
                <a:gd name="T39" fmla="*/ 79 h 84"/>
                <a:gd name="T40" fmla="*/ 1 w 150"/>
                <a:gd name="T41" fmla="*/ 82 h 84"/>
                <a:gd name="T42" fmla="*/ 0 w 150"/>
                <a:gd name="T4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0" h="84">
                  <a:moveTo>
                    <a:pt x="0" y="84"/>
                  </a:moveTo>
                  <a:lnTo>
                    <a:pt x="150" y="77"/>
                  </a:lnTo>
                  <a:lnTo>
                    <a:pt x="148" y="57"/>
                  </a:lnTo>
                  <a:lnTo>
                    <a:pt x="147" y="38"/>
                  </a:lnTo>
                  <a:lnTo>
                    <a:pt x="144" y="19"/>
                  </a:lnTo>
                  <a:lnTo>
                    <a:pt x="143" y="0"/>
                  </a:lnTo>
                  <a:lnTo>
                    <a:pt x="130" y="4"/>
                  </a:lnTo>
                  <a:lnTo>
                    <a:pt x="118" y="9"/>
                  </a:lnTo>
                  <a:lnTo>
                    <a:pt x="105" y="15"/>
                  </a:lnTo>
                  <a:lnTo>
                    <a:pt x="94" y="19"/>
                  </a:lnTo>
                  <a:lnTo>
                    <a:pt x="83" y="24"/>
                  </a:lnTo>
                  <a:lnTo>
                    <a:pt x="74" y="28"/>
                  </a:lnTo>
                  <a:lnTo>
                    <a:pt x="66" y="32"/>
                  </a:lnTo>
                  <a:lnTo>
                    <a:pt x="60" y="36"/>
                  </a:lnTo>
                  <a:lnTo>
                    <a:pt x="50" y="46"/>
                  </a:lnTo>
                  <a:lnTo>
                    <a:pt x="39" y="54"/>
                  </a:lnTo>
                  <a:lnTo>
                    <a:pt x="29" y="62"/>
                  </a:lnTo>
                  <a:lnTo>
                    <a:pt x="20" y="69"/>
                  </a:lnTo>
                  <a:lnTo>
                    <a:pt x="12" y="74"/>
                  </a:lnTo>
                  <a:lnTo>
                    <a:pt x="6" y="79"/>
                  </a:lnTo>
                  <a:lnTo>
                    <a:pt x="1" y="82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6BF4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1" name="Freeform 7"/>
            <p:cNvSpPr>
              <a:spLocks/>
            </p:cNvSpPr>
            <p:nvPr/>
          </p:nvSpPr>
          <p:spPr bwMode="auto">
            <a:xfrm>
              <a:off x="4749" y="2001"/>
              <a:ext cx="845" cy="351"/>
            </a:xfrm>
            <a:custGeom>
              <a:avLst/>
              <a:gdLst>
                <a:gd name="T0" fmla="*/ 1657 w 1688"/>
                <a:gd name="T1" fmla="*/ 10 h 701"/>
                <a:gd name="T2" fmla="*/ 1600 w 1688"/>
                <a:gd name="T3" fmla="*/ 39 h 701"/>
                <a:gd name="T4" fmla="*/ 1530 w 1688"/>
                <a:gd name="T5" fmla="*/ 77 h 701"/>
                <a:gd name="T6" fmla="*/ 1465 w 1688"/>
                <a:gd name="T7" fmla="*/ 113 h 701"/>
                <a:gd name="T8" fmla="*/ 1421 w 1688"/>
                <a:gd name="T9" fmla="*/ 138 h 701"/>
                <a:gd name="T10" fmla="*/ 1145 w 1688"/>
                <a:gd name="T11" fmla="*/ 200 h 701"/>
                <a:gd name="T12" fmla="*/ 1094 w 1688"/>
                <a:gd name="T13" fmla="*/ 225 h 701"/>
                <a:gd name="T14" fmla="*/ 1005 w 1688"/>
                <a:gd name="T15" fmla="*/ 269 h 701"/>
                <a:gd name="T16" fmla="*/ 968 w 1688"/>
                <a:gd name="T17" fmla="*/ 285 h 701"/>
                <a:gd name="T18" fmla="*/ 928 w 1688"/>
                <a:gd name="T19" fmla="*/ 295 h 701"/>
                <a:gd name="T20" fmla="*/ 860 w 1688"/>
                <a:gd name="T21" fmla="*/ 307 h 701"/>
                <a:gd name="T22" fmla="*/ 777 w 1688"/>
                <a:gd name="T23" fmla="*/ 320 h 701"/>
                <a:gd name="T24" fmla="*/ 692 w 1688"/>
                <a:gd name="T25" fmla="*/ 330 h 701"/>
                <a:gd name="T26" fmla="*/ 615 w 1688"/>
                <a:gd name="T27" fmla="*/ 335 h 701"/>
                <a:gd name="T28" fmla="*/ 532 w 1688"/>
                <a:gd name="T29" fmla="*/ 348 h 701"/>
                <a:gd name="T30" fmla="*/ 411 w 1688"/>
                <a:gd name="T31" fmla="*/ 381 h 701"/>
                <a:gd name="T32" fmla="*/ 272 w 1688"/>
                <a:gd name="T33" fmla="*/ 425 h 701"/>
                <a:gd name="T34" fmla="*/ 137 w 1688"/>
                <a:gd name="T35" fmla="*/ 472 h 701"/>
                <a:gd name="T36" fmla="*/ 28 w 1688"/>
                <a:gd name="T37" fmla="*/ 510 h 701"/>
                <a:gd name="T38" fmla="*/ 12 w 1688"/>
                <a:gd name="T39" fmla="*/ 549 h 701"/>
                <a:gd name="T40" fmla="*/ 36 w 1688"/>
                <a:gd name="T41" fmla="*/ 589 h 701"/>
                <a:gd name="T42" fmla="*/ 68 w 1688"/>
                <a:gd name="T43" fmla="*/ 627 h 701"/>
                <a:gd name="T44" fmla="*/ 112 w 1688"/>
                <a:gd name="T45" fmla="*/ 661 h 701"/>
                <a:gd name="T46" fmla="*/ 167 w 1688"/>
                <a:gd name="T47" fmla="*/ 687 h 701"/>
                <a:gd name="T48" fmla="*/ 230 w 1688"/>
                <a:gd name="T49" fmla="*/ 694 h 701"/>
                <a:gd name="T50" fmla="*/ 295 w 1688"/>
                <a:gd name="T51" fmla="*/ 671 h 701"/>
                <a:gd name="T52" fmla="*/ 364 w 1688"/>
                <a:gd name="T53" fmla="*/ 646 h 701"/>
                <a:gd name="T54" fmla="*/ 428 w 1688"/>
                <a:gd name="T55" fmla="*/ 623 h 701"/>
                <a:gd name="T56" fmla="*/ 482 w 1688"/>
                <a:gd name="T57" fmla="*/ 603 h 701"/>
                <a:gd name="T58" fmla="*/ 517 w 1688"/>
                <a:gd name="T59" fmla="*/ 592 h 701"/>
                <a:gd name="T60" fmla="*/ 570 w 1688"/>
                <a:gd name="T61" fmla="*/ 580 h 701"/>
                <a:gd name="T62" fmla="*/ 653 w 1688"/>
                <a:gd name="T63" fmla="*/ 565 h 701"/>
                <a:gd name="T64" fmla="*/ 749 w 1688"/>
                <a:gd name="T65" fmla="*/ 553 h 701"/>
                <a:gd name="T66" fmla="*/ 841 w 1688"/>
                <a:gd name="T67" fmla="*/ 541 h 701"/>
                <a:gd name="T68" fmla="*/ 910 w 1688"/>
                <a:gd name="T69" fmla="*/ 535 h 701"/>
                <a:gd name="T70" fmla="*/ 964 w 1688"/>
                <a:gd name="T71" fmla="*/ 538 h 701"/>
                <a:gd name="T72" fmla="*/ 1054 w 1688"/>
                <a:gd name="T73" fmla="*/ 547 h 701"/>
                <a:gd name="T74" fmla="*/ 1164 w 1688"/>
                <a:gd name="T75" fmla="*/ 559 h 701"/>
                <a:gd name="T76" fmla="*/ 1271 w 1688"/>
                <a:gd name="T77" fmla="*/ 573 h 701"/>
                <a:gd name="T78" fmla="*/ 1355 w 1688"/>
                <a:gd name="T79" fmla="*/ 584 h 701"/>
                <a:gd name="T80" fmla="*/ 1398 w 1688"/>
                <a:gd name="T81" fmla="*/ 588 h 701"/>
                <a:gd name="T82" fmla="*/ 1438 w 1688"/>
                <a:gd name="T83" fmla="*/ 593 h 701"/>
                <a:gd name="T84" fmla="*/ 1488 w 1688"/>
                <a:gd name="T85" fmla="*/ 601 h 701"/>
                <a:gd name="T86" fmla="*/ 1555 w 1688"/>
                <a:gd name="T87" fmla="*/ 578 h 701"/>
                <a:gd name="T88" fmla="*/ 1612 w 1688"/>
                <a:gd name="T89" fmla="*/ 523 h 701"/>
                <a:gd name="T90" fmla="*/ 1634 w 1688"/>
                <a:gd name="T91" fmla="*/ 444 h 701"/>
                <a:gd name="T92" fmla="*/ 1628 w 1688"/>
                <a:gd name="T93" fmla="*/ 360 h 701"/>
                <a:gd name="T94" fmla="*/ 1477 w 1688"/>
                <a:gd name="T95" fmla="*/ 339 h 701"/>
                <a:gd name="T96" fmla="*/ 1496 w 1688"/>
                <a:gd name="T97" fmla="*/ 326 h 701"/>
                <a:gd name="T98" fmla="*/ 1526 w 1688"/>
                <a:gd name="T99" fmla="*/ 303 h 701"/>
                <a:gd name="T100" fmla="*/ 1550 w 1688"/>
                <a:gd name="T101" fmla="*/ 285 h 701"/>
                <a:gd name="T102" fmla="*/ 1581 w 1688"/>
                <a:gd name="T103" fmla="*/ 272 h 701"/>
                <a:gd name="T104" fmla="*/ 1619 w 1688"/>
                <a:gd name="T105" fmla="*/ 257 h 701"/>
                <a:gd name="T106" fmla="*/ 1620 w 1688"/>
                <a:gd name="T107" fmla="*/ 159 h 701"/>
                <a:gd name="T108" fmla="*/ 1647 w 1688"/>
                <a:gd name="T109" fmla="*/ 64 h 701"/>
                <a:gd name="T110" fmla="*/ 1687 w 1688"/>
                <a:gd name="T111" fmla="*/ 1 h 701"/>
                <a:gd name="T112" fmla="*/ 1681 w 1688"/>
                <a:gd name="T113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88" h="701">
                  <a:moveTo>
                    <a:pt x="1681" y="0"/>
                  </a:moveTo>
                  <a:lnTo>
                    <a:pt x="1671" y="3"/>
                  </a:lnTo>
                  <a:lnTo>
                    <a:pt x="1657" y="10"/>
                  </a:lnTo>
                  <a:lnTo>
                    <a:pt x="1641" y="18"/>
                  </a:lnTo>
                  <a:lnTo>
                    <a:pt x="1621" y="28"/>
                  </a:lnTo>
                  <a:lnTo>
                    <a:pt x="1600" y="39"/>
                  </a:lnTo>
                  <a:lnTo>
                    <a:pt x="1576" y="52"/>
                  </a:lnTo>
                  <a:lnTo>
                    <a:pt x="1553" y="64"/>
                  </a:lnTo>
                  <a:lnTo>
                    <a:pt x="1530" y="77"/>
                  </a:lnTo>
                  <a:lnTo>
                    <a:pt x="1507" y="90"/>
                  </a:lnTo>
                  <a:lnTo>
                    <a:pt x="1486" y="102"/>
                  </a:lnTo>
                  <a:lnTo>
                    <a:pt x="1465" y="113"/>
                  </a:lnTo>
                  <a:lnTo>
                    <a:pt x="1448" y="123"/>
                  </a:lnTo>
                  <a:lnTo>
                    <a:pt x="1433" y="131"/>
                  </a:lnTo>
                  <a:lnTo>
                    <a:pt x="1421" y="138"/>
                  </a:lnTo>
                  <a:lnTo>
                    <a:pt x="1413" y="143"/>
                  </a:lnTo>
                  <a:lnTo>
                    <a:pt x="1411" y="144"/>
                  </a:lnTo>
                  <a:lnTo>
                    <a:pt x="1145" y="200"/>
                  </a:lnTo>
                  <a:lnTo>
                    <a:pt x="1138" y="204"/>
                  </a:lnTo>
                  <a:lnTo>
                    <a:pt x="1119" y="213"/>
                  </a:lnTo>
                  <a:lnTo>
                    <a:pt x="1094" y="225"/>
                  </a:lnTo>
                  <a:lnTo>
                    <a:pt x="1064" y="240"/>
                  </a:lnTo>
                  <a:lnTo>
                    <a:pt x="1033" y="255"/>
                  </a:lnTo>
                  <a:lnTo>
                    <a:pt x="1005" y="269"/>
                  </a:lnTo>
                  <a:lnTo>
                    <a:pt x="985" y="280"/>
                  </a:lnTo>
                  <a:lnTo>
                    <a:pt x="973" y="284"/>
                  </a:lnTo>
                  <a:lnTo>
                    <a:pt x="968" y="285"/>
                  </a:lnTo>
                  <a:lnTo>
                    <a:pt x="958" y="288"/>
                  </a:lnTo>
                  <a:lnTo>
                    <a:pt x="944" y="291"/>
                  </a:lnTo>
                  <a:lnTo>
                    <a:pt x="928" y="295"/>
                  </a:lnTo>
                  <a:lnTo>
                    <a:pt x="907" y="298"/>
                  </a:lnTo>
                  <a:lnTo>
                    <a:pt x="886" y="303"/>
                  </a:lnTo>
                  <a:lnTo>
                    <a:pt x="860" y="307"/>
                  </a:lnTo>
                  <a:lnTo>
                    <a:pt x="834" y="311"/>
                  </a:lnTo>
                  <a:lnTo>
                    <a:pt x="806" y="315"/>
                  </a:lnTo>
                  <a:lnTo>
                    <a:pt x="777" y="320"/>
                  </a:lnTo>
                  <a:lnTo>
                    <a:pt x="749" y="325"/>
                  </a:lnTo>
                  <a:lnTo>
                    <a:pt x="720" y="328"/>
                  </a:lnTo>
                  <a:lnTo>
                    <a:pt x="692" y="330"/>
                  </a:lnTo>
                  <a:lnTo>
                    <a:pt x="664" y="333"/>
                  </a:lnTo>
                  <a:lnTo>
                    <a:pt x="639" y="335"/>
                  </a:lnTo>
                  <a:lnTo>
                    <a:pt x="615" y="335"/>
                  </a:lnTo>
                  <a:lnTo>
                    <a:pt x="593" y="336"/>
                  </a:lnTo>
                  <a:lnTo>
                    <a:pt x="565" y="341"/>
                  </a:lnTo>
                  <a:lnTo>
                    <a:pt x="532" y="348"/>
                  </a:lnTo>
                  <a:lnTo>
                    <a:pt x="495" y="357"/>
                  </a:lnTo>
                  <a:lnTo>
                    <a:pt x="454" y="368"/>
                  </a:lnTo>
                  <a:lnTo>
                    <a:pt x="411" y="381"/>
                  </a:lnTo>
                  <a:lnTo>
                    <a:pt x="365" y="395"/>
                  </a:lnTo>
                  <a:lnTo>
                    <a:pt x="319" y="410"/>
                  </a:lnTo>
                  <a:lnTo>
                    <a:pt x="272" y="425"/>
                  </a:lnTo>
                  <a:lnTo>
                    <a:pt x="226" y="441"/>
                  </a:lnTo>
                  <a:lnTo>
                    <a:pt x="180" y="456"/>
                  </a:lnTo>
                  <a:lnTo>
                    <a:pt x="137" y="472"/>
                  </a:lnTo>
                  <a:lnTo>
                    <a:pt x="97" y="486"/>
                  </a:lnTo>
                  <a:lnTo>
                    <a:pt x="60" y="498"/>
                  </a:lnTo>
                  <a:lnTo>
                    <a:pt x="28" y="510"/>
                  </a:lnTo>
                  <a:lnTo>
                    <a:pt x="0" y="520"/>
                  </a:lnTo>
                  <a:lnTo>
                    <a:pt x="6" y="534"/>
                  </a:lnTo>
                  <a:lnTo>
                    <a:pt x="12" y="549"/>
                  </a:lnTo>
                  <a:lnTo>
                    <a:pt x="18" y="563"/>
                  </a:lnTo>
                  <a:lnTo>
                    <a:pt x="26" y="577"/>
                  </a:lnTo>
                  <a:lnTo>
                    <a:pt x="36" y="589"/>
                  </a:lnTo>
                  <a:lnTo>
                    <a:pt x="45" y="603"/>
                  </a:lnTo>
                  <a:lnTo>
                    <a:pt x="56" y="616"/>
                  </a:lnTo>
                  <a:lnTo>
                    <a:pt x="68" y="627"/>
                  </a:lnTo>
                  <a:lnTo>
                    <a:pt x="82" y="640"/>
                  </a:lnTo>
                  <a:lnTo>
                    <a:pt x="96" y="650"/>
                  </a:lnTo>
                  <a:lnTo>
                    <a:pt x="112" y="661"/>
                  </a:lnTo>
                  <a:lnTo>
                    <a:pt x="129" y="671"/>
                  </a:lnTo>
                  <a:lnTo>
                    <a:pt x="147" y="680"/>
                  </a:lnTo>
                  <a:lnTo>
                    <a:pt x="167" y="687"/>
                  </a:lnTo>
                  <a:lnTo>
                    <a:pt x="188" y="695"/>
                  </a:lnTo>
                  <a:lnTo>
                    <a:pt x="211" y="701"/>
                  </a:lnTo>
                  <a:lnTo>
                    <a:pt x="230" y="694"/>
                  </a:lnTo>
                  <a:lnTo>
                    <a:pt x="250" y="686"/>
                  </a:lnTo>
                  <a:lnTo>
                    <a:pt x="272" y="679"/>
                  </a:lnTo>
                  <a:lnTo>
                    <a:pt x="295" y="671"/>
                  </a:lnTo>
                  <a:lnTo>
                    <a:pt x="318" y="662"/>
                  </a:lnTo>
                  <a:lnTo>
                    <a:pt x="341" y="654"/>
                  </a:lnTo>
                  <a:lnTo>
                    <a:pt x="364" y="646"/>
                  </a:lnTo>
                  <a:lnTo>
                    <a:pt x="386" y="638"/>
                  </a:lnTo>
                  <a:lnTo>
                    <a:pt x="408" y="630"/>
                  </a:lnTo>
                  <a:lnTo>
                    <a:pt x="428" y="623"/>
                  </a:lnTo>
                  <a:lnTo>
                    <a:pt x="448" y="616"/>
                  </a:lnTo>
                  <a:lnTo>
                    <a:pt x="466" y="609"/>
                  </a:lnTo>
                  <a:lnTo>
                    <a:pt x="482" y="603"/>
                  </a:lnTo>
                  <a:lnTo>
                    <a:pt x="496" y="599"/>
                  </a:lnTo>
                  <a:lnTo>
                    <a:pt x="508" y="595"/>
                  </a:lnTo>
                  <a:lnTo>
                    <a:pt x="517" y="592"/>
                  </a:lnTo>
                  <a:lnTo>
                    <a:pt x="530" y="588"/>
                  </a:lnTo>
                  <a:lnTo>
                    <a:pt x="548" y="584"/>
                  </a:lnTo>
                  <a:lnTo>
                    <a:pt x="570" y="580"/>
                  </a:lnTo>
                  <a:lnTo>
                    <a:pt x="595" y="576"/>
                  </a:lnTo>
                  <a:lnTo>
                    <a:pt x="623" y="571"/>
                  </a:lnTo>
                  <a:lnTo>
                    <a:pt x="653" y="565"/>
                  </a:lnTo>
                  <a:lnTo>
                    <a:pt x="684" y="561"/>
                  </a:lnTo>
                  <a:lnTo>
                    <a:pt x="716" y="556"/>
                  </a:lnTo>
                  <a:lnTo>
                    <a:pt x="749" y="553"/>
                  </a:lnTo>
                  <a:lnTo>
                    <a:pt x="781" y="548"/>
                  </a:lnTo>
                  <a:lnTo>
                    <a:pt x="812" y="545"/>
                  </a:lnTo>
                  <a:lnTo>
                    <a:pt x="841" y="541"/>
                  </a:lnTo>
                  <a:lnTo>
                    <a:pt x="867" y="539"/>
                  </a:lnTo>
                  <a:lnTo>
                    <a:pt x="890" y="536"/>
                  </a:lnTo>
                  <a:lnTo>
                    <a:pt x="910" y="535"/>
                  </a:lnTo>
                  <a:lnTo>
                    <a:pt x="926" y="535"/>
                  </a:lnTo>
                  <a:lnTo>
                    <a:pt x="942" y="535"/>
                  </a:lnTo>
                  <a:lnTo>
                    <a:pt x="964" y="538"/>
                  </a:lnTo>
                  <a:lnTo>
                    <a:pt x="990" y="540"/>
                  </a:lnTo>
                  <a:lnTo>
                    <a:pt x="1020" y="542"/>
                  </a:lnTo>
                  <a:lnTo>
                    <a:pt x="1054" y="547"/>
                  </a:lnTo>
                  <a:lnTo>
                    <a:pt x="1089" y="550"/>
                  </a:lnTo>
                  <a:lnTo>
                    <a:pt x="1126" y="555"/>
                  </a:lnTo>
                  <a:lnTo>
                    <a:pt x="1164" y="559"/>
                  </a:lnTo>
                  <a:lnTo>
                    <a:pt x="1201" y="564"/>
                  </a:lnTo>
                  <a:lnTo>
                    <a:pt x="1237" y="569"/>
                  </a:lnTo>
                  <a:lnTo>
                    <a:pt x="1271" y="573"/>
                  </a:lnTo>
                  <a:lnTo>
                    <a:pt x="1304" y="577"/>
                  </a:lnTo>
                  <a:lnTo>
                    <a:pt x="1332" y="580"/>
                  </a:lnTo>
                  <a:lnTo>
                    <a:pt x="1355" y="584"/>
                  </a:lnTo>
                  <a:lnTo>
                    <a:pt x="1375" y="586"/>
                  </a:lnTo>
                  <a:lnTo>
                    <a:pt x="1388" y="587"/>
                  </a:lnTo>
                  <a:lnTo>
                    <a:pt x="1398" y="588"/>
                  </a:lnTo>
                  <a:lnTo>
                    <a:pt x="1410" y="589"/>
                  </a:lnTo>
                  <a:lnTo>
                    <a:pt x="1423" y="592"/>
                  </a:lnTo>
                  <a:lnTo>
                    <a:pt x="1438" y="593"/>
                  </a:lnTo>
                  <a:lnTo>
                    <a:pt x="1454" y="595"/>
                  </a:lnTo>
                  <a:lnTo>
                    <a:pt x="1472" y="599"/>
                  </a:lnTo>
                  <a:lnTo>
                    <a:pt x="1488" y="601"/>
                  </a:lnTo>
                  <a:lnTo>
                    <a:pt x="1505" y="603"/>
                  </a:lnTo>
                  <a:lnTo>
                    <a:pt x="1530" y="592"/>
                  </a:lnTo>
                  <a:lnTo>
                    <a:pt x="1555" y="578"/>
                  </a:lnTo>
                  <a:lnTo>
                    <a:pt x="1576" y="562"/>
                  </a:lnTo>
                  <a:lnTo>
                    <a:pt x="1596" y="543"/>
                  </a:lnTo>
                  <a:lnTo>
                    <a:pt x="1612" y="523"/>
                  </a:lnTo>
                  <a:lnTo>
                    <a:pt x="1624" y="500"/>
                  </a:lnTo>
                  <a:lnTo>
                    <a:pt x="1632" y="473"/>
                  </a:lnTo>
                  <a:lnTo>
                    <a:pt x="1634" y="444"/>
                  </a:lnTo>
                  <a:lnTo>
                    <a:pt x="1633" y="416"/>
                  </a:lnTo>
                  <a:lnTo>
                    <a:pt x="1631" y="387"/>
                  </a:lnTo>
                  <a:lnTo>
                    <a:pt x="1628" y="360"/>
                  </a:lnTo>
                  <a:lnTo>
                    <a:pt x="1626" y="334"/>
                  </a:lnTo>
                  <a:lnTo>
                    <a:pt x="1476" y="341"/>
                  </a:lnTo>
                  <a:lnTo>
                    <a:pt x="1477" y="339"/>
                  </a:lnTo>
                  <a:lnTo>
                    <a:pt x="1482" y="336"/>
                  </a:lnTo>
                  <a:lnTo>
                    <a:pt x="1488" y="331"/>
                  </a:lnTo>
                  <a:lnTo>
                    <a:pt x="1496" y="326"/>
                  </a:lnTo>
                  <a:lnTo>
                    <a:pt x="1505" y="319"/>
                  </a:lnTo>
                  <a:lnTo>
                    <a:pt x="1515" y="311"/>
                  </a:lnTo>
                  <a:lnTo>
                    <a:pt x="1526" y="303"/>
                  </a:lnTo>
                  <a:lnTo>
                    <a:pt x="1536" y="293"/>
                  </a:lnTo>
                  <a:lnTo>
                    <a:pt x="1542" y="289"/>
                  </a:lnTo>
                  <a:lnTo>
                    <a:pt x="1550" y="285"/>
                  </a:lnTo>
                  <a:lnTo>
                    <a:pt x="1559" y="281"/>
                  </a:lnTo>
                  <a:lnTo>
                    <a:pt x="1570" y="276"/>
                  </a:lnTo>
                  <a:lnTo>
                    <a:pt x="1581" y="272"/>
                  </a:lnTo>
                  <a:lnTo>
                    <a:pt x="1594" y="266"/>
                  </a:lnTo>
                  <a:lnTo>
                    <a:pt x="1606" y="261"/>
                  </a:lnTo>
                  <a:lnTo>
                    <a:pt x="1619" y="257"/>
                  </a:lnTo>
                  <a:lnTo>
                    <a:pt x="1617" y="223"/>
                  </a:lnTo>
                  <a:lnTo>
                    <a:pt x="1617" y="191"/>
                  </a:lnTo>
                  <a:lnTo>
                    <a:pt x="1620" y="159"/>
                  </a:lnTo>
                  <a:lnTo>
                    <a:pt x="1625" y="128"/>
                  </a:lnTo>
                  <a:lnTo>
                    <a:pt x="1634" y="95"/>
                  </a:lnTo>
                  <a:lnTo>
                    <a:pt x="1647" y="64"/>
                  </a:lnTo>
                  <a:lnTo>
                    <a:pt x="1665" y="33"/>
                  </a:lnTo>
                  <a:lnTo>
                    <a:pt x="1688" y="2"/>
                  </a:lnTo>
                  <a:lnTo>
                    <a:pt x="1687" y="1"/>
                  </a:lnTo>
                  <a:lnTo>
                    <a:pt x="1685" y="0"/>
                  </a:lnTo>
                  <a:lnTo>
                    <a:pt x="1684" y="0"/>
                  </a:lnTo>
                  <a:lnTo>
                    <a:pt x="1681" y="0"/>
                  </a:lnTo>
                  <a:close/>
                </a:path>
              </a:pathLst>
            </a:custGeom>
            <a:solidFill>
              <a:srgbClr val="BC8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2" name="Freeform 8"/>
            <p:cNvSpPr>
              <a:spLocks/>
            </p:cNvSpPr>
            <p:nvPr/>
          </p:nvSpPr>
          <p:spPr bwMode="auto">
            <a:xfrm>
              <a:off x="4640" y="1394"/>
              <a:ext cx="1116" cy="868"/>
            </a:xfrm>
            <a:custGeom>
              <a:avLst/>
              <a:gdLst>
                <a:gd name="T0" fmla="*/ 2152 w 2232"/>
                <a:gd name="T1" fmla="*/ 562 h 1734"/>
                <a:gd name="T2" fmla="*/ 2090 w 2232"/>
                <a:gd name="T3" fmla="*/ 533 h 1734"/>
                <a:gd name="T4" fmla="*/ 2024 w 2232"/>
                <a:gd name="T5" fmla="*/ 512 h 1734"/>
                <a:gd name="T6" fmla="*/ 1957 w 2232"/>
                <a:gd name="T7" fmla="*/ 487 h 1734"/>
                <a:gd name="T8" fmla="*/ 1836 w 2232"/>
                <a:gd name="T9" fmla="*/ 396 h 1734"/>
                <a:gd name="T10" fmla="*/ 1789 w 2232"/>
                <a:gd name="T11" fmla="*/ 254 h 1734"/>
                <a:gd name="T12" fmla="*/ 1772 w 2232"/>
                <a:gd name="T13" fmla="*/ 159 h 1734"/>
                <a:gd name="T14" fmla="*/ 1687 w 2232"/>
                <a:gd name="T15" fmla="*/ 93 h 1734"/>
                <a:gd name="T16" fmla="*/ 1554 w 2232"/>
                <a:gd name="T17" fmla="*/ 39 h 1734"/>
                <a:gd name="T18" fmla="*/ 1394 w 2232"/>
                <a:gd name="T19" fmla="*/ 5 h 1734"/>
                <a:gd name="T20" fmla="*/ 1303 w 2232"/>
                <a:gd name="T21" fmla="*/ 0 h 1734"/>
                <a:gd name="T22" fmla="*/ 1239 w 2232"/>
                <a:gd name="T23" fmla="*/ 2 h 1734"/>
                <a:gd name="T24" fmla="*/ 1178 w 2232"/>
                <a:gd name="T25" fmla="*/ 10 h 1734"/>
                <a:gd name="T26" fmla="*/ 1121 w 2232"/>
                <a:gd name="T27" fmla="*/ 26 h 1734"/>
                <a:gd name="T28" fmla="*/ 991 w 2232"/>
                <a:gd name="T29" fmla="*/ 87 h 1734"/>
                <a:gd name="T30" fmla="*/ 881 w 2232"/>
                <a:gd name="T31" fmla="*/ 165 h 1734"/>
                <a:gd name="T32" fmla="*/ 772 w 2232"/>
                <a:gd name="T33" fmla="*/ 240 h 1734"/>
                <a:gd name="T34" fmla="*/ 608 w 2232"/>
                <a:gd name="T35" fmla="*/ 301 h 1734"/>
                <a:gd name="T36" fmla="*/ 412 w 2232"/>
                <a:gd name="T37" fmla="*/ 349 h 1734"/>
                <a:gd name="T38" fmla="*/ 255 w 2232"/>
                <a:gd name="T39" fmla="*/ 414 h 1734"/>
                <a:gd name="T40" fmla="*/ 129 w 2232"/>
                <a:gd name="T41" fmla="*/ 504 h 1734"/>
                <a:gd name="T42" fmla="*/ 44 w 2232"/>
                <a:gd name="T43" fmla="*/ 619 h 1734"/>
                <a:gd name="T44" fmla="*/ 4 w 2232"/>
                <a:gd name="T45" fmla="*/ 749 h 1734"/>
                <a:gd name="T46" fmla="*/ 9 w 2232"/>
                <a:gd name="T47" fmla="*/ 840 h 1734"/>
                <a:gd name="T48" fmla="*/ 36 w 2232"/>
                <a:gd name="T49" fmla="*/ 919 h 1734"/>
                <a:gd name="T50" fmla="*/ 69 w 2232"/>
                <a:gd name="T51" fmla="*/ 981 h 1734"/>
                <a:gd name="T52" fmla="*/ 118 w 2232"/>
                <a:gd name="T53" fmla="*/ 1046 h 1734"/>
                <a:gd name="T54" fmla="*/ 186 w 2232"/>
                <a:gd name="T55" fmla="*/ 1108 h 1734"/>
                <a:gd name="T56" fmla="*/ 281 w 2232"/>
                <a:gd name="T57" fmla="*/ 1213 h 1734"/>
                <a:gd name="T58" fmla="*/ 290 w 2232"/>
                <a:gd name="T59" fmla="*/ 1345 h 1734"/>
                <a:gd name="T60" fmla="*/ 249 w 2232"/>
                <a:gd name="T61" fmla="*/ 1459 h 1734"/>
                <a:gd name="T62" fmla="*/ 212 w 2232"/>
                <a:gd name="T63" fmla="*/ 1520 h 1734"/>
                <a:gd name="T64" fmla="*/ 203 w 2232"/>
                <a:gd name="T65" fmla="*/ 1648 h 1734"/>
                <a:gd name="T66" fmla="*/ 218 w 2232"/>
                <a:gd name="T67" fmla="*/ 1731 h 1734"/>
                <a:gd name="T68" fmla="*/ 316 w 2232"/>
                <a:gd name="T69" fmla="*/ 1700 h 1734"/>
                <a:gd name="T70" fmla="*/ 491 w 2232"/>
                <a:gd name="T71" fmla="*/ 1639 h 1734"/>
                <a:gd name="T72" fmla="*/ 673 w 2232"/>
                <a:gd name="T73" fmla="*/ 1582 h 1734"/>
                <a:gd name="T74" fmla="*/ 812 w 2232"/>
                <a:gd name="T75" fmla="*/ 1550 h 1734"/>
                <a:gd name="T76" fmla="*/ 911 w 2232"/>
                <a:gd name="T77" fmla="*/ 1544 h 1734"/>
                <a:gd name="T78" fmla="*/ 1025 w 2232"/>
                <a:gd name="T79" fmla="*/ 1529 h 1734"/>
                <a:gd name="T80" fmla="*/ 1126 w 2232"/>
                <a:gd name="T81" fmla="*/ 1512 h 1734"/>
                <a:gd name="T82" fmla="*/ 1187 w 2232"/>
                <a:gd name="T83" fmla="*/ 1499 h 1734"/>
                <a:gd name="T84" fmla="*/ 1252 w 2232"/>
                <a:gd name="T85" fmla="*/ 1469 h 1734"/>
                <a:gd name="T86" fmla="*/ 1357 w 2232"/>
                <a:gd name="T87" fmla="*/ 1418 h 1734"/>
                <a:gd name="T88" fmla="*/ 1640 w 2232"/>
                <a:gd name="T89" fmla="*/ 1352 h 1734"/>
                <a:gd name="T90" fmla="*/ 1705 w 2232"/>
                <a:gd name="T91" fmla="*/ 1316 h 1734"/>
                <a:gd name="T92" fmla="*/ 1795 w 2232"/>
                <a:gd name="T93" fmla="*/ 1266 h 1734"/>
                <a:gd name="T94" fmla="*/ 1876 w 2232"/>
                <a:gd name="T95" fmla="*/ 1224 h 1734"/>
                <a:gd name="T96" fmla="*/ 1904 w 2232"/>
                <a:gd name="T97" fmla="*/ 1214 h 1734"/>
                <a:gd name="T98" fmla="*/ 1911 w 2232"/>
                <a:gd name="T99" fmla="*/ 1213 h 1734"/>
                <a:gd name="T100" fmla="*/ 1961 w 2232"/>
                <a:gd name="T101" fmla="*/ 1161 h 1734"/>
                <a:gd name="T102" fmla="*/ 2059 w 2232"/>
                <a:gd name="T103" fmla="*/ 1082 h 1734"/>
                <a:gd name="T104" fmla="*/ 2149 w 2232"/>
                <a:gd name="T105" fmla="*/ 998 h 1734"/>
                <a:gd name="T106" fmla="*/ 2212 w 2232"/>
                <a:gd name="T107" fmla="*/ 873 h 1734"/>
                <a:gd name="T108" fmla="*/ 2232 w 2232"/>
                <a:gd name="T109" fmla="*/ 720 h 1734"/>
                <a:gd name="T110" fmla="*/ 2211 w 2232"/>
                <a:gd name="T111" fmla="*/ 626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32" h="1734">
                  <a:moveTo>
                    <a:pt x="2190" y="594"/>
                  </a:moveTo>
                  <a:lnTo>
                    <a:pt x="2179" y="582"/>
                  </a:lnTo>
                  <a:lnTo>
                    <a:pt x="2166" y="571"/>
                  </a:lnTo>
                  <a:lnTo>
                    <a:pt x="2152" y="562"/>
                  </a:lnTo>
                  <a:lnTo>
                    <a:pt x="2138" y="554"/>
                  </a:lnTo>
                  <a:lnTo>
                    <a:pt x="2123" y="547"/>
                  </a:lnTo>
                  <a:lnTo>
                    <a:pt x="2106" y="540"/>
                  </a:lnTo>
                  <a:lnTo>
                    <a:pt x="2090" y="533"/>
                  </a:lnTo>
                  <a:lnTo>
                    <a:pt x="2074" y="527"/>
                  </a:lnTo>
                  <a:lnTo>
                    <a:pt x="2057" y="523"/>
                  </a:lnTo>
                  <a:lnTo>
                    <a:pt x="2040" y="517"/>
                  </a:lnTo>
                  <a:lnTo>
                    <a:pt x="2024" y="512"/>
                  </a:lnTo>
                  <a:lnTo>
                    <a:pt x="2006" y="506"/>
                  </a:lnTo>
                  <a:lnTo>
                    <a:pt x="1989" y="501"/>
                  </a:lnTo>
                  <a:lnTo>
                    <a:pt x="1973" y="494"/>
                  </a:lnTo>
                  <a:lnTo>
                    <a:pt x="1957" y="487"/>
                  </a:lnTo>
                  <a:lnTo>
                    <a:pt x="1942" y="479"/>
                  </a:lnTo>
                  <a:lnTo>
                    <a:pt x="1899" y="452"/>
                  </a:lnTo>
                  <a:lnTo>
                    <a:pt x="1863" y="425"/>
                  </a:lnTo>
                  <a:lnTo>
                    <a:pt x="1836" y="396"/>
                  </a:lnTo>
                  <a:lnTo>
                    <a:pt x="1815" y="365"/>
                  </a:lnTo>
                  <a:lnTo>
                    <a:pt x="1800" y="331"/>
                  </a:lnTo>
                  <a:lnTo>
                    <a:pt x="1791" y="294"/>
                  </a:lnTo>
                  <a:lnTo>
                    <a:pt x="1789" y="254"/>
                  </a:lnTo>
                  <a:lnTo>
                    <a:pt x="1791" y="210"/>
                  </a:lnTo>
                  <a:lnTo>
                    <a:pt x="1790" y="193"/>
                  </a:lnTo>
                  <a:lnTo>
                    <a:pt x="1784" y="176"/>
                  </a:lnTo>
                  <a:lnTo>
                    <a:pt x="1772" y="159"/>
                  </a:lnTo>
                  <a:lnTo>
                    <a:pt x="1757" y="142"/>
                  </a:lnTo>
                  <a:lnTo>
                    <a:pt x="1738" y="125"/>
                  </a:lnTo>
                  <a:lnTo>
                    <a:pt x="1715" y="109"/>
                  </a:lnTo>
                  <a:lnTo>
                    <a:pt x="1687" y="93"/>
                  </a:lnTo>
                  <a:lnTo>
                    <a:pt x="1658" y="78"/>
                  </a:lnTo>
                  <a:lnTo>
                    <a:pt x="1625" y="64"/>
                  </a:lnTo>
                  <a:lnTo>
                    <a:pt x="1591" y="50"/>
                  </a:lnTo>
                  <a:lnTo>
                    <a:pt x="1554" y="39"/>
                  </a:lnTo>
                  <a:lnTo>
                    <a:pt x="1516" y="28"/>
                  </a:lnTo>
                  <a:lnTo>
                    <a:pt x="1475" y="19"/>
                  </a:lnTo>
                  <a:lnTo>
                    <a:pt x="1435" y="11"/>
                  </a:lnTo>
                  <a:lnTo>
                    <a:pt x="1394" y="5"/>
                  </a:lnTo>
                  <a:lnTo>
                    <a:pt x="1352" y="2"/>
                  </a:lnTo>
                  <a:lnTo>
                    <a:pt x="1336" y="1"/>
                  </a:lnTo>
                  <a:lnTo>
                    <a:pt x="1320" y="0"/>
                  </a:lnTo>
                  <a:lnTo>
                    <a:pt x="1303" y="0"/>
                  </a:lnTo>
                  <a:lnTo>
                    <a:pt x="1286" y="0"/>
                  </a:lnTo>
                  <a:lnTo>
                    <a:pt x="1270" y="0"/>
                  </a:lnTo>
                  <a:lnTo>
                    <a:pt x="1255" y="1"/>
                  </a:lnTo>
                  <a:lnTo>
                    <a:pt x="1239" y="2"/>
                  </a:lnTo>
                  <a:lnTo>
                    <a:pt x="1223" y="3"/>
                  </a:lnTo>
                  <a:lnTo>
                    <a:pt x="1208" y="5"/>
                  </a:lnTo>
                  <a:lnTo>
                    <a:pt x="1193" y="8"/>
                  </a:lnTo>
                  <a:lnTo>
                    <a:pt x="1178" y="10"/>
                  </a:lnTo>
                  <a:lnTo>
                    <a:pt x="1163" y="13"/>
                  </a:lnTo>
                  <a:lnTo>
                    <a:pt x="1148" y="17"/>
                  </a:lnTo>
                  <a:lnTo>
                    <a:pt x="1134" y="21"/>
                  </a:lnTo>
                  <a:lnTo>
                    <a:pt x="1121" y="26"/>
                  </a:lnTo>
                  <a:lnTo>
                    <a:pt x="1107" y="31"/>
                  </a:lnTo>
                  <a:lnTo>
                    <a:pt x="1063" y="49"/>
                  </a:lnTo>
                  <a:lnTo>
                    <a:pt x="1025" y="68"/>
                  </a:lnTo>
                  <a:lnTo>
                    <a:pt x="991" y="87"/>
                  </a:lnTo>
                  <a:lnTo>
                    <a:pt x="961" y="107"/>
                  </a:lnTo>
                  <a:lnTo>
                    <a:pt x="933" y="126"/>
                  </a:lnTo>
                  <a:lnTo>
                    <a:pt x="906" y="147"/>
                  </a:lnTo>
                  <a:lnTo>
                    <a:pt x="881" y="165"/>
                  </a:lnTo>
                  <a:lnTo>
                    <a:pt x="856" y="185"/>
                  </a:lnTo>
                  <a:lnTo>
                    <a:pt x="830" y="205"/>
                  </a:lnTo>
                  <a:lnTo>
                    <a:pt x="803" y="223"/>
                  </a:lnTo>
                  <a:lnTo>
                    <a:pt x="772" y="240"/>
                  </a:lnTo>
                  <a:lnTo>
                    <a:pt x="738" y="258"/>
                  </a:lnTo>
                  <a:lnTo>
                    <a:pt x="700" y="273"/>
                  </a:lnTo>
                  <a:lnTo>
                    <a:pt x="657" y="288"/>
                  </a:lnTo>
                  <a:lnTo>
                    <a:pt x="608" y="301"/>
                  </a:lnTo>
                  <a:lnTo>
                    <a:pt x="552" y="314"/>
                  </a:lnTo>
                  <a:lnTo>
                    <a:pt x="503" y="324"/>
                  </a:lnTo>
                  <a:lnTo>
                    <a:pt x="457" y="336"/>
                  </a:lnTo>
                  <a:lnTo>
                    <a:pt x="412" y="349"/>
                  </a:lnTo>
                  <a:lnTo>
                    <a:pt x="370" y="362"/>
                  </a:lnTo>
                  <a:lnTo>
                    <a:pt x="330" y="379"/>
                  </a:lnTo>
                  <a:lnTo>
                    <a:pt x="290" y="396"/>
                  </a:lnTo>
                  <a:lnTo>
                    <a:pt x="255" y="414"/>
                  </a:lnTo>
                  <a:lnTo>
                    <a:pt x="220" y="434"/>
                  </a:lnTo>
                  <a:lnTo>
                    <a:pt x="187" y="456"/>
                  </a:lnTo>
                  <a:lnTo>
                    <a:pt x="157" y="480"/>
                  </a:lnTo>
                  <a:lnTo>
                    <a:pt x="129" y="504"/>
                  </a:lnTo>
                  <a:lnTo>
                    <a:pt x="104" y="531"/>
                  </a:lnTo>
                  <a:lnTo>
                    <a:pt x="82" y="558"/>
                  </a:lnTo>
                  <a:lnTo>
                    <a:pt x="61" y="588"/>
                  </a:lnTo>
                  <a:lnTo>
                    <a:pt x="44" y="619"/>
                  </a:lnTo>
                  <a:lnTo>
                    <a:pt x="29" y="652"/>
                  </a:lnTo>
                  <a:lnTo>
                    <a:pt x="19" y="683"/>
                  </a:lnTo>
                  <a:lnTo>
                    <a:pt x="9" y="716"/>
                  </a:lnTo>
                  <a:lnTo>
                    <a:pt x="4" y="749"/>
                  </a:lnTo>
                  <a:lnTo>
                    <a:pt x="0" y="785"/>
                  </a:lnTo>
                  <a:lnTo>
                    <a:pt x="0" y="792"/>
                  </a:lnTo>
                  <a:lnTo>
                    <a:pt x="4" y="811"/>
                  </a:lnTo>
                  <a:lnTo>
                    <a:pt x="9" y="840"/>
                  </a:lnTo>
                  <a:lnTo>
                    <a:pt x="20" y="877"/>
                  </a:lnTo>
                  <a:lnTo>
                    <a:pt x="24" y="891"/>
                  </a:lnTo>
                  <a:lnTo>
                    <a:pt x="30" y="905"/>
                  </a:lnTo>
                  <a:lnTo>
                    <a:pt x="36" y="919"/>
                  </a:lnTo>
                  <a:lnTo>
                    <a:pt x="43" y="934"/>
                  </a:lnTo>
                  <a:lnTo>
                    <a:pt x="51" y="949"/>
                  </a:lnTo>
                  <a:lnTo>
                    <a:pt x="59" y="965"/>
                  </a:lnTo>
                  <a:lnTo>
                    <a:pt x="69" y="981"/>
                  </a:lnTo>
                  <a:lnTo>
                    <a:pt x="80" y="996"/>
                  </a:lnTo>
                  <a:lnTo>
                    <a:pt x="91" y="1013"/>
                  </a:lnTo>
                  <a:lnTo>
                    <a:pt x="104" y="1029"/>
                  </a:lnTo>
                  <a:lnTo>
                    <a:pt x="118" y="1046"/>
                  </a:lnTo>
                  <a:lnTo>
                    <a:pt x="133" y="1060"/>
                  </a:lnTo>
                  <a:lnTo>
                    <a:pt x="149" y="1077"/>
                  </a:lnTo>
                  <a:lnTo>
                    <a:pt x="167" y="1093"/>
                  </a:lnTo>
                  <a:lnTo>
                    <a:pt x="186" y="1108"/>
                  </a:lnTo>
                  <a:lnTo>
                    <a:pt x="206" y="1123"/>
                  </a:lnTo>
                  <a:lnTo>
                    <a:pt x="240" y="1150"/>
                  </a:lnTo>
                  <a:lnTo>
                    <a:pt x="264" y="1180"/>
                  </a:lnTo>
                  <a:lnTo>
                    <a:pt x="281" y="1213"/>
                  </a:lnTo>
                  <a:lnTo>
                    <a:pt x="292" y="1245"/>
                  </a:lnTo>
                  <a:lnTo>
                    <a:pt x="296" y="1278"/>
                  </a:lnTo>
                  <a:lnTo>
                    <a:pt x="295" y="1312"/>
                  </a:lnTo>
                  <a:lnTo>
                    <a:pt x="290" y="1345"/>
                  </a:lnTo>
                  <a:lnTo>
                    <a:pt x="283" y="1376"/>
                  </a:lnTo>
                  <a:lnTo>
                    <a:pt x="273" y="1406"/>
                  </a:lnTo>
                  <a:lnTo>
                    <a:pt x="262" y="1434"/>
                  </a:lnTo>
                  <a:lnTo>
                    <a:pt x="249" y="1459"/>
                  </a:lnTo>
                  <a:lnTo>
                    <a:pt x="237" y="1481"/>
                  </a:lnTo>
                  <a:lnTo>
                    <a:pt x="227" y="1498"/>
                  </a:lnTo>
                  <a:lnTo>
                    <a:pt x="218" y="1512"/>
                  </a:lnTo>
                  <a:lnTo>
                    <a:pt x="212" y="1520"/>
                  </a:lnTo>
                  <a:lnTo>
                    <a:pt x="210" y="1524"/>
                  </a:lnTo>
                  <a:lnTo>
                    <a:pt x="206" y="1541"/>
                  </a:lnTo>
                  <a:lnTo>
                    <a:pt x="202" y="1585"/>
                  </a:lnTo>
                  <a:lnTo>
                    <a:pt x="203" y="1648"/>
                  </a:lnTo>
                  <a:lnTo>
                    <a:pt x="216" y="1721"/>
                  </a:lnTo>
                  <a:lnTo>
                    <a:pt x="217" y="1724"/>
                  </a:lnTo>
                  <a:lnTo>
                    <a:pt x="218" y="1727"/>
                  </a:lnTo>
                  <a:lnTo>
                    <a:pt x="218" y="1731"/>
                  </a:lnTo>
                  <a:lnTo>
                    <a:pt x="219" y="1734"/>
                  </a:lnTo>
                  <a:lnTo>
                    <a:pt x="247" y="1724"/>
                  </a:lnTo>
                  <a:lnTo>
                    <a:pt x="279" y="1712"/>
                  </a:lnTo>
                  <a:lnTo>
                    <a:pt x="316" y="1700"/>
                  </a:lnTo>
                  <a:lnTo>
                    <a:pt x="356" y="1686"/>
                  </a:lnTo>
                  <a:lnTo>
                    <a:pt x="399" y="1670"/>
                  </a:lnTo>
                  <a:lnTo>
                    <a:pt x="445" y="1655"/>
                  </a:lnTo>
                  <a:lnTo>
                    <a:pt x="491" y="1639"/>
                  </a:lnTo>
                  <a:lnTo>
                    <a:pt x="538" y="1624"/>
                  </a:lnTo>
                  <a:lnTo>
                    <a:pt x="584" y="1609"/>
                  </a:lnTo>
                  <a:lnTo>
                    <a:pt x="630" y="1595"/>
                  </a:lnTo>
                  <a:lnTo>
                    <a:pt x="673" y="1582"/>
                  </a:lnTo>
                  <a:lnTo>
                    <a:pt x="714" y="1571"/>
                  </a:lnTo>
                  <a:lnTo>
                    <a:pt x="751" y="1562"/>
                  </a:lnTo>
                  <a:lnTo>
                    <a:pt x="784" y="1555"/>
                  </a:lnTo>
                  <a:lnTo>
                    <a:pt x="812" y="1550"/>
                  </a:lnTo>
                  <a:lnTo>
                    <a:pt x="834" y="1549"/>
                  </a:lnTo>
                  <a:lnTo>
                    <a:pt x="858" y="1549"/>
                  </a:lnTo>
                  <a:lnTo>
                    <a:pt x="883" y="1547"/>
                  </a:lnTo>
                  <a:lnTo>
                    <a:pt x="911" y="1544"/>
                  </a:lnTo>
                  <a:lnTo>
                    <a:pt x="939" y="1542"/>
                  </a:lnTo>
                  <a:lnTo>
                    <a:pt x="968" y="1539"/>
                  </a:lnTo>
                  <a:lnTo>
                    <a:pt x="996" y="1534"/>
                  </a:lnTo>
                  <a:lnTo>
                    <a:pt x="1025" y="1529"/>
                  </a:lnTo>
                  <a:lnTo>
                    <a:pt x="1053" y="1525"/>
                  </a:lnTo>
                  <a:lnTo>
                    <a:pt x="1079" y="1521"/>
                  </a:lnTo>
                  <a:lnTo>
                    <a:pt x="1105" y="1517"/>
                  </a:lnTo>
                  <a:lnTo>
                    <a:pt x="1126" y="1512"/>
                  </a:lnTo>
                  <a:lnTo>
                    <a:pt x="1147" y="1509"/>
                  </a:lnTo>
                  <a:lnTo>
                    <a:pt x="1163" y="1505"/>
                  </a:lnTo>
                  <a:lnTo>
                    <a:pt x="1177" y="1502"/>
                  </a:lnTo>
                  <a:lnTo>
                    <a:pt x="1187" y="1499"/>
                  </a:lnTo>
                  <a:lnTo>
                    <a:pt x="1192" y="1498"/>
                  </a:lnTo>
                  <a:lnTo>
                    <a:pt x="1204" y="1494"/>
                  </a:lnTo>
                  <a:lnTo>
                    <a:pt x="1224" y="1483"/>
                  </a:lnTo>
                  <a:lnTo>
                    <a:pt x="1252" y="1469"/>
                  </a:lnTo>
                  <a:lnTo>
                    <a:pt x="1283" y="1454"/>
                  </a:lnTo>
                  <a:lnTo>
                    <a:pt x="1313" y="1439"/>
                  </a:lnTo>
                  <a:lnTo>
                    <a:pt x="1338" y="1427"/>
                  </a:lnTo>
                  <a:lnTo>
                    <a:pt x="1357" y="1418"/>
                  </a:lnTo>
                  <a:lnTo>
                    <a:pt x="1364" y="1414"/>
                  </a:lnTo>
                  <a:lnTo>
                    <a:pt x="1630" y="1358"/>
                  </a:lnTo>
                  <a:lnTo>
                    <a:pt x="1632" y="1357"/>
                  </a:lnTo>
                  <a:lnTo>
                    <a:pt x="1640" y="1352"/>
                  </a:lnTo>
                  <a:lnTo>
                    <a:pt x="1652" y="1345"/>
                  </a:lnTo>
                  <a:lnTo>
                    <a:pt x="1667" y="1337"/>
                  </a:lnTo>
                  <a:lnTo>
                    <a:pt x="1684" y="1327"/>
                  </a:lnTo>
                  <a:lnTo>
                    <a:pt x="1705" y="1316"/>
                  </a:lnTo>
                  <a:lnTo>
                    <a:pt x="1726" y="1304"/>
                  </a:lnTo>
                  <a:lnTo>
                    <a:pt x="1749" y="1291"/>
                  </a:lnTo>
                  <a:lnTo>
                    <a:pt x="1772" y="1278"/>
                  </a:lnTo>
                  <a:lnTo>
                    <a:pt x="1795" y="1266"/>
                  </a:lnTo>
                  <a:lnTo>
                    <a:pt x="1819" y="1253"/>
                  </a:lnTo>
                  <a:lnTo>
                    <a:pt x="1840" y="1242"/>
                  </a:lnTo>
                  <a:lnTo>
                    <a:pt x="1860" y="1232"/>
                  </a:lnTo>
                  <a:lnTo>
                    <a:pt x="1876" y="1224"/>
                  </a:lnTo>
                  <a:lnTo>
                    <a:pt x="1890" y="1217"/>
                  </a:lnTo>
                  <a:lnTo>
                    <a:pt x="1900" y="1214"/>
                  </a:lnTo>
                  <a:lnTo>
                    <a:pt x="1903" y="1214"/>
                  </a:lnTo>
                  <a:lnTo>
                    <a:pt x="1904" y="1214"/>
                  </a:lnTo>
                  <a:lnTo>
                    <a:pt x="1906" y="1215"/>
                  </a:lnTo>
                  <a:lnTo>
                    <a:pt x="1907" y="1216"/>
                  </a:lnTo>
                  <a:lnTo>
                    <a:pt x="1909" y="1214"/>
                  </a:lnTo>
                  <a:lnTo>
                    <a:pt x="1911" y="1213"/>
                  </a:lnTo>
                  <a:lnTo>
                    <a:pt x="1913" y="1210"/>
                  </a:lnTo>
                  <a:lnTo>
                    <a:pt x="1914" y="1209"/>
                  </a:lnTo>
                  <a:lnTo>
                    <a:pt x="1937" y="1184"/>
                  </a:lnTo>
                  <a:lnTo>
                    <a:pt x="1961" y="1161"/>
                  </a:lnTo>
                  <a:lnTo>
                    <a:pt x="1986" y="1140"/>
                  </a:lnTo>
                  <a:lnTo>
                    <a:pt x="2011" y="1120"/>
                  </a:lnTo>
                  <a:lnTo>
                    <a:pt x="2035" y="1101"/>
                  </a:lnTo>
                  <a:lnTo>
                    <a:pt x="2059" y="1082"/>
                  </a:lnTo>
                  <a:lnTo>
                    <a:pt x="2083" y="1063"/>
                  </a:lnTo>
                  <a:lnTo>
                    <a:pt x="2106" y="1043"/>
                  </a:lnTo>
                  <a:lnTo>
                    <a:pt x="2128" y="1021"/>
                  </a:lnTo>
                  <a:lnTo>
                    <a:pt x="2149" y="998"/>
                  </a:lnTo>
                  <a:lnTo>
                    <a:pt x="2167" y="972"/>
                  </a:lnTo>
                  <a:lnTo>
                    <a:pt x="2185" y="943"/>
                  </a:lnTo>
                  <a:lnTo>
                    <a:pt x="2200" y="910"/>
                  </a:lnTo>
                  <a:lnTo>
                    <a:pt x="2212" y="873"/>
                  </a:lnTo>
                  <a:lnTo>
                    <a:pt x="2223" y="831"/>
                  </a:lnTo>
                  <a:lnTo>
                    <a:pt x="2230" y="784"/>
                  </a:lnTo>
                  <a:lnTo>
                    <a:pt x="2232" y="749"/>
                  </a:lnTo>
                  <a:lnTo>
                    <a:pt x="2232" y="720"/>
                  </a:lnTo>
                  <a:lnTo>
                    <a:pt x="2231" y="692"/>
                  </a:lnTo>
                  <a:lnTo>
                    <a:pt x="2226" y="667"/>
                  </a:lnTo>
                  <a:lnTo>
                    <a:pt x="2219" y="645"/>
                  </a:lnTo>
                  <a:lnTo>
                    <a:pt x="2211" y="626"/>
                  </a:lnTo>
                  <a:lnTo>
                    <a:pt x="2202" y="609"/>
                  </a:lnTo>
                  <a:lnTo>
                    <a:pt x="2190" y="594"/>
                  </a:lnTo>
                  <a:close/>
                </a:path>
              </a:pathLst>
            </a:custGeom>
            <a:solidFill>
              <a:srgbClr val="6BF4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3" name="Freeform 9"/>
            <p:cNvSpPr>
              <a:spLocks/>
            </p:cNvSpPr>
            <p:nvPr/>
          </p:nvSpPr>
          <p:spPr bwMode="auto">
            <a:xfrm>
              <a:off x="4741" y="2028"/>
              <a:ext cx="152" cy="152"/>
            </a:xfrm>
            <a:custGeom>
              <a:avLst/>
              <a:gdLst>
                <a:gd name="T0" fmla="*/ 0 w 303"/>
                <a:gd name="T1" fmla="*/ 52 h 303"/>
                <a:gd name="T2" fmla="*/ 250 w 303"/>
                <a:gd name="T3" fmla="*/ 0 h 303"/>
                <a:gd name="T4" fmla="*/ 297 w 303"/>
                <a:gd name="T5" fmla="*/ 4 h 303"/>
                <a:gd name="T6" fmla="*/ 303 w 303"/>
                <a:gd name="T7" fmla="*/ 224 h 303"/>
                <a:gd name="T8" fmla="*/ 69 w 303"/>
                <a:gd name="T9" fmla="*/ 303 h 303"/>
                <a:gd name="T10" fmla="*/ 17 w 303"/>
                <a:gd name="T11" fmla="*/ 290 h 303"/>
                <a:gd name="T12" fmla="*/ 0 w 303"/>
                <a:gd name="T13" fmla="*/ 5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303">
                  <a:moveTo>
                    <a:pt x="0" y="52"/>
                  </a:moveTo>
                  <a:lnTo>
                    <a:pt x="250" y="0"/>
                  </a:lnTo>
                  <a:lnTo>
                    <a:pt x="297" y="4"/>
                  </a:lnTo>
                  <a:lnTo>
                    <a:pt x="303" y="224"/>
                  </a:lnTo>
                  <a:lnTo>
                    <a:pt x="69" y="303"/>
                  </a:lnTo>
                  <a:lnTo>
                    <a:pt x="17" y="290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4" name="Freeform 10"/>
            <p:cNvSpPr>
              <a:spLocks/>
            </p:cNvSpPr>
            <p:nvPr/>
          </p:nvSpPr>
          <p:spPr bwMode="auto">
            <a:xfrm>
              <a:off x="4770" y="2039"/>
              <a:ext cx="119" cy="135"/>
            </a:xfrm>
            <a:custGeom>
              <a:avLst/>
              <a:gdLst>
                <a:gd name="T0" fmla="*/ 0 w 240"/>
                <a:gd name="T1" fmla="*/ 47 h 268"/>
                <a:gd name="T2" fmla="*/ 18 w 240"/>
                <a:gd name="T3" fmla="*/ 268 h 268"/>
                <a:gd name="T4" fmla="*/ 240 w 240"/>
                <a:gd name="T5" fmla="*/ 196 h 268"/>
                <a:gd name="T6" fmla="*/ 232 w 240"/>
                <a:gd name="T7" fmla="*/ 0 h 268"/>
                <a:gd name="T8" fmla="*/ 0 w 240"/>
                <a:gd name="T9" fmla="*/ 47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68">
                  <a:moveTo>
                    <a:pt x="0" y="47"/>
                  </a:moveTo>
                  <a:lnTo>
                    <a:pt x="18" y="268"/>
                  </a:lnTo>
                  <a:lnTo>
                    <a:pt x="240" y="196"/>
                  </a:lnTo>
                  <a:lnTo>
                    <a:pt x="232" y="0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5" name="Freeform 11"/>
            <p:cNvSpPr>
              <a:spLocks/>
            </p:cNvSpPr>
            <p:nvPr/>
          </p:nvSpPr>
          <p:spPr bwMode="auto">
            <a:xfrm>
              <a:off x="4977" y="1747"/>
              <a:ext cx="36" cy="53"/>
            </a:xfrm>
            <a:custGeom>
              <a:avLst/>
              <a:gdLst>
                <a:gd name="T0" fmla="*/ 56 w 72"/>
                <a:gd name="T1" fmla="*/ 105 h 106"/>
                <a:gd name="T2" fmla="*/ 65 w 72"/>
                <a:gd name="T3" fmla="*/ 94 h 106"/>
                <a:gd name="T4" fmla="*/ 70 w 72"/>
                <a:gd name="T5" fmla="*/ 84 h 106"/>
                <a:gd name="T6" fmla="*/ 72 w 72"/>
                <a:gd name="T7" fmla="*/ 63 h 106"/>
                <a:gd name="T8" fmla="*/ 68 w 72"/>
                <a:gd name="T9" fmla="*/ 47 h 106"/>
                <a:gd name="T10" fmla="*/ 61 w 72"/>
                <a:gd name="T11" fmla="*/ 33 h 106"/>
                <a:gd name="T12" fmla="*/ 53 w 72"/>
                <a:gd name="T13" fmla="*/ 12 h 106"/>
                <a:gd name="T14" fmla="*/ 51 w 72"/>
                <a:gd name="T15" fmla="*/ 10 h 106"/>
                <a:gd name="T16" fmla="*/ 44 w 72"/>
                <a:gd name="T17" fmla="*/ 5 h 106"/>
                <a:gd name="T18" fmla="*/ 37 w 72"/>
                <a:gd name="T19" fmla="*/ 2 h 106"/>
                <a:gd name="T20" fmla="*/ 31 w 72"/>
                <a:gd name="T21" fmla="*/ 0 h 106"/>
                <a:gd name="T22" fmla="*/ 27 w 72"/>
                <a:gd name="T23" fmla="*/ 1 h 106"/>
                <a:gd name="T24" fmla="*/ 25 w 72"/>
                <a:gd name="T25" fmla="*/ 5 h 106"/>
                <a:gd name="T26" fmla="*/ 24 w 72"/>
                <a:gd name="T27" fmla="*/ 9 h 106"/>
                <a:gd name="T28" fmla="*/ 23 w 72"/>
                <a:gd name="T29" fmla="*/ 11 h 106"/>
                <a:gd name="T30" fmla="*/ 36 w 72"/>
                <a:gd name="T31" fmla="*/ 17 h 106"/>
                <a:gd name="T32" fmla="*/ 38 w 72"/>
                <a:gd name="T33" fmla="*/ 30 h 106"/>
                <a:gd name="T34" fmla="*/ 38 w 72"/>
                <a:gd name="T35" fmla="*/ 38 h 106"/>
                <a:gd name="T36" fmla="*/ 31 w 72"/>
                <a:gd name="T37" fmla="*/ 41 h 106"/>
                <a:gd name="T38" fmla="*/ 19 w 72"/>
                <a:gd name="T39" fmla="*/ 49 h 106"/>
                <a:gd name="T40" fmla="*/ 6 w 72"/>
                <a:gd name="T41" fmla="*/ 45 h 106"/>
                <a:gd name="T42" fmla="*/ 4 w 72"/>
                <a:gd name="T43" fmla="*/ 47 h 106"/>
                <a:gd name="T44" fmla="*/ 3 w 72"/>
                <a:gd name="T45" fmla="*/ 52 h 106"/>
                <a:gd name="T46" fmla="*/ 1 w 72"/>
                <a:gd name="T47" fmla="*/ 58 h 106"/>
                <a:gd name="T48" fmla="*/ 0 w 72"/>
                <a:gd name="T49" fmla="*/ 63 h 106"/>
                <a:gd name="T50" fmla="*/ 0 w 72"/>
                <a:gd name="T51" fmla="*/ 69 h 106"/>
                <a:gd name="T52" fmla="*/ 2 w 72"/>
                <a:gd name="T53" fmla="*/ 77 h 106"/>
                <a:gd name="T54" fmla="*/ 4 w 72"/>
                <a:gd name="T55" fmla="*/ 84 h 106"/>
                <a:gd name="T56" fmla="*/ 6 w 72"/>
                <a:gd name="T57" fmla="*/ 87 h 106"/>
                <a:gd name="T58" fmla="*/ 7 w 72"/>
                <a:gd name="T59" fmla="*/ 88 h 106"/>
                <a:gd name="T60" fmla="*/ 10 w 72"/>
                <a:gd name="T61" fmla="*/ 91 h 106"/>
                <a:gd name="T62" fmla="*/ 16 w 72"/>
                <a:gd name="T63" fmla="*/ 94 h 106"/>
                <a:gd name="T64" fmla="*/ 23 w 72"/>
                <a:gd name="T65" fmla="*/ 98 h 106"/>
                <a:gd name="T66" fmla="*/ 31 w 72"/>
                <a:gd name="T67" fmla="*/ 101 h 106"/>
                <a:gd name="T68" fmla="*/ 39 w 72"/>
                <a:gd name="T69" fmla="*/ 105 h 106"/>
                <a:gd name="T70" fmla="*/ 48 w 72"/>
                <a:gd name="T71" fmla="*/ 106 h 106"/>
                <a:gd name="T72" fmla="*/ 56 w 72"/>
                <a:gd name="T73" fmla="*/ 10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2" h="106">
                  <a:moveTo>
                    <a:pt x="56" y="105"/>
                  </a:moveTo>
                  <a:lnTo>
                    <a:pt x="65" y="94"/>
                  </a:lnTo>
                  <a:lnTo>
                    <a:pt x="70" y="84"/>
                  </a:lnTo>
                  <a:lnTo>
                    <a:pt x="72" y="63"/>
                  </a:lnTo>
                  <a:lnTo>
                    <a:pt x="68" y="47"/>
                  </a:lnTo>
                  <a:lnTo>
                    <a:pt x="61" y="33"/>
                  </a:lnTo>
                  <a:lnTo>
                    <a:pt x="53" y="12"/>
                  </a:lnTo>
                  <a:lnTo>
                    <a:pt x="51" y="10"/>
                  </a:lnTo>
                  <a:lnTo>
                    <a:pt x="44" y="5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27" y="1"/>
                  </a:lnTo>
                  <a:lnTo>
                    <a:pt x="25" y="5"/>
                  </a:lnTo>
                  <a:lnTo>
                    <a:pt x="24" y="9"/>
                  </a:lnTo>
                  <a:lnTo>
                    <a:pt x="23" y="11"/>
                  </a:lnTo>
                  <a:lnTo>
                    <a:pt x="36" y="17"/>
                  </a:lnTo>
                  <a:lnTo>
                    <a:pt x="38" y="30"/>
                  </a:lnTo>
                  <a:lnTo>
                    <a:pt x="38" y="38"/>
                  </a:lnTo>
                  <a:lnTo>
                    <a:pt x="31" y="41"/>
                  </a:lnTo>
                  <a:lnTo>
                    <a:pt x="19" y="49"/>
                  </a:lnTo>
                  <a:lnTo>
                    <a:pt x="6" y="45"/>
                  </a:lnTo>
                  <a:lnTo>
                    <a:pt x="4" y="47"/>
                  </a:lnTo>
                  <a:lnTo>
                    <a:pt x="3" y="52"/>
                  </a:lnTo>
                  <a:lnTo>
                    <a:pt x="1" y="58"/>
                  </a:lnTo>
                  <a:lnTo>
                    <a:pt x="0" y="63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4" y="84"/>
                  </a:lnTo>
                  <a:lnTo>
                    <a:pt x="6" y="87"/>
                  </a:lnTo>
                  <a:lnTo>
                    <a:pt x="7" y="88"/>
                  </a:lnTo>
                  <a:lnTo>
                    <a:pt x="10" y="91"/>
                  </a:lnTo>
                  <a:lnTo>
                    <a:pt x="16" y="94"/>
                  </a:lnTo>
                  <a:lnTo>
                    <a:pt x="23" y="98"/>
                  </a:lnTo>
                  <a:lnTo>
                    <a:pt x="31" y="101"/>
                  </a:lnTo>
                  <a:lnTo>
                    <a:pt x="39" y="105"/>
                  </a:lnTo>
                  <a:lnTo>
                    <a:pt x="48" y="106"/>
                  </a:lnTo>
                  <a:lnTo>
                    <a:pt x="56" y="1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6" name="Freeform 12"/>
            <p:cNvSpPr>
              <a:spLocks/>
            </p:cNvSpPr>
            <p:nvPr/>
          </p:nvSpPr>
          <p:spPr bwMode="auto">
            <a:xfrm>
              <a:off x="4981" y="1750"/>
              <a:ext cx="29" cy="49"/>
            </a:xfrm>
            <a:custGeom>
              <a:avLst/>
              <a:gdLst>
                <a:gd name="T0" fmla="*/ 23 w 59"/>
                <a:gd name="T1" fmla="*/ 0 h 98"/>
                <a:gd name="T2" fmla="*/ 21 w 59"/>
                <a:gd name="T3" fmla="*/ 1 h 98"/>
                <a:gd name="T4" fmla="*/ 24 w 59"/>
                <a:gd name="T5" fmla="*/ 7 h 98"/>
                <a:gd name="T6" fmla="*/ 31 w 59"/>
                <a:gd name="T7" fmla="*/ 12 h 98"/>
                <a:gd name="T8" fmla="*/ 34 w 59"/>
                <a:gd name="T9" fmla="*/ 26 h 98"/>
                <a:gd name="T10" fmla="*/ 23 w 59"/>
                <a:gd name="T11" fmla="*/ 59 h 98"/>
                <a:gd name="T12" fmla="*/ 21 w 59"/>
                <a:gd name="T13" fmla="*/ 60 h 98"/>
                <a:gd name="T14" fmla="*/ 17 w 59"/>
                <a:gd name="T15" fmla="*/ 59 h 98"/>
                <a:gd name="T16" fmla="*/ 14 w 59"/>
                <a:gd name="T17" fmla="*/ 54 h 98"/>
                <a:gd name="T18" fmla="*/ 13 w 59"/>
                <a:gd name="T19" fmla="*/ 52 h 98"/>
                <a:gd name="T20" fmla="*/ 9 w 59"/>
                <a:gd name="T21" fmla="*/ 50 h 98"/>
                <a:gd name="T22" fmla="*/ 5 w 59"/>
                <a:gd name="T23" fmla="*/ 49 h 98"/>
                <a:gd name="T24" fmla="*/ 2 w 59"/>
                <a:gd name="T25" fmla="*/ 53 h 98"/>
                <a:gd name="T26" fmla="*/ 0 w 59"/>
                <a:gd name="T27" fmla="*/ 59 h 98"/>
                <a:gd name="T28" fmla="*/ 1 w 59"/>
                <a:gd name="T29" fmla="*/ 66 h 98"/>
                <a:gd name="T30" fmla="*/ 2 w 59"/>
                <a:gd name="T31" fmla="*/ 71 h 98"/>
                <a:gd name="T32" fmla="*/ 5 w 59"/>
                <a:gd name="T33" fmla="*/ 75 h 98"/>
                <a:gd name="T34" fmla="*/ 7 w 59"/>
                <a:gd name="T35" fmla="*/ 80 h 98"/>
                <a:gd name="T36" fmla="*/ 21 w 59"/>
                <a:gd name="T37" fmla="*/ 87 h 98"/>
                <a:gd name="T38" fmla="*/ 37 w 59"/>
                <a:gd name="T39" fmla="*/ 94 h 98"/>
                <a:gd name="T40" fmla="*/ 41 w 59"/>
                <a:gd name="T41" fmla="*/ 97 h 98"/>
                <a:gd name="T42" fmla="*/ 43 w 59"/>
                <a:gd name="T43" fmla="*/ 98 h 98"/>
                <a:gd name="T44" fmla="*/ 49 w 59"/>
                <a:gd name="T45" fmla="*/ 87 h 98"/>
                <a:gd name="T46" fmla="*/ 59 w 59"/>
                <a:gd name="T47" fmla="*/ 69 h 98"/>
                <a:gd name="T48" fmla="*/ 57 w 59"/>
                <a:gd name="T49" fmla="*/ 63 h 98"/>
                <a:gd name="T50" fmla="*/ 54 w 59"/>
                <a:gd name="T51" fmla="*/ 56 h 98"/>
                <a:gd name="T52" fmla="*/ 52 w 59"/>
                <a:gd name="T53" fmla="*/ 48 h 98"/>
                <a:gd name="T54" fmla="*/ 49 w 59"/>
                <a:gd name="T55" fmla="*/ 43 h 98"/>
                <a:gd name="T56" fmla="*/ 47 w 59"/>
                <a:gd name="T57" fmla="*/ 41 h 98"/>
                <a:gd name="T58" fmla="*/ 46 w 59"/>
                <a:gd name="T59" fmla="*/ 39 h 98"/>
                <a:gd name="T60" fmla="*/ 37 w 59"/>
                <a:gd name="T61" fmla="*/ 12 h 98"/>
                <a:gd name="T62" fmla="*/ 34 w 59"/>
                <a:gd name="T63" fmla="*/ 8 h 98"/>
                <a:gd name="T64" fmla="*/ 24 w 59"/>
                <a:gd name="T65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98">
                  <a:moveTo>
                    <a:pt x="24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22" y="4"/>
                  </a:lnTo>
                  <a:lnTo>
                    <a:pt x="24" y="7"/>
                  </a:lnTo>
                  <a:lnTo>
                    <a:pt x="28" y="10"/>
                  </a:lnTo>
                  <a:lnTo>
                    <a:pt x="31" y="12"/>
                  </a:lnTo>
                  <a:lnTo>
                    <a:pt x="32" y="13"/>
                  </a:lnTo>
                  <a:lnTo>
                    <a:pt x="34" y="26"/>
                  </a:lnTo>
                  <a:lnTo>
                    <a:pt x="33" y="38"/>
                  </a:lnTo>
                  <a:lnTo>
                    <a:pt x="23" y="59"/>
                  </a:lnTo>
                  <a:lnTo>
                    <a:pt x="23" y="59"/>
                  </a:lnTo>
                  <a:lnTo>
                    <a:pt x="21" y="60"/>
                  </a:lnTo>
                  <a:lnTo>
                    <a:pt x="19" y="60"/>
                  </a:lnTo>
                  <a:lnTo>
                    <a:pt x="17" y="59"/>
                  </a:lnTo>
                  <a:lnTo>
                    <a:pt x="16" y="57"/>
                  </a:lnTo>
                  <a:lnTo>
                    <a:pt x="14" y="54"/>
                  </a:lnTo>
                  <a:lnTo>
                    <a:pt x="13" y="53"/>
                  </a:lnTo>
                  <a:lnTo>
                    <a:pt x="13" y="52"/>
                  </a:lnTo>
                  <a:lnTo>
                    <a:pt x="11" y="51"/>
                  </a:lnTo>
                  <a:lnTo>
                    <a:pt x="9" y="50"/>
                  </a:lnTo>
                  <a:lnTo>
                    <a:pt x="6" y="49"/>
                  </a:lnTo>
                  <a:lnTo>
                    <a:pt x="5" y="49"/>
                  </a:lnTo>
                  <a:lnTo>
                    <a:pt x="3" y="51"/>
                  </a:lnTo>
                  <a:lnTo>
                    <a:pt x="2" y="53"/>
                  </a:lnTo>
                  <a:lnTo>
                    <a:pt x="1" y="57"/>
                  </a:lnTo>
                  <a:lnTo>
                    <a:pt x="0" y="59"/>
                  </a:lnTo>
                  <a:lnTo>
                    <a:pt x="0" y="61"/>
                  </a:lnTo>
                  <a:lnTo>
                    <a:pt x="1" y="66"/>
                  </a:lnTo>
                  <a:lnTo>
                    <a:pt x="2" y="69"/>
                  </a:lnTo>
                  <a:lnTo>
                    <a:pt x="2" y="71"/>
                  </a:lnTo>
                  <a:lnTo>
                    <a:pt x="2" y="72"/>
                  </a:lnTo>
                  <a:lnTo>
                    <a:pt x="5" y="75"/>
                  </a:lnTo>
                  <a:lnTo>
                    <a:pt x="6" y="77"/>
                  </a:lnTo>
                  <a:lnTo>
                    <a:pt x="7" y="80"/>
                  </a:lnTo>
                  <a:lnTo>
                    <a:pt x="11" y="82"/>
                  </a:lnTo>
                  <a:lnTo>
                    <a:pt x="21" y="87"/>
                  </a:lnTo>
                  <a:lnTo>
                    <a:pt x="30" y="91"/>
                  </a:lnTo>
                  <a:lnTo>
                    <a:pt x="37" y="94"/>
                  </a:lnTo>
                  <a:lnTo>
                    <a:pt x="39" y="95"/>
                  </a:lnTo>
                  <a:lnTo>
                    <a:pt x="41" y="97"/>
                  </a:lnTo>
                  <a:lnTo>
                    <a:pt x="43" y="98"/>
                  </a:lnTo>
                  <a:lnTo>
                    <a:pt x="43" y="98"/>
                  </a:lnTo>
                  <a:lnTo>
                    <a:pt x="45" y="95"/>
                  </a:lnTo>
                  <a:lnTo>
                    <a:pt x="49" y="87"/>
                  </a:lnTo>
                  <a:lnTo>
                    <a:pt x="55" y="76"/>
                  </a:lnTo>
                  <a:lnTo>
                    <a:pt x="59" y="69"/>
                  </a:lnTo>
                  <a:lnTo>
                    <a:pt x="59" y="66"/>
                  </a:lnTo>
                  <a:lnTo>
                    <a:pt x="57" y="63"/>
                  </a:lnTo>
                  <a:lnTo>
                    <a:pt x="55" y="60"/>
                  </a:lnTo>
                  <a:lnTo>
                    <a:pt x="54" y="56"/>
                  </a:lnTo>
                  <a:lnTo>
                    <a:pt x="53" y="51"/>
                  </a:lnTo>
                  <a:lnTo>
                    <a:pt x="52" y="48"/>
                  </a:lnTo>
                  <a:lnTo>
                    <a:pt x="51" y="44"/>
                  </a:lnTo>
                  <a:lnTo>
                    <a:pt x="49" y="43"/>
                  </a:lnTo>
                  <a:lnTo>
                    <a:pt x="48" y="42"/>
                  </a:lnTo>
                  <a:lnTo>
                    <a:pt x="47" y="41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1" y="22"/>
                  </a:lnTo>
                  <a:lnTo>
                    <a:pt x="37" y="12"/>
                  </a:lnTo>
                  <a:lnTo>
                    <a:pt x="37" y="11"/>
                  </a:lnTo>
                  <a:lnTo>
                    <a:pt x="34" y="8"/>
                  </a:lnTo>
                  <a:lnTo>
                    <a:pt x="31" y="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7" name="Freeform 13"/>
            <p:cNvSpPr>
              <a:spLocks/>
            </p:cNvSpPr>
            <p:nvPr/>
          </p:nvSpPr>
          <p:spPr bwMode="auto">
            <a:xfrm>
              <a:off x="4828" y="1513"/>
              <a:ext cx="295" cy="261"/>
            </a:xfrm>
            <a:custGeom>
              <a:avLst/>
              <a:gdLst>
                <a:gd name="T0" fmla="*/ 587 w 590"/>
                <a:gd name="T1" fmla="*/ 160 h 522"/>
                <a:gd name="T2" fmla="*/ 563 w 590"/>
                <a:gd name="T3" fmla="*/ 181 h 522"/>
                <a:gd name="T4" fmla="*/ 537 w 590"/>
                <a:gd name="T5" fmla="*/ 219 h 522"/>
                <a:gd name="T6" fmla="*/ 530 w 590"/>
                <a:gd name="T7" fmla="*/ 268 h 522"/>
                <a:gd name="T8" fmla="*/ 543 w 590"/>
                <a:gd name="T9" fmla="*/ 299 h 522"/>
                <a:gd name="T10" fmla="*/ 551 w 590"/>
                <a:gd name="T11" fmla="*/ 312 h 522"/>
                <a:gd name="T12" fmla="*/ 560 w 590"/>
                <a:gd name="T13" fmla="*/ 334 h 522"/>
                <a:gd name="T14" fmla="*/ 567 w 590"/>
                <a:gd name="T15" fmla="*/ 360 h 522"/>
                <a:gd name="T16" fmla="*/ 565 w 590"/>
                <a:gd name="T17" fmla="*/ 390 h 522"/>
                <a:gd name="T18" fmla="*/ 550 w 590"/>
                <a:gd name="T19" fmla="*/ 417 h 522"/>
                <a:gd name="T20" fmla="*/ 514 w 590"/>
                <a:gd name="T21" fmla="*/ 439 h 522"/>
                <a:gd name="T22" fmla="*/ 454 w 590"/>
                <a:gd name="T23" fmla="*/ 451 h 522"/>
                <a:gd name="T24" fmla="*/ 412 w 590"/>
                <a:gd name="T25" fmla="*/ 454 h 522"/>
                <a:gd name="T26" fmla="*/ 405 w 590"/>
                <a:gd name="T27" fmla="*/ 454 h 522"/>
                <a:gd name="T28" fmla="*/ 390 w 590"/>
                <a:gd name="T29" fmla="*/ 454 h 522"/>
                <a:gd name="T30" fmla="*/ 369 w 590"/>
                <a:gd name="T31" fmla="*/ 454 h 522"/>
                <a:gd name="T32" fmla="*/ 344 w 590"/>
                <a:gd name="T33" fmla="*/ 451 h 522"/>
                <a:gd name="T34" fmla="*/ 312 w 590"/>
                <a:gd name="T35" fmla="*/ 448 h 522"/>
                <a:gd name="T36" fmla="*/ 275 w 590"/>
                <a:gd name="T37" fmla="*/ 443 h 522"/>
                <a:gd name="T38" fmla="*/ 235 w 590"/>
                <a:gd name="T39" fmla="*/ 435 h 522"/>
                <a:gd name="T40" fmla="*/ 187 w 590"/>
                <a:gd name="T41" fmla="*/ 427 h 522"/>
                <a:gd name="T42" fmla="*/ 145 w 590"/>
                <a:gd name="T43" fmla="*/ 443 h 522"/>
                <a:gd name="T44" fmla="*/ 112 w 590"/>
                <a:gd name="T45" fmla="*/ 474 h 522"/>
                <a:gd name="T46" fmla="*/ 92 w 590"/>
                <a:gd name="T47" fmla="*/ 504 h 522"/>
                <a:gd name="T48" fmla="*/ 85 w 590"/>
                <a:gd name="T49" fmla="*/ 516 h 522"/>
                <a:gd name="T50" fmla="*/ 69 w 590"/>
                <a:gd name="T51" fmla="*/ 521 h 522"/>
                <a:gd name="T52" fmla="*/ 46 w 590"/>
                <a:gd name="T53" fmla="*/ 521 h 522"/>
                <a:gd name="T54" fmla="*/ 25 w 590"/>
                <a:gd name="T55" fmla="*/ 503 h 522"/>
                <a:gd name="T56" fmla="*/ 18 w 590"/>
                <a:gd name="T57" fmla="*/ 471 h 522"/>
                <a:gd name="T58" fmla="*/ 15 w 590"/>
                <a:gd name="T59" fmla="*/ 396 h 522"/>
                <a:gd name="T60" fmla="*/ 10 w 590"/>
                <a:gd name="T61" fmla="*/ 335 h 522"/>
                <a:gd name="T62" fmla="*/ 0 w 590"/>
                <a:gd name="T63" fmla="*/ 260 h 522"/>
                <a:gd name="T64" fmla="*/ 4 w 590"/>
                <a:gd name="T65" fmla="*/ 226 h 522"/>
                <a:gd name="T66" fmla="*/ 16 w 590"/>
                <a:gd name="T67" fmla="*/ 170 h 522"/>
                <a:gd name="T68" fmla="*/ 42 w 590"/>
                <a:gd name="T69" fmla="*/ 91 h 522"/>
                <a:gd name="T70" fmla="*/ 87 w 590"/>
                <a:gd name="T71" fmla="*/ 24 h 522"/>
                <a:gd name="T72" fmla="*/ 134 w 590"/>
                <a:gd name="T73" fmla="*/ 1 h 522"/>
                <a:gd name="T74" fmla="*/ 180 w 590"/>
                <a:gd name="T75" fmla="*/ 0 h 522"/>
                <a:gd name="T76" fmla="*/ 238 w 590"/>
                <a:gd name="T77" fmla="*/ 7 h 522"/>
                <a:gd name="T78" fmla="*/ 302 w 590"/>
                <a:gd name="T79" fmla="*/ 21 h 522"/>
                <a:gd name="T80" fmla="*/ 370 w 590"/>
                <a:gd name="T81" fmla="*/ 43 h 522"/>
                <a:gd name="T82" fmla="*/ 440 w 590"/>
                <a:gd name="T83" fmla="*/ 69 h 522"/>
                <a:gd name="T84" fmla="*/ 505 w 590"/>
                <a:gd name="T85" fmla="*/ 101 h 522"/>
                <a:gd name="T86" fmla="*/ 565 w 590"/>
                <a:gd name="T87" fmla="*/ 138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90" h="522">
                  <a:moveTo>
                    <a:pt x="590" y="158"/>
                  </a:moveTo>
                  <a:lnTo>
                    <a:pt x="587" y="160"/>
                  </a:lnTo>
                  <a:lnTo>
                    <a:pt x="577" y="168"/>
                  </a:lnTo>
                  <a:lnTo>
                    <a:pt x="563" y="181"/>
                  </a:lnTo>
                  <a:lnTo>
                    <a:pt x="549" y="198"/>
                  </a:lnTo>
                  <a:lnTo>
                    <a:pt x="537" y="219"/>
                  </a:lnTo>
                  <a:lnTo>
                    <a:pt x="530" y="242"/>
                  </a:lnTo>
                  <a:lnTo>
                    <a:pt x="530" y="268"/>
                  </a:lnTo>
                  <a:lnTo>
                    <a:pt x="542" y="297"/>
                  </a:lnTo>
                  <a:lnTo>
                    <a:pt x="543" y="299"/>
                  </a:lnTo>
                  <a:lnTo>
                    <a:pt x="547" y="304"/>
                  </a:lnTo>
                  <a:lnTo>
                    <a:pt x="551" y="312"/>
                  </a:lnTo>
                  <a:lnTo>
                    <a:pt x="556" y="321"/>
                  </a:lnTo>
                  <a:lnTo>
                    <a:pt x="560" y="334"/>
                  </a:lnTo>
                  <a:lnTo>
                    <a:pt x="565" y="347"/>
                  </a:lnTo>
                  <a:lnTo>
                    <a:pt x="567" y="360"/>
                  </a:lnTo>
                  <a:lnTo>
                    <a:pt x="567" y="375"/>
                  </a:lnTo>
                  <a:lnTo>
                    <a:pt x="565" y="390"/>
                  </a:lnTo>
                  <a:lnTo>
                    <a:pt x="559" y="404"/>
                  </a:lnTo>
                  <a:lnTo>
                    <a:pt x="550" y="417"/>
                  </a:lnTo>
                  <a:lnTo>
                    <a:pt x="535" y="430"/>
                  </a:lnTo>
                  <a:lnTo>
                    <a:pt x="514" y="439"/>
                  </a:lnTo>
                  <a:lnTo>
                    <a:pt x="488" y="447"/>
                  </a:lnTo>
                  <a:lnTo>
                    <a:pt x="454" y="451"/>
                  </a:lnTo>
                  <a:lnTo>
                    <a:pt x="413" y="454"/>
                  </a:lnTo>
                  <a:lnTo>
                    <a:pt x="412" y="454"/>
                  </a:lnTo>
                  <a:lnTo>
                    <a:pt x="410" y="454"/>
                  </a:lnTo>
                  <a:lnTo>
                    <a:pt x="405" y="454"/>
                  </a:lnTo>
                  <a:lnTo>
                    <a:pt x="398" y="454"/>
                  </a:lnTo>
                  <a:lnTo>
                    <a:pt x="390" y="454"/>
                  </a:lnTo>
                  <a:lnTo>
                    <a:pt x="381" y="454"/>
                  </a:lnTo>
                  <a:lnTo>
                    <a:pt x="369" y="454"/>
                  </a:lnTo>
                  <a:lnTo>
                    <a:pt x="358" y="453"/>
                  </a:lnTo>
                  <a:lnTo>
                    <a:pt x="344" y="451"/>
                  </a:lnTo>
                  <a:lnTo>
                    <a:pt x="328" y="450"/>
                  </a:lnTo>
                  <a:lnTo>
                    <a:pt x="312" y="448"/>
                  </a:lnTo>
                  <a:lnTo>
                    <a:pt x="294" y="446"/>
                  </a:lnTo>
                  <a:lnTo>
                    <a:pt x="275" y="443"/>
                  </a:lnTo>
                  <a:lnTo>
                    <a:pt x="255" y="439"/>
                  </a:lnTo>
                  <a:lnTo>
                    <a:pt x="235" y="435"/>
                  </a:lnTo>
                  <a:lnTo>
                    <a:pt x="213" y="430"/>
                  </a:lnTo>
                  <a:lnTo>
                    <a:pt x="187" y="427"/>
                  </a:lnTo>
                  <a:lnTo>
                    <a:pt x="165" y="433"/>
                  </a:lnTo>
                  <a:lnTo>
                    <a:pt x="145" y="443"/>
                  </a:lnTo>
                  <a:lnTo>
                    <a:pt x="127" y="458"/>
                  </a:lnTo>
                  <a:lnTo>
                    <a:pt x="112" y="474"/>
                  </a:lnTo>
                  <a:lnTo>
                    <a:pt x="101" y="491"/>
                  </a:lnTo>
                  <a:lnTo>
                    <a:pt x="92" y="504"/>
                  </a:lnTo>
                  <a:lnTo>
                    <a:pt x="87" y="515"/>
                  </a:lnTo>
                  <a:lnTo>
                    <a:pt x="85" y="516"/>
                  </a:lnTo>
                  <a:lnTo>
                    <a:pt x="78" y="518"/>
                  </a:lnTo>
                  <a:lnTo>
                    <a:pt x="69" y="521"/>
                  </a:lnTo>
                  <a:lnTo>
                    <a:pt x="57" y="522"/>
                  </a:lnTo>
                  <a:lnTo>
                    <a:pt x="46" y="521"/>
                  </a:lnTo>
                  <a:lnTo>
                    <a:pt x="34" y="515"/>
                  </a:lnTo>
                  <a:lnTo>
                    <a:pt x="25" y="503"/>
                  </a:lnTo>
                  <a:lnTo>
                    <a:pt x="19" y="486"/>
                  </a:lnTo>
                  <a:lnTo>
                    <a:pt x="18" y="471"/>
                  </a:lnTo>
                  <a:lnTo>
                    <a:pt x="17" y="436"/>
                  </a:lnTo>
                  <a:lnTo>
                    <a:pt x="15" y="396"/>
                  </a:lnTo>
                  <a:lnTo>
                    <a:pt x="13" y="365"/>
                  </a:lnTo>
                  <a:lnTo>
                    <a:pt x="10" y="335"/>
                  </a:lnTo>
                  <a:lnTo>
                    <a:pt x="4" y="296"/>
                  </a:lnTo>
                  <a:lnTo>
                    <a:pt x="0" y="260"/>
                  </a:lnTo>
                  <a:lnTo>
                    <a:pt x="3" y="235"/>
                  </a:lnTo>
                  <a:lnTo>
                    <a:pt x="4" y="226"/>
                  </a:lnTo>
                  <a:lnTo>
                    <a:pt x="9" y="203"/>
                  </a:lnTo>
                  <a:lnTo>
                    <a:pt x="16" y="170"/>
                  </a:lnTo>
                  <a:lnTo>
                    <a:pt x="27" y="131"/>
                  </a:lnTo>
                  <a:lnTo>
                    <a:pt x="42" y="91"/>
                  </a:lnTo>
                  <a:lnTo>
                    <a:pt x="62" y="54"/>
                  </a:lnTo>
                  <a:lnTo>
                    <a:pt x="87" y="24"/>
                  </a:lnTo>
                  <a:lnTo>
                    <a:pt x="116" y="6"/>
                  </a:lnTo>
                  <a:lnTo>
                    <a:pt x="134" y="1"/>
                  </a:lnTo>
                  <a:lnTo>
                    <a:pt x="155" y="0"/>
                  </a:lnTo>
                  <a:lnTo>
                    <a:pt x="180" y="0"/>
                  </a:lnTo>
                  <a:lnTo>
                    <a:pt x="208" y="2"/>
                  </a:lnTo>
                  <a:lnTo>
                    <a:pt x="238" y="7"/>
                  </a:lnTo>
                  <a:lnTo>
                    <a:pt x="269" y="13"/>
                  </a:lnTo>
                  <a:lnTo>
                    <a:pt x="302" y="21"/>
                  </a:lnTo>
                  <a:lnTo>
                    <a:pt x="336" y="31"/>
                  </a:lnTo>
                  <a:lnTo>
                    <a:pt x="370" y="43"/>
                  </a:lnTo>
                  <a:lnTo>
                    <a:pt x="405" y="55"/>
                  </a:lnTo>
                  <a:lnTo>
                    <a:pt x="440" y="69"/>
                  </a:lnTo>
                  <a:lnTo>
                    <a:pt x="473" y="85"/>
                  </a:lnTo>
                  <a:lnTo>
                    <a:pt x="505" y="101"/>
                  </a:lnTo>
                  <a:lnTo>
                    <a:pt x="536" y="120"/>
                  </a:lnTo>
                  <a:lnTo>
                    <a:pt x="565" y="138"/>
                  </a:lnTo>
                  <a:lnTo>
                    <a:pt x="590" y="15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8" name="Freeform 14"/>
            <p:cNvSpPr>
              <a:spLocks/>
            </p:cNvSpPr>
            <p:nvPr/>
          </p:nvSpPr>
          <p:spPr bwMode="auto">
            <a:xfrm>
              <a:off x="4837" y="1526"/>
              <a:ext cx="264" cy="256"/>
            </a:xfrm>
            <a:custGeom>
              <a:avLst/>
              <a:gdLst>
                <a:gd name="T0" fmla="*/ 525 w 529"/>
                <a:gd name="T1" fmla="*/ 135 h 513"/>
                <a:gd name="T2" fmla="*/ 504 w 529"/>
                <a:gd name="T3" fmla="*/ 156 h 513"/>
                <a:gd name="T4" fmla="*/ 483 w 529"/>
                <a:gd name="T5" fmla="*/ 194 h 513"/>
                <a:gd name="T6" fmla="*/ 478 w 529"/>
                <a:gd name="T7" fmla="*/ 241 h 513"/>
                <a:gd name="T8" fmla="*/ 489 w 529"/>
                <a:gd name="T9" fmla="*/ 269 h 513"/>
                <a:gd name="T10" fmla="*/ 498 w 529"/>
                <a:gd name="T11" fmla="*/ 281 h 513"/>
                <a:gd name="T12" fmla="*/ 508 w 529"/>
                <a:gd name="T13" fmla="*/ 301 h 513"/>
                <a:gd name="T14" fmla="*/ 517 w 529"/>
                <a:gd name="T15" fmla="*/ 326 h 513"/>
                <a:gd name="T16" fmla="*/ 517 w 529"/>
                <a:gd name="T17" fmla="*/ 353 h 513"/>
                <a:gd name="T18" fmla="*/ 504 w 529"/>
                <a:gd name="T19" fmla="*/ 378 h 513"/>
                <a:gd name="T20" fmla="*/ 473 w 529"/>
                <a:gd name="T21" fmla="*/ 398 h 513"/>
                <a:gd name="T22" fmla="*/ 417 w 529"/>
                <a:gd name="T23" fmla="*/ 409 h 513"/>
                <a:gd name="T24" fmla="*/ 378 w 529"/>
                <a:gd name="T25" fmla="*/ 410 h 513"/>
                <a:gd name="T26" fmla="*/ 367 w 529"/>
                <a:gd name="T27" fmla="*/ 409 h 513"/>
                <a:gd name="T28" fmla="*/ 350 w 529"/>
                <a:gd name="T29" fmla="*/ 407 h 513"/>
                <a:gd name="T30" fmla="*/ 326 w 529"/>
                <a:gd name="T31" fmla="*/ 405 h 513"/>
                <a:gd name="T32" fmla="*/ 297 w 529"/>
                <a:gd name="T33" fmla="*/ 401 h 513"/>
                <a:gd name="T34" fmla="*/ 266 w 529"/>
                <a:gd name="T35" fmla="*/ 398 h 513"/>
                <a:gd name="T36" fmla="*/ 235 w 529"/>
                <a:gd name="T37" fmla="*/ 393 h 513"/>
                <a:gd name="T38" fmla="*/ 205 w 529"/>
                <a:gd name="T39" fmla="*/ 389 h 513"/>
                <a:gd name="T40" fmla="*/ 159 w 529"/>
                <a:gd name="T41" fmla="*/ 385 h 513"/>
                <a:gd name="T42" fmla="*/ 109 w 529"/>
                <a:gd name="T43" fmla="*/ 406 h 513"/>
                <a:gd name="T44" fmla="*/ 75 w 529"/>
                <a:gd name="T45" fmla="*/ 442 h 513"/>
                <a:gd name="T46" fmla="*/ 52 w 529"/>
                <a:gd name="T47" fmla="*/ 474 h 513"/>
                <a:gd name="T48" fmla="*/ 41 w 529"/>
                <a:gd name="T49" fmla="*/ 490 h 513"/>
                <a:gd name="T50" fmla="*/ 27 w 529"/>
                <a:gd name="T51" fmla="*/ 513 h 513"/>
                <a:gd name="T52" fmla="*/ 18 w 529"/>
                <a:gd name="T53" fmla="*/ 474 h 513"/>
                <a:gd name="T54" fmla="*/ 16 w 529"/>
                <a:gd name="T55" fmla="*/ 355 h 513"/>
                <a:gd name="T56" fmla="*/ 13 w 529"/>
                <a:gd name="T57" fmla="*/ 291 h 513"/>
                <a:gd name="T58" fmla="*/ 0 w 529"/>
                <a:gd name="T59" fmla="*/ 232 h 513"/>
                <a:gd name="T60" fmla="*/ 3 w 529"/>
                <a:gd name="T61" fmla="*/ 203 h 513"/>
                <a:gd name="T62" fmla="*/ 14 w 529"/>
                <a:gd name="T63" fmla="*/ 154 h 513"/>
                <a:gd name="T64" fmla="*/ 38 w 529"/>
                <a:gd name="T65" fmla="*/ 83 h 513"/>
                <a:gd name="T66" fmla="*/ 77 w 529"/>
                <a:gd name="T67" fmla="*/ 23 h 513"/>
                <a:gd name="T68" fmla="*/ 120 w 529"/>
                <a:gd name="T69" fmla="*/ 3 h 513"/>
                <a:gd name="T70" fmla="*/ 161 w 529"/>
                <a:gd name="T71" fmla="*/ 0 h 513"/>
                <a:gd name="T72" fmla="*/ 212 w 529"/>
                <a:gd name="T73" fmla="*/ 5 h 513"/>
                <a:gd name="T74" fmla="*/ 271 w 529"/>
                <a:gd name="T75" fmla="*/ 15 h 513"/>
                <a:gd name="T76" fmla="*/ 332 w 529"/>
                <a:gd name="T77" fmla="*/ 33 h 513"/>
                <a:gd name="T78" fmla="*/ 394 w 529"/>
                <a:gd name="T79" fmla="*/ 55 h 513"/>
                <a:gd name="T80" fmla="*/ 453 w 529"/>
                <a:gd name="T81" fmla="*/ 82 h 513"/>
                <a:gd name="T82" fmla="*/ 506 w 529"/>
                <a:gd name="T83" fmla="*/ 114 h 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29" h="513">
                  <a:moveTo>
                    <a:pt x="529" y="132"/>
                  </a:moveTo>
                  <a:lnTo>
                    <a:pt x="525" y="135"/>
                  </a:lnTo>
                  <a:lnTo>
                    <a:pt x="516" y="143"/>
                  </a:lnTo>
                  <a:lnTo>
                    <a:pt x="504" y="156"/>
                  </a:lnTo>
                  <a:lnTo>
                    <a:pt x="493" y="173"/>
                  </a:lnTo>
                  <a:lnTo>
                    <a:pt x="483" y="194"/>
                  </a:lnTo>
                  <a:lnTo>
                    <a:pt x="477" y="217"/>
                  </a:lnTo>
                  <a:lnTo>
                    <a:pt x="478" y="241"/>
                  </a:lnTo>
                  <a:lnTo>
                    <a:pt x="488" y="268"/>
                  </a:lnTo>
                  <a:lnTo>
                    <a:pt x="489" y="269"/>
                  </a:lnTo>
                  <a:lnTo>
                    <a:pt x="493" y="273"/>
                  </a:lnTo>
                  <a:lnTo>
                    <a:pt x="498" y="281"/>
                  </a:lnTo>
                  <a:lnTo>
                    <a:pt x="503" y="291"/>
                  </a:lnTo>
                  <a:lnTo>
                    <a:pt x="508" y="301"/>
                  </a:lnTo>
                  <a:lnTo>
                    <a:pt x="514" y="314"/>
                  </a:lnTo>
                  <a:lnTo>
                    <a:pt x="517" y="326"/>
                  </a:lnTo>
                  <a:lnTo>
                    <a:pt x="518" y="340"/>
                  </a:lnTo>
                  <a:lnTo>
                    <a:pt x="517" y="353"/>
                  </a:lnTo>
                  <a:lnTo>
                    <a:pt x="512" y="367"/>
                  </a:lnTo>
                  <a:lnTo>
                    <a:pt x="504" y="378"/>
                  </a:lnTo>
                  <a:lnTo>
                    <a:pt x="492" y="389"/>
                  </a:lnTo>
                  <a:lnTo>
                    <a:pt x="473" y="398"/>
                  </a:lnTo>
                  <a:lnTo>
                    <a:pt x="448" y="405"/>
                  </a:lnTo>
                  <a:lnTo>
                    <a:pt x="417" y="409"/>
                  </a:lnTo>
                  <a:lnTo>
                    <a:pt x="379" y="410"/>
                  </a:lnTo>
                  <a:lnTo>
                    <a:pt x="378" y="410"/>
                  </a:lnTo>
                  <a:lnTo>
                    <a:pt x="374" y="410"/>
                  </a:lnTo>
                  <a:lnTo>
                    <a:pt x="367" y="409"/>
                  </a:lnTo>
                  <a:lnTo>
                    <a:pt x="359" y="408"/>
                  </a:lnTo>
                  <a:lnTo>
                    <a:pt x="350" y="407"/>
                  </a:lnTo>
                  <a:lnTo>
                    <a:pt x="339" y="406"/>
                  </a:lnTo>
                  <a:lnTo>
                    <a:pt x="326" y="405"/>
                  </a:lnTo>
                  <a:lnTo>
                    <a:pt x="312" y="404"/>
                  </a:lnTo>
                  <a:lnTo>
                    <a:pt x="297" y="401"/>
                  </a:lnTo>
                  <a:lnTo>
                    <a:pt x="282" y="399"/>
                  </a:lnTo>
                  <a:lnTo>
                    <a:pt x="266" y="398"/>
                  </a:lnTo>
                  <a:lnTo>
                    <a:pt x="251" y="395"/>
                  </a:lnTo>
                  <a:lnTo>
                    <a:pt x="235" y="393"/>
                  </a:lnTo>
                  <a:lnTo>
                    <a:pt x="220" y="391"/>
                  </a:lnTo>
                  <a:lnTo>
                    <a:pt x="205" y="389"/>
                  </a:lnTo>
                  <a:lnTo>
                    <a:pt x="191" y="386"/>
                  </a:lnTo>
                  <a:lnTo>
                    <a:pt x="159" y="385"/>
                  </a:lnTo>
                  <a:lnTo>
                    <a:pt x="132" y="393"/>
                  </a:lnTo>
                  <a:lnTo>
                    <a:pt x="109" y="406"/>
                  </a:lnTo>
                  <a:lnTo>
                    <a:pt x="90" y="423"/>
                  </a:lnTo>
                  <a:lnTo>
                    <a:pt x="75" y="442"/>
                  </a:lnTo>
                  <a:lnTo>
                    <a:pt x="62" y="459"/>
                  </a:lnTo>
                  <a:lnTo>
                    <a:pt x="52" y="474"/>
                  </a:lnTo>
                  <a:lnTo>
                    <a:pt x="45" y="482"/>
                  </a:lnTo>
                  <a:lnTo>
                    <a:pt x="41" y="490"/>
                  </a:lnTo>
                  <a:lnTo>
                    <a:pt x="35" y="505"/>
                  </a:lnTo>
                  <a:lnTo>
                    <a:pt x="27" y="513"/>
                  </a:lnTo>
                  <a:lnTo>
                    <a:pt x="18" y="499"/>
                  </a:lnTo>
                  <a:lnTo>
                    <a:pt x="18" y="474"/>
                  </a:lnTo>
                  <a:lnTo>
                    <a:pt x="17" y="417"/>
                  </a:lnTo>
                  <a:lnTo>
                    <a:pt x="16" y="355"/>
                  </a:lnTo>
                  <a:lnTo>
                    <a:pt x="16" y="316"/>
                  </a:lnTo>
                  <a:lnTo>
                    <a:pt x="13" y="291"/>
                  </a:lnTo>
                  <a:lnTo>
                    <a:pt x="6" y="261"/>
                  </a:lnTo>
                  <a:lnTo>
                    <a:pt x="0" y="232"/>
                  </a:lnTo>
                  <a:lnTo>
                    <a:pt x="2" y="211"/>
                  </a:lnTo>
                  <a:lnTo>
                    <a:pt x="3" y="203"/>
                  </a:lnTo>
                  <a:lnTo>
                    <a:pt x="7" y="182"/>
                  </a:lnTo>
                  <a:lnTo>
                    <a:pt x="14" y="154"/>
                  </a:lnTo>
                  <a:lnTo>
                    <a:pt x="24" y="119"/>
                  </a:lnTo>
                  <a:lnTo>
                    <a:pt x="38" y="83"/>
                  </a:lnTo>
                  <a:lnTo>
                    <a:pt x="55" y="50"/>
                  </a:lnTo>
                  <a:lnTo>
                    <a:pt x="77" y="23"/>
                  </a:lnTo>
                  <a:lnTo>
                    <a:pt x="104" y="7"/>
                  </a:lnTo>
                  <a:lnTo>
                    <a:pt x="120" y="3"/>
                  </a:lnTo>
                  <a:lnTo>
                    <a:pt x="139" y="2"/>
                  </a:lnTo>
                  <a:lnTo>
                    <a:pt x="161" y="0"/>
                  </a:lnTo>
                  <a:lnTo>
                    <a:pt x="185" y="2"/>
                  </a:lnTo>
                  <a:lnTo>
                    <a:pt x="212" y="5"/>
                  </a:lnTo>
                  <a:lnTo>
                    <a:pt x="241" y="10"/>
                  </a:lnTo>
                  <a:lnTo>
                    <a:pt x="271" y="15"/>
                  </a:lnTo>
                  <a:lnTo>
                    <a:pt x="301" y="23"/>
                  </a:lnTo>
                  <a:lnTo>
                    <a:pt x="332" y="33"/>
                  </a:lnTo>
                  <a:lnTo>
                    <a:pt x="363" y="43"/>
                  </a:lnTo>
                  <a:lnTo>
                    <a:pt x="394" y="55"/>
                  </a:lnTo>
                  <a:lnTo>
                    <a:pt x="424" y="67"/>
                  </a:lnTo>
                  <a:lnTo>
                    <a:pt x="453" y="82"/>
                  </a:lnTo>
                  <a:lnTo>
                    <a:pt x="480" y="97"/>
                  </a:lnTo>
                  <a:lnTo>
                    <a:pt x="506" y="114"/>
                  </a:lnTo>
                  <a:lnTo>
                    <a:pt x="529" y="1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39" name="Freeform 15"/>
            <p:cNvSpPr>
              <a:spLocks/>
            </p:cNvSpPr>
            <p:nvPr/>
          </p:nvSpPr>
          <p:spPr bwMode="auto">
            <a:xfrm>
              <a:off x="4961" y="1610"/>
              <a:ext cx="19" cy="29"/>
            </a:xfrm>
            <a:custGeom>
              <a:avLst/>
              <a:gdLst>
                <a:gd name="T0" fmla="*/ 2 w 39"/>
                <a:gd name="T1" fmla="*/ 49 h 58"/>
                <a:gd name="T2" fmla="*/ 5 w 39"/>
                <a:gd name="T3" fmla="*/ 49 h 58"/>
                <a:gd name="T4" fmla="*/ 10 w 39"/>
                <a:gd name="T5" fmla="*/ 46 h 58"/>
                <a:gd name="T6" fmla="*/ 15 w 39"/>
                <a:gd name="T7" fmla="*/ 43 h 58"/>
                <a:gd name="T8" fmla="*/ 18 w 39"/>
                <a:gd name="T9" fmla="*/ 37 h 58"/>
                <a:gd name="T10" fmla="*/ 20 w 39"/>
                <a:gd name="T11" fmla="*/ 30 h 58"/>
                <a:gd name="T12" fmla="*/ 20 w 39"/>
                <a:gd name="T13" fmla="*/ 25 h 58"/>
                <a:gd name="T14" fmla="*/ 18 w 39"/>
                <a:gd name="T15" fmla="*/ 20 h 58"/>
                <a:gd name="T16" fmla="*/ 16 w 39"/>
                <a:gd name="T17" fmla="*/ 17 h 58"/>
                <a:gd name="T18" fmla="*/ 13 w 39"/>
                <a:gd name="T19" fmla="*/ 17 h 58"/>
                <a:gd name="T20" fmla="*/ 10 w 39"/>
                <a:gd name="T21" fmla="*/ 18 h 58"/>
                <a:gd name="T22" fmla="*/ 7 w 39"/>
                <a:gd name="T23" fmla="*/ 19 h 58"/>
                <a:gd name="T24" fmla="*/ 3 w 39"/>
                <a:gd name="T25" fmla="*/ 22 h 58"/>
                <a:gd name="T26" fmla="*/ 9 w 39"/>
                <a:gd name="T27" fmla="*/ 12 h 58"/>
                <a:gd name="T28" fmla="*/ 17 w 39"/>
                <a:gd name="T29" fmla="*/ 5 h 58"/>
                <a:gd name="T30" fmla="*/ 24 w 39"/>
                <a:gd name="T31" fmla="*/ 0 h 58"/>
                <a:gd name="T32" fmla="*/ 31 w 39"/>
                <a:gd name="T33" fmla="*/ 2 h 58"/>
                <a:gd name="T34" fmla="*/ 36 w 39"/>
                <a:gd name="T35" fmla="*/ 6 h 58"/>
                <a:gd name="T36" fmla="*/ 39 w 39"/>
                <a:gd name="T37" fmla="*/ 14 h 58"/>
                <a:gd name="T38" fmla="*/ 39 w 39"/>
                <a:gd name="T39" fmla="*/ 25 h 58"/>
                <a:gd name="T40" fmla="*/ 35 w 39"/>
                <a:gd name="T41" fmla="*/ 36 h 58"/>
                <a:gd name="T42" fmla="*/ 30 w 39"/>
                <a:gd name="T43" fmla="*/ 46 h 58"/>
                <a:gd name="T44" fmla="*/ 21 w 39"/>
                <a:gd name="T45" fmla="*/ 53 h 58"/>
                <a:gd name="T46" fmla="*/ 13 w 39"/>
                <a:gd name="T47" fmla="*/ 58 h 58"/>
                <a:gd name="T48" fmla="*/ 7 w 39"/>
                <a:gd name="T49" fmla="*/ 58 h 58"/>
                <a:gd name="T50" fmla="*/ 4 w 39"/>
                <a:gd name="T51" fmla="*/ 56 h 58"/>
                <a:gd name="T52" fmla="*/ 2 w 39"/>
                <a:gd name="T53" fmla="*/ 53 h 58"/>
                <a:gd name="T54" fmla="*/ 1 w 39"/>
                <a:gd name="T55" fmla="*/ 51 h 58"/>
                <a:gd name="T56" fmla="*/ 0 w 39"/>
                <a:gd name="T57" fmla="*/ 48 h 58"/>
                <a:gd name="T58" fmla="*/ 1 w 39"/>
                <a:gd name="T59" fmla="*/ 49 h 58"/>
                <a:gd name="T60" fmla="*/ 1 w 39"/>
                <a:gd name="T61" fmla="*/ 49 h 58"/>
                <a:gd name="T62" fmla="*/ 1 w 39"/>
                <a:gd name="T63" fmla="*/ 49 h 58"/>
                <a:gd name="T64" fmla="*/ 2 w 39"/>
                <a:gd name="T65" fmla="*/ 4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" h="58">
                  <a:moveTo>
                    <a:pt x="2" y="49"/>
                  </a:moveTo>
                  <a:lnTo>
                    <a:pt x="5" y="49"/>
                  </a:lnTo>
                  <a:lnTo>
                    <a:pt x="10" y="46"/>
                  </a:lnTo>
                  <a:lnTo>
                    <a:pt x="15" y="43"/>
                  </a:lnTo>
                  <a:lnTo>
                    <a:pt x="18" y="37"/>
                  </a:lnTo>
                  <a:lnTo>
                    <a:pt x="20" y="30"/>
                  </a:lnTo>
                  <a:lnTo>
                    <a:pt x="20" y="25"/>
                  </a:lnTo>
                  <a:lnTo>
                    <a:pt x="18" y="20"/>
                  </a:lnTo>
                  <a:lnTo>
                    <a:pt x="16" y="17"/>
                  </a:lnTo>
                  <a:lnTo>
                    <a:pt x="13" y="17"/>
                  </a:lnTo>
                  <a:lnTo>
                    <a:pt x="10" y="18"/>
                  </a:lnTo>
                  <a:lnTo>
                    <a:pt x="7" y="19"/>
                  </a:lnTo>
                  <a:lnTo>
                    <a:pt x="3" y="22"/>
                  </a:lnTo>
                  <a:lnTo>
                    <a:pt x="9" y="12"/>
                  </a:lnTo>
                  <a:lnTo>
                    <a:pt x="17" y="5"/>
                  </a:lnTo>
                  <a:lnTo>
                    <a:pt x="24" y="0"/>
                  </a:lnTo>
                  <a:lnTo>
                    <a:pt x="31" y="2"/>
                  </a:lnTo>
                  <a:lnTo>
                    <a:pt x="36" y="6"/>
                  </a:lnTo>
                  <a:lnTo>
                    <a:pt x="39" y="14"/>
                  </a:lnTo>
                  <a:lnTo>
                    <a:pt x="39" y="25"/>
                  </a:lnTo>
                  <a:lnTo>
                    <a:pt x="35" y="36"/>
                  </a:lnTo>
                  <a:lnTo>
                    <a:pt x="30" y="46"/>
                  </a:lnTo>
                  <a:lnTo>
                    <a:pt x="21" y="53"/>
                  </a:lnTo>
                  <a:lnTo>
                    <a:pt x="13" y="58"/>
                  </a:lnTo>
                  <a:lnTo>
                    <a:pt x="7" y="58"/>
                  </a:lnTo>
                  <a:lnTo>
                    <a:pt x="4" y="56"/>
                  </a:lnTo>
                  <a:lnTo>
                    <a:pt x="2" y="53"/>
                  </a:lnTo>
                  <a:lnTo>
                    <a:pt x="1" y="51"/>
                  </a:lnTo>
                  <a:lnTo>
                    <a:pt x="0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2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0" name="Freeform 16"/>
            <p:cNvSpPr>
              <a:spLocks/>
            </p:cNvSpPr>
            <p:nvPr/>
          </p:nvSpPr>
          <p:spPr bwMode="auto">
            <a:xfrm>
              <a:off x="5040" y="1632"/>
              <a:ext cx="16" cy="28"/>
            </a:xfrm>
            <a:custGeom>
              <a:avLst/>
              <a:gdLst>
                <a:gd name="T0" fmla="*/ 4 w 33"/>
                <a:gd name="T1" fmla="*/ 50 h 57"/>
                <a:gd name="T2" fmla="*/ 7 w 33"/>
                <a:gd name="T3" fmla="*/ 50 h 57"/>
                <a:gd name="T4" fmla="*/ 11 w 33"/>
                <a:gd name="T5" fmla="*/ 46 h 57"/>
                <a:gd name="T6" fmla="*/ 14 w 33"/>
                <a:gd name="T7" fmla="*/ 42 h 57"/>
                <a:gd name="T8" fmla="*/ 17 w 33"/>
                <a:gd name="T9" fmla="*/ 36 h 57"/>
                <a:gd name="T10" fmla="*/ 17 w 33"/>
                <a:gd name="T11" fmla="*/ 29 h 57"/>
                <a:gd name="T12" fmla="*/ 15 w 33"/>
                <a:gd name="T13" fmla="*/ 23 h 57"/>
                <a:gd name="T14" fmla="*/ 13 w 33"/>
                <a:gd name="T15" fmla="*/ 20 h 57"/>
                <a:gd name="T16" fmla="*/ 10 w 33"/>
                <a:gd name="T17" fmla="*/ 18 h 57"/>
                <a:gd name="T18" fmla="*/ 7 w 33"/>
                <a:gd name="T19" fmla="*/ 18 h 57"/>
                <a:gd name="T20" fmla="*/ 5 w 33"/>
                <a:gd name="T21" fmla="*/ 19 h 57"/>
                <a:gd name="T22" fmla="*/ 3 w 33"/>
                <a:gd name="T23" fmla="*/ 21 h 57"/>
                <a:gd name="T24" fmla="*/ 0 w 33"/>
                <a:gd name="T25" fmla="*/ 25 h 57"/>
                <a:gd name="T26" fmla="*/ 4 w 33"/>
                <a:gd name="T27" fmla="*/ 14 h 57"/>
                <a:gd name="T28" fmla="*/ 10 w 33"/>
                <a:gd name="T29" fmla="*/ 6 h 57"/>
                <a:gd name="T30" fmla="*/ 15 w 33"/>
                <a:gd name="T31" fmla="*/ 1 h 57"/>
                <a:gd name="T32" fmla="*/ 21 w 33"/>
                <a:gd name="T33" fmla="*/ 0 h 57"/>
                <a:gd name="T34" fmla="*/ 27 w 33"/>
                <a:gd name="T35" fmla="*/ 4 h 57"/>
                <a:gd name="T36" fmla="*/ 31 w 33"/>
                <a:gd name="T37" fmla="*/ 11 h 57"/>
                <a:gd name="T38" fmla="*/ 33 w 33"/>
                <a:gd name="T39" fmla="*/ 20 h 57"/>
                <a:gd name="T40" fmla="*/ 31 w 33"/>
                <a:gd name="T41" fmla="*/ 31 h 57"/>
                <a:gd name="T42" fmla="*/ 28 w 33"/>
                <a:gd name="T43" fmla="*/ 43 h 57"/>
                <a:gd name="T44" fmla="*/ 23 w 33"/>
                <a:gd name="T45" fmla="*/ 51 h 57"/>
                <a:gd name="T46" fmla="*/ 17 w 33"/>
                <a:gd name="T47" fmla="*/ 56 h 57"/>
                <a:gd name="T48" fmla="*/ 11 w 33"/>
                <a:gd name="T49" fmla="*/ 57 h 57"/>
                <a:gd name="T50" fmla="*/ 8 w 33"/>
                <a:gd name="T51" fmla="*/ 56 h 57"/>
                <a:gd name="T52" fmla="*/ 6 w 33"/>
                <a:gd name="T53" fmla="*/ 54 h 57"/>
                <a:gd name="T54" fmla="*/ 4 w 33"/>
                <a:gd name="T55" fmla="*/ 52 h 57"/>
                <a:gd name="T56" fmla="*/ 2 w 33"/>
                <a:gd name="T57" fmla="*/ 50 h 57"/>
                <a:gd name="T58" fmla="*/ 3 w 33"/>
                <a:gd name="T59" fmla="*/ 50 h 57"/>
                <a:gd name="T60" fmla="*/ 3 w 33"/>
                <a:gd name="T61" fmla="*/ 50 h 57"/>
                <a:gd name="T62" fmla="*/ 3 w 33"/>
                <a:gd name="T63" fmla="*/ 50 h 57"/>
                <a:gd name="T64" fmla="*/ 4 w 33"/>
                <a:gd name="T65" fmla="*/ 5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3" h="57">
                  <a:moveTo>
                    <a:pt x="4" y="50"/>
                  </a:moveTo>
                  <a:lnTo>
                    <a:pt x="7" y="50"/>
                  </a:lnTo>
                  <a:lnTo>
                    <a:pt x="11" y="46"/>
                  </a:lnTo>
                  <a:lnTo>
                    <a:pt x="14" y="42"/>
                  </a:lnTo>
                  <a:lnTo>
                    <a:pt x="17" y="36"/>
                  </a:lnTo>
                  <a:lnTo>
                    <a:pt x="17" y="29"/>
                  </a:lnTo>
                  <a:lnTo>
                    <a:pt x="15" y="23"/>
                  </a:lnTo>
                  <a:lnTo>
                    <a:pt x="13" y="20"/>
                  </a:lnTo>
                  <a:lnTo>
                    <a:pt x="10" y="18"/>
                  </a:lnTo>
                  <a:lnTo>
                    <a:pt x="7" y="18"/>
                  </a:lnTo>
                  <a:lnTo>
                    <a:pt x="5" y="19"/>
                  </a:lnTo>
                  <a:lnTo>
                    <a:pt x="3" y="21"/>
                  </a:lnTo>
                  <a:lnTo>
                    <a:pt x="0" y="25"/>
                  </a:lnTo>
                  <a:lnTo>
                    <a:pt x="4" y="14"/>
                  </a:lnTo>
                  <a:lnTo>
                    <a:pt x="10" y="6"/>
                  </a:lnTo>
                  <a:lnTo>
                    <a:pt x="15" y="1"/>
                  </a:lnTo>
                  <a:lnTo>
                    <a:pt x="21" y="0"/>
                  </a:lnTo>
                  <a:lnTo>
                    <a:pt x="27" y="4"/>
                  </a:lnTo>
                  <a:lnTo>
                    <a:pt x="31" y="11"/>
                  </a:lnTo>
                  <a:lnTo>
                    <a:pt x="33" y="20"/>
                  </a:lnTo>
                  <a:lnTo>
                    <a:pt x="31" y="31"/>
                  </a:lnTo>
                  <a:lnTo>
                    <a:pt x="28" y="43"/>
                  </a:lnTo>
                  <a:lnTo>
                    <a:pt x="23" y="51"/>
                  </a:lnTo>
                  <a:lnTo>
                    <a:pt x="17" y="56"/>
                  </a:lnTo>
                  <a:lnTo>
                    <a:pt x="11" y="57"/>
                  </a:lnTo>
                  <a:lnTo>
                    <a:pt x="8" y="56"/>
                  </a:lnTo>
                  <a:lnTo>
                    <a:pt x="6" y="54"/>
                  </a:lnTo>
                  <a:lnTo>
                    <a:pt x="4" y="52"/>
                  </a:lnTo>
                  <a:lnTo>
                    <a:pt x="2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4" y="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1" name="Freeform 17"/>
            <p:cNvSpPr>
              <a:spLocks/>
            </p:cNvSpPr>
            <p:nvPr/>
          </p:nvSpPr>
          <p:spPr bwMode="auto">
            <a:xfrm>
              <a:off x="5010" y="1653"/>
              <a:ext cx="28" cy="34"/>
            </a:xfrm>
            <a:custGeom>
              <a:avLst/>
              <a:gdLst>
                <a:gd name="T0" fmla="*/ 26 w 55"/>
                <a:gd name="T1" fmla="*/ 0 h 68"/>
                <a:gd name="T2" fmla="*/ 27 w 55"/>
                <a:gd name="T3" fmla="*/ 4 h 68"/>
                <a:gd name="T4" fmla="*/ 32 w 55"/>
                <a:gd name="T5" fmla="*/ 16 h 68"/>
                <a:gd name="T6" fmla="*/ 41 w 55"/>
                <a:gd name="T7" fmla="*/ 31 h 68"/>
                <a:gd name="T8" fmla="*/ 55 w 55"/>
                <a:gd name="T9" fmla="*/ 44 h 68"/>
                <a:gd name="T10" fmla="*/ 55 w 55"/>
                <a:gd name="T11" fmla="*/ 45 h 68"/>
                <a:gd name="T12" fmla="*/ 53 w 55"/>
                <a:gd name="T13" fmla="*/ 47 h 68"/>
                <a:gd name="T14" fmla="*/ 49 w 55"/>
                <a:gd name="T15" fmla="*/ 50 h 68"/>
                <a:gd name="T16" fmla="*/ 46 w 55"/>
                <a:gd name="T17" fmla="*/ 54 h 68"/>
                <a:gd name="T18" fmla="*/ 40 w 55"/>
                <a:gd name="T19" fmla="*/ 59 h 68"/>
                <a:gd name="T20" fmla="*/ 33 w 55"/>
                <a:gd name="T21" fmla="*/ 62 h 68"/>
                <a:gd name="T22" fmla="*/ 24 w 55"/>
                <a:gd name="T23" fmla="*/ 65 h 68"/>
                <a:gd name="T24" fmla="*/ 13 w 55"/>
                <a:gd name="T25" fmla="*/ 68 h 68"/>
                <a:gd name="T26" fmla="*/ 0 w 55"/>
                <a:gd name="T27" fmla="*/ 63 h 68"/>
                <a:gd name="T28" fmla="*/ 1 w 55"/>
                <a:gd name="T29" fmla="*/ 63 h 68"/>
                <a:gd name="T30" fmla="*/ 3 w 55"/>
                <a:gd name="T31" fmla="*/ 62 h 68"/>
                <a:gd name="T32" fmla="*/ 8 w 55"/>
                <a:gd name="T33" fmla="*/ 61 h 68"/>
                <a:gd name="T34" fmla="*/ 12 w 55"/>
                <a:gd name="T35" fmla="*/ 59 h 68"/>
                <a:gd name="T36" fmla="*/ 18 w 55"/>
                <a:gd name="T37" fmla="*/ 56 h 68"/>
                <a:gd name="T38" fmla="*/ 25 w 55"/>
                <a:gd name="T39" fmla="*/ 53 h 68"/>
                <a:gd name="T40" fmla="*/ 31 w 55"/>
                <a:gd name="T41" fmla="*/ 49 h 68"/>
                <a:gd name="T42" fmla="*/ 36 w 55"/>
                <a:gd name="T43" fmla="*/ 46 h 68"/>
                <a:gd name="T44" fmla="*/ 34 w 55"/>
                <a:gd name="T45" fmla="*/ 41 h 68"/>
                <a:gd name="T46" fmla="*/ 30 w 55"/>
                <a:gd name="T47" fmla="*/ 30 h 68"/>
                <a:gd name="T48" fmla="*/ 26 w 55"/>
                <a:gd name="T49" fmla="*/ 15 h 68"/>
                <a:gd name="T50" fmla="*/ 26 w 55"/>
                <a:gd name="T51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5" h="68">
                  <a:moveTo>
                    <a:pt x="26" y="0"/>
                  </a:moveTo>
                  <a:lnTo>
                    <a:pt x="27" y="4"/>
                  </a:lnTo>
                  <a:lnTo>
                    <a:pt x="32" y="16"/>
                  </a:lnTo>
                  <a:lnTo>
                    <a:pt x="41" y="31"/>
                  </a:lnTo>
                  <a:lnTo>
                    <a:pt x="55" y="44"/>
                  </a:lnTo>
                  <a:lnTo>
                    <a:pt x="55" y="45"/>
                  </a:lnTo>
                  <a:lnTo>
                    <a:pt x="53" y="47"/>
                  </a:lnTo>
                  <a:lnTo>
                    <a:pt x="49" y="50"/>
                  </a:lnTo>
                  <a:lnTo>
                    <a:pt x="46" y="54"/>
                  </a:lnTo>
                  <a:lnTo>
                    <a:pt x="40" y="59"/>
                  </a:lnTo>
                  <a:lnTo>
                    <a:pt x="33" y="62"/>
                  </a:lnTo>
                  <a:lnTo>
                    <a:pt x="24" y="65"/>
                  </a:lnTo>
                  <a:lnTo>
                    <a:pt x="13" y="68"/>
                  </a:lnTo>
                  <a:lnTo>
                    <a:pt x="0" y="63"/>
                  </a:lnTo>
                  <a:lnTo>
                    <a:pt x="1" y="63"/>
                  </a:lnTo>
                  <a:lnTo>
                    <a:pt x="3" y="62"/>
                  </a:lnTo>
                  <a:lnTo>
                    <a:pt x="8" y="61"/>
                  </a:lnTo>
                  <a:lnTo>
                    <a:pt x="12" y="59"/>
                  </a:lnTo>
                  <a:lnTo>
                    <a:pt x="18" y="56"/>
                  </a:lnTo>
                  <a:lnTo>
                    <a:pt x="25" y="53"/>
                  </a:lnTo>
                  <a:lnTo>
                    <a:pt x="31" y="49"/>
                  </a:lnTo>
                  <a:lnTo>
                    <a:pt x="36" y="46"/>
                  </a:lnTo>
                  <a:lnTo>
                    <a:pt x="34" y="41"/>
                  </a:lnTo>
                  <a:lnTo>
                    <a:pt x="30" y="30"/>
                  </a:lnTo>
                  <a:lnTo>
                    <a:pt x="26" y="15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2" name="Freeform 18"/>
            <p:cNvSpPr>
              <a:spLocks/>
            </p:cNvSpPr>
            <p:nvPr/>
          </p:nvSpPr>
          <p:spPr bwMode="auto">
            <a:xfrm>
              <a:off x="4966" y="1703"/>
              <a:ext cx="69" cy="46"/>
            </a:xfrm>
            <a:custGeom>
              <a:avLst/>
              <a:gdLst>
                <a:gd name="T0" fmla="*/ 71 w 138"/>
                <a:gd name="T1" fmla="*/ 90 h 91"/>
                <a:gd name="T2" fmla="*/ 45 w 138"/>
                <a:gd name="T3" fmla="*/ 82 h 91"/>
                <a:gd name="T4" fmla="*/ 26 w 138"/>
                <a:gd name="T5" fmla="*/ 70 h 91"/>
                <a:gd name="T6" fmla="*/ 14 w 138"/>
                <a:gd name="T7" fmla="*/ 56 h 91"/>
                <a:gd name="T8" fmla="*/ 6 w 138"/>
                <a:gd name="T9" fmla="*/ 41 h 91"/>
                <a:gd name="T10" fmla="*/ 1 w 138"/>
                <a:gd name="T11" fmla="*/ 28 h 91"/>
                <a:gd name="T12" fmla="*/ 0 w 138"/>
                <a:gd name="T13" fmla="*/ 16 h 91"/>
                <a:gd name="T14" fmla="*/ 0 w 138"/>
                <a:gd name="T15" fmla="*/ 8 h 91"/>
                <a:gd name="T16" fmla="*/ 0 w 138"/>
                <a:gd name="T17" fmla="*/ 5 h 91"/>
                <a:gd name="T18" fmla="*/ 16 w 138"/>
                <a:gd name="T19" fmla="*/ 12 h 91"/>
                <a:gd name="T20" fmla="*/ 22 w 138"/>
                <a:gd name="T21" fmla="*/ 13 h 91"/>
                <a:gd name="T22" fmla="*/ 28 w 138"/>
                <a:gd name="T23" fmla="*/ 14 h 91"/>
                <a:gd name="T24" fmla="*/ 35 w 138"/>
                <a:gd name="T25" fmla="*/ 14 h 91"/>
                <a:gd name="T26" fmla="*/ 40 w 138"/>
                <a:gd name="T27" fmla="*/ 13 h 91"/>
                <a:gd name="T28" fmla="*/ 46 w 138"/>
                <a:gd name="T29" fmla="*/ 12 h 91"/>
                <a:gd name="T30" fmla="*/ 51 w 138"/>
                <a:gd name="T31" fmla="*/ 10 h 91"/>
                <a:gd name="T32" fmla="*/ 55 w 138"/>
                <a:gd name="T33" fmla="*/ 9 h 91"/>
                <a:gd name="T34" fmla="*/ 59 w 138"/>
                <a:gd name="T35" fmla="*/ 7 h 91"/>
                <a:gd name="T36" fmla="*/ 66 w 138"/>
                <a:gd name="T37" fmla="*/ 3 h 91"/>
                <a:gd name="T38" fmla="*/ 73 w 138"/>
                <a:gd name="T39" fmla="*/ 1 h 91"/>
                <a:gd name="T40" fmla="*/ 79 w 138"/>
                <a:gd name="T41" fmla="*/ 0 h 91"/>
                <a:gd name="T42" fmla="*/ 86 w 138"/>
                <a:gd name="T43" fmla="*/ 2 h 91"/>
                <a:gd name="T44" fmla="*/ 92 w 138"/>
                <a:gd name="T45" fmla="*/ 7 h 91"/>
                <a:gd name="T46" fmla="*/ 96 w 138"/>
                <a:gd name="T47" fmla="*/ 13 h 91"/>
                <a:gd name="T48" fmla="*/ 97 w 138"/>
                <a:gd name="T49" fmla="*/ 17 h 91"/>
                <a:gd name="T50" fmla="*/ 97 w 138"/>
                <a:gd name="T51" fmla="*/ 20 h 91"/>
                <a:gd name="T52" fmla="*/ 115 w 138"/>
                <a:gd name="T53" fmla="*/ 18 h 91"/>
                <a:gd name="T54" fmla="*/ 122 w 138"/>
                <a:gd name="T55" fmla="*/ 20 h 91"/>
                <a:gd name="T56" fmla="*/ 123 w 138"/>
                <a:gd name="T57" fmla="*/ 24 h 91"/>
                <a:gd name="T58" fmla="*/ 123 w 138"/>
                <a:gd name="T59" fmla="*/ 32 h 91"/>
                <a:gd name="T60" fmla="*/ 124 w 138"/>
                <a:gd name="T61" fmla="*/ 41 h 91"/>
                <a:gd name="T62" fmla="*/ 127 w 138"/>
                <a:gd name="T63" fmla="*/ 46 h 91"/>
                <a:gd name="T64" fmla="*/ 131 w 138"/>
                <a:gd name="T65" fmla="*/ 50 h 91"/>
                <a:gd name="T66" fmla="*/ 136 w 138"/>
                <a:gd name="T67" fmla="*/ 52 h 91"/>
                <a:gd name="T68" fmla="*/ 138 w 138"/>
                <a:gd name="T69" fmla="*/ 53 h 91"/>
                <a:gd name="T70" fmla="*/ 131 w 138"/>
                <a:gd name="T71" fmla="*/ 54 h 91"/>
                <a:gd name="T72" fmla="*/ 127 w 138"/>
                <a:gd name="T73" fmla="*/ 58 h 91"/>
                <a:gd name="T74" fmla="*/ 124 w 138"/>
                <a:gd name="T75" fmla="*/ 62 h 91"/>
                <a:gd name="T76" fmla="*/ 123 w 138"/>
                <a:gd name="T77" fmla="*/ 63 h 91"/>
                <a:gd name="T78" fmla="*/ 123 w 138"/>
                <a:gd name="T79" fmla="*/ 65 h 91"/>
                <a:gd name="T80" fmla="*/ 121 w 138"/>
                <a:gd name="T81" fmla="*/ 69 h 91"/>
                <a:gd name="T82" fmla="*/ 119 w 138"/>
                <a:gd name="T83" fmla="*/ 74 h 91"/>
                <a:gd name="T84" fmla="*/ 114 w 138"/>
                <a:gd name="T85" fmla="*/ 79 h 91"/>
                <a:gd name="T86" fmla="*/ 107 w 138"/>
                <a:gd name="T87" fmla="*/ 85 h 91"/>
                <a:gd name="T88" fmla="*/ 98 w 138"/>
                <a:gd name="T89" fmla="*/ 89 h 91"/>
                <a:gd name="T90" fmla="*/ 86 w 138"/>
                <a:gd name="T91" fmla="*/ 91 h 91"/>
                <a:gd name="T92" fmla="*/ 71 w 138"/>
                <a:gd name="T93" fmla="*/ 9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91">
                  <a:moveTo>
                    <a:pt x="71" y="90"/>
                  </a:moveTo>
                  <a:lnTo>
                    <a:pt x="45" y="82"/>
                  </a:lnTo>
                  <a:lnTo>
                    <a:pt x="26" y="70"/>
                  </a:lnTo>
                  <a:lnTo>
                    <a:pt x="14" y="56"/>
                  </a:lnTo>
                  <a:lnTo>
                    <a:pt x="6" y="41"/>
                  </a:lnTo>
                  <a:lnTo>
                    <a:pt x="1" y="28"/>
                  </a:lnTo>
                  <a:lnTo>
                    <a:pt x="0" y="16"/>
                  </a:lnTo>
                  <a:lnTo>
                    <a:pt x="0" y="8"/>
                  </a:lnTo>
                  <a:lnTo>
                    <a:pt x="0" y="5"/>
                  </a:lnTo>
                  <a:lnTo>
                    <a:pt x="16" y="12"/>
                  </a:lnTo>
                  <a:lnTo>
                    <a:pt x="22" y="13"/>
                  </a:lnTo>
                  <a:lnTo>
                    <a:pt x="28" y="14"/>
                  </a:lnTo>
                  <a:lnTo>
                    <a:pt x="35" y="14"/>
                  </a:lnTo>
                  <a:lnTo>
                    <a:pt x="40" y="13"/>
                  </a:lnTo>
                  <a:lnTo>
                    <a:pt x="46" y="12"/>
                  </a:lnTo>
                  <a:lnTo>
                    <a:pt x="51" y="10"/>
                  </a:lnTo>
                  <a:lnTo>
                    <a:pt x="55" y="9"/>
                  </a:lnTo>
                  <a:lnTo>
                    <a:pt x="59" y="7"/>
                  </a:lnTo>
                  <a:lnTo>
                    <a:pt x="66" y="3"/>
                  </a:lnTo>
                  <a:lnTo>
                    <a:pt x="73" y="1"/>
                  </a:lnTo>
                  <a:lnTo>
                    <a:pt x="79" y="0"/>
                  </a:lnTo>
                  <a:lnTo>
                    <a:pt x="86" y="2"/>
                  </a:lnTo>
                  <a:lnTo>
                    <a:pt x="92" y="7"/>
                  </a:lnTo>
                  <a:lnTo>
                    <a:pt x="96" y="13"/>
                  </a:lnTo>
                  <a:lnTo>
                    <a:pt x="97" y="17"/>
                  </a:lnTo>
                  <a:lnTo>
                    <a:pt x="97" y="20"/>
                  </a:lnTo>
                  <a:lnTo>
                    <a:pt x="115" y="18"/>
                  </a:lnTo>
                  <a:lnTo>
                    <a:pt x="122" y="20"/>
                  </a:lnTo>
                  <a:lnTo>
                    <a:pt x="123" y="24"/>
                  </a:lnTo>
                  <a:lnTo>
                    <a:pt x="123" y="32"/>
                  </a:lnTo>
                  <a:lnTo>
                    <a:pt x="124" y="41"/>
                  </a:lnTo>
                  <a:lnTo>
                    <a:pt x="127" y="46"/>
                  </a:lnTo>
                  <a:lnTo>
                    <a:pt x="131" y="50"/>
                  </a:lnTo>
                  <a:lnTo>
                    <a:pt x="136" y="52"/>
                  </a:lnTo>
                  <a:lnTo>
                    <a:pt x="138" y="53"/>
                  </a:lnTo>
                  <a:lnTo>
                    <a:pt x="131" y="54"/>
                  </a:lnTo>
                  <a:lnTo>
                    <a:pt x="127" y="58"/>
                  </a:lnTo>
                  <a:lnTo>
                    <a:pt x="124" y="62"/>
                  </a:lnTo>
                  <a:lnTo>
                    <a:pt x="123" y="63"/>
                  </a:lnTo>
                  <a:lnTo>
                    <a:pt x="123" y="65"/>
                  </a:lnTo>
                  <a:lnTo>
                    <a:pt x="121" y="69"/>
                  </a:lnTo>
                  <a:lnTo>
                    <a:pt x="119" y="74"/>
                  </a:lnTo>
                  <a:lnTo>
                    <a:pt x="114" y="79"/>
                  </a:lnTo>
                  <a:lnTo>
                    <a:pt x="107" y="85"/>
                  </a:lnTo>
                  <a:lnTo>
                    <a:pt x="98" y="89"/>
                  </a:lnTo>
                  <a:lnTo>
                    <a:pt x="86" y="91"/>
                  </a:lnTo>
                  <a:lnTo>
                    <a:pt x="71" y="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3" name="Freeform 19"/>
            <p:cNvSpPr>
              <a:spLocks/>
            </p:cNvSpPr>
            <p:nvPr/>
          </p:nvSpPr>
          <p:spPr bwMode="auto">
            <a:xfrm>
              <a:off x="4978" y="1708"/>
              <a:ext cx="48" cy="20"/>
            </a:xfrm>
            <a:custGeom>
              <a:avLst/>
              <a:gdLst>
                <a:gd name="T0" fmla="*/ 98 w 98"/>
                <a:gd name="T1" fmla="*/ 41 h 41"/>
                <a:gd name="T2" fmla="*/ 97 w 98"/>
                <a:gd name="T3" fmla="*/ 38 h 41"/>
                <a:gd name="T4" fmla="*/ 94 w 98"/>
                <a:gd name="T5" fmla="*/ 34 h 41"/>
                <a:gd name="T6" fmla="*/ 92 w 98"/>
                <a:gd name="T7" fmla="*/ 27 h 41"/>
                <a:gd name="T8" fmla="*/ 92 w 98"/>
                <a:gd name="T9" fmla="*/ 20 h 41"/>
                <a:gd name="T10" fmla="*/ 90 w 98"/>
                <a:gd name="T11" fmla="*/ 20 h 41"/>
                <a:gd name="T12" fmla="*/ 85 w 98"/>
                <a:gd name="T13" fmla="*/ 20 h 41"/>
                <a:gd name="T14" fmla="*/ 79 w 98"/>
                <a:gd name="T15" fmla="*/ 21 h 41"/>
                <a:gd name="T16" fmla="*/ 75 w 98"/>
                <a:gd name="T17" fmla="*/ 22 h 41"/>
                <a:gd name="T18" fmla="*/ 71 w 98"/>
                <a:gd name="T19" fmla="*/ 22 h 41"/>
                <a:gd name="T20" fmla="*/ 68 w 98"/>
                <a:gd name="T21" fmla="*/ 22 h 41"/>
                <a:gd name="T22" fmla="*/ 66 w 98"/>
                <a:gd name="T23" fmla="*/ 22 h 41"/>
                <a:gd name="T24" fmla="*/ 64 w 98"/>
                <a:gd name="T25" fmla="*/ 22 h 41"/>
                <a:gd name="T26" fmla="*/ 66 w 98"/>
                <a:gd name="T27" fmla="*/ 19 h 41"/>
                <a:gd name="T28" fmla="*/ 66 w 98"/>
                <a:gd name="T29" fmla="*/ 12 h 41"/>
                <a:gd name="T30" fmla="*/ 63 w 98"/>
                <a:gd name="T31" fmla="*/ 5 h 41"/>
                <a:gd name="T32" fmla="*/ 55 w 98"/>
                <a:gd name="T33" fmla="*/ 0 h 41"/>
                <a:gd name="T34" fmla="*/ 53 w 98"/>
                <a:gd name="T35" fmla="*/ 2 h 41"/>
                <a:gd name="T36" fmla="*/ 46 w 98"/>
                <a:gd name="T37" fmla="*/ 3 h 41"/>
                <a:gd name="T38" fmla="*/ 39 w 98"/>
                <a:gd name="T39" fmla="*/ 5 h 41"/>
                <a:gd name="T40" fmla="*/ 33 w 98"/>
                <a:gd name="T41" fmla="*/ 6 h 41"/>
                <a:gd name="T42" fmla="*/ 29 w 98"/>
                <a:gd name="T43" fmla="*/ 8 h 41"/>
                <a:gd name="T44" fmla="*/ 21 w 98"/>
                <a:gd name="T45" fmla="*/ 11 h 41"/>
                <a:gd name="T46" fmla="*/ 12 w 98"/>
                <a:gd name="T47" fmla="*/ 12 h 41"/>
                <a:gd name="T48" fmla="*/ 0 w 98"/>
                <a:gd name="T49" fmla="*/ 12 h 41"/>
                <a:gd name="T50" fmla="*/ 3 w 98"/>
                <a:gd name="T51" fmla="*/ 13 h 41"/>
                <a:gd name="T52" fmla="*/ 12 w 98"/>
                <a:gd name="T53" fmla="*/ 15 h 41"/>
                <a:gd name="T54" fmla="*/ 21 w 98"/>
                <a:gd name="T55" fmla="*/ 18 h 41"/>
                <a:gd name="T56" fmla="*/ 30 w 98"/>
                <a:gd name="T57" fmla="*/ 18 h 41"/>
                <a:gd name="T58" fmla="*/ 37 w 98"/>
                <a:gd name="T59" fmla="*/ 18 h 41"/>
                <a:gd name="T60" fmla="*/ 43 w 98"/>
                <a:gd name="T61" fmla="*/ 19 h 41"/>
                <a:gd name="T62" fmla="*/ 47 w 98"/>
                <a:gd name="T63" fmla="*/ 20 h 41"/>
                <a:gd name="T64" fmla="*/ 51 w 98"/>
                <a:gd name="T65" fmla="*/ 22 h 41"/>
                <a:gd name="T66" fmla="*/ 53 w 98"/>
                <a:gd name="T67" fmla="*/ 25 h 41"/>
                <a:gd name="T68" fmla="*/ 55 w 98"/>
                <a:gd name="T69" fmla="*/ 27 h 41"/>
                <a:gd name="T70" fmla="*/ 56 w 98"/>
                <a:gd name="T71" fmla="*/ 29 h 41"/>
                <a:gd name="T72" fmla="*/ 58 w 98"/>
                <a:gd name="T73" fmla="*/ 30 h 41"/>
                <a:gd name="T74" fmla="*/ 59 w 98"/>
                <a:gd name="T75" fmla="*/ 30 h 41"/>
                <a:gd name="T76" fmla="*/ 63 w 98"/>
                <a:gd name="T77" fmla="*/ 31 h 41"/>
                <a:gd name="T78" fmla="*/ 68 w 98"/>
                <a:gd name="T79" fmla="*/ 31 h 41"/>
                <a:gd name="T80" fmla="*/ 73 w 98"/>
                <a:gd name="T81" fmla="*/ 31 h 41"/>
                <a:gd name="T82" fmla="*/ 77 w 98"/>
                <a:gd name="T83" fmla="*/ 30 h 41"/>
                <a:gd name="T84" fmla="*/ 82 w 98"/>
                <a:gd name="T85" fmla="*/ 30 h 41"/>
                <a:gd name="T86" fmla="*/ 85 w 98"/>
                <a:gd name="T87" fmla="*/ 31 h 41"/>
                <a:gd name="T88" fmla="*/ 88 w 98"/>
                <a:gd name="T89" fmla="*/ 35 h 41"/>
                <a:gd name="T90" fmla="*/ 89 w 98"/>
                <a:gd name="T91" fmla="*/ 36 h 41"/>
                <a:gd name="T92" fmla="*/ 91 w 98"/>
                <a:gd name="T93" fmla="*/ 38 h 41"/>
                <a:gd name="T94" fmla="*/ 94 w 98"/>
                <a:gd name="T95" fmla="*/ 41 h 41"/>
                <a:gd name="T96" fmla="*/ 98 w 98"/>
                <a:gd name="T9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8" h="41">
                  <a:moveTo>
                    <a:pt x="98" y="41"/>
                  </a:moveTo>
                  <a:lnTo>
                    <a:pt x="97" y="38"/>
                  </a:lnTo>
                  <a:lnTo>
                    <a:pt x="94" y="34"/>
                  </a:lnTo>
                  <a:lnTo>
                    <a:pt x="92" y="27"/>
                  </a:lnTo>
                  <a:lnTo>
                    <a:pt x="92" y="20"/>
                  </a:lnTo>
                  <a:lnTo>
                    <a:pt x="90" y="20"/>
                  </a:lnTo>
                  <a:lnTo>
                    <a:pt x="85" y="20"/>
                  </a:lnTo>
                  <a:lnTo>
                    <a:pt x="79" y="21"/>
                  </a:lnTo>
                  <a:lnTo>
                    <a:pt x="75" y="22"/>
                  </a:lnTo>
                  <a:lnTo>
                    <a:pt x="71" y="22"/>
                  </a:lnTo>
                  <a:lnTo>
                    <a:pt x="68" y="22"/>
                  </a:lnTo>
                  <a:lnTo>
                    <a:pt x="66" y="22"/>
                  </a:lnTo>
                  <a:lnTo>
                    <a:pt x="64" y="22"/>
                  </a:lnTo>
                  <a:lnTo>
                    <a:pt x="66" y="19"/>
                  </a:lnTo>
                  <a:lnTo>
                    <a:pt x="66" y="12"/>
                  </a:lnTo>
                  <a:lnTo>
                    <a:pt x="63" y="5"/>
                  </a:lnTo>
                  <a:lnTo>
                    <a:pt x="55" y="0"/>
                  </a:lnTo>
                  <a:lnTo>
                    <a:pt x="53" y="2"/>
                  </a:lnTo>
                  <a:lnTo>
                    <a:pt x="46" y="3"/>
                  </a:lnTo>
                  <a:lnTo>
                    <a:pt x="39" y="5"/>
                  </a:lnTo>
                  <a:lnTo>
                    <a:pt x="33" y="6"/>
                  </a:lnTo>
                  <a:lnTo>
                    <a:pt x="29" y="8"/>
                  </a:lnTo>
                  <a:lnTo>
                    <a:pt x="21" y="11"/>
                  </a:lnTo>
                  <a:lnTo>
                    <a:pt x="12" y="12"/>
                  </a:lnTo>
                  <a:lnTo>
                    <a:pt x="0" y="12"/>
                  </a:lnTo>
                  <a:lnTo>
                    <a:pt x="3" y="13"/>
                  </a:lnTo>
                  <a:lnTo>
                    <a:pt x="12" y="15"/>
                  </a:lnTo>
                  <a:lnTo>
                    <a:pt x="21" y="18"/>
                  </a:lnTo>
                  <a:lnTo>
                    <a:pt x="30" y="18"/>
                  </a:lnTo>
                  <a:lnTo>
                    <a:pt x="37" y="18"/>
                  </a:lnTo>
                  <a:lnTo>
                    <a:pt x="43" y="19"/>
                  </a:lnTo>
                  <a:lnTo>
                    <a:pt x="47" y="20"/>
                  </a:lnTo>
                  <a:lnTo>
                    <a:pt x="51" y="22"/>
                  </a:lnTo>
                  <a:lnTo>
                    <a:pt x="53" y="25"/>
                  </a:lnTo>
                  <a:lnTo>
                    <a:pt x="55" y="27"/>
                  </a:lnTo>
                  <a:lnTo>
                    <a:pt x="56" y="29"/>
                  </a:lnTo>
                  <a:lnTo>
                    <a:pt x="58" y="30"/>
                  </a:lnTo>
                  <a:lnTo>
                    <a:pt x="59" y="30"/>
                  </a:lnTo>
                  <a:lnTo>
                    <a:pt x="63" y="31"/>
                  </a:lnTo>
                  <a:lnTo>
                    <a:pt x="68" y="31"/>
                  </a:lnTo>
                  <a:lnTo>
                    <a:pt x="73" y="31"/>
                  </a:lnTo>
                  <a:lnTo>
                    <a:pt x="77" y="30"/>
                  </a:lnTo>
                  <a:lnTo>
                    <a:pt x="82" y="30"/>
                  </a:lnTo>
                  <a:lnTo>
                    <a:pt x="85" y="31"/>
                  </a:lnTo>
                  <a:lnTo>
                    <a:pt x="88" y="35"/>
                  </a:lnTo>
                  <a:lnTo>
                    <a:pt x="89" y="36"/>
                  </a:lnTo>
                  <a:lnTo>
                    <a:pt x="91" y="38"/>
                  </a:lnTo>
                  <a:lnTo>
                    <a:pt x="94" y="41"/>
                  </a:lnTo>
                  <a:lnTo>
                    <a:pt x="98" y="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4" name="Freeform 20"/>
            <p:cNvSpPr>
              <a:spLocks/>
            </p:cNvSpPr>
            <p:nvPr/>
          </p:nvSpPr>
          <p:spPr bwMode="auto">
            <a:xfrm>
              <a:off x="4988" y="1729"/>
              <a:ext cx="13" cy="9"/>
            </a:xfrm>
            <a:custGeom>
              <a:avLst/>
              <a:gdLst>
                <a:gd name="T0" fmla="*/ 0 w 24"/>
                <a:gd name="T1" fmla="*/ 3 h 17"/>
                <a:gd name="T2" fmla="*/ 0 w 24"/>
                <a:gd name="T3" fmla="*/ 7 h 17"/>
                <a:gd name="T4" fmla="*/ 1 w 24"/>
                <a:gd name="T5" fmla="*/ 9 h 17"/>
                <a:gd name="T6" fmla="*/ 4 w 24"/>
                <a:gd name="T7" fmla="*/ 13 h 17"/>
                <a:gd name="T8" fmla="*/ 9 w 24"/>
                <a:gd name="T9" fmla="*/ 15 h 17"/>
                <a:gd name="T10" fmla="*/ 14 w 24"/>
                <a:gd name="T11" fmla="*/ 17 h 17"/>
                <a:gd name="T12" fmla="*/ 18 w 24"/>
                <a:gd name="T13" fmla="*/ 17 h 17"/>
                <a:gd name="T14" fmla="*/ 22 w 24"/>
                <a:gd name="T15" fmla="*/ 16 h 17"/>
                <a:gd name="T16" fmla="*/ 24 w 24"/>
                <a:gd name="T17" fmla="*/ 14 h 17"/>
                <a:gd name="T18" fmla="*/ 24 w 24"/>
                <a:gd name="T19" fmla="*/ 10 h 17"/>
                <a:gd name="T20" fmla="*/ 23 w 24"/>
                <a:gd name="T21" fmla="*/ 7 h 17"/>
                <a:gd name="T22" fmla="*/ 19 w 24"/>
                <a:gd name="T23" fmla="*/ 3 h 17"/>
                <a:gd name="T24" fmla="*/ 15 w 24"/>
                <a:gd name="T25" fmla="*/ 1 h 17"/>
                <a:gd name="T26" fmla="*/ 10 w 24"/>
                <a:gd name="T27" fmla="*/ 0 h 17"/>
                <a:gd name="T28" fmla="*/ 6 w 24"/>
                <a:gd name="T29" fmla="*/ 0 h 17"/>
                <a:gd name="T30" fmla="*/ 2 w 24"/>
                <a:gd name="T31" fmla="*/ 1 h 17"/>
                <a:gd name="T32" fmla="*/ 0 w 24"/>
                <a:gd name="T33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" h="17">
                  <a:moveTo>
                    <a:pt x="0" y="3"/>
                  </a:moveTo>
                  <a:lnTo>
                    <a:pt x="0" y="7"/>
                  </a:lnTo>
                  <a:lnTo>
                    <a:pt x="1" y="9"/>
                  </a:lnTo>
                  <a:lnTo>
                    <a:pt x="4" y="13"/>
                  </a:lnTo>
                  <a:lnTo>
                    <a:pt x="9" y="15"/>
                  </a:lnTo>
                  <a:lnTo>
                    <a:pt x="14" y="17"/>
                  </a:lnTo>
                  <a:lnTo>
                    <a:pt x="18" y="17"/>
                  </a:lnTo>
                  <a:lnTo>
                    <a:pt x="22" y="16"/>
                  </a:lnTo>
                  <a:lnTo>
                    <a:pt x="24" y="14"/>
                  </a:lnTo>
                  <a:lnTo>
                    <a:pt x="24" y="10"/>
                  </a:lnTo>
                  <a:lnTo>
                    <a:pt x="23" y="7"/>
                  </a:lnTo>
                  <a:lnTo>
                    <a:pt x="19" y="3"/>
                  </a:lnTo>
                  <a:lnTo>
                    <a:pt x="15" y="1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1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5" name="Freeform 21"/>
            <p:cNvSpPr>
              <a:spLocks/>
            </p:cNvSpPr>
            <p:nvPr/>
          </p:nvSpPr>
          <p:spPr bwMode="auto">
            <a:xfrm>
              <a:off x="4952" y="1596"/>
              <a:ext cx="25" cy="23"/>
            </a:xfrm>
            <a:custGeom>
              <a:avLst/>
              <a:gdLst>
                <a:gd name="T0" fmla="*/ 50 w 50"/>
                <a:gd name="T1" fmla="*/ 30 h 46"/>
                <a:gd name="T2" fmla="*/ 49 w 50"/>
                <a:gd name="T3" fmla="*/ 27 h 46"/>
                <a:gd name="T4" fmla="*/ 44 w 50"/>
                <a:gd name="T5" fmla="*/ 23 h 46"/>
                <a:gd name="T6" fmla="*/ 41 w 50"/>
                <a:gd name="T7" fmla="*/ 14 h 46"/>
                <a:gd name="T8" fmla="*/ 38 w 50"/>
                <a:gd name="T9" fmla="*/ 0 h 46"/>
                <a:gd name="T10" fmla="*/ 37 w 50"/>
                <a:gd name="T11" fmla="*/ 1 h 46"/>
                <a:gd name="T12" fmla="*/ 36 w 50"/>
                <a:gd name="T13" fmla="*/ 4 h 46"/>
                <a:gd name="T14" fmla="*/ 35 w 50"/>
                <a:gd name="T15" fmla="*/ 12 h 46"/>
                <a:gd name="T16" fmla="*/ 36 w 50"/>
                <a:gd name="T17" fmla="*/ 27 h 46"/>
                <a:gd name="T18" fmla="*/ 34 w 50"/>
                <a:gd name="T19" fmla="*/ 25 h 46"/>
                <a:gd name="T20" fmla="*/ 28 w 50"/>
                <a:gd name="T21" fmla="*/ 19 h 46"/>
                <a:gd name="T22" fmla="*/ 22 w 50"/>
                <a:gd name="T23" fmla="*/ 11 h 46"/>
                <a:gd name="T24" fmla="*/ 19 w 50"/>
                <a:gd name="T25" fmla="*/ 1 h 46"/>
                <a:gd name="T26" fmla="*/ 18 w 50"/>
                <a:gd name="T27" fmla="*/ 4 h 46"/>
                <a:gd name="T28" fmla="*/ 16 w 50"/>
                <a:gd name="T29" fmla="*/ 12 h 46"/>
                <a:gd name="T30" fmla="*/ 18 w 50"/>
                <a:gd name="T31" fmla="*/ 23 h 46"/>
                <a:gd name="T32" fmla="*/ 25 w 50"/>
                <a:gd name="T33" fmla="*/ 34 h 46"/>
                <a:gd name="T34" fmla="*/ 21 w 50"/>
                <a:gd name="T35" fmla="*/ 33 h 46"/>
                <a:gd name="T36" fmla="*/ 14 w 50"/>
                <a:gd name="T37" fmla="*/ 29 h 46"/>
                <a:gd name="T38" fmla="*/ 6 w 50"/>
                <a:gd name="T39" fmla="*/ 20 h 46"/>
                <a:gd name="T40" fmla="*/ 0 w 50"/>
                <a:gd name="T41" fmla="*/ 10 h 46"/>
                <a:gd name="T42" fmla="*/ 0 w 50"/>
                <a:gd name="T43" fmla="*/ 15 h 46"/>
                <a:gd name="T44" fmla="*/ 4 w 50"/>
                <a:gd name="T45" fmla="*/ 24 h 46"/>
                <a:gd name="T46" fmla="*/ 11 w 50"/>
                <a:gd name="T47" fmla="*/ 35 h 46"/>
                <a:gd name="T48" fmla="*/ 25 w 50"/>
                <a:gd name="T49" fmla="*/ 46 h 46"/>
                <a:gd name="T50" fmla="*/ 26 w 50"/>
                <a:gd name="T51" fmla="*/ 42 h 46"/>
                <a:gd name="T52" fmla="*/ 31 w 50"/>
                <a:gd name="T53" fmla="*/ 35 h 46"/>
                <a:gd name="T54" fmla="*/ 39 w 50"/>
                <a:gd name="T55" fmla="*/ 30 h 46"/>
                <a:gd name="T56" fmla="*/ 50 w 50"/>
                <a:gd name="T57" fmla="*/ 3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" h="46">
                  <a:moveTo>
                    <a:pt x="50" y="30"/>
                  </a:moveTo>
                  <a:lnTo>
                    <a:pt x="49" y="27"/>
                  </a:lnTo>
                  <a:lnTo>
                    <a:pt x="44" y="23"/>
                  </a:lnTo>
                  <a:lnTo>
                    <a:pt x="41" y="14"/>
                  </a:lnTo>
                  <a:lnTo>
                    <a:pt x="38" y="0"/>
                  </a:lnTo>
                  <a:lnTo>
                    <a:pt x="37" y="1"/>
                  </a:lnTo>
                  <a:lnTo>
                    <a:pt x="36" y="4"/>
                  </a:lnTo>
                  <a:lnTo>
                    <a:pt x="35" y="12"/>
                  </a:lnTo>
                  <a:lnTo>
                    <a:pt x="36" y="27"/>
                  </a:lnTo>
                  <a:lnTo>
                    <a:pt x="34" y="25"/>
                  </a:lnTo>
                  <a:lnTo>
                    <a:pt x="28" y="19"/>
                  </a:lnTo>
                  <a:lnTo>
                    <a:pt x="22" y="11"/>
                  </a:lnTo>
                  <a:lnTo>
                    <a:pt x="19" y="1"/>
                  </a:lnTo>
                  <a:lnTo>
                    <a:pt x="18" y="4"/>
                  </a:lnTo>
                  <a:lnTo>
                    <a:pt x="16" y="12"/>
                  </a:lnTo>
                  <a:lnTo>
                    <a:pt x="18" y="23"/>
                  </a:lnTo>
                  <a:lnTo>
                    <a:pt x="25" y="34"/>
                  </a:lnTo>
                  <a:lnTo>
                    <a:pt x="21" y="33"/>
                  </a:lnTo>
                  <a:lnTo>
                    <a:pt x="14" y="29"/>
                  </a:lnTo>
                  <a:lnTo>
                    <a:pt x="6" y="20"/>
                  </a:lnTo>
                  <a:lnTo>
                    <a:pt x="0" y="10"/>
                  </a:lnTo>
                  <a:lnTo>
                    <a:pt x="0" y="15"/>
                  </a:lnTo>
                  <a:lnTo>
                    <a:pt x="4" y="24"/>
                  </a:lnTo>
                  <a:lnTo>
                    <a:pt x="11" y="35"/>
                  </a:lnTo>
                  <a:lnTo>
                    <a:pt x="25" y="46"/>
                  </a:lnTo>
                  <a:lnTo>
                    <a:pt x="26" y="42"/>
                  </a:lnTo>
                  <a:lnTo>
                    <a:pt x="31" y="35"/>
                  </a:lnTo>
                  <a:lnTo>
                    <a:pt x="39" y="30"/>
                  </a:lnTo>
                  <a:lnTo>
                    <a:pt x="50" y="3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6" name="Freeform 22"/>
            <p:cNvSpPr>
              <a:spLocks/>
            </p:cNvSpPr>
            <p:nvPr/>
          </p:nvSpPr>
          <p:spPr bwMode="auto">
            <a:xfrm>
              <a:off x="5051" y="1632"/>
              <a:ext cx="20" cy="22"/>
            </a:xfrm>
            <a:custGeom>
              <a:avLst/>
              <a:gdLst>
                <a:gd name="T0" fmla="*/ 0 w 42"/>
                <a:gd name="T1" fmla="*/ 11 h 45"/>
                <a:gd name="T2" fmla="*/ 3 w 42"/>
                <a:gd name="T3" fmla="*/ 11 h 45"/>
                <a:gd name="T4" fmla="*/ 8 w 42"/>
                <a:gd name="T5" fmla="*/ 11 h 45"/>
                <a:gd name="T6" fmla="*/ 18 w 42"/>
                <a:gd name="T7" fmla="*/ 7 h 45"/>
                <a:gd name="T8" fmla="*/ 29 w 42"/>
                <a:gd name="T9" fmla="*/ 0 h 45"/>
                <a:gd name="T10" fmla="*/ 29 w 42"/>
                <a:gd name="T11" fmla="*/ 1 h 45"/>
                <a:gd name="T12" fmla="*/ 27 w 42"/>
                <a:gd name="T13" fmla="*/ 5 h 45"/>
                <a:gd name="T14" fmla="*/ 21 w 42"/>
                <a:gd name="T15" fmla="*/ 12 h 45"/>
                <a:gd name="T16" fmla="*/ 9 w 42"/>
                <a:gd name="T17" fmla="*/ 20 h 45"/>
                <a:gd name="T18" fmla="*/ 13 w 42"/>
                <a:gd name="T19" fmla="*/ 21 h 45"/>
                <a:gd name="T20" fmla="*/ 20 w 42"/>
                <a:gd name="T21" fmla="*/ 21 h 45"/>
                <a:gd name="T22" fmla="*/ 29 w 42"/>
                <a:gd name="T23" fmla="*/ 20 h 45"/>
                <a:gd name="T24" fmla="*/ 38 w 42"/>
                <a:gd name="T25" fmla="*/ 16 h 45"/>
                <a:gd name="T26" fmla="*/ 36 w 42"/>
                <a:gd name="T27" fmla="*/ 19 h 45"/>
                <a:gd name="T28" fmla="*/ 31 w 42"/>
                <a:gd name="T29" fmla="*/ 26 h 45"/>
                <a:gd name="T30" fmla="*/ 22 w 42"/>
                <a:gd name="T31" fmla="*/ 31 h 45"/>
                <a:gd name="T32" fmla="*/ 9 w 42"/>
                <a:gd name="T33" fmla="*/ 34 h 45"/>
                <a:gd name="T34" fmla="*/ 13 w 42"/>
                <a:gd name="T35" fmla="*/ 35 h 45"/>
                <a:gd name="T36" fmla="*/ 20 w 42"/>
                <a:gd name="T37" fmla="*/ 38 h 45"/>
                <a:gd name="T38" fmla="*/ 30 w 42"/>
                <a:gd name="T39" fmla="*/ 39 h 45"/>
                <a:gd name="T40" fmla="*/ 42 w 42"/>
                <a:gd name="T41" fmla="*/ 36 h 45"/>
                <a:gd name="T42" fmla="*/ 41 w 42"/>
                <a:gd name="T43" fmla="*/ 37 h 45"/>
                <a:gd name="T44" fmla="*/ 38 w 42"/>
                <a:gd name="T45" fmla="*/ 38 h 45"/>
                <a:gd name="T46" fmla="*/ 34 w 42"/>
                <a:gd name="T47" fmla="*/ 40 h 45"/>
                <a:gd name="T48" fmla="*/ 29 w 42"/>
                <a:gd name="T49" fmla="*/ 43 h 45"/>
                <a:gd name="T50" fmla="*/ 22 w 42"/>
                <a:gd name="T51" fmla="*/ 44 h 45"/>
                <a:gd name="T52" fmla="*/ 15 w 42"/>
                <a:gd name="T53" fmla="*/ 45 h 45"/>
                <a:gd name="T54" fmla="*/ 8 w 42"/>
                <a:gd name="T55" fmla="*/ 44 h 45"/>
                <a:gd name="T56" fmla="*/ 0 w 42"/>
                <a:gd name="T57" fmla="*/ 42 h 45"/>
                <a:gd name="T58" fmla="*/ 3 w 42"/>
                <a:gd name="T59" fmla="*/ 38 h 45"/>
                <a:gd name="T60" fmla="*/ 6 w 42"/>
                <a:gd name="T61" fmla="*/ 29 h 45"/>
                <a:gd name="T62" fmla="*/ 6 w 42"/>
                <a:gd name="T63" fmla="*/ 19 h 45"/>
                <a:gd name="T64" fmla="*/ 0 w 42"/>
                <a:gd name="T65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2" h="45">
                  <a:moveTo>
                    <a:pt x="0" y="11"/>
                  </a:moveTo>
                  <a:lnTo>
                    <a:pt x="3" y="11"/>
                  </a:lnTo>
                  <a:lnTo>
                    <a:pt x="8" y="11"/>
                  </a:lnTo>
                  <a:lnTo>
                    <a:pt x="18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5"/>
                  </a:lnTo>
                  <a:lnTo>
                    <a:pt x="21" y="12"/>
                  </a:lnTo>
                  <a:lnTo>
                    <a:pt x="9" y="20"/>
                  </a:lnTo>
                  <a:lnTo>
                    <a:pt x="13" y="21"/>
                  </a:lnTo>
                  <a:lnTo>
                    <a:pt x="20" y="21"/>
                  </a:lnTo>
                  <a:lnTo>
                    <a:pt x="29" y="20"/>
                  </a:lnTo>
                  <a:lnTo>
                    <a:pt x="38" y="16"/>
                  </a:lnTo>
                  <a:lnTo>
                    <a:pt x="36" y="19"/>
                  </a:lnTo>
                  <a:lnTo>
                    <a:pt x="31" y="26"/>
                  </a:lnTo>
                  <a:lnTo>
                    <a:pt x="22" y="31"/>
                  </a:lnTo>
                  <a:lnTo>
                    <a:pt x="9" y="34"/>
                  </a:lnTo>
                  <a:lnTo>
                    <a:pt x="13" y="35"/>
                  </a:lnTo>
                  <a:lnTo>
                    <a:pt x="20" y="38"/>
                  </a:lnTo>
                  <a:lnTo>
                    <a:pt x="30" y="39"/>
                  </a:lnTo>
                  <a:lnTo>
                    <a:pt x="42" y="36"/>
                  </a:lnTo>
                  <a:lnTo>
                    <a:pt x="41" y="37"/>
                  </a:lnTo>
                  <a:lnTo>
                    <a:pt x="38" y="38"/>
                  </a:lnTo>
                  <a:lnTo>
                    <a:pt x="34" y="40"/>
                  </a:lnTo>
                  <a:lnTo>
                    <a:pt x="29" y="43"/>
                  </a:lnTo>
                  <a:lnTo>
                    <a:pt x="22" y="44"/>
                  </a:lnTo>
                  <a:lnTo>
                    <a:pt x="15" y="45"/>
                  </a:lnTo>
                  <a:lnTo>
                    <a:pt x="8" y="44"/>
                  </a:lnTo>
                  <a:lnTo>
                    <a:pt x="0" y="42"/>
                  </a:lnTo>
                  <a:lnTo>
                    <a:pt x="3" y="38"/>
                  </a:lnTo>
                  <a:lnTo>
                    <a:pt x="6" y="29"/>
                  </a:lnTo>
                  <a:lnTo>
                    <a:pt x="6" y="19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7" name="Freeform 23"/>
            <p:cNvSpPr>
              <a:spLocks/>
            </p:cNvSpPr>
            <p:nvPr/>
          </p:nvSpPr>
          <p:spPr bwMode="auto">
            <a:xfrm>
              <a:off x="4844" y="1573"/>
              <a:ext cx="43" cy="56"/>
            </a:xfrm>
            <a:custGeom>
              <a:avLst/>
              <a:gdLst>
                <a:gd name="T0" fmla="*/ 85 w 85"/>
                <a:gd name="T1" fmla="*/ 39 h 110"/>
                <a:gd name="T2" fmla="*/ 84 w 85"/>
                <a:gd name="T3" fmla="*/ 37 h 110"/>
                <a:gd name="T4" fmla="*/ 83 w 85"/>
                <a:gd name="T5" fmla="*/ 32 h 110"/>
                <a:gd name="T6" fmla="*/ 78 w 85"/>
                <a:gd name="T7" fmla="*/ 26 h 110"/>
                <a:gd name="T8" fmla="*/ 74 w 85"/>
                <a:gd name="T9" fmla="*/ 18 h 110"/>
                <a:gd name="T10" fmla="*/ 67 w 85"/>
                <a:gd name="T11" fmla="*/ 11 h 110"/>
                <a:gd name="T12" fmla="*/ 59 w 85"/>
                <a:gd name="T13" fmla="*/ 4 h 110"/>
                <a:gd name="T14" fmla="*/ 50 w 85"/>
                <a:gd name="T15" fmla="*/ 1 h 110"/>
                <a:gd name="T16" fmla="*/ 38 w 85"/>
                <a:gd name="T17" fmla="*/ 0 h 110"/>
                <a:gd name="T18" fmla="*/ 36 w 85"/>
                <a:gd name="T19" fmla="*/ 0 h 110"/>
                <a:gd name="T20" fmla="*/ 31 w 85"/>
                <a:gd name="T21" fmla="*/ 2 h 110"/>
                <a:gd name="T22" fmla="*/ 23 w 85"/>
                <a:gd name="T23" fmla="*/ 6 h 110"/>
                <a:gd name="T24" fmla="*/ 15 w 85"/>
                <a:gd name="T25" fmla="*/ 11 h 110"/>
                <a:gd name="T26" fmla="*/ 8 w 85"/>
                <a:gd name="T27" fmla="*/ 18 h 110"/>
                <a:gd name="T28" fmla="*/ 2 w 85"/>
                <a:gd name="T29" fmla="*/ 30 h 110"/>
                <a:gd name="T30" fmla="*/ 0 w 85"/>
                <a:gd name="T31" fmla="*/ 44 h 110"/>
                <a:gd name="T32" fmla="*/ 1 w 85"/>
                <a:gd name="T33" fmla="*/ 61 h 110"/>
                <a:gd name="T34" fmla="*/ 1 w 85"/>
                <a:gd name="T35" fmla="*/ 63 h 110"/>
                <a:gd name="T36" fmla="*/ 2 w 85"/>
                <a:gd name="T37" fmla="*/ 68 h 110"/>
                <a:gd name="T38" fmla="*/ 5 w 85"/>
                <a:gd name="T39" fmla="*/ 75 h 110"/>
                <a:gd name="T40" fmla="*/ 8 w 85"/>
                <a:gd name="T41" fmla="*/ 83 h 110"/>
                <a:gd name="T42" fmla="*/ 13 w 85"/>
                <a:gd name="T43" fmla="*/ 92 h 110"/>
                <a:gd name="T44" fmla="*/ 20 w 85"/>
                <a:gd name="T45" fmla="*/ 100 h 110"/>
                <a:gd name="T46" fmla="*/ 29 w 85"/>
                <a:gd name="T47" fmla="*/ 106 h 110"/>
                <a:gd name="T48" fmla="*/ 40 w 85"/>
                <a:gd name="T49" fmla="*/ 110 h 110"/>
                <a:gd name="T50" fmla="*/ 39 w 85"/>
                <a:gd name="T51" fmla="*/ 108 h 110"/>
                <a:gd name="T52" fmla="*/ 36 w 85"/>
                <a:gd name="T53" fmla="*/ 100 h 110"/>
                <a:gd name="T54" fmla="*/ 32 w 85"/>
                <a:gd name="T55" fmla="*/ 90 h 110"/>
                <a:gd name="T56" fmla="*/ 30 w 85"/>
                <a:gd name="T57" fmla="*/ 76 h 110"/>
                <a:gd name="T58" fmla="*/ 29 w 85"/>
                <a:gd name="T59" fmla="*/ 62 h 110"/>
                <a:gd name="T60" fmla="*/ 31 w 85"/>
                <a:gd name="T61" fmla="*/ 48 h 110"/>
                <a:gd name="T62" fmla="*/ 38 w 85"/>
                <a:gd name="T63" fmla="*/ 36 h 110"/>
                <a:gd name="T64" fmla="*/ 51 w 85"/>
                <a:gd name="T65" fmla="*/ 25 h 110"/>
                <a:gd name="T66" fmla="*/ 52 w 85"/>
                <a:gd name="T67" fmla="*/ 25 h 110"/>
                <a:gd name="T68" fmla="*/ 53 w 85"/>
                <a:gd name="T69" fmla="*/ 24 h 110"/>
                <a:gd name="T70" fmla="*/ 56 w 85"/>
                <a:gd name="T71" fmla="*/ 24 h 110"/>
                <a:gd name="T72" fmla="*/ 61 w 85"/>
                <a:gd name="T73" fmla="*/ 25 h 110"/>
                <a:gd name="T74" fmla="*/ 66 w 85"/>
                <a:gd name="T75" fmla="*/ 26 h 110"/>
                <a:gd name="T76" fmla="*/ 71 w 85"/>
                <a:gd name="T77" fmla="*/ 29 h 110"/>
                <a:gd name="T78" fmla="*/ 78 w 85"/>
                <a:gd name="T79" fmla="*/ 33 h 110"/>
                <a:gd name="T80" fmla="*/ 85 w 85"/>
                <a:gd name="T81" fmla="*/ 3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110">
                  <a:moveTo>
                    <a:pt x="85" y="39"/>
                  </a:moveTo>
                  <a:lnTo>
                    <a:pt x="84" y="37"/>
                  </a:lnTo>
                  <a:lnTo>
                    <a:pt x="83" y="32"/>
                  </a:lnTo>
                  <a:lnTo>
                    <a:pt x="78" y="26"/>
                  </a:lnTo>
                  <a:lnTo>
                    <a:pt x="74" y="18"/>
                  </a:lnTo>
                  <a:lnTo>
                    <a:pt x="67" y="11"/>
                  </a:lnTo>
                  <a:lnTo>
                    <a:pt x="59" y="4"/>
                  </a:lnTo>
                  <a:lnTo>
                    <a:pt x="50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1" y="2"/>
                  </a:lnTo>
                  <a:lnTo>
                    <a:pt x="23" y="6"/>
                  </a:lnTo>
                  <a:lnTo>
                    <a:pt x="15" y="11"/>
                  </a:lnTo>
                  <a:lnTo>
                    <a:pt x="8" y="18"/>
                  </a:lnTo>
                  <a:lnTo>
                    <a:pt x="2" y="30"/>
                  </a:lnTo>
                  <a:lnTo>
                    <a:pt x="0" y="44"/>
                  </a:lnTo>
                  <a:lnTo>
                    <a:pt x="1" y="61"/>
                  </a:lnTo>
                  <a:lnTo>
                    <a:pt x="1" y="63"/>
                  </a:lnTo>
                  <a:lnTo>
                    <a:pt x="2" y="68"/>
                  </a:lnTo>
                  <a:lnTo>
                    <a:pt x="5" y="75"/>
                  </a:lnTo>
                  <a:lnTo>
                    <a:pt x="8" y="83"/>
                  </a:lnTo>
                  <a:lnTo>
                    <a:pt x="13" y="92"/>
                  </a:lnTo>
                  <a:lnTo>
                    <a:pt x="20" y="100"/>
                  </a:lnTo>
                  <a:lnTo>
                    <a:pt x="29" y="106"/>
                  </a:lnTo>
                  <a:lnTo>
                    <a:pt x="40" y="110"/>
                  </a:lnTo>
                  <a:lnTo>
                    <a:pt x="39" y="108"/>
                  </a:lnTo>
                  <a:lnTo>
                    <a:pt x="36" y="100"/>
                  </a:lnTo>
                  <a:lnTo>
                    <a:pt x="32" y="90"/>
                  </a:lnTo>
                  <a:lnTo>
                    <a:pt x="30" y="76"/>
                  </a:lnTo>
                  <a:lnTo>
                    <a:pt x="29" y="62"/>
                  </a:lnTo>
                  <a:lnTo>
                    <a:pt x="31" y="48"/>
                  </a:lnTo>
                  <a:lnTo>
                    <a:pt x="38" y="36"/>
                  </a:lnTo>
                  <a:lnTo>
                    <a:pt x="51" y="25"/>
                  </a:lnTo>
                  <a:lnTo>
                    <a:pt x="52" y="25"/>
                  </a:lnTo>
                  <a:lnTo>
                    <a:pt x="53" y="24"/>
                  </a:lnTo>
                  <a:lnTo>
                    <a:pt x="56" y="24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1" y="29"/>
                  </a:lnTo>
                  <a:lnTo>
                    <a:pt x="78" y="33"/>
                  </a:lnTo>
                  <a:lnTo>
                    <a:pt x="85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8" name="Freeform 24"/>
            <p:cNvSpPr>
              <a:spLocks/>
            </p:cNvSpPr>
            <p:nvPr/>
          </p:nvSpPr>
          <p:spPr bwMode="auto">
            <a:xfrm>
              <a:off x="4850" y="1581"/>
              <a:ext cx="37" cy="48"/>
            </a:xfrm>
            <a:custGeom>
              <a:avLst/>
              <a:gdLst>
                <a:gd name="T0" fmla="*/ 75 w 75"/>
                <a:gd name="T1" fmla="*/ 26 h 96"/>
                <a:gd name="T2" fmla="*/ 75 w 75"/>
                <a:gd name="T3" fmla="*/ 25 h 96"/>
                <a:gd name="T4" fmla="*/ 74 w 75"/>
                <a:gd name="T5" fmla="*/ 23 h 96"/>
                <a:gd name="T6" fmla="*/ 72 w 75"/>
                <a:gd name="T7" fmla="*/ 20 h 96"/>
                <a:gd name="T8" fmla="*/ 68 w 75"/>
                <a:gd name="T9" fmla="*/ 15 h 96"/>
                <a:gd name="T10" fmla="*/ 63 w 75"/>
                <a:gd name="T11" fmla="*/ 10 h 96"/>
                <a:gd name="T12" fmla="*/ 57 w 75"/>
                <a:gd name="T13" fmla="*/ 6 h 96"/>
                <a:gd name="T14" fmla="*/ 48 w 75"/>
                <a:gd name="T15" fmla="*/ 2 h 96"/>
                <a:gd name="T16" fmla="*/ 37 w 75"/>
                <a:gd name="T17" fmla="*/ 0 h 96"/>
                <a:gd name="T18" fmla="*/ 35 w 75"/>
                <a:gd name="T19" fmla="*/ 0 h 96"/>
                <a:gd name="T20" fmla="*/ 30 w 75"/>
                <a:gd name="T21" fmla="*/ 1 h 96"/>
                <a:gd name="T22" fmla="*/ 25 w 75"/>
                <a:gd name="T23" fmla="*/ 3 h 96"/>
                <a:gd name="T24" fmla="*/ 16 w 75"/>
                <a:gd name="T25" fmla="*/ 7 h 96"/>
                <a:gd name="T26" fmla="*/ 10 w 75"/>
                <a:gd name="T27" fmla="*/ 13 h 96"/>
                <a:gd name="T28" fmla="*/ 4 w 75"/>
                <a:gd name="T29" fmla="*/ 21 h 96"/>
                <a:gd name="T30" fmla="*/ 0 w 75"/>
                <a:gd name="T31" fmla="*/ 32 h 96"/>
                <a:gd name="T32" fmla="*/ 0 w 75"/>
                <a:gd name="T33" fmla="*/ 46 h 96"/>
                <a:gd name="T34" fmla="*/ 0 w 75"/>
                <a:gd name="T35" fmla="*/ 47 h 96"/>
                <a:gd name="T36" fmla="*/ 2 w 75"/>
                <a:gd name="T37" fmla="*/ 52 h 96"/>
                <a:gd name="T38" fmla="*/ 4 w 75"/>
                <a:gd name="T39" fmla="*/ 59 h 96"/>
                <a:gd name="T40" fmla="*/ 7 w 75"/>
                <a:gd name="T41" fmla="*/ 66 h 96"/>
                <a:gd name="T42" fmla="*/ 12 w 75"/>
                <a:gd name="T43" fmla="*/ 75 h 96"/>
                <a:gd name="T44" fmla="*/ 18 w 75"/>
                <a:gd name="T45" fmla="*/ 83 h 96"/>
                <a:gd name="T46" fmla="*/ 26 w 75"/>
                <a:gd name="T47" fmla="*/ 90 h 96"/>
                <a:gd name="T48" fmla="*/ 35 w 75"/>
                <a:gd name="T49" fmla="*/ 96 h 96"/>
                <a:gd name="T50" fmla="*/ 75 w 75"/>
                <a:gd name="T51" fmla="*/ 2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5" h="96">
                  <a:moveTo>
                    <a:pt x="75" y="26"/>
                  </a:moveTo>
                  <a:lnTo>
                    <a:pt x="75" y="25"/>
                  </a:lnTo>
                  <a:lnTo>
                    <a:pt x="74" y="23"/>
                  </a:lnTo>
                  <a:lnTo>
                    <a:pt x="72" y="20"/>
                  </a:lnTo>
                  <a:lnTo>
                    <a:pt x="68" y="15"/>
                  </a:lnTo>
                  <a:lnTo>
                    <a:pt x="63" y="10"/>
                  </a:lnTo>
                  <a:lnTo>
                    <a:pt x="57" y="6"/>
                  </a:lnTo>
                  <a:lnTo>
                    <a:pt x="48" y="2"/>
                  </a:lnTo>
                  <a:lnTo>
                    <a:pt x="37" y="0"/>
                  </a:lnTo>
                  <a:lnTo>
                    <a:pt x="35" y="0"/>
                  </a:lnTo>
                  <a:lnTo>
                    <a:pt x="30" y="1"/>
                  </a:lnTo>
                  <a:lnTo>
                    <a:pt x="25" y="3"/>
                  </a:lnTo>
                  <a:lnTo>
                    <a:pt x="16" y="7"/>
                  </a:lnTo>
                  <a:lnTo>
                    <a:pt x="10" y="13"/>
                  </a:lnTo>
                  <a:lnTo>
                    <a:pt x="4" y="21"/>
                  </a:lnTo>
                  <a:lnTo>
                    <a:pt x="0" y="32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2" y="52"/>
                  </a:lnTo>
                  <a:lnTo>
                    <a:pt x="4" y="59"/>
                  </a:lnTo>
                  <a:lnTo>
                    <a:pt x="7" y="66"/>
                  </a:lnTo>
                  <a:lnTo>
                    <a:pt x="12" y="75"/>
                  </a:lnTo>
                  <a:lnTo>
                    <a:pt x="18" y="83"/>
                  </a:lnTo>
                  <a:lnTo>
                    <a:pt x="26" y="90"/>
                  </a:lnTo>
                  <a:lnTo>
                    <a:pt x="35" y="96"/>
                  </a:lnTo>
                  <a:lnTo>
                    <a:pt x="75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49" name="Freeform 25"/>
            <p:cNvSpPr>
              <a:spLocks/>
            </p:cNvSpPr>
            <p:nvPr/>
          </p:nvSpPr>
          <p:spPr bwMode="auto">
            <a:xfrm>
              <a:off x="4861" y="1595"/>
              <a:ext cx="15" cy="14"/>
            </a:xfrm>
            <a:custGeom>
              <a:avLst/>
              <a:gdLst>
                <a:gd name="T0" fmla="*/ 31 w 31"/>
                <a:gd name="T1" fmla="*/ 7 h 27"/>
                <a:gd name="T2" fmla="*/ 27 w 31"/>
                <a:gd name="T3" fmla="*/ 7 h 27"/>
                <a:gd name="T4" fmla="*/ 16 w 31"/>
                <a:gd name="T5" fmla="*/ 8 h 27"/>
                <a:gd name="T6" fmla="*/ 6 w 31"/>
                <a:gd name="T7" fmla="*/ 13 h 27"/>
                <a:gd name="T8" fmla="*/ 3 w 31"/>
                <a:gd name="T9" fmla="*/ 27 h 27"/>
                <a:gd name="T10" fmla="*/ 3 w 31"/>
                <a:gd name="T11" fmla="*/ 25 h 27"/>
                <a:gd name="T12" fmla="*/ 1 w 31"/>
                <a:gd name="T13" fmla="*/ 20 h 27"/>
                <a:gd name="T14" fmla="*/ 0 w 31"/>
                <a:gd name="T15" fmla="*/ 15 h 27"/>
                <a:gd name="T16" fmla="*/ 1 w 31"/>
                <a:gd name="T17" fmla="*/ 8 h 27"/>
                <a:gd name="T18" fmla="*/ 4 w 31"/>
                <a:gd name="T19" fmla="*/ 2 h 27"/>
                <a:gd name="T20" fmla="*/ 9 w 31"/>
                <a:gd name="T21" fmla="*/ 0 h 27"/>
                <a:gd name="T22" fmla="*/ 19 w 31"/>
                <a:gd name="T23" fmla="*/ 0 h 27"/>
                <a:gd name="T24" fmla="*/ 31 w 31"/>
                <a:gd name="T25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7">
                  <a:moveTo>
                    <a:pt x="31" y="7"/>
                  </a:moveTo>
                  <a:lnTo>
                    <a:pt x="27" y="7"/>
                  </a:lnTo>
                  <a:lnTo>
                    <a:pt x="16" y="8"/>
                  </a:lnTo>
                  <a:lnTo>
                    <a:pt x="6" y="13"/>
                  </a:lnTo>
                  <a:lnTo>
                    <a:pt x="3" y="27"/>
                  </a:lnTo>
                  <a:lnTo>
                    <a:pt x="3" y="25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1" y="8"/>
                  </a:lnTo>
                  <a:lnTo>
                    <a:pt x="4" y="2"/>
                  </a:lnTo>
                  <a:lnTo>
                    <a:pt x="9" y="0"/>
                  </a:lnTo>
                  <a:lnTo>
                    <a:pt x="19" y="0"/>
                  </a:lnTo>
                  <a:lnTo>
                    <a:pt x="31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0" name="Freeform 26"/>
            <p:cNvSpPr>
              <a:spLocks/>
            </p:cNvSpPr>
            <p:nvPr/>
          </p:nvSpPr>
          <p:spPr bwMode="auto">
            <a:xfrm>
              <a:off x="4844" y="1619"/>
              <a:ext cx="53" cy="72"/>
            </a:xfrm>
            <a:custGeom>
              <a:avLst/>
              <a:gdLst>
                <a:gd name="T0" fmla="*/ 17 w 107"/>
                <a:gd name="T1" fmla="*/ 18 h 144"/>
                <a:gd name="T2" fmla="*/ 18 w 107"/>
                <a:gd name="T3" fmla="*/ 22 h 144"/>
                <a:gd name="T4" fmla="*/ 21 w 107"/>
                <a:gd name="T5" fmla="*/ 31 h 144"/>
                <a:gd name="T6" fmla="*/ 26 w 107"/>
                <a:gd name="T7" fmla="*/ 44 h 144"/>
                <a:gd name="T8" fmla="*/ 34 w 107"/>
                <a:gd name="T9" fmla="*/ 61 h 144"/>
                <a:gd name="T10" fmla="*/ 46 w 107"/>
                <a:gd name="T11" fmla="*/ 81 h 144"/>
                <a:gd name="T12" fmla="*/ 62 w 107"/>
                <a:gd name="T13" fmla="*/ 103 h 144"/>
                <a:gd name="T14" fmla="*/ 82 w 107"/>
                <a:gd name="T15" fmla="*/ 123 h 144"/>
                <a:gd name="T16" fmla="*/ 107 w 107"/>
                <a:gd name="T17" fmla="*/ 144 h 144"/>
                <a:gd name="T18" fmla="*/ 103 w 107"/>
                <a:gd name="T19" fmla="*/ 143 h 144"/>
                <a:gd name="T20" fmla="*/ 95 w 107"/>
                <a:gd name="T21" fmla="*/ 139 h 144"/>
                <a:gd name="T22" fmla="*/ 84 w 107"/>
                <a:gd name="T23" fmla="*/ 132 h 144"/>
                <a:gd name="T24" fmla="*/ 69 w 107"/>
                <a:gd name="T25" fmla="*/ 121 h 144"/>
                <a:gd name="T26" fmla="*/ 52 w 107"/>
                <a:gd name="T27" fmla="*/ 104 h 144"/>
                <a:gd name="T28" fmla="*/ 33 w 107"/>
                <a:gd name="T29" fmla="*/ 79 h 144"/>
                <a:gd name="T30" fmla="*/ 16 w 107"/>
                <a:gd name="T31" fmla="*/ 48 h 144"/>
                <a:gd name="T32" fmla="*/ 0 w 107"/>
                <a:gd name="T33" fmla="*/ 8 h 144"/>
                <a:gd name="T34" fmla="*/ 3 w 107"/>
                <a:gd name="T35" fmla="*/ 0 h 144"/>
                <a:gd name="T36" fmla="*/ 17 w 107"/>
                <a:gd name="T37" fmla="*/ 1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7" h="144">
                  <a:moveTo>
                    <a:pt x="17" y="18"/>
                  </a:moveTo>
                  <a:lnTo>
                    <a:pt x="18" y="22"/>
                  </a:lnTo>
                  <a:lnTo>
                    <a:pt x="21" y="31"/>
                  </a:lnTo>
                  <a:lnTo>
                    <a:pt x="26" y="44"/>
                  </a:lnTo>
                  <a:lnTo>
                    <a:pt x="34" y="61"/>
                  </a:lnTo>
                  <a:lnTo>
                    <a:pt x="46" y="81"/>
                  </a:lnTo>
                  <a:lnTo>
                    <a:pt x="62" y="103"/>
                  </a:lnTo>
                  <a:lnTo>
                    <a:pt x="82" y="123"/>
                  </a:lnTo>
                  <a:lnTo>
                    <a:pt x="107" y="144"/>
                  </a:lnTo>
                  <a:lnTo>
                    <a:pt x="103" y="143"/>
                  </a:lnTo>
                  <a:lnTo>
                    <a:pt x="95" y="139"/>
                  </a:lnTo>
                  <a:lnTo>
                    <a:pt x="84" y="132"/>
                  </a:lnTo>
                  <a:lnTo>
                    <a:pt x="69" y="121"/>
                  </a:lnTo>
                  <a:lnTo>
                    <a:pt x="52" y="104"/>
                  </a:lnTo>
                  <a:lnTo>
                    <a:pt x="33" y="79"/>
                  </a:lnTo>
                  <a:lnTo>
                    <a:pt x="16" y="48"/>
                  </a:lnTo>
                  <a:lnTo>
                    <a:pt x="0" y="8"/>
                  </a:lnTo>
                  <a:lnTo>
                    <a:pt x="3" y="0"/>
                  </a:lnTo>
                  <a:lnTo>
                    <a:pt x="17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1" name="Freeform 27"/>
            <p:cNvSpPr>
              <a:spLocks/>
            </p:cNvSpPr>
            <p:nvPr/>
          </p:nvSpPr>
          <p:spPr bwMode="auto">
            <a:xfrm>
              <a:off x="4934" y="1583"/>
              <a:ext cx="65" cy="22"/>
            </a:xfrm>
            <a:custGeom>
              <a:avLst/>
              <a:gdLst>
                <a:gd name="T0" fmla="*/ 125 w 129"/>
                <a:gd name="T1" fmla="*/ 15 h 45"/>
                <a:gd name="T2" fmla="*/ 122 w 129"/>
                <a:gd name="T3" fmla="*/ 14 h 45"/>
                <a:gd name="T4" fmla="*/ 111 w 129"/>
                <a:gd name="T5" fmla="*/ 12 h 45"/>
                <a:gd name="T6" fmla="*/ 95 w 129"/>
                <a:gd name="T7" fmla="*/ 9 h 45"/>
                <a:gd name="T8" fmla="*/ 77 w 129"/>
                <a:gd name="T9" fmla="*/ 8 h 45"/>
                <a:gd name="T10" fmla="*/ 56 w 129"/>
                <a:gd name="T11" fmla="*/ 11 h 45"/>
                <a:gd name="T12" fmla="*/ 35 w 129"/>
                <a:gd name="T13" fmla="*/ 16 h 45"/>
                <a:gd name="T14" fmla="*/ 16 w 129"/>
                <a:gd name="T15" fmla="*/ 28 h 45"/>
                <a:gd name="T16" fmla="*/ 0 w 129"/>
                <a:gd name="T17" fmla="*/ 45 h 45"/>
                <a:gd name="T18" fmla="*/ 1 w 129"/>
                <a:gd name="T19" fmla="*/ 42 h 45"/>
                <a:gd name="T20" fmla="*/ 4 w 129"/>
                <a:gd name="T21" fmla="*/ 35 h 45"/>
                <a:gd name="T22" fmla="*/ 11 w 129"/>
                <a:gd name="T23" fmla="*/ 24 h 45"/>
                <a:gd name="T24" fmla="*/ 23 w 129"/>
                <a:gd name="T25" fmla="*/ 14 h 45"/>
                <a:gd name="T26" fmla="*/ 39 w 129"/>
                <a:gd name="T27" fmla="*/ 6 h 45"/>
                <a:gd name="T28" fmla="*/ 60 w 129"/>
                <a:gd name="T29" fmla="*/ 0 h 45"/>
                <a:gd name="T30" fmla="*/ 87 w 129"/>
                <a:gd name="T31" fmla="*/ 0 h 45"/>
                <a:gd name="T32" fmla="*/ 122 w 129"/>
                <a:gd name="T33" fmla="*/ 7 h 45"/>
                <a:gd name="T34" fmla="*/ 124 w 129"/>
                <a:gd name="T35" fmla="*/ 8 h 45"/>
                <a:gd name="T36" fmla="*/ 127 w 129"/>
                <a:gd name="T37" fmla="*/ 9 h 45"/>
                <a:gd name="T38" fmla="*/ 129 w 129"/>
                <a:gd name="T39" fmla="*/ 13 h 45"/>
                <a:gd name="T40" fmla="*/ 125 w 129"/>
                <a:gd name="T41" fmla="*/ 1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9" h="45">
                  <a:moveTo>
                    <a:pt x="125" y="15"/>
                  </a:moveTo>
                  <a:lnTo>
                    <a:pt x="122" y="14"/>
                  </a:lnTo>
                  <a:lnTo>
                    <a:pt x="111" y="12"/>
                  </a:lnTo>
                  <a:lnTo>
                    <a:pt x="95" y="9"/>
                  </a:lnTo>
                  <a:lnTo>
                    <a:pt x="77" y="8"/>
                  </a:lnTo>
                  <a:lnTo>
                    <a:pt x="56" y="11"/>
                  </a:lnTo>
                  <a:lnTo>
                    <a:pt x="35" y="16"/>
                  </a:lnTo>
                  <a:lnTo>
                    <a:pt x="16" y="28"/>
                  </a:lnTo>
                  <a:lnTo>
                    <a:pt x="0" y="45"/>
                  </a:lnTo>
                  <a:lnTo>
                    <a:pt x="1" y="42"/>
                  </a:lnTo>
                  <a:lnTo>
                    <a:pt x="4" y="35"/>
                  </a:lnTo>
                  <a:lnTo>
                    <a:pt x="11" y="24"/>
                  </a:lnTo>
                  <a:lnTo>
                    <a:pt x="23" y="14"/>
                  </a:lnTo>
                  <a:lnTo>
                    <a:pt x="39" y="6"/>
                  </a:lnTo>
                  <a:lnTo>
                    <a:pt x="60" y="0"/>
                  </a:lnTo>
                  <a:lnTo>
                    <a:pt x="87" y="0"/>
                  </a:lnTo>
                  <a:lnTo>
                    <a:pt x="122" y="7"/>
                  </a:lnTo>
                  <a:lnTo>
                    <a:pt x="124" y="8"/>
                  </a:lnTo>
                  <a:lnTo>
                    <a:pt x="127" y="9"/>
                  </a:lnTo>
                  <a:lnTo>
                    <a:pt x="129" y="13"/>
                  </a:lnTo>
                  <a:lnTo>
                    <a:pt x="125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2" name="Freeform 28"/>
            <p:cNvSpPr>
              <a:spLocks/>
            </p:cNvSpPr>
            <p:nvPr/>
          </p:nvSpPr>
          <p:spPr bwMode="auto">
            <a:xfrm>
              <a:off x="5054" y="1601"/>
              <a:ext cx="26" cy="36"/>
            </a:xfrm>
            <a:custGeom>
              <a:avLst/>
              <a:gdLst>
                <a:gd name="T0" fmla="*/ 53 w 53"/>
                <a:gd name="T1" fmla="*/ 72 h 72"/>
                <a:gd name="T2" fmla="*/ 53 w 53"/>
                <a:gd name="T3" fmla="*/ 69 h 72"/>
                <a:gd name="T4" fmla="*/ 52 w 53"/>
                <a:gd name="T5" fmla="*/ 63 h 72"/>
                <a:gd name="T6" fmla="*/ 50 w 53"/>
                <a:gd name="T7" fmla="*/ 54 h 72"/>
                <a:gd name="T8" fmla="*/ 45 w 53"/>
                <a:gd name="T9" fmla="*/ 44 h 72"/>
                <a:gd name="T10" fmla="*/ 39 w 53"/>
                <a:gd name="T11" fmla="*/ 32 h 72"/>
                <a:gd name="T12" fmla="*/ 30 w 53"/>
                <a:gd name="T13" fmla="*/ 22 h 72"/>
                <a:gd name="T14" fmla="*/ 17 w 53"/>
                <a:gd name="T15" fmla="*/ 13 h 72"/>
                <a:gd name="T16" fmla="*/ 1 w 53"/>
                <a:gd name="T17" fmla="*/ 6 h 72"/>
                <a:gd name="T18" fmla="*/ 0 w 53"/>
                <a:gd name="T19" fmla="*/ 5 h 72"/>
                <a:gd name="T20" fmla="*/ 0 w 53"/>
                <a:gd name="T21" fmla="*/ 2 h 72"/>
                <a:gd name="T22" fmla="*/ 0 w 53"/>
                <a:gd name="T23" fmla="*/ 0 h 72"/>
                <a:gd name="T24" fmla="*/ 5 w 53"/>
                <a:gd name="T25" fmla="*/ 1 h 72"/>
                <a:gd name="T26" fmla="*/ 7 w 53"/>
                <a:gd name="T27" fmla="*/ 2 h 72"/>
                <a:gd name="T28" fmla="*/ 13 w 53"/>
                <a:gd name="T29" fmla="*/ 5 h 72"/>
                <a:gd name="T30" fmla="*/ 21 w 53"/>
                <a:gd name="T31" fmla="*/ 9 h 72"/>
                <a:gd name="T32" fmla="*/ 30 w 53"/>
                <a:gd name="T33" fmla="*/ 16 h 72"/>
                <a:gd name="T34" fmla="*/ 39 w 53"/>
                <a:gd name="T35" fmla="*/ 25 h 72"/>
                <a:gd name="T36" fmla="*/ 47 w 53"/>
                <a:gd name="T37" fmla="*/ 38 h 72"/>
                <a:gd name="T38" fmla="*/ 52 w 53"/>
                <a:gd name="T39" fmla="*/ 53 h 72"/>
                <a:gd name="T40" fmla="*/ 53 w 53"/>
                <a:gd name="T4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3" h="72">
                  <a:moveTo>
                    <a:pt x="53" y="72"/>
                  </a:moveTo>
                  <a:lnTo>
                    <a:pt x="53" y="69"/>
                  </a:lnTo>
                  <a:lnTo>
                    <a:pt x="52" y="63"/>
                  </a:lnTo>
                  <a:lnTo>
                    <a:pt x="50" y="54"/>
                  </a:lnTo>
                  <a:lnTo>
                    <a:pt x="45" y="44"/>
                  </a:lnTo>
                  <a:lnTo>
                    <a:pt x="39" y="32"/>
                  </a:lnTo>
                  <a:lnTo>
                    <a:pt x="30" y="22"/>
                  </a:lnTo>
                  <a:lnTo>
                    <a:pt x="17" y="13"/>
                  </a:lnTo>
                  <a:lnTo>
                    <a:pt x="1" y="6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lnTo>
                    <a:pt x="5" y="1"/>
                  </a:lnTo>
                  <a:lnTo>
                    <a:pt x="7" y="2"/>
                  </a:lnTo>
                  <a:lnTo>
                    <a:pt x="13" y="5"/>
                  </a:lnTo>
                  <a:lnTo>
                    <a:pt x="21" y="9"/>
                  </a:lnTo>
                  <a:lnTo>
                    <a:pt x="30" y="16"/>
                  </a:lnTo>
                  <a:lnTo>
                    <a:pt x="39" y="25"/>
                  </a:lnTo>
                  <a:lnTo>
                    <a:pt x="47" y="38"/>
                  </a:lnTo>
                  <a:lnTo>
                    <a:pt x="52" y="53"/>
                  </a:lnTo>
                  <a:lnTo>
                    <a:pt x="53" y="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3" name="Freeform 29"/>
            <p:cNvSpPr>
              <a:spLocks/>
            </p:cNvSpPr>
            <p:nvPr/>
          </p:nvSpPr>
          <p:spPr bwMode="auto">
            <a:xfrm>
              <a:off x="4787" y="1441"/>
              <a:ext cx="352" cy="210"/>
            </a:xfrm>
            <a:custGeom>
              <a:avLst/>
              <a:gdLst>
                <a:gd name="T0" fmla="*/ 671 w 705"/>
                <a:gd name="T1" fmla="*/ 301 h 419"/>
                <a:gd name="T2" fmla="*/ 702 w 705"/>
                <a:gd name="T3" fmla="*/ 258 h 419"/>
                <a:gd name="T4" fmla="*/ 677 w 705"/>
                <a:gd name="T5" fmla="*/ 165 h 419"/>
                <a:gd name="T6" fmla="*/ 669 w 705"/>
                <a:gd name="T7" fmla="*/ 152 h 419"/>
                <a:gd name="T8" fmla="*/ 642 w 705"/>
                <a:gd name="T9" fmla="*/ 121 h 419"/>
                <a:gd name="T10" fmla="*/ 592 w 705"/>
                <a:gd name="T11" fmla="*/ 79 h 419"/>
                <a:gd name="T12" fmla="*/ 513 w 705"/>
                <a:gd name="T13" fmla="*/ 40 h 419"/>
                <a:gd name="T14" fmla="*/ 403 w 705"/>
                <a:gd name="T15" fmla="*/ 10 h 419"/>
                <a:gd name="T16" fmla="*/ 340 w 705"/>
                <a:gd name="T17" fmla="*/ 2 h 419"/>
                <a:gd name="T18" fmla="*/ 258 w 705"/>
                <a:gd name="T19" fmla="*/ 1 h 419"/>
                <a:gd name="T20" fmla="*/ 147 w 705"/>
                <a:gd name="T21" fmla="*/ 16 h 419"/>
                <a:gd name="T22" fmla="*/ 48 w 705"/>
                <a:gd name="T23" fmla="*/ 67 h 419"/>
                <a:gd name="T24" fmla="*/ 0 w 705"/>
                <a:gd name="T25" fmla="*/ 170 h 419"/>
                <a:gd name="T26" fmla="*/ 17 w 705"/>
                <a:gd name="T27" fmla="*/ 282 h 419"/>
                <a:gd name="T28" fmla="*/ 44 w 705"/>
                <a:gd name="T29" fmla="*/ 337 h 419"/>
                <a:gd name="T30" fmla="*/ 83 w 705"/>
                <a:gd name="T31" fmla="*/ 404 h 419"/>
                <a:gd name="T32" fmla="*/ 107 w 705"/>
                <a:gd name="T33" fmla="*/ 416 h 419"/>
                <a:gd name="T34" fmla="*/ 120 w 705"/>
                <a:gd name="T35" fmla="*/ 375 h 419"/>
                <a:gd name="T36" fmla="*/ 118 w 705"/>
                <a:gd name="T37" fmla="*/ 333 h 419"/>
                <a:gd name="T38" fmla="*/ 115 w 705"/>
                <a:gd name="T39" fmla="*/ 311 h 419"/>
                <a:gd name="T40" fmla="*/ 127 w 705"/>
                <a:gd name="T41" fmla="*/ 279 h 419"/>
                <a:gd name="T42" fmla="*/ 198 w 705"/>
                <a:gd name="T43" fmla="*/ 291 h 419"/>
                <a:gd name="T44" fmla="*/ 198 w 705"/>
                <a:gd name="T45" fmla="*/ 318 h 419"/>
                <a:gd name="T46" fmla="*/ 201 w 705"/>
                <a:gd name="T47" fmla="*/ 355 h 419"/>
                <a:gd name="T48" fmla="*/ 234 w 705"/>
                <a:gd name="T49" fmla="*/ 382 h 419"/>
                <a:gd name="T50" fmla="*/ 222 w 705"/>
                <a:gd name="T51" fmla="*/ 372 h 419"/>
                <a:gd name="T52" fmla="*/ 212 w 705"/>
                <a:gd name="T53" fmla="*/ 341 h 419"/>
                <a:gd name="T54" fmla="*/ 222 w 705"/>
                <a:gd name="T55" fmla="*/ 303 h 419"/>
                <a:gd name="T56" fmla="*/ 232 w 705"/>
                <a:gd name="T57" fmla="*/ 279 h 419"/>
                <a:gd name="T58" fmla="*/ 264 w 705"/>
                <a:gd name="T59" fmla="*/ 249 h 419"/>
                <a:gd name="T60" fmla="*/ 302 w 705"/>
                <a:gd name="T61" fmla="*/ 231 h 419"/>
                <a:gd name="T62" fmla="*/ 314 w 705"/>
                <a:gd name="T63" fmla="*/ 218 h 419"/>
                <a:gd name="T64" fmla="*/ 327 w 705"/>
                <a:gd name="T65" fmla="*/ 206 h 419"/>
                <a:gd name="T66" fmla="*/ 371 w 705"/>
                <a:gd name="T67" fmla="*/ 204 h 419"/>
                <a:gd name="T68" fmla="*/ 419 w 705"/>
                <a:gd name="T69" fmla="*/ 211 h 419"/>
                <a:gd name="T70" fmla="*/ 433 w 705"/>
                <a:gd name="T71" fmla="*/ 215 h 419"/>
                <a:gd name="T72" fmla="*/ 448 w 705"/>
                <a:gd name="T73" fmla="*/ 245 h 419"/>
                <a:gd name="T74" fmla="*/ 452 w 705"/>
                <a:gd name="T75" fmla="*/ 296 h 419"/>
                <a:gd name="T76" fmla="*/ 452 w 705"/>
                <a:gd name="T77" fmla="*/ 310 h 419"/>
                <a:gd name="T78" fmla="*/ 466 w 705"/>
                <a:gd name="T79" fmla="*/ 274 h 419"/>
                <a:gd name="T80" fmla="*/ 449 w 705"/>
                <a:gd name="T81" fmla="*/ 204 h 419"/>
                <a:gd name="T82" fmla="*/ 470 w 705"/>
                <a:gd name="T83" fmla="*/ 229 h 419"/>
                <a:gd name="T84" fmla="*/ 488 w 705"/>
                <a:gd name="T85" fmla="*/ 288 h 419"/>
                <a:gd name="T86" fmla="*/ 471 w 705"/>
                <a:gd name="T87" fmla="*/ 332 h 419"/>
                <a:gd name="T88" fmla="*/ 503 w 705"/>
                <a:gd name="T89" fmla="*/ 317 h 419"/>
                <a:gd name="T90" fmla="*/ 512 w 705"/>
                <a:gd name="T91" fmla="*/ 269 h 419"/>
                <a:gd name="T92" fmla="*/ 518 w 705"/>
                <a:gd name="T93" fmla="*/ 248 h 419"/>
                <a:gd name="T94" fmla="*/ 585 w 705"/>
                <a:gd name="T95" fmla="*/ 272 h 419"/>
                <a:gd name="T96" fmla="*/ 626 w 705"/>
                <a:gd name="T97" fmla="*/ 3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5" h="419">
                  <a:moveTo>
                    <a:pt x="659" y="307"/>
                  </a:moveTo>
                  <a:lnTo>
                    <a:pt x="662" y="306"/>
                  </a:lnTo>
                  <a:lnTo>
                    <a:pt x="671" y="301"/>
                  </a:lnTo>
                  <a:lnTo>
                    <a:pt x="683" y="291"/>
                  </a:lnTo>
                  <a:lnTo>
                    <a:pt x="694" y="276"/>
                  </a:lnTo>
                  <a:lnTo>
                    <a:pt x="702" y="258"/>
                  </a:lnTo>
                  <a:lnTo>
                    <a:pt x="705" y="233"/>
                  </a:lnTo>
                  <a:lnTo>
                    <a:pt x="697" y="201"/>
                  </a:lnTo>
                  <a:lnTo>
                    <a:pt x="677" y="165"/>
                  </a:lnTo>
                  <a:lnTo>
                    <a:pt x="676" y="163"/>
                  </a:lnTo>
                  <a:lnTo>
                    <a:pt x="674" y="159"/>
                  </a:lnTo>
                  <a:lnTo>
                    <a:pt x="669" y="152"/>
                  </a:lnTo>
                  <a:lnTo>
                    <a:pt x="662" y="143"/>
                  </a:lnTo>
                  <a:lnTo>
                    <a:pt x="654" y="132"/>
                  </a:lnTo>
                  <a:lnTo>
                    <a:pt x="642" y="121"/>
                  </a:lnTo>
                  <a:lnTo>
                    <a:pt x="629" y="107"/>
                  </a:lnTo>
                  <a:lnTo>
                    <a:pt x="611" y="93"/>
                  </a:lnTo>
                  <a:lnTo>
                    <a:pt x="592" y="79"/>
                  </a:lnTo>
                  <a:lnTo>
                    <a:pt x="569" y="66"/>
                  </a:lnTo>
                  <a:lnTo>
                    <a:pt x="543" y="53"/>
                  </a:lnTo>
                  <a:lnTo>
                    <a:pt x="513" y="40"/>
                  </a:lnTo>
                  <a:lnTo>
                    <a:pt x="481" y="29"/>
                  </a:lnTo>
                  <a:lnTo>
                    <a:pt x="443" y="18"/>
                  </a:lnTo>
                  <a:lnTo>
                    <a:pt x="403" y="10"/>
                  </a:lnTo>
                  <a:lnTo>
                    <a:pt x="358" y="5"/>
                  </a:lnTo>
                  <a:lnTo>
                    <a:pt x="353" y="3"/>
                  </a:lnTo>
                  <a:lnTo>
                    <a:pt x="340" y="2"/>
                  </a:lnTo>
                  <a:lnTo>
                    <a:pt x="318" y="1"/>
                  </a:lnTo>
                  <a:lnTo>
                    <a:pt x="290" y="0"/>
                  </a:lnTo>
                  <a:lnTo>
                    <a:pt x="258" y="1"/>
                  </a:lnTo>
                  <a:lnTo>
                    <a:pt x="222" y="3"/>
                  </a:lnTo>
                  <a:lnTo>
                    <a:pt x="185" y="8"/>
                  </a:lnTo>
                  <a:lnTo>
                    <a:pt x="147" y="16"/>
                  </a:lnTo>
                  <a:lnTo>
                    <a:pt x="112" y="29"/>
                  </a:lnTo>
                  <a:lnTo>
                    <a:pt x="78" y="45"/>
                  </a:lnTo>
                  <a:lnTo>
                    <a:pt x="48" y="67"/>
                  </a:lnTo>
                  <a:lnTo>
                    <a:pt x="25" y="94"/>
                  </a:lnTo>
                  <a:lnTo>
                    <a:pt x="8" y="129"/>
                  </a:lnTo>
                  <a:lnTo>
                    <a:pt x="0" y="170"/>
                  </a:lnTo>
                  <a:lnTo>
                    <a:pt x="2" y="220"/>
                  </a:lnTo>
                  <a:lnTo>
                    <a:pt x="15" y="278"/>
                  </a:lnTo>
                  <a:lnTo>
                    <a:pt x="17" y="282"/>
                  </a:lnTo>
                  <a:lnTo>
                    <a:pt x="23" y="296"/>
                  </a:lnTo>
                  <a:lnTo>
                    <a:pt x="32" y="314"/>
                  </a:lnTo>
                  <a:lnTo>
                    <a:pt x="44" y="337"/>
                  </a:lnTo>
                  <a:lnTo>
                    <a:pt x="56" y="362"/>
                  </a:lnTo>
                  <a:lnTo>
                    <a:pt x="70" y="385"/>
                  </a:lnTo>
                  <a:lnTo>
                    <a:pt x="83" y="404"/>
                  </a:lnTo>
                  <a:lnTo>
                    <a:pt x="94" y="419"/>
                  </a:lnTo>
                  <a:lnTo>
                    <a:pt x="98" y="419"/>
                  </a:lnTo>
                  <a:lnTo>
                    <a:pt x="107" y="416"/>
                  </a:lnTo>
                  <a:lnTo>
                    <a:pt x="115" y="409"/>
                  </a:lnTo>
                  <a:lnTo>
                    <a:pt x="120" y="395"/>
                  </a:lnTo>
                  <a:lnTo>
                    <a:pt x="120" y="375"/>
                  </a:lnTo>
                  <a:lnTo>
                    <a:pt x="120" y="355"/>
                  </a:lnTo>
                  <a:lnTo>
                    <a:pt x="118" y="340"/>
                  </a:lnTo>
                  <a:lnTo>
                    <a:pt x="118" y="333"/>
                  </a:lnTo>
                  <a:lnTo>
                    <a:pt x="117" y="329"/>
                  </a:lnTo>
                  <a:lnTo>
                    <a:pt x="116" y="322"/>
                  </a:lnTo>
                  <a:lnTo>
                    <a:pt x="115" y="311"/>
                  </a:lnTo>
                  <a:lnTo>
                    <a:pt x="115" y="299"/>
                  </a:lnTo>
                  <a:lnTo>
                    <a:pt x="118" y="288"/>
                  </a:lnTo>
                  <a:lnTo>
                    <a:pt x="127" y="279"/>
                  </a:lnTo>
                  <a:lnTo>
                    <a:pt x="140" y="273"/>
                  </a:lnTo>
                  <a:lnTo>
                    <a:pt x="160" y="274"/>
                  </a:lnTo>
                  <a:lnTo>
                    <a:pt x="198" y="291"/>
                  </a:lnTo>
                  <a:lnTo>
                    <a:pt x="200" y="307"/>
                  </a:lnTo>
                  <a:lnTo>
                    <a:pt x="199" y="310"/>
                  </a:lnTo>
                  <a:lnTo>
                    <a:pt x="198" y="318"/>
                  </a:lnTo>
                  <a:lnTo>
                    <a:pt x="198" y="328"/>
                  </a:lnTo>
                  <a:lnTo>
                    <a:pt x="198" y="341"/>
                  </a:lnTo>
                  <a:lnTo>
                    <a:pt x="201" y="355"/>
                  </a:lnTo>
                  <a:lnTo>
                    <a:pt x="207" y="366"/>
                  </a:lnTo>
                  <a:lnTo>
                    <a:pt x="217" y="377"/>
                  </a:lnTo>
                  <a:lnTo>
                    <a:pt x="234" y="382"/>
                  </a:lnTo>
                  <a:lnTo>
                    <a:pt x="232" y="381"/>
                  </a:lnTo>
                  <a:lnTo>
                    <a:pt x="228" y="378"/>
                  </a:lnTo>
                  <a:lnTo>
                    <a:pt x="222" y="372"/>
                  </a:lnTo>
                  <a:lnTo>
                    <a:pt x="217" y="364"/>
                  </a:lnTo>
                  <a:lnTo>
                    <a:pt x="213" y="354"/>
                  </a:lnTo>
                  <a:lnTo>
                    <a:pt x="212" y="341"/>
                  </a:lnTo>
                  <a:lnTo>
                    <a:pt x="214" y="325"/>
                  </a:lnTo>
                  <a:lnTo>
                    <a:pt x="221" y="305"/>
                  </a:lnTo>
                  <a:lnTo>
                    <a:pt x="222" y="303"/>
                  </a:lnTo>
                  <a:lnTo>
                    <a:pt x="223" y="297"/>
                  </a:lnTo>
                  <a:lnTo>
                    <a:pt x="228" y="289"/>
                  </a:lnTo>
                  <a:lnTo>
                    <a:pt x="232" y="279"/>
                  </a:lnTo>
                  <a:lnTo>
                    <a:pt x="241" y="268"/>
                  </a:lnTo>
                  <a:lnTo>
                    <a:pt x="251" y="258"/>
                  </a:lnTo>
                  <a:lnTo>
                    <a:pt x="264" y="249"/>
                  </a:lnTo>
                  <a:lnTo>
                    <a:pt x="279" y="242"/>
                  </a:lnTo>
                  <a:lnTo>
                    <a:pt x="292" y="237"/>
                  </a:lnTo>
                  <a:lnTo>
                    <a:pt x="302" y="231"/>
                  </a:lnTo>
                  <a:lnTo>
                    <a:pt x="307" y="227"/>
                  </a:lnTo>
                  <a:lnTo>
                    <a:pt x="312" y="222"/>
                  </a:lnTo>
                  <a:lnTo>
                    <a:pt x="314" y="218"/>
                  </a:lnTo>
                  <a:lnTo>
                    <a:pt x="317" y="214"/>
                  </a:lnTo>
                  <a:lnTo>
                    <a:pt x="320" y="210"/>
                  </a:lnTo>
                  <a:lnTo>
                    <a:pt x="327" y="206"/>
                  </a:lnTo>
                  <a:lnTo>
                    <a:pt x="338" y="204"/>
                  </a:lnTo>
                  <a:lnTo>
                    <a:pt x="353" y="204"/>
                  </a:lnTo>
                  <a:lnTo>
                    <a:pt x="371" y="204"/>
                  </a:lnTo>
                  <a:lnTo>
                    <a:pt x="388" y="206"/>
                  </a:lnTo>
                  <a:lnTo>
                    <a:pt x="404" y="208"/>
                  </a:lnTo>
                  <a:lnTo>
                    <a:pt x="419" y="211"/>
                  </a:lnTo>
                  <a:lnTo>
                    <a:pt x="428" y="212"/>
                  </a:lnTo>
                  <a:lnTo>
                    <a:pt x="432" y="213"/>
                  </a:lnTo>
                  <a:lnTo>
                    <a:pt x="433" y="215"/>
                  </a:lnTo>
                  <a:lnTo>
                    <a:pt x="437" y="222"/>
                  </a:lnTo>
                  <a:lnTo>
                    <a:pt x="443" y="231"/>
                  </a:lnTo>
                  <a:lnTo>
                    <a:pt x="448" y="245"/>
                  </a:lnTo>
                  <a:lnTo>
                    <a:pt x="452" y="260"/>
                  </a:lnTo>
                  <a:lnTo>
                    <a:pt x="454" y="278"/>
                  </a:lnTo>
                  <a:lnTo>
                    <a:pt x="452" y="296"/>
                  </a:lnTo>
                  <a:lnTo>
                    <a:pt x="445" y="316"/>
                  </a:lnTo>
                  <a:lnTo>
                    <a:pt x="448" y="314"/>
                  </a:lnTo>
                  <a:lnTo>
                    <a:pt x="452" y="310"/>
                  </a:lnTo>
                  <a:lnTo>
                    <a:pt x="457" y="302"/>
                  </a:lnTo>
                  <a:lnTo>
                    <a:pt x="463" y="290"/>
                  </a:lnTo>
                  <a:lnTo>
                    <a:pt x="466" y="274"/>
                  </a:lnTo>
                  <a:lnTo>
                    <a:pt x="466" y="256"/>
                  </a:lnTo>
                  <a:lnTo>
                    <a:pt x="460" y="231"/>
                  </a:lnTo>
                  <a:lnTo>
                    <a:pt x="449" y="204"/>
                  </a:lnTo>
                  <a:lnTo>
                    <a:pt x="452" y="207"/>
                  </a:lnTo>
                  <a:lnTo>
                    <a:pt x="459" y="215"/>
                  </a:lnTo>
                  <a:lnTo>
                    <a:pt x="470" y="229"/>
                  </a:lnTo>
                  <a:lnTo>
                    <a:pt x="479" y="246"/>
                  </a:lnTo>
                  <a:lnTo>
                    <a:pt x="486" y="267"/>
                  </a:lnTo>
                  <a:lnTo>
                    <a:pt x="488" y="288"/>
                  </a:lnTo>
                  <a:lnTo>
                    <a:pt x="482" y="311"/>
                  </a:lnTo>
                  <a:lnTo>
                    <a:pt x="467" y="333"/>
                  </a:lnTo>
                  <a:lnTo>
                    <a:pt x="471" y="332"/>
                  </a:lnTo>
                  <a:lnTo>
                    <a:pt x="480" y="329"/>
                  </a:lnTo>
                  <a:lnTo>
                    <a:pt x="492" y="325"/>
                  </a:lnTo>
                  <a:lnTo>
                    <a:pt x="503" y="317"/>
                  </a:lnTo>
                  <a:lnTo>
                    <a:pt x="512" y="305"/>
                  </a:lnTo>
                  <a:lnTo>
                    <a:pt x="517" y="289"/>
                  </a:lnTo>
                  <a:lnTo>
                    <a:pt x="512" y="269"/>
                  </a:lnTo>
                  <a:lnTo>
                    <a:pt x="498" y="243"/>
                  </a:lnTo>
                  <a:lnTo>
                    <a:pt x="504" y="244"/>
                  </a:lnTo>
                  <a:lnTo>
                    <a:pt x="518" y="248"/>
                  </a:lnTo>
                  <a:lnTo>
                    <a:pt x="539" y="253"/>
                  </a:lnTo>
                  <a:lnTo>
                    <a:pt x="562" y="261"/>
                  </a:lnTo>
                  <a:lnTo>
                    <a:pt x="585" y="272"/>
                  </a:lnTo>
                  <a:lnTo>
                    <a:pt x="606" y="286"/>
                  </a:lnTo>
                  <a:lnTo>
                    <a:pt x="621" y="301"/>
                  </a:lnTo>
                  <a:lnTo>
                    <a:pt x="626" y="319"/>
                  </a:lnTo>
                  <a:lnTo>
                    <a:pt x="659" y="30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4" name="Freeform 30"/>
            <p:cNvSpPr>
              <a:spLocks/>
            </p:cNvSpPr>
            <p:nvPr/>
          </p:nvSpPr>
          <p:spPr bwMode="auto">
            <a:xfrm>
              <a:off x="4834" y="1474"/>
              <a:ext cx="101" cy="42"/>
            </a:xfrm>
            <a:custGeom>
              <a:avLst/>
              <a:gdLst>
                <a:gd name="T0" fmla="*/ 202 w 202"/>
                <a:gd name="T1" fmla="*/ 68 h 83"/>
                <a:gd name="T2" fmla="*/ 201 w 202"/>
                <a:gd name="T3" fmla="*/ 67 h 83"/>
                <a:gd name="T4" fmla="*/ 198 w 202"/>
                <a:gd name="T5" fmla="*/ 63 h 83"/>
                <a:gd name="T6" fmla="*/ 194 w 202"/>
                <a:gd name="T7" fmla="*/ 58 h 83"/>
                <a:gd name="T8" fmla="*/ 187 w 202"/>
                <a:gd name="T9" fmla="*/ 53 h 83"/>
                <a:gd name="T10" fmla="*/ 179 w 202"/>
                <a:gd name="T11" fmla="*/ 46 h 83"/>
                <a:gd name="T12" fmla="*/ 170 w 202"/>
                <a:gd name="T13" fmla="*/ 39 h 83"/>
                <a:gd name="T14" fmla="*/ 158 w 202"/>
                <a:gd name="T15" fmla="*/ 31 h 83"/>
                <a:gd name="T16" fmla="*/ 147 w 202"/>
                <a:gd name="T17" fmla="*/ 24 h 83"/>
                <a:gd name="T18" fmla="*/ 132 w 202"/>
                <a:gd name="T19" fmla="*/ 16 h 83"/>
                <a:gd name="T20" fmla="*/ 117 w 202"/>
                <a:gd name="T21" fmla="*/ 10 h 83"/>
                <a:gd name="T22" fmla="*/ 100 w 202"/>
                <a:gd name="T23" fmla="*/ 4 h 83"/>
                <a:gd name="T24" fmla="*/ 82 w 202"/>
                <a:gd name="T25" fmla="*/ 1 h 83"/>
                <a:gd name="T26" fmla="*/ 64 w 202"/>
                <a:gd name="T27" fmla="*/ 0 h 83"/>
                <a:gd name="T28" fmla="*/ 43 w 202"/>
                <a:gd name="T29" fmla="*/ 0 h 83"/>
                <a:gd name="T30" fmla="*/ 22 w 202"/>
                <a:gd name="T31" fmla="*/ 2 h 83"/>
                <a:gd name="T32" fmla="*/ 0 w 202"/>
                <a:gd name="T33" fmla="*/ 8 h 83"/>
                <a:gd name="T34" fmla="*/ 4 w 202"/>
                <a:gd name="T35" fmla="*/ 7 h 83"/>
                <a:gd name="T36" fmla="*/ 14 w 202"/>
                <a:gd name="T37" fmla="*/ 4 h 83"/>
                <a:gd name="T38" fmla="*/ 30 w 202"/>
                <a:gd name="T39" fmla="*/ 3 h 83"/>
                <a:gd name="T40" fmla="*/ 51 w 202"/>
                <a:gd name="T41" fmla="*/ 4 h 83"/>
                <a:gd name="T42" fmla="*/ 75 w 202"/>
                <a:gd name="T43" fmla="*/ 9 h 83"/>
                <a:gd name="T44" fmla="*/ 102 w 202"/>
                <a:gd name="T45" fmla="*/ 19 h 83"/>
                <a:gd name="T46" fmla="*/ 129 w 202"/>
                <a:gd name="T47" fmla="*/ 35 h 83"/>
                <a:gd name="T48" fmla="*/ 158 w 202"/>
                <a:gd name="T49" fmla="*/ 61 h 83"/>
                <a:gd name="T50" fmla="*/ 155 w 202"/>
                <a:gd name="T51" fmla="*/ 61 h 83"/>
                <a:gd name="T52" fmla="*/ 145 w 202"/>
                <a:gd name="T53" fmla="*/ 61 h 83"/>
                <a:gd name="T54" fmla="*/ 130 w 202"/>
                <a:gd name="T55" fmla="*/ 61 h 83"/>
                <a:gd name="T56" fmla="*/ 112 w 202"/>
                <a:gd name="T57" fmla="*/ 60 h 83"/>
                <a:gd name="T58" fmla="*/ 91 w 202"/>
                <a:gd name="T59" fmla="*/ 57 h 83"/>
                <a:gd name="T60" fmla="*/ 68 w 202"/>
                <a:gd name="T61" fmla="*/ 54 h 83"/>
                <a:gd name="T62" fmla="*/ 44 w 202"/>
                <a:gd name="T63" fmla="*/ 48 h 83"/>
                <a:gd name="T64" fmla="*/ 20 w 202"/>
                <a:gd name="T65" fmla="*/ 41 h 83"/>
                <a:gd name="T66" fmla="*/ 21 w 202"/>
                <a:gd name="T67" fmla="*/ 43 h 83"/>
                <a:gd name="T68" fmla="*/ 26 w 202"/>
                <a:gd name="T69" fmla="*/ 48 h 83"/>
                <a:gd name="T70" fmla="*/ 34 w 202"/>
                <a:gd name="T71" fmla="*/ 56 h 83"/>
                <a:gd name="T72" fmla="*/ 47 w 202"/>
                <a:gd name="T73" fmla="*/ 64 h 83"/>
                <a:gd name="T74" fmla="*/ 67 w 202"/>
                <a:gd name="T75" fmla="*/ 72 h 83"/>
                <a:gd name="T76" fmla="*/ 94 w 202"/>
                <a:gd name="T77" fmla="*/ 78 h 83"/>
                <a:gd name="T78" fmla="*/ 128 w 202"/>
                <a:gd name="T79" fmla="*/ 83 h 83"/>
                <a:gd name="T80" fmla="*/ 172 w 202"/>
                <a:gd name="T81" fmla="*/ 82 h 83"/>
                <a:gd name="T82" fmla="*/ 202 w 202"/>
                <a:gd name="T83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2" h="83">
                  <a:moveTo>
                    <a:pt x="202" y="68"/>
                  </a:moveTo>
                  <a:lnTo>
                    <a:pt x="201" y="67"/>
                  </a:lnTo>
                  <a:lnTo>
                    <a:pt x="198" y="63"/>
                  </a:lnTo>
                  <a:lnTo>
                    <a:pt x="194" y="58"/>
                  </a:lnTo>
                  <a:lnTo>
                    <a:pt x="187" y="53"/>
                  </a:lnTo>
                  <a:lnTo>
                    <a:pt x="179" y="46"/>
                  </a:lnTo>
                  <a:lnTo>
                    <a:pt x="170" y="39"/>
                  </a:lnTo>
                  <a:lnTo>
                    <a:pt x="158" y="31"/>
                  </a:lnTo>
                  <a:lnTo>
                    <a:pt x="147" y="24"/>
                  </a:lnTo>
                  <a:lnTo>
                    <a:pt x="132" y="16"/>
                  </a:lnTo>
                  <a:lnTo>
                    <a:pt x="117" y="10"/>
                  </a:lnTo>
                  <a:lnTo>
                    <a:pt x="100" y="4"/>
                  </a:lnTo>
                  <a:lnTo>
                    <a:pt x="82" y="1"/>
                  </a:lnTo>
                  <a:lnTo>
                    <a:pt x="64" y="0"/>
                  </a:lnTo>
                  <a:lnTo>
                    <a:pt x="43" y="0"/>
                  </a:lnTo>
                  <a:lnTo>
                    <a:pt x="22" y="2"/>
                  </a:lnTo>
                  <a:lnTo>
                    <a:pt x="0" y="8"/>
                  </a:lnTo>
                  <a:lnTo>
                    <a:pt x="4" y="7"/>
                  </a:lnTo>
                  <a:lnTo>
                    <a:pt x="14" y="4"/>
                  </a:lnTo>
                  <a:lnTo>
                    <a:pt x="30" y="3"/>
                  </a:lnTo>
                  <a:lnTo>
                    <a:pt x="51" y="4"/>
                  </a:lnTo>
                  <a:lnTo>
                    <a:pt x="75" y="9"/>
                  </a:lnTo>
                  <a:lnTo>
                    <a:pt x="102" y="19"/>
                  </a:lnTo>
                  <a:lnTo>
                    <a:pt x="129" y="35"/>
                  </a:lnTo>
                  <a:lnTo>
                    <a:pt x="158" y="61"/>
                  </a:lnTo>
                  <a:lnTo>
                    <a:pt x="155" y="61"/>
                  </a:lnTo>
                  <a:lnTo>
                    <a:pt x="145" y="61"/>
                  </a:lnTo>
                  <a:lnTo>
                    <a:pt x="130" y="61"/>
                  </a:lnTo>
                  <a:lnTo>
                    <a:pt x="112" y="60"/>
                  </a:lnTo>
                  <a:lnTo>
                    <a:pt x="91" y="57"/>
                  </a:lnTo>
                  <a:lnTo>
                    <a:pt x="68" y="54"/>
                  </a:lnTo>
                  <a:lnTo>
                    <a:pt x="44" y="48"/>
                  </a:lnTo>
                  <a:lnTo>
                    <a:pt x="20" y="41"/>
                  </a:lnTo>
                  <a:lnTo>
                    <a:pt x="21" y="43"/>
                  </a:lnTo>
                  <a:lnTo>
                    <a:pt x="26" y="48"/>
                  </a:lnTo>
                  <a:lnTo>
                    <a:pt x="34" y="56"/>
                  </a:lnTo>
                  <a:lnTo>
                    <a:pt x="47" y="64"/>
                  </a:lnTo>
                  <a:lnTo>
                    <a:pt x="67" y="72"/>
                  </a:lnTo>
                  <a:lnTo>
                    <a:pt x="94" y="78"/>
                  </a:lnTo>
                  <a:lnTo>
                    <a:pt x="128" y="83"/>
                  </a:lnTo>
                  <a:lnTo>
                    <a:pt x="172" y="82"/>
                  </a:lnTo>
                  <a:lnTo>
                    <a:pt x="202" y="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5" name="Freeform 31"/>
            <p:cNvSpPr>
              <a:spLocks/>
            </p:cNvSpPr>
            <p:nvPr/>
          </p:nvSpPr>
          <p:spPr bwMode="auto">
            <a:xfrm>
              <a:off x="4866" y="1454"/>
              <a:ext cx="95" cy="34"/>
            </a:xfrm>
            <a:custGeom>
              <a:avLst/>
              <a:gdLst>
                <a:gd name="T0" fmla="*/ 191 w 191"/>
                <a:gd name="T1" fmla="*/ 67 h 67"/>
                <a:gd name="T2" fmla="*/ 190 w 191"/>
                <a:gd name="T3" fmla="*/ 66 h 67"/>
                <a:gd name="T4" fmla="*/ 187 w 191"/>
                <a:gd name="T5" fmla="*/ 64 h 67"/>
                <a:gd name="T6" fmla="*/ 183 w 191"/>
                <a:gd name="T7" fmla="*/ 60 h 67"/>
                <a:gd name="T8" fmla="*/ 176 w 191"/>
                <a:gd name="T9" fmla="*/ 57 h 67"/>
                <a:gd name="T10" fmla="*/ 169 w 191"/>
                <a:gd name="T11" fmla="*/ 51 h 67"/>
                <a:gd name="T12" fmla="*/ 160 w 191"/>
                <a:gd name="T13" fmla="*/ 45 h 67"/>
                <a:gd name="T14" fmla="*/ 148 w 191"/>
                <a:gd name="T15" fmla="*/ 40 h 67"/>
                <a:gd name="T16" fmla="*/ 137 w 191"/>
                <a:gd name="T17" fmla="*/ 34 h 67"/>
                <a:gd name="T18" fmla="*/ 123 w 191"/>
                <a:gd name="T19" fmla="*/ 28 h 67"/>
                <a:gd name="T20" fmla="*/ 108 w 191"/>
                <a:gd name="T21" fmla="*/ 22 h 67"/>
                <a:gd name="T22" fmla="*/ 93 w 191"/>
                <a:gd name="T23" fmla="*/ 18 h 67"/>
                <a:gd name="T24" fmla="*/ 76 w 191"/>
                <a:gd name="T25" fmla="*/ 13 h 67"/>
                <a:gd name="T26" fmla="*/ 58 w 191"/>
                <a:gd name="T27" fmla="*/ 11 h 67"/>
                <a:gd name="T28" fmla="*/ 39 w 191"/>
                <a:gd name="T29" fmla="*/ 8 h 67"/>
                <a:gd name="T30" fmla="*/ 20 w 191"/>
                <a:gd name="T31" fmla="*/ 8 h 67"/>
                <a:gd name="T32" fmla="*/ 0 w 191"/>
                <a:gd name="T33" fmla="*/ 11 h 67"/>
                <a:gd name="T34" fmla="*/ 1 w 191"/>
                <a:gd name="T35" fmla="*/ 11 h 67"/>
                <a:gd name="T36" fmla="*/ 5 w 191"/>
                <a:gd name="T37" fmla="*/ 8 h 67"/>
                <a:gd name="T38" fmla="*/ 12 w 191"/>
                <a:gd name="T39" fmla="*/ 7 h 67"/>
                <a:gd name="T40" fmla="*/ 21 w 191"/>
                <a:gd name="T41" fmla="*/ 5 h 67"/>
                <a:gd name="T42" fmla="*/ 33 w 191"/>
                <a:gd name="T43" fmla="*/ 3 h 67"/>
                <a:gd name="T44" fmla="*/ 46 w 191"/>
                <a:gd name="T45" fmla="*/ 2 h 67"/>
                <a:gd name="T46" fmla="*/ 59 w 191"/>
                <a:gd name="T47" fmla="*/ 0 h 67"/>
                <a:gd name="T48" fmla="*/ 74 w 191"/>
                <a:gd name="T49" fmla="*/ 0 h 67"/>
                <a:gd name="T50" fmla="*/ 89 w 191"/>
                <a:gd name="T51" fmla="*/ 2 h 67"/>
                <a:gd name="T52" fmla="*/ 106 w 191"/>
                <a:gd name="T53" fmla="*/ 4 h 67"/>
                <a:gd name="T54" fmla="*/ 122 w 191"/>
                <a:gd name="T55" fmla="*/ 8 h 67"/>
                <a:gd name="T56" fmla="*/ 137 w 191"/>
                <a:gd name="T57" fmla="*/ 14 h 67"/>
                <a:gd name="T58" fmla="*/ 152 w 191"/>
                <a:gd name="T59" fmla="*/ 23 h 67"/>
                <a:gd name="T60" fmla="*/ 167 w 191"/>
                <a:gd name="T61" fmla="*/ 35 h 67"/>
                <a:gd name="T62" fmla="*/ 179 w 191"/>
                <a:gd name="T63" fmla="*/ 50 h 67"/>
                <a:gd name="T64" fmla="*/ 191 w 191"/>
                <a:gd name="T6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1" h="67">
                  <a:moveTo>
                    <a:pt x="191" y="67"/>
                  </a:moveTo>
                  <a:lnTo>
                    <a:pt x="190" y="66"/>
                  </a:lnTo>
                  <a:lnTo>
                    <a:pt x="187" y="64"/>
                  </a:lnTo>
                  <a:lnTo>
                    <a:pt x="183" y="60"/>
                  </a:lnTo>
                  <a:lnTo>
                    <a:pt x="176" y="57"/>
                  </a:lnTo>
                  <a:lnTo>
                    <a:pt x="169" y="51"/>
                  </a:lnTo>
                  <a:lnTo>
                    <a:pt x="160" y="45"/>
                  </a:lnTo>
                  <a:lnTo>
                    <a:pt x="148" y="40"/>
                  </a:lnTo>
                  <a:lnTo>
                    <a:pt x="137" y="34"/>
                  </a:lnTo>
                  <a:lnTo>
                    <a:pt x="123" y="28"/>
                  </a:lnTo>
                  <a:lnTo>
                    <a:pt x="108" y="22"/>
                  </a:lnTo>
                  <a:lnTo>
                    <a:pt x="93" y="18"/>
                  </a:lnTo>
                  <a:lnTo>
                    <a:pt x="76" y="13"/>
                  </a:lnTo>
                  <a:lnTo>
                    <a:pt x="58" y="11"/>
                  </a:lnTo>
                  <a:lnTo>
                    <a:pt x="39" y="8"/>
                  </a:lnTo>
                  <a:lnTo>
                    <a:pt x="20" y="8"/>
                  </a:lnTo>
                  <a:lnTo>
                    <a:pt x="0" y="11"/>
                  </a:lnTo>
                  <a:lnTo>
                    <a:pt x="1" y="11"/>
                  </a:lnTo>
                  <a:lnTo>
                    <a:pt x="5" y="8"/>
                  </a:lnTo>
                  <a:lnTo>
                    <a:pt x="12" y="7"/>
                  </a:lnTo>
                  <a:lnTo>
                    <a:pt x="21" y="5"/>
                  </a:lnTo>
                  <a:lnTo>
                    <a:pt x="33" y="3"/>
                  </a:lnTo>
                  <a:lnTo>
                    <a:pt x="46" y="2"/>
                  </a:lnTo>
                  <a:lnTo>
                    <a:pt x="59" y="0"/>
                  </a:lnTo>
                  <a:lnTo>
                    <a:pt x="74" y="0"/>
                  </a:lnTo>
                  <a:lnTo>
                    <a:pt x="89" y="2"/>
                  </a:lnTo>
                  <a:lnTo>
                    <a:pt x="106" y="4"/>
                  </a:lnTo>
                  <a:lnTo>
                    <a:pt x="122" y="8"/>
                  </a:lnTo>
                  <a:lnTo>
                    <a:pt x="137" y="14"/>
                  </a:lnTo>
                  <a:lnTo>
                    <a:pt x="152" y="23"/>
                  </a:lnTo>
                  <a:lnTo>
                    <a:pt x="167" y="35"/>
                  </a:lnTo>
                  <a:lnTo>
                    <a:pt x="179" y="50"/>
                  </a:lnTo>
                  <a:lnTo>
                    <a:pt x="191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6" name="Freeform 32"/>
            <p:cNvSpPr>
              <a:spLocks/>
            </p:cNvSpPr>
            <p:nvPr/>
          </p:nvSpPr>
          <p:spPr bwMode="auto">
            <a:xfrm>
              <a:off x="4979" y="1455"/>
              <a:ext cx="78" cy="95"/>
            </a:xfrm>
            <a:custGeom>
              <a:avLst/>
              <a:gdLst>
                <a:gd name="T0" fmla="*/ 119 w 156"/>
                <a:gd name="T1" fmla="*/ 170 h 190"/>
                <a:gd name="T2" fmla="*/ 118 w 156"/>
                <a:gd name="T3" fmla="*/ 164 h 190"/>
                <a:gd name="T4" fmla="*/ 116 w 156"/>
                <a:gd name="T5" fmla="*/ 149 h 190"/>
                <a:gd name="T6" fmla="*/ 110 w 156"/>
                <a:gd name="T7" fmla="*/ 129 h 190"/>
                <a:gd name="T8" fmla="*/ 99 w 156"/>
                <a:gd name="T9" fmla="*/ 102 h 190"/>
                <a:gd name="T10" fmla="*/ 85 w 156"/>
                <a:gd name="T11" fmla="*/ 73 h 190"/>
                <a:gd name="T12" fmla="*/ 64 w 156"/>
                <a:gd name="T13" fmla="*/ 46 h 190"/>
                <a:gd name="T14" fmla="*/ 36 w 156"/>
                <a:gd name="T15" fmla="*/ 20 h 190"/>
                <a:gd name="T16" fmla="*/ 0 w 156"/>
                <a:gd name="T17" fmla="*/ 0 h 190"/>
                <a:gd name="T18" fmla="*/ 5 w 156"/>
                <a:gd name="T19" fmla="*/ 1 h 190"/>
                <a:gd name="T20" fmla="*/ 19 w 156"/>
                <a:gd name="T21" fmla="*/ 5 h 190"/>
                <a:gd name="T22" fmla="*/ 38 w 156"/>
                <a:gd name="T23" fmla="*/ 15 h 190"/>
                <a:gd name="T24" fmla="*/ 61 w 156"/>
                <a:gd name="T25" fmla="*/ 30 h 190"/>
                <a:gd name="T26" fmla="*/ 86 w 156"/>
                <a:gd name="T27" fmla="*/ 53 h 190"/>
                <a:gd name="T28" fmla="*/ 108 w 156"/>
                <a:gd name="T29" fmla="*/ 84 h 190"/>
                <a:gd name="T30" fmla="*/ 125 w 156"/>
                <a:gd name="T31" fmla="*/ 124 h 190"/>
                <a:gd name="T32" fmla="*/ 136 w 156"/>
                <a:gd name="T33" fmla="*/ 175 h 190"/>
                <a:gd name="T34" fmla="*/ 138 w 156"/>
                <a:gd name="T35" fmla="*/ 172 h 190"/>
                <a:gd name="T36" fmla="*/ 140 w 156"/>
                <a:gd name="T37" fmla="*/ 163 h 190"/>
                <a:gd name="T38" fmla="*/ 142 w 156"/>
                <a:gd name="T39" fmla="*/ 151 h 190"/>
                <a:gd name="T40" fmla="*/ 142 w 156"/>
                <a:gd name="T41" fmla="*/ 133 h 190"/>
                <a:gd name="T42" fmla="*/ 139 w 156"/>
                <a:gd name="T43" fmla="*/ 114 h 190"/>
                <a:gd name="T44" fmla="*/ 132 w 156"/>
                <a:gd name="T45" fmla="*/ 90 h 190"/>
                <a:gd name="T46" fmla="*/ 118 w 156"/>
                <a:gd name="T47" fmla="*/ 64 h 190"/>
                <a:gd name="T48" fmla="*/ 97 w 156"/>
                <a:gd name="T49" fmla="*/ 37 h 190"/>
                <a:gd name="T50" fmla="*/ 101 w 156"/>
                <a:gd name="T51" fmla="*/ 38 h 190"/>
                <a:gd name="T52" fmla="*/ 109 w 156"/>
                <a:gd name="T53" fmla="*/ 41 h 190"/>
                <a:gd name="T54" fmla="*/ 120 w 156"/>
                <a:gd name="T55" fmla="*/ 48 h 190"/>
                <a:gd name="T56" fmla="*/ 133 w 156"/>
                <a:gd name="T57" fmla="*/ 61 h 190"/>
                <a:gd name="T58" fmla="*/ 144 w 156"/>
                <a:gd name="T59" fmla="*/ 79 h 190"/>
                <a:gd name="T60" fmla="*/ 152 w 156"/>
                <a:gd name="T61" fmla="*/ 105 h 190"/>
                <a:gd name="T62" fmla="*/ 156 w 156"/>
                <a:gd name="T63" fmla="*/ 139 h 190"/>
                <a:gd name="T64" fmla="*/ 151 w 156"/>
                <a:gd name="T65" fmla="*/ 183 h 190"/>
                <a:gd name="T66" fmla="*/ 131 w 156"/>
                <a:gd name="T67" fmla="*/ 190 h 190"/>
                <a:gd name="T68" fmla="*/ 119 w 156"/>
                <a:gd name="T69" fmla="*/ 17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6" h="190">
                  <a:moveTo>
                    <a:pt x="119" y="170"/>
                  </a:moveTo>
                  <a:lnTo>
                    <a:pt x="118" y="164"/>
                  </a:lnTo>
                  <a:lnTo>
                    <a:pt x="116" y="149"/>
                  </a:lnTo>
                  <a:lnTo>
                    <a:pt x="110" y="129"/>
                  </a:lnTo>
                  <a:lnTo>
                    <a:pt x="99" y="102"/>
                  </a:lnTo>
                  <a:lnTo>
                    <a:pt x="85" y="73"/>
                  </a:lnTo>
                  <a:lnTo>
                    <a:pt x="64" y="46"/>
                  </a:lnTo>
                  <a:lnTo>
                    <a:pt x="36" y="20"/>
                  </a:lnTo>
                  <a:lnTo>
                    <a:pt x="0" y="0"/>
                  </a:lnTo>
                  <a:lnTo>
                    <a:pt x="5" y="1"/>
                  </a:lnTo>
                  <a:lnTo>
                    <a:pt x="19" y="5"/>
                  </a:lnTo>
                  <a:lnTo>
                    <a:pt x="38" y="15"/>
                  </a:lnTo>
                  <a:lnTo>
                    <a:pt x="61" y="30"/>
                  </a:lnTo>
                  <a:lnTo>
                    <a:pt x="86" y="53"/>
                  </a:lnTo>
                  <a:lnTo>
                    <a:pt x="108" y="84"/>
                  </a:lnTo>
                  <a:lnTo>
                    <a:pt x="125" y="124"/>
                  </a:lnTo>
                  <a:lnTo>
                    <a:pt x="136" y="175"/>
                  </a:lnTo>
                  <a:lnTo>
                    <a:pt x="138" y="172"/>
                  </a:lnTo>
                  <a:lnTo>
                    <a:pt x="140" y="163"/>
                  </a:lnTo>
                  <a:lnTo>
                    <a:pt x="142" y="151"/>
                  </a:lnTo>
                  <a:lnTo>
                    <a:pt x="142" y="133"/>
                  </a:lnTo>
                  <a:lnTo>
                    <a:pt x="139" y="114"/>
                  </a:lnTo>
                  <a:lnTo>
                    <a:pt x="132" y="90"/>
                  </a:lnTo>
                  <a:lnTo>
                    <a:pt x="118" y="64"/>
                  </a:lnTo>
                  <a:lnTo>
                    <a:pt x="97" y="37"/>
                  </a:lnTo>
                  <a:lnTo>
                    <a:pt x="101" y="38"/>
                  </a:lnTo>
                  <a:lnTo>
                    <a:pt x="109" y="41"/>
                  </a:lnTo>
                  <a:lnTo>
                    <a:pt x="120" y="48"/>
                  </a:lnTo>
                  <a:lnTo>
                    <a:pt x="133" y="61"/>
                  </a:lnTo>
                  <a:lnTo>
                    <a:pt x="144" y="79"/>
                  </a:lnTo>
                  <a:lnTo>
                    <a:pt x="152" y="105"/>
                  </a:lnTo>
                  <a:lnTo>
                    <a:pt x="156" y="139"/>
                  </a:lnTo>
                  <a:lnTo>
                    <a:pt x="151" y="183"/>
                  </a:lnTo>
                  <a:lnTo>
                    <a:pt x="131" y="190"/>
                  </a:lnTo>
                  <a:lnTo>
                    <a:pt x="119" y="1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7" name="Freeform 33"/>
            <p:cNvSpPr>
              <a:spLocks/>
            </p:cNvSpPr>
            <p:nvPr/>
          </p:nvSpPr>
          <p:spPr bwMode="auto">
            <a:xfrm>
              <a:off x="5062" y="1489"/>
              <a:ext cx="40" cy="79"/>
            </a:xfrm>
            <a:custGeom>
              <a:avLst/>
              <a:gdLst>
                <a:gd name="T0" fmla="*/ 53 w 80"/>
                <a:gd name="T1" fmla="*/ 158 h 158"/>
                <a:gd name="T2" fmla="*/ 54 w 80"/>
                <a:gd name="T3" fmla="*/ 155 h 158"/>
                <a:gd name="T4" fmla="*/ 57 w 80"/>
                <a:gd name="T5" fmla="*/ 143 h 158"/>
                <a:gd name="T6" fmla="*/ 59 w 80"/>
                <a:gd name="T7" fmla="*/ 126 h 158"/>
                <a:gd name="T8" fmla="*/ 58 w 80"/>
                <a:gd name="T9" fmla="*/ 104 h 158"/>
                <a:gd name="T10" fmla="*/ 54 w 80"/>
                <a:gd name="T11" fmla="*/ 80 h 158"/>
                <a:gd name="T12" fmla="*/ 44 w 80"/>
                <a:gd name="T13" fmla="*/ 54 h 158"/>
                <a:gd name="T14" fmla="*/ 27 w 80"/>
                <a:gd name="T15" fmla="*/ 26 h 158"/>
                <a:gd name="T16" fmla="*/ 0 w 80"/>
                <a:gd name="T17" fmla="*/ 0 h 158"/>
                <a:gd name="T18" fmla="*/ 6 w 80"/>
                <a:gd name="T19" fmla="*/ 3 h 158"/>
                <a:gd name="T20" fmla="*/ 20 w 80"/>
                <a:gd name="T21" fmla="*/ 11 h 158"/>
                <a:gd name="T22" fmla="*/ 39 w 80"/>
                <a:gd name="T23" fmla="*/ 25 h 158"/>
                <a:gd name="T24" fmla="*/ 58 w 80"/>
                <a:gd name="T25" fmla="*/ 43 h 158"/>
                <a:gd name="T26" fmla="*/ 73 w 80"/>
                <a:gd name="T27" fmla="*/ 66 h 158"/>
                <a:gd name="T28" fmla="*/ 80 w 80"/>
                <a:gd name="T29" fmla="*/ 94 h 158"/>
                <a:gd name="T30" fmla="*/ 75 w 80"/>
                <a:gd name="T31" fmla="*/ 125 h 158"/>
                <a:gd name="T32" fmla="*/ 53 w 80"/>
                <a:gd name="T33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158">
                  <a:moveTo>
                    <a:pt x="53" y="158"/>
                  </a:moveTo>
                  <a:lnTo>
                    <a:pt x="54" y="155"/>
                  </a:lnTo>
                  <a:lnTo>
                    <a:pt x="57" y="143"/>
                  </a:lnTo>
                  <a:lnTo>
                    <a:pt x="59" y="126"/>
                  </a:lnTo>
                  <a:lnTo>
                    <a:pt x="58" y="104"/>
                  </a:lnTo>
                  <a:lnTo>
                    <a:pt x="54" y="80"/>
                  </a:lnTo>
                  <a:lnTo>
                    <a:pt x="44" y="54"/>
                  </a:lnTo>
                  <a:lnTo>
                    <a:pt x="27" y="26"/>
                  </a:lnTo>
                  <a:lnTo>
                    <a:pt x="0" y="0"/>
                  </a:lnTo>
                  <a:lnTo>
                    <a:pt x="6" y="3"/>
                  </a:lnTo>
                  <a:lnTo>
                    <a:pt x="20" y="11"/>
                  </a:lnTo>
                  <a:lnTo>
                    <a:pt x="39" y="25"/>
                  </a:lnTo>
                  <a:lnTo>
                    <a:pt x="58" y="43"/>
                  </a:lnTo>
                  <a:lnTo>
                    <a:pt x="73" y="66"/>
                  </a:lnTo>
                  <a:lnTo>
                    <a:pt x="80" y="94"/>
                  </a:lnTo>
                  <a:lnTo>
                    <a:pt x="75" y="125"/>
                  </a:lnTo>
                  <a:lnTo>
                    <a:pt x="53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8" name="Freeform 34"/>
            <p:cNvSpPr>
              <a:spLocks/>
            </p:cNvSpPr>
            <p:nvPr/>
          </p:nvSpPr>
          <p:spPr bwMode="auto">
            <a:xfrm>
              <a:off x="5110" y="1574"/>
              <a:ext cx="40" cy="92"/>
            </a:xfrm>
            <a:custGeom>
              <a:avLst/>
              <a:gdLst>
                <a:gd name="T0" fmla="*/ 13 w 80"/>
                <a:gd name="T1" fmla="*/ 0 h 183"/>
                <a:gd name="T2" fmla="*/ 15 w 80"/>
                <a:gd name="T3" fmla="*/ 1 h 183"/>
                <a:gd name="T4" fmla="*/ 21 w 80"/>
                <a:gd name="T5" fmla="*/ 3 h 183"/>
                <a:gd name="T6" fmla="*/ 30 w 80"/>
                <a:gd name="T7" fmla="*/ 8 h 183"/>
                <a:gd name="T8" fmla="*/ 38 w 80"/>
                <a:gd name="T9" fmla="*/ 14 h 183"/>
                <a:gd name="T10" fmla="*/ 46 w 80"/>
                <a:gd name="T11" fmla="*/ 23 h 183"/>
                <a:gd name="T12" fmla="*/ 49 w 80"/>
                <a:gd name="T13" fmla="*/ 35 h 183"/>
                <a:gd name="T14" fmla="*/ 49 w 80"/>
                <a:gd name="T15" fmla="*/ 50 h 183"/>
                <a:gd name="T16" fmla="*/ 44 w 80"/>
                <a:gd name="T17" fmla="*/ 68 h 183"/>
                <a:gd name="T18" fmla="*/ 37 w 80"/>
                <a:gd name="T19" fmla="*/ 88 h 183"/>
                <a:gd name="T20" fmla="*/ 33 w 80"/>
                <a:gd name="T21" fmla="*/ 106 h 183"/>
                <a:gd name="T22" fmla="*/ 34 w 80"/>
                <a:gd name="T23" fmla="*/ 123 h 183"/>
                <a:gd name="T24" fmla="*/ 39 w 80"/>
                <a:gd name="T25" fmla="*/ 139 h 183"/>
                <a:gd name="T26" fmla="*/ 47 w 80"/>
                <a:gd name="T27" fmla="*/ 153 h 183"/>
                <a:gd name="T28" fmla="*/ 56 w 80"/>
                <a:gd name="T29" fmla="*/ 166 h 183"/>
                <a:gd name="T30" fmla="*/ 68 w 80"/>
                <a:gd name="T31" fmla="*/ 175 h 183"/>
                <a:gd name="T32" fmla="*/ 80 w 80"/>
                <a:gd name="T33" fmla="*/ 183 h 183"/>
                <a:gd name="T34" fmla="*/ 79 w 80"/>
                <a:gd name="T35" fmla="*/ 183 h 183"/>
                <a:gd name="T36" fmla="*/ 76 w 80"/>
                <a:gd name="T37" fmla="*/ 182 h 183"/>
                <a:gd name="T38" fmla="*/ 72 w 80"/>
                <a:gd name="T39" fmla="*/ 180 h 183"/>
                <a:gd name="T40" fmla="*/ 67 w 80"/>
                <a:gd name="T41" fmla="*/ 177 h 183"/>
                <a:gd name="T42" fmla="*/ 60 w 80"/>
                <a:gd name="T43" fmla="*/ 174 h 183"/>
                <a:gd name="T44" fmla="*/ 53 w 80"/>
                <a:gd name="T45" fmla="*/ 169 h 183"/>
                <a:gd name="T46" fmla="*/ 46 w 80"/>
                <a:gd name="T47" fmla="*/ 164 h 183"/>
                <a:gd name="T48" fmla="*/ 39 w 80"/>
                <a:gd name="T49" fmla="*/ 157 h 183"/>
                <a:gd name="T50" fmla="*/ 38 w 80"/>
                <a:gd name="T51" fmla="*/ 153 h 183"/>
                <a:gd name="T52" fmla="*/ 33 w 80"/>
                <a:gd name="T53" fmla="*/ 146 h 183"/>
                <a:gd name="T54" fmla="*/ 29 w 80"/>
                <a:gd name="T55" fmla="*/ 134 h 183"/>
                <a:gd name="T56" fmla="*/ 24 w 80"/>
                <a:gd name="T57" fmla="*/ 120 h 183"/>
                <a:gd name="T58" fmla="*/ 21 w 80"/>
                <a:gd name="T59" fmla="*/ 104 h 183"/>
                <a:gd name="T60" fmla="*/ 21 w 80"/>
                <a:gd name="T61" fmla="*/ 89 h 183"/>
                <a:gd name="T62" fmla="*/ 25 w 80"/>
                <a:gd name="T63" fmla="*/ 74 h 183"/>
                <a:gd name="T64" fmla="*/ 34 w 80"/>
                <a:gd name="T65" fmla="*/ 62 h 183"/>
                <a:gd name="T66" fmla="*/ 34 w 80"/>
                <a:gd name="T67" fmla="*/ 61 h 183"/>
                <a:gd name="T68" fmla="*/ 36 w 80"/>
                <a:gd name="T69" fmla="*/ 58 h 183"/>
                <a:gd name="T70" fmla="*/ 37 w 80"/>
                <a:gd name="T71" fmla="*/ 51 h 183"/>
                <a:gd name="T72" fmla="*/ 36 w 80"/>
                <a:gd name="T73" fmla="*/ 44 h 183"/>
                <a:gd name="T74" fmla="*/ 32 w 80"/>
                <a:gd name="T75" fmla="*/ 35 h 183"/>
                <a:gd name="T76" fmla="*/ 25 w 80"/>
                <a:gd name="T77" fmla="*/ 24 h 183"/>
                <a:gd name="T78" fmla="*/ 15 w 80"/>
                <a:gd name="T79" fmla="*/ 14 h 183"/>
                <a:gd name="T80" fmla="*/ 0 w 80"/>
                <a:gd name="T81" fmla="*/ 2 h 183"/>
                <a:gd name="T82" fmla="*/ 13 w 80"/>
                <a:gd name="T8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0" h="183">
                  <a:moveTo>
                    <a:pt x="13" y="0"/>
                  </a:moveTo>
                  <a:lnTo>
                    <a:pt x="15" y="1"/>
                  </a:lnTo>
                  <a:lnTo>
                    <a:pt x="21" y="3"/>
                  </a:lnTo>
                  <a:lnTo>
                    <a:pt x="30" y="8"/>
                  </a:lnTo>
                  <a:lnTo>
                    <a:pt x="38" y="14"/>
                  </a:lnTo>
                  <a:lnTo>
                    <a:pt x="46" y="23"/>
                  </a:lnTo>
                  <a:lnTo>
                    <a:pt x="49" y="35"/>
                  </a:lnTo>
                  <a:lnTo>
                    <a:pt x="49" y="50"/>
                  </a:lnTo>
                  <a:lnTo>
                    <a:pt x="44" y="68"/>
                  </a:lnTo>
                  <a:lnTo>
                    <a:pt x="37" y="88"/>
                  </a:lnTo>
                  <a:lnTo>
                    <a:pt x="33" y="106"/>
                  </a:lnTo>
                  <a:lnTo>
                    <a:pt x="34" y="123"/>
                  </a:lnTo>
                  <a:lnTo>
                    <a:pt x="39" y="139"/>
                  </a:lnTo>
                  <a:lnTo>
                    <a:pt x="47" y="153"/>
                  </a:lnTo>
                  <a:lnTo>
                    <a:pt x="56" y="166"/>
                  </a:lnTo>
                  <a:lnTo>
                    <a:pt x="68" y="175"/>
                  </a:lnTo>
                  <a:lnTo>
                    <a:pt x="80" y="183"/>
                  </a:lnTo>
                  <a:lnTo>
                    <a:pt x="79" y="183"/>
                  </a:lnTo>
                  <a:lnTo>
                    <a:pt x="76" y="182"/>
                  </a:lnTo>
                  <a:lnTo>
                    <a:pt x="72" y="180"/>
                  </a:lnTo>
                  <a:lnTo>
                    <a:pt x="67" y="177"/>
                  </a:lnTo>
                  <a:lnTo>
                    <a:pt x="60" y="174"/>
                  </a:lnTo>
                  <a:lnTo>
                    <a:pt x="53" y="169"/>
                  </a:lnTo>
                  <a:lnTo>
                    <a:pt x="46" y="164"/>
                  </a:lnTo>
                  <a:lnTo>
                    <a:pt x="39" y="157"/>
                  </a:lnTo>
                  <a:lnTo>
                    <a:pt x="38" y="153"/>
                  </a:lnTo>
                  <a:lnTo>
                    <a:pt x="33" y="146"/>
                  </a:lnTo>
                  <a:lnTo>
                    <a:pt x="29" y="134"/>
                  </a:lnTo>
                  <a:lnTo>
                    <a:pt x="24" y="120"/>
                  </a:lnTo>
                  <a:lnTo>
                    <a:pt x="21" y="104"/>
                  </a:lnTo>
                  <a:lnTo>
                    <a:pt x="21" y="89"/>
                  </a:lnTo>
                  <a:lnTo>
                    <a:pt x="25" y="74"/>
                  </a:lnTo>
                  <a:lnTo>
                    <a:pt x="34" y="62"/>
                  </a:lnTo>
                  <a:lnTo>
                    <a:pt x="34" y="61"/>
                  </a:lnTo>
                  <a:lnTo>
                    <a:pt x="36" y="58"/>
                  </a:lnTo>
                  <a:lnTo>
                    <a:pt x="37" y="51"/>
                  </a:lnTo>
                  <a:lnTo>
                    <a:pt x="36" y="44"/>
                  </a:lnTo>
                  <a:lnTo>
                    <a:pt x="32" y="35"/>
                  </a:lnTo>
                  <a:lnTo>
                    <a:pt x="25" y="24"/>
                  </a:lnTo>
                  <a:lnTo>
                    <a:pt x="15" y="14"/>
                  </a:lnTo>
                  <a:lnTo>
                    <a:pt x="0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59" name="Freeform 35"/>
            <p:cNvSpPr>
              <a:spLocks/>
            </p:cNvSpPr>
            <p:nvPr/>
          </p:nvSpPr>
          <p:spPr bwMode="auto">
            <a:xfrm>
              <a:off x="5103" y="1574"/>
              <a:ext cx="25" cy="98"/>
            </a:xfrm>
            <a:custGeom>
              <a:avLst/>
              <a:gdLst>
                <a:gd name="T0" fmla="*/ 24 w 50"/>
                <a:gd name="T1" fmla="*/ 1 h 197"/>
                <a:gd name="T2" fmla="*/ 27 w 50"/>
                <a:gd name="T3" fmla="*/ 2 h 197"/>
                <a:gd name="T4" fmla="*/ 31 w 50"/>
                <a:gd name="T5" fmla="*/ 7 h 197"/>
                <a:gd name="T6" fmla="*/ 38 w 50"/>
                <a:gd name="T7" fmla="*/ 14 h 197"/>
                <a:gd name="T8" fmla="*/ 45 w 50"/>
                <a:gd name="T9" fmla="*/ 23 h 197"/>
                <a:gd name="T10" fmla="*/ 50 w 50"/>
                <a:gd name="T11" fmla="*/ 33 h 197"/>
                <a:gd name="T12" fmla="*/ 50 w 50"/>
                <a:gd name="T13" fmla="*/ 46 h 197"/>
                <a:gd name="T14" fmla="*/ 45 w 50"/>
                <a:gd name="T15" fmla="*/ 61 h 197"/>
                <a:gd name="T16" fmla="*/ 33 w 50"/>
                <a:gd name="T17" fmla="*/ 76 h 197"/>
                <a:gd name="T18" fmla="*/ 21 w 50"/>
                <a:gd name="T19" fmla="*/ 92 h 197"/>
                <a:gd name="T20" fmla="*/ 13 w 50"/>
                <a:gd name="T21" fmla="*/ 108 h 197"/>
                <a:gd name="T22" fmla="*/ 8 w 50"/>
                <a:gd name="T23" fmla="*/ 126 h 197"/>
                <a:gd name="T24" fmla="*/ 8 w 50"/>
                <a:gd name="T25" fmla="*/ 142 h 197"/>
                <a:gd name="T26" fmla="*/ 12 w 50"/>
                <a:gd name="T27" fmla="*/ 158 h 197"/>
                <a:gd name="T28" fmla="*/ 17 w 50"/>
                <a:gd name="T29" fmla="*/ 173 h 197"/>
                <a:gd name="T30" fmla="*/ 25 w 50"/>
                <a:gd name="T31" fmla="*/ 185 h 197"/>
                <a:gd name="T32" fmla="*/ 35 w 50"/>
                <a:gd name="T33" fmla="*/ 197 h 197"/>
                <a:gd name="T34" fmla="*/ 31 w 50"/>
                <a:gd name="T35" fmla="*/ 195 h 197"/>
                <a:gd name="T36" fmla="*/ 23 w 50"/>
                <a:gd name="T37" fmla="*/ 187 h 197"/>
                <a:gd name="T38" fmla="*/ 13 w 50"/>
                <a:gd name="T39" fmla="*/ 175 h 197"/>
                <a:gd name="T40" fmla="*/ 4 w 50"/>
                <a:gd name="T41" fmla="*/ 159 h 197"/>
                <a:gd name="T42" fmla="*/ 2 w 50"/>
                <a:gd name="T43" fmla="*/ 155 h 197"/>
                <a:gd name="T44" fmla="*/ 1 w 50"/>
                <a:gd name="T45" fmla="*/ 146 h 197"/>
                <a:gd name="T46" fmla="*/ 0 w 50"/>
                <a:gd name="T47" fmla="*/ 134 h 197"/>
                <a:gd name="T48" fmla="*/ 0 w 50"/>
                <a:gd name="T49" fmla="*/ 119 h 197"/>
                <a:gd name="T50" fmla="*/ 1 w 50"/>
                <a:gd name="T51" fmla="*/ 103 h 197"/>
                <a:gd name="T52" fmla="*/ 6 w 50"/>
                <a:gd name="T53" fmla="*/ 88 h 197"/>
                <a:gd name="T54" fmla="*/ 14 w 50"/>
                <a:gd name="T55" fmla="*/ 75 h 197"/>
                <a:gd name="T56" fmla="*/ 27 w 50"/>
                <a:gd name="T57" fmla="*/ 67 h 197"/>
                <a:gd name="T58" fmla="*/ 28 w 50"/>
                <a:gd name="T59" fmla="*/ 66 h 197"/>
                <a:gd name="T60" fmla="*/ 29 w 50"/>
                <a:gd name="T61" fmla="*/ 62 h 197"/>
                <a:gd name="T62" fmla="*/ 31 w 50"/>
                <a:gd name="T63" fmla="*/ 58 h 197"/>
                <a:gd name="T64" fmla="*/ 33 w 50"/>
                <a:gd name="T65" fmla="*/ 50 h 197"/>
                <a:gd name="T66" fmla="*/ 32 w 50"/>
                <a:gd name="T67" fmla="*/ 40 h 197"/>
                <a:gd name="T68" fmla="*/ 30 w 50"/>
                <a:gd name="T69" fmla="*/ 29 h 197"/>
                <a:gd name="T70" fmla="*/ 23 w 50"/>
                <a:gd name="T71" fmla="*/ 15 h 197"/>
                <a:gd name="T72" fmla="*/ 12 w 50"/>
                <a:gd name="T73" fmla="*/ 0 h 197"/>
                <a:gd name="T74" fmla="*/ 24 w 50"/>
                <a:gd name="T75" fmla="*/ 1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" h="197">
                  <a:moveTo>
                    <a:pt x="24" y="1"/>
                  </a:moveTo>
                  <a:lnTo>
                    <a:pt x="27" y="2"/>
                  </a:lnTo>
                  <a:lnTo>
                    <a:pt x="31" y="7"/>
                  </a:lnTo>
                  <a:lnTo>
                    <a:pt x="38" y="14"/>
                  </a:lnTo>
                  <a:lnTo>
                    <a:pt x="45" y="23"/>
                  </a:lnTo>
                  <a:lnTo>
                    <a:pt x="50" y="33"/>
                  </a:lnTo>
                  <a:lnTo>
                    <a:pt x="50" y="46"/>
                  </a:lnTo>
                  <a:lnTo>
                    <a:pt x="45" y="61"/>
                  </a:lnTo>
                  <a:lnTo>
                    <a:pt x="33" y="76"/>
                  </a:lnTo>
                  <a:lnTo>
                    <a:pt x="21" y="92"/>
                  </a:lnTo>
                  <a:lnTo>
                    <a:pt x="13" y="108"/>
                  </a:lnTo>
                  <a:lnTo>
                    <a:pt x="8" y="126"/>
                  </a:lnTo>
                  <a:lnTo>
                    <a:pt x="8" y="142"/>
                  </a:lnTo>
                  <a:lnTo>
                    <a:pt x="12" y="158"/>
                  </a:lnTo>
                  <a:lnTo>
                    <a:pt x="17" y="173"/>
                  </a:lnTo>
                  <a:lnTo>
                    <a:pt x="25" y="185"/>
                  </a:lnTo>
                  <a:lnTo>
                    <a:pt x="35" y="197"/>
                  </a:lnTo>
                  <a:lnTo>
                    <a:pt x="31" y="195"/>
                  </a:lnTo>
                  <a:lnTo>
                    <a:pt x="23" y="187"/>
                  </a:lnTo>
                  <a:lnTo>
                    <a:pt x="13" y="175"/>
                  </a:lnTo>
                  <a:lnTo>
                    <a:pt x="4" y="159"/>
                  </a:lnTo>
                  <a:lnTo>
                    <a:pt x="2" y="155"/>
                  </a:lnTo>
                  <a:lnTo>
                    <a:pt x="1" y="146"/>
                  </a:lnTo>
                  <a:lnTo>
                    <a:pt x="0" y="134"/>
                  </a:lnTo>
                  <a:lnTo>
                    <a:pt x="0" y="119"/>
                  </a:lnTo>
                  <a:lnTo>
                    <a:pt x="1" y="103"/>
                  </a:lnTo>
                  <a:lnTo>
                    <a:pt x="6" y="88"/>
                  </a:lnTo>
                  <a:lnTo>
                    <a:pt x="14" y="75"/>
                  </a:lnTo>
                  <a:lnTo>
                    <a:pt x="27" y="67"/>
                  </a:lnTo>
                  <a:lnTo>
                    <a:pt x="28" y="66"/>
                  </a:lnTo>
                  <a:lnTo>
                    <a:pt x="29" y="62"/>
                  </a:lnTo>
                  <a:lnTo>
                    <a:pt x="31" y="58"/>
                  </a:lnTo>
                  <a:lnTo>
                    <a:pt x="33" y="50"/>
                  </a:lnTo>
                  <a:lnTo>
                    <a:pt x="32" y="40"/>
                  </a:lnTo>
                  <a:lnTo>
                    <a:pt x="30" y="29"/>
                  </a:lnTo>
                  <a:lnTo>
                    <a:pt x="23" y="15"/>
                  </a:lnTo>
                  <a:lnTo>
                    <a:pt x="12" y="0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0" name="Freeform 36"/>
            <p:cNvSpPr>
              <a:spLocks/>
            </p:cNvSpPr>
            <p:nvPr/>
          </p:nvSpPr>
          <p:spPr bwMode="auto">
            <a:xfrm>
              <a:off x="4609" y="1438"/>
              <a:ext cx="213" cy="219"/>
            </a:xfrm>
            <a:custGeom>
              <a:avLst/>
              <a:gdLst>
                <a:gd name="T0" fmla="*/ 401 w 426"/>
                <a:gd name="T1" fmla="*/ 82 h 438"/>
                <a:gd name="T2" fmla="*/ 383 w 426"/>
                <a:gd name="T3" fmla="*/ 52 h 438"/>
                <a:gd name="T4" fmla="*/ 348 w 426"/>
                <a:gd name="T5" fmla="*/ 16 h 438"/>
                <a:gd name="T6" fmla="*/ 293 w 426"/>
                <a:gd name="T7" fmla="*/ 0 h 438"/>
                <a:gd name="T8" fmla="*/ 221 w 426"/>
                <a:gd name="T9" fmla="*/ 20 h 438"/>
                <a:gd name="T10" fmla="*/ 175 w 426"/>
                <a:gd name="T11" fmla="*/ 59 h 438"/>
                <a:gd name="T12" fmla="*/ 157 w 426"/>
                <a:gd name="T13" fmla="*/ 108 h 438"/>
                <a:gd name="T14" fmla="*/ 160 w 426"/>
                <a:gd name="T15" fmla="*/ 163 h 438"/>
                <a:gd name="T16" fmla="*/ 172 w 426"/>
                <a:gd name="T17" fmla="*/ 203 h 438"/>
                <a:gd name="T18" fmla="*/ 168 w 426"/>
                <a:gd name="T19" fmla="*/ 236 h 438"/>
                <a:gd name="T20" fmla="*/ 155 w 426"/>
                <a:gd name="T21" fmla="*/ 272 h 438"/>
                <a:gd name="T22" fmla="*/ 135 w 426"/>
                <a:gd name="T23" fmla="*/ 307 h 438"/>
                <a:gd name="T24" fmla="*/ 107 w 426"/>
                <a:gd name="T25" fmla="*/ 339 h 438"/>
                <a:gd name="T26" fmla="*/ 76 w 426"/>
                <a:gd name="T27" fmla="*/ 364 h 438"/>
                <a:gd name="T28" fmla="*/ 45 w 426"/>
                <a:gd name="T29" fmla="*/ 379 h 438"/>
                <a:gd name="T30" fmla="*/ 14 w 426"/>
                <a:gd name="T31" fmla="*/ 381 h 438"/>
                <a:gd name="T32" fmla="*/ 1 w 426"/>
                <a:gd name="T33" fmla="*/ 379 h 438"/>
                <a:gd name="T34" fmla="*/ 16 w 426"/>
                <a:gd name="T35" fmla="*/ 391 h 438"/>
                <a:gd name="T36" fmla="*/ 45 w 426"/>
                <a:gd name="T37" fmla="*/ 396 h 438"/>
                <a:gd name="T38" fmla="*/ 91 w 426"/>
                <a:gd name="T39" fmla="*/ 380 h 438"/>
                <a:gd name="T40" fmla="*/ 121 w 426"/>
                <a:gd name="T41" fmla="*/ 362 h 438"/>
                <a:gd name="T42" fmla="*/ 117 w 426"/>
                <a:gd name="T43" fmla="*/ 376 h 438"/>
                <a:gd name="T44" fmla="*/ 102 w 426"/>
                <a:gd name="T45" fmla="*/ 396 h 438"/>
                <a:gd name="T46" fmla="*/ 69 w 426"/>
                <a:gd name="T47" fmla="*/ 416 h 438"/>
                <a:gd name="T48" fmla="*/ 45 w 426"/>
                <a:gd name="T49" fmla="*/ 424 h 438"/>
                <a:gd name="T50" fmla="*/ 68 w 426"/>
                <a:gd name="T51" fmla="*/ 434 h 438"/>
                <a:gd name="T52" fmla="*/ 111 w 426"/>
                <a:gd name="T53" fmla="*/ 437 h 438"/>
                <a:gd name="T54" fmla="*/ 174 w 426"/>
                <a:gd name="T55" fmla="*/ 411 h 438"/>
                <a:gd name="T56" fmla="*/ 213 w 426"/>
                <a:gd name="T57" fmla="*/ 379 h 438"/>
                <a:gd name="T58" fmla="*/ 225 w 426"/>
                <a:gd name="T59" fmla="*/ 365 h 438"/>
                <a:gd name="T60" fmla="*/ 240 w 426"/>
                <a:gd name="T61" fmla="*/ 346 h 438"/>
                <a:gd name="T62" fmla="*/ 251 w 426"/>
                <a:gd name="T63" fmla="*/ 324 h 438"/>
                <a:gd name="T64" fmla="*/ 253 w 426"/>
                <a:gd name="T65" fmla="*/ 319 h 438"/>
                <a:gd name="T66" fmla="*/ 254 w 426"/>
                <a:gd name="T67" fmla="*/ 343 h 438"/>
                <a:gd name="T68" fmla="*/ 248 w 426"/>
                <a:gd name="T69" fmla="*/ 380 h 438"/>
                <a:gd name="T70" fmla="*/ 225 w 426"/>
                <a:gd name="T71" fmla="*/ 419 h 438"/>
                <a:gd name="T72" fmla="*/ 208 w 426"/>
                <a:gd name="T73" fmla="*/ 436 h 438"/>
                <a:gd name="T74" fmla="*/ 234 w 426"/>
                <a:gd name="T75" fmla="*/ 424 h 438"/>
                <a:gd name="T76" fmla="*/ 267 w 426"/>
                <a:gd name="T77" fmla="*/ 394 h 438"/>
                <a:gd name="T78" fmla="*/ 286 w 426"/>
                <a:gd name="T79" fmla="*/ 343 h 438"/>
                <a:gd name="T80" fmla="*/ 276 w 426"/>
                <a:gd name="T81" fmla="*/ 260 h 438"/>
                <a:gd name="T82" fmla="*/ 283 w 426"/>
                <a:gd name="T83" fmla="*/ 197 h 438"/>
                <a:gd name="T84" fmla="*/ 304 w 426"/>
                <a:gd name="T85" fmla="*/ 160 h 438"/>
                <a:gd name="T86" fmla="*/ 335 w 426"/>
                <a:gd name="T87" fmla="*/ 144 h 438"/>
                <a:gd name="T88" fmla="*/ 375 w 426"/>
                <a:gd name="T89" fmla="*/ 140 h 438"/>
                <a:gd name="T90" fmla="*/ 412 w 426"/>
                <a:gd name="T91" fmla="*/ 152 h 438"/>
                <a:gd name="T92" fmla="*/ 425 w 426"/>
                <a:gd name="T93" fmla="*/ 159 h 438"/>
                <a:gd name="T94" fmla="*/ 413 w 426"/>
                <a:gd name="T95" fmla="*/ 114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6" h="438">
                  <a:moveTo>
                    <a:pt x="403" y="87"/>
                  </a:moveTo>
                  <a:lnTo>
                    <a:pt x="401" y="82"/>
                  </a:lnTo>
                  <a:lnTo>
                    <a:pt x="395" y="69"/>
                  </a:lnTo>
                  <a:lnTo>
                    <a:pt x="383" y="52"/>
                  </a:lnTo>
                  <a:lnTo>
                    <a:pt x="369" y="34"/>
                  </a:lnTo>
                  <a:lnTo>
                    <a:pt x="348" y="16"/>
                  </a:lnTo>
                  <a:lnTo>
                    <a:pt x="322" y="5"/>
                  </a:lnTo>
                  <a:lnTo>
                    <a:pt x="293" y="0"/>
                  </a:lnTo>
                  <a:lnTo>
                    <a:pt x="256" y="6"/>
                  </a:lnTo>
                  <a:lnTo>
                    <a:pt x="221" y="20"/>
                  </a:lnTo>
                  <a:lnTo>
                    <a:pt x="195" y="38"/>
                  </a:lnTo>
                  <a:lnTo>
                    <a:pt x="175" y="59"/>
                  </a:lnTo>
                  <a:lnTo>
                    <a:pt x="162" y="83"/>
                  </a:lnTo>
                  <a:lnTo>
                    <a:pt x="157" y="108"/>
                  </a:lnTo>
                  <a:lnTo>
                    <a:pt x="155" y="135"/>
                  </a:lnTo>
                  <a:lnTo>
                    <a:pt x="160" y="163"/>
                  </a:lnTo>
                  <a:lnTo>
                    <a:pt x="168" y="189"/>
                  </a:lnTo>
                  <a:lnTo>
                    <a:pt x="172" y="203"/>
                  </a:lnTo>
                  <a:lnTo>
                    <a:pt x="172" y="219"/>
                  </a:lnTo>
                  <a:lnTo>
                    <a:pt x="168" y="236"/>
                  </a:lnTo>
                  <a:lnTo>
                    <a:pt x="164" y="254"/>
                  </a:lnTo>
                  <a:lnTo>
                    <a:pt x="155" y="272"/>
                  </a:lnTo>
                  <a:lnTo>
                    <a:pt x="146" y="289"/>
                  </a:lnTo>
                  <a:lnTo>
                    <a:pt x="135" y="307"/>
                  </a:lnTo>
                  <a:lnTo>
                    <a:pt x="121" y="324"/>
                  </a:lnTo>
                  <a:lnTo>
                    <a:pt x="107" y="339"/>
                  </a:lnTo>
                  <a:lnTo>
                    <a:pt x="92" y="353"/>
                  </a:lnTo>
                  <a:lnTo>
                    <a:pt x="76" y="364"/>
                  </a:lnTo>
                  <a:lnTo>
                    <a:pt x="61" y="373"/>
                  </a:lnTo>
                  <a:lnTo>
                    <a:pt x="45" y="379"/>
                  </a:lnTo>
                  <a:lnTo>
                    <a:pt x="29" y="383"/>
                  </a:lnTo>
                  <a:lnTo>
                    <a:pt x="14" y="381"/>
                  </a:lnTo>
                  <a:lnTo>
                    <a:pt x="0" y="377"/>
                  </a:lnTo>
                  <a:lnTo>
                    <a:pt x="1" y="379"/>
                  </a:lnTo>
                  <a:lnTo>
                    <a:pt x="7" y="384"/>
                  </a:lnTo>
                  <a:lnTo>
                    <a:pt x="16" y="391"/>
                  </a:lnTo>
                  <a:lnTo>
                    <a:pt x="29" y="395"/>
                  </a:lnTo>
                  <a:lnTo>
                    <a:pt x="45" y="396"/>
                  </a:lnTo>
                  <a:lnTo>
                    <a:pt x="66" y="392"/>
                  </a:lnTo>
                  <a:lnTo>
                    <a:pt x="91" y="380"/>
                  </a:lnTo>
                  <a:lnTo>
                    <a:pt x="121" y="360"/>
                  </a:lnTo>
                  <a:lnTo>
                    <a:pt x="121" y="362"/>
                  </a:lnTo>
                  <a:lnTo>
                    <a:pt x="120" y="368"/>
                  </a:lnTo>
                  <a:lnTo>
                    <a:pt x="117" y="376"/>
                  </a:lnTo>
                  <a:lnTo>
                    <a:pt x="112" y="386"/>
                  </a:lnTo>
                  <a:lnTo>
                    <a:pt x="102" y="396"/>
                  </a:lnTo>
                  <a:lnTo>
                    <a:pt x="89" y="407"/>
                  </a:lnTo>
                  <a:lnTo>
                    <a:pt x="69" y="416"/>
                  </a:lnTo>
                  <a:lnTo>
                    <a:pt x="43" y="422"/>
                  </a:lnTo>
                  <a:lnTo>
                    <a:pt x="45" y="424"/>
                  </a:lnTo>
                  <a:lnTo>
                    <a:pt x="54" y="429"/>
                  </a:lnTo>
                  <a:lnTo>
                    <a:pt x="68" y="434"/>
                  </a:lnTo>
                  <a:lnTo>
                    <a:pt x="86" y="438"/>
                  </a:lnTo>
                  <a:lnTo>
                    <a:pt x="111" y="437"/>
                  </a:lnTo>
                  <a:lnTo>
                    <a:pt x="139" y="429"/>
                  </a:lnTo>
                  <a:lnTo>
                    <a:pt x="174" y="411"/>
                  </a:lnTo>
                  <a:lnTo>
                    <a:pt x="212" y="381"/>
                  </a:lnTo>
                  <a:lnTo>
                    <a:pt x="213" y="379"/>
                  </a:lnTo>
                  <a:lnTo>
                    <a:pt x="218" y="373"/>
                  </a:lnTo>
                  <a:lnTo>
                    <a:pt x="225" y="365"/>
                  </a:lnTo>
                  <a:lnTo>
                    <a:pt x="231" y="356"/>
                  </a:lnTo>
                  <a:lnTo>
                    <a:pt x="240" y="346"/>
                  </a:lnTo>
                  <a:lnTo>
                    <a:pt x="246" y="334"/>
                  </a:lnTo>
                  <a:lnTo>
                    <a:pt x="251" y="324"/>
                  </a:lnTo>
                  <a:lnTo>
                    <a:pt x="253" y="316"/>
                  </a:lnTo>
                  <a:lnTo>
                    <a:pt x="253" y="319"/>
                  </a:lnTo>
                  <a:lnTo>
                    <a:pt x="254" y="328"/>
                  </a:lnTo>
                  <a:lnTo>
                    <a:pt x="254" y="343"/>
                  </a:lnTo>
                  <a:lnTo>
                    <a:pt x="253" y="361"/>
                  </a:lnTo>
                  <a:lnTo>
                    <a:pt x="248" y="380"/>
                  </a:lnTo>
                  <a:lnTo>
                    <a:pt x="238" y="400"/>
                  </a:lnTo>
                  <a:lnTo>
                    <a:pt x="225" y="419"/>
                  </a:lnTo>
                  <a:lnTo>
                    <a:pt x="204" y="437"/>
                  </a:lnTo>
                  <a:lnTo>
                    <a:pt x="208" y="436"/>
                  </a:lnTo>
                  <a:lnTo>
                    <a:pt x="219" y="431"/>
                  </a:lnTo>
                  <a:lnTo>
                    <a:pt x="234" y="424"/>
                  </a:lnTo>
                  <a:lnTo>
                    <a:pt x="251" y="411"/>
                  </a:lnTo>
                  <a:lnTo>
                    <a:pt x="267" y="394"/>
                  </a:lnTo>
                  <a:lnTo>
                    <a:pt x="279" y="372"/>
                  </a:lnTo>
                  <a:lnTo>
                    <a:pt x="286" y="343"/>
                  </a:lnTo>
                  <a:lnTo>
                    <a:pt x="283" y="308"/>
                  </a:lnTo>
                  <a:lnTo>
                    <a:pt x="276" y="260"/>
                  </a:lnTo>
                  <a:lnTo>
                    <a:pt x="278" y="225"/>
                  </a:lnTo>
                  <a:lnTo>
                    <a:pt x="283" y="197"/>
                  </a:lnTo>
                  <a:lnTo>
                    <a:pt x="295" y="171"/>
                  </a:lnTo>
                  <a:lnTo>
                    <a:pt x="304" y="160"/>
                  </a:lnTo>
                  <a:lnTo>
                    <a:pt x="318" y="151"/>
                  </a:lnTo>
                  <a:lnTo>
                    <a:pt x="335" y="144"/>
                  </a:lnTo>
                  <a:lnTo>
                    <a:pt x="355" y="140"/>
                  </a:lnTo>
                  <a:lnTo>
                    <a:pt x="375" y="140"/>
                  </a:lnTo>
                  <a:lnTo>
                    <a:pt x="395" y="144"/>
                  </a:lnTo>
                  <a:lnTo>
                    <a:pt x="412" y="152"/>
                  </a:lnTo>
                  <a:lnTo>
                    <a:pt x="426" y="167"/>
                  </a:lnTo>
                  <a:lnTo>
                    <a:pt x="425" y="159"/>
                  </a:lnTo>
                  <a:lnTo>
                    <a:pt x="420" y="140"/>
                  </a:lnTo>
                  <a:lnTo>
                    <a:pt x="413" y="114"/>
                  </a:lnTo>
                  <a:lnTo>
                    <a:pt x="403" y="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1" name="Freeform 37"/>
            <p:cNvSpPr>
              <a:spLocks/>
            </p:cNvSpPr>
            <p:nvPr/>
          </p:nvSpPr>
          <p:spPr bwMode="auto">
            <a:xfrm>
              <a:off x="4706" y="1454"/>
              <a:ext cx="82" cy="73"/>
            </a:xfrm>
            <a:custGeom>
              <a:avLst/>
              <a:gdLst>
                <a:gd name="T0" fmla="*/ 163 w 163"/>
                <a:gd name="T1" fmla="*/ 43 h 148"/>
                <a:gd name="T2" fmla="*/ 160 w 163"/>
                <a:gd name="T3" fmla="*/ 39 h 148"/>
                <a:gd name="T4" fmla="*/ 149 w 163"/>
                <a:gd name="T5" fmla="*/ 29 h 148"/>
                <a:gd name="T6" fmla="*/ 133 w 163"/>
                <a:gd name="T7" fmla="*/ 18 h 148"/>
                <a:gd name="T8" fmla="*/ 112 w 163"/>
                <a:gd name="T9" fmla="*/ 7 h 148"/>
                <a:gd name="T10" fmla="*/ 88 w 163"/>
                <a:gd name="T11" fmla="*/ 0 h 148"/>
                <a:gd name="T12" fmla="*/ 61 w 163"/>
                <a:gd name="T13" fmla="*/ 3 h 148"/>
                <a:gd name="T14" fmla="*/ 31 w 163"/>
                <a:gd name="T15" fmla="*/ 14 h 148"/>
                <a:gd name="T16" fmla="*/ 0 w 163"/>
                <a:gd name="T17" fmla="*/ 42 h 148"/>
                <a:gd name="T18" fmla="*/ 2 w 163"/>
                <a:gd name="T19" fmla="*/ 39 h 148"/>
                <a:gd name="T20" fmla="*/ 7 w 163"/>
                <a:gd name="T21" fmla="*/ 35 h 148"/>
                <a:gd name="T22" fmla="*/ 16 w 163"/>
                <a:gd name="T23" fmla="*/ 28 h 148"/>
                <a:gd name="T24" fmla="*/ 27 w 163"/>
                <a:gd name="T25" fmla="*/ 21 h 148"/>
                <a:gd name="T26" fmla="*/ 42 w 163"/>
                <a:gd name="T27" fmla="*/ 15 h 148"/>
                <a:gd name="T28" fmla="*/ 59 w 163"/>
                <a:gd name="T29" fmla="*/ 13 h 148"/>
                <a:gd name="T30" fmla="*/ 80 w 163"/>
                <a:gd name="T31" fmla="*/ 15 h 148"/>
                <a:gd name="T32" fmla="*/ 102 w 163"/>
                <a:gd name="T33" fmla="*/ 23 h 148"/>
                <a:gd name="T34" fmla="*/ 98 w 163"/>
                <a:gd name="T35" fmla="*/ 23 h 148"/>
                <a:gd name="T36" fmla="*/ 86 w 163"/>
                <a:gd name="T37" fmla="*/ 24 h 148"/>
                <a:gd name="T38" fmla="*/ 70 w 163"/>
                <a:gd name="T39" fmla="*/ 29 h 148"/>
                <a:gd name="T40" fmla="*/ 53 w 163"/>
                <a:gd name="T41" fmla="*/ 38 h 148"/>
                <a:gd name="T42" fmla="*/ 35 w 163"/>
                <a:gd name="T43" fmla="*/ 52 h 148"/>
                <a:gd name="T44" fmla="*/ 23 w 163"/>
                <a:gd name="T45" fmla="*/ 75 h 148"/>
                <a:gd name="T46" fmla="*/ 16 w 163"/>
                <a:gd name="T47" fmla="*/ 106 h 148"/>
                <a:gd name="T48" fmla="*/ 17 w 163"/>
                <a:gd name="T49" fmla="*/ 148 h 148"/>
                <a:gd name="T50" fmla="*/ 18 w 163"/>
                <a:gd name="T51" fmla="*/ 142 h 148"/>
                <a:gd name="T52" fmla="*/ 21 w 163"/>
                <a:gd name="T53" fmla="*/ 127 h 148"/>
                <a:gd name="T54" fmla="*/ 28 w 163"/>
                <a:gd name="T55" fmla="*/ 106 h 148"/>
                <a:gd name="T56" fmla="*/ 41 w 163"/>
                <a:gd name="T57" fmla="*/ 83 h 148"/>
                <a:gd name="T58" fmla="*/ 59 w 163"/>
                <a:gd name="T59" fmla="*/ 61 h 148"/>
                <a:gd name="T60" fmla="*/ 85 w 163"/>
                <a:gd name="T61" fmla="*/ 45 h 148"/>
                <a:gd name="T62" fmla="*/ 119 w 163"/>
                <a:gd name="T63" fmla="*/ 38 h 148"/>
                <a:gd name="T64" fmla="*/ 163 w 163"/>
                <a:gd name="T65" fmla="*/ 43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148">
                  <a:moveTo>
                    <a:pt x="163" y="43"/>
                  </a:moveTo>
                  <a:lnTo>
                    <a:pt x="160" y="39"/>
                  </a:lnTo>
                  <a:lnTo>
                    <a:pt x="149" y="29"/>
                  </a:lnTo>
                  <a:lnTo>
                    <a:pt x="133" y="18"/>
                  </a:lnTo>
                  <a:lnTo>
                    <a:pt x="112" y="7"/>
                  </a:lnTo>
                  <a:lnTo>
                    <a:pt x="88" y="0"/>
                  </a:lnTo>
                  <a:lnTo>
                    <a:pt x="61" y="3"/>
                  </a:lnTo>
                  <a:lnTo>
                    <a:pt x="31" y="14"/>
                  </a:lnTo>
                  <a:lnTo>
                    <a:pt x="0" y="42"/>
                  </a:lnTo>
                  <a:lnTo>
                    <a:pt x="2" y="39"/>
                  </a:lnTo>
                  <a:lnTo>
                    <a:pt x="7" y="35"/>
                  </a:lnTo>
                  <a:lnTo>
                    <a:pt x="16" y="28"/>
                  </a:lnTo>
                  <a:lnTo>
                    <a:pt x="27" y="21"/>
                  </a:lnTo>
                  <a:lnTo>
                    <a:pt x="42" y="15"/>
                  </a:lnTo>
                  <a:lnTo>
                    <a:pt x="59" y="13"/>
                  </a:lnTo>
                  <a:lnTo>
                    <a:pt x="80" y="15"/>
                  </a:lnTo>
                  <a:lnTo>
                    <a:pt x="102" y="23"/>
                  </a:lnTo>
                  <a:lnTo>
                    <a:pt x="98" y="23"/>
                  </a:lnTo>
                  <a:lnTo>
                    <a:pt x="86" y="24"/>
                  </a:lnTo>
                  <a:lnTo>
                    <a:pt x="70" y="29"/>
                  </a:lnTo>
                  <a:lnTo>
                    <a:pt x="53" y="38"/>
                  </a:lnTo>
                  <a:lnTo>
                    <a:pt x="35" y="52"/>
                  </a:lnTo>
                  <a:lnTo>
                    <a:pt x="23" y="75"/>
                  </a:lnTo>
                  <a:lnTo>
                    <a:pt x="16" y="106"/>
                  </a:lnTo>
                  <a:lnTo>
                    <a:pt x="17" y="148"/>
                  </a:lnTo>
                  <a:lnTo>
                    <a:pt x="18" y="142"/>
                  </a:lnTo>
                  <a:lnTo>
                    <a:pt x="21" y="127"/>
                  </a:lnTo>
                  <a:lnTo>
                    <a:pt x="28" y="106"/>
                  </a:lnTo>
                  <a:lnTo>
                    <a:pt x="41" y="83"/>
                  </a:lnTo>
                  <a:lnTo>
                    <a:pt x="59" y="61"/>
                  </a:lnTo>
                  <a:lnTo>
                    <a:pt x="85" y="45"/>
                  </a:lnTo>
                  <a:lnTo>
                    <a:pt x="119" y="38"/>
                  </a:lnTo>
                  <a:lnTo>
                    <a:pt x="163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2" name="Freeform 38"/>
            <p:cNvSpPr>
              <a:spLocks/>
            </p:cNvSpPr>
            <p:nvPr/>
          </p:nvSpPr>
          <p:spPr bwMode="auto">
            <a:xfrm>
              <a:off x="4678" y="1560"/>
              <a:ext cx="54" cy="83"/>
            </a:xfrm>
            <a:custGeom>
              <a:avLst/>
              <a:gdLst>
                <a:gd name="T0" fmla="*/ 107 w 107"/>
                <a:gd name="T1" fmla="*/ 0 h 166"/>
                <a:gd name="T2" fmla="*/ 107 w 107"/>
                <a:gd name="T3" fmla="*/ 6 h 166"/>
                <a:gd name="T4" fmla="*/ 105 w 107"/>
                <a:gd name="T5" fmla="*/ 20 h 166"/>
                <a:gd name="T6" fmla="*/ 102 w 107"/>
                <a:gd name="T7" fmla="*/ 41 h 166"/>
                <a:gd name="T8" fmla="*/ 93 w 107"/>
                <a:gd name="T9" fmla="*/ 66 h 166"/>
                <a:gd name="T10" fmla="*/ 80 w 107"/>
                <a:gd name="T11" fmla="*/ 93 h 166"/>
                <a:gd name="T12" fmla="*/ 61 w 107"/>
                <a:gd name="T13" fmla="*/ 121 h 166"/>
                <a:gd name="T14" fmla="*/ 35 w 107"/>
                <a:gd name="T15" fmla="*/ 145 h 166"/>
                <a:gd name="T16" fmla="*/ 0 w 107"/>
                <a:gd name="T17" fmla="*/ 166 h 166"/>
                <a:gd name="T18" fmla="*/ 4 w 107"/>
                <a:gd name="T19" fmla="*/ 163 h 166"/>
                <a:gd name="T20" fmla="*/ 15 w 107"/>
                <a:gd name="T21" fmla="*/ 151 h 166"/>
                <a:gd name="T22" fmla="*/ 30 w 107"/>
                <a:gd name="T23" fmla="*/ 135 h 166"/>
                <a:gd name="T24" fmla="*/ 49 w 107"/>
                <a:gd name="T25" fmla="*/ 114 h 166"/>
                <a:gd name="T26" fmla="*/ 67 w 107"/>
                <a:gd name="T27" fmla="*/ 89 h 166"/>
                <a:gd name="T28" fmla="*/ 84 w 107"/>
                <a:gd name="T29" fmla="*/ 60 h 166"/>
                <a:gd name="T30" fmla="*/ 98 w 107"/>
                <a:gd name="T31" fmla="*/ 31 h 166"/>
                <a:gd name="T32" fmla="*/ 107 w 107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7" h="166">
                  <a:moveTo>
                    <a:pt x="107" y="0"/>
                  </a:moveTo>
                  <a:lnTo>
                    <a:pt x="107" y="6"/>
                  </a:lnTo>
                  <a:lnTo>
                    <a:pt x="105" y="20"/>
                  </a:lnTo>
                  <a:lnTo>
                    <a:pt x="102" y="41"/>
                  </a:lnTo>
                  <a:lnTo>
                    <a:pt x="93" y="66"/>
                  </a:lnTo>
                  <a:lnTo>
                    <a:pt x="80" y="93"/>
                  </a:lnTo>
                  <a:lnTo>
                    <a:pt x="61" y="121"/>
                  </a:lnTo>
                  <a:lnTo>
                    <a:pt x="35" y="145"/>
                  </a:lnTo>
                  <a:lnTo>
                    <a:pt x="0" y="166"/>
                  </a:lnTo>
                  <a:lnTo>
                    <a:pt x="4" y="163"/>
                  </a:lnTo>
                  <a:lnTo>
                    <a:pt x="15" y="151"/>
                  </a:lnTo>
                  <a:lnTo>
                    <a:pt x="30" y="135"/>
                  </a:lnTo>
                  <a:lnTo>
                    <a:pt x="49" y="114"/>
                  </a:lnTo>
                  <a:lnTo>
                    <a:pt x="67" y="89"/>
                  </a:lnTo>
                  <a:lnTo>
                    <a:pt x="84" y="60"/>
                  </a:lnTo>
                  <a:lnTo>
                    <a:pt x="98" y="31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3" name="Freeform 39"/>
            <p:cNvSpPr>
              <a:spLocks/>
            </p:cNvSpPr>
            <p:nvPr/>
          </p:nvSpPr>
          <p:spPr bwMode="auto">
            <a:xfrm>
              <a:off x="4812" y="1516"/>
              <a:ext cx="28" cy="59"/>
            </a:xfrm>
            <a:custGeom>
              <a:avLst/>
              <a:gdLst>
                <a:gd name="T0" fmla="*/ 57 w 57"/>
                <a:gd name="T1" fmla="*/ 118 h 118"/>
                <a:gd name="T2" fmla="*/ 54 w 57"/>
                <a:gd name="T3" fmla="*/ 116 h 118"/>
                <a:gd name="T4" fmla="*/ 49 w 57"/>
                <a:gd name="T5" fmla="*/ 108 h 118"/>
                <a:gd name="T6" fmla="*/ 41 w 57"/>
                <a:gd name="T7" fmla="*/ 95 h 118"/>
                <a:gd name="T8" fmla="*/ 30 w 57"/>
                <a:gd name="T9" fmla="*/ 80 h 118"/>
                <a:gd name="T10" fmla="*/ 21 w 57"/>
                <a:gd name="T11" fmla="*/ 62 h 118"/>
                <a:gd name="T12" fmla="*/ 12 w 57"/>
                <a:gd name="T13" fmla="*/ 42 h 118"/>
                <a:gd name="T14" fmla="*/ 5 w 57"/>
                <a:gd name="T15" fmla="*/ 20 h 118"/>
                <a:gd name="T16" fmla="*/ 0 w 57"/>
                <a:gd name="T17" fmla="*/ 0 h 118"/>
                <a:gd name="T18" fmla="*/ 0 w 57"/>
                <a:gd name="T19" fmla="*/ 4 h 118"/>
                <a:gd name="T20" fmla="*/ 0 w 57"/>
                <a:gd name="T21" fmla="*/ 16 h 118"/>
                <a:gd name="T22" fmla="*/ 3 w 57"/>
                <a:gd name="T23" fmla="*/ 32 h 118"/>
                <a:gd name="T24" fmla="*/ 6 w 57"/>
                <a:gd name="T25" fmla="*/ 51 h 118"/>
                <a:gd name="T26" fmla="*/ 13 w 57"/>
                <a:gd name="T27" fmla="*/ 72 h 118"/>
                <a:gd name="T28" fmla="*/ 23 w 57"/>
                <a:gd name="T29" fmla="*/ 92 h 118"/>
                <a:gd name="T30" fmla="*/ 37 w 57"/>
                <a:gd name="T31" fmla="*/ 108 h 118"/>
                <a:gd name="T32" fmla="*/ 57 w 57"/>
                <a:gd name="T33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118">
                  <a:moveTo>
                    <a:pt x="57" y="118"/>
                  </a:moveTo>
                  <a:lnTo>
                    <a:pt x="54" y="116"/>
                  </a:lnTo>
                  <a:lnTo>
                    <a:pt x="49" y="108"/>
                  </a:lnTo>
                  <a:lnTo>
                    <a:pt x="41" y="95"/>
                  </a:lnTo>
                  <a:lnTo>
                    <a:pt x="30" y="80"/>
                  </a:lnTo>
                  <a:lnTo>
                    <a:pt x="21" y="62"/>
                  </a:lnTo>
                  <a:lnTo>
                    <a:pt x="12" y="42"/>
                  </a:lnTo>
                  <a:lnTo>
                    <a:pt x="5" y="2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6"/>
                  </a:lnTo>
                  <a:lnTo>
                    <a:pt x="3" y="32"/>
                  </a:lnTo>
                  <a:lnTo>
                    <a:pt x="6" y="51"/>
                  </a:lnTo>
                  <a:lnTo>
                    <a:pt x="13" y="72"/>
                  </a:lnTo>
                  <a:lnTo>
                    <a:pt x="23" y="92"/>
                  </a:lnTo>
                  <a:lnTo>
                    <a:pt x="37" y="108"/>
                  </a:lnTo>
                  <a:lnTo>
                    <a:pt x="57" y="1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4" name="Freeform 40"/>
            <p:cNvSpPr>
              <a:spLocks/>
            </p:cNvSpPr>
            <p:nvPr/>
          </p:nvSpPr>
          <p:spPr bwMode="auto">
            <a:xfrm>
              <a:off x="4790" y="1482"/>
              <a:ext cx="14" cy="18"/>
            </a:xfrm>
            <a:custGeom>
              <a:avLst/>
              <a:gdLst>
                <a:gd name="T0" fmla="*/ 26 w 26"/>
                <a:gd name="T1" fmla="*/ 7 h 37"/>
                <a:gd name="T2" fmla="*/ 23 w 26"/>
                <a:gd name="T3" fmla="*/ 10 h 37"/>
                <a:gd name="T4" fmla="*/ 16 w 26"/>
                <a:gd name="T5" fmla="*/ 17 h 37"/>
                <a:gd name="T6" fmla="*/ 10 w 26"/>
                <a:gd name="T7" fmla="*/ 26 h 37"/>
                <a:gd name="T8" fmla="*/ 8 w 26"/>
                <a:gd name="T9" fmla="*/ 37 h 37"/>
                <a:gd name="T10" fmla="*/ 7 w 26"/>
                <a:gd name="T11" fmla="*/ 35 h 37"/>
                <a:gd name="T12" fmla="*/ 4 w 26"/>
                <a:gd name="T13" fmla="*/ 31 h 37"/>
                <a:gd name="T14" fmla="*/ 1 w 26"/>
                <a:gd name="T15" fmla="*/ 25 h 37"/>
                <a:gd name="T16" fmla="*/ 0 w 26"/>
                <a:gd name="T17" fmla="*/ 18 h 37"/>
                <a:gd name="T18" fmla="*/ 0 w 26"/>
                <a:gd name="T19" fmla="*/ 11 h 37"/>
                <a:gd name="T20" fmla="*/ 3 w 26"/>
                <a:gd name="T21" fmla="*/ 5 h 37"/>
                <a:gd name="T22" fmla="*/ 11 w 26"/>
                <a:gd name="T23" fmla="*/ 1 h 37"/>
                <a:gd name="T24" fmla="*/ 25 w 26"/>
                <a:gd name="T25" fmla="*/ 0 h 37"/>
                <a:gd name="T26" fmla="*/ 26 w 26"/>
                <a:gd name="T27" fmla="*/ 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37">
                  <a:moveTo>
                    <a:pt x="26" y="7"/>
                  </a:moveTo>
                  <a:lnTo>
                    <a:pt x="23" y="10"/>
                  </a:lnTo>
                  <a:lnTo>
                    <a:pt x="16" y="17"/>
                  </a:lnTo>
                  <a:lnTo>
                    <a:pt x="10" y="26"/>
                  </a:lnTo>
                  <a:lnTo>
                    <a:pt x="8" y="37"/>
                  </a:lnTo>
                  <a:lnTo>
                    <a:pt x="7" y="35"/>
                  </a:lnTo>
                  <a:lnTo>
                    <a:pt x="4" y="31"/>
                  </a:lnTo>
                  <a:lnTo>
                    <a:pt x="1" y="25"/>
                  </a:lnTo>
                  <a:lnTo>
                    <a:pt x="0" y="18"/>
                  </a:lnTo>
                  <a:lnTo>
                    <a:pt x="0" y="11"/>
                  </a:lnTo>
                  <a:lnTo>
                    <a:pt x="3" y="5"/>
                  </a:lnTo>
                  <a:lnTo>
                    <a:pt x="11" y="1"/>
                  </a:lnTo>
                  <a:lnTo>
                    <a:pt x="25" y="0"/>
                  </a:lnTo>
                  <a:lnTo>
                    <a:pt x="26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5" name="Freeform 41"/>
            <p:cNvSpPr>
              <a:spLocks/>
            </p:cNvSpPr>
            <p:nvPr/>
          </p:nvSpPr>
          <p:spPr bwMode="auto">
            <a:xfrm>
              <a:off x="4793" y="1766"/>
              <a:ext cx="229" cy="220"/>
            </a:xfrm>
            <a:custGeom>
              <a:avLst/>
              <a:gdLst>
                <a:gd name="T0" fmla="*/ 79 w 459"/>
                <a:gd name="T1" fmla="*/ 13 h 441"/>
                <a:gd name="T2" fmla="*/ 89 w 459"/>
                <a:gd name="T3" fmla="*/ 9 h 441"/>
                <a:gd name="T4" fmla="*/ 114 w 459"/>
                <a:gd name="T5" fmla="*/ 2 h 441"/>
                <a:gd name="T6" fmla="*/ 144 w 459"/>
                <a:gd name="T7" fmla="*/ 1 h 441"/>
                <a:gd name="T8" fmla="*/ 171 w 459"/>
                <a:gd name="T9" fmla="*/ 18 h 441"/>
                <a:gd name="T10" fmla="*/ 230 w 459"/>
                <a:gd name="T11" fmla="*/ 25 h 441"/>
                <a:gd name="T12" fmla="*/ 242 w 459"/>
                <a:gd name="T13" fmla="*/ 30 h 441"/>
                <a:gd name="T14" fmla="*/ 262 w 459"/>
                <a:gd name="T15" fmla="*/ 40 h 441"/>
                <a:gd name="T16" fmla="*/ 280 w 459"/>
                <a:gd name="T17" fmla="*/ 56 h 441"/>
                <a:gd name="T18" fmla="*/ 390 w 459"/>
                <a:gd name="T19" fmla="*/ 147 h 441"/>
                <a:gd name="T20" fmla="*/ 373 w 459"/>
                <a:gd name="T21" fmla="*/ 63 h 441"/>
                <a:gd name="T22" fmla="*/ 379 w 459"/>
                <a:gd name="T23" fmla="*/ 56 h 441"/>
                <a:gd name="T24" fmla="*/ 394 w 459"/>
                <a:gd name="T25" fmla="*/ 49 h 441"/>
                <a:gd name="T26" fmla="*/ 418 w 459"/>
                <a:gd name="T27" fmla="*/ 47 h 441"/>
                <a:gd name="T28" fmla="*/ 445 w 459"/>
                <a:gd name="T29" fmla="*/ 86 h 441"/>
                <a:gd name="T30" fmla="*/ 456 w 459"/>
                <a:gd name="T31" fmla="*/ 133 h 441"/>
                <a:gd name="T32" fmla="*/ 459 w 459"/>
                <a:gd name="T33" fmla="*/ 155 h 441"/>
                <a:gd name="T34" fmla="*/ 458 w 459"/>
                <a:gd name="T35" fmla="*/ 167 h 441"/>
                <a:gd name="T36" fmla="*/ 439 w 459"/>
                <a:gd name="T37" fmla="*/ 230 h 441"/>
                <a:gd name="T38" fmla="*/ 287 w 459"/>
                <a:gd name="T39" fmla="*/ 177 h 441"/>
                <a:gd name="T40" fmla="*/ 279 w 459"/>
                <a:gd name="T41" fmla="*/ 206 h 441"/>
                <a:gd name="T42" fmla="*/ 274 w 459"/>
                <a:gd name="T43" fmla="*/ 214 h 441"/>
                <a:gd name="T44" fmla="*/ 263 w 459"/>
                <a:gd name="T45" fmla="*/ 235 h 441"/>
                <a:gd name="T46" fmla="*/ 251 w 459"/>
                <a:gd name="T47" fmla="*/ 255 h 441"/>
                <a:gd name="T48" fmla="*/ 243 w 459"/>
                <a:gd name="T49" fmla="*/ 270 h 441"/>
                <a:gd name="T50" fmla="*/ 241 w 459"/>
                <a:gd name="T51" fmla="*/ 292 h 441"/>
                <a:gd name="T52" fmla="*/ 257 w 459"/>
                <a:gd name="T53" fmla="*/ 319 h 441"/>
                <a:gd name="T54" fmla="*/ 264 w 459"/>
                <a:gd name="T55" fmla="*/ 324 h 441"/>
                <a:gd name="T56" fmla="*/ 273 w 459"/>
                <a:gd name="T57" fmla="*/ 334 h 441"/>
                <a:gd name="T58" fmla="*/ 285 w 459"/>
                <a:gd name="T59" fmla="*/ 344 h 441"/>
                <a:gd name="T60" fmla="*/ 297 w 459"/>
                <a:gd name="T61" fmla="*/ 354 h 441"/>
                <a:gd name="T62" fmla="*/ 309 w 459"/>
                <a:gd name="T63" fmla="*/ 364 h 441"/>
                <a:gd name="T64" fmla="*/ 318 w 459"/>
                <a:gd name="T65" fmla="*/ 374 h 441"/>
                <a:gd name="T66" fmla="*/ 327 w 459"/>
                <a:gd name="T67" fmla="*/ 387 h 441"/>
                <a:gd name="T68" fmla="*/ 338 w 459"/>
                <a:gd name="T69" fmla="*/ 400 h 441"/>
                <a:gd name="T70" fmla="*/ 330 w 459"/>
                <a:gd name="T71" fmla="*/ 404 h 441"/>
                <a:gd name="T72" fmla="*/ 307 w 459"/>
                <a:gd name="T73" fmla="*/ 412 h 441"/>
                <a:gd name="T74" fmla="*/ 273 w 459"/>
                <a:gd name="T75" fmla="*/ 422 h 441"/>
                <a:gd name="T76" fmla="*/ 232 w 459"/>
                <a:gd name="T77" fmla="*/ 433 h 441"/>
                <a:gd name="T78" fmla="*/ 186 w 459"/>
                <a:gd name="T79" fmla="*/ 440 h 441"/>
                <a:gd name="T80" fmla="*/ 139 w 459"/>
                <a:gd name="T81" fmla="*/ 441 h 441"/>
                <a:gd name="T82" fmla="*/ 95 w 459"/>
                <a:gd name="T83" fmla="*/ 434 h 441"/>
                <a:gd name="T84" fmla="*/ 57 w 459"/>
                <a:gd name="T85" fmla="*/ 417 h 441"/>
                <a:gd name="T86" fmla="*/ 69 w 459"/>
                <a:gd name="T87" fmla="*/ 403 h 441"/>
                <a:gd name="T88" fmla="*/ 92 w 459"/>
                <a:gd name="T89" fmla="*/ 365 h 441"/>
                <a:gd name="T90" fmla="*/ 101 w 459"/>
                <a:gd name="T91" fmla="*/ 307 h 441"/>
                <a:gd name="T92" fmla="*/ 69 w 459"/>
                <a:gd name="T93" fmla="*/ 236 h 441"/>
                <a:gd name="T94" fmla="*/ 36 w 459"/>
                <a:gd name="T95" fmla="*/ 187 h 441"/>
                <a:gd name="T96" fmla="*/ 10 w 459"/>
                <a:gd name="T97" fmla="*/ 139 h 441"/>
                <a:gd name="T98" fmla="*/ 0 w 459"/>
                <a:gd name="T99" fmla="*/ 92 h 441"/>
                <a:gd name="T100" fmla="*/ 15 w 459"/>
                <a:gd name="T101" fmla="*/ 46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9" h="441">
                  <a:moveTo>
                    <a:pt x="15" y="46"/>
                  </a:moveTo>
                  <a:lnTo>
                    <a:pt x="79" y="13"/>
                  </a:lnTo>
                  <a:lnTo>
                    <a:pt x="81" y="12"/>
                  </a:lnTo>
                  <a:lnTo>
                    <a:pt x="89" y="9"/>
                  </a:lnTo>
                  <a:lnTo>
                    <a:pt x="101" y="5"/>
                  </a:lnTo>
                  <a:lnTo>
                    <a:pt x="114" y="2"/>
                  </a:lnTo>
                  <a:lnTo>
                    <a:pt x="129" y="0"/>
                  </a:lnTo>
                  <a:lnTo>
                    <a:pt x="144" y="1"/>
                  </a:lnTo>
                  <a:lnTo>
                    <a:pt x="159" y="6"/>
                  </a:lnTo>
                  <a:lnTo>
                    <a:pt x="171" y="18"/>
                  </a:lnTo>
                  <a:lnTo>
                    <a:pt x="227" y="24"/>
                  </a:lnTo>
                  <a:lnTo>
                    <a:pt x="230" y="25"/>
                  </a:lnTo>
                  <a:lnTo>
                    <a:pt x="234" y="26"/>
                  </a:lnTo>
                  <a:lnTo>
                    <a:pt x="242" y="30"/>
                  </a:lnTo>
                  <a:lnTo>
                    <a:pt x="251" y="34"/>
                  </a:lnTo>
                  <a:lnTo>
                    <a:pt x="262" y="40"/>
                  </a:lnTo>
                  <a:lnTo>
                    <a:pt x="271" y="48"/>
                  </a:lnTo>
                  <a:lnTo>
                    <a:pt x="280" y="56"/>
                  </a:lnTo>
                  <a:lnTo>
                    <a:pt x="286" y="66"/>
                  </a:lnTo>
                  <a:lnTo>
                    <a:pt x="390" y="147"/>
                  </a:lnTo>
                  <a:lnTo>
                    <a:pt x="372" y="64"/>
                  </a:lnTo>
                  <a:lnTo>
                    <a:pt x="373" y="63"/>
                  </a:lnTo>
                  <a:lnTo>
                    <a:pt x="376" y="61"/>
                  </a:lnTo>
                  <a:lnTo>
                    <a:pt x="379" y="56"/>
                  </a:lnTo>
                  <a:lnTo>
                    <a:pt x="386" y="53"/>
                  </a:lnTo>
                  <a:lnTo>
                    <a:pt x="394" y="49"/>
                  </a:lnTo>
                  <a:lnTo>
                    <a:pt x="405" y="47"/>
                  </a:lnTo>
                  <a:lnTo>
                    <a:pt x="418" y="47"/>
                  </a:lnTo>
                  <a:lnTo>
                    <a:pt x="433" y="49"/>
                  </a:lnTo>
                  <a:lnTo>
                    <a:pt x="445" y="86"/>
                  </a:lnTo>
                  <a:lnTo>
                    <a:pt x="452" y="114"/>
                  </a:lnTo>
                  <a:lnTo>
                    <a:pt x="456" y="133"/>
                  </a:lnTo>
                  <a:lnTo>
                    <a:pt x="459" y="146"/>
                  </a:lnTo>
                  <a:lnTo>
                    <a:pt x="459" y="155"/>
                  </a:lnTo>
                  <a:lnTo>
                    <a:pt x="459" y="161"/>
                  </a:lnTo>
                  <a:lnTo>
                    <a:pt x="458" y="167"/>
                  </a:lnTo>
                  <a:lnTo>
                    <a:pt x="458" y="172"/>
                  </a:lnTo>
                  <a:lnTo>
                    <a:pt x="439" y="230"/>
                  </a:lnTo>
                  <a:lnTo>
                    <a:pt x="375" y="226"/>
                  </a:lnTo>
                  <a:lnTo>
                    <a:pt x="287" y="177"/>
                  </a:lnTo>
                  <a:lnTo>
                    <a:pt x="263" y="176"/>
                  </a:lnTo>
                  <a:lnTo>
                    <a:pt x="279" y="206"/>
                  </a:lnTo>
                  <a:lnTo>
                    <a:pt x="278" y="208"/>
                  </a:lnTo>
                  <a:lnTo>
                    <a:pt x="274" y="214"/>
                  </a:lnTo>
                  <a:lnTo>
                    <a:pt x="270" y="223"/>
                  </a:lnTo>
                  <a:lnTo>
                    <a:pt x="263" y="235"/>
                  </a:lnTo>
                  <a:lnTo>
                    <a:pt x="257" y="245"/>
                  </a:lnTo>
                  <a:lnTo>
                    <a:pt x="251" y="255"/>
                  </a:lnTo>
                  <a:lnTo>
                    <a:pt x="247" y="264"/>
                  </a:lnTo>
                  <a:lnTo>
                    <a:pt x="243" y="270"/>
                  </a:lnTo>
                  <a:lnTo>
                    <a:pt x="240" y="281"/>
                  </a:lnTo>
                  <a:lnTo>
                    <a:pt x="241" y="292"/>
                  </a:lnTo>
                  <a:lnTo>
                    <a:pt x="246" y="305"/>
                  </a:lnTo>
                  <a:lnTo>
                    <a:pt x="257" y="319"/>
                  </a:lnTo>
                  <a:lnTo>
                    <a:pt x="261" y="321"/>
                  </a:lnTo>
                  <a:lnTo>
                    <a:pt x="264" y="324"/>
                  </a:lnTo>
                  <a:lnTo>
                    <a:pt x="268" y="329"/>
                  </a:lnTo>
                  <a:lnTo>
                    <a:pt x="273" y="334"/>
                  </a:lnTo>
                  <a:lnTo>
                    <a:pt x="278" y="339"/>
                  </a:lnTo>
                  <a:lnTo>
                    <a:pt x="285" y="344"/>
                  </a:lnTo>
                  <a:lnTo>
                    <a:pt x="291" y="350"/>
                  </a:lnTo>
                  <a:lnTo>
                    <a:pt x="297" y="354"/>
                  </a:lnTo>
                  <a:lnTo>
                    <a:pt x="304" y="359"/>
                  </a:lnTo>
                  <a:lnTo>
                    <a:pt x="309" y="364"/>
                  </a:lnTo>
                  <a:lnTo>
                    <a:pt x="314" y="369"/>
                  </a:lnTo>
                  <a:lnTo>
                    <a:pt x="318" y="374"/>
                  </a:lnTo>
                  <a:lnTo>
                    <a:pt x="323" y="380"/>
                  </a:lnTo>
                  <a:lnTo>
                    <a:pt x="327" y="387"/>
                  </a:lnTo>
                  <a:lnTo>
                    <a:pt x="332" y="394"/>
                  </a:lnTo>
                  <a:lnTo>
                    <a:pt x="338" y="400"/>
                  </a:lnTo>
                  <a:lnTo>
                    <a:pt x="335" y="402"/>
                  </a:lnTo>
                  <a:lnTo>
                    <a:pt x="330" y="404"/>
                  </a:lnTo>
                  <a:lnTo>
                    <a:pt x="319" y="407"/>
                  </a:lnTo>
                  <a:lnTo>
                    <a:pt x="307" y="412"/>
                  </a:lnTo>
                  <a:lnTo>
                    <a:pt x="291" y="417"/>
                  </a:lnTo>
                  <a:lnTo>
                    <a:pt x="273" y="422"/>
                  </a:lnTo>
                  <a:lnTo>
                    <a:pt x="253" y="427"/>
                  </a:lnTo>
                  <a:lnTo>
                    <a:pt x="232" y="433"/>
                  </a:lnTo>
                  <a:lnTo>
                    <a:pt x="209" y="436"/>
                  </a:lnTo>
                  <a:lnTo>
                    <a:pt x="186" y="440"/>
                  </a:lnTo>
                  <a:lnTo>
                    <a:pt x="163" y="441"/>
                  </a:lnTo>
                  <a:lnTo>
                    <a:pt x="139" y="441"/>
                  </a:lnTo>
                  <a:lnTo>
                    <a:pt x="117" y="438"/>
                  </a:lnTo>
                  <a:lnTo>
                    <a:pt x="95" y="434"/>
                  </a:lnTo>
                  <a:lnTo>
                    <a:pt x="75" y="427"/>
                  </a:lnTo>
                  <a:lnTo>
                    <a:pt x="57" y="417"/>
                  </a:lnTo>
                  <a:lnTo>
                    <a:pt x="60" y="413"/>
                  </a:lnTo>
                  <a:lnTo>
                    <a:pt x="69" y="403"/>
                  </a:lnTo>
                  <a:lnTo>
                    <a:pt x="81" y="387"/>
                  </a:lnTo>
                  <a:lnTo>
                    <a:pt x="92" y="365"/>
                  </a:lnTo>
                  <a:lnTo>
                    <a:pt x="99" y="338"/>
                  </a:lnTo>
                  <a:lnTo>
                    <a:pt x="101" y="307"/>
                  </a:lnTo>
                  <a:lnTo>
                    <a:pt x="91" y="274"/>
                  </a:lnTo>
                  <a:lnTo>
                    <a:pt x="69" y="236"/>
                  </a:lnTo>
                  <a:lnTo>
                    <a:pt x="52" y="212"/>
                  </a:lnTo>
                  <a:lnTo>
                    <a:pt x="36" y="187"/>
                  </a:lnTo>
                  <a:lnTo>
                    <a:pt x="21" y="163"/>
                  </a:lnTo>
                  <a:lnTo>
                    <a:pt x="10" y="139"/>
                  </a:lnTo>
                  <a:lnTo>
                    <a:pt x="3" y="116"/>
                  </a:lnTo>
                  <a:lnTo>
                    <a:pt x="0" y="92"/>
                  </a:lnTo>
                  <a:lnTo>
                    <a:pt x="5" y="69"/>
                  </a:lnTo>
                  <a:lnTo>
                    <a:pt x="15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6" name="Freeform 42"/>
            <p:cNvSpPr>
              <a:spLocks/>
            </p:cNvSpPr>
            <p:nvPr/>
          </p:nvSpPr>
          <p:spPr bwMode="auto">
            <a:xfrm>
              <a:off x="4836" y="1964"/>
              <a:ext cx="129" cy="123"/>
            </a:xfrm>
            <a:custGeom>
              <a:avLst/>
              <a:gdLst>
                <a:gd name="T0" fmla="*/ 8 w 259"/>
                <a:gd name="T1" fmla="*/ 24 h 245"/>
                <a:gd name="T2" fmla="*/ 4 w 259"/>
                <a:gd name="T3" fmla="*/ 33 h 245"/>
                <a:gd name="T4" fmla="*/ 0 w 259"/>
                <a:gd name="T5" fmla="*/ 55 h 245"/>
                <a:gd name="T6" fmla="*/ 0 w 259"/>
                <a:gd name="T7" fmla="*/ 85 h 245"/>
                <a:gd name="T8" fmla="*/ 11 w 259"/>
                <a:gd name="T9" fmla="*/ 116 h 245"/>
                <a:gd name="T10" fmla="*/ 26 w 259"/>
                <a:gd name="T11" fmla="*/ 143 h 245"/>
                <a:gd name="T12" fmla="*/ 35 w 259"/>
                <a:gd name="T13" fmla="*/ 162 h 245"/>
                <a:gd name="T14" fmla="*/ 40 w 259"/>
                <a:gd name="T15" fmla="*/ 174 h 245"/>
                <a:gd name="T16" fmla="*/ 41 w 259"/>
                <a:gd name="T17" fmla="*/ 179 h 245"/>
                <a:gd name="T18" fmla="*/ 42 w 259"/>
                <a:gd name="T19" fmla="*/ 208 h 245"/>
                <a:gd name="T20" fmla="*/ 38 w 259"/>
                <a:gd name="T21" fmla="*/ 240 h 245"/>
                <a:gd name="T22" fmla="*/ 40 w 259"/>
                <a:gd name="T23" fmla="*/ 240 h 245"/>
                <a:gd name="T24" fmla="*/ 45 w 259"/>
                <a:gd name="T25" fmla="*/ 241 h 245"/>
                <a:gd name="T26" fmla="*/ 53 w 259"/>
                <a:gd name="T27" fmla="*/ 241 h 245"/>
                <a:gd name="T28" fmla="*/ 64 w 259"/>
                <a:gd name="T29" fmla="*/ 242 h 245"/>
                <a:gd name="T30" fmla="*/ 77 w 259"/>
                <a:gd name="T31" fmla="*/ 243 h 245"/>
                <a:gd name="T32" fmla="*/ 92 w 259"/>
                <a:gd name="T33" fmla="*/ 244 h 245"/>
                <a:gd name="T34" fmla="*/ 108 w 259"/>
                <a:gd name="T35" fmla="*/ 245 h 245"/>
                <a:gd name="T36" fmla="*/ 125 w 259"/>
                <a:gd name="T37" fmla="*/ 245 h 245"/>
                <a:gd name="T38" fmla="*/ 144 w 259"/>
                <a:gd name="T39" fmla="*/ 245 h 245"/>
                <a:gd name="T40" fmla="*/ 162 w 259"/>
                <a:gd name="T41" fmla="*/ 245 h 245"/>
                <a:gd name="T42" fmla="*/ 181 w 259"/>
                <a:gd name="T43" fmla="*/ 244 h 245"/>
                <a:gd name="T44" fmla="*/ 199 w 259"/>
                <a:gd name="T45" fmla="*/ 243 h 245"/>
                <a:gd name="T46" fmla="*/ 216 w 259"/>
                <a:gd name="T47" fmla="*/ 240 h 245"/>
                <a:gd name="T48" fmla="*/ 232 w 259"/>
                <a:gd name="T49" fmla="*/ 236 h 245"/>
                <a:gd name="T50" fmla="*/ 246 w 259"/>
                <a:gd name="T51" fmla="*/ 231 h 245"/>
                <a:gd name="T52" fmla="*/ 259 w 259"/>
                <a:gd name="T53" fmla="*/ 226 h 245"/>
                <a:gd name="T54" fmla="*/ 259 w 259"/>
                <a:gd name="T55" fmla="*/ 219 h 245"/>
                <a:gd name="T56" fmla="*/ 258 w 259"/>
                <a:gd name="T57" fmla="*/ 199 h 245"/>
                <a:gd name="T58" fmla="*/ 255 w 259"/>
                <a:gd name="T59" fmla="*/ 169 h 245"/>
                <a:gd name="T60" fmla="*/ 251 w 259"/>
                <a:gd name="T61" fmla="*/ 135 h 245"/>
                <a:gd name="T62" fmla="*/ 246 w 259"/>
                <a:gd name="T63" fmla="*/ 97 h 245"/>
                <a:gd name="T64" fmla="*/ 238 w 259"/>
                <a:gd name="T65" fmla="*/ 60 h 245"/>
                <a:gd name="T66" fmla="*/ 228 w 259"/>
                <a:gd name="T67" fmla="*/ 26 h 245"/>
                <a:gd name="T68" fmla="*/ 215 w 259"/>
                <a:gd name="T69" fmla="*/ 0 h 245"/>
                <a:gd name="T70" fmla="*/ 213 w 259"/>
                <a:gd name="T71" fmla="*/ 0 h 245"/>
                <a:gd name="T72" fmla="*/ 207 w 259"/>
                <a:gd name="T73" fmla="*/ 0 h 245"/>
                <a:gd name="T74" fmla="*/ 198 w 259"/>
                <a:gd name="T75" fmla="*/ 0 h 245"/>
                <a:gd name="T76" fmla="*/ 185 w 259"/>
                <a:gd name="T77" fmla="*/ 1 h 245"/>
                <a:gd name="T78" fmla="*/ 170 w 259"/>
                <a:gd name="T79" fmla="*/ 1 h 245"/>
                <a:gd name="T80" fmla="*/ 154 w 259"/>
                <a:gd name="T81" fmla="*/ 2 h 245"/>
                <a:gd name="T82" fmla="*/ 137 w 259"/>
                <a:gd name="T83" fmla="*/ 2 h 245"/>
                <a:gd name="T84" fmla="*/ 118 w 259"/>
                <a:gd name="T85" fmla="*/ 3 h 245"/>
                <a:gd name="T86" fmla="*/ 99 w 259"/>
                <a:gd name="T87" fmla="*/ 6 h 245"/>
                <a:gd name="T88" fmla="*/ 81 w 259"/>
                <a:gd name="T89" fmla="*/ 7 h 245"/>
                <a:gd name="T90" fmla="*/ 63 w 259"/>
                <a:gd name="T91" fmla="*/ 9 h 245"/>
                <a:gd name="T92" fmla="*/ 47 w 259"/>
                <a:gd name="T93" fmla="*/ 11 h 245"/>
                <a:gd name="T94" fmla="*/ 33 w 259"/>
                <a:gd name="T95" fmla="*/ 14 h 245"/>
                <a:gd name="T96" fmla="*/ 22 w 259"/>
                <a:gd name="T97" fmla="*/ 17 h 245"/>
                <a:gd name="T98" fmla="*/ 12 w 259"/>
                <a:gd name="T99" fmla="*/ 21 h 245"/>
                <a:gd name="T100" fmla="*/ 8 w 259"/>
                <a:gd name="T101" fmla="*/ 24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9" h="245">
                  <a:moveTo>
                    <a:pt x="8" y="24"/>
                  </a:moveTo>
                  <a:lnTo>
                    <a:pt x="4" y="33"/>
                  </a:lnTo>
                  <a:lnTo>
                    <a:pt x="0" y="55"/>
                  </a:lnTo>
                  <a:lnTo>
                    <a:pt x="0" y="85"/>
                  </a:lnTo>
                  <a:lnTo>
                    <a:pt x="11" y="116"/>
                  </a:lnTo>
                  <a:lnTo>
                    <a:pt x="26" y="143"/>
                  </a:lnTo>
                  <a:lnTo>
                    <a:pt x="35" y="162"/>
                  </a:lnTo>
                  <a:lnTo>
                    <a:pt x="40" y="174"/>
                  </a:lnTo>
                  <a:lnTo>
                    <a:pt x="41" y="179"/>
                  </a:lnTo>
                  <a:lnTo>
                    <a:pt x="42" y="208"/>
                  </a:lnTo>
                  <a:lnTo>
                    <a:pt x="38" y="240"/>
                  </a:lnTo>
                  <a:lnTo>
                    <a:pt x="40" y="240"/>
                  </a:lnTo>
                  <a:lnTo>
                    <a:pt x="45" y="241"/>
                  </a:lnTo>
                  <a:lnTo>
                    <a:pt x="53" y="241"/>
                  </a:lnTo>
                  <a:lnTo>
                    <a:pt x="64" y="242"/>
                  </a:lnTo>
                  <a:lnTo>
                    <a:pt x="77" y="243"/>
                  </a:lnTo>
                  <a:lnTo>
                    <a:pt x="92" y="244"/>
                  </a:lnTo>
                  <a:lnTo>
                    <a:pt x="108" y="245"/>
                  </a:lnTo>
                  <a:lnTo>
                    <a:pt x="125" y="245"/>
                  </a:lnTo>
                  <a:lnTo>
                    <a:pt x="144" y="245"/>
                  </a:lnTo>
                  <a:lnTo>
                    <a:pt x="162" y="245"/>
                  </a:lnTo>
                  <a:lnTo>
                    <a:pt x="181" y="244"/>
                  </a:lnTo>
                  <a:lnTo>
                    <a:pt x="199" y="243"/>
                  </a:lnTo>
                  <a:lnTo>
                    <a:pt x="216" y="240"/>
                  </a:lnTo>
                  <a:lnTo>
                    <a:pt x="232" y="236"/>
                  </a:lnTo>
                  <a:lnTo>
                    <a:pt x="246" y="231"/>
                  </a:lnTo>
                  <a:lnTo>
                    <a:pt x="259" y="226"/>
                  </a:lnTo>
                  <a:lnTo>
                    <a:pt x="259" y="219"/>
                  </a:lnTo>
                  <a:lnTo>
                    <a:pt x="258" y="199"/>
                  </a:lnTo>
                  <a:lnTo>
                    <a:pt x="255" y="169"/>
                  </a:lnTo>
                  <a:lnTo>
                    <a:pt x="251" y="135"/>
                  </a:lnTo>
                  <a:lnTo>
                    <a:pt x="246" y="97"/>
                  </a:lnTo>
                  <a:lnTo>
                    <a:pt x="238" y="60"/>
                  </a:lnTo>
                  <a:lnTo>
                    <a:pt x="228" y="26"/>
                  </a:lnTo>
                  <a:lnTo>
                    <a:pt x="215" y="0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198" y="0"/>
                  </a:lnTo>
                  <a:lnTo>
                    <a:pt x="185" y="1"/>
                  </a:lnTo>
                  <a:lnTo>
                    <a:pt x="170" y="1"/>
                  </a:lnTo>
                  <a:lnTo>
                    <a:pt x="154" y="2"/>
                  </a:lnTo>
                  <a:lnTo>
                    <a:pt x="137" y="2"/>
                  </a:lnTo>
                  <a:lnTo>
                    <a:pt x="118" y="3"/>
                  </a:lnTo>
                  <a:lnTo>
                    <a:pt x="99" y="6"/>
                  </a:lnTo>
                  <a:lnTo>
                    <a:pt x="81" y="7"/>
                  </a:lnTo>
                  <a:lnTo>
                    <a:pt x="63" y="9"/>
                  </a:lnTo>
                  <a:lnTo>
                    <a:pt x="47" y="11"/>
                  </a:lnTo>
                  <a:lnTo>
                    <a:pt x="33" y="14"/>
                  </a:lnTo>
                  <a:lnTo>
                    <a:pt x="22" y="17"/>
                  </a:lnTo>
                  <a:lnTo>
                    <a:pt x="12" y="21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7" name="Freeform 43"/>
            <p:cNvSpPr>
              <a:spLocks/>
            </p:cNvSpPr>
            <p:nvPr/>
          </p:nvSpPr>
          <p:spPr bwMode="auto">
            <a:xfrm>
              <a:off x="4741" y="2071"/>
              <a:ext cx="161" cy="229"/>
            </a:xfrm>
            <a:custGeom>
              <a:avLst/>
              <a:gdLst>
                <a:gd name="T0" fmla="*/ 268 w 322"/>
                <a:gd name="T1" fmla="*/ 18 h 457"/>
                <a:gd name="T2" fmla="*/ 276 w 322"/>
                <a:gd name="T3" fmla="*/ 65 h 457"/>
                <a:gd name="T4" fmla="*/ 273 w 322"/>
                <a:gd name="T5" fmla="*/ 66 h 457"/>
                <a:gd name="T6" fmla="*/ 266 w 322"/>
                <a:gd name="T7" fmla="*/ 69 h 457"/>
                <a:gd name="T8" fmla="*/ 254 w 322"/>
                <a:gd name="T9" fmla="*/ 74 h 457"/>
                <a:gd name="T10" fmla="*/ 240 w 322"/>
                <a:gd name="T11" fmla="*/ 82 h 457"/>
                <a:gd name="T12" fmla="*/ 227 w 322"/>
                <a:gd name="T13" fmla="*/ 93 h 457"/>
                <a:gd name="T14" fmla="*/ 213 w 322"/>
                <a:gd name="T15" fmla="*/ 108 h 457"/>
                <a:gd name="T16" fmla="*/ 201 w 322"/>
                <a:gd name="T17" fmla="*/ 126 h 457"/>
                <a:gd name="T18" fmla="*/ 193 w 322"/>
                <a:gd name="T19" fmla="*/ 148 h 457"/>
                <a:gd name="T20" fmla="*/ 185 w 322"/>
                <a:gd name="T21" fmla="*/ 171 h 457"/>
                <a:gd name="T22" fmla="*/ 172 w 322"/>
                <a:gd name="T23" fmla="*/ 192 h 457"/>
                <a:gd name="T24" fmla="*/ 159 w 322"/>
                <a:gd name="T25" fmla="*/ 212 h 457"/>
                <a:gd name="T26" fmla="*/ 145 w 322"/>
                <a:gd name="T27" fmla="*/ 229 h 457"/>
                <a:gd name="T28" fmla="*/ 131 w 322"/>
                <a:gd name="T29" fmla="*/ 243 h 457"/>
                <a:gd name="T30" fmla="*/ 119 w 322"/>
                <a:gd name="T31" fmla="*/ 253 h 457"/>
                <a:gd name="T32" fmla="*/ 113 w 322"/>
                <a:gd name="T33" fmla="*/ 260 h 457"/>
                <a:gd name="T34" fmla="*/ 109 w 322"/>
                <a:gd name="T35" fmla="*/ 263 h 457"/>
                <a:gd name="T36" fmla="*/ 90 w 322"/>
                <a:gd name="T37" fmla="*/ 266 h 457"/>
                <a:gd name="T38" fmla="*/ 0 w 322"/>
                <a:gd name="T39" fmla="*/ 304 h 457"/>
                <a:gd name="T40" fmla="*/ 15 w 322"/>
                <a:gd name="T41" fmla="*/ 339 h 457"/>
                <a:gd name="T42" fmla="*/ 52 w 322"/>
                <a:gd name="T43" fmla="*/ 347 h 457"/>
                <a:gd name="T44" fmla="*/ 101 w 322"/>
                <a:gd name="T45" fmla="*/ 325 h 457"/>
                <a:gd name="T46" fmla="*/ 81 w 322"/>
                <a:gd name="T47" fmla="*/ 411 h 457"/>
                <a:gd name="T48" fmla="*/ 106 w 322"/>
                <a:gd name="T49" fmla="*/ 457 h 457"/>
                <a:gd name="T50" fmla="*/ 153 w 322"/>
                <a:gd name="T51" fmla="*/ 453 h 457"/>
                <a:gd name="T52" fmla="*/ 152 w 322"/>
                <a:gd name="T53" fmla="*/ 401 h 457"/>
                <a:gd name="T54" fmla="*/ 155 w 322"/>
                <a:gd name="T55" fmla="*/ 296 h 457"/>
                <a:gd name="T56" fmla="*/ 154 w 322"/>
                <a:gd name="T57" fmla="*/ 273 h 457"/>
                <a:gd name="T58" fmla="*/ 322 w 322"/>
                <a:gd name="T59" fmla="*/ 82 h 457"/>
                <a:gd name="T60" fmla="*/ 316 w 322"/>
                <a:gd name="T61" fmla="*/ 16 h 457"/>
                <a:gd name="T62" fmla="*/ 318 w 322"/>
                <a:gd name="T63" fmla="*/ 15 h 457"/>
                <a:gd name="T64" fmla="*/ 319 w 322"/>
                <a:gd name="T65" fmla="*/ 10 h 457"/>
                <a:gd name="T66" fmla="*/ 320 w 322"/>
                <a:gd name="T67" fmla="*/ 6 h 457"/>
                <a:gd name="T68" fmla="*/ 319 w 322"/>
                <a:gd name="T69" fmla="*/ 2 h 457"/>
                <a:gd name="T70" fmla="*/ 314 w 322"/>
                <a:gd name="T71" fmla="*/ 0 h 457"/>
                <a:gd name="T72" fmla="*/ 305 w 322"/>
                <a:gd name="T73" fmla="*/ 1 h 457"/>
                <a:gd name="T74" fmla="*/ 290 w 322"/>
                <a:gd name="T75" fmla="*/ 7 h 457"/>
                <a:gd name="T76" fmla="*/ 268 w 322"/>
                <a:gd name="T77" fmla="*/ 18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2" h="457">
                  <a:moveTo>
                    <a:pt x="268" y="18"/>
                  </a:moveTo>
                  <a:lnTo>
                    <a:pt x="276" y="65"/>
                  </a:lnTo>
                  <a:lnTo>
                    <a:pt x="273" y="66"/>
                  </a:lnTo>
                  <a:lnTo>
                    <a:pt x="266" y="69"/>
                  </a:lnTo>
                  <a:lnTo>
                    <a:pt x="254" y="74"/>
                  </a:lnTo>
                  <a:lnTo>
                    <a:pt x="240" y="82"/>
                  </a:lnTo>
                  <a:lnTo>
                    <a:pt x="227" y="93"/>
                  </a:lnTo>
                  <a:lnTo>
                    <a:pt x="213" y="108"/>
                  </a:lnTo>
                  <a:lnTo>
                    <a:pt x="201" y="126"/>
                  </a:lnTo>
                  <a:lnTo>
                    <a:pt x="193" y="148"/>
                  </a:lnTo>
                  <a:lnTo>
                    <a:pt x="185" y="171"/>
                  </a:lnTo>
                  <a:lnTo>
                    <a:pt x="172" y="192"/>
                  </a:lnTo>
                  <a:lnTo>
                    <a:pt x="159" y="212"/>
                  </a:lnTo>
                  <a:lnTo>
                    <a:pt x="145" y="229"/>
                  </a:lnTo>
                  <a:lnTo>
                    <a:pt x="131" y="243"/>
                  </a:lnTo>
                  <a:lnTo>
                    <a:pt x="119" y="253"/>
                  </a:lnTo>
                  <a:lnTo>
                    <a:pt x="113" y="260"/>
                  </a:lnTo>
                  <a:lnTo>
                    <a:pt x="109" y="263"/>
                  </a:lnTo>
                  <a:lnTo>
                    <a:pt x="90" y="266"/>
                  </a:lnTo>
                  <a:lnTo>
                    <a:pt x="0" y="304"/>
                  </a:lnTo>
                  <a:lnTo>
                    <a:pt x="15" y="339"/>
                  </a:lnTo>
                  <a:lnTo>
                    <a:pt x="52" y="347"/>
                  </a:lnTo>
                  <a:lnTo>
                    <a:pt x="101" y="325"/>
                  </a:lnTo>
                  <a:lnTo>
                    <a:pt x="81" y="411"/>
                  </a:lnTo>
                  <a:lnTo>
                    <a:pt x="106" y="457"/>
                  </a:lnTo>
                  <a:lnTo>
                    <a:pt x="153" y="453"/>
                  </a:lnTo>
                  <a:lnTo>
                    <a:pt x="152" y="401"/>
                  </a:lnTo>
                  <a:lnTo>
                    <a:pt x="155" y="296"/>
                  </a:lnTo>
                  <a:lnTo>
                    <a:pt x="154" y="273"/>
                  </a:lnTo>
                  <a:lnTo>
                    <a:pt x="322" y="82"/>
                  </a:lnTo>
                  <a:lnTo>
                    <a:pt x="316" y="16"/>
                  </a:lnTo>
                  <a:lnTo>
                    <a:pt x="318" y="15"/>
                  </a:lnTo>
                  <a:lnTo>
                    <a:pt x="319" y="10"/>
                  </a:lnTo>
                  <a:lnTo>
                    <a:pt x="320" y="6"/>
                  </a:lnTo>
                  <a:lnTo>
                    <a:pt x="319" y="2"/>
                  </a:lnTo>
                  <a:lnTo>
                    <a:pt x="314" y="0"/>
                  </a:lnTo>
                  <a:lnTo>
                    <a:pt x="305" y="1"/>
                  </a:lnTo>
                  <a:lnTo>
                    <a:pt x="290" y="7"/>
                  </a:lnTo>
                  <a:lnTo>
                    <a:pt x="268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8" name="Freeform 44"/>
            <p:cNvSpPr>
              <a:spLocks/>
            </p:cNvSpPr>
            <p:nvPr/>
          </p:nvSpPr>
          <p:spPr bwMode="auto">
            <a:xfrm>
              <a:off x="4904" y="2069"/>
              <a:ext cx="93" cy="239"/>
            </a:xfrm>
            <a:custGeom>
              <a:avLst/>
              <a:gdLst>
                <a:gd name="T0" fmla="*/ 108 w 186"/>
                <a:gd name="T1" fmla="*/ 0 h 478"/>
                <a:gd name="T2" fmla="*/ 97 w 186"/>
                <a:gd name="T3" fmla="*/ 71 h 478"/>
                <a:gd name="T4" fmla="*/ 96 w 186"/>
                <a:gd name="T5" fmla="*/ 115 h 478"/>
                <a:gd name="T6" fmla="*/ 93 w 186"/>
                <a:gd name="T7" fmla="*/ 146 h 478"/>
                <a:gd name="T8" fmla="*/ 86 w 186"/>
                <a:gd name="T9" fmla="*/ 216 h 478"/>
                <a:gd name="T10" fmla="*/ 78 w 186"/>
                <a:gd name="T11" fmla="*/ 291 h 478"/>
                <a:gd name="T12" fmla="*/ 76 w 186"/>
                <a:gd name="T13" fmla="*/ 335 h 478"/>
                <a:gd name="T14" fmla="*/ 79 w 186"/>
                <a:gd name="T15" fmla="*/ 345 h 478"/>
                <a:gd name="T16" fmla="*/ 88 w 186"/>
                <a:gd name="T17" fmla="*/ 357 h 478"/>
                <a:gd name="T18" fmla="*/ 100 w 186"/>
                <a:gd name="T19" fmla="*/ 369 h 478"/>
                <a:gd name="T20" fmla="*/ 114 w 186"/>
                <a:gd name="T21" fmla="*/ 382 h 478"/>
                <a:gd name="T22" fmla="*/ 127 w 186"/>
                <a:gd name="T23" fmla="*/ 395 h 478"/>
                <a:gd name="T24" fmla="*/ 139 w 186"/>
                <a:gd name="T25" fmla="*/ 404 h 478"/>
                <a:gd name="T26" fmla="*/ 147 w 186"/>
                <a:gd name="T27" fmla="*/ 411 h 478"/>
                <a:gd name="T28" fmla="*/ 150 w 186"/>
                <a:gd name="T29" fmla="*/ 413 h 478"/>
                <a:gd name="T30" fmla="*/ 186 w 186"/>
                <a:gd name="T31" fmla="*/ 421 h 478"/>
                <a:gd name="T32" fmla="*/ 182 w 186"/>
                <a:gd name="T33" fmla="*/ 453 h 478"/>
                <a:gd name="T34" fmla="*/ 119 w 186"/>
                <a:gd name="T35" fmla="*/ 453 h 478"/>
                <a:gd name="T36" fmla="*/ 62 w 186"/>
                <a:gd name="T37" fmla="*/ 391 h 478"/>
                <a:gd name="T38" fmla="*/ 74 w 186"/>
                <a:gd name="T39" fmla="*/ 472 h 478"/>
                <a:gd name="T40" fmla="*/ 0 w 186"/>
                <a:gd name="T41" fmla="*/ 478 h 478"/>
                <a:gd name="T42" fmla="*/ 18 w 186"/>
                <a:gd name="T43" fmla="*/ 375 h 478"/>
                <a:gd name="T44" fmla="*/ 18 w 186"/>
                <a:gd name="T45" fmla="*/ 373 h 478"/>
                <a:gd name="T46" fmla="*/ 20 w 186"/>
                <a:gd name="T47" fmla="*/ 366 h 478"/>
                <a:gd name="T48" fmla="*/ 23 w 186"/>
                <a:gd name="T49" fmla="*/ 356 h 478"/>
                <a:gd name="T50" fmla="*/ 26 w 186"/>
                <a:gd name="T51" fmla="*/ 339 h 478"/>
                <a:gd name="T52" fmla="*/ 32 w 186"/>
                <a:gd name="T53" fmla="*/ 321 h 478"/>
                <a:gd name="T54" fmla="*/ 39 w 186"/>
                <a:gd name="T55" fmla="*/ 305 h 478"/>
                <a:gd name="T56" fmla="*/ 45 w 186"/>
                <a:gd name="T57" fmla="*/ 293 h 478"/>
                <a:gd name="T58" fmla="*/ 47 w 186"/>
                <a:gd name="T59" fmla="*/ 289 h 478"/>
                <a:gd name="T60" fmla="*/ 35 w 186"/>
                <a:gd name="T61" fmla="*/ 225 h 478"/>
                <a:gd name="T62" fmla="*/ 34 w 186"/>
                <a:gd name="T63" fmla="*/ 221 h 478"/>
                <a:gd name="T64" fmla="*/ 30 w 186"/>
                <a:gd name="T65" fmla="*/ 209 h 478"/>
                <a:gd name="T66" fmla="*/ 25 w 186"/>
                <a:gd name="T67" fmla="*/ 193 h 478"/>
                <a:gd name="T68" fmla="*/ 19 w 186"/>
                <a:gd name="T69" fmla="*/ 171 h 478"/>
                <a:gd name="T70" fmla="*/ 16 w 186"/>
                <a:gd name="T71" fmla="*/ 148 h 478"/>
                <a:gd name="T72" fmla="*/ 16 w 186"/>
                <a:gd name="T73" fmla="*/ 125 h 478"/>
                <a:gd name="T74" fmla="*/ 20 w 186"/>
                <a:gd name="T75" fmla="*/ 102 h 478"/>
                <a:gd name="T76" fmla="*/ 30 w 186"/>
                <a:gd name="T77" fmla="*/ 83 h 478"/>
                <a:gd name="T78" fmla="*/ 33 w 186"/>
                <a:gd name="T79" fmla="*/ 78 h 478"/>
                <a:gd name="T80" fmla="*/ 39 w 186"/>
                <a:gd name="T81" fmla="*/ 65 h 478"/>
                <a:gd name="T82" fmla="*/ 42 w 186"/>
                <a:gd name="T83" fmla="*/ 49 h 478"/>
                <a:gd name="T84" fmla="*/ 38 w 186"/>
                <a:gd name="T85" fmla="*/ 32 h 478"/>
                <a:gd name="T86" fmla="*/ 36 w 186"/>
                <a:gd name="T87" fmla="*/ 24 h 478"/>
                <a:gd name="T88" fmla="*/ 42 w 186"/>
                <a:gd name="T89" fmla="*/ 17 h 478"/>
                <a:gd name="T90" fmla="*/ 54 w 186"/>
                <a:gd name="T91" fmla="*/ 11 h 478"/>
                <a:gd name="T92" fmla="*/ 68 w 186"/>
                <a:gd name="T93" fmla="*/ 7 h 478"/>
                <a:gd name="T94" fmla="*/ 81 w 186"/>
                <a:gd name="T95" fmla="*/ 4 h 478"/>
                <a:gd name="T96" fmla="*/ 95 w 186"/>
                <a:gd name="T97" fmla="*/ 2 h 478"/>
                <a:gd name="T98" fmla="*/ 104 w 186"/>
                <a:gd name="T99" fmla="*/ 0 h 478"/>
                <a:gd name="T100" fmla="*/ 108 w 186"/>
                <a:gd name="T101" fmla="*/ 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6" h="478">
                  <a:moveTo>
                    <a:pt x="108" y="0"/>
                  </a:moveTo>
                  <a:lnTo>
                    <a:pt x="97" y="71"/>
                  </a:lnTo>
                  <a:lnTo>
                    <a:pt x="96" y="115"/>
                  </a:lnTo>
                  <a:lnTo>
                    <a:pt x="93" y="146"/>
                  </a:lnTo>
                  <a:lnTo>
                    <a:pt x="86" y="216"/>
                  </a:lnTo>
                  <a:lnTo>
                    <a:pt x="78" y="291"/>
                  </a:lnTo>
                  <a:lnTo>
                    <a:pt x="76" y="335"/>
                  </a:lnTo>
                  <a:lnTo>
                    <a:pt x="79" y="345"/>
                  </a:lnTo>
                  <a:lnTo>
                    <a:pt x="88" y="357"/>
                  </a:lnTo>
                  <a:lnTo>
                    <a:pt x="100" y="369"/>
                  </a:lnTo>
                  <a:lnTo>
                    <a:pt x="114" y="382"/>
                  </a:lnTo>
                  <a:lnTo>
                    <a:pt x="127" y="395"/>
                  </a:lnTo>
                  <a:lnTo>
                    <a:pt x="139" y="404"/>
                  </a:lnTo>
                  <a:lnTo>
                    <a:pt x="147" y="411"/>
                  </a:lnTo>
                  <a:lnTo>
                    <a:pt x="150" y="413"/>
                  </a:lnTo>
                  <a:lnTo>
                    <a:pt x="186" y="421"/>
                  </a:lnTo>
                  <a:lnTo>
                    <a:pt x="182" y="453"/>
                  </a:lnTo>
                  <a:lnTo>
                    <a:pt x="119" y="453"/>
                  </a:lnTo>
                  <a:lnTo>
                    <a:pt x="62" y="391"/>
                  </a:lnTo>
                  <a:lnTo>
                    <a:pt x="74" y="472"/>
                  </a:lnTo>
                  <a:lnTo>
                    <a:pt x="0" y="478"/>
                  </a:lnTo>
                  <a:lnTo>
                    <a:pt x="18" y="375"/>
                  </a:lnTo>
                  <a:lnTo>
                    <a:pt x="18" y="373"/>
                  </a:lnTo>
                  <a:lnTo>
                    <a:pt x="20" y="366"/>
                  </a:lnTo>
                  <a:lnTo>
                    <a:pt x="23" y="356"/>
                  </a:lnTo>
                  <a:lnTo>
                    <a:pt x="26" y="339"/>
                  </a:lnTo>
                  <a:lnTo>
                    <a:pt x="32" y="321"/>
                  </a:lnTo>
                  <a:lnTo>
                    <a:pt x="39" y="305"/>
                  </a:lnTo>
                  <a:lnTo>
                    <a:pt x="45" y="293"/>
                  </a:lnTo>
                  <a:lnTo>
                    <a:pt x="47" y="289"/>
                  </a:lnTo>
                  <a:lnTo>
                    <a:pt x="35" y="225"/>
                  </a:lnTo>
                  <a:lnTo>
                    <a:pt x="34" y="221"/>
                  </a:lnTo>
                  <a:lnTo>
                    <a:pt x="30" y="209"/>
                  </a:lnTo>
                  <a:lnTo>
                    <a:pt x="25" y="193"/>
                  </a:lnTo>
                  <a:lnTo>
                    <a:pt x="19" y="171"/>
                  </a:lnTo>
                  <a:lnTo>
                    <a:pt x="16" y="148"/>
                  </a:lnTo>
                  <a:lnTo>
                    <a:pt x="16" y="125"/>
                  </a:lnTo>
                  <a:lnTo>
                    <a:pt x="20" y="102"/>
                  </a:lnTo>
                  <a:lnTo>
                    <a:pt x="30" y="83"/>
                  </a:lnTo>
                  <a:lnTo>
                    <a:pt x="33" y="78"/>
                  </a:lnTo>
                  <a:lnTo>
                    <a:pt x="39" y="65"/>
                  </a:lnTo>
                  <a:lnTo>
                    <a:pt x="42" y="49"/>
                  </a:lnTo>
                  <a:lnTo>
                    <a:pt x="38" y="32"/>
                  </a:lnTo>
                  <a:lnTo>
                    <a:pt x="36" y="24"/>
                  </a:lnTo>
                  <a:lnTo>
                    <a:pt x="42" y="17"/>
                  </a:lnTo>
                  <a:lnTo>
                    <a:pt x="54" y="11"/>
                  </a:lnTo>
                  <a:lnTo>
                    <a:pt x="68" y="7"/>
                  </a:lnTo>
                  <a:lnTo>
                    <a:pt x="81" y="4"/>
                  </a:lnTo>
                  <a:lnTo>
                    <a:pt x="95" y="2"/>
                  </a:lnTo>
                  <a:lnTo>
                    <a:pt x="104" y="0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69" name="Freeform 45"/>
            <p:cNvSpPr>
              <a:spLocks/>
            </p:cNvSpPr>
            <p:nvPr/>
          </p:nvSpPr>
          <p:spPr bwMode="auto">
            <a:xfrm>
              <a:off x="4841" y="1769"/>
              <a:ext cx="31" cy="7"/>
            </a:xfrm>
            <a:custGeom>
              <a:avLst/>
              <a:gdLst>
                <a:gd name="T0" fmla="*/ 0 w 61"/>
                <a:gd name="T1" fmla="*/ 13 h 13"/>
                <a:gd name="T2" fmla="*/ 2 w 61"/>
                <a:gd name="T3" fmla="*/ 13 h 13"/>
                <a:gd name="T4" fmla="*/ 7 w 61"/>
                <a:gd name="T5" fmla="*/ 12 h 13"/>
                <a:gd name="T6" fmla="*/ 14 w 61"/>
                <a:gd name="T7" fmla="*/ 12 h 13"/>
                <a:gd name="T8" fmla="*/ 23 w 61"/>
                <a:gd name="T9" fmla="*/ 11 h 13"/>
                <a:gd name="T10" fmla="*/ 32 w 61"/>
                <a:gd name="T11" fmla="*/ 11 h 13"/>
                <a:gd name="T12" fmla="*/ 43 w 61"/>
                <a:gd name="T13" fmla="*/ 10 h 13"/>
                <a:gd name="T14" fmla="*/ 53 w 61"/>
                <a:gd name="T15" fmla="*/ 11 h 13"/>
                <a:gd name="T16" fmla="*/ 61 w 61"/>
                <a:gd name="T17" fmla="*/ 12 h 13"/>
                <a:gd name="T18" fmla="*/ 60 w 61"/>
                <a:gd name="T19" fmla="*/ 11 h 13"/>
                <a:gd name="T20" fmla="*/ 55 w 61"/>
                <a:gd name="T21" fmla="*/ 9 h 13"/>
                <a:gd name="T22" fmla="*/ 50 w 61"/>
                <a:gd name="T23" fmla="*/ 5 h 13"/>
                <a:gd name="T24" fmla="*/ 42 w 61"/>
                <a:gd name="T25" fmla="*/ 2 h 13"/>
                <a:gd name="T26" fmla="*/ 32 w 61"/>
                <a:gd name="T27" fmla="*/ 0 h 13"/>
                <a:gd name="T28" fmla="*/ 22 w 61"/>
                <a:gd name="T29" fmla="*/ 0 h 13"/>
                <a:gd name="T30" fmla="*/ 12 w 61"/>
                <a:gd name="T31" fmla="*/ 5 h 13"/>
                <a:gd name="T32" fmla="*/ 0 w 61"/>
                <a:gd name="T3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" h="13">
                  <a:moveTo>
                    <a:pt x="0" y="13"/>
                  </a:moveTo>
                  <a:lnTo>
                    <a:pt x="2" y="13"/>
                  </a:lnTo>
                  <a:lnTo>
                    <a:pt x="7" y="12"/>
                  </a:lnTo>
                  <a:lnTo>
                    <a:pt x="14" y="12"/>
                  </a:lnTo>
                  <a:lnTo>
                    <a:pt x="23" y="11"/>
                  </a:lnTo>
                  <a:lnTo>
                    <a:pt x="32" y="11"/>
                  </a:lnTo>
                  <a:lnTo>
                    <a:pt x="43" y="10"/>
                  </a:lnTo>
                  <a:lnTo>
                    <a:pt x="53" y="11"/>
                  </a:lnTo>
                  <a:lnTo>
                    <a:pt x="61" y="12"/>
                  </a:lnTo>
                  <a:lnTo>
                    <a:pt x="60" y="11"/>
                  </a:lnTo>
                  <a:lnTo>
                    <a:pt x="55" y="9"/>
                  </a:lnTo>
                  <a:lnTo>
                    <a:pt x="50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12" y="5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0" name="Freeform 46"/>
            <p:cNvSpPr>
              <a:spLocks/>
            </p:cNvSpPr>
            <p:nvPr/>
          </p:nvSpPr>
          <p:spPr bwMode="auto">
            <a:xfrm>
              <a:off x="4867" y="1932"/>
              <a:ext cx="60" cy="54"/>
            </a:xfrm>
            <a:custGeom>
              <a:avLst/>
              <a:gdLst>
                <a:gd name="T0" fmla="*/ 10 w 120"/>
                <a:gd name="T1" fmla="*/ 0 h 109"/>
                <a:gd name="T2" fmla="*/ 11 w 120"/>
                <a:gd name="T3" fmla="*/ 13 h 109"/>
                <a:gd name="T4" fmla="*/ 11 w 120"/>
                <a:gd name="T5" fmla="*/ 42 h 109"/>
                <a:gd name="T6" fmla="*/ 9 w 120"/>
                <a:gd name="T7" fmla="*/ 78 h 109"/>
                <a:gd name="T8" fmla="*/ 0 w 120"/>
                <a:gd name="T9" fmla="*/ 109 h 109"/>
                <a:gd name="T10" fmla="*/ 2 w 120"/>
                <a:gd name="T11" fmla="*/ 109 h 109"/>
                <a:gd name="T12" fmla="*/ 10 w 120"/>
                <a:gd name="T13" fmla="*/ 109 h 109"/>
                <a:gd name="T14" fmla="*/ 22 w 120"/>
                <a:gd name="T15" fmla="*/ 109 h 109"/>
                <a:gd name="T16" fmla="*/ 37 w 120"/>
                <a:gd name="T17" fmla="*/ 108 h 109"/>
                <a:gd name="T18" fmla="*/ 55 w 120"/>
                <a:gd name="T19" fmla="*/ 105 h 109"/>
                <a:gd name="T20" fmla="*/ 75 w 120"/>
                <a:gd name="T21" fmla="*/ 102 h 109"/>
                <a:gd name="T22" fmla="*/ 97 w 120"/>
                <a:gd name="T23" fmla="*/ 96 h 109"/>
                <a:gd name="T24" fmla="*/ 120 w 120"/>
                <a:gd name="T25" fmla="*/ 89 h 109"/>
                <a:gd name="T26" fmla="*/ 117 w 120"/>
                <a:gd name="T27" fmla="*/ 90 h 109"/>
                <a:gd name="T28" fmla="*/ 110 w 120"/>
                <a:gd name="T29" fmla="*/ 91 h 109"/>
                <a:gd name="T30" fmla="*/ 100 w 120"/>
                <a:gd name="T31" fmla="*/ 94 h 109"/>
                <a:gd name="T32" fmla="*/ 87 w 120"/>
                <a:gd name="T33" fmla="*/ 96 h 109"/>
                <a:gd name="T34" fmla="*/ 71 w 120"/>
                <a:gd name="T35" fmla="*/ 98 h 109"/>
                <a:gd name="T36" fmla="*/ 54 w 120"/>
                <a:gd name="T37" fmla="*/ 101 h 109"/>
                <a:gd name="T38" fmla="*/ 36 w 120"/>
                <a:gd name="T39" fmla="*/ 101 h 109"/>
                <a:gd name="T40" fmla="*/ 16 w 120"/>
                <a:gd name="T41" fmla="*/ 100 h 109"/>
                <a:gd name="T42" fmla="*/ 18 w 120"/>
                <a:gd name="T43" fmla="*/ 89 h 109"/>
                <a:gd name="T44" fmla="*/ 21 w 120"/>
                <a:gd name="T45" fmla="*/ 64 h 109"/>
                <a:gd name="T46" fmla="*/ 19 w 120"/>
                <a:gd name="T47" fmla="*/ 32 h 109"/>
                <a:gd name="T48" fmla="*/ 10 w 120"/>
                <a:gd name="T4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0" h="109">
                  <a:moveTo>
                    <a:pt x="10" y="0"/>
                  </a:moveTo>
                  <a:lnTo>
                    <a:pt x="11" y="13"/>
                  </a:lnTo>
                  <a:lnTo>
                    <a:pt x="11" y="42"/>
                  </a:lnTo>
                  <a:lnTo>
                    <a:pt x="9" y="78"/>
                  </a:lnTo>
                  <a:lnTo>
                    <a:pt x="0" y="109"/>
                  </a:lnTo>
                  <a:lnTo>
                    <a:pt x="2" y="109"/>
                  </a:lnTo>
                  <a:lnTo>
                    <a:pt x="10" y="109"/>
                  </a:lnTo>
                  <a:lnTo>
                    <a:pt x="22" y="109"/>
                  </a:lnTo>
                  <a:lnTo>
                    <a:pt x="37" y="108"/>
                  </a:lnTo>
                  <a:lnTo>
                    <a:pt x="55" y="105"/>
                  </a:lnTo>
                  <a:lnTo>
                    <a:pt x="75" y="102"/>
                  </a:lnTo>
                  <a:lnTo>
                    <a:pt x="97" y="96"/>
                  </a:lnTo>
                  <a:lnTo>
                    <a:pt x="120" y="89"/>
                  </a:lnTo>
                  <a:lnTo>
                    <a:pt x="117" y="90"/>
                  </a:lnTo>
                  <a:lnTo>
                    <a:pt x="110" y="91"/>
                  </a:lnTo>
                  <a:lnTo>
                    <a:pt x="100" y="94"/>
                  </a:lnTo>
                  <a:lnTo>
                    <a:pt x="87" y="96"/>
                  </a:lnTo>
                  <a:lnTo>
                    <a:pt x="71" y="98"/>
                  </a:lnTo>
                  <a:lnTo>
                    <a:pt x="54" y="101"/>
                  </a:lnTo>
                  <a:lnTo>
                    <a:pt x="36" y="101"/>
                  </a:lnTo>
                  <a:lnTo>
                    <a:pt x="16" y="100"/>
                  </a:lnTo>
                  <a:lnTo>
                    <a:pt x="18" y="89"/>
                  </a:lnTo>
                  <a:lnTo>
                    <a:pt x="21" y="64"/>
                  </a:lnTo>
                  <a:lnTo>
                    <a:pt x="19" y="3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1" name="Freeform 47"/>
            <p:cNvSpPr>
              <a:spLocks/>
            </p:cNvSpPr>
            <p:nvPr/>
          </p:nvSpPr>
          <p:spPr bwMode="auto">
            <a:xfrm>
              <a:off x="4986" y="1794"/>
              <a:ext cx="23" cy="12"/>
            </a:xfrm>
            <a:custGeom>
              <a:avLst/>
              <a:gdLst>
                <a:gd name="T0" fmla="*/ 0 w 47"/>
                <a:gd name="T1" fmla="*/ 13 h 24"/>
                <a:gd name="T2" fmla="*/ 1 w 47"/>
                <a:gd name="T3" fmla="*/ 12 h 24"/>
                <a:gd name="T4" fmla="*/ 4 w 47"/>
                <a:gd name="T5" fmla="*/ 9 h 24"/>
                <a:gd name="T6" fmla="*/ 7 w 47"/>
                <a:gd name="T7" fmla="*/ 7 h 24"/>
                <a:gd name="T8" fmla="*/ 13 w 47"/>
                <a:gd name="T9" fmla="*/ 3 h 24"/>
                <a:gd name="T10" fmla="*/ 20 w 47"/>
                <a:gd name="T11" fmla="*/ 1 h 24"/>
                <a:gd name="T12" fmla="*/ 28 w 47"/>
                <a:gd name="T13" fmla="*/ 0 h 24"/>
                <a:gd name="T14" fmla="*/ 37 w 47"/>
                <a:gd name="T15" fmla="*/ 0 h 24"/>
                <a:gd name="T16" fmla="*/ 47 w 47"/>
                <a:gd name="T17" fmla="*/ 3 h 24"/>
                <a:gd name="T18" fmla="*/ 47 w 47"/>
                <a:gd name="T19" fmla="*/ 14 h 24"/>
                <a:gd name="T20" fmla="*/ 46 w 47"/>
                <a:gd name="T21" fmla="*/ 14 h 24"/>
                <a:gd name="T22" fmla="*/ 43 w 47"/>
                <a:gd name="T23" fmla="*/ 14 h 24"/>
                <a:gd name="T24" fmla="*/ 37 w 47"/>
                <a:gd name="T25" fmla="*/ 14 h 24"/>
                <a:gd name="T26" fmla="*/ 31 w 47"/>
                <a:gd name="T27" fmla="*/ 15 h 24"/>
                <a:gd name="T28" fmla="*/ 23 w 47"/>
                <a:gd name="T29" fmla="*/ 16 h 24"/>
                <a:gd name="T30" fmla="*/ 16 w 47"/>
                <a:gd name="T31" fmla="*/ 17 h 24"/>
                <a:gd name="T32" fmla="*/ 9 w 47"/>
                <a:gd name="T33" fmla="*/ 21 h 24"/>
                <a:gd name="T34" fmla="*/ 2 w 47"/>
                <a:gd name="T35" fmla="*/ 24 h 24"/>
                <a:gd name="T36" fmla="*/ 0 w 47"/>
                <a:gd name="T3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" h="24">
                  <a:moveTo>
                    <a:pt x="0" y="13"/>
                  </a:moveTo>
                  <a:lnTo>
                    <a:pt x="1" y="12"/>
                  </a:lnTo>
                  <a:lnTo>
                    <a:pt x="4" y="9"/>
                  </a:lnTo>
                  <a:lnTo>
                    <a:pt x="7" y="7"/>
                  </a:lnTo>
                  <a:lnTo>
                    <a:pt x="13" y="3"/>
                  </a:lnTo>
                  <a:lnTo>
                    <a:pt x="20" y="1"/>
                  </a:lnTo>
                  <a:lnTo>
                    <a:pt x="28" y="0"/>
                  </a:lnTo>
                  <a:lnTo>
                    <a:pt x="37" y="0"/>
                  </a:lnTo>
                  <a:lnTo>
                    <a:pt x="47" y="3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3" y="14"/>
                  </a:lnTo>
                  <a:lnTo>
                    <a:pt x="37" y="14"/>
                  </a:lnTo>
                  <a:lnTo>
                    <a:pt x="31" y="15"/>
                  </a:lnTo>
                  <a:lnTo>
                    <a:pt x="23" y="16"/>
                  </a:lnTo>
                  <a:lnTo>
                    <a:pt x="16" y="17"/>
                  </a:lnTo>
                  <a:lnTo>
                    <a:pt x="9" y="21"/>
                  </a:lnTo>
                  <a:lnTo>
                    <a:pt x="2" y="24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2" name="Freeform 48"/>
            <p:cNvSpPr>
              <a:spLocks/>
            </p:cNvSpPr>
            <p:nvPr/>
          </p:nvSpPr>
          <p:spPr bwMode="auto">
            <a:xfrm>
              <a:off x="4859" y="2017"/>
              <a:ext cx="62" cy="9"/>
            </a:xfrm>
            <a:custGeom>
              <a:avLst/>
              <a:gdLst>
                <a:gd name="T0" fmla="*/ 0 w 123"/>
                <a:gd name="T1" fmla="*/ 17 h 17"/>
                <a:gd name="T2" fmla="*/ 2 w 123"/>
                <a:gd name="T3" fmla="*/ 16 h 17"/>
                <a:gd name="T4" fmla="*/ 7 w 123"/>
                <a:gd name="T5" fmla="*/ 14 h 17"/>
                <a:gd name="T6" fmla="*/ 14 w 123"/>
                <a:gd name="T7" fmla="*/ 11 h 17"/>
                <a:gd name="T8" fmla="*/ 24 w 123"/>
                <a:gd name="T9" fmla="*/ 8 h 17"/>
                <a:gd name="T10" fmla="*/ 33 w 123"/>
                <a:gd name="T11" fmla="*/ 4 h 17"/>
                <a:gd name="T12" fmla="*/ 45 w 123"/>
                <a:gd name="T13" fmla="*/ 2 h 17"/>
                <a:gd name="T14" fmla="*/ 55 w 123"/>
                <a:gd name="T15" fmla="*/ 1 h 17"/>
                <a:gd name="T16" fmla="*/ 64 w 123"/>
                <a:gd name="T17" fmla="*/ 2 h 17"/>
                <a:gd name="T18" fmla="*/ 74 w 123"/>
                <a:gd name="T19" fmla="*/ 3 h 17"/>
                <a:gd name="T20" fmla="*/ 84 w 123"/>
                <a:gd name="T21" fmla="*/ 3 h 17"/>
                <a:gd name="T22" fmla="*/ 93 w 123"/>
                <a:gd name="T23" fmla="*/ 3 h 17"/>
                <a:gd name="T24" fmla="*/ 102 w 123"/>
                <a:gd name="T25" fmla="*/ 2 h 17"/>
                <a:gd name="T26" fmla="*/ 110 w 123"/>
                <a:gd name="T27" fmla="*/ 2 h 17"/>
                <a:gd name="T28" fmla="*/ 117 w 123"/>
                <a:gd name="T29" fmla="*/ 1 h 17"/>
                <a:gd name="T30" fmla="*/ 122 w 123"/>
                <a:gd name="T31" fmla="*/ 0 h 17"/>
                <a:gd name="T32" fmla="*/ 123 w 123"/>
                <a:gd name="T33" fmla="*/ 0 h 17"/>
                <a:gd name="T34" fmla="*/ 122 w 123"/>
                <a:gd name="T35" fmla="*/ 1 h 17"/>
                <a:gd name="T36" fmla="*/ 117 w 123"/>
                <a:gd name="T37" fmla="*/ 2 h 17"/>
                <a:gd name="T38" fmla="*/ 112 w 123"/>
                <a:gd name="T39" fmla="*/ 4 h 17"/>
                <a:gd name="T40" fmla="*/ 104 w 123"/>
                <a:gd name="T41" fmla="*/ 8 h 17"/>
                <a:gd name="T42" fmla="*/ 94 w 123"/>
                <a:gd name="T43" fmla="*/ 10 h 17"/>
                <a:gd name="T44" fmla="*/ 85 w 123"/>
                <a:gd name="T45" fmla="*/ 11 h 17"/>
                <a:gd name="T46" fmla="*/ 75 w 123"/>
                <a:gd name="T47" fmla="*/ 11 h 17"/>
                <a:gd name="T48" fmla="*/ 64 w 123"/>
                <a:gd name="T49" fmla="*/ 10 h 17"/>
                <a:gd name="T50" fmla="*/ 63 w 123"/>
                <a:gd name="T51" fmla="*/ 10 h 17"/>
                <a:gd name="T52" fmla="*/ 59 w 123"/>
                <a:gd name="T53" fmla="*/ 10 h 17"/>
                <a:gd name="T54" fmla="*/ 53 w 123"/>
                <a:gd name="T55" fmla="*/ 9 h 17"/>
                <a:gd name="T56" fmla="*/ 45 w 123"/>
                <a:gd name="T57" fmla="*/ 9 h 17"/>
                <a:gd name="T58" fmla="*/ 36 w 123"/>
                <a:gd name="T59" fmla="*/ 10 h 17"/>
                <a:gd name="T60" fmla="*/ 24 w 123"/>
                <a:gd name="T61" fmla="*/ 11 h 17"/>
                <a:gd name="T62" fmla="*/ 13 w 123"/>
                <a:gd name="T63" fmla="*/ 14 h 17"/>
                <a:gd name="T64" fmla="*/ 0 w 123"/>
                <a:gd name="T6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" h="17">
                  <a:moveTo>
                    <a:pt x="0" y="17"/>
                  </a:moveTo>
                  <a:lnTo>
                    <a:pt x="2" y="16"/>
                  </a:lnTo>
                  <a:lnTo>
                    <a:pt x="7" y="14"/>
                  </a:lnTo>
                  <a:lnTo>
                    <a:pt x="14" y="11"/>
                  </a:lnTo>
                  <a:lnTo>
                    <a:pt x="24" y="8"/>
                  </a:lnTo>
                  <a:lnTo>
                    <a:pt x="33" y="4"/>
                  </a:lnTo>
                  <a:lnTo>
                    <a:pt x="45" y="2"/>
                  </a:lnTo>
                  <a:lnTo>
                    <a:pt x="55" y="1"/>
                  </a:lnTo>
                  <a:lnTo>
                    <a:pt x="64" y="2"/>
                  </a:lnTo>
                  <a:lnTo>
                    <a:pt x="74" y="3"/>
                  </a:lnTo>
                  <a:lnTo>
                    <a:pt x="84" y="3"/>
                  </a:lnTo>
                  <a:lnTo>
                    <a:pt x="93" y="3"/>
                  </a:lnTo>
                  <a:lnTo>
                    <a:pt x="102" y="2"/>
                  </a:lnTo>
                  <a:lnTo>
                    <a:pt x="110" y="2"/>
                  </a:lnTo>
                  <a:lnTo>
                    <a:pt x="117" y="1"/>
                  </a:lnTo>
                  <a:lnTo>
                    <a:pt x="122" y="0"/>
                  </a:lnTo>
                  <a:lnTo>
                    <a:pt x="123" y="0"/>
                  </a:lnTo>
                  <a:lnTo>
                    <a:pt x="122" y="1"/>
                  </a:lnTo>
                  <a:lnTo>
                    <a:pt x="117" y="2"/>
                  </a:lnTo>
                  <a:lnTo>
                    <a:pt x="112" y="4"/>
                  </a:lnTo>
                  <a:lnTo>
                    <a:pt x="104" y="8"/>
                  </a:lnTo>
                  <a:lnTo>
                    <a:pt x="94" y="10"/>
                  </a:lnTo>
                  <a:lnTo>
                    <a:pt x="85" y="11"/>
                  </a:lnTo>
                  <a:lnTo>
                    <a:pt x="75" y="11"/>
                  </a:lnTo>
                  <a:lnTo>
                    <a:pt x="64" y="10"/>
                  </a:lnTo>
                  <a:lnTo>
                    <a:pt x="63" y="10"/>
                  </a:lnTo>
                  <a:lnTo>
                    <a:pt x="59" y="10"/>
                  </a:lnTo>
                  <a:lnTo>
                    <a:pt x="53" y="9"/>
                  </a:lnTo>
                  <a:lnTo>
                    <a:pt x="45" y="9"/>
                  </a:lnTo>
                  <a:lnTo>
                    <a:pt x="36" y="10"/>
                  </a:lnTo>
                  <a:lnTo>
                    <a:pt x="24" y="11"/>
                  </a:lnTo>
                  <a:lnTo>
                    <a:pt x="13" y="14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3" name="Freeform 49"/>
            <p:cNvSpPr>
              <a:spLocks/>
            </p:cNvSpPr>
            <p:nvPr/>
          </p:nvSpPr>
          <p:spPr bwMode="auto">
            <a:xfrm>
              <a:off x="5346" y="1431"/>
              <a:ext cx="268" cy="311"/>
            </a:xfrm>
            <a:custGeom>
              <a:avLst/>
              <a:gdLst>
                <a:gd name="T0" fmla="*/ 241 w 535"/>
                <a:gd name="T1" fmla="*/ 16 h 623"/>
                <a:gd name="T2" fmla="*/ 36 w 535"/>
                <a:gd name="T3" fmla="*/ 236 h 623"/>
                <a:gd name="T4" fmla="*/ 33 w 535"/>
                <a:gd name="T5" fmla="*/ 239 h 623"/>
                <a:gd name="T6" fmla="*/ 25 w 535"/>
                <a:gd name="T7" fmla="*/ 244 h 623"/>
                <a:gd name="T8" fmla="*/ 16 w 535"/>
                <a:gd name="T9" fmla="*/ 254 h 623"/>
                <a:gd name="T10" fmla="*/ 8 w 535"/>
                <a:gd name="T11" fmla="*/ 266 h 623"/>
                <a:gd name="T12" fmla="*/ 1 w 535"/>
                <a:gd name="T13" fmla="*/ 281 h 623"/>
                <a:gd name="T14" fmla="*/ 0 w 535"/>
                <a:gd name="T15" fmla="*/ 299 h 623"/>
                <a:gd name="T16" fmla="*/ 6 w 535"/>
                <a:gd name="T17" fmla="*/ 318 h 623"/>
                <a:gd name="T18" fmla="*/ 21 w 535"/>
                <a:gd name="T19" fmla="*/ 339 h 623"/>
                <a:gd name="T20" fmla="*/ 185 w 535"/>
                <a:gd name="T21" fmla="*/ 584 h 623"/>
                <a:gd name="T22" fmla="*/ 188 w 535"/>
                <a:gd name="T23" fmla="*/ 586 h 623"/>
                <a:gd name="T24" fmla="*/ 192 w 535"/>
                <a:gd name="T25" fmla="*/ 593 h 623"/>
                <a:gd name="T26" fmla="*/ 202 w 535"/>
                <a:gd name="T27" fmla="*/ 603 h 623"/>
                <a:gd name="T28" fmla="*/ 213 w 535"/>
                <a:gd name="T29" fmla="*/ 612 h 623"/>
                <a:gd name="T30" fmla="*/ 228 w 535"/>
                <a:gd name="T31" fmla="*/ 619 h 623"/>
                <a:gd name="T32" fmla="*/ 245 w 535"/>
                <a:gd name="T33" fmla="*/ 623 h 623"/>
                <a:gd name="T34" fmla="*/ 265 w 535"/>
                <a:gd name="T35" fmla="*/ 621 h 623"/>
                <a:gd name="T36" fmla="*/ 288 w 535"/>
                <a:gd name="T37" fmla="*/ 612 h 623"/>
                <a:gd name="T38" fmla="*/ 488 w 535"/>
                <a:gd name="T39" fmla="*/ 400 h 623"/>
                <a:gd name="T40" fmla="*/ 492 w 535"/>
                <a:gd name="T41" fmla="*/ 396 h 623"/>
                <a:gd name="T42" fmla="*/ 501 w 535"/>
                <a:gd name="T43" fmla="*/ 388 h 623"/>
                <a:gd name="T44" fmla="*/ 511 w 535"/>
                <a:gd name="T45" fmla="*/ 375 h 623"/>
                <a:gd name="T46" fmla="*/ 523 w 535"/>
                <a:gd name="T47" fmla="*/ 357 h 623"/>
                <a:gd name="T48" fmla="*/ 532 w 535"/>
                <a:gd name="T49" fmla="*/ 338 h 623"/>
                <a:gd name="T50" fmla="*/ 535 w 535"/>
                <a:gd name="T51" fmla="*/ 317 h 623"/>
                <a:gd name="T52" fmla="*/ 531 w 535"/>
                <a:gd name="T53" fmla="*/ 295 h 623"/>
                <a:gd name="T54" fmla="*/ 516 w 535"/>
                <a:gd name="T55" fmla="*/ 273 h 623"/>
                <a:gd name="T56" fmla="*/ 337 w 535"/>
                <a:gd name="T57" fmla="*/ 32 h 623"/>
                <a:gd name="T58" fmla="*/ 336 w 535"/>
                <a:gd name="T59" fmla="*/ 30 h 623"/>
                <a:gd name="T60" fmla="*/ 333 w 535"/>
                <a:gd name="T61" fmla="*/ 23 h 623"/>
                <a:gd name="T62" fmla="*/ 326 w 535"/>
                <a:gd name="T63" fmla="*/ 16 h 623"/>
                <a:gd name="T64" fmla="*/ 317 w 535"/>
                <a:gd name="T65" fmla="*/ 8 h 623"/>
                <a:gd name="T66" fmla="*/ 303 w 535"/>
                <a:gd name="T67" fmla="*/ 2 h 623"/>
                <a:gd name="T68" fmla="*/ 287 w 535"/>
                <a:gd name="T69" fmla="*/ 0 h 623"/>
                <a:gd name="T70" fmla="*/ 266 w 535"/>
                <a:gd name="T71" fmla="*/ 5 h 623"/>
                <a:gd name="T72" fmla="*/ 241 w 535"/>
                <a:gd name="T73" fmla="*/ 1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5" h="623">
                  <a:moveTo>
                    <a:pt x="241" y="16"/>
                  </a:moveTo>
                  <a:lnTo>
                    <a:pt x="36" y="236"/>
                  </a:lnTo>
                  <a:lnTo>
                    <a:pt x="33" y="239"/>
                  </a:lnTo>
                  <a:lnTo>
                    <a:pt x="25" y="244"/>
                  </a:lnTo>
                  <a:lnTo>
                    <a:pt x="16" y="254"/>
                  </a:lnTo>
                  <a:lnTo>
                    <a:pt x="8" y="266"/>
                  </a:lnTo>
                  <a:lnTo>
                    <a:pt x="1" y="281"/>
                  </a:lnTo>
                  <a:lnTo>
                    <a:pt x="0" y="299"/>
                  </a:lnTo>
                  <a:lnTo>
                    <a:pt x="6" y="318"/>
                  </a:lnTo>
                  <a:lnTo>
                    <a:pt x="21" y="339"/>
                  </a:lnTo>
                  <a:lnTo>
                    <a:pt x="185" y="584"/>
                  </a:lnTo>
                  <a:lnTo>
                    <a:pt x="188" y="586"/>
                  </a:lnTo>
                  <a:lnTo>
                    <a:pt x="192" y="593"/>
                  </a:lnTo>
                  <a:lnTo>
                    <a:pt x="202" y="603"/>
                  </a:lnTo>
                  <a:lnTo>
                    <a:pt x="213" y="612"/>
                  </a:lnTo>
                  <a:lnTo>
                    <a:pt x="228" y="619"/>
                  </a:lnTo>
                  <a:lnTo>
                    <a:pt x="245" y="623"/>
                  </a:lnTo>
                  <a:lnTo>
                    <a:pt x="265" y="621"/>
                  </a:lnTo>
                  <a:lnTo>
                    <a:pt x="288" y="612"/>
                  </a:lnTo>
                  <a:lnTo>
                    <a:pt x="488" y="400"/>
                  </a:lnTo>
                  <a:lnTo>
                    <a:pt x="492" y="396"/>
                  </a:lnTo>
                  <a:lnTo>
                    <a:pt x="501" y="388"/>
                  </a:lnTo>
                  <a:lnTo>
                    <a:pt x="511" y="375"/>
                  </a:lnTo>
                  <a:lnTo>
                    <a:pt x="523" y="357"/>
                  </a:lnTo>
                  <a:lnTo>
                    <a:pt x="532" y="338"/>
                  </a:lnTo>
                  <a:lnTo>
                    <a:pt x="535" y="317"/>
                  </a:lnTo>
                  <a:lnTo>
                    <a:pt x="531" y="295"/>
                  </a:lnTo>
                  <a:lnTo>
                    <a:pt x="516" y="273"/>
                  </a:lnTo>
                  <a:lnTo>
                    <a:pt x="337" y="32"/>
                  </a:lnTo>
                  <a:lnTo>
                    <a:pt x="336" y="30"/>
                  </a:lnTo>
                  <a:lnTo>
                    <a:pt x="333" y="23"/>
                  </a:lnTo>
                  <a:lnTo>
                    <a:pt x="326" y="16"/>
                  </a:lnTo>
                  <a:lnTo>
                    <a:pt x="317" y="8"/>
                  </a:lnTo>
                  <a:lnTo>
                    <a:pt x="303" y="2"/>
                  </a:lnTo>
                  <a:lnTo>
                    <a:pt x="287" y="0"/>
                  </a:lnTo>
                  <a:lnTo>
                    <a:pt x="266" y="5"/>
                  </a:lnTo>
                  <a:lnTo>
                    <a:pt x="241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4" name="Freeform 50"/>
            <p:cNvSpPr>
              <a:spLocks/>
            </p:cNvSpPr>
            <p:nvPr/>
          </p:nvSpPr>
          <p:spPr bwMode="auto">
            <a:xfrm>
              <a:off x="5358" y="1444"/>
              <a:ext cx="243" cy="285"/>
            </a:xfrm>
            <a:custGeom>
              <a:avLst/>
              <a:gdLst>
                <a:gd name="T0" fmla="*/ 220 w 487"/>
                <a:gd name="T1" fmla="*/ 15 h 570"/>
                <a:gd name="T2" fmla="*/ 31 w 487"/>
                <a:gd name="T3" fmla="*/ 215 h 570"/>
                <a:gd name="T4" fmla="*/ 29 w 487"/>
                <a:gd name="T5" fmla="*/ 217 h 570"/>
                <a:gd name="T6" fmla="*/ 22 w 487"/>
                <a:gd name="T7" fmla="*/ 222 h 570"/>
                <a:gd name="T8" fmla="*/ 14 w 487"/>
                <a:gd name="T9" fmla="*/ 231 h 570"/>
                <a:gd name="T10" fmla="*/ 6 w 487"/>
                <a:gd name="T11" fmla="*/ 243 h 570"/>
                <a:gd name="T12" fmla="*/ 1 w 487"/>
                <a:gd name="T13" fmla="*/ 257 h 570"/>
                <a:gd name="T14" fmla="*/ 0 w 487"/>
                <a:gd name="T15" fmla="*/ 273 h 570"/>
                <a:gd name="T16" fmla="*/ 5 w 487"/>
                <a:gd name="T17" fmla="*/ 290 h 570"/>
                <a:gd name="T18" fmla="*/ 18 w 487"/>
                <a:gd name="T19" fmla="*/ 310 h 570"/>
                <a:gd name="T20" fmla="*/ 169 w 487"/>
                <a:gd name="T21" fmla="*/ 534 h 570"/>
                <a:gd name="T22" fmla="*/ 170 w 487"/>
                <a:gd name="T23" fmla="*/ 536 h 570"/>
                <a:gd name="T24" fmla="*/ 176 w 487"/>
                <a:gd name="T25" fmla="*/ 543 h 570"/>
                <a:gd name="T26" fmla="*/ 183 w 487"/>
                <a:gd name="T27" fmla="*/ 551 h 570"/>
                <a:gd name="T28" fmla="*/ 195 w 487"/>
                <a:gd name="T29" fmla="*/ 559 h 570"/>
                <a:gd name="T30" fmla="*/ 207 w 487"/>
                <a:gd name="T31" fmla="*/ 566 h 570"/>
                <a:gd name="T32" fmla="*/ 223 w 487"/>
                <a:gd name="T33" fmla="*/ 570 h 570"/>
                <a:gd name="T34" fmla="*/ 242 w 487"/>
                <a:gd name="T35" fmla="*/ 568 h 570"/>
                <a:gd name="T36" fmla="*/ 263 w 487"/>
                <a:gd name="T37" fmla="*/ 559 h 570"/>
                <a:gd name="T38" fmla="*/ 447 w 487"/>
                <a:gd name="T39" fmla="*/ 365 h 570"/>
                <a:gd name="T40" fmla="*/ 450 w 487"/>
                <a:gd name="T41" fmla="*/ 363 h 570"/>
                <a:gd name="T42" fmla="*/ 457 w 487"/>
                <a:gd name="T43" fmla="*/ 356 h 570"/>
                <a:gd name="T44" fmla="*/ 468 w 487"/>
                <a:gd name="T45" fmla="*/ 344 h 570"/>
                <a:gd name="T46" fmla="*/ 477 w 487"/>
                <a:gd name="T47" fmla="*/ 329 h 570"/>
                <a:gd name="T48" fmla="*/ 485 w 487"/>
                <a:gd name="T49" fmla="*/ 312 h 570"/>
                <a:gd name="T50" fmla="*/ 487 w 487"/>
                <a:gd name="T51" fmla="*/ 292 h 570"/>
                <a:gd name="T52" fmla="*/ 484 w 487"/>
                <a:gd name="T53" fmla="*/ 272 h 570"/>
                <a:gd name="T54" fmla="*/ 471 w 487"/>
                <a:gd name="T55" fmla="*/ 250 h 570"/>
                <a:gd name="T56" fmla="*/ 308 w 487"/>
                <a:gd name="T57" fmla="*/ 28 h 570"/>
                <a:gd name="T58" fmla="*/ 306 w 487"/>
                <a:gd name="T59" fmla="*/ 26 h 570"/>
                <a:gd name="T60" fmla="*/ 303 w 487"/>
                <a:gd name="T61" fmla="*/ 20 h 570"/>
                <a:gd name="T62" fmla="*/ 297 w 487"/>
                <a:gd name="T63" fmla="*/ 13 h 570"/>
                <a:gd name="T64" fmla="*/ 288 w 487"/>
                <a:gd name="T65" fmla="*/ 5 h 570"/>
                <a:gd name="T66" fmla="*/ 276 w 487"/>
                <a:gd name="T67" fmla="*/ 1 h 570"/>
                <a:gd name="T68" fmla="*/ 261 w 487"/>
                <a:gd name="T69" fmla="*/ 0 h 570"/>
                <a:gd name="T70" fmla="*/ 243 w 487"/>
                <a:gd name="T71" fmla="*/ 3 h 570"/>
                <a:gd name="T72" fmla="*/ 220 w 487"/>
                <a:gd name="T73" fmla="*/ 15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570">
                  <a:moveTo>
                    <a:pt x="220" y="15"/>
                  </a:moveTo>
                  <a:lnTo>
                    <a:pt x="31" y="215"/>
                  </a:lnTo>
                  <a:lnTo>
                    <a:pt x="29" y="217"/>
                  </a:lnTo>
                  <a:lnTo>
                    <a:pt x="22" y="222"/>
                  </a:lnTo>
                  <a:lnTo>
                    <a:pt x="14" y="231"/>
                  </a:lnTo>
                  <a:lnTo>
                    <a:pt x="6" y="243"/>
                  </a:lnTo>
                  <a:lnTo>
                    <a:pt x="1" y="257"/>
                  </a:lnTo>
                  <a:lnTo>
                    <a:pt x="0" y="273"/>
                  </a:lnTo>
                  <a:lnTo>
                    <a:pt x="5" y="290"/>
                  </a:lnTo>
                  <a:lnTo>
                    <a:pt x="18" y="310"/>
                  </a:lnTo>
                  <a:lnTo>
                    <a:pt x="169" y="534"/>
                  </a:lnTo>
                  <a:lnTo>
                    <a:pt x="170" y="536"/>
                  </a:lnTo>
                  <a:lnTo>
                    <a:pt x="176" y="543"/>
                  </a:lnTo>
                  <a:lnTo>
                    <a:pt x="183" y="551"/>
                  </a:lnTo>
                  <a:lnTo>
                    <a:pt x="195" y="559"/>
                  </a:lnTo>
                  <a:lnTo>
                    <a:pt x="207" y="566"/>
                  </a:lnTo>
                  <a:lnTo>
                    <a:pt x="223" y="570"/>
                  </a:lnTo>
                  <a:lnTo>
                    <a:pt x="242" y="568"/>
                  </a:lnTo>
                  <a:lnTo>
                    <a:pt x="263" y="559"/>
                  </a:lnTo>
                  <a:lnTo>
                    <a:pt x="447" y="365"/>
                  </a:lnTo>
                  <a:lnTo>
                    <a:pt x="450" y="363"/>
                  </a:lnTo>
                  <a:lnTo>
                    <a:pt x="457" y="356"/>
                  </a:lnTo>
                  <a:lnTo>
                    <a:pt x="468" y="344"/>
                  </a:lnTo>
                  <a:lnTo>
                    <a:pt x="477" y="329"/>
                  </a:lnTo>
                  <a:lnTo>
                    <a:pt x="485" y="312"/>
                  </a:lnTo>
                  <a:lnTo>
                    <a:pt x="487" y="292"/>
                  </a:lnTo>
                  <a:lnTo>
                    <a:pt x="484" y="272"/>
                  </a:lnTo>
                  <a:lnTo>
                    <a:pt x="471" y="250"/>
                  </a:lnTo>
                  <a:lnTo>
                    <a:pt x="308" y="28"/>
                  </a:lnTo>
                  <a:lnTo>
                    <a:pt x="306" y="26"/>
                  </a:lnTo>
                  <a:lnTo>
                    <a:pt x="303" y="20"/>
                  </a:lnTo>
                  <a:lnTo>
                    <a:pt x="297" y="13"/>
                  </a:lnTo>
                  <a:lnTo>
                    <a:pt x="288" y="5"/>
                  </a:lnTo>
                  <a:lnTo>
                    <a:pt x="276" y="1"/>
                  </a:lnTo>
                  <a:lnTo>
                    <a:pt x="261" y="0"/>
                  </a:lnTo>
                  <a:lnTo>
                    <a:pt x="243" y="3"/>
                  </a:lnTo>
                  <a:lnTo>
                    <a:pt x="220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5" name="Freeform 51"/>
            <p:cNvSpPr>
              <a:spLocks/>
            </p:cNvSpPr>
            <p:nvPr/>
          </p:nvSpPr>
          <p:spPr bwMode="auto">
            <a:xfrm>
              <a:off x="5365" y="1453"/>
              <a:ext cx="227" cy="267"/>
            </a:xfrm>
            <a:custGeom>
              <a:avLst/>
              <a:gdLst>
                <a:gd name="T0" fmla="*/ 206 w 455"/>
                <a:gd name="T1" fmla="*/ 14 h 533"/>
                <a:gd name="T2" fmla="*/ 30 w 455"/>
                <a:gd name="T3" fmla="*/ 202 h 533"/>
                <a:gd name="T4" fmla="*/ 28 w 455"/>
                <a:gd name="T5" fmla="*/ 204 h 533"/>
                <a:gd name="T6" fmla="*/ 22 w 455"/>
                <a:gd name="T7" fmla="*/ 209 h 533"/>
                <a:gd name="T8" fmla="*/ 14 w 455"/>
                <a:gd name="T9" fmla="*/ 217 h 533"/>
                <a:gd name="T10" fmla="*/ 7 w 455"/>
                <a:gd name="T11" fmla="*/ 227 h 533"/>
                <a:gd name="T12" fmla="*/ 1 w 455"/>
                <a:gd name="T13" fmla="*/ 241 h 533"/>
                <a:gd name="T14" fmla="*/ 0 w 455"/>
                <a:gd name="T15" fmla="*/ 256 h 533"/>
                <a:gd name="T16" fmla="*/ 6 w 455"/>
                <a:gd name="T17" fmla="*/ 272 h 533"/>
                <a:gd name="T18" fmla="*/ 18 w 455"/>
                <a:gd name="T19" fmla="*/ 290 h 533"/>
                <a:gd name="T20" fmla="*/ 159 w 455"/>
                <a:gd name="T21" fmla="*/ 500 h 533"/>
                <a:gd name="T22" fmla="*/ 160 w 455"/>
                <a:gd name="T23" fmla="*/ 502 h 533"/>
                <a:gd name="T24" fmla="*/ 165 w 455"/>
                <a:gd name="T25" fmla="*/ 508 h 533"/>
                <a:gd name="T26" fmla="*/ 173 w 455"/>
                <a:gd name="T27" fmla="*/ 516 h 533"/>
                <a:gd name="T28" fmla="*/ 182 w 455"/>
                <a:gd name="T29" fmla="*/ 524 h 533"/>
                <a:gd name="T30" fmla="*/ 195 w 455"/>
                <a:gd name="T31" fmla="*/ 530 h 533"/>
                <a:gd name="T32" fmla="*/ 210 w 455"/>
                <a:gd name="T33" fmla="*/ 533 h 533"/>
                <a:gd name="T34" fmla="*/ 227 w 455"/>
                <a:gd name="T35" fmla="*/ 532 h 533"/>
                <a:gd name="T36" fmla="*/ 246 w 455"/>
                <a:gd name="T37" fmla="*/ 524 h 533"/>
                <a:gd name="T38" fmla="*/ 418 w 455"/>
                <a:gd name="T39" fmla="*/ 342 h 533"/>
                <a:gd name="T40" fmla="*/ 420 w 455"/>
                <a:gd name="T41" fmla="*/ 341 h 533"/>
                <a:gd name="T42" fmla="*/ 427 w 455"/>
                <a:gd name="T43" fmla="*/ 336 h 533"/>
                <a:gd name="T44" fmla="*/ 436 w 455"/>
                <a:gd name="T45" fmla="*/ 328 h 533"/>
                <a:gd name="T46" fmla="*/ 445 w 455"/>
                <a:gd name="T47" fmla="*/ 317 h 533"/>
                <a:gd name="T48" fmla="*/ 451 w 455"/>
                <a:gd name="T49" fmla="*/ 302 h 533"/>
                <a:gd name="T50" fmla="*/ 455 w 455"/>
                <a:gd name="T51" fmla="*/ 283 h 533"/>
                <a:gd name="T52" fmla="*/ 451 w 455"/>
                <a:gd name="T53" fmla="*/ 260 h 533"/>
                <a:gd name="T54" fmla="*/ 441 w 455"/>
                <a:gd name="T55" fmla="*/ 234 h 533"/>
                <a:gd name="T56" fmla="*/ 289 w 455"/>
                <a:gd name="T57" fmla="*/ 28 h 533"/>
                <a:gd name="T58" fmla="*/ 288 w 455"/>
                <a:gd name="T59" fmla="*/ 25 h 533"/>
                <a:gd name="T60" fmla="*/ 284 w 455"/>
                <a:gd name="T61" fmla="*/ 20 h 533"/>
                <a:gd name="T62" fmla="*/ 279 w 455"/>
                <a:gd name="T63" fmla="*/ 14 h 533"/>
                <a:gd name="T64" fmla="*/ 271 w 455"/>
                <a:gd name="T65" fmla="*/ 7 h 533"/>
                <a:gd name="T66" fmla="*/ 260 w 455"/>
                <a:gd name="T67" fmla="*/ 1 h 533"/>
                <a:gd name="T68" fmla="*/ 245 w 455"/>
                <a:gd name="T69" fmla="*/ 0 h 533"/>
                <a:gd name="T70" fmla="*/ 228 w 455"/>
                <a:gd name="T71" fmla="*/ 4 h 533"/>
                <a:gd name="T72" fmla="*/ 206 w 455"/>
                <a:gd name="T73" fmla="*/ 14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5" h="533">
                  <a:moveTo>
                    <a:pt x="206" y="14"/>
                  </a:moveTo>
                  <a:lnTo>
                    <a:pt x="30" y="202"/>
                  </a:lnTo>
                  <a:lnTo>
                    <a:pt x="28" y="204"/>
                  </a:lnTo>
                  <a:lnTo>
                    <a:pt x="22" y="209"/>
                  </a:lnTo>
                  <a:lnTo>
                    <a:pt x="14" y="217"/>
                  </a:lnTo>
                  <a:lnTo>
                    <a:pt x="7" y="227"/>
                  </a:lnTo>
                  <a:lnTo>
                    <a:pt x="1" y="241"/>
                  </a:lnTo>
                  <a:lnTo>
                    <a:pt x="0" y="256"/>
                  </a:lnTo>
                  <a:lnTo>
                    <a:pt x="6" y="272"/>
                  </a:lnTo>
                  <a:lnTo>
                    <a:pt x="18" y="290"/>
                  </a:lnTo>
                  <a:lnTo>
                    <a:pt x="159" y="500"/>
                  </a:lnTo>
                  <a:lnTo>
                    <a:pt x="160" y="502"/>
                  </a:lnTo>
                  <a:lnTo>
                    <a:pt x="165" y="508"/>
                  </a:lnTo>
                  <a:lnTo>
                    <a:pt x="173" y="516"/>
                  </a:lnTo>
                  <a:lnTo>
                    <a:pt x="182" y="524"/>
                  </a:lnTo>
                  <a:lnTo>
                    <a:pt x="195" y="530"/>
                  </a:lnTo>
                  <a:lnTo>
                    <a:pt x="210" y="533"/>
                  </a:lnTo>
                  <a:lnTo>
                    <a:pt x="227" y="532"/>
                  </a:lnTo>
                  <a:lnTo>
                    <a:pt x="246" y="524"/>
                  </a:lnTo>
                  <a:lnTo>
                    <a:pt x="418" y="342"/>
                  </a:lnTo>
                  <a:lnTo>
                    <a:pt x="420" y="341"/>
                  </a:lnTo>
                  <a:lnTo>
                    <a:pt x="427" y="336"/>
                  </a:lnTo>
                  <a:lnTo>
                    <a:pt x="436" y="328"/>
                  </a:lnTo>
                  <a:lnTo>
                    <a:pt x="445" y="317"/>
                  </a:lnTo>
                  <a:lnTo>
                    <a:pt x="451" y="302"/>
                  </a:lnTo>
                  <a:lnTo>
                    <a:pt x="455" y="283"/>
                  </a:lnTo>
                  <a:lnTo>
                    <a:pt x="451" y="260"/>
                  </a:lnTo>
                  <a:lnTo>
                    <a:pt x="441" y="234"/>
                  </a:lnTo>
                  <a:lnTo>
                    <a:pt x="289" y="28"/>
                  </a:lnTo>
                  <a:lnTo>
                    <a:pt x="288" y="25"/>
                  </a:lnTo>
                  <a:lnTo>
                    <a:pt x="284" y="20"/>
                  </a:lnTo>
                  <a:lnTo>
                    <a:pt x="279" y="14"/>
                  </a:lnTo>
                  <a:lnTo>
                    <a:pt x="271" y="7"/>
                  </a:lnTo>
                  <a:lnTo>
                    <a:pt x="260" y="1"/>
                  </a:lnTo>
                  <a:lnTo>
                    <a:pt x="245" y="0"/>
                  </a:lnTo>
                  <a:lnTo>
                    <a:pt x="228" y="4"/>
                  </a:lnTo>
                  <a:lnTo>
                    <a:pt x="206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6" name="Freeform 52"/>
            <p:cNvSpPr>
              <a:spLocks/>
            </p:cNvSpPr>
            <p:nvPr/>
          </p:nvSpPr>
          <p:spPr bwMode="auto">
            <a:xfrm>
              <a:off x="5375" y="1465"/>
              <a:ext cx="207" cy="243"/>
            </a:xfrm>
            <a:custGeom>
              <a:avLst/>
              <a:gdLst>
                <a:gd name="T0" fmla="*/ 187 w 412"/>
                <a:gd name="T1" fmla="*/ 13 h 485"/>
                <a:gd name="T2" fmla="*/ 27 w 412"/>
                <a:gd name="T3" fmla="*/ 183 h 485"/>
                <a:gd name="T4" fmla="*/ 25 w 412"/>
                <a:gd name="T5" fmla="*/ 185 h 485"/>
                <a:gd name="T6" fmla="*/ 19 w 412"/>
                <a:gd name="T7" fmla="*/ 189 h 485"/>
                <a:gd name="T8" fmla="*/ 12 w 412"/>
                <a:gd name="T9" fmla="*/ 197 h 485"/>
                <a:gd name="T10" fmla="*/ 7 w 412"/>
                <a:gd name="T11" fmla="*/ 206 h 485"/>
                <a:gd name="T12" fmla="*/ 1 w 412"/>
                <a:gd name="T13" fmla="*/ 219 h 485"/>
                <a:gd name="T14" fmla="*/ 0 w 412"/>
                <a:gd name="T15" fmla="*/ 233 h 485"/>
                <a:gd name="T16" fmla="*/ 4 w 412"/>
                <a:gd name="T17" fmla="*/ 248 h 485"/>
                <a:gd name="T18" fmla="*/ 16 w 412"/>
                <a:gd name="T19" fmla="*/ 264 h 485"/>
                <a:gd name="T20" fmla="*/ 144 w 412"/>
                <a:gd name="T21" fmla="*/ 455 h 485"/>
                <a:gd name="T22" fmla="*/ 145 w 412"/>
                <a:gd name="T23" fmla="*/ 458 h 485"/>
                <a:gd name="T24" fmla="*/ 149 w 412"/>
                <a:gd name="T25" fmla="*/ 462 h 485"/>
                <a:gd name="T26" fmla="*/ 156 w 412"/>
                <a:gd name="T27" fmla="*/ 469 h 485"/>
                <a:gd name="T28" fmla="*/ 166 w 412"/>
                <a:gd name="T29" fmla="*/ 476 h 485"/>
                <a:gd name="T30" fmla="*/ 177 w 412"/>
                <a:gd name="T31" fmla="*/ 482 h 485"/>
                <a:gd name="T32" fmla="*/ 191 w 412"/>
                <a:gd name="T33" fmla="*/ 485 h 485"/>
                <a:gd name="T34" fmla="*/ 207 w 412"/>
                <a:gd name="T35" fmla="*/ 483 h 485"/>
                <a:gd name="T36" fmla="*/ 224 w 412"/>
                <a:gd name="T37" fmla="*/ 476 h 485"/>
                <a:gd name="T38" fmla="*/ 380 w 412"/>
                <a:gd name="T39" fmla="*/ 311 h 485"/>
                <a:gd name="T40" fmla="*/ 382 w 412"/>
                <a:gd name="T41" fmla="*/ 310 h 485"/>
                <a:gd name="T42" fmla="*/ 388 w 412"/>
                <a:gd name="T43" fmla="*/ 306 h 485"/>
                <a:gd name="T44" fmla="*/ 396 w 412"/>
                <a:gd name="T45" fmla="*/ 299 h 485"/>
                <a:gd name="T46" fmla="*/ 404 w 412"/>
                <a:gd name="T47" fmla="*/ 288 h 485"/>
                <a:gd name="T48" fmla="*/ 410 w 412"/>
                <a:gd name="T49" fmla="*/ 274 h 485"/>
                <a:gd name="T50" fmla="*/ 412 w 412"/>
                <a:gd name="T51" fmla="*/ 258 h 485"/>
                <a:gd name="T52" fmla="*/ 410 w 412"/>
                <a:gd name="T53" fmla="*/ 238 h 485"/>
                <a:gd name="T54" fmla="*/ 400 w 412"/>
                <a:gd name="T55" fmla="*/ 213 h 485"/>
                <a:gd name="T56" fmla="*/ 262 w 412"/>
                <a:gd name="T57" fmla="*/ 26 h 485"/>
                <a:gd name="T58" fmla="*/ 261 w 412"/>
                <a:gd name="T59" fmla="*/ 23 h 485"/>
                <a:gd name="T60" fmla="*/ 259 w 412"/>
                <a:gd name="T61" fmla="*/ 19 h 485"/>
                <a:gd name="T62" fmla="*/ 253 w 412"/>
                <a:gd name="T63" fmla="*/ 13 h 485"/>
                <a:gd name="T64" fmla="*/ 246 w 412"/>
                <a:gd name="T65" fmla="*/ 6 h 485"/>
                <a:gd name="T66" fmla="*/ 236 w 412"/>
                <a:gd name="T67" fmla="*/ 1 h 485"/>
                <a:gd name="T68" fmla="*/ 223 w 412"/>
                <a:gd name="T69" fmla="*/ 0 h 485"/>
                <a:gd name="T70" fmla="*/ 207 w 412"/>
                <a:gd name="T71" fmla="*/ 4 h 485"/>
                <a:gd name="T72" fmla="*/ 187 w 412"/>
                <a:gd name="T73" fmla="*/ 13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12" h="485">
                  <a:moveTo>
                    <a:pt x="187" y="13"/>
                  </a:moveTo>
                  <a:lnTo>
                    <a:pt x="27" y="183"/>
                  </a:lnTo>
                  <a:lnTo>
                    <a:pt x="25" y="185"/>
                  </a:lnTo>
                  <a:lnTo>
                    <a:pt x="19" y="189"/>
                  </a:lnTo>
                  <a:lnTo>
                    <a:pt x="12" y="197"/>
                  </a:lnTo>
                  <a:lnTo>
                    <a:pt x="7" y="206"/>
                  </a:lnTo>
                  <a:lnTo>
                    <a:pt x="1" y="219"/>
                  </a:lnTo>
                  <a:lnTo>
                    <a:pt x="0" y="233"/>
                  </a:lnTo>
                  <a:lnTo>
                    <a:pt x="4" y="248"/>
                  </a:lnTo>
                  <a:lnTo>
                    <a:pt x="16" y="264"/>
                  </a:lnTo>
                  <a:lnTo>
                    <a:pt x="144" y="455"/>
                  </a:lnTo>
                  <a:lnTo>
                    <a:pt x="145" y="458"/>
                  </a:lnTo>
                  <a:lnTo>
                    <a:pt x="149" y="462"/>
                  </a:lnTo>
                  <a:lnTo>
                    <a:pt x="156" y="469"/>
                  </a:lnTo>
                  <a:lnTo>
                    <a:pt x="166" y="476"/>
                  </a:lnTo>
                  <a:lnTo>
                    <a:pt x="177" y="482"/>
                  </a:lnTo>
                  <a:lnTo>
                    <a:pt x="191" y="485"/>
                  </a:lnTo>
                  <a:lnTo>
                    <a:pt x="207" y="483"/>
                  </a:lnTo>
                  <a:lnTo>
                    <a:pt x="224" y="476"/>
                  </a:lnTo>
                  <a:lnTo>
                    <a:pt x="380" y="311"/>
                  </a:lnTo>
                  <a:lnTo>
                    <a:pt x="382" y="310"/>
                  </a:lnTo>
                  <a:lnTo>
                    <a:pt x="388" y="306"/>
                  </a:lnTo>
                  <a:lnTo>
                    <a:pt x="396" y="299"/>
                  </a:lnTo>
                  <a:lnTo>
                    <a:pt x="404" y="288"/>
                  </a:lnTo>
                  <a:lnTo>
                    <a:pt x="410" y="274"/>
                  </a:lnTo>
                  <a:lnTo>
                    <a:pt x="412" y="258"/>
                  </a:lnTo>
                  <a:lnTo>
                    <a:pt x="410" y="238"/>
                  </a:lnTo>
                  <a:lnTo>
                    <a:pt x="400" y="213"/>
                  </a:lnTo>
                  <a:lnTo>
                    <a:pt x="262" y="26"/>
                  </a:lnTo>
                  <a:lnTo>
                    <a:pt x="261" y="23"/>
                  </a:lnTo>
                  <a:lnTo>
                    <a:pt x="259" y="19"/>
                  </a:lnTo>
                  <a:lnTo>
                    <a:pt x="253" y="13"/>
                  </a:lnTo>
                  <a:lnTo>
                    <a:pt x="246" y="6"/>
                  </a:lnTo>
                  <a:lnTo>
                    <a:pt x="236" y="1"/>
                  </a:lnTo>
                  <a:lnTo>
                    <a:pt x="223" y="0"/>
                  </a:lnTo>
                  <a:lnTo>
                    <a:pt x="207" y="4"/>
                  </a:lnTo>
                  <a:lnTo>
                    <a:pt x="187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7" name="Freeform 53"/>
            <p:cNvSpPr>
              <a:spLocks/>
            </p:cNvSpPr>
            <p:nvPr/>
          </p:nvSpPr>
          <p:spPr bwMode="auto">
            <a:xfrm>
              <a:off x="5415" y="1535"/>
              <a:ext cx="138" cy="144"/>
            </a:xfrm>
            <a:custGeom>
              <a:avLst/>
              <a:gdLst>
                <a:gd name="T0" fmla="*/ 84 w 278"/>
                <a:gd name="T1" fmla="*/ 10 h 289"/>
                <a:gd name="T2" fmla="*/ 5 w 278"/>
                <a:gd name="T3" fmla="*/ 0 h 289"/>
                <a:gd name="T4" fmla="*/ 0 w 278"/>
                <a:gd name="T5" fmla="*/ 70 h 289"/>
                <a:gd name="T6" fmla="*/ 22 w 278"/>
                <a:gd name="T7" fmla="*/ 54 h 289"/>
                <a:gd name="T8" fmla="*/ 24 w 278"/>
                <a:gd name="T9" fmla="*/ 56 h 289"/>
                <a:gd name="T10" fmla="*/ 31 w 278"/>
                <a:gd name="T11" fmla="*/ 63 h 289"/>
                <a:gd name="T12" fmla="*/ 42 w 278"/>
                <a:gd name="T13" fmla="*/ 76 h 289"/>
                <a:gd name="T14" fmla="*/ 53 w 278"/>
                <a:gd name="T15" fmla="*/ 96 h 289"/>
                <a:gd name="T16" fmla="*/ 65 w 278"/>
                <a:gd name="T17" fmla="*/ 126 h 289"/>
                <a:gd name="T18" fmla="*/ 75 w 278"/>
                <a:gd name="T19" fmla="*/ 167 h 289"/>
                <a:gd name="T20" fmla="*/ 82 w 278"/>
                <a:gd name="T21" fmla="*/ 220 h 289"/>
                <a:gd name="T22" fmla="*/ 84 w 278"/>
                <a:gd name="T23" fmla="*/ 285 h 289"/>
                <a:gd name="T24" fmla="*/ 142 w 278"/>
                <a:gd name="T25" fmla="*/ 289 h 289"/>
                <a:gd name="T26" fmla="*/ 142 w 278"/>
                <a:gd name="T27" fmla="*/ 282 h 289"/>
                <a:gd name="T28" fmla="*/ 142 w 278"/>
                <a:gd name="T29" fmla="*/ 263 h 289"/>
                <a:gd name="T30" fmla="*/ 144 w 278"/>
                <a:gd name="T31" fmla="*/ 237 h 289"/>
                <a:gd name="T32" fmla="*/ 150 w 278"/>
                <a:gd name="T33" fmla="*/ 205 h 289"/>
                <a:gd name="T34" fmla="*/ 160 w 278"/>
                <a:gd name="T35" fmla="*/ 170 h 289"/>
                <a:gd name="T36" fmla="*/ 179 w 278"/>
                <a:gd name="T37" fmla="*/ 136 h 289"/>
                <a:gd name="T38" fmla="*/ 204 w 278"/>
                <a:gd name="T39" fmla="*/ 104 h 289"/>
                <a:gd name="T40" fmla="*/ 241 w 278"/>
                <a:gd name="T41" fmla="*/ 79 h 289"/>
                <a:gd name="T42" fmla="*/ 245 w 278"/>
                <a:gd name="T43" fmla="*/ 98 h 289"/>
                <a:gd name="T44" fmla="*/ 278 w 278"/>
                <a:gd name="T45" fmla="*/ 27 h 289"/>
                <a:gd name="T46" fmla="*/ 205 w 278"/>
                <a:gd name="T47" fmla="*/ 13 h 289"/>
                <a:gd name="T48" fmla="*/ 214 w 278"/>
                <a:gd name="T49" fmla="*/ 30 h 289"/>
                <a:gd name="T50" fmla="*/ 211 w 278"/>
                <a:gd name="T51" fmla="*/ 31 h 289"/>
                <a:gd name="T52" fmla="*/ 202 w 278"/>
                <a:gd name="T53" fmla="*/ 35 h 289"/>
                <a:gd name="T54" fmla="*/ 189 w 278"/>
                <a:gd name="T55" fmla="*/ 43 h 289"/>
                <a:gd name="T56" fmla="*/ 173 w 278"/>
                <a:gd name="T57" fmla="*/ 55 h 289"/>
                <a:gd name="T58" fmla="*/ 156 w 278"/>
                <a:gd name="T59" fmla="*/ 70 h 289"/>
                <a:gd name="T60" fmla="*/ 139 w 278"/>
                <a:gd name="T61" fmla="*/ 90 h 289"/>
                <a:gd name="T62" fmla="*/ 127 w 278"/>
                <a:gd name="T63" fmla="*/ 114 h 289"/>
                <a:gd name="T64" fmla="*/ 116 w 278"/>
                <a:gd name="T65" fmla="*/ 142 h 289"/>
                <a:gd name="T66" fmla="*/ 116 w 278"/>
                <a:gd name="T67" fmla="*/ 139 h 289"/>
                <a:gd name="T68" fmla="*/ 114 w 278"/>
                <a:gd name="T69" fmla="*/ 131 h 289"/>
                <a:gd name="T70" fmla="*/ 112 w 278"/>
                <a:gd name="T71" fmla="*/ 118 h 289"/>
                <a:gd name="T72" fmla="*/ 107 w 278"/>
                <a:gd name="T73" fmla="*/ 103 h 289"/>
                <a:gd name="T74" fmla="*/ 100 w 278"/>
                <a:gd name="T75" fmla="*/ 85 h 289"/>
                <a:gd name="T76" fmla="*/ 91 w 278"/>
                <a:gd name="T77" fmla="*/ 65 h 289"/>
                <a:gd name="T78" fmla="*/ 81 w 278"/>
                <a:gd name="T79" fmla="*/ 46 h 289"/>
                <a:gd name="T80" fmla="*/ 67 w 278"/>
                <a:gd name="T81" fmla="*/ 26 h 289"/>
                <a:gd name="T82" fmla="*/ 84 w 278"/>
                <a:gd name="T83" fmla="*/ 1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8" h="289">
                  <a:moveTo>
                    <a:pt x="84" y="10"/>
                  </a:moveTo>
                  <a:lnTo>
                    <a:pt x="5" y="0"/>
                  </a:lnTo>
                  <a:lnTo>
                    <a:pt x="0" y="70"/>
                  </a:lnTo>
                  <a:lnTo>
                    <a:pt x="22" y="54"/>
                  </a:lnTo>
                  <a:lnTo>
                    <a:pt x="24" y="56"/>
                  </a:lnTo>
                  <a:lnTo>
                    <a:pt x="31" y="63"/>
                  </a:lnTo>
                  <a:lnTo>
                    <a:pt x="42" y="76"/>
                  </a:lnTo>
                  <a:lnTo>
                    <a:pt x="53" y="96"/>
                  </a:lnTo>
                  <a:lnTo>
                    <a:pt x="65" y="126"/>
                  </a:lnTo>
                  <a:lnTo>
                    <a:pt x="75" y="167"/>
                  </a:lnTo>
                  <a:lnTo>
                    <a:pt x="82" y="220"/>
                  </a:lnTo>
                  <a:lnTo>
                    <a:pt x="84" y="285"/>
                  </a:lnTo>
                  <a:lnTo>
                    <a:pt x="142" y="289"/>
                  </a:lnTo>
                  <a:lnTo>
                    <a:pt x="142" y="282"/>
                  </a:lnTo>
                  <a:lnTo>
                    <a:pt x="142" y="263"/>
                  </a:lnTo>
                  <a:lnTo>
                    <a:pt x="144" y="237"/>
                  </a:lnTo>
                  <a:lnTo>
                    <a:pt x="150" y="205"/>
                  </a:lnTo>
                  <a:lnTo>
                    <a:pt x="160" y="170"/>
                  </a:lnTo>
                  <a:lnTo>
                    <a:pt x="179" y="136"/>
                  </a:lnTo>
                  <a:lnTo>
                    <a:pt x="204" y="104"/>
                  </a:lnTo>
                  <a:lnTo>
                    <a:pt x="241" y="79"/>
                  </a:lnTo>
                  <a:lnTo>
                    <a:pt x="245" y="98"/>
                  </a:lnTo>
                  <a:lnTo>
                    <a:pt x="278" y="27"/>
                  </a:lnTo>
                  <a:lnTo>
                    <a:pt x="205" y="13"/>
                  </a:lnTo>
                  <a:lnTo>
                    <a:pt x="214" y="30"/>
                  </a:lnTo>
                  <a:lnTo>
                    <a:pt x="211" y="31"/>
                  </a:lnTo>
                  <a:lnTo>
                    <a:pt x="202" y="35"/>
                  </a:lnTo>
                  <a:lnTo>
                    <a:pt x="189" y="43"/>
                  </a:lnTo>
                  <a:lnTo>
                    <a:pt x="173" y="55"/>
                  </a:lnTo>
                  <a:lnTo>
                    <a:pt x="156" y="70"/>
                  </a:lnTo>
                  <a:lnTo>
                    <a:pt x="139" y="90"/>
                  </a:lnTo>
                  <a:lnTo>
                    <a:pt x="127" y="114"/>
                  </a:lnTo>
                  <a:lnTo>
                    <a:pt x="116" y="142"/>
                  </a:lnTo>
                  <a:lnTo>
                    <a:pt x="116" y="139"/>
                  </a:lnTo>
                  <a:lnTo>
                    <a:pt x="114" y="131"/>
                  </a:lnTo>
                  <a:lnTo>
                    <a:pt x="112" y="118"/>
                  </a:lnTo>
                  <a:lnTo>
                    <a:pt x="107" y="103"/>
                  </a:lnTo>
                  <a:lnTo>
                    <a:pt x="100" y="85"/>
                  </a:lnTo>
                  <a:lnTo>
                    <a:pt x="91" y="65"/>
                  </a:lnTo>
                  <a:lnTo>
                    <a:pt x="81" y="46"/>
                  </a:lnTo>
                  <a:lnTo>
                    <a:pt x="67" y="26"/>
                  </a:lnTo>
                  <a:lnTo>
                    <a:pt x="84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8" name="Rectangle 54"/>
            <p:cNvSpPr>
              <a:spLocks noChangeArrowheads="1"/>
            </p:cNvSpPr>
            <p:nvPr/>
          </p:nvSpPr>
          <p:spPr bwMode="auto">
            <a:xfrm>
              <a:off x="5454" y="1732"/>
              <a:ext cx="32" cy="45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79" name="Rectangle 55"/>
            <p:cNvSpPr>
              <a:spLocks noChangeArrowheads="1"/>
            </p:cNvSpPr>
            <p:nvPr/>
          </p:nvSpPr>
          <p:spPr bwMode="auto">
            <a:xfrm>
              <a:off x="5463" y="1741"/>
              <a:ext cx="12" cy="43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80" name="Freeform 56"/>
            <p:cNvSpPr>
              <a:spLocks/>
            </p:cNvSpPr>
            <p:nvPr/>
          </p:nvSpPr>
          <p:spPr bwMode="auto">
            <a:xfrm>
              <a:off x="5412" y="2167"/>
              <a:ext cx="127" cy="20"/>
            </a:xfrm>
            <a:custGeom>
              <a:avLst/>
              <a:gdLst>
                <a:gd name="T0" fmla="*/ 0 w 254"/>
                <a:gd name="T1" fmla="*/ 29 h 41"/>
                <a:gd name="T2" fmla="*/ 5 w 254"/>
                <a:gd name="T3" fmla="*/ 28 h 41"/>
                <a:gd name="T4" fmla="*/ 17 w 254"/>
                <a:gd name="T5" fmla="*/ 26 h 41"/>
                <a:gd name="T6" fmla="*/ 34 w 254"/>
                <a:gd name="T7" fmla="*/ 21 h 41"/>
                <a:gd name="T8" fmla="*/ 55 w 254"/>
                <a:gd name="T9" fmla="*/ 18 h 41"/>
                <a:gd name="T10" fmla="*/ 76 w 254"/>
                <a:gd name="T11" fmla="*/ 15 h 41"/>
                <a:gd name="T12" fmla="*/ 99 w 254"/>
                <a:gd name="T13" fmla="*/ 14 h 41"/>
                <a:gd name="T14" fmla="*/ 120 w 254"/>
                <a:gd name="T15" fmla="*/ 17 h 41"/>
                <a:gd name="T16" fmla="*/ 137 w 254"/>
                <a:gd name="T17" fmla="*/ 22 h 41"/>
                <a:gd name="T18" fmla="*/ 139 w 254"/>
                <a:gd name="T19" fmla="*/ 20 h 41"/>
                <a:gd name="T20" fmla="*/ 143 w 254"/>
                <a:gd name="T21" fmla="*/ 15 h 41"/>
                <a:gd name="T22" fmla="*/ 151 w 254"/>
                <a:gd name="T23" fmla="*/ 8 h 41"/>
                <a:gd name="T24" fmla="*/ 163 w 254"/>
                <a:gd name="T25" fmla="*/ 3 h 41"/>
                <a:gd name="T26" fmla="*/ 178 w 254"/>
                <a:gd name="T27" fmla="*/ 0 h 41"/>
                <a:gd name="T28" fmla="*/ 199 w 254"/>
                <a:gd name="T29" fmla="*/ 0 h 41"/>
                <a:gd name="T30" fmla="*/ 224 w 254"/>
                <a:gd name="T31" fmla="*/ 7 h 41"/>
                <a:gd name="T32" fmla="*/ 254 w 254"/>
                <a:gd name="T33" fmla="*/ 22 h 41"/>
                <a:gd name="T34" fmla="*/ 250 w 254"/>
                <a:gd name="T35" fmla="*/ 22 h 41"/>
                <a:gd name="T36" fmla="*/ 242 w 254"/>
                <a:gd name="T37" fmla="*/ 21 h 41"/>
                <a:gd name="T38" fmla="*/ 228 w 254"/>
                <a:gd name="T39" fmla="*/ 20 h 41"/>
                <a:gd name="T40" fmla="*/ 212 w 254"/>
                <a:gd name="T41" fmla="*/ 20 h 41"/>
                <a:gd name="T42" fmla="*/ 194 w 254"/>
                <a:gd name="T43" fmla="*/ 22 h 41"/>
                <a:gd name="T44" fmla="*/ 173 w 254"/>
                <a:gd name="T45" fmla="*/ 26 h 41"/>
                <a:gd name="T46" fmla="*/ 154 w 254"/>
                <a:gd name="T47" fmla="*/ 32 h 41"/>
                <a:gd name="T48" fmla="*/ 135 w 254"/>
                <a:gd name="T49" fmla="*/ 41 h 41"/>
                <a:gd name="T50" fmla="*/ 131 w 254"/>
                <a:gd name="T51" fmla="*/ 40 h 41"/>
                <a:gd name="T52" fmla="*/ 119 w 254"/>
                <a:gd name="T53" fmla="*/ 38 h 41"/>
                <a:gd name="T54" fmla="*/ 101 w 254"/>
                <a:gd name="T55" fmla="*/ 36 h 41"/>
                <a:gd name="T56" fmla="*/ 80 w 254"/>
                <a:gd name="T57" fmla="*/ 34 h 41"/>
                <a:gd name="T58" fmla="*/ 57 w 254"/>
                <a:gd name="T59" fmla="*/ 32 h 41"/>
                <a:gd name="T60" fmla="*/ 35 w 254"/>
                <a:gd name="T61" fmla="*/ 29 h 41"/>
                <a:gd name="T62" fmla="*/ 15 w 254"/>
                <a:gd name="T63" fmla="*/ 29 h 41"/>
                <a:gd name="T64" fmla="*/ 0 w 254"/>
                <a:gd name="T65" fmla="*/ 2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4" h="41">
                  <a:moveTo>
                    <a:pt x="0" y="29"/>
                  </a:moveTo>
                  <a:lnTo>
                    <a:pt x="5" y="28"/>
                  </a:lnTo>
                  <a:lnTo>
                    <a:pt x="17" y="26"/>
                  </a:lnTo>
                  <a:lnTo>
                    <a:pt x="34" y="21"/>
                  </a:lnTo>
                  <a:lnTo>
                    <a:pt x="55" y="18"/>
                  </a:lnTo>
                  <a:lnTo>
                    <a:pt x="76" y="15"/>
                  </a:lnTo>
                  <a:lnTo>
                    <a:pt x="99" y="14"/>
                  </a:lnTo>
                  <a:lnTo>
                    <a:pt x="120" y="17"/>
                  </a:lnTo>
                  <a:lnTo>
                    <a:pt x="137" y="22"/>
                  </a:lnTo>
                  <a:lnTo>
                    <a:pt x="139" y="20"/>
                  </a:lnTo>
                  <a:lnTo>
                    <a:pt x="143" y="15"/>
                  </a:lnTo>
                  <a:lnTo>
                    <a:pt x="151" y="8"/>
                  </a:lnTo>
                  <a:lnTo>
                    <a:pt x="163" y="3"/>
                  </a:lnTo>
                  <a:lnTo>
                    <a:pt x="178" y="0"/>
                  </a:lnTo>
                  <a:lnTo>
                    <a:pt x="199" y="0"/>
                  </a:lnTo>
                  <a:lnTo>
                    <a:pt x="224" y="7"/>
                  </a:lnTo>
                  <a:lnTo>
                    <a:pt x="254" y="22"/>
                  </a:lnTo>
                  <a:lnTo>
                    <a:pt x="250" y="22"/>
                  </a:lnTo>
                  <a:lnTo>
                    <a:pt x="242" y="21"/>
                  </a:lnTo>
                  <a:lnTo>
                    <a:pt x="228" y="20"/>
                  </a:lnTo>
                  <a:lnTo>
                    <a:pt x="212" y="20"/>
                  </a:lnTo>
                  <a:lnTo>
                    <a:pt x="194" y="22"/>
                  </a:lnTo>
                  <a:lnTo>
                    <a:pt x="173" y="26"/>
                  </a:lnTo>
                  <a:lnTo>
                    <a:pt x="154" y="32"/>
                  </a:lnTo>
                  <a:lnTo>
                    <a:pt x="135" y="41"/>
                  </a:lnTo>
                  <a:lnTo>
                    <a:pt x="131" y="40"/>
                  </a:lnTo>
                  <a:lnTo>
                    <a:pt x="119" y="38"/>
                  </a:lnTo>
                  <a:lnTo>
                    <a:pt x="101" y="36"/>
                  </a:lnTo>
                  <a:lnTo>
                    <a:pt x="80" y="34"/>
                  </a:lnTo>
                  <a:lnTo>
                    <a:pt x="57" y="32"/>
                  </a:lnTo>
                  <a:lnTo>
                    <a:pt x="35" y="29"/>
                  </a:lnTo>
                  <a:lnTo>
                    <a:pt x="15" y="29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81" name="Freeform 57"/>
            <p:cNvSpPr>
              <a:spLocks/>
            </p:cNvSpPr>
            <p:nvPr/>
          </p:nvSpPr>
          <p:spPr bwMode="auto">
            <a:xfrm>
              <a:off x="4780" y="1798"/>
              <a:ext cx="47" cy="207"/>
            </a:xfrm>
            <a:custGeom>
              <a:avLst/>
              <a:gdLst>
                <a:gd name="T0" fmla="*/ 30 w 94"/>
                <a:gd name="T1" fmla="*/ 0 h 414"/>
                <a:gd name="T2" fmla="*/ 0 w 94"/>
                <a:gd name="T3" fmla="*/ 227 h 414"/>
                <a:gd name="T4" fmla="*/ 21 w 94"/>
                <a:gd name="T5" fmla="*/ 409 h 414"/>
                <a:gd name="T6" fmla="*/ 23 w 94"/>
                <a:gd name="T7" fmla="*/ 410 h 414"/>
                <a:gd name="T8" fmla="*/ 29 w 94"/>
                <a:gd name="T9" fmla="*/ 411 h 414"/>
                <a:gd name="T10" fmla="*/ 37 w 94"/>
                <a:gd name="T11" fmla="*/ 414 h 414"/>
                <a:gd name="T12" fmla="*/ 48 w 94"/>
                <a:gd name="T13" fmla="*/ 414 h 414"/>
                <a:gd name="T14" fmla="*/ 60 w 94"/>
                <a:gd name="T15" fmla="*/ 414 h 414"/>
                <a:gd name="T16" fmla="*/ 73 w 94"/>
                <a:gd name="T17" fmla="*/ 411 h 414"/>
                <a:gd name="T18" fmla="*/ 84 w 94"/>
                <a:gd name="T19" fmla="*/ 406 h 414"/>
                <a:gd name="T20" fmla="*/ 94 w 94"/>
                <a:gd name="T21" fmla="*/ 395 h 414"/>
                <a:gd name="T22" fmla="*/ 68 w 94"/>
                <a:gd name="T23" fmla="*/ 244 h 414"/>
                <a:gd name="T24" fmla="*/ 86 w 94"/>
                <a:gd name="T25" fmla="*/ 146 h 414"/>
                <a:gd name="T26" fmla="*/ 84 w 94"/>
                <a:gd name="T27" fmla="*/ 141 h 414"/>
                <a:gd name="T28" fmla="*/ 79 w 94"/>
                <a:gd name="T29" fmla="*/ 123 h 414"/>
                <a:gd name="T30" fmla="*/ 73 w 94"/>
                <a:gd name="T31" fmla="*/ 100 h 414"/>
                <a:gd name="T32" fmla="*/ 63 w 94"/>
                <a:gd name="T33" fmla="*/ 74 h 414"/>
                <a:gd name="T34" fmla="*/ 54 w 94"/>
                <a:gd name="T35" fmla="*/ 47 h 414"/>
                <a:gd name="T36" fmla="*/ 45 w 94"/>
                <a:gd name="T37" fmla="*/ 24 h 414"/>
                <a:gd name="T38" fmla="*/ 37 w 94"/>
                <a:gd name="T39" fmla="*/ 7 h 414"/>
                <a:gd name="T40" fmla="*/ 30 w 94"/>
                <a:gd name="T41" fmla="*/ 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4" h="414">
                  <a:moveTo>
                    <a:pt x="30" y="0"/>
                  </a:moveTo>
                  <a:lnTo>
                    <a:pt x="0" y="227"/>
                  </a:lnTo>
                  <a:lnTo>
                    <a:pt x="21" y="409"/>
                  </a:lnTo>
                  <a:lnTo>
                    <a:pt x="23" y="410"/>
                  </a:lnTo>
                  <a:lnTo>
                    <a:pt x="29" y="411"/>
                  </a:lnTo>
                  <a:lnTo>
                    <a:pt x="37" y="414"/>
                  </a:lnTo>
                  <a:lnTo>
                    <a:pt x="48" y="414"/>
                  </a:lnTo>
                  <a:lnTo>
                    <a:pt x="60" y="414"/>
                  </a:lnTo>
                  <a:lnTo>
                    <a:pt x="73" y="411"/>
                  </a:lnTo>
                  <a:lnTo>
                    <a:pt x="84" y="406"/>
                  </a:lnTo>
                  <a:lnTo>
                    <a:pt x="94" y="395"/>
                  </a:lnTo>
                  <a:lnTo>
                    <a:pt x="68" y="244"/>
                  </a:lnTo>
                  <a:lnTo>
                    <a:pt x="86" y="146"/>
                  </a:lnTo>
                  <a:lnTo>
                    <a:pt x="84" y="141"/>
                  </a:lnTo>
                  <a:lnTo>
                    <a:pt x="79" y="123"/>
                  </a:lnTo>
                  <a:lnTo>
                    <a:pt x="73" y="100"/>
                  </a:lnTo>
                  <a:lnTo>
                    <a:pt x="63" y="74"/>
                  </a:lnTo>
                  <a:lnTo>
                    <a:pt x="54" y="47"/>
                  </a:lnTo>
                  <a:lnTo>
                    <a:pt x="45" y="24"/>
                  </a:lnTo>
                  <a:lnTo>
                    <a:pt x="37" y="7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82" name="Freeform 58"/>
            <p:cNvSpPr>
              <a:spLocks/>
            </p:cNvSpPr>
            <p:nvPr/>
          </p:nvSpPr>
          <p:spPr bwMode="auto">
            <a:xfrm>
              <a:off x="4801" y="1993"/>
              <a:ext cx="37" cy="43"/>
            </a:xfrm>
            <a:custGeom>
              <a:avLst/>
              <a:gdLst>
                <a:gd name="T0" fmla="*/ 1 w 72"/>
                <a:gd name="T1" fmla="*/ 20 h 87"/>
                <a:gd name="T2" fmla="*/ 0 w 72"/>
                <a:gd name="T3" fmla="*/ 48 h 87"/>
                <a:gd name="T4" fmla="*/ 8 w 72"/>
                <a:gd name="T5" fmla="*/ 79 h 87"/>
                <a:gd name="T6" fmla="*/ 27 w 72"/>
                <a:gd name="T7" fmla="*/ 87 h 87"/>
                <a:gd name="T8" fmla="*/ 46 w 72"/>
                <a:gd name="T9" fmla="*/ 82 h 87"/>
                <a:gd name="T10" fmla="*/ 55 w 72"/>
                <a:gd name="T11" fmla="*/ 75 h 87"/>
                <a:gd name="T12" fmla="*/ 65 w 72"/>
                <a:gd name="T13" fmla="*/ 79 h 87"/>
                <a:gd name="T14" fmla="*/ 71 w 72"/>
                <a:gd name="T15" fmla="*/ 74 h 87"/>
                <a:gd name="T16" fmla="*/ 72 w 72"/>
                <a:gd name="T17" fmla="*/ 65 h 87"/>
                <a:gd name="T18" fmla="*/ 70 w 72"/>
                <a:gd name="T19" fmla="*/ 51 h 87"/>
                <a:gd name="T20" fmla="*/ 71 w 72"/>
                <a:gd name="T21" fmla="*/ 49 h 87"/>
                <a:gd name="T22" fmla="*/ 72 w 72"/>
                <a:gd name="T23" fmla="*/ 43 h 87"/>
                <a:gd name="T24" fmla="*/ 72 w 72"/>
                <a:gd name="T25" fmla="*/ 37 h 87"/>
                <a:gd name="T26" fmla="*/ 70 w 72"/>
                <a:gd name="T27" fmla="*/ 33 h 87"/>
                <a:gd name="T28" fmla="*/ 66 w 72"/>
                <a:gd name="T29" fmla="*/ 28 h 87"/>
                <a:gd name="T30" fmla="*/ 62 w 72"/>
                <a:gd name="T31" fmla="*/ 23 h 87"/>
                <a:gd name="T32" fmla="*/ 57 w 72"/>
                <a:gd name="T33" fmla="*/ 20 h 87"/>
                <a:gd name="T34" fmla="*/ 56 w 72"/>
                <a:gd name="T35" fmla="*/ 19 h 87"/>
                <a:gd name="T36" fmla="*/ 38 w 72"/>
                <a:gd name="T37" fmla="*/ 0 h 87"/>
                <a:gd name="T38" fmla="*/ 36 w 72"/>
                <a:gd name="T39" fmla="*/ 0 h 87"/>
                <a:gd name="T40" fmla="*/ 33 w 72"/>
                <a:gd name="T41" fmla="*/ 3 h 87"/>
                <a:gd name="T42" fmla="*/ 27 w 72"/>
                <a:gd name="T43" fmla="*/ 5 h 87"/>
                <a:gd name="T44" fmla="*/ 22 w 72"/>
                <a:gd name="T45" fmla="*/ 7 h 87"/>
                <a:gd name="T46" fmla="*/ 16 w 72"/>
                <a:gd name="T47" fmla="*/ 11 h 87"/>
                <a:gd name="T48" fmla="*/ 10 w 72"/>
                <a:gd name="T49" fmla="*/ 14 h 87"/>
                <a:gd name="T50" fmla="*/ 4 w 72"/>
                <a:gd name="T51" fmla="*/ 18 h 87"/>
                <a:gd name="T52" fmla="*/ 1 w 72"/>
                <a:gd name="T53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2" h="87">
                  <a:moveTo>
                    <a:pt x="1" y="20"/>
                  </a:moveTo>
                  <a:lnTo>
                    <a:pt x="0" y="48"/>
                  </a:lnTo>
                  <a:lnTo>
                    <a:pt x="8" y="79"/>
                  </a:lnTo>
                  <a:lnTo>
                    <a:pt x="27" y="87"/>
                  </a:lnTo>
                  <a:lnTo>
                    <a:pt x="46" y="82"/>
                  </a:lnTo>
                  <a:lnTo>
                    <a:pt x="55" y="75"/>
                  </a:lnTo>
                  <a:lnTo>
                    <a:pt x="65" y="79"/>
                  </a:lnTo>
                  <a:lnTo>
                    <a:pt x="71" y="74"/>
                  </a:lnTo>
                  <a:lnTo>
                    <a:pt x="72" y="65"/>
                  </a:lnTo>
                  <a:lnTo>
                    <a:pt x="70" y="51"/>
                  </a:lnTo>
                  <a:lnTo>
                    <a:pt x="71" y="49"/>
                  </a:lnTo>
                  <a:lnTo>
                    <a:pt x="72" y="43"/>
                  </a:lnTo>
                  <a:lnTo>
                    <a:pt x="72" y="37"/>
                  </a:lnTo>
                  <a:lnTo>
                    <a:pt x="70" y="33"/>
                  </a:lnTo>
                  <a:lnTo>
                    <a:pt x="66" y="28"/>
                  </a:lnTo>
                  <a:lnTo>
                    <a:pt x="62" y="23"/>
                  </a:lnTo>
                  <a:lnTo>
                    <a:pt x="57" y="20"/>
                  </a:lnTo>
                  <a:lnTo>
                    <a:pt x="56" y="19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3" y="3"/>
                  </a:lnTo>
                  <a:lnTo>
                    <a:pt x="27" y="5"/>
                  </a:lnTo>
                  <a:lnTo>
                    <a:pt x="22" y="7"/>
                  </a:lnTo>
                  <a:lnTo>
                    <a:pt x="16" y="11"/>
                  </a:lnTo>
                  <a:lnTo>
                    <a:pt x="10" y="14"/>
                  </a:lnTo>
                  <a:lnTo>
                    <a:pt x="4" y="18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83" name="Freeform 59"/>
            <p:cNvSpPr>
              <a:spLocks/>
            </p:cNvSpPr>
            <p:nvPr/>
          </p:nvSpPr>
          <p:spPr bwMode="auto">
            <a:xfrm>
              <a:off x="4805" y="2003"/>
              <a:ext cx="10" cy="21"/>
            </a:xfrm>
            <a:custGeom>
              <a:avLst/>
              <a:gdLst>
                <a:gd name="T0" fmla="*/ 0 w 19"/>
                <a:gd name="T1" fmla="*/ 5 h 43"/>
                <a:gd name="T2" fmla="*/ 0 w 19"/>
                <a:gd name="T3" fmla="*/ 9 h 43"/>
                <a:gd name="T4" fmla="*/ 0 w 19"/>
                <a:gd name="T5" fmla="*/ 21 h 43"/>
                <a:gd name="T6" fmla="*/ 1 w 19"/>
                <a:gd name="T7" fmla="*/ 32 h 43"/>
                <a:gd name="T8" fmla="*/ 2 w 19"/>
                <a:gd name="T9" fmla="*/ 40 h 43"/>
                <a:gd name="T10" fmla="*/ 5 w 19"/>
                <a:gd name="T11" fmla="*/ 43 h 43"/>
                <a:gd name="T12" fmla="*/ 9 w 19"/>
                <a:gd name="T13" fmla="*/ 43 h 43"/>
                <a:gd name="T14" fmla="*/ 14 w 19"/>
                <a:gd name="T15" fmla="*/ 40 h 43"/>
                <a:gd name="T16" fmla="*/ 15 w 19"/>
                <a:gd name="T17" fmla="*/ 39 h 43"/>
                <a:gd name="T18" fmla="*/ 19 w 19"/>
                <a:gd name="T19" fmla="*/ 37 h 43"/>
                <a:gd name="T20" fmla="*/ 15 w 19"/>
                <a:gd name="T21" fmla="*/ 24 h 43"/>
                <a:gd name="T22" fmla="*/ 12 w 19"/>
                <a:gd name="T23" fmla="*/ 9 h 43"/>
                <a:gd name="T24" fmla="*/ 14 w 19"/>
                <a:gd name="T25" fmla="*/ 7 h 43"/>
                <a:gd name="T26" fmla="*/ 14 w 19"/>
                <a:gd name="T27" fmla="*/ 2 h 43"/>
                <a:gd name="T28" fmla="*/ 9 w 19"/>
                <a:gd name="T29" fmla="*/ 0 h 43"/>
                <a:gd name="T30" fmla="*/ 0 w 19"/>
                <a:gd name="T31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43">
                  <a:moveTo>
                    <a:pt x="0" y="5"/>
                  </a:moveTo>
                  <a:lnTo>
                    <a:pt x="0" y="9"/>
                  </a:lnTo>
                  <a:lnTo>
                    <a:pt x="0" y="21"/>
                  </a:lnTo>
                  <a:lnTo>
                    <a:pt x="1" y="32"/>
                  </a:lnTo>
                  <a:lnTo>
                    <a:pt x="2" y="40"/>
                  </a:lnTo>
                  <a:lnTo>
                    <a:pt x="5" y="43"/>
                  </a:lnTo>
                  <a:lnTo>
                    <a:pt x="9" y="43"/>
                  </a:lnTo>
                  <a:lnTo>
                    <a:pt x="14" y="40"/>
                  </a:lnTo>
                  <a:lnTo>
                    <a:pt x="15" y="39"/>
                  </a:lnTo>
                  <a:lnTo>
                    <a:pt x="19" y="37"/>
                  </a:lnTo>
                  <a:lnTo>
                    <a:pt x="15" y="24"/>
                  </a:lnTo>
                  <a:lnTo>
                    <a:pt x="12" y="9"/>
                  </a:lnTo>
                  <a:lnTo>
                    <a:pt x="14" y="7"/>
                  </a:lnTo>
                  <a:lnTo>
                    <a:pt x="14" y="2"/>
                  </a:lnTo>
                  <a:lnTo>
                    <a:pt x="9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84" name="Freeform 60"/>
            <p:cNvSpPr>
              <a:spLocks/>
            </p:cNvSpPr>
            <p:nvPr/>
          </p:nvSpPr>
          <p:spPr bwMode="auto">
            <a:xfrm>
              <a:off x="4795" y="1989"/>
              <a:ext cx="25" cy="10"/>
            </a:xfrm>
            <a:custGeom>
              <a:avLst/>
              <a:gdLst>
                <a:gd name="T0" fmla="*/ 0 w 51"/>
                <a:gd name="T1" fmla="*/ 10 h 21"/>
                <a:gd name="T2" fmla="*/ 1 w 51"/>
                <a:gd name="T3" fmla="*/ 10 h 21"/>
                <a:gd name="T4" fmla="*/ 6 w 51"/>
                <a:gd name="T5" fmla="*/ 10 h 21"/>
                <a:gd name="T6" fmla="*/ 11 w 51"/>
                <a:gd name="T7" fmla="*/ 10 h 21"/>
                <a:gd name="T8" fmla="*/ 18 w 51"/>
                <a:gd name="T9" fmla="*/ 8 h 21"/>
                <a:gd name="T10" fmla="*/ 26 w 51"/>
                <a:gd name="T11" fmla="*/ 7 h 21"/>
                <a:gd name="T12" fmla="*/ 35 w 51"/>
                <a:gd name="T13" fmla="*/ 6 h 21"/>
                <a:gd name="T14" fmla="*/ 44 w 51"/>
                <a:gd name="T15" fmla="*/ 4 h 21"/>
                <a:gd name="T16" fmla="*/ 51 w 51"/>
                <a:gd name="T17" fmla="*/ 0 h 21"/>
                <a:gd name="T18" fmla="*/ 51 w 51"/>
                <a:gd name="T19" fmla="*/ 8 h 21"/>
                <a:gd name="T20" fmla="*/ 49 w 51"/>
                <a:gd name="T21" fmla="*/ 10 h 21"/>
                <a:gd name="T22" fmla="*/ 48 w 51"/>
                <a:gd name="T23" fmla="*/ 11 h 21"/>
                <a:gd name="T24" fmla="*/ 45 w 51"/>
                <a:gd name="T25" fmla="*/ 13 h 21"/>
                <a:gd name="T26" fmla="*/ 40 w 51"/>
                <a:gd name="T27" fmla="*/ 16 h 21"/>
                <a:gd name="T28" fmla="*/ 33 w 51"/>
                <a:gd name="T29" fmla="*/ 19 h 21"/>
                <a:gd name="T30" fmla="*/ 25 w 51"/>
                <a:gd name="T31" fmla="*/ 21 h 21"/>
                <a:gd name="T32" fmla="*/ 16 w 51"/>
                <a:gd name="T33" fmla="*/ 21 h 21"/>
                <a:gd name="T34" fmla="*/ 5 w 51"/>
                <a:gd name="T35" fmla="*/ 21 h 21"/>
                <a:gd name="T36" fmla="*/ 0 w 51"/>
                <a:gd name="T37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1" h="21">
                  <a:moveTo>
                    <a:pt x="0" y="10"/>
                  </a:moveTo>
                  <a:lnTo>
                    <a:pt x="1" y="10"/>
                  </a:lnTo>
                  <a:lnTo>
                    <a:pt x="6" y="10"/>
                  </a:lnTo>
                  <a:lnTo>
                    <a:pt x="11" y="10"/>
                  </a:lnTo>
                  <a:lnTo>
                    <a:pt x="18" y="8"/>
                  </a:lnTo>
                  <a:lnTo>
                    <a:pt x="26" y="7"/>
                  </a:lnTo>
                  <a:lnTo>
                    <a:pt x="35" y="6"/>
                  </a:lnTo>
                  <a:lnTo>
                    <a:pt x="44" y="4"/>
                  </a:lnTo>
                  <a:lnTo>
                    <a:pt x="51" y="0"/>
                  </a:lnTo>
                  <a:lnTo>
                    <a:pt x="51" y="8"/>
                  </a:lnTo>
                  <a:lnTo>
                    <a:pt x="49" y="10"/>
                  </a:lnTo>
                  <a:lnTo>
                    <a:pt x="48" y="11"/>
                  </a:lnTo>
                  <a:lnTo>
                    <a:pt x="45" y="13"/>
                  </a:lnTo>
                  <a:lnTo>
                    <a:pt x="40" y="16"/>
                  </a:lnTo>
                  <a:lnTo>
                    <a:pt x="33" y="19"/>
                  </a:lnTo>
                  <a:lnTo>
                    <a:pt x="25" y="21"/>
                  </a:lnTo>
                  <a:lnTo>
                    <a:pt x="16" y="21"/>
                  </a:lnTo>
                  <a:lnTo>
                    <a:pt x="5" y="21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  <p:sp>
          <p:nvSpPr>
            <p:cNvPr id="77885" name="Freeform 61"/>
            <p:cNvSpPr>
              <a:spLocks/>
            </p:cNvSpPr>
            <p:nvPr/>
          </p:nvSpPr>
          <p:spPr bwMode="auto">
            <a:xfrm>
              <a:off x="4798" y="2016"/>
              <a:ext cx="45" cy="34"/>
            </a:xfrm>
            <a:custGeom>
              <a:avLst/>
              <a:gdLst>
                <a:gd name="T0" fmla="*/ 0 w 90"/>
                <a:gd name="T1" fmla="*/ 16 h 68"/>
                <a:gd name="T2" fmla="*/ 19 w 90"/>
                <a:gd name="T3" fmla="*/ 66 h 68"/>
                <a:gd name="T4" fmla="*/ 22 w 90"/>
                <a:gd name="T5" fmla="*/ 66 h 68"/>
                <a:gd name="T6" fmla="*/ 25 w 90"/>
                <a:gd name="T7" fmla="*/ 68 h 68"/>
                <a:gd name="T8" fmla="*/ 29 w 90"/>
                <a:gd name="T9" fmla="*/ 66 h 68"/>
                <a:gd name="T10" fmla="*/ 31 w 90"/>
                <a:gd name="T11" fmla="*/ 62 h 68"/>
                <a:gd name="T12" fmla="*/ 25 w 90"/>
                <a:gd name="T13" fmla="*/ 27 h 68"/>
                <a:gd name="T14" fmla="*/ 79 w 90"/>
                <a:gd name="T15" fmla="*/ 16 h 68"/>
                <a:gd name="T16" fmla="*/ 84 w 90"/>
                <a:gd name="T17" fmla="*/ 49 h 68"/>
                <a:gd name="T18" fmla="*/ 90 w 90"/>
                <a:gd name="T19" fmla="*/ 53 h 68"/>
                <a:gd name="T20" fmla="*/ 90 w 90"/>
                <a:gd name="T21" fmla="*/ 0 h 68"/>
                <a:gd name="T22" fmla="*/ 0 w 90"/>
                <a:gd name="T23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68">
                  <a:moveTo>
                    <a:pt x="0" y="16"/>
                  </a:moveTo>
                  <a:lnTo>
                    <a:pt x="19" y="66"/>
                  </a:lnTo>
                  <a:lnTo>
                    <a:pt x="22" y="66"/>
                  </a:lnTo>
                  <a:lnTo>
                    <a:pt x="25" y="68"/>
                  </a:lnTo>
                  <a:lnTo>
                    <a:pt x="29" y="66"/>
                  </a:lnTo>
                  <a:lnTo>
                    <a:pt x="31" y="62"/>
                  </a:lnTo>
                  <a:lnTo>
                    <a:pt x="25" y="27"/>
                  </a:lnTo>
                  <a:lnTo>
                    <a:pt x="79" y="16"/>
                  </a:lnTo>
                  <a:lnTo>
                    <a:pt x="84" y="49"/>
                  </a:lnTo>
                  <a:lnTo>
                    <a:pt x="90" y="53"/>
                  </a:lnTo>
                  <a:lnTo>
                    <a:pt x="90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00"/>
                </a:solidFill>
                <a:latin typeface="Calibri"/>
              </a:endParaRPr>
            </a:p>
          </p:txBody>
        </p:sp>
      </p:grpSp>
      <p:sp>
        <p:nvSpPr>
          <p:cNvPr id="77886" name="Text Box 62"/>
          <p:cNvSpPr txBox="1">
            <a:spLocks noChangeArrowheads="1"/>
          </p:cNvSpPr>
          <p:nvPr/>
        </p:nvSpPr>
        <p:spPr bwMode="auto">
          <a:xfrm>
            <a:off x="4702710" y="3357564"/>
            <a:ext cx="5050357" cy="261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en-US" sz="240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US" sz="2000">
                <a:solidFill>
                  <a:srgbClr val="FFFF00"/>
                </a:solidFill>
                <a:latin typeface="Calibri"/>
              </a:rPr>
              <a:t>Stage 6 - </a:t>
            </a:r>
            <a:r>
              <a:rPr lang="en-US" sz="2000" b="1">
                <a:solidFill>
                  <a:srgbClr val="FFFF00"/>
                </a:solidFill>
                <a:latin typeface="Calibri"/>
              </a:rPr>
              <a:t>Intimacy versus Isolation</a:t>
            </a:r>
            <a:br>
              <a:rPr lang="en-US" sz="2000">
                <a:solidFill>
                  <a:srgbClr val="FFFF00"/>
                </a:solidFill>
                <a:latin typeface="Calibri"/>
              </a:rPr>
            </a:br>
            <a:r>
              <a:rPr lang="en-US" sz="2000">
                <a:solidFill>
                  <a:srgbClr val="FFFF00"/>
                </a:solidFill>
                <a:latin typeface="Calibri"/>
              </a:rPr>
              <a:t>Late Adolescence – Early Adulthood</a:t>
            </a:r>
          </a:p>
          <a:p>
            <a:pPr algn="ctr"/>
            <a:r>
              <a:rPr lang="en-US" sz="2000">
                <a:solidFill>
                  <a:srgbClr val="FFFF00"/>
                </a:solidFill>
                <a:latin typeface="Calibri"/>
              </a:rPr>
              <a:t>Shall I share my life with another or live alone?</a:t>
            </a:r>
            <a:br>
              <a:rPr lang="en-US" sz="2000">
                <a:solidFill>
                  <a:srgbClr val="FFFF00"/>
                </a:solidFill>
                <a:latin typeface="Calibri"/>
              </a:rPr>
            </a:br>
            <a:r>
              <a:rPr lang="en-US" sz="2000">
                <a:solidFill>
                  <a:srgbClr val="FFFF00"/>
                </a:solidFill>
                <a:latin typeface="Calibri"/>
              </a:rPr>
              <a:t>Conflict centered on establishing intimacy</a:t>
            </a:r>
          </a:p>
          <a:p>
            <a:pPr algn="ctr"/>
            <a:r>
              <a:rPr lang="en-US" sz="2000">
                <a:solidFill>
                  <a:srgbClr val="FFFF00"/>
                </a:solidFill>
                <a:latin typeface="Calibri"/>
              </a:rPr>
              <a:t>with friends, family, a lover, or spouse.</a:t>
            </a:r>
          </a:p>
          <a:p>
            <a:pPr algn="ctr"/>
            <a:r>
              <a:rPr lang="en-US" sz="2000">
                <a:solidFill>
                  <a:srgbClr val="FFFF00"/>
                </a:solidFill>
                <a:latin typeface="Calibri"/>
              </a:rPr>
              <a:t>(</a:t>
            </a:r>
            <a:r>
              <a:rPr lang="en-US" sz="2000" i="1">
                <a:solidFill>
                  <a:srgbClr val="FFFF00"/>
                </a:solidFill>
                <a:latin typeface="Calibri"/>
              </a:rPr>
              <a:t>“We are what we love.” </a:t>
            </a:r>
            <a:r>
              <a:rPr lang="en-US" sz="2000">
                <a:solidFill>
                  <a:srgbClr val="FFFF00"/>
                </a:solidFill>
                <a:latin typeface="Calibri"/>
              </a:rPr>
              <a:t>)</a:t>
            </a:r>
          </a:p>
          <a:p>
            <a:pPr algn="ctr"/>
            <a:endParaRPr lang="en-US" sz="200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5524261"/>
      </p:ext>
    </p:extLst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/>
              <a:t>Identity vs Identity Confusion. </a:t>
            </a:r>
            <a:endParaRPr lang="en-US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/>
              <a:t>Finding their identity </a:t>
            </a:r>
          </a:p>
          <a:p>
            <a:pPr eaLnBrk="1" hangingPunct="1"/>
            <a:r>
              <a:rPr lang="en-GB"/>
              <a:t>Adjusting to New Roles. </a:t>
            </a:r>
          </a:p>
          <a:p>
            <a:pPr eaLnBrk="1" hangingPunct="1"/>
            <a:r>
              <a:rPr lang="en-GB"/>
              <a:t>Parents needs the adolescent to explore many different roles. </a:t>
            </a:r>
          </a:p>
          <a:p>
            <a:pPr eaLnBrk="1" hangingPunct="1"/>
            <a:endParaRPr lang="en-GB"/>
          </a:p>
          <a:p>
            <a:pPr eaLnBrk="1" hangingPunct="1"/>
            <a:r>
              <a:rPr lang="en-GB"/>
              <a:t>Positive Identity vs Identity Confusion related to the parental skills of parent.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646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/>
              <a:t>Montemayor and Eisen, 1997.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l-PL"/>
              <a:t>Studied Self – Identity in Children across a variety of ages (9-18 years old).</a:t>
            </a:r>
          </a:p>
          <a:p>
            <a:pPr eaLnBrk="1" hangingPunct="1"/>
            <a:endParaRPr lang="pl-PL"/>
          </a:p>
          <a:p>
            <a:pPr eaLnBrk="1" hangingPunct="1"/>
            <a:r>
              <a:rPr lang="pl-PL"/>
              <a:t>20 answers to the question: ‘Who am I?’</a:t>
            </a:r>
          </a:p>
        </p:txBody>
      </p:sp>
    </p:spTree>
    <p:extLst>
      <p:ext uri="{BB962C8B-B14F-4D97-AF65-F5344CB8AC3E}">
        <p14:creationId xmlns:p14="http://schemas.microsoft.com/office/powerpoint/2010/main" val="39592529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/>
              <a:t>9 year old 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pl-PL" dirty="0"/>
              <a:t>My name is Bruce C. I have brown eyes. I have brown hair. I have brown eyebrows. I am nine years old. I love Sports. I have seven people in my family. I have great eye-site. I have lots of friends. I live on 1923 Pencrest Dr. I am going on 10 in September.  I am a boy. I have an uncle that is almost 7 feet tall. My school is Pencrest. My teacher is Mrs V. I play Hockey! I am almost the smartest boy in my class. I love food. I love fresh air. I LOVE school.</a:t>
            </a:r>
          </a:p>
        </p:txBody>
      </p:sp>
    </p:spTree>
    <p:extLst>
      <p:ext uri="{BB962C8B-B14F-4D97-AF65-F5344CB8AC3E}">
        <p14:creationId xmlns:p14="http://schemas.microsoft.com/office/powerpoint/2010/main" val="23464725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/>
              <a:t>11 year old Response.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pl-PL" dirty="0"/>
              <a:t>My name is A. I’m a human being. I’m a girl. I’m a truthful person. I’m not very pretty. I do so-so in my studies. I’m a very good cellist. I’m a very good pianist. I’m a little bit tall for my age. I like several boys. I like several girls. I’m old fashioned. I play tennis. I am a very good swimmer. I try to be helpful. I’m always ready to be friends with anybody. Mosty I’m good but I lose my temper. I’m not well-liked by some girls and boys. I don’t know if I’m liked by boys or not.</a:t>
            </a:r>
          </a:p>
        </p:txBody>
      </p:sp>
    </p:spTree>
    <p:extLst>
      <p:ext uri="{BB962C8B-B14F-4D97-AF65-F5344CB8AC3E}">
        <p14:creationId xmlns:p14="http://schemas.microsoft.com/office/powerpoint/2010/main" val="15929208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/>
              <a:t>17 year old response.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pl-PL" dirty="0"/>
              <a:t>I am a human being. I am a girl. I am an individual. I don’t know who I am. I am Pisces. I am a moody person. I am an indecisive person. I am an ambitious person. I am a very curious person. I am not an individual. I am a loner. I am an American (God help me). I am a Democrat. I am a liberal person. I am radical. I am a Conservative. I am pseudoliberal.I am an atheist. I am  not a classifiable person (i.e. I don’t want to be).</a:t>
            </a:r>
          </a:p>
        </p:txBody>
      </p:sp>
    </p:spTree>
    <p:extLst>
      <p:ext uri="{BB962C8B-B14F-4D97-AF65-F5344CB8AC3E}">
        <p14:creationId xmlns:p14="http://schemas.microsoft.com/office/powerpoint/2010/main" val="6910175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l-PL" dirty="0"/>
              <a:t>Findings</a:t>
            </a:r>
          </a:p>
          <a:p>
            <a:pPr eaLnBrk="1" hangingPunct="1">
              <a:buFont typeface="Arial" charset="0"/>
              <a:buNone/>
            </a:pPr>
            <a:endParaRPr lang="pl-PL" dirty="0"/>
          </a:p>
          <a:p>
            <a:pPr eaLnBrk="1" hangingPunct="1"/>
            <a:r>
              <a:rPr lang="pl-PL" dirty="0"/>
              <a:t>As the child matures – self concept is less to do with physical characteristics or even abilities.</a:t>
            </a:r>
          </a:p>
          <a:p>
            <a:pPr eaLnBrk="1" hangingPunct="1"/>
            <a:r>
              <a:rPr lang="pl-PL" dirty="0"/>
              <a:t>17 year old describing abstract traits and characteristics.</a:t>
            </a:r>
            <a:endParaRPr lang="en-GB" dirty="0"/>
          </a:p>
          <a:p>
            <a:pPr eaLnBrk="1" hangingPunct="1"/>
            <a:r>
              <a:rPr lang="en-GB" dirty="0"/>
              <a:t>Identity confusion appears to be apparent.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943132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Neuroscience and the Adolescent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Neuroscience research using both structural and functional Neuroimaging have highlighted that the Brain is continually evolving. </a:t>
            </a:r>
          </a:p>
          <a:p>
            <a:endParaRPr lang="en-GB" dirty="0"/>
          </a:p>
          <a:p>
            <a:r>
              <a:rPr lang="en-GB" dirty="0"/>
              <a:t>The Prefrontal Cortex, including the MPFC, is being fine tuned during adolescence although NOT FULLY MATURED. </a:t>
            </a:r>
          </a:p>
          <a:p>
            <a:endParaRPr lang="en-GB" dirty="0"/>
          </a:p>
          <a:p>
            <a:r>
              <a:rPr lang="en-GB" dirty="0"/>
              <a:t>Is this part of the reason why Adolescents struggle with understanding with the self and engage in experimental /risk taking behaviour.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en-US"/>
          </a:p>
        </p:txBody>
      </p:sp>
      <p:pic>
        <p:nvPicPr>
          <p:cNvPr id="6146" name="Picture 2" descr="http://theorytopracticeeduc420.wikispaces.com/file/view/ConfusedTeen2.jpg/186177919/ConfusedTe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542310"/>
            <a:ext cx="36195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941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Going back to Phineas Gage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What about the orbitofrontal cortex. </a:t>
            </a:r>
          </a:p>
          <a:p>
            <a:pPr lvl="1"/>
            <a:r>
              <a:rPr lang="en-GB" dirty="0"/>
              <a:t>This was the part that Phineas Gage damaged not the MPFC. </a:t>
            </a:r>
          </a:p>
          <a:p>
            <a:endParaRPr lang="en-GB" dirty="0"/>
          </a:p>
          <a:p>
            <a:r>
              <a:rPr lang="en-GB" dirty="0"/>
              <a:t>Beer et al (2006)</a:t>
            </a:r>
          </a:p>
          <a:p>
            <a:endParaRPr lang="en-GB" dirty="0"/>
          </a:p>
          <a:p>
            <a:r>
              <a:rPr lang="en-GB" dirty="0"/>
              <a:t>Patients with Orbitofrontal Cortex damage were videotaped while being engaged in social interactions with a stranger. </a:t>
            </a:r>
          </a:p>
          <a:p>
            <a:endParaRPr lang="en-GB" dirty="0"/>
          </a:p>
          <a:p>
            <a:r>
              <a:rPr lang="en-GB" dirty="0"/>
              <a:t>Compared to healthy controls, and also patients with brain injury in other regions of the brain.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737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Beer et al (2006) 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Orbitofrontal Cortex Damaged patients would perform badly in Social Interaction. </a:t>
            </a:r>
          </a:p>
          <a:p>
            <a:pPr lvl="1"/>
            <a:r>
              <a:rPr lang="en-GB" dirty="0"/>
              <a:t>Inappropriate topics and were often rude to the stranger. </a:t>
            </a:r>
          </a:p>
          <a:p>
            <a:endParaRPr lang="en-GB" dirty="0"/>
          </a:p>
          <a:p>
            <a:r>
              <a:rPr lang="en-GB" dirty="0"/>
              <a:t>Appeared unaware of Social Mistakes</a:t>
            </a:r>
          </a:p>
          <a:p>
            <a:pPr lvl="1"/>
            <a:r>
              <a:rPr lang="en-GB" dirty="0"/>
              <a:t>Felt they performed well in the social setting and behaved well.</a:t>
            </a:r>
          </a:p>
          <a:p>
            <a:endParaRPr lang="en-GB" dirty="0"/>
          </a:p>
          <a:p>
            <a:r>
              <a:rPr lang="en-GB" dirty="0"/>
              <a:t>However, deep regret and embarrassment when viewing the clip. </a:t>
            </a:r>
          </a:p>
          <a:p>
            <a:pPr lvl="1"/>
            <a:r>
              <a:rPr lang="en-GB" dirty="0"/>
              <a:t>So knew appropriate from inappropriate behaviour as an outsider. </a:t>
            </a:r>
          </a:p>
          <a:p>
            <a:pPr lvl="1"/>
            <a:r>
              <a:rPr lang="en-GB" dirty="0"/>
              <a:t>However, follow ups – still engaged in many social mistakes.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6229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Perception of other People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Another important area of social cognition. </a:t>
            </a:r>
          </a:p>
          <a:p>
            <a:endParaRPr lang="en-GB" dirty="0"/>
          </a:p>
          <a:p>
            <a:r>
              <a:rPr lang="en-GB" dirty="0"/>
              <a:t>Curiosity appears at Birth</a:t>
            </a:r>
          </a:p>
          <a:p>
            <a:endParaRPr lang="en-GB" dirty="0"/>
          </a:p>
          <a:p>
            <a:r>
              <a:rPr lang="en-GB" dirty="0"/>
              <a:t>EEG’s of infants (4 months old) highlights Heightened activity in response to eye contact. </a:t>
            </a:r>
          </a:p>
          <a:p>
            <a:pPr lvl="1"/>
            <a:r>
              <a:rPr lang="en-GB" dirty="0"/>
              <a:t>Grossmann et al (2007). </a:t>
            </a:r>
          </a:p>
          <a:p>
            <a:endParaRPr lang="en-GB" dirty="0"/>
          </a:p>
          <a:p>
            <a:r>
              <a:rPr lang="en-GB" dirty="0"/>
              <a:t>Huge area of Social Psychology. </a:t>
            </a:r>
          </a:p>
          <a:p>
            <a:pPr lvl="1"/>
            <a:r>
              <a:rPr lang="en-GB" dirty="0"/>
              <a:t>E.g. Theory of Mind (</a:t>
            </a:r>
            <a:r>
              <a:rPr lang="en-GB" dirty="0" err="1"/>
              <a:t>Premack</a:t>
            </a:r>
            <a:r>
              <a:rPr lang="en-GB" dirty="0"/>
              <a:t> and Woodruff, 1978)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  <p:pic>
        <p:nvPicPr>
          <p:cNvPr id="7170" name="Picture 2" descr="http://cache.io9.com/assets/images/8/2011/12/fec3b09f658d3fe3d8123513f05ae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62101"/>
            <a:ext cx="3386666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us.123rf.com/400wm/400/400/mirageavm/mirageavm0803/mirageavm080300086/2802242-baby-girl-looking-at-moth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133" y="3733800"/>
            <a:ext cx="39624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5943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Theory of Mind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ability to attribute mental states (beliefs, desires, intentions etc.) to oneself and to others. </a:t>
            </a:r>
          </a:p>
          <a:p>
            <a:endParaRPr lang="en-GB" dirty="0"/>
          </a:p>
          <a:p>
            <a:r>
              <a:rPr lang="en-GB" dirty="0"/>
              <a:t>Also to understand that others have beliefs, desires and intentions that are different from our own.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6489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Impression Formation under FMRI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Mitchell et al (2005a)</a:t>
            </a:r>
          </a:p>
          <a:p>
            <a:endParaRPr lang="en-GB" dirty="0"/>
          </a:p>
          <a:p>
            <a:r>
              <a:rPr lang="en-GB" dirty="0"/>
              <a:t>Read about people and objects during FMRI scanning. </a:t>
            </a:r>
          </a:p>
          <a:p>
            <a:endParaRPr lang="en-GB" dirty="0"/>
          </a:p>
          <a:p>
            <a:r>
              <a:rPr lang="en-GB" dirty="0"/>
              <a:t>Given one of two tasks</a:t>
            </a:r>
          </a:p>
          <a:p>
            <a:pPr lvl="1"/>
            <a:r>
              <a:rPr lang="en-GB" dirty="0"/>
              <a:t>1) Impression Formation – judgement based on appearance and stories</a:t>
            </a:r>
          </a:p>
          <a:p>
            <a:pPr lvl="1"/>
            <a:r>
              <a:rPr lang="en-GB" dirty="0"/>
              <a:t>2) A sequential task – try and recall the order in which the information about each target appeared. 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3015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 an example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Gemma was the first to start dancing on the table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She was clearly now playing as hard as she worked</a:t>
            </a:r>
          </a:p>
          <a:p>
            <a:endParaRPr lang="en-GB" dirty="0"/>
          </a:p>
          <a:p>
            <a:r>
              <a:rPr lang="en-GB" dirty="0"/>
              <a:t>She suffered no ill effects from the night before and does not care that people were looking at her behaviour. </a:t>
            </a:r>
          </a:p>
          <a:p>
            <a:endParaRPr lang="en-GB" dirty="0"/>
          </a:p>
          <a:p>
            <a:r>
              <a:rPr lang="en-GB" dirty="0"/>
              <a:t>She was delighted in graduating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pic>
        <p:nvPicPr>
          <p:cNvPr id="8194" name="Picture 2" descr="http://farm4.staticflickr.com/3255/2673732160_8088c9143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05000"/>
            <a:ext cx="381000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20424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Group 1 – How would you describe this person</a:t>
            </a:r>
          </a:p>
          <a:p>
            <a:pPr lvl="1"/>
            <a:r>
              <a:rPr lang="en-GB" dirty="0"/>
              <a:t>Impression Formation</a:t>
            </a:r>
          </a:p>
          <a:p>
            <a:endParaRPr lang="en-GB" dirty="0"/>
          </a:p>
          <a:p>
            <a:r>
              <a:rPr lang="en-GB" dirty="0"/>
              <a:t>Group 2 – Recall the four points about this person in the order you read them. </a:t>
            </a:r>
          </a:p>
          <a:p>
            <a:pPr lvl="1"/>
            <a:r>
              <a:rPr lang="en-GB" dirty="0"/>
              <a:t>Sequential Task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Picture 2" descr="http://farm4.staticflickr.com/3255/2673732160_8088c9143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05000"/>
            <a:ext cx="381000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0415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 an example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Gemma was the first to start dancing on the table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She was clearly now playing as hard as she worked</a:t>
            </a:r>
          </a:p>
          <a:p>
            <a:endParaRPr lang="en-GB" dirty="0"/>
          </a:p>
          <a:p>
            <a:r>
              <a:rPr lang="en-GB" dirty="0"/>
              <a:t>She suffered no ill effects from the night before and does not care that people were looking at her behaviour. </a:t>
            </a:r>
          </a:p>
          <a:p>
            <a:endParaRPr lang="en-GB" dirty="0"/>
          </a:p>
          <a:p>
            <a:r>
              <a:rPr lang="en-GB" dirty="0"/>
              <a:t>She was delighted in graduating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pic>
        <p:nvPicPr>
          <p:cNvPr id="8194" name="Picture 2" descr="http://farm4.staticflickr.com/3255/2673732160_8088c9143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05000"/>
            <a:ext cx="381000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7575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Impression Formation group – activation of MPFC. </a:t>
            </a:r>
          </a:p>
          <a:p>
            <a:endParaRPr lang="en-GB" dirty="0"/>
          </a:p>
          <a:p>
            <a:r>
              <a:rPr lang="en-GB" dirty="0"/>
              <a:t>Sequential Group – deactivation of MPFC. </a:t>
            </a:r>
          </a:p>
          <a:p>
            <a:endParaRPr lang="en-GB" dirty="0"/>
          </a:p>
          <a:p>
            <a:r>
              <a:rPr lang="en-GB" dirty="0"/>
              <a:t>Subsequent studies have supported this (</a:t>
            </a:r>
            <a:r>
              <a:rPr lang="en-GB" dirty="0" err="1"/>
              <a:t>Amodio</a:t>
            </a:r>
            <a:r>
              <a:rPr lang="en-GB" dirty="0"/>
              <a:t> and Frith, 2006)</a:t>
            </a:r>
          </a:p>
          <a:p>
            <a:endParaRPr lang="en-GB" dirty="0"/>
          </a:p>
          <a:p>
            <a:r>
              <a:rPr lang="en-GB" dirty="0"/>
              <a:t>Also only with animate beings not with inanimate objects (Mitchel et al, 2005b).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31278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28">
      <a:dk1>
        <a:srgbClr val="FFFF00"/>
      </a:dk1>
      <a:lt1>
        <a:srgbClr val="1F497D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FFFF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2042</Words>
  <Application>Microsoft Office PowerPoint</Application>
  <PresentationFormat>Widescreen</PresentationFormat>
  <Paragraphs>247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Comic Sans MS</vt:lpstr>
      <vt:lpstr>1_Office Theme</vt:lpstr>
      <vt:lpstr>Social Cognition</vt:lpstr>
      <vt:lpstr>Aims of the Lecture</vt:lpstr>
      <vt:lpstr>Aims of the Lecture</vt:lpstr>
      <vt:lpstr>The Story of Phineas Gage</vt:lpstr>
      <vt:lpstr>PowerPoint Presentation</vt:lpstr>
      <vt:lpstr>PowerPoint Presentation</vt:lpstr>
      <vt:lpstr>PowerPoint Presentation</vt:lpstr>
      <vt:lpstr>Brain damage and Social Behaviour</vt:lpstr>
      <vt:lpstr>PowerPoint Presentation</vt:lpstr>
      <vt:lpstr>Self Perception and Self-Knowledge</vt:lpstr>
      <vt:lpstr>Self Referent Effect</vt:lpstr>
      <vt:lpstr>Kelley et al (2002)</vt:lpstr>
      <vt:lpstr>Kelley et al (2002)</vt:lpstr>
      <vt:lpstr>PowerPoint Presentation</vt:lpstr>
      <vt:lpstr>PowerPoint Presentation</vt:lpstr>
      <vt:lpstr>Think back to previous lectures!</vt:lpstr>
      <vt:lpstr>However</vt:lpstr>
      <vt:lpstr>But wait!!!</vt:lpstr>
      <vt:lpstr>Medial Prefontal Cortex (MPFC) at rest. </vt:lpstr>
      <vt:lpstr>Gusnard and Raichle (2001) - Conclusions</vt:lpstr>
      <vt:lpstr>The Self and Developmental Psychology</vt:lpstr>
      <vt:lpstr>PowerPoint Presentation</vt:lpstr>
      <vt:lpstr>Identity vs Identity Confusion. </vt:lpstr>
      <vt:lpstr>Montemayor and Eisen, 1997.</vt:lpstr>
      <vt:lpstr>9 year old response</vt:lpstr>
      <vt:lpstr>11 year old Response.</vt:lpstr>
      <vt:lpstr>17 year old response.</vt:lpstr>
      <vt:lpstr>PowerPoint Presentation</vt:lpstr>
      <vt:lpstr>Neuroscience and the Adolescent</vt:lpstr>
      <vt:lpstr>Going back to Phineas Gage</vt:lpstr>
      <vt:lpstr>Beer et al (2006) findings</vt:lpstr>
      <vt:lpstr>Perception of other People</vt:lpstr>
      <vt:lpstr>Theory of Mind</vt:lpstr>
      <vt:lpstr>Impression Formation under FMRI</vt:lpstr>
      <vt:lpstr>As an example</vt:lpstr>
      <vt:lpstr>PowerPoint Presentation</vt:lpstr>
      <vt:lpstr>As an example</vt:lpstr>
      <vt:lpstr>Findings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Cognition</dc:title>
  <dc:creator>Stuart Jones</dc:creator>
  <cp:lastModifiedBy>Stuart Jones</cp:lastModifiedBy>
  <cp:revision>1</cp:revision>
  <dcterms:created xsi:type="dcterms:W3CDTF">2022-03-23T12:10:02Z</dcterms:created>
  <dcterms:modified xsi:type="dcterms:W3CDTF">2022-03-23T12:25:36Z</dcterms:modified>
</cp:coreProperties>
</file>