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324" r:id="rId2"/>
    <p:sldId id="356" r:id="rId3"/>
    <p:sldId id="357" r:id="rId4"/>
    <p:sldId id="355" r:id="rId5"/>
    <p:sldId id="327" r:id="rId6"/>
    <p:sldId id="354" r:id="rId7"/>
    <p:sldId id="332" r:id="rId8"/>
    <p:sldId id="333" r:id="rId9"/>
    <p:sldId id="334" r:id="rId10"/>
    <p:sldId id="335" r:id="rId11"/>
    <p:sldId id="358" r:id="rId12"/>
    <p:sldId id="338" r:id="rId13"/>
    <p:sldId id="341" r:id="rId14"/>
    <p:sldId id="350" r:id="rId15"/>
    <p:sldId id="351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575" autoAdjust="0"/>
    <p:restoredTop sz="94660"/>
  </p:normalViewPr>
  <p:slideViewPr>
    <p:cSldViewPr>
      <p:cViewPr varScale="1">
        <p:scale>
          <a:sx n="74" d="100"/>
          <a:sy n="74" d="100"/>
        </p:scale>
        <p:origin x="162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19A6C2-38B2-4F10-A0C0-548CA8F30A60}" type="datetimeFigureOut">
              <a:rPr lang="en-GB" smtClean="0"/>
              <a:t>06/11/2017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1350F4-F1C1-40A7-97C4-A429D45929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23161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19A6C2-38B2-4F10-A0C0-548CA8F30A60}" type="datetimeFigureOut">
              <a:rPr lang="en-GB" smtClean="0"/>
              <a:t>06/11/2017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1350F4-F1C1-40A7-97C4-A429D45929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46657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19A6C2-38B2-4F10-A0C0-548CA8F30A60}" type="datetimeFigureOut">
              <a:rPr lang="en-GB" smtClean="0"/>
              <a:t>06/11/2017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1350F4-F1C1-40A7-97C4-A429D45929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4983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19A6C2-38B2-4F10-A0C0-548CA8F30A60}" type="datetimeFigureOut">
              <a:rPr lang="en-GB" smtClean="0"/>
              <a:t>06/11/2017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1350F4-F1C1-40A7-97C4-A429D45929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637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19A6C2-38B2-4F10-A0C0-548CA8F30A60}" type="datetimeFigureOut">
              <a:rPr lang="en-GB" smtClean="0"/>
              <a:t>06/11/2017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1350F4-F1C1-40A7-97C4-A429D45929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90956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19A6C2-38B2-4F10-A0C0-548CA8F30A60}" type="datetimeFigureOut">
              <a:rPr lang="en-GB" smtClean="0"/>
              <a:t>06/11/2017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1350F4-F1C1-40A7-97C4-A429D45929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99747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19A6C2-38B2-4F10-A0C0-548CA8F30A60}" type="datetimeFigureOut">
              <a:rPr lang="en-GB" smtClean="0"/>
              <a:t>06/11/2017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1350F4-F1C1-40A7-97C4-A429D45929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373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19A6C2-38B2-4F10-A0C0-548CA8F30A60}" type="datetimeFigureOut">
              <a:rPr lang="en-GB" smtClean="0"/>
              <a:t>06/11/2017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1350F4-F1C1-40A7-97C4-A429D45929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2927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19A6C2-38B2-4F10-A0C0-548CA8F30A60}" type="datetimeFigureOut">
              <a:rPr lang="en-GB" smtClean="0"/>
              <a:t>06/11/2017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1350F4-F1C1-40A7-97C4-A429D45929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08597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19A6C2-38B2-4F10-A0C0-548CA8F30A60}" type="datetimeFigureOut">
              <a:rPr lang="en-GB" smtClean="0"/>
              <a:t>06/11/2017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1350F4-F1C1-40A7-97C4-A429D45929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55014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19A6C2-38B2-4F10-A0C0-548CA8F30A60}" type="datetimeFigureOut">
              <a:rPr lang="en-GB" smtClean="0"/>
              <a:t>06/11/2017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1350F4-F1C1-40A7-97C4-A429D45929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37638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19A6C2-38B2-4F10-A0C0-548CA8F30A60}" type="datetimeFigureOut">
              <a:rPr lang="en-GB" smtClean="0"/>
              <a:t>06/11/2017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350F4-F1C1-40A7-97C4-A429D45929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88416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ottingham.ac.uk/studentservices/documents/oxfordbookesuni-bemorecritical2.pdf" TargetMode="External"/><Relationship Id="rId2" Type="http://schemas.openxmlformats.org/officeDocument/2006/relationships/hyperlink" Target="http://www.casp-uk.net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nottingham.ac.uk/studentservices/documents/criticalthinkingskills.pdf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Methodology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CASP</a:t>
            </a:r>
          </a:p>
          <a:p>
            <a:r>
              <a:rPr lang="en-GB" dirty="0" smtClean="0"/>
              <a:t>Critique</a:t>
            </a:r>
          </a:p>
          <a:p>
            <a:r>
              <a:rPr lang="en-GB" dirty="0" smtClean="0"/>
              <a:t>PRISMA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95352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Choices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Checklist (CASP)</a:t>
            </a:r>
          </a:p>
          <a:p>
            <a:r>
              <a:rPr lang="en-GB" dirty="0" smtClean="0"/>
              <a:t>Questionnaire (CAT)</a:t>
            </a:r>
          </a:p>
          <a:p>
            <a:r>
              <a:rPr lang="en-GB" dirty="0" smtClean="0"/>
              <a:t>27 point diagnostic tool (PRISMA)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84678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are we using a methodology to do?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07629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Methodology 1: CASP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You will need to research and select a tool</a:t>
            </a:r>
          </a:p>
          <a:p>
            <a:pPr marL="0" indent="0">
              <a:buNone/>
            </a:pPr>
            <a:r>
              <a:rPr lang="en-GB" dirty="0" smtClean="0"/>
              <a:t>Some examples are (these are also on Moodle for you):</a:t>
            </a:r>
          </a:p>
          <a:p>
            <a:r>
              <a:rPr lang="en-GB" dirty="0" smtClean="0"/>
              <a:t>CASP  </a:t>
            </a:r>
            <a:r>
              <a:rPr lang="en-GB" dirty="0" smtClean="0">
                <a:hlinkClick r:id="rId2"/>
              </a:rPr>
              <a:t>http://www.casp-uk.net/</a:t>
            </a:r>
            <a:r>
              <a:rPr lang="en-GB" dirty="0" smtClean="0"/>
              <a:t> </a:t>
            </a:r>
          </a:p>
          <a:p>
            <a:r>
              <a:rPr lang="en-GB" dirty="0" smtClean="0">
                <a:hlinkClick r:id="rId3"/>
              </a:rPr>
              <a:t>https://www.nottingham.ac.uk/studentservices/documents/oxfordbookesuni-bemorecritical2.pdf</a:t>
            </a:r>
            <a:r>
              <a:rPr lang="en-GB" dirty="0" smtClean="0"/>
              <a:t> </a:t>
            </a:r>
          </a:p>
          <a:p>
            <a:r>
              <a:rPr lang="en-GB" dirty="0" smtClean="0">
                <a:hlinkClick r:id="rId4"/>
              </a:rPr>
              <a:t>http://www.nottingham.ac.uk/studentservices/documents/criticalthinkingskills.pdf</a:t>
            </a:r>
            <a:r>
              <a:rPr lang="en-GB" dirty="0" smtClean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66361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Overview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CASP is very straightforward</a:t>
            </a:r>
          </a:p>
          <a:p>
            <a:r>
              <a:rPr lang="en-GB" dirty="0" smtClean="0"/>
              <a:t>A critique framework is a bit more detailed but easier to adapt</a:t>
            </a:r>
          </a:p>
          <a:p>
            <a:r>
              <a:rPr lang="en-GB" dirty="0" smtClean="0"/>
              <a:t>PRISMA is very in depth and is really useful for quantitative or health / medical data</a:t>
            </a:r>
          </a:p>
          <a:p>
            <a:r>
              <a:rPr lang="en-GB" dirty="0" smtClean="0"/>
              <a:t>If you need to change your choices from the research proposal THAT IS FINE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51542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to Use CASP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C</a:t>
            </a:r>
            <a:r>
              <a:rPr lang="en-GB" dirty="0"/>
              <a:t>ritical </a:t>
            </a:r>
            <a:r>
              <a:rPr lang="en-GB" b="1" dirty="0"/>
              <a:t>A</a:t>
            </a:r>
            <a:r>
              <a:rPr lang="en-GB" dirty="0"/>
              <a:t>ppraisal </a:t>
            </a:r>
            <a:r>
              <a:rPr lang="en-GB" b="1" dirty="0"/>
              <a:t>S</a:t>
            </a:r>
            <a:r>
              <a:rPr lang="en-GB" dirty="0"/>
              <a:t>kills </a:t>
            </a:r>
            <a:r>
              <a:rPr lang="en-GB" b="1" dirty="0" smtClean="0"/>
              <a:t>P</a:t>
            </a:r>
            <a:r>
              <a:rPr lang="en-GB" dirty="0" smtClean="0"/>
              <a:t>rogramme</a:t>
            </a:r>
          </a:p>
          <a:p>
            <a:r>
              <a:rPr lang="en-GB" dirty="0" smtClean="0"/>
              <a:t>Can be used for a range of different types of research and research analysis </a:t>
            </a:r>
          </a:p>
          <a:p>
            <a:r>
              <a:rPr lang="en-GB" dirty="0" smtClean="0"/>
              <a:t>Aim to help you assess </a:t>
            </a:r>
            <a:r>
              <a:rPr lang="en-GB" dirty="0"/>
              <a:t>the trustworthiness, relevance and results of published </a:t>
            </a:r>
            <a:r>
              <a:rPr lang="en-GB" dirty="0" smtClean="0"/>
              <a:t>papers</a:t>
            </a:r>
          </a:p>
          <a:p>
            <a:r>
              <a:rPr lang="en-GB" dirty="0" smtClean="0"/>
              <a:t>Basically help you decide </a:t>
            </a:r>
            <a:r>
              <a:rPr lang="en-GB" dirty="0"/>
              <a:t>if </a:t>
            </a:r>
            <a:r>
              <a:rPr lang="en-GB" dirty="0" smtClean="0"/>
              <a:t>what you are reading is believable </a:t>
            </a:r>
            <a:r>
              <a:rPr lang="en-GB" dirty="0"/>
              <a:t>and </a:t>
            </a:r>
            <a:r>
              <a:rPr lang="en-GB" dirty="0" smtClean="0"/>
              <a:t>useful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539340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to Use CASP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Then you simply check your </a:t>
            </a:r>
            <a:r>
              <a:rPr lang="en-GB" dirty="0" smtClean="0"/>
              <a:t>research / literature / journal articles against </a:t>
            </a:r>
            <a:r>
              <a:rPr lang="en-GB" dirty="0" smtClean="0"/>
              <a:t>the 10 questions in the correct </a:t>
            </a:r>
            <a:r>
              <a:rPr lang="en-GB" dirty="0" smtClean="0"/>
              <a:t>checklist</a:t>
            </a:r>
          </a:p>
          <a:p>
            <a:r>
              <a:rPr lang="en-GB" dirty="0" smtClean="0"/>
              <a:t>If they get more ‘yes’ than ‘no’ or ‘don’t know’, then you should use it </a:t>
            </a:r>
          </a:p>
          <a:p>
            <a:r>
              <a:rPr lang="en-GB" dirty="0" smtClean="0"/>
              <a:t>You are looking to NARROW DOWN all journal articles into around 6- 10 main ones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90316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EXAMPLE: CASP Checklist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AutoNum type="arabicPeriod"/>
            </a:pPr>
            <a:r>
              <a:rPr lang="en-GB" dirty="0" smtClean="0"/>
              <a:t>Was </a:t>
            </a:r>
            <a:r>
              <a:rPr lang="en-GB" dirty="0"/>
              <a:t>there a clear statement of the aims </a:t>
            </a:r>
            <a:r>
              <a:rPr lang="en-GB" dirty="0" smtClean="0"/>
              <a:t>of the research?       </a:t>
            </a:r>
            <a:r>
              <a:rPr lang="en-GB" dirty="0"/>
              <a:t>Yes Can’t tell </a:t>
            </a:r>
            <a:r>
              <a:rPr lang="en-GB" dirty="0" smtClean="0"/>
              <a:t>No</a:t>
            </a:r>
          </a:p>
          <a:p>
            <a:pPr marL="514350" indent="-514350">
              <a:buAutoNum type="arabicPeriod"/>
            </a:pPr>
            <a:r>
              <a:rPr lang="en-GB" dirty="0" smtClean="0"/>
              <a:t>Is </a:t>
            </a:r>
            <a:r>
              <a:rPr lang="en-GB" dirty="0"/>
              <a:t>a qualitative methodology appropriate? Yes Can’t tell </a:t>
            </a:r>
            <a:r>
              <a:rPr lang="en-GB" dirty="0" smtClean="0"/>
              <a:t></a:t>
            </a:r>
          </a:p>
          <a:p>
            <a:pPr marL="514350" indent="-514350">
              <a:buAutoNum type="arabicPeriod"/>
            </a:pPr>
            <a:r>
              <a:rPr lang="en-GB" dirty="0"/>
              <a:t>Was the research design appropriate </a:t>
            </a:r>
            <a:r>
              <a:rPr lang="en-GB" dirty="0" smtClean="0"/>
              <a:t>to address the aims of the research?  </a:t>
            </a:r>
            <a:r>
              <a:rPr lang="en-GB" dirty="0"/>
              <a:t>Yes Can’t tell </a:t>
            </a:r>
            <a:r>
              <a:rPr lang="en-GB" dirty="0" smtClean="0"/>
              <a:t>No</a:t>
            </a:r>
          </a:p>
          <a:p>
            <a:pPr marL="514350" indent="-514350">
              <a:buAutoNum type="arabicPeriod"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And so 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89827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Then ….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Devise </a:t>
            </a:r>
            <a:r>
              <a:rPr lang="en-GB" dirty="0" smtClean="0"/>
              <a:t>a chart which makes clear how the articles you have chosen match against the checklist</a:t>
            </a:r>
          </a:p>
          <a:p>
            <a:r>
              <a:rPr lang="en-GB" dirty="0" smtClean="0"/>
              <a:t>Then choose the main 6 or 10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08566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 OF CASP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08875760"/>
              </p:ext>
            </p:extLst>
          </p:nvPr>
        </p:nvGraphicFramePr>
        <p:xfrm>
          <a:off x="457200" y="1600200"/>
          <a:ext cx="8229913" cy="4663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71653"/>
                <a:gridCol w="685826"/>
                <a:gridCol w="685826"/>
                <a:gridCol w="685826"/>
                <a:gridCol w="685826"/>
                <a:gridCol w="685826"/>
                <a:gridCol w="685826"/>
                <a:gridCol w="685826"/>
                <a:gridCol w="685826"/>
                <a:gridCol w="685826"/>
                <a:gridCol w="685826"/>
              </a:tblGrid>
              <a:tr h="374651">
                <a:tc>
                  <a:txBody>
                    <a:bodyPr/>
                    <a:lstStyle/>
                    <a:p>
                      <a:r>
                        <a:rPr lang="en-GB" dirty="0" smtClean="0"/>
                        <a:t>Journal</a:t>
                      </a:r>
                      <a:r>
                        <a:rPr lang="en-GB" baseline="0" dirty="0" smtClean="0"/>
                        <a:t> Article </a:t>
                      </a:r>
                      <a:endParaRPr lang="en-GB" dirty="0"/>
                    </a:p>
                  </a:txBody>
                  <a:tcPr marL="89982" marR="89982"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Q1</a:t>
                      </a:r>
                      <a:endParaRPr lang="en-GB" dirty="0"/>
                    </a:p>
                  </a:txBody>
                  <a:tcPr marL="89982" marR="89982"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Q2</a:t>
                      </a:r>
                      <a:endParaRPr lang="en-GB" dirty="0"/>
                    </a:p>
                  </a:txBody>
                  <a:tcPr marL="89982" marR="89982"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Q3</a:t>
                      </a:r>
                      <a:endParaRPr lang="en-GB" dirty="0"/>
                    </a:p>
                  </a:txBody>
                  <a:tcPr marL="89982" marR="89982"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Q4</a:t>
                      </a:r>
                      <a:endParaRPr lang="en-GB" dirty="0"/>
                    </a:p>
                  </a:txBody>
                  <a:tcPr marL="89982" marR="89982"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Q5</a:t>
                      </a:r>
                      <a:endParaRPr lang="en-GB" dirty="0"/>
                    </a:p>
                  </a:txBody>
                  <a:tcPr marL="89982" marR="89982"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Q6</a:t>
                      </a:r>
                      <a:endParaRPr lang="en-GB" dirty="0"/>
                    </a:p>
                  </a:txBody>
                  <a:tcPr marL="89982" marR="89982"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Q7</a:t>
                      </a:r>
                      <a:endParaRPr lang="en-GB" dirty="0"/>
                    </a:p>
                  </a:txBody>
                  <a:tcPr marL="89982" marR="89982"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Q8</a:t>
                      </a:r>
                      <a:endParaRPr lang="en-GB" dirty="0"/>
                    </a:p>
                  </a:txBody>
                  <a:tcPr marL="89982" marR="89982"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Q9</a:t>
                      </a:r>
                      <a:endParaRPr lang="en-GB" dirty="0"/>
                    </a:p>
                  </a:txBody>
                  <a:tcPr marL="89982" marR="89982"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Q10</a:t>
                      </a:r>
                      <a:endParaRPr lang="en-GB" dirty="0"/>
                    </a:p>
                  </a:txBody>
                  <a:tcPr marL="89982" marR="89982"/>
                </a:tc>
              </a:tr>
              <a:tr h="315488">
                <a:tc>
                  <a:txBody>
                    <a:bodyPr/>
                    <a:lstStyle/>
                    <a:p>
                      <a:r>
                        <a:rPr lang="en-GB" dirty="0" smtClean="0">
                          <a:solidFill>
                            <a:srgbClr val="FF0000"/>
                          </a:solidFill>
                        </a:rPr>
                        <a:t>1 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 marL="89982" marR="89982"/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dirty="0" smtClean="0">
                          <a:solidFill>
                            <a:srgbClr val="FF0000"/>
                          </a:solidFill>
                        </a:rPr>
                        <a:t>D K 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 marL="89982" marR="89982"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 marL="89982" marR="89982"/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dirty="0" smtClean="0">
                          <a:solidFill>
                            <a:srgbClr val="FF0000"/>
                          </a:solidFill>
                        </a:rPr>
                        <a:t>X N</a:t>
                      </a:r>
                    </a:p>
                  </a:txBody>
                  <a:tcPr marL="89982" marR="89982"/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dirty="0" smtClean="0">
                          <a:solidFill>
                            <a:srgbClr val="FF0000"/>
                          </a:solidFill>
                        </a:rPr>
                        <a:t>X N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 marL="89982" marR="89982"/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dirty="0" smtClean="0">
                          <a:solidFill>
                            <a:srgbClr val="FF0000"/>
                          </a:solidFill>
                        </a:rPr>
                        <a:t>X</a:t>
                      </a:r>
                      <a:r>
                        <a:rPr lang="en-GB" baseline="0" dirty="0" smtClean="0">
                          <a:solidFill>
                            <a:srgbClr val="FF0000"/>
                          </a:solidFill>
                        </a:rPr>
                        <a:t> N 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 marL="89982" marR="89982"/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dirty="0" smtClean="0">
                          <a:solidFill>
                            <a:srgbClr val="FF0000"/>
                          </a:solidFill>
                        </a:rPr>
                        <a:t>X N 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 marL="89982" marR="89982"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 marL="89982" marR="89982"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 marL="89982" marR="89982"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 marL="89982" marR="89982"/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dirty="0" smtClean="0">
                          <a:solidFill>
                            <a:srgbClr val="FF0000"/>
                          </a:solidFill>
                        </a:rPr>
                        <a:t>DK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 marL="89982" marR="89982"/>
                </a:tc>
              </a:tr>
              <a:tr h="315488">
                <a:tc>
                  <a:txBody>
                    <a:bodyPr/>
                    <a:lstStyle/>
                    <a:p>
                      <a:r>
                        <a:rPr lang="en-GB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 marL="89982" marR="89982"/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dirty="0" smtClean="0">
                          <a:solidFill>
                            <a:srgbClr val="FF0000"/>
                          </a:solidFill>
                        </a:rPr>
                        <a:t>DK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 marL="89982" marR="89982"/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dirty="0" smtClean="0">
                          <a:solidFill>
                            <a:srgbClr val="FF0000"/>
                          </a:solidFill>
                        </a:rPr>
                        <a:t>D K 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 marL="89982" marR="89982"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 marL="89982" marR="89982"/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dirty="0" smtClean="0">
                          <a:solidFill>
                            <a:srgbClr val="FF0000"/>
                          </a:solidFill>
                        </a:rPr>
                        <a:t>X N</a:t>
                      </a:r>
                    </a:p>
                  </a:txBody>
                  <a:tcPr marL="89982" marR="89982"/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dirty="0" smtClean="0">
                          <a:solidFill>
                            <a:srgbClr val="FF0000"/>
                          </a:solidFill>
                        </a:rPr>
                        <a:t>X N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 marL="89982" marR="89982"/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dirty="0" smtClean="0">
                          <a:solidFill>
                            <a:srgbClr val="FF0000"/>
                          </a:solidFill>
                        </a:rPr>
                        <a:t>X</a:t>
                      </a:r>
                      <a:r>
                        <a:rPr lang="en-GB" baseline="0" dirty="0" smtClean="0">
                          <a:solidFill>
                            <a:srgbClr val="FF0000"/>
                          </a:solidFill>
                        </a:rPr>
                        <a:t> N 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 marL="89982" marR="89982"/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dirty="0" smtClean="0">
                          <a:solidFill>
                            <a:srgbClr val="FF0000"/>
                          </a:solidFill>
                        </a:rPr>
                        <a:t>X N 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 marL="89982" marR="89982"/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dirty="0" smtClean="0">
                          <a:solidFill>
                            <a:srgbClr val="FF0000"/>
                          </a:solidFill>
                        </a:rPr>
                        <a:t>X</a:t>
                      </a:r>
                      <a:r>
                        <a:rPr lang="en-GB" baseline="0" dirty="0" smtClean="0">
                          <a:solidFill>
                            <a:srgbClr val="FF0000"/>
                          </a:solidFill>
                        </a:rPr>
                        <a:t> N 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 marL="89982" marR="89982"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 marL="89982" marR="89982"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 marL="89982" marR="89982"/>
                </a:tc>
              </a:tr>
              <a:tr h="315488">
                <a:tc>
                  <a:txBody>
                    <a:bodyPr/>
                    <a:lstStyle/>
                    <a:p>
                      <a:r>
                        <a:rPr lang="en-GB" dirty="0" smtClean="0"/>
                        <a:t>3</a:t>
                      </a:r>
                      <a:endParaRPr lang="en-GB" dirty="0"/>
                    </a:p>
                  </a:txBody>
                  <a:tcPr marL="89982" marR="89982"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dirty="0" smtClean="0"/>
                        <a:t>Y</a:t>
                      </a:r>
                      <a:endParaRPr lang="en-GB" dirty="0"/>
                    </a:p>
                  </a:txBody>
                  <a:tcPr marL="89982" marR="89982"/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dirty="0" smtClean="0"/>
                        <a:t>X</a:t>
                      </a:r>
                      <a:r>
                        <a:rPr lang="en-GB" baseline="0" dirty="0" smtClean="0"/>
                        <a:t> N</a:t>
                      </a:r>
                      <a:endParaRPr lang="en-GB" dirty="0"/>
                    </a:p>
                  </a:txBody>
                  <a:tcPr marL="89982" marR="89982"/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dirty="0" smtClean="0"/>
                        <a:t>X N </a:t>
                      </a:r>
                      <a:endParaRPr lang="en-GB" dirty="0"/>
                    </a:p>
                  </a:txBody>
                  <a:tcPr marL="89982" marR="89982"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dirty="0" smtClean="0"/>
                        <a:t>Y</a:t>
                      </a:r>
                      <a:endParaRPr lang="en-GB" dirty="0"/>
                    </a:p>
                  </a:txBody>
                  <a:tcPr marL="89982" marR="89982"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dirty="0" smtClean="0"/>
                        <a:t>Y</a:t>
                      </a:r>
                      <a:endParaRPr lang="en-GB" dirty="0"/>
                    </a:p>
                  </a:txBody>
                  <a:tcPr marL="89982" marR="89982"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dirty="0" smtClean="0"/>
                        <a:t>Y</a:t>
                      </a:r>
                      <a:endParaRPr lang="en-GB" dirty="0"/>
                    </a:p>
                  </a:txBody>
                  <a:tcPr marL="89982" marR="89982"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dirty="0" smtClean="0"/>
                        <a:t>Y</a:t>
                      </a:r>
                      <a:endParaRPr lang="en-GB" dirty="0"/>
                    </a:p>
                  </a:txBody>
                  <a:tcPr marL="89982" marR="89982"/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dirty="0" smtClean="0"/>
                        <a:t>X N </a:t>
                      </a:r>
                      <a:endParaRPr lang="en-GB" dirty="0"/>
                    </a:p>
                  </a:txBody>
                  <a:tcPr marL="89982" marR="89982"/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dirty="0" smtClean="0"/>
                        <a:t>DK</a:t>
                      </a:r>
                      <a:endParaRPr lang="en-GB" dirty="0"/>
                    </a:p>
                  </a:txBody>
                  <a:tcPr marL="89982" marR="89982"/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dirty="0" smtClean="0"/>
                        <a:t>DK</a:t>
                      </a:r>
                      <a:endParaRPr lang="en-GB" dirty="0"/>
                    </a:p>
                  </a:txBody>
                  <a:tcPr marL="89982" marR="89982"/>
                </a:tc>
              </a:tr>
              <a:tr h="315488">
                <a:tc>
                  <a:txBody>
                    <a:bodyPr/>
                    <a:lstStyle/>
                    <a:p>
                      <a:r>
                        <a:rPr lang="en-GB" dirty="0" smtClean="0"/>
                        <a:t>4</a:t>
                      </a:r>
                      <a:endParaRPr lang="en-GB" dirty="0"/>
                    </a:p>
                  </a:txBody>
                  <a:tcPr marL="89982" marR="89982"/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dirty="0" smtClean="0"/>
                        <a:t>D K </a:t>
                      </a:r>
                      <a:endParaRPr lang="en-GB" dirty="0"/>
                    </a:p>
                  </a:txBody>
                  <a:tcPr marL="89982" marR="89982"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dirty="0" smtClean="0"/>
                        <a:t>Y</a:t>
                      </a:r>
                      <a:endParaRPr lang="en-GB" dirty="0"/>
                    </a:p>
                  </a:txBody>
                  <a:tcPr marL="89982" marR="89982"/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dirty="0" smtClean="0"/>
                        <a:t>X N</a:t>
                      </a:r>
                    </a:p>
                  </a:txBody>
                  <a:tcPr marL="89982" marR="89982"/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dirty="0" smtClean="0"/>
                        <a:t>X N</a:t>
                      </a:r>
                      <a:endParaRPr lang="en-GB" dirty="0"/>
                    </a:p>
                  </a:txBody>
                  <a:tcPr marL="89982" marR="89982"/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dirty="0" smtClean="0"/>
                        <a:t>X</a:t>
                      </a:r>
                      <a:r>
                        <a:rPr lang="en-GB" baseline="0" dirty="0" smtClean="0"/>
                        <a:t> N </a:t>
                      </a:r>
                      <a:endParaRPr lang="en-GB" dirty="0"/>
                    </a:p>
                  </a:txBody>
                  <a:tcPr marL="89982" marR="89982"/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dirty="0" smtClean="0"/>
                        <a:t>X N </a:t>
                      </a:r>
                      <a:endParaRPr lang="en-GB" dirty="0"/>
                    </a:p>
                  </a:txBody>
                  <a:tcPr marL="89982" marR="89982"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dirty="0" smtClean="0"/>
                        <a:t>Y</a:t>
                      </a:r>
                      <a:endParaRPr lang="en-GB" dirty="0"/>
                    </a:p>
                  </a:txBody>
                  <a:tcPr marL="89982" marR="89982"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dirty="0" smtClean="0"/>
                        <a:t>Y</a:t>
                      </a:r>
                      <a:endParaRPr lang="en-GB" dirty="0"/>
                    </a:p>
                  </a:txBody>
                  <a:tcPr marL="89982" marR="89982"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dirty="0" smtClean="0"/>
                        <a:t>Y</a:t>
                      </a:r>
                      <a:endParaRPr lang="en-GB" dirty="0"/>
                    </a:p>
                  </a:txBody>
                  <a:tcPr marL="89982" marR="89982"/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dirty="0" smtClean="0"/>
                        <a:t>DK</a:t>
                      </a:r>
                      <a:endParaRPr lang="en-GB" dirty="0"/>
                    </a:p>
                  </a:txBody>
                  <a:tcPr marL="89982" marR="89982"/>
                </a:tc>
              </a:tr>
              <a:tr h="315488">
                <a:tc>
                  <a:txBody>
                    <a:bodyPr/>
                    <a:lstStyle/>
                    <a:p>
                      <a:r>
                        <a:rPr lang="en-GB" dirty="0" smtClean="0"/>
                        <a:t>5</a:t>
                      </a:r>
                      <a:endParaRPr lang="en-GB" dirty="0"/>
                    </a:p>
                  </a:txBody>
                  <a:tcPr marL="89982" marR="89982"/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dirty="0" smtClean="0"/>
                        <a:t>DK</a:t>
                      </a:r>
                      <a:endParaRPr lang="en-GB" dirty="0"/>
                    </a:p>
                  </a:txBody>
                  <a:tcPr marL="89982" marR="89982"/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dirty="0" smtClean="0"/>
                        <a:t>D K </a:t>
                      </a:r>
                      <a:endParaRPr lang="en-GB" dirty="0"/>
                    </a:p>
                  </a:txBody>
                  <a:tcPr marL="89982" marR="89982"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dirty="0" smtClean="0"/>
                        <a:t>Y</a:t>
                      </a:r>
                      <a:endParaRPr lang="en-GB" dirty="0"/>
                    </a:p>
                  </a:txBody>
                  <a:tcPr marL="89982" marR="89982"/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dirty="0" smtClean="0"/>
                        <a:t>X N</a:t>
                      </a:r>
                    </a:p>
                  </a:txBody>
                  <a:tcPr marL="89982" marR="89982"/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dirty="0" smtClean="0"/>
                        <a:t>X N</a:t>
                      </a:r>
                      <a:endParaRPr lang="en-GB" dirty="0"/>
                    </a:p>
                  </a:txBody>
                  <a:tcPr marL="89982" marR="89982"/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dirty="0" smtClean="0"/>
                        <a:t>X</a:t>
                      </a:r>
                      <a:r>
                        <a:rPr lang="en-GB" baseline="0" dirty="0" smtClean="0"/>
                        <a:t> N </a:t>
                      </a:r>
                      <a:endParaRPr lang="en-GB" dirty="0"/>
                    </a:p>
                  </a:txBody>
                  <a:tcPr marL="89982" marR="89982"/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dirty="0" smtClean="0"/>
                        <a:t>X N </a:t>
                      </a:r>
                      <a:endParaRPr lang="en-GB" dirty="0"/>
                    </a:p>
                  </a:txBody>
                  <a:tcPr marL="89982" marR="89982"/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dirty="0" smtClean="0"/>
                        <a:t>X</a:t>
                      </a:r>
                      <a:r>
                        <a:rPr lang="en-GB" baseline="0" dirty="0" smtClean="0"/>
                        <a:t> N </a:t>
                      </a:r>
                      <a:endParaRPr lang="en-GB" dirty="0"/>
                    </a:p>
                  </a:txBody>
                  <a:tcPr marL="89982" marR="89982"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dirty="0" smtClean="0"/>
                        <a:t>Y</a:t>
                      </a:r>
                      <a:endParaRPr lang="en-GB" dirty="0"/>
                    </a:p>
                  </a:txBody>
                  <a:tcPr marL="89982" marR="89982"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dirty="0" smtClean="0"/>
                        <a:t>Y</a:t>
                      </a:r>
                      <a:endParaRPr lang="en-GB" dirty="0"/>
                    </a:p>
                  </a:txBody>
                  <a:tcPr marL="89982" marR="89982"/>
                </a:tc>
              </a:tr>
              <a:tr h="315488">
                <a:tc>
                  <a:txBody>
                    <a:bodyPr/>
                    <a:lstStyle/>
                    <a:p>
                      <a:r>
                        <a:rPr lang="en-GB" dirty="0" smtClean="0">
                          <a:solidFill>
                            <a:srgbClr val="FF0000"/>
                          </a:solidFill>
                        </a:rPr>
                        <a:t>6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 marL="89982" marR="89982"/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dirty="0" smtClean="0">
                          <a:solidFill>
                            <a:srgbClr val="FF0000"/>
                          </a:solidFill>
                        </a:rPr>
                        <a:t>D K 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 marL="89982" marR="89982"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 marL="89982" marR="89982"/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dirty="0" smtClean="0">
                          <a:solidFill>
                            <a:srgbClr val="FF0000"/>
                          </a:solidFill>
                        </a:rPr>
                        <a:t>X N</a:t>
                      </a:r>
                    </a:p>
                  </a:txBody>
                  <a:tcPr marL="89982" marR="89982"/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dirty="0" smtClean="0">
                          <a:solidFill>
                            <a:srgbClr val="FF0000"/>
                          </a:solidFill>
                        </a:rPr>
                        <a:t>X N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 marL="89982" marR="89982"/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dirty="0" smtClean="0">
                          <a:solidFill>
                            <a:srgbClr val="FF0000"/>
                          </a:solidFill>
                        </a:rPr>
                        <a:t>X</a:t>
                      </a:r>
                      <a:r>
                        <a:rPr lang="en-GB" baseline="0" dirty="0" smtClean="0">
                          <a:solidFill>
                            <a:srgbClr val="FF0000"/>
                          </a:solidFill>
                        </a:rPr>
                        <a:t> N 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 marL="89982" marR="89982"/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dirty="0" smtClean="0">
                          <a:solidFill>
                            <a:srgbClr val="FF0000"/>
                          </a:solidFill>
                        </a:rPr>
                        <a:t>X N 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 marL="89982" marR="89982"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 marL="89982" marR="89982"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 marL="89982" marR="89982"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 marL="89982" marR="89982"/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dirty="0" smtClean="0">
                          <a:solidFill>
                            <a:srgbClr val="FF0000"/>
                          </a:solidFill>
                        </a:rPr>
                        <a:t>DK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 marL="89982" marR="89982"/>
                </a:tc>
              </a:tr>
              <a:tr h="315488">
                <a:tc>
                  <a:txBody>
                    <a:bodyPr/>
                    <a:lstStyle/>
                    <a:p>
                      <a:r>
                        <a:rPr lang="en-GB" dirty="0" smtClean="0"/>
                        <a:t>7</a:t>
                      </a:r>
                      <a:endParaRPr lang="en-GB" dirty="0"/>
                    </a:p>
                  </a:txBody>
                  <a:tcPr marL="89982" marR="89982"/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dirty="0" smtClean="0"/>
                        <a:t>DK</a:t>
                      </a:r>
                      <a:endParaRPr lang="en-GB" dirty="0"/>
                    </a:p>
                  </a:txBody>
                  <a:tcPr marL="89982" marR="89982"/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dirty="0" smtClean="0"/>
                        <a:t>D K </a:t>
                      </a:r>
                      <a:endParaRPr lang="en-GB" dirty="0"/>
                    </a:p>
                  </a:txBody>
                  <a:tcPr marL="89982" marR="89982"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dirty="0" smtClean="0"/>
                        <a:t>Y</a:t>
                      </a:r>
                      <a:endParaRPr lang="en-GB" dirty="0"/>
                    </a:p>
                  </a:txBody>
                  <a:tcPr marL="89982" marR="89982"/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dirty="0" smtClean="0"/>
                        <a:t>X N</a:t>
                      </a:r>
                    </a:p>
                  </a:txBody>
                  <a:tcPr marL="89982" marR="89982"/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dirty="0" smtClean="0"/>
                        <a:t>X N</a:t>
                      </a:r>
                      <a:endParaRPr lang="en-GB" dirty="0"/>
                    </a:p>
                  </a:txBody>
                  <a:tcPr marL="89982" marR="89982"/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dirty="0" smtClean="0"/>
                        <a:t>X</a:t>
                      </a:r>
                      <a:r>
                        <a:rPr lang="en-GB" baseline="0" dirty="0" smtClean="0"/>
                        <a:t> N </a:t>
                      </a:r>
                      <a:endParaRPr lang="en-GB" dirty="0"/>
                    </a:p>
                  </a:txBody>
                  <a:tcPr marL="89982" marR="89982"/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dirty="0" smtClean="0"/>
                        <a:t>X N </a:t>
                      </a:r>
                      <a:endParaRPr lang="en-GB" dirty="0"/>
                    </a:p>
                  </a:txBody>
                  <a:tcPr marL="89982" marR="89982"/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dirty="0" smtClean="0"/>
                        <a:t>X</a:t>
                      </a:r>
                      <a:r>
                        <a:rPr lang="en-GB" baseline="0" dirty="0" smtClean="0"/>
                        <a:t> N </a:t>
                      </a:r>
                      <a:endParaRPr lang="en-GB" dirty="0"/>
                    </a:p>
                  </a:txBody>
                  <a:tcPr marL="89982" marR="89982"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dirty="0" smtClean="0"/>
                        <a:t>Y</a:t>
                      </a:r>
                      <a:endParaRPr lang="en-GB" dirty="0"/>
                    </a:p>
                  </a:txBody>
                  <a:tcPr marL="89982" marR="89982"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dirty="0" smtClean="0"/>
                        <a:t>Y</a:t>
                      </a:r>
                      <a:endParaRPr lang="en-GB" dirty="0"/>
                    </a:p>
                  </a:txBody>
                  <a:tcPr marL="89982" marR="89982"/>
                </a:tc>
              </a:tr>
              <a:tr h="315488">
                <a:tc>
                  <a:txBody>
                    <a:bodyPr/>
                    <a:lstStyle/>
                    <a:p>
                      <a:r>
                        <a:rPr lang="en-GB" dirty="0" smtClean="0"/>
                        <a:t>8</a:t>
                      </a:r>
                      <a:endParaRPr lang="en-GB" dirty="0"/>
                    </a:p>
                  </a:txBody>
                  <a:tcPr marL="89982" marR="89982"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dirty="0" smtClean="0"/>
                        <a:t>Y</a:t>
                      </a:r>
                      <a:endParaRPr lang="en-GB" dirty="0"/>
                    </a:p>
                  </a:txBody>
                  <a:tcPr marL="89982" marR="89982"/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dirty="0" smtClean="0"/>
                        <a:t>X</a:t>
                      </a:r>
                      <a:r>
                        <a:rPr lang="en-GB" baseline="0" dirty="0" smtClean="0"/>
                        <a:t> N</a:t>
                      </a:r>
                      <a:endParaRPr lang="en-GB" dirty="0"/>
                    </a:p>
                  </a:txBody>
                  <a:tcPr marL="89982" marR="89982"/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dirty="0" smtClean="0"/>
                        <a:t>X N </a:t>
                      </a:r>
                      <a:endParaRPr lang="en-GB" dirty="0"/>
                    </a:p>
                  </a:txBody>
                  <a:tcPr marL="89982" marR="89982"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dirty="0" smtClean="0"/>
                        <a:t>Y</a:t>
                      </a:r>
                      <a:endParaRPr lang="en-GB" dirty="0"/>
                    </a:p>
                  </a:txBody>
                  <a:tcPr marL="89982" marR="89982"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dirty="0" smtClean="0"/>
                        <a:t>Y</a:t>
                      </a:r>
                      <a:endParaRPr lang="en-GB" dirty="0"/>
                    </a:p>
                  </a:txBody>
                  <a:tcPr marL="89982" marR="89982"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dirty="0" smtClean="0"/>
                        <a:t>Y</a:t>
                      </a:r>
                      <a:endParaRPr lang="en-GB" dirty="0"/>
                    </a:p>
                  </a:txBody>
                  <a:tcPr marL="89982" marR="89982"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dirty="0" smtClean="0"/>
                        <a:t>Y</a:t>
                      </a:r>
                      <a:endParaRPr lang="en-GB" dirty="0"/>
                    </a:p>
                  </a:txBody>
                  <a:tcPr marL="89982" marR="89982"/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dirty="0" smtClean="0"/>
                        <a:t>X N </a:t>
                      </a:r>
                      <a:endParaRPr lang="en-GB" dirty="0"/>
                    </a:p>
                  </a:txBody>
                  <a:tcPr marL="89982" marR="89982"/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dirty="0" smtClean="0"/>
                        <a:t>DK</a:t>
                      </a:r>
                      <a:endParaRPr lang="en-GB" dirty="0"/>
                    </a:p>
                  </a:txBody>
                  <a:tcPr marL="89982" marR="89982"/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dirty="0" smtClean="0"/>
                        <a:t>DK</a:t>
                      </a:r>
                      <a:endParaRPr lang="en-GB" dirty="0"/>
                    </a:p>
                  </a:txBody>
                  <a:tcPr marL="89982" marR="89982"/>
                </a:tc>
              </a:tr>
              <a:tr h="315488">
                <a:tc>
                  <a:txBody>
                    <a:bodyPr/>
                    <a:lstStyle/>
                    <a:p>
                      <a:r>
                        <a:rPr lang="en-GB" dirty="0" smtClean="0">
                          <a:solidFill>
                            <a:srgbClr val="FF0000"/>
                          </a:solidFill>
                        </a:rPr>
                        <a:t>9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 marL="89982" marR="89982"/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dirty="0" smtClean="0">
                          <a:solidFill>
                            <a:srgbClr val="FF0000"/>
                          </a:solidFill>
                        </a:rPr>
                        <a:t>D K 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 marL="89982" marR="89982"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 marL="89982" marR="89982"/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dirty="0" smtClean="0">
                          <a:solidFill>
                            <a:srgbClr val="FF0000"/>
                          </a:solidFill>
                        </a:rPr>
                        <a:t>X N</a:t>
                      </a:r>
                    </a:p>
                  </a:txBody>
                  <a:tcPr marL="89982" marR="89982"/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dirty="0" smtClean="0">
                          <a:solidFill>
                            <a:srgbClr val="FF0000"/>
                          </a:solidFill>
                        </a:rPr>
                        <a:t>X N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 marL="89982" marR="89982"/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dirty="0" smtClean="0">
                          <a:solidFill>
                            <a:srgbClr val="FF0000"/>
                          </a:solidFill>
                        </a:rPr>
                        <a:t>X</a:t>
                      </a:r>
                      <a:r>
                        <a:rPr lang="en-GB" baseline="0" dirty="0" smtClean="0">
                          <a:solidFill>
                            <a:srgbClr val="FF0000"/>
                          </a:solidFill>
                        </a:rPr>
                        <a:t> N 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 marL="89982" marR="89982"/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dirty="0" smtClean="0">
                          <a:solidFill>
                            <a:srgbClr val="FF0000"/>
                          </a:solidFill>
                        </a:rPr>
                        <a:t>X N 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 marL="89982" marR="89982"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 marL="89982" marR="89982"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 marL="89982" marR="89982"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 marL="89982" marR="89982"/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dirty="0" smtClean="0">
                          <a:solidFill>
                            <a:srgbClr val="FF0000"/>
                          </a:solidFill>
                        </a:rPr>
                        <a:t>DK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 marL="89982" marR="89982"/>
                </a:tc>
              </a:tr>
              <a:tr h="315488">
                <a:tc>
                  <a:txBody>
                    <a:bodyPr/>
                    <a:lstStyle/>
                    <a:p>
                      <a:r>
                        <a:rPr lang="en-GB" dirty="0" smtClean="0">
                          <a:solidFill>
                            <a:srgbClr val="FF0000"/>
                          </a:solidFill>
                        </a:rPr>
                        <a:t>10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 marL="89982" marR="89982"/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dirty="0" smtClean="0">
                          <a:solidFill>
                            <a:srgbClr val="FF0000"/>
                          </a:solidFill>
                        </a:rPr>
                        <a:t>DK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 marL="89982" marR="89982"/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dirty="0" smtClean="0">
                          <a:solidFill>
                            <a:srgbClr val="FF0000"/>
                          </a:solidFill>
                        </a:rPr>
                        <a:t>D K 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 marL="89982" marR="89982"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 marL="89982" marR="89982"/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dirty="0" smtClean="0">
                          <a:solidFill>
                            <a:srgbClr val="FF0000"/>
                          </a:solidFill>
                        </a:rPr>
                        <a:t>X N</a:t>
                      </a:r>
                    </a:p>
                  </a:txBody>
                  <a:tcPr marL="89982" marR="89982"/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dirty="0" smtClean="0">
                          <a:solidFill>
                            <a:srgbClr val="FF0000"/>
                          </a:solidFill>
                        </a:rPr>
                        <a:t>X N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 marL="89982" marR="89982"/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dirty="0" smtClean="0">
                          <a:solidFill>
                            <a:srgbClr val="FF0000"/>
                          </a:solidFill>
                        </a:rPr>
                        <a:t>X</a:t>
                      </a:r>
                      <a:r>
                        <a:rPr lang="en-GB" baseline="0" dirty="0" smtClean="0">
                          <a:solidFill>
                            <a:srgbClr val="FF0000"/>
                          </a:solidFill>
                        </a:rPr>
                        <a:t> N 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 marL="89982" marR="89982"/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dirty="0" smtClean="0">
                          <a:solidFill>
                            <a:srgbClr val="FF0000"/>
                          </a:solidFill>
                        </a:rPr>
                        <a:t>X N 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 marL="89982" marR="89982"/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dirty="0" smtClean="0">
                          <a:solidFill>
                            <a:srgbClr val="FF0000"/>
                          </a:solidFill>
                        </a:rPr>
                        <a:t>X</a:t>
                      </a:r>
                      <a:r>
                        <a:rPr lang="en-GB" baseline="0" dirty="0" smtClean="0">
                          <a:solidFill>
                            <a:srgbClr val="FF0000"/>
                          </a:solidFill>
                        </a:rPr>
                        <a:t> N 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 marL="89982" marR="89982"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 marL="89982" marR="89982"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 marL="89982" marR="89982"/>
                </a:tc>
              </a:tr>
              <a:tr h="315488">
                <a:tc>
                  <a:txBody>
                    <a:bodyPr/>
                    <a:lstStyle/>
                    <a:p>
                      <a:r>
                        <a:rPr lang="en-GB" dirty="0" smtClean="0">
                          <a:solidFill>
                            <a:srgbClr val="FF0000"/>
                          </a:solidFill>
                        </a:rPr>
                        <a:t>11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 marL="89982" marR="89982"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 marL="89982" marR="89982"/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dirty="0" smtClean="0">
                          <a:solidFill>
                            <a:srgbClr val="FF0000"/>
                          </a:solidFill>
                        </a:rPr>
                        <a:t>X</a:t>
                      </a:r>
                      <a:r>
                        <a:rPr lang="en-GB" baseline="0" dirty="0" smtClean="0">
                          <a:solidFill>
                            <a:srgbClr val="FF0000"/>
                          </a:solidFill>
                        </a:rPr>
                        <a:t> N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 marL="89982" marR="89982"/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dirty="0" smtClean="0">
                          <a:solidFill>
                            <a:srgbClr val="FF0000"/>
                          </a:solidFill>
                        </a:rPr>
                        <a:t>X N 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 marL="89982" marR="89982"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 marL="89982" marR="89982"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 marL="89982" marR="89982"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 marL="89982" marR="89982"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 marL="89982" marR="89982"/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dirty="0" smtClean="0">
                          <a:solidFill>
                            <a:srgbClr val="FF0000"/>
                          </a:solidFill>
                        </a:rPr>
                        <a:t>X N 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 marL="89982" marR="89982"/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dirty="0" smtClean="0">
                          <a:solidFill>
                            <a:srgbClr val="FF0000"/>
                          </a:solidFill>
                        </a:rPr>
                        <a:t>DK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 marL="89982" marR="89982"/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dirty="0" smtClean="0">
                          <a:solidFill>
                            <a:srgbClr val="FF0000"/>
                          </a:solidFill>
                        </a:rPr>
                        <a:t>DK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 marL="89982" marR="89982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107689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Methodology 2: CAT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Critical Appraisal Tool</a:t>
            </a:r>
          </a:p>
          <a:p>
            <a:r>
              <a:rPr lang="en-GB" dirty="0" smtClean="0"/>
              <a:t>List of questions (rather than a checklist) that need to be answered in relation to each journal article </a:t>
            </a:r>
          </a:p>
          <a:p>
            <a:r>
              <a:rPr lang="en-GB" dirty="0" smtClean="0"/>
              <a:t>Examples of these can be found </a:t>
            </a:r>
            <a:r>
              <a:rPr lang="en-GB" smtClean="0"/>
              <a:t>on Moodle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90509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GB" dirty="0" smtClean="0"/>
              <a:t>PRISMA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43000"/>
            <a:ext cx="8229600" cy="552636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Preferred Reporting Items for Systematic Reviews and  </a:t>
            </a:r>
            <a:r>
              <a:rPr lang="en-GB" dirty="0" smtClean="0"/>
              <a:t>Meta-Analyses</a:t>
            </a:r>
          </a:p>
          <a:p>
            <a:r>
              <a:rPr lang="en-GB" dirty="0" smtClean="0"/>
              <a:t>It </a:t>
            </a:r>
            <a:r>
              <a:rPr lang="en-GB" dirty="0"/>
              <a:t>is an evidence-based </a:t>
            </a:r>
            <a:r>
              <a:rPr lang="en-GB" dirty="0" smtClean="0"/>
              <a:t>way of reporting and analysing systematic </a:t>
            </a:r>
            <a:r>
              <a:rPr lang="en-GB" dirty="0"/>
              <a:t>reviews </a:t>
            </a:r>
          </a:p>
          <a:p>
            <a:r>
              <a:rPr lang="en-GB" dirty="0" smtClean="0"/>
              <a:t>In other words, once you have written your literature review, you could then use PRISMA to critically appraise (or judge) it and help build the codes/themes needed for your methodology</a:t>
            </a:r>
            <a:endParaRPr lang="en-GB" dirty="0"/>
          </a:p>
          <a:p>
            <a:r>
              <a:rPr lang="en-GB" dirty="0"/>
              <a:t>The  PRISMA Statement consists of a 27-item checklist and a four-phase flow diagram.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254453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PRISMA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It is mainly used in health based research </a:t>
            </a:r>
          </a:p>
          <a:p>
            <a:r>
              <a:rPr lang="en-GB" dirty="0" smtClean="0"/>
              <a:t>The 27 point critique is the most effective version</a:t>
            </a:r>
          </a:p>
          <a:p>
            <a:r>
              <a:rPr lang="en-GB" dirty="0" smtClean="0"/>
              <a:t>If anyone would like to use it as they have a lot of quantitative health research to analyse please let me know and we will arrange a separate workshop</a:t>
            </a:r>
          </a:p>
        </p:txBody>
      </p:sp>
    </p:spTree>
    <p:extLst>
      <p:ext uri="{BB962C8B-B14F-4D97-AF65-F5344CB8AC3E}">
        <p14:creationId xmlns:p14="http://schemas.microsoft.com/office/powerpoint/2010/main" val="41660583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Which methodology do I want to use?</a:t>
            </a:r>
          </a:p>
          <a:p>
            <a:r>
              <a:rPr lang="en-GB" dirty="0" smtClean="0"/>
              <a:t>Which methods do I like the best?</a:t>
            </a:r>
          </a:p>
          <a:p>
            <a:r>
              <a:rPr lang="en-GB" dirty="0" smtClean="0"/>
              <a:t>What </a:t>
            </a:r>
            <a:r>
              <a:rPr lang="en-GB" dirty="0" smtClean="0"/>
              <a:t>out of all my reading do I think might not fit in with my choices above</a:t>
            </a:r>
            <a:r>
              <a:rPr lang="en-GB" dirty="0" smtClean="0"/>
              <a:t>?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93283806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509"/>
            <a:ext cx="8229600" cy="1143000"/>
          </a:xfrm>
        </p:spPr>
        <p:txBody>
          <a:bodyPr/>
          <a:lstStyle/>
          <a:p>
            <a:r>
              <a:rPr lang="en-GB" dirty="0" smtClean="0"/>
              <a:t>Questions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Any questions?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060249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738</TotalTime>
  <Words>682</Words>
  <Application>Microsoft Office PowerPoint</Application>
  <PresentationFormat>On-screen Show (4:3)</PresentationFormat>
  <Paragraphs>191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Wingdings</vt:lpstr>
      <vt:lpstr>Office Theme</vt:lpstr>
      <vt:lpstr>Methodology</vt:lpstr>
      <vt:lpstr>Choices </vt:lpstr>
      <vt:lpstr>Question </vt:lpstr>
      <vt:lpstr>Methodology 1: CASP</vt:lpstr>
      <vt:lpstr>Overview</vt:lpstr>
      <vt:lpstr>How to Use CASP</vt:lpstr>
      <vt:lpstr>How to Use CASP</vt:lpstr>
      <vt:lpstr>EXAMPLE: CASP Checklist</vt:lpstr>
      <vt:lpstr>Then …. </vt:lpstr>
      <vt:lpstr>EXAMPLE OF CASP</vt:lpstr>
      <vt:lpstr>Methodology 2: CAT</vt:lpstr>
      <vt:lpstr>PRISMA</vt:lpstr>
      <vt:lpstr>PRISMA</vt:lpstr>
      <vt:lpstr>Questions</vt:lpstr>
      <vt:lpstr>Questions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Grounded Theory</dc:title>
  <dc:creator>Administrator</dc:creator>
  <cp:lastModifiedBy>Tania Davies</cp:lastModifiedBy>
  <cp:revision>29</cp:revision>
  <dcterms:created xsi:type="dcterms:W3CDTF">2016-01-18T12:52:47Z</dcterms:created>
  <dcterms:modified xsi:type="dcterms:W3CDTF">2017-11-06T16:40:49Z</dcterms:modified>
</cp:coreProperties>
</file>