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1" r:id="rId1"/>
  </p:sldMasterIdLst>
  <p:notesMasterIdLst>
    <p:notesMasterId r:id="rId100"/>
  </p:notesMasterIdLst>
  <p:handoutMasterIdLst>
    <p:handoutMasterId r:id="rId101"/>
  </p:handoutMasterIdLst>
  <p:sldIdLst>
    <p:sldId id="256" r:id="rId2"/>
    <p:sldId id="260" r:id="rId3"/>
    <p:sldId id="257" r:id="rId4"/>
    <p:sldId id="259" r:id="rId5"/>
    <p:sldId id="328" r:id="rId6"/>
    <p:sldId id="340" r:id="rId7"/>
    <p:sldId id="329" r:id="rId8"/>
    <p:sldId id="262" r:id="rId9"/>
    <p:sldId id="341" r:id="rId10"/>
    <p:sldId id="342" r:id="rId11"/>
    <p:sldId id="263" r:id="rId12"/>
    <p:sldId id="258" r:id="rId13"/>
    <p:sldId id="266" r:id="rId14"/>
    <p:sldId id="267" r:id="rId15"/>
    <p:sldId id="347" r:id="rId16"/>
    <p:sldId id="346" r:id="rId17"/>
    <p:sldId id="348" r:id="rId18"/>
    <p:sldId id="343" r:id="rId19"/>
    <p:sldId id="344" r:id="rId20"/>
    <p:sldId id="349" r:id="rId21"/>
    <p:sldId id="345" r:id="rId22"/>
    <p:sldId id="350" r:id="rId23"/>
    <p:sldId id="351" r:id="rId24"/>
    <p:sldId id="352" r:id="rId25"/>
    <p:sldId id="353" r:id="rId26"/>
    <p:sldId id="354" r:id="rId27"/>
    <p:sldId id="355" r:id="rId28"/>
    <p:sldId id="356" r:id="rId29"/>
    <p:sldId id="357" r:id="rId30"/>
    <p:sldId id="358" r:id="rId31"/>
    <p:sldId id="359" r:id="rId32"/>
    <p:sldId id="360" r:id="rId33"/>
    <p:sldId id="370" r:id="rId34"/>
    <p:sldId id="371" r:id="rId35"/>
    <p:sldId id="368" r:id="rId36"/>
    <p:sldId id="364" r:id="rId37"/>
    <p:sldId id="268" r:id="rId38"/>
    <p:sldId id="372" r:id="rId39"/>
    <p:sldId id="373" r:id="rId40"/>
    <p:sldId id="374" r:id="rId41"/>
    <p:sldId id="273" r:id="rId42"/>
    <p:sldId id="365" r:id="rId43"/>
    <p:sldId id="274" r:id="rId44"/>
    <p:sldId id="265" r:id="rId45"/>
    <p:sldId id="375" r:id="rId46"/>
    <p:sldId id="275" r:id="rId47"/>
    <p:sldId id="269" r:id="rId48"/>
    <p:sldId id="366" r:id="rId49"/>
    <p:sldId id="272" r:id="rId50"/>
    <p:sldId id="367" r:id="rId51"/>
    <p:sldId id="377" r:id="rId52"/>
    <p:sldId id="376" r:id="rId53"/>
    <p:sldId id="270" r:id="rId54"/>
    <p:sldId id="378" r:id="rId55"/>
    <p:sldId id="271" r:id="rId56"/>
    <p:sldId id="277" r:id="rId57"/>
    <p:sldId id="517" r:id="rId58"/>
    <p:sldId id="526" r:id="rId59"/>
    <p:sldId id="518" r:id="rId60"/>
    <p:sldId id="519" r:id="rId61"/>
    <p:sldId id="516" r:id="rId62"/>
    <p:sldId id="380" r:id="rId63"/>
    <p:sldId id="520" r:id="rId64"/>
    <p:sldId id="521" r:id="rId65"/>
    <p:sldId id="522" r:id="rId66"/>
    <p:sldId id="523" r:id="rId67"/>
    <p:sldId id="524" r:id="rId68"/>
    <p:sldId id="525" r:id="rId69"/>
    <p:sldId id="527" r:id="rId70"/>
    <p:sldId id="528" r:id="rId71"/>
    <p:sldId id="529" r:id="rId72"/>
    <p:sldId id="530" r:id="rId73"/>
    <p:sldId id="531" r:id="rId74"/>
    <p:sldId id="535" r:id="rId75"/>
    <p:sldId id="536" r:id="rId76"/>
    <p:sldId id="537" r:id="rId77"/>
    <p:sldId id="532" r:id="rId78"/>
    <p:sldId id="533" r:id="rId79"/>
    <p:sldId id="479" r:id="rId80"/>
    <p:sldId id="480" r:id="rId81"/>
    <p:sldId id="489" r:id="rId82"/>
    <p:sldId id="484" r:id="rId83"/>
    <p:sldId id="490" r:id="rId84"/>
    <p:sldId id="534" r:id="rId85"/>
    <p:sldId id="491" r:id="rId86"/>
    <p:sldId id="492" r:id="rId87"/>
    <p:sldId id="503" r:id="rId88"/>
    <p:sldId id="493" r:id="rId89"/>
    <p:sldId id="499" r:id="rId90"/>
    <p:sldId id="494" r:id="rId91"/>
    <p:sldId id="495" r:id="rId92"/>
    <p:sldId id="504" r:id="rId93"/>
    <p:sldId id="506" r:id="rId94"/>
    <p:sldId id="507" r:id="rId95"/>
    <p:sldId id="510" r:id="rId96"/>
    <p:sldId id="513" r:id="rId97"/>
    <p:sldId id="382" r:id="rId98"/>
    <p:sldId id="301" r:id="rId9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735"/>
    <p:restoredTop sz="94665"/>
  </p:normalViewPr>
  <p:slideViewPr>
    <p:cSldViewPr snapToGrid="0" snapToObjects="1">
      <p:cViewPr varScale="1">
        <p:scale>
          <a:sx n="71" d="100"/>
          <a:sy n="71" d="100"/>
        </p:scale>
        <p:origin x="78" y="7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notesMaster" Target="notesMasters/notesMaster1.xml"/><Relationship Id="rId105"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theme" Target="theme/theme1.xml"/></Relationships>
</file>

<file path=ppt/diagrams/_rels/data1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g"/><Relationship Id="rId1" Type="http://schemas.openxmlformats.org/officeDocument/2006/relationships/image" Target="../media/image42.jpeg"/></Relationships>
</file>

<file path=ppt/diagrams/_rels/drawing1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g"/><Relationship Id="rId1" Type="http://schemas.openxmlformats.org/officeDocument/2006/relationships/image" Target="../media/image42.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47178F-BB4E-4AD6-A630-02C767ACB190}"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8970BD1D-1A0B-48D0-9DEF-48630C06772C}">
      <dgm:prSet/>
      <dgm:spPr/>
      <dgm:t>
        <a:bodyPr/>
        <a:lstStyle/>
        <a:p>
          <a:r>
            <a:rPr lang="en-US" dirty="0"/>
            <a:t>Tourism is an important economic activity.</a:t>
          </a:r>
        </a:p>
      </dgm:t>
    </dgm:pt>
    <dgm:pt modelId="{28BC4739-450B-40E7-8269-7A1AE347FB3C}" type="parTrans" cxnId="{14EE77FA-2B4B-41C4-8B67-3C1D7C87368B}">
      <dgm:prSet/>
      <dgm:spPr/>
      <dgm:t>
        <a:bodyPr/>
        <a:lstStyle/>
        <a:p>
          <a:endParaRPr lang="en-US"/>
        </a:p>
      </dgm:t>
    </dgm:pt>
    <dgm:pt modelId="{9CF32C1B-B018-45FC-97CB-5576C2C711E6}" type="sibTrans" cxnId="{14EE77FA-2B4B-41C4-8B67-3C1D7C87368B}">
      <dgm:prSet/>
      <dgm:spPr/>
      <dgm:t>
        <a:bodyPr/>
        <a:lstStyle/>
        <a:p>
          <a:endParaRPr lang="en-US"/>
        </a:p>
      </dgm:t>
    </dgm:pt>
    <dgm:pt modelId="{41B9C5A1-6DD3-4A2E-AE23-D4F2B7C89782}">
      <dgm:prSet/>
      <dgm:spPr/>
      <dgm:t>
        <a:bodyPr/>
        <a:lstStyle/>
        <a:p>
          <a:r>
            <a:rPr lang="en-US"/>
            <a:t>Over xxx million people traveled to a foreign country in 2018, spending more US$ xxx billion. </a:t>
          </a:r>
        </a:p>
      </dgm:t>
    </dgm:pt>
    <dgm:pt modelId="{55EB7901-44FF-4AF8-8689-305A42853F30}" type="parTrans" cxnId="{34C8CA38-5EFB-46B8-BC6E-242069986C7F}">
      <dgm:prSet/>
      <dgm:spPr/>
      <dgm:t>
        <a:bodyPr/>
        <a:lstStyle/>
        <a:p>
          <a:endParaRPr lang="en-US"/>
        </a:p>
      </dgm:t>
    </dgm:pt>
    <dgm:pt modelId="{BB09930F-DEC0-4B2B-BEBE-F4BE79343629}" type="sibTrans" cxnId="{34C8CA38-5EFB-46B8-BC6E-242069986C7F}">
      <dgm:prSet/>
      <dgm:spPr/>
      <dgm:t>
        <a:bodyPr/>
        <a:lstStyle/>
        <a:p>
          <a:endParaRPr lang="en-US"/>
        </a:p>
      </dgm:t>
    </dgm:pt>
    <dgm:pt modelId="{B3F0CB52-24D9-4DDB-9E88-A4DC701146F6}">
      <dgm:prSet/>
      <dgm:spPr/>
      <dgm:t>
        <a:bodyPr/>
        <a:lstStyle/>
        <a:p>
          <a:r>
            <a:rPr lang="en-US"/>
            <a:t>International tourism receipts combined with passenger transport currently total more than US$ xxx billion.</a:t>
          </a:r>
        </a:p>
      </dgm:t>
    </dgm:pt>
    <dgm:pt modelId="{AF9C189F-A436-4A38-B240-21B579C4666D}" type="parTrans" cxnId="{0969A7AC-CDB9-4AE8-B377-D7812BCAB02B}">
      <dgm:prSet/>
      <dgm:spPr/>
      <dgm:t>
        <a:bodyPr/>
        <a:lstStyle/>
        <a:p>
          <a:endParaRPr lang="en-US"/>
        </a:p>
      </dgm:t>
    </dgm:pt>
    <dgm:pt modelId="{0FA4044A-5ACF-4E1D-B82D-70A1E9E149BC}" type="sibTrans" cxnId="{0969A7AC-CDB9-4AE8-B377-D7812BCAB02B}">
      <dgm:prSet/>
      <dgm:spPr/>
      <dgm:t>
        <a:bodyPr/>
        <a:lstStyle/>
        <a:p>
          <a:endParaRPr lang="en-US"/>
        </a:p>
      </dgm:t>
    </dgm:pt>
    <dgm:pt modelId="{4D5CC6A4-7A53-4711-8BA4-906E9A19EA6D}">
      <dgm:prSet/>
      <dgm:spPr/>
      <dgm:t>
        <a:bodyPr/>
        <a:lstStyle/>
        <a:p>
          <a:r>
            <a:rPr lang="en-US"/>
            <a:t>Tourism is the world's number one export earner, ahead of automotive products, chemicals, petroleum and food. </a:t>
          </a:r>
        </a:p>
      </dgm:t>
    </dgm:pt>
    <dgm:pt modelId="{C4F38767-C2AB-4348-931D-BCF4F01F103E}" type="parTrans" cxnId="{6D4F5D77-9B8F-4BC6-9482-8B06FF35D170}">
      <dgm:prSet/>
      <dgm:spPr/>
      <dgm:t>
        <a:bodyPr/>
        <a:lstStyle/>
        <a:p>
          <a:endParaRPr lang="en-US"/>
        </a:p>
      </dgm:t>
    </dgm:pt>
    <dgm:pt modelId="{2FCAE939-7E77-477F-9C7A-A966F4373CFF}" type="sibTrans" cxnId="{6D4F5D77-9B8F-4BC6-9482-8B06FF35D170}">
      <dgm:prSet/>
      <dgm:spPr/>
      <dgm:t>
        <a:bodyPr/>
        <a:lstStyle/>
        <a:p>
          <a:endParaRPr lang="en-US"/>
        </a:p>
      </dgm:t>
    </dgm:pt>
    <dgm:pt modelId="{5F332460-4325-45F0-A6E9-96787E48FA61}">
      <dgm:prSet/>
      <dgm:spPr/>
      <dgm:t>
        <a:bodyPr/>
        <a:lstStyle/>
        <a:p>
          <a:r>
            <a:rPr lang="en-US"/>
            <a:t>Tourism can encourage job creation and be ameans of revenue generation and poverty alleviation.</a:t>
          </a:r>
        </a:p>
      </dgm:t>
    </dgm:pt>
    <dgm:pt modelId="{FCD37160-C8E4-46E9-A0C7-C93DBD886E57}" type="parTrans" cxnId="{0C8E3C19-4CE4-413F-8BF9-5429F28AEB71}">
      <dgm:prSet/>
      <dgm:spPr/>
      <dgm:t>
        <a:bodyPr/>
        <a:lstStyle/>
        <a:p>
          <a:endParaRPr lang="en-US"/>
        </a:p>
      </dgm:t>
    </dgm:pt>
    <dgm:pt modelId="{E61CCECD-E0A7-4E96-9FC4-E5842BECBD64}" type="sibTrans" cxnId="{0C8E3C19-4CE4-413F-8BF9-5429F28AEB71}">
      <dgm:prSet/>
      <dgm:spPr/>
      <dgm:t>
        <a:bodyPr/>
        <a:lstStyle/>
        <a:p>
          <a:endParaRPr lang="en-US"/>
        </a:p>
      </dgm:t>
    </dgm:pt>
    <dgm:pt modelId="{8313FC64-64D8-5F46-ADEE-063F033C06DF}" type="pres">
      <dgm:prSet presAssocID="{5347178F-BB4E-4AD6-A630-02C767ACB190}" presName="vert0" presStyleCnt="0">
        <dgm:presLayoutVars>
          <dgm:dir/>
          <dgm:animOne val="branch"/>
          <dgm:animLvl val="lvl"/>
        </dgm:presLayoutVars>
      </dgm:prSet>
      <dgm:spPr/>
      <dgm:t>
        <a:bodyPr/>
        <a:lstStyle/>
        <a:p>
          <a:endParaRPr lang="en-GB"/>
        </a:p>
      </dgm:t>
    </dgm:pt>
    <dgm:pt modelId="{A09C6A6C-F949-D546-99C4-C8665A99E8F8}" type="pres">
      <dgm:prSet presAssocID="{8970BD1D-1A0B-48D0-9DEF-48630C06772C}" presName="thickLine" presStyleLbl="alignNode1" presStyleIdx="0" presStyleCnt="5"/>
      <dgm:spPr/>
    </dgm:pt>
    <dgm:pt modelId="{43F681D3-0A17-A54B-ACB5-4D07DE107C6C}" type="pres">
      <dgm:prSet presAssocID="{8970BD1D-1A0B-48D0-9DEF-48630C06772C}" presName="horz1" presStyleCnt="0"/>
      <dgm:spPr/>
    </dgm:pt>
    <dgm:pt modelId="{E09C5AD5-A21B-7240-8CEE-866D18CF3EFA}" type="pres">
      <dgm:prSet presAssocID="{8970BD1D-1A0B-48D0-9DEF-48630C06772C}" presName="tx1" presStyleLbl="revTx" presStyleIdx="0" presStyleCnt="5"/>
      <dgm:spPr/>
      <dgm:t>
        <a:bodyPr/>
        <a:lstStyle/>
        <a:p>
          <a:endParaRPr lang="en-GB"/>
        </a:p>
      </dgm:t>
    </dgm:pt>
    <dgm:pt modelId="{D6BC4E1C-9445-2340-AFA8-BA096EE98597}" type="pres">
      <dgm:prSet presAssocID="{8970BD1D-1A0B-48D0-9DEF-48630C06772C}" presName="vert1" presStyleCnt="0"/>
      <dgm:spPr/>
    </dgm:pt>
    <dgm:pt modelId="{08FC7872-AC29-5644-9F1C-5E0E32F4F341}" type="pres">
      <dgm:prSet presAssocID="{41B9C5A1-6DD3-4A2E-AE23-D4F2B7C89782}" presName="thickLine" presStyleLbl="alignNode1" presStyleIdx="1" presStyleCnt="5"/>
      <dgm:spPr/>
    </dgm:pt>
    <dgm:pt modelId="{FDBC8DB9-3C1D-634A-A7ED-3561C1052781}" type="pres">
      <dgm:prSet presAssocID="{41B9C5A1-6DD3-4A2E-AE23-D4F2B7C89782}" presName="horz1" presStyleCnt="0"/>
      <dgm:spPr/>
    </dgm:pt>
    <dgm:pt modelId="{60B91F23-E4B5-2641-BE4C-C08234B0CBAC}" type="pres">
      <dgm:prSet presAssocID="{41B9C5A1-6DD3-4A2E-AE23-D4F2B7C89782}" presName="tx1" presStyleLbl="revTx" presStyleIdx="1" presStyleCnt="5"/>
      <dgm:spPr/>
      <dgm:t>
        <a:bodyPr/>
        <a:lstStyle/>
        <a:p>
          <a:endParaRPr lang="en-GB"/>
        </a:p>
      </dgm:t>
    </dgm:pt>
    <dgm:pt modelId="{3884E5D8-5C12-304C-B11E-5DF64AF83B26}" type="pres">
      <dgm:prSet presAssocID="{41B9C5A1-6DD3-4A2E-AE23-D4F2B7C89782}" presName="vert1" presStyleCnt="0"/>
      <dgm:spPr/>
    </dgm:pt>
    <dgm:pt modelId="{55BDBE81-668B-124A-B50F-61D419C01CD9}" type="pres">
      <dgm:prSet presAssocID="{B3F0CB52-24D9-4DDB-9E88-A4DC701146F6}" presName="thickLine" presStyleLbl="alignNode1" presStyleIdx="2" presStyleCnt="5"/>
      <dgm:spPr/>
    </dgm:pt>
    <dgm:pt modelId="{B45CC67A-9834-9C41-B734-389C709ECDF9}" type="pres">
      <dgm:prSet presAssocID="{B3F0CB52-24D9-4DDB-9E88-A4DC701146F6}" presName="horz1" presStyleCnt="0"/>
      <dgm:spPr/>
    </dgm:pt>
    <dgm:pt modelId="{D076E2B9-EC1E-8F44-A6BF-72A645DA011D}" type="pres">
      <dgm:prSet presAssocID="{B3F0CB52-24D9-4DDB-9E88-A4DC701146F6}" presName="tx1" presStyleLbl="revTx" presStyleIdx="2" presStyleCnt="5"/>
      <dgm:spPr/>
      <dgm:t>
        <a:bodyPr/>
        <a:lstStyle/>
        <a:p>
          <a:endParaRPr lang="en-GB"/>
        </a:p>
      </dgm:t>
    </dgm:pt>
    <dgm:pt modelId="{1684B4DA-68F3-F64D-B991-D61B37896CE8}" type="pres">
      <dgm:prSet presAssocID="{B3F0CB52-24D9-4DDB-9E88-A4DC701146F6}" presName="vert1" presStyleCnt="0"/>
      <dgm:spPr/>
    </dgm:pt>
    <dgm:pt modelId="{82D1F4D1-1DED-3143-BA3D-ED86D198EE6D}" type="pres">
      <dgm:prSet presAssocID="{4D5CC6A4-7A53-4711-8BA4-906E9A19EA6D}" presName="thickLine" presStyleLbl="alignNode1" presStyleIdx="3" presStyleCnt="5"/>
      <dgm:spPr/>
    </dgm:pt>
    <dgm:pt modelId="{345EE168-93E9-0647-84AE-698F28C21ED0}" type="pres">
      <dgm:prSet presAssocID="{4D5CC6A4-7A53-4711-8BA4-906E9A19EA6D}" presName="horz1" presStyleCnt="0"/>
      <dgm:spPr/>
    </dgm:pt>
    <dgm:pt modelId="{E797CD10-F7AA-9247-A4F0-791CF320D63E}" type="pres">
      <dgm:prSet presAssocID="{4D5CC6A4-7A53-4711-8BA4-906E9A19EA6D}" presName="tx1" presStyleLbl="revTx" presStyleIdx="3" presStyleCnt="5"/>
      <dgm:spPr/>
      <dgm:t>
        <a:bodyPr/>
        <a:lstStyle/>
        <a:p>
          <a:endParaRPr lang="en-GB"/>
        </a:p>
      </dgm:t>
    </dgm:pt>
    <dgm:pt modelId="{1A2174DA-758E-7F4C-8438-A9969CF99111}" type="pres">
      <dgm:prSet presAssocID="{4D5CC6A4-7A53-4711-8BA4-906E9A19EA6D}" presName="vert1" presStyleCnt="0"/>
      <dgm:spPr/>
    </dgm:pt>
    <dgm:pt modelId="{CE8A917A-0795-9A49-B06F-62AD7842FAD9}" type="pres">
      <dgm:prSet presAssocID="{5F332460-4325-45F0-A6E9-96787E48FA61}" presName="thickLine" presStyleLbl="alignNode1" presStyleIdx="4" presStyleCnt="5"/>
      <dgm:spPr/>
    </dgm:pt>
    <dgm:pt modelId="{1A213FBA-8FAD-3948-9DBA-D86FF3C0CD36}" type="pres">
      <dgm:prSet presAssocID="{5F332460-4325-45F0-A6E9-96787E48FA61}" presName="horz1" presStyleCnt="0"/>
      <dgm:spPr/>
    </dgm:pt>
    <dgm:pt modelId="{9BE1481D-E5CB-7444-8BA1-5FA9F35E2F05}" type="pres">
      <dgm:prSet presAssocID="{5F332460-4325-45F0-A6E9-96787E48FA61}" presName="tx1" presStyleLbl="revTx" presStyleIdx="4" presStyleCnt="5"/>
      <dgm:spPr/>
      <dgm:t>
        <a:bodyPr/>
        <a:lstStyle/>
        <a:p>
          <a:endParaRPr lang="en-GB"/>
        </a:p>
      </dgm:t>
    </dgm:pt>
    <dgm:pt modelId="{037BEBFE-0ED5-7346-BA03-F7C49419AD73}" type="pres">
      <dgm:prSet presAssocID="{5F332460-4325-45F0-A6E9-96787E48FA61}" presName="vert1" presStyleCnt="0"/>
      <dgm:spPr/>
    </dgm:pt>
  </dgm:ptLst>
  <dgm:cxnLst>
    <dgm:cxn modelId="{D4F1B240-7B0E-F442-98F3-3E06A707A96F}" type="presOf" srcId="{41B9C5A1-6DD3-4A2E-AE23-D4F2B7C89782}" destId="{60B91F23-E4B5-2641-BE4C-C08234B0CBAC}" srcOrd="0" destOrd="0" presId="urn:microsoft.com/office/officeart/2008/layout/LinedList"/>
    <dgm:cxn modelId="{EEA16F1D-1256-6E43-8030-D1715A3AFD39}" type="presOf" srcId="{8970BD1D-1A0B-48D0-9DEF-48630C06772C}" destId="{E09C5AD5-A21B-7240-8CEE-866D18CF3EFA}" srcOrd="0" destOrd="0" presId="urn:microsoft.com/office/officeart/2008/layout/LinedList"/>
    <dgm:cxn modelId="{087DC86B-7B1B-B54F-BB64-0810F6A153F9}" type="presOf" srcId="{4D5CC6A4-7A53-4711-8BA4-906E9A19EA6D}" destId="{E797CD10-F7AA-9247-A4F0-791CF320D63E}" srcOrd="0" destOrd="0" presId="urn:microsoft.com/office/officeart/2008/layout/LinedList"/>
    <dgm:cxn modelId="{0969A7AC-CDB9-4AE8-B377-D7812BCAB02B}" srcId="{5347178F-BB4E-4AD6-A630-02C767ACB190}" destId="{B3F0CB52-24D9-4DDB-9E88-A4DC701146F6}" srcOrd="2" destOrd="0" parTransId="{AF9C189F-A436-4A38-B240-21B579C4666D}" sibTransId="{0FA4044A-5ACF-4E1D-B82D-70A1E9E149BC}"/>
    <dgm:cxn modelId="{17F6997E-F6E0-2342-8F8D-E4AD37ACF669}" type="presOf" srcId="{5F332460-4325-45F0-A6E9-96787E48FA61}" destId="{9BE1481D-E5CB-7444-8BA1-5FA9F35E2F05}" srcOrd="0" destOrd="0" presId="urn:microsoft.com/office/officeart/2008/layout/LinedList"/>
    <dgm:cxn modelId="{6D4F5D77-9B8F-4BC6-9482-8B06FF35D170}" srcId="{5347178F-BB4E-4AD6-A630-02C767ACB190}" destId="{4D5CC6A4-7A53-4711-8BA4-906E9A19EA6D}" srcOrd="3" destOrd="0" parTransId="{C4F38767-C2AB-4348-931D-BCF4F01F103E}" sibTransId="{2FCAE939-7E77-477F-9C7A-A966F4373CFF}"/>
    <dgm:cxn modelId="{14EE77FA-2B4B-41C4-8B67-3C1D7C87368B}" srcId="{5347178F-BB4E-4AD6-A630-02C767ACB190}" destId="{8970BD1D-1A0B-48D0-9DEF-48630C06772C}" srcOrd="0" destOrd="0" parTransId="{28BC4739-450B-40E7-8269-7A1AE347FB3C}" sibTransId="{9CF32C1B-B018-45FC-97CB-5576C2C711E6}"/>
    <dgm:cxn modelId="{0C8E3C19-4CE4-413F-8BF9-5429F28AEB71}" srcId="{5347178F-BB4E-4AD6-A630-02C767ACB190}" destId="{5F332460-4325-45F0-A6E9-96787E48FA61}" srcOrd="4" destOrd="0" parTransId="{FCD37160-C8E4-46E9-A0C7-C93DBD886E57}" sibTransId="{E61CCECD-E0A7-4E96-9FC4-E5842BECBD64}"/>
    <dgm:cxn modelId="{34C8CA38-5EFB-46B8-BC6E-242069986C7F}" srcId="{5347178F-BB4E-4AD6-A630-02C767ACB190}" destId="{41B9C5A1-6DD3-4A2E-AE23-D4F2B7C89782}" srcOrd="1" destOrd="0" parTransId="{55EB7901-44FF-4AF8-8689-305A42853F30}" sibTransId="{BB09930F-DEC0-4B2B-BEBE-F4BE79343629}"/>
    <dgm:cxn modelId="{75A4F9FF-D874-374D-A2D0-E16926CC1B71}" type="presOf" srcId="{5347178F-BB4E-4AD6-A630-02C767ACB190}" destId="{8313FC64-64D8-5F46-ADEE-063F033C06DF}" srcOrd="0" destOrd="0" presId="urn:microsoft.com/office/officeart/2008/layout/LinedList"/>
    <dgm:cxn modelId="{242C7A05-9454-8F4D-B124-0D567403F957}" type="presOf" srcId="{B3F0CB52-24D9-4DDB-9E88-A4DC701146F6}" destId="{D076E2B9-EC1E-8F44-A6BF-72A645DA011D}" srcOrd="0" destOrd="0" presId="urn:microsoft.com/office/officeart/2008/layout/LinedList"/>
    <dgm:cxn modelId="{79DE02F3-F331-5B4A-A4F7-BB54280F2366}" type="presParOf" srcId="{8313FC64-64D8-5F46-ADEE-063F033C06DF}" destId="{A09C6A6C-F949-D546-99C4-C8665A99E8F8}" srcOrd="0" destOrd="0" presId="urn:microsoft.com/office/officeart/2008/layout/LinedList"/>
    <dgm:cxn modelId="{869C708C-AB42-1249-BA01-0E07E7C21E50}" type="presParOf" srcId="{8313FC64-64D8-5F46-ADEE-063F033C06DF}" destId="{43F681D3-0A17-A54B-ACB5-4D07DE107C6C}" srcOrd="1" destOrd="0" presId="urn:microsoft.com/office/officeart/2008/layout/LinedList"/>
    <dgm:cxn modelId="{B6D0E514-5058-7948-BFF5-247E487B3924}" type="presParOf" srcId="{43F681D3-0A17-A54B-ACB5-4D07DE107C6C}" destId="{E09C5AD5-A21B-7240-8CEE-866D18CF3EFA}" srcOrd="0" destOrd="0" presId="urn:microsoft.com/office/officeart/2008/layout/LinedList"/>
    <dgm:cxn modelId="{630C5CFA-D70C-0A4C-AA61-655E541BF3E6}" type="presParOf" srcId="{43F681D3-0A17-A54B-ACB5-4D07DE107C6C}" destId="{D6BC4E1C-9445-2340-AFA8-BA096EE98597}" srcOrd="1" destOrd="0" presId="urn:microsoft.com/office/officeart/2008/layout/LinedList"/>
    <dgm:cxn modelId="{2EB45DEC-9892-A549-B1F1-EB865CBF28E1}" type="presParOf" srcId="{8313FC64-64D8-5F46-ADEE-063F033C06DF}" destId="{08FC7872-AC29-5644-9F1C-5E0E32F4F341}" srcOrd="2" destOrd="0" presId="urn:microsoft.com/office/officeart/2008/layout/LinedList"/>
    <dgm:cxn modelId="{5B3FCBC4-559C-684F-91E6-447594C6FBD2}" type="presParOf" srcId="{8313FC64-64D8-5F46-ADEE-063F033C06DF}" destId="{FDBC8DB9-3C1D-634A-A7ED-3561C1052781}" srcOrd="3" destOrd="0" presId="urn:microsoft.com/office/officeart/2008/layout/LinedList"/>
    <dgm:cxn modelId="{D02230E1-8494-2443-80A7-B735A4C52A5C}" type="presParOf" srcId="{FDBC8DB9-3C1D-634A-A7ED-3561C1052781}" destId="{60B91F23-E4B5-2641-BE4C-C08234B0CBAC}" srcOrd="0" destOrd="0" presId="urn:microsoft.com/office/officeart/2008/layout/LinedList"/>
    <dgm:cxn modelId="{7568757A-051B-5E49-B60B-AE1F9E1E9F54}" type="presParOf" srcId="{FDBC8DB9-3C1D-634A-A7ED-3561C1052781}" destId="{3884E5D8-5C12-304C-B11E-5DF64AF83B26}" srcOrd="1" destOrd="0" presId="urn:microsoft.com/office/officeart/2008/layout/LinedList"/>
    <dgm:cxn modelId="{FCE5DC87-7999-9143-A717-3E7207628BF8}" type="presParOf" srcId="{8313FC64-64D8-5F46-ADEE-063F033C06DF}" destId="{55BDBE81-668B-124A-B50F-61D419C01CD9}" srcOrd="4" destOrd="0" presId="urn:microsoft.com/office/officeart/2008/layout/LinedList"/>
    <dgm:cxn modelId="{28D44453-68D5-7F4A-8E08-B4EB7786CEDA}" type="presParOf" srcId="{8313FC64-64D8-5F46-ADEE-063F033C06DF}" destId="{B45CC67A-9834-9C41-B734-389C709ECDF9}" srcOrd="5" destOrd="0" presId="urn:microsoft.com/office/officeart/2008/layout/LinedList"/>
    <dgm:cxn modelId="{3315C893-1F09-3E48-84A7-CE8EC63E8225}" type="presParOf" srcId="{B45CC67A-9834-9C41-B734-389C709ECDF9}" destId="{D076E2B9-EC1E-8F44-A6BF-72A645DA011D}" srcOrd="0" destOrd="0" presId="urn:microsoft.com/office/officeart/2008/layout/LinedList"/>
    <dgm:cxn modelId="{21179920-385A-A942-B0EE-5183E2F9556C}" type="presParOf" srcId="{B45CC67A-9834-9C41-B734-389C709ECDF9}" destId="{1684B4DA-68F3-F64D-B991-D61B37896CE8}" srcOrd="1" destOrd="0" presId="urn:microsoft.com/office/officeart/2008/layout/LinedList"/>
    <dgm:cxn modelId="{7006CBF9-CCEF-EF49-B755-9C2116F0ADBA}" type="presParOf" srcId="{8313FC64-64D8-5F46-ADEE-063F033C06DF}" destId="{82D1F4D1-1DED-3143-BA3D-ED86D198EE6D}" srcOrd="6" destOrd="0" presId="urn:microsoft.com/office/officeart/2008/layout/LinedList"/>
    <dgm:cxn modelId="{262F3FBD-58E0-AA45-8A5F-39233C063D55}" type="presParOf" srcId="{8313FC64-64D8-5F46-ADEE-063F033C06DF}" destId="{345EE168-93E9-0647-84AE-698F28C21ED0}" srcOrd="7" destOrd="0" presId="urn:microsoft.com/office/officeart/2008/layout/LinedList"/>
    <dgm:cxn modelId="{DA64364F-8BD3-D24C-9329-7298D0043722}" type="presParOf" srcId="{345EE168-93E9-0647-84AE-698F28C21ED0}" destId="{E797CD10-F7AA-9247-A4F0-791CF320D63E}" srcOrd="0" destOrd="0" presId="urn:microsoft.com/office/officeart/2008/layout/LinedList"/>
    <dgm:cxn modelId="{9EB83D17-9D6E-BE4D-AFD7-80B71FA476F6}" type="presParOf" srcId="{345EE168-93E9-0647-84AE-698F28C21ED0}" destId="{1A2174DA-758E-7F4C-8438-A9969CF99111}" srcOrd="1" destOrd="0" presId="urn:microsoft.com/office/officeart/2008/layout/LinedList"/>
    <dgm:cxn modelId="{5B93A1CF-0C3C-854C-ADC6-0CAFA2362DB8}" type="presParOf" srcId="{8313FC64-64D8-5F46-ADEE-063F033C06DF}" destId="{CE8A917A-0795-9A49-B06F-62AD7842FAD9}" srcOrd="8" destOrd="0" presId="urn:microsoft.com/office/officeart/2008/layout/LinedList"/>
    <dgm:cxn modelId="{BE76747C-9C15-A543-879E-D2CD0D021D43}" type="presParOf" srcId="{8313FC64-64D8-5F46-ADEE-063F033C06DF}" destId="{1A213FBA-8FAD-3948-9DBA-D86FF3C0CD36}" srcOrd="9" destOrd="0" presId="urn:microsoft.com/office/officeart/2008/layout/LinedList"/>
    <dgm:cxn modelId="{1EEAFAB0-F1C3-C74C-90CA-BAF2A56668E5}" type="presParOf" srcId="{1A213FBA-8FAD-3948-9DBA-D86FF3C0CD36}" destId="{9BE1481D-E5CB-7444-8BA1-5FA9F35E2F05}" srcOrd="0" destOrd="0" presId="urn:microsoft.com/office/officeart/2008/layout/LinedList"/>
    <dgm:cxn modelId="{87632371-AC80-B844-8531-CA5E84586EB1}" type="presParOf" srcId="{1A213FBA-8FAD-3948-9DBA-D86FF3C0CD36}" destId="{037BEBFE-0ED5-7346-BA03-F7C49419AD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D1595F-AFCD-44BC-A781-2C46257E94B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4778725-7EFE-4E68-A592-E90939439207}">
      <dgm:prSet/>
      <dgm:spPr/>
      <dgm:t>
        <a:bodyPr/>
        <a:lstStyle/>
        <a:p>
          <a:r>
            <a:rPr lang="en-US"/>
            <a:t>Three interconnected aspects: environmental, socio-cultural, and economic </a:t>
          </a:r>
        </a:p>
      </dgm:t>
    </dgm:pt>
    <dgm:pt modelId="{BAB0F637-BF71-4B64-8E18-CE37D3C38F8E}" type="parTrans" cxnId="{E5209786-0C6E-450B-8390-8D2BC342491B}">
      <dgm:prSet/>
      <dgm:spPr/>
      <dgm:t>
        <a:bodyPr/>
        <a:lstStyle/>
        <a:p>
          <a:endParaRPr lang="en-US"/>
        </a:p>
      </dgm:t>
    </dgm:pt>
    <dgm:pt modelId="{EBCD1564-DFE2-4245-8CC5-CFDD93064FC5}" type="sibTrans" cxnId="{E5209786-0C6E-450B-8390-8D2BC342491B}">
      <dgm:prSet/>
      <dgm:spPr/>
      <dgm:t>
        <a:bodyPr/>
        <a:lstStyle/>
        <a:p>
          <a:endParaRPr lang="en-US"/>
        </a:p>
      </dgm:t>
    </dgm:pt>
    <dgm:pt modelId="{4747586A-1CAE-4E33-B6DE-BF8BD99DC9D2}">
      <dgm:prSet/>
      <dgm:spPr/>
      <dgm:t>
        <a:bodyPr/>
        <a:lstStyle/>
        <a:p>
          <a:r>
            <a:rPr lang="en-US"/>
            <a:t>Sustainability implies permanence, so sustainable tourism includes optimum use of resources </a:t>
          </a:r>
        </a:p>
      </dgm:t>
    </dgm:pt>
    <dgm:pt modelId="{33B19742-7ED7-489B-AFB6-F9FB63C8BFFE}" type="parTrans" cxnId="{E2B13F4E-7082-4C0B-97BC-7245EE8BB002}">
      <dgm:prSet/>
      <dgm:spPr/>
      <dgm:t>
        <a:bodyPr/>
        <a:lstStyle/>
        <a:p>
          <a:endParaRPr lang="en-US"/>
        </a:p>
      </dgm:t>
    </dgm:pt>
    <dgm:pt modelId="{CABD52CB-6690-4B56-9717-829230562F60}" type="sibTrans" cxnId="{E2B13F4E-7082-4C0B-97BC-7245EE8BB002}">
      <dgm:prSet/>
      <dgm:spPr/>
      <dgm:t>
        <a:bodyPr/>
        <a:lstStyle/>
        <a:p>
          <a:endParaRPr lang="en-US"/>
        </a:p>
      </dgm:t>
    </dgm:pt>
    <dgm:pt modelId="{E4879D0A-C3B1-41DA-8F7B-4C04F114C5E6}">
      <dgm:prSet/>
      <dgm:spPr/>
      <dgm:t>
        <a:bodyPr/>
        <a:lstStyle/>
        <a:p>
          <a:r>
            <a:rPr lang="en-US"/>
            <a:t>Including biological diversity; minimization of ecological, cultural and social impacts</a:t>
          </a:r>
        </a:p>
      </dgm:t>
    </dgm:pt>
    <dgm:pt modelId="{EE81A577-CEA6-4978-8BE2-FA4C7DA19DD9}" type="parTrans" cxnId="{2B40CEBC-55F4-4762-B84F-D3A9CC82C375}">
      <dgm:prSet/>
      <dgm:spPr/>
      <dgm:t>
        <a:bodyPr/>
        <a:lstStyle/>
        <a:p>
          <a:endParaRPr lang="en-US"/>
        </a:p>
      </dgm:t>
    </dgm:pt>
    <dgm:pt modelId="{69390CE0-8CD2-4042-AC69-BCFFE282AFE8}" type="sibTrans" cxnId="{2B40CEBC-55F4-4762-B84F-D3A9CC82C375}">
      <dgm:prSet/>
      <dgm:spPr/>
      <dgm:t>
        <a:bodyPr/>
        <a:lstStyle/>
        <a:p>
          <a:endParaRPr lang="en-US"/>
        </a:p>
      </dgm:t>
    </dgm:pt>
    <dgm:pt modelId="{1911828B-A109-4FD7-BAF2-7A8A06926936}">
      <dgm:prSet/>
      <dgm:spPr/>
      <dgm:t>
        <a:bodyPr/>
        <a:lstStyle/>
        <a:p>
          <a:r>
            <a:rPr lang="en-US"/>
            <a:t>Maximization of benefits to conservation and local communities </a:t>
          </a:r>
        </a:p>
      </dgm:t>
    </dgm:pt>
    <dgm:pt modelId="{30B8D586-A7AE-41F0-86E2-E0AFF0C053A7}" type="parTrans" cxnId="{63ACBD48-8A12-49B4-9CF7-BAC22791F0D6}">
      <dgm:prSet/>
      <dgm:spPr/>
      <dgm:t>
        <a:bodyPr/>
        <a:lstStyle/>
        <a:p>
          <a:endParaRPr lang="en-US"/>
        </a:p>
      </dgm:t>
    </dgm:pt>
    <dgm:pt modelId="{3B65A07B-4453-4559-8959-814E9C68C40F}" type="sibTrans" cxnId="{63ACBD48-8A12-49B4-9CF7-BAC22791F0D6}">
      <dgm:prSet/>
      <dgm:spPr/>
      <dgm:t>
        <a:bodyPr/>
        <a:lstStyle/>
        <a:p>
          <a:endParaRPr lang="en-US"/>
        </a:p>
      </dgm:t>
    </dgm:pt>
    <dgm:pt modelId="{E819519D-F2F5-4DD0-B0F5-3AA4C9670EFE}">
      <dgm:prSet/>
      <dgm:spPr/>
      <dgm:t>
        <a:bodyPr/>
        <a:lstStyle/>
        <a:p>
          <a:r>
            <a:rPr lang="en-US"/>
            <a:t>Also refers to the management structures that are needed to achieve this. </a:t>
          </a:r>
        </a:p>
      </dgm:t>
    </dgm:pt>
    <dgm:pt modelId="{EEA756B6-783B-464E-89A5-C8260F0423BA}" type="parTrans" cxnId="{4A940648-8515-432B-954E-FA82D028239F}">
      <dgm:prSet/>
      <dgm:spPr/>
      <dgm:t>
        <a:bodyPr/>
        <a:lstStyle/>
        <a:p>
          <a:endParaRPr lang="en-US"/>
        </a:p>
      </dgm:t>
    </dgm:pt>
    <dgm:pt modelId="{B9623A95-4B99-48C0-979A-0D13DBE3E968}" type="sibTrans" cxnId="{4A940648-8515-432B-954E-FA82D028239F}">
      <dgm:prSet/>
      <dgm:spPr/>
      <dgm:t>
        <a:bodyPr/>
        <a:lstStyle/>
        <a:p>
          <a:endParaRPr lang="en-US"/>
        </a:p>
      </dgm:t>
    </dgm:pt>
    <dgm:pt modelId="{7421C708-7376-5E4A-BC9D-CBD18EA5C469}" type="pres">
      <dgm:prSet presAssocID="{AAD1595F-AFCD-44BC-A781-2C46257E94BD}" presName="vert0" presStyleCnt="0">
        <dgm:presLayoutVars>
          <dgm:dir/>
          <dgm:animOne val="branch"/>
          <dgm:animLvl val="lvl"/>
        </dgm:presLayoutVars>
      </dgm:prSet>
      <dgm:spPr/>
      <dgm:t>
        <a:bodyPr/>
        <a:lstStyle/>
        <a:p>
          <a:endParaRPr lang="en-GB"/>
        </a:p>
      </dgm:t>
    </dgm:pt>
    <dgm:pt modelId="{643597AB-871F-D849-8932-89B9C6BB70A6}" type="pres">
      <dgm:prSet presAssocID="{D4778725-7EFE-4E68-A592-E90939439207}" presName="thickLine" presStyleLbl="alignNode1" presStyleIdx="0" presStyleCnt="5"/>
      <dgm:spPr/>
    </dgm:pt>
    <dgm:pt modelId="{08C1CEF6-A7F0-4647-A1C5-9C0C796AC08B}" type="pres">
      <dgm:prSet presAssocID="{D4778725-7EFE-4E68-A592-E90939439207}" presName="horz1" presStyleCnt="0"/>
      <dgm:spPr/>
    </dgm:pt>
    <dgm:pt modelId="{6E6008E3-2C34-174D-886D-0A0CBDB7B6AC}" type="pres">
      <dgm:prSet presAssocID="{D4778725-7EFE-4E68-A592-E90939439207}" presName="tx1" presStyleLbl="revTx" presStyleIdx="0" presStyleCnt="5"/>
      <dgm:spPr/>
      <dgm:t>
        <a:bodyPr/>
        <a:lstStyle/>
        <a:p>
          <a:endParaRPr lang="en-GB"/>
        </a:p>
      </dgm:t>
    </dgm:pt>
    <dgm:pt modelId="{D621600E-0887-E741-837F-7BB5A4DDFCFD}" type="pres">
      <dgm:prSet presAssocID="{D4778725-7EFE-4E68-A592-E90939439207}" presName="vert1" presStyleCnt="0"/>
      <dgm:spPr/>
    </dgm:pt>
    <dgm:pt modelId="{D6936808-F7CC-8745-BEAD-FF120BD0910A}" type="pres">
      <dgm:prSet presAssocID="{4747586A-1CAE-4E33-B6DE-BF8BD99DC9D2}" presName="thickLine" presStyleLbl="alignNode1" presStyleIdx="1" presStyleCnt="5"/>
      <dgm:spPr/>
    </dgm:pt>
    <dgm:pt modelId="{55943193-E9F5-6345-939A-04230C0D346B}" type="pres">
      <dgm:prSet presAssocID="{4747586A-1CAE-4E33-B6DE-BF8BD99DC9D2}" presName="horz1" presStyleCnt="0"/>
      <dgm:spPr/>
    </dgm:pt>
    <dgm:pt modelId="{E9488E79-5B23-954D-B3D8-FECB6A500F1D}" type="pres">
      <dgm:prSet presAssocID="{4747586A-1CAE-4E33-B6DE-BF8BD99DC9D2}" presName="tx1" presStyleLbl="revTx" presStyleIdx="1" presStyleCnt="5"/>
      <dgm:spPr/>
      <dgm:t>
        <a:bodyPr/>
        <a:lstStyle/>
        <a:p>
          <a:endParaRPr lang="en-GB"/>
        </a:p>
      </dgm:t>
    </dgm:pt>
    <dgm:pt modelId="{F95ECA0E-4BF8-5844-A1BF-5FF03F11D32C}" type="pres">
      <dgm:prSet presAssocID="{4747586A-1CAE-4E33-B6DE-BF8BD99DC9D2}" presName="vert1" presStyleCnt="0"/>
      <dgm:spPr/>
    </dgm:pt>
    <dgm:pt modelId="{A971A9CE-2113-F24E-90DC-AAEC06C66F30}" type="pres">
      <dgm:prSet presAssocID="{E4879D0A-C3B1-41DA-8F7B-4C04F114C5E6}" presName="thickLine" presStyleLbl="alignNode1" presStyleIdx="2" presStyleCnt="5"/>
      <dgm:spPr/>
    </dgm:pt>
    <dgm:pt modelId="{DE4669A1-5E9D-0742-8D44-7C8F623CEFBA}" type="pres">
      <dgm:prSet presAssocID="{E4879D0A-C3B1-41DA-8F7B-4C04F114C5E6}" presName="horz1" presStyleCnt="0"/>
      <dgm:spPr/>
    </dgm:pt>
    <dgm:pt modelId="{6D21564D-99F9-EF4B-A7BF-83DD8DDAD4A2}" type="pres">
      <dgm:prSet presAssocID="{E4879D0A-C3B1-41DA-8F7B-4C04F114C5E6}" presName="tx1" presStyleLbl="revTx" presStyleIdx="2" presStyleCnt="5"/>
      <dgm:spPr/>
      <dgm:t>
        <a:bodyPr/>
        <a:lstStyle/>
        <a:p>
          <a:endParaRPr lang="en-GB"/>
        </a:p>
      </dgm:t>
    </dgm:pt>
    <dgm:pt modelId="{A84AC826-CB56-F542-9E35-21BC6DBCE3EF}" type="pres">
      <dgm:prSet presAssocID="{E4879D0A-C3B1-41DA-8F7B-4C04F114C5E6}" presName="vert1" presStyleCnt="0"/>
      <dgm:spPr/>
    </dgm:pt>
    <dgm:pt modelId="{85D55167-8B9B-B444-8173-89A89EFB17DE}" type="pres">
      <dgm:prSet presAssocID="{1911828B-A109-4FD7-BAF2-7A8A06926936}" presName="thickLine" presStyleLbl="alignNode1" presStyleIdx="3" presStyleCnt="5"/>
      <dgm:spPr/>
    </dgm:pt>
    <dgm:pt modelId="{FD1F8453-C775-5447-8B86-798A5E9C47D8}" type="pres">
      <dgm:prSet presAssocID="{1911828B-A109-4FD7-BAF2-7A8A06926936}" presName="horz1" presStyleCnt="0"/>
      <dgm:spPr/>
    </dgm:pt>
    <dgm:pt modelId="{50795E8E-A389-4142-8800-12475E9BA4F1}" type="pres">
      <dgm:prSet presAssocID="{1911828B-A109-4FD7-BAF2-7A8A06926936}" presName="tx1" presStyleLbl="revTx" presStyleIdx="3" presStyleCnt="5"/>
      <dgm:spPr/>
      <dgm:t>
        <a:bodyPr/>
        <a:lstStyle/>
        <a:p>
          <a:endParaRPr lang="en-GB"/>
        </a:p>
      </dgm:t>
    </dgm:pt>
    <dgm:pt modelId="{368DCAD2-3950-E848-9C34-05E52893E5B0}" type="pres">
      <dgm:prSet presAssocID="{1911828B-A109-4FD7-BAF2-7A8A06926936}" presName="vert1" presStyleCnt="0"/>
      <dgm:spPr/>
    </dgm:pt>
    <dgm:pt modelId="{D56933A5-BE0D-764C-BC40-1B279D78F5D7}" type="pres">
      <dgm:prSet presAssocID="{E819519D-F2F5-4DD0-B0F5-3AA4C9670EFE}" presName="thickLine" presStyleLbl="alignNode1" presStyleIdx="4" presStyleCnt="5"/>
      <dgm:spPr/>
    </dgm:pt>
    <dgm:pt modelId="{8FD3A31A-7F49-1442-B595-A6C2D2BE488D}" type="pres">
      <dgm:prSet presAssocID="{E819519D-F2F5-4DD0-B0F5-3AA4C9670EFE}" presName="horz1" presStyleCnt="0"/>
      <dgm:spPr/>
    </dgm:pt>
    <dgm:pt modelId="{76339BE5-6A0D-3B43-837C-5076FF0147A3}" type="pres">
      <dgm:prSet presAssocID="{E819519D-F2F5-4DD0-B0F5-3AA4C9670EFE}" presName="tx1" presStyleLbl="revTx" presStyleIdx="4" presStyleCnt="5"/>
      <dgm:spPr/>
      <dgm:t>
        <a:bodyPr/>
        <a:lstStyle/>
        <a:p>
          <a:endParaRPr lang="en-GB"/>
        </a:p>
      </dgm:t>
    </dgm:pt>
    <dgm:pt modelId="{949F798B-DB68-9F44-852F-BA3BF1B0D37F}" type="pres">
      <dgm:prSet presAssocID="{E819519D-F2F5-4DD0-B0F5-3AA4C9670EFE}" presName="vert1" presStyleCnt="0"/>
      <dgm:spPr/>
    </dgm:pt>
  </dgm:ptLst>
  <dgm:cxnLst>
    <dgm:cxn modelId="{5DAE3F34-FF4D-A440-85FB-637624A7F4E9}" type="presOf" srcId="{1911828B-A109-4FD7-BAF2-7A8A06926936}" destId="{50795E8E-A389-4142-8800-12475E9BA4F1}" srcOrd="0" destOrd="0" presId="urn:microsoft.com/office/officeart/2008/layout/LinedList"/>
    <dgm:cxn modelId="{E2B13F4E-7082-4C0B-97BC-7245EE8BB002}" srcId="{AAD1595F-AFCD-44BC-A781-2C46257E94BD}" destId="{4747586A-1CAE-4E33-B6DE-BF8BD99DC9D2}" srcOrd="1" destOrd="0" parTransId="{33B19742-7ED7-489B-AFB6-F9FB63C8BFFE}" sibTransId="{CABD52CB-6690-4B56-9717-829230562F60}"/>
    <dgm:cxn modelId="{4A940648-8515-432B-954E-FA82D028239F}" srcId="{AAD1595F-AFCD-44BC-A781-2C46257E94BD}" destId="{E819519D-F2F5-4DD0-B0F5-3AA4C9670EFE}" srcOrd="4" destOrd="0" parTransId="{EEA756B6-783B-464E-89A5-C8260F0423BA}" sibTransId="{B9623A95-4B99-48C0-979A-0D13DBE3E968}"/>
    <dgm:cxn modelId="{8579A56F-CC6E-2D4E-ABDC-5620A8ABEE11}" type="presOf" srcId="{4747586A-1CAE-4E33-B6DE-BF8BD99DC9D2}" destId="{E9488E79-5B23-954D-B3D8-FECB6A500F1D}" srcOrd="0" destOrd="0" presId="urn:microsoft.com/office/officeart/2008/layout/LinedList"/>
    <dgm:cxn modelId="{52B92CC3-FD6F-A340-80C7-F60B5D77D08D}" type="presOf" srcId="{D4778725-7EFE-4E68-A592-E90939439207}" destId="{6E6008E3-2C34-174D-886D-0A0CBDB7B6AC}" srcOrd="0" destOrd="0" presId="urn:microsoft.com/office/officeart/2008/layout/LinedList"/>
    <dgm:cxn modelId="{E5209786-0C6E-450B-8390-8D2BC342491B}" srcId="{AAD1595F-AFCD-44BC-A781-2C46257E94BD}" destId="{D4778725-7EFE-4E68-A592-E90939439207}" srcOrd="0" destOrd="0" parTransId="{BAB0F637-BF71-4B64-8E18-CE37D3C38F8E}" sibTransId="{EBCD1564-DFE2-4245-8CC5-CFDD93064FC5}"/>
    <dgm:cxn modelId="{63ACBD48-8A12-49B4-9CF7-BAC22791F0D6}" srcId="{AAD1595F-AFCD-44BC-A781-2C46257E94BD}" destId="{1911828B-A109-4FD7-BAF2-7A8A06926936}" srcOrd="3" destOrd="0" parTransId="{30B8D586-A7AE-41F0-86E2-E0AFF0C053A7}" sibTransId="{3B65A07B-4453-4559-8959-814E9C68C40F}"/>
    <dgm:cxn modelId="{7A51A712-E514-E448-B042-5D7A1D9B5277}" type="presOf" srcId="{E4879D0A-C3B1-41DA-8F7B-4C04F114C5E6}" destId="{6D21564D-99F9-EF4B-A7BF-83DD8DDAD4A2}" srcOrd="0" destOrd="0" presId="urn:microsoft.com/office/officeart/2008/layout/LinedList"/>
    <dgm:cxn modelId="{833D2500-91C6-0640-A314-2159F7291B1D}" type="presOf" srcId="{AAD1595F-AFCD-44BC-A781-2C46257E94BD}" destId="{7421C708-7376-5E4A-BC9D-CBD18EA5C469}" srcOrd="0" destOrd="0" presId="urn:microsoft.com/office/officeart/2008/layout/LinedList"/>
    <dgm:cxn modelId="{3ACEAC8A-E466-B24C-9B8C-3E78CF9BB5C0}" type="presOf" srcId="{E819519D-F2F5-4DD0-B0F5-3AA4C9670EFE}" destId="{76339BE5-6A0D-3B43-837C-5076FF0147A3}" srcOrd="0" destOrd="0" presId="urn:microsoft.com/office/officeart/2008/layout/LinedList"/>
    <dgm:cxn modelId="{2B40CEBC-55F4-4762-B84F-D3A9CC82C375}" srcId="{AAD1595F-AFCD-44BC-A781-2C46257E94BD}" destId="{E4879D0A-C3B1-41DA-8F7B-4C04F114C5E6}" srcOrd="2" destOrd="0" parTransId="{EE81A577-CEA6-4978-8BE2-FA4C7DA19DD9}" sibTransId="{69390CE0-8CD2-4042-AC69-BCFFE282AFE8}"/>
    <dgm:cxn modelId="{D51EDC78-058E-BE43-8938-32B107DC02EC}" type="presParOf" srcId="{7421C708-7376-5E4A-BC9D-CBD18EA5C469}" destId="{643597AB-871F-D849-8932-89B9C6BB70A6}" srcOrd="0" destOrd="0" presId="urn:microsoft.com/office/officeart/2008/layout/LinedList"/>
    <dgm:cxn modelId="{48F13ABE-5C70-224B-864C-FFDC2CBAFDB7}" type="presParOf" srcId="{7421C708-7376-5E4A-BC9D-CBD18EA5C469}" destId="{08C1CEF6-A7F0-4647-A1C5-9C0C796AC08B}" srcOrd="1" destOrd="0" presId="urn:microsoft.com/office/officeart/2008/layout/LinedList"/>
    <dgm:cxn modelId="{4FCFF0E2-9C70-B746-95CF-9A6DA6165B50}" type="presParOf" srcId="{08C1CEF6-A7F0-4647-A1C5-9C0C796AC08B}" destId="{6E6008E3-2C34-174D-886D-0A0CBDB7B6AC}" srcOrd="0" destOrd="0" presId="urn:microsoft.com/office/officeart/2008/layout/LinedList"/>
    <dgm:cxn modelId="{F2A1C292-FED1-8C49-8D3A-176193E3B86C}" type="presParOf" srcId="{08C1CEF6-A7F0-4647-A1C5-9C0C796AC08B}" destId="{D621600E-0887-E741-837F-7BB5A4DDFCFD}" srcOrd="1" destOrd="0" presId="urn:microsoft.com/office/officeart/2008/layout/LinedList"/>
    <dgm:cxn modelId="{8E408F67-A6E6-9244-ADED-FC95CB433F41}" type="presParOf" srcId="{7421C708-7376-5E4A-BC9D-CBD18EA5C469}" destId="{D6936808-F7CC-8745-BEAD-FF120BD0910A}" srcOrd="2" destOrd="0" presId="urn:microsoft.com/office/officeart/2008/layout/LinedList"/>
    <dgm:cxn modelId="{FD265EE3-B653-8547-BDA2-4C13E24C26A4}" type="presParOf" srcId="{7421C708-7376-5E4A-BC9D-CBD18EA5C469}" destId="{55943193-E9F5-6345-939A-04230C0D346B}" srcOrd="3" destOrd="0" presId="urn:microsoft.com/office/officeart/2008/layout/LinedList"/>
    <dgm:cxn modelId="{C0B342E0-C53D-7C44-8666-FF82B04A827C}" type="presParOf" srcId="{55943193-E9F5-6345-939A-04230C0D346B}" destId="{E9488E79-5B23-954D-B3D8-FECB6A500F1D}" srcOrd="0" destOrd="0" presId="urn:microsoft.com/office/officeart/2008/layout/LinedList"/>
    <dgm:cxn modelId="{5E66577E-07D6-4B4A-8650-7C3CD479BCFC}" type="presParOf" srcId="{55943193-E9F5-6345-939A-04230C0D346B}" destId="{F95ECA0E-4BF8-5844-A1BF-5FF03F11D32C}" srcOrd="1" destOrd="0" presId="urn:microsoft.com/office/officeart/2008/layout/LinedList"/>
    <dgm:cxn modelId="{AB8F0410-8BF5-434A-A903-A57499EBC407}" type="presParOf" srcId="{7421C708-7376-5E4A-BC9D-CBD18EA5C469}" destId="{A971A9CE-2113-F24E-90DC-AAEC06C66F30}" srcOrd="4" destOrd="0" presId="urn:microsoft.com/office/officeart/2008/layout/LinedList"/>
    <dgm:cxn modelId="{BBA6933F-14F7-FB49-B6A4-1F1B2ADBD15B}" type="presParOf" srcId="{7421C708-7376-5E4A-BC9D-CBD18EA5C469}" destId="{DE4669A1-5E9D-0742-8D44-7C8F623CEFBA}" srcOrd="5" destOrd="0" presId="urn:microsoft.com/office/officeart/2008/layout/LinedList"/>
    <dgm:cxn modelId="{07724DCD-FFCA-DF4E-B855-8E59949EB0F6}" type="presParOf" srcId="{DE4669A1-5E9D-0742-8D44-7C8F623CEFBA}" destId="{6D21564D-99F9-EF4B-A7BF-83DD8DDAD4A2}" srcOrd="0" destOrd="0" presId="urn:microsoft.com/office/officeart/2008/layout/LinedList"/>
    <dgm:cxn modelId="{3B03168B-E615-544E-800F-683C288BC937}" type="presParOf" srcId="{DE4669A1-5E9D-0742-8D44-7C8F623CEFBA}" destId="{A84AC826-CB56-F542-9E35-21BC6DBCE3EF}" srcOrd="1" destOrd="0" presId="urn:microsoft.com/office/officeart/2008/layout/LinedList"/>
    <dgm:cxn modelId="{93645CC4-11C3-824D-AD76-210D43285E3A}" type="presParOf" srcId="{7421C708-7376-5E4A-BC9D-CBD18EA5C469}" destId="{85D55167-8B9B-B444-8173-89A89EFB17DE}" srcOrd="6" destOrd="0" presId="urn:microsoft.com/office/officeart/2008/layout/LinedList"/>
    <dgm:cxn modelId="{484247C3-F84C-F741-A0D4-C782DF3D0A43}" type="presParOf" srcId="{7421C708-7376-5E4A-BC9D-CBD18EA5C469}" destId="{FD1F8453-C775-5447-8B86-798A5E9C47D8}" srcOrd="7" destOrd="0" presId="urn:microsoft.com/office/officeart/2008/layout/LinedList"/>
    <dgm:cxn modelId="{11EF71F0-BBA2-9644-B653-21D0D396FFDA}" type="presParOf" srcId="{FD1F8453-C775-5447-8B86-798A5E9C47D8}" destId="{50795E8E-A389-4142-8800-12475E9BA4F1}" srcOrd="0" destOrd="0" presId="urn:microsoft.com/office/officeart/2008/layout/LinedList"/>
    <dgm:cxn modelId="{71DFA0F3-4F97-2E4D-BA06-2FACED0DF80F}" type="presParOf" srcId="{FD1F8453-C775-5447-8B86-798A5E9C47D8}" destId="{368DCAD2-3950-E848-9C34-05E52893E5B0}" srcOrd="1" destOrd="0" presId="urn:microsoft.com/office/officeart/2008/layout/LinedList"/>
    <dgm:cxn modelId="{2CF4B557-CC90-FE4C-8927-625DC179A3E7}" type="presParOf" srcId="{7421C708-7376-5E4A-BC9D-CBD18EA5C469}" destId="{D56933A5-BE0D-764C-BC40-1B279D78F5D7}" srcOrd="8" destOrd="0" presId="urn:microsoft.com/office/officeart/2008/layout/LinedList"/>
    <dgm:cxn modelId="{AFD7D502-3576-9E4B-8D8F-0214A58345D0}" type="presParOf" srcId="{7421C708-7376-5E4A-BC9D-CBD18EA5C469}" destId="{8FD3A31A-7F49-1442-B595-A6C2D2BE488D}" srcOrd="9" destOrd="0" presId="urn:microsoft.com/office/officeart/2008/layout/LinedList"/>
    <dgm:cxn modelId="{CBF0489F-43C6-6847-A434-DB839D9D5F3B}" type="presParOf" srcId="{8FD3A31A-7F49-1442-B595-A6C2D2BE488D}" destId="{76339BE5-6A0D-3B43-837C-5076FF0147A3}" srcOrd="0" destOrd="0" presId="urn:microsoft.com/office/officeart/2008/layout/LinedList"/>
    <dgm:cxn modelId="{83FCD378-B374-9E4C-A64B-E6E33C3C4123}" type="presParOf" srcId="{8FD3A31A-7F49-1442-B595-A6C2D2BE488D}" destId="{949F798B-DB68-9F44-852F-BA3BF1B0D3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BE19D3-56AA-489E-B81B-67B138FB50D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3747B9D-41F0-4953-AB1D-526588F37B17}">
      <dgm:prSet/>
      <dgm:spPr/>
      <dgm:t>
        <a:bodyPr/>
        <a:lstStyle/>
        <a:p>
          <a:r>
            <a:rPr lang="en-CA" b="1" i="1"/>
            <a:t>Tourism activities: </a:t>
          </a:r>
          <a:r>
            <a:rPr lang="en-CA"/>
            <a:t>The activities of tourists and operators can lead to negative impacts on local environments. Coral reefs can be damaged by careless divers, boats, or by entrepreneurs who sell pieces of coral as souvenirs.</a:t>
          </a:r>
          <a:endParaRPr lang="en-US"/>
        </a:p>
      </dgm:t>
    </dgm:pt>
    <dgm:pt modelId="{0E2A97A7-EBD4-4639-9ED5-7454E4D8F787}" type="parTrans" cxnId="{EADBD41E-6107-4AD0-A752-B3913AED1F2D}">
      <dgm:prSet/>
      <dgm:spPr/>
      <dgm:t>
        <a:bodyPr/>
        <a:lstStyle/>
        <a:p>
          <a:endParaRPr lang="en-US"/>
        </a:p>
      </dgm:t>
    </dgm:pt>
    <dgm:pt modelId="{6D750167-FAD7-422A-AAD0-D923455D10C9}" type="sibTrans" cxnId="{EADBD41E-6107-4AD0-A752-B3913AED1F2D}">
      <dgm:prSet/>
      <dgm:spPr/>
      <dgm:t>
        <a:bodyPr/>
        <a:lstStyle/>
        <a:p>
          <a:endParaRPr lang="en-US"/>
        </a:p>
      </dgm:t>
    </dgm:pt>
    <dgm:pt modelId="{66DCF0B2-373B-420B-BA22-018246E3A8AC}">
      <dgm:prSet/>
      <dgm:spPr/>
      <dgm:t>
        <a:bodyPr/>
        <a:lstStyle/>
        <a:p>
          <a:r>
            <a:rPr lang="en-CA" b="1" i="1"/>
            <a:t>Waste: </a:t>
          </a:r>
          <a:r>
            <a:rPr lang="en-CA"/>
            <a:t>Tourism produces </a:t>
          </a:r>
          <a:r>
            <a:rPr lang="en-CA" b="1"/>
            <a:t>35 million tonnes</a:t>
          </a:r>
          <a:r>
            <a:rPr lang="en-CA"/>
            <a:t> of solid waste yearly, roughly equivalent to that of the country of France. </a:t>
          </a:r>
          <a:endParaRPr lang="en-US"/>
        </a:p>
      </dgm:t>
    </dgm:pt>
    <dgm:pt modelId="{31C5489A-9AE0-4F5D-9400-D62B8A7BA68D}" type="parTrans" cxnId="{42F33C79-E1A7-4956-B2F3-3319472230AB}">
      <dgm:prSet/>
      <dgm:spPr/>
      <dgm:t>
        <a:bodyPr/>
        <a:lstStyle/>
        <a:p>
          <a:endParaRPr lang="en-US"/>
        </a:p>
      </dgm:t>
    </dgm:pt>
    <dgm:pt modelId="{4E5DCC52-22B5-4330-BBEB-38BE527517E1}" type="sibTrans" cxnId="{42F33C79-E1A7-4956-B2F3-3319472230AB}">
      <dgm:prSet/>
      <dgm:spPr/>
      <dgm:t>
        <a:bodyPr/>
        <a:lstStyle/>
        <a:p>
          <a:endParaRPr lang="en-US"/>
        </a:p>
      </dgm:t>
    </dgm:pt>
    <dgm:pt modelId="{7BDC529D-2045-42A0-92B6-045C81973D0A}">
      <dgm:prSet/>
      <dgm:spPr/>
      <dgm:t>
        <a:bodyPr/>
        <a:lstStyle/>
        <a:p>
          <a:r>
            <a:rPr lang="en-CA" b="1" i="1"/>
            <a:t>Climate change:</a:t>
          </a:r>
          <a:r>
            <a:rPr lang="en-CA" b="1"/>
            <a:t> </a:t>
          </a:r>
          <a:r>
            <a:rPr lang="en-CA"/>
            <a:t>Carbon dioxide emissions from the tourism sector’s transport, accommodation and other activities are estimated to account for </a:t>
          </a:r>
          <a:r>
            <a:rPr lang="en-CA" b="1"/>
            <a:t>4 to 6% of total global emissions, </a:t>
          </a:r>
          <a:r>
            <a:rPr lang="en-CA"/>
            <a:t>approximately equivalent to the total emissions of Canada, Brazil and South Korea combined.</a:t>
          </a:r>
          <a:endParaRPr lang="en-US"/>
        </a:p>
      </dgm:t>
    </dgm:pt>
    <dgm:pt modelId="{E8C2C2EB-3E51-40A4-8584-E65FDEE151BD}" type="parTrans" cxnId="{310C5582-6E5C-4957-9976-93112E17893D}">
      <dgm:prSet/>
      <dgm:spPr/>
      <dgm:t>
        <a:bodyPr/>
        <a:lstStyle/>
        <a:p>
          <a:endParaRPr lang="en-US"/>
        </a:p>
      </dgm:t>
    </dgm:pt>
    <dgm:pt modelId="{C4A1286C-0675-42A7-B54F-4A3182363653}" type="sibTrans" cxnId="{310C5582-6E5C-4957-9976-93112E17893D}">
      <dgm:prSet/>
      <dgm:spPr/>
      <dgm:t>
        <a:bodyPr/>
        <a:lstStyle/>
        <a:p>
          <a:endParaRPr lang="en-US"/>
        </a:p>
      </dgm:t>
    </dgm:pt>
    <dgm:pt modelId="{CBC61818-730C-4E6C-88BD-4C789B502BC2}">
      <dgm:prSet/>
      <dgm:spPr/>
      <dgm:t>
        <a:bodyPr/>
        <a:lstStyle/>
        <a:p>
          <a:r>
            <a:rPr lang="en-CA"/>
            <a:t>CHECK FIGURES FOR YOUR COUNTRIES OF CHOICE.</a:t>
          </a:r>
          <a:endParaRPr lang="en-US"/>
        </a:p>
      </dgm:t>
    </dgm:pt>
    <dgm:pt modelId="{7DD57755-797D-4CB1-BC31-B9882DD6126D}" type="parTrans" cxnId="{7A4996AB-1119-45AA-842C-E9E4CA16D1D6}">
      <dgm:prSet/>
      <dgm:spPr/>
      <dgm:t>
        <a:bodyPr/>
        <a:lstStyle/>
        <a:p>
          <a:endParaRPr lang="en-US"/>
        </a:p>
      </dgm:t>
    </dgm:pt>
    <dgm:pt modelId="{1DD90CAF-101B-48EE-831D-1BDF5C07DCE8}" type="sibTrans" cxnId="{7A4996AB-1119-45AA-842C-E9E4CA16D1D6}">
      <dgm:prSet/>
      <dgm:spPr/>
      <dgm:t>
        <a:bodyPr/>
        <a:lstStyle/>
        <a:p>
          <a:endParaRPr lang="en-US"/>
        </a:p>
      </dgm:t>
    </dgm:pt>
    <dgm:pt modelId="{227D98A5-FFDE-1240-98AF-3B85D7EFA0AC}" type="pres">
      <dgm:prSet presAssocID="{CEBE19D3-56AA-489E-B81B-67B138FB50D9}" presName="linear" presStyleCnt="0">
        <dgm:presLayoutVars>
          <dgm:animLvl val="lvl"/>
          <dgm:resizeHandles val="exact"/>
        </dgm:presLayoutVars>
      </dgm:prSet>
      <dgm:spPr/>
      <dgm:t>
        <a:bodyPr/>
        <a:lstStyle/>
        <a:p>
          <a:endParaRPr lang="en-GB"/>
        </a:p>
      </dgm:t>
    </dgm:pt>
    <dgm:pt modelId="{C8905D40-0FC6-9E4F-AB2B-CD9293051FDC}" type="pres">
      <dgm:prSet presAssocID="{23747B9D-41F0-4953-AB1D-526588F37B17}" presName="parentText" presStyleLbl="node1" presStyleIdx="0" presStyleCnt="4">
        <dgm:presLayoutVars>
          <dgm:chMax val="0"/>
          <dgm:bulletEnabled val="1"/>
        </dgm:presLayoutVars>
      </dgm:prSet>
      <dgm:spPr/>
      <dgm:t>
        <a:bodyPr/>
        <a:lstStyle/>
        <a:p>
          <a:endParaRPr lang="en-GB"/>
        </a:p>
      </dgm:t>
    </dgm:pt>
    <dgm:pt modelId="{21B7D94F-F555-7A4C-832C-961E4573F044}" type="pres">
      <dgm:prSet presAssocID="{6D750167-FAD7-422A-AAD0-D923455D10C9}" presName="spacer" presStyleCnt="0"/>
      <dgm:spPr/>
    </dgm:pt>
    <dgm:pt modelId="{180FA91E-A15E-4843-B5E0-AEC4FF748646}" type="pres">
      <dgm:prSet presAssocID="{66DCF0B2-373B-420B-BA22-018246E3A8AC}" presName="parentText" presStyleLbl="node1" presStyleIdx="1" presStyleCnt="4">
        <dgm:presLayoutVars>
          <dgm:chMax val="0"/>
          <dgm:bulletEnabled val="1"/>
        </dgm:presLayoutVars>
      </dgm:prSet>
      <dgm:spPr/>
      <dgm:t>
        <a:bodyPr/>
        <a:lstStyle/>
        <a:p>
          <a:endParaRPr lang="en-GB"/>
        </a:p>
      </dgm:t>
    </dgm:pt>
    <dgm:pt modelId="{7B444A43-C19D-704C-8057-9FC972883904}" type="pres">
      <dgm:prSet presAssocID="{4E5DCC52-22B5-4330-BBEB-38BE527517E1}" presName="spacer" presStyleCnt="0"/>
      <dgm:spPr/>
    </dgm:pt>
    <dgm:pt modelId="{3958231B-1304-B444-849E-39519D1B207E}" type="pres">
      <dgm:prSet presAssocID="{7BDC529D-2045-42A0-92B6-045C81973D0A}" presName="parentText" presStyleLbl="node1" presStyleIdx="2" presStyleCnt="4">
        <dgm:presLayoutVars>
          <dgm:chMax val="0"/>
          <dgm:bulletEnabled val="1"/>
        </dgm:presLayoutVars>
      </dgm:prSet>
      <dgm:spPr/>
      <dgm:t>
        <a:bodyPr/>
        <a:lstStyle/>
        <a:p>
          <a:endParaRPr lang="en-GB"/>
        </a:p>
      </dgm:t>
    </dgm:pt>
    <dgm:pt modelId="{B5FE5FB8-9181-214F-A51A-C8F043E524A9}" type="pres">
      <dgm:prSet presAssocID="{C4A1286C-0675-42A7-B54F-4A3182363653}" presName="spacer" presStyleCnt="0"/>
      <dgm:spPr/>
    </dgm:pt>
    <dgm:pt modelId="{9D0DABE0-6693-E541-82EB-41739DE9B5DB}" type="pres">
      <dgm:prSet presAssocID="{CBC61818-730C-4E6C-88BD-4C789B502BC2}" presName="parentText" presStyleLbl="node1" presStyleIdx="3" presStyleCnt="4">
        <dgm:presLayoutVars>
          <dgm:chMax val="0"/>
          <dgm:bulletEnabled val="1"/>
        </dgm:presLayoutVars>
      </dgm:prSet>
      <dgm:spPr/>
      <dgm:t>
        <a:bodyPr/>
        <a:lstStyle/>
        <a:p>
          <a:endParaRPr lang="en-GB"/>
        </a:p>
      </dgm:t>
    </dgm:pt>
  </dgm:ptLst>
  <dgm:cxnLst>
    <dgm:cxn modelId="{32EFAE5E-B5FD-6F40-9B3E-15B76ED64CE8}" type="presOf" srcId="{CEBE19D3-56AA-489E-B81B-67B138FB50D9}" destId="{227D98A5-FFDE-1240-98AF-3B85D7EFA0AC}" srcOrd="0" destOrd="0" presId="urn:microsoft.com/office/officeart/2005/8/layout/vList2"/>
    <dgm:cxn modelId="{310C5582-6E5C-4957-9976-93112E17893D}" srcId="{CEBE19D3-56AA-489E-B81B-67B138FB50D9}" destId="{7BDC529D-2045-42A0-92B6-045C81973D0A}" srcOrd="2" destOrd="0" parTransId="{E8C2C2EB-3E51-40A4-8584-E65FDEE151BD}" sibTransId="{C4A1286C-0675-42A7-B54F-4A3182363653}"/>
    <dgm:cxn modelId="{7A4996AB-1119-45AA-842C-E9E4CA16D1D6}" srcId="{CEBE19D3-56AA-489E-B81B-67B138FB50D9}" destId="{CBC61818-730C-4E6C-88BD-4C789B502BC2}" srcOrd="3" destOrd="0" parTransId="{7DD57755-797D-4CB1-BC31-B9882DD6126D}" sibTransId="{1DD90CAF-101B-48EE-831D-1BDF5C07DCE8}"/>
    <dgm:cxn modelId="{0F61B6C1-F5BC-5E46-9923-07345D443769}" type="presOf" srcId="{66DCF0B2-373B-420B-BA22-018246E3A8AC}" destId="{180FA91E-A15E-4843-B5E0-AEC4FF748646}" srcOrd="0" destOrd="0" presId="urn:microsoft.com/office/officeart/2005/8/layout/vList2"/>
    <dgm:cxn modelId="{42F33C79-E1A7-4956-B2F3-3319472230AB}" srcId="{CEBE19D3-56AA-489E-B81B-67B138FB50D9}" destId="{66DCF0B2-373B-420B-BA22-018246E3A8AC}" srcOrd="1" destOrd="0" parTransId="{31C5489A-9AE0-4F5D-9400-D62B8A7BA68D}" sibTransId="{4E5DCC52-22B5-4330-BBEB-38BE527517E1}"/>
    <dgm:cxn modelId="{DF36909B-75A6-E249-BC6E-9CFFC2DE7243}" type="presOf" srcId="{7BDC529D-2045-42A0-92B6-045C81973D0A}" destId="{3958231B-1304-B444-849E-39519D1B207E}" srcOrd="0" destOrd="0" presId="urn:microsoft.com/office/officeart/2005/8/layout/vList2"/>
    <dgm:cxn modelId="{8B24F76C-EF72-B241-99DF-09F5DD2BBCAB}" type="presOf" srcId="{CBC61818-730C-4E6C-88BD-4C789B502BC2}" destId="{9D0DABE0-6693-E541-82EB-41739DE9B5DB}" srcOrd="0" destOrd="0" presId="urn:microsoft.com/office/officeart/2005/8/layout/vList2"/>
    <dgm:cxn modelId="{CA51FBE6-7F1F-DD4D-9679-0B2360568B04}" type="presOf" srcId="{23747B9D-41F0-4953-AB1D-526588F37B17}" destId="{C8905D40-0FC6-9E4F-AB2B-CD9293051FDC}" srcOrd="0" destOrd="0" presId="urn:microsoft.com/office/officeart/2005/8/layout/vList2"/>
    <dgm:cxn modelId="{EADBD41E-6107-4AD0-A752-B3913AED1F2D}" srcId="{CEBE19D3-56AA-489E-B81B-67B138FB50D9}" destId="{23747B9D-41F0-4953-AB1D-526588F37B17}" srcOrd="0" destOrd="0" parTransId="{0E2A97A7-EBD4-4639-9ED5-7454E4D8F787}" sibTransId="{6D750167-FAD7-422A-AAD0-D923455D10C9}"/>
    <dgm:cxn modelId="{95C778E6-9224-EB47-98EA-AB88B0B188AD}" type="presParOf" srcId="{227D98A5-FFDE-1240-98AF-3B85D7EFA0AC}" destId="{C8905D40-0FC6-9E4F-AB2B-CD9293051FDC}" srcOrd="0" destOrd="0" presId="urn:microsoft.com/office/officeart/2005/8/layout/vList2"/>
    <dgm:cxn modelId="{3DC1B30B-C569-7C45-9E1D-6B7A85966034}" type="presParOf" srcId="{227D98A5-FFDE-1240-98AF-3B85D7EFA0AC}" destId="{21B7D94F-F555-7A4C-832C-961E4573F044}" srcOrd="1" destOrd="0" presId="urn:microsoft.com/office/officeart/2005/8/layout/vList2"/>
    <dgm:cxn modelId="{E055FCEA-D303-484F-8010-22CC6E0041C9}" type="presParOf" srcId="{227D98A5-FFDE-1240-98AF-3B85D7EFA0AC}" destId="{180FA91E-A15E-4843-B5E0-AEC4FF748646}" srcOrd="2" destOrd="0" presId="urn:microsoft.com/office/officeart/2005/8/layout/vList2"/>
    <dgm:cxn modelId="{C71098FC-044A-734B-B60F-923F3E8CDCFF}" type="presParOf" srcId="{227D98A5-FFDE-1240-98AF-3B85D7EFA0AC}" destId="{7B444A43-C19D-704C-8057-9FC972883904}" srcOrd="3" destOrd="0" presId="urn:microsoft.com/office/officeart/2005/8/layout/vList2"/>
    <dgm:cxn modelId="{6E7B1E9A-6B2D-F443-9EB2-C737B2CC5476}" type="presParOf" srcId="{227D98A5-FFDE-1240-98AF-3B85D7EFA0AC}" destId="{3958231B-1304-B444-849E-39519D1B207E}" srcOrd="4" destOrd="0" presId="urn:microsoft.com/office/officeart/2005/8/layout/vList2"/>
    <dgm:cxn modelId="{C18BF060-0169-4F48-9904-89FCC8FD5C00}" type="presParOf" srcId="{227D98A5-FFDE-1240-98AF-3B85D7EFA0AC}" destId="{B5FE5FB8-9181-214F-A51A-C8F043E524A9}" srcOrd="5" destOrd="0" presId="urn:microsoft.com/office/officeart/2005/8/layout/vList2"/>
    <dgm:cxn modelId="{DDB44D55-37BD-3943-8F6F-F1A010C38AAE}" type="presParOf" srcId="{227D98A5-FFDE-1240-98AF-3B85D7EFA0AC}" destId="{9D0DABE0-6693-E541-82EB-41739DE9B5D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D9BBA6-CD1E-4484-BADD-D13A217CA3FE}"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C44A2F0B-49FC-433E-9701-DA060EEFE840}">
      <dgm:prSet/>
      <dgm:spPr/>
      <dgm:t>
        <a:bodyPr/>
        <a:lstStyle/>
        <a:p>
          <a:r>
            <a:rPr lang="en-CA" i="1"/>
            <a:t>Sustainable tourism can also result in positive impacts for biodiversity conservation, while also delivering social and economic benefits to host communities. </a:t>
          </a:r>
          <a:endParaRPr lang="en-US"/>
        </a:p>
      </dgm:t>
    </dgm:pt>
    <dgm:pt modelId="{A9665121-EE5E-401A-B7B2-EE55B0D5653A}" type="parTrans" cxnId="{85C8637B-299A-4277-978F-FEED37ED0C3B}">
      <dgm:prSet/>
      <dgm:spPr/>
      <dgm:t>
        <a:bodyPr/>
        <a:lstStyle/>
        <a:p>
          <a:endParaRPr lang="en-US"/>
        </a:p>
      </dgm:t>
    </dgm:pt>
    <dgm:pt modelId="{77BDB4F9-C0CE-42BA-8071-0C5AE3326621}" type="sibTrans" cxnId="{85C8637B-299A-4277-978F-FEED37ED0C3B}">
      <dgm:prSet/>
      <dgm:spPr/>
      <dgm:t>
        <a:bodyPr/>
        <a:lstStyle/>
        <a:p>
          <a:endParaRPr lang="en-US"/>
        </a:p>
      </dgm:t>
    </dgm:pt>
    <dgm:pt modelId="{919A94F5-78C2-4612-9B16-492A75E68124}">
      <dgm:prSet/>
      <dgm:spPr/>
      <dgm:t>
        <a:bodyPr/>
        <a:lstStyle/>
        <a:p>
          <a:r>
            <a:rPr lang="en-CA" b="1" i="1"/>
            <a:t>Revenue raising for local communities:</a:t>
          </a:r>
          <a:r>
            <a:rPr lang="en-CA" b="1"/>
            <a:t> </a:t>
          </a:r>
          <a:r>
            <a:rPr lang="en-CA"/>
            <a:t>Tourism is an opportunity for </a:t>
          </a:r>
          <a:r>
            <a:rPr lang="en-CA" b="1"/>
            <a:t>business development</a:t>
          </a:r>
          <a:r>
            <a:rPr lang="en-CA"/>
            <a:t> and </a:t>
          </a:r>
          <a:r>
            <a:rPr lang="en-CA" b="1"/>
            <a:t>job creation. </a:t>
          </a:r>
          <a:endParaRPr lang="en-US"/>
        </a:p>
      </dgm:t>
    </dgm:pt>
    <dgm:pt modelId="{2EBE71E9-1C45-40BF-BD4C-EDFB973B11CC}" type="parTrans" cxnId="{4AEAFF15-FA70-48DD-B98A-40312488E1B5}">
      <dgm:prSet/>
      <dgm:spPr/>
      <dgm:t>
        <a:bodyPr/>
        <a:lstStyle/>
        <a:p>
          <a:endParaRPr lang="en-US"/>
        </a:p>
      </dgm:t>
    </dgm:pt>
    <dgm:pt modelId="{93CD0909-8DF3-4B11-AD6A-5D147CEF54A0}" type="sibTrans" cxnId="{4AEAFF15-FA70-48DD-B98A-40312488E1B5}">
      <dgm:prSet/>
      <dgm:spPr/>
      <dgm:t>
        <a:bodyPr/>
        <a:lstStyle/>
        <a:p>
          <a:endParaRPr lang="en-US"/>
        </a:p>
      </dgm:t>
    </dgm:pt>
    <dgm:pt modelId="{B21F46D3-D953-461E-A622-3B41C6E404B4}">
      <dgm:prSet/>
      <dgm:spPr/>
      <dgm:t>
        <a:bodyPr/>
        <a:lstStyle/>
        <a:p>
          <a:r>
            <a:rPr lang="en-CA" b="1" i="1"/>
            <a:t>Education and awareness raising: </a:t>
          </a:r>
          <a:r>
            <a:rPr lang="en-CA"/>
            <a:t>Tourism can help </a:t>
          </a:r>
          <a:r>
            <a:rPr lang="en-CA" b="1"/>
            <a:t>promote conservation</a:t>
          </a:r>
          <a:r>
            <a:rPr lang="en-CA"/>
            <a:t> by raising awareness amongst visitors through well-designed interpretation programmes. </a:t>
          </a:r>
          <a:endParaRPr lang="en-US"/>
        </a:p>
      </dgm:t>
    </dgm:pt>
    <dgm:pt modelId="{C107443D-2530-413F-B3A9-913D8AD0422C}" type="parTrans" cxnId="{D328124C-5094-4B38-8BF7-0615C6C41D34}">
      <dgm:prSet/>
      <dgm:spPr/>
      <dgm:t>
        <a:bodyPr/>
        <a:lstStyle/>
        <a:p>
          <a:endParaRPr lang="en-US"/>
        </a:p>
      </dgm:t>
    </dgm:pt>
    <dgm:pt modelId="{53C61518-01C4-4C26-9C29-8EFCB610F5B6}" type="sibTrans" cxnId="{D328124C-5094-4B38-8BF7-0615C6C41D34}">
      <dgm:prSet/>
      <dgm:spPr/>
      <dgm:t>
        <a:bodyPr/>
        <a:lstStyle/>
        <a:p>
          <a:endParaRPr lang="en-US"/>
        </a:p>
      </dgm:t>
    </dgm:pt>
    <dgm:pt modelId="{F04C1A0C-0401-4C72-BDBB-2F5CEDBDACFF}">
      <dgm:prSet/>
      <dgm:spPr/>
      <dgm:t>
        <a:bodyPr/>
        <a:lstStyle/>
        <a:p>
          <a:r>
            <a:rPr lang="en-CA" b="1" i="1"/>
            <a:t>Economic incentives for habitat protection: </a:t>
          </a:r>
          <a:r>
            <a:rPr lang="en-CA"/>
            <a:t>Tourism can bring </a:t>
          </a:r>
          <a:r>
            <a:rPr lang="en-CA" b="1"/>
            <a:t>economic value</a:t>
          </a:r>
          <a:r>
            <a:rPr lang="en-CA"/>
            <a:t> to natural and cultural resources.</a:t>
          </a:r>
          <a:endParaRPr lang="en-US"/>
        </a:p>
      </dgm:t>
    </dgm:pt>
    <dgm:pt modelId="{920DCF1E-740D-4090-B52F-84C3D4DFB650}" type="parTrans" cxnId="{8EEED616-BF87-4BA5-BC06-2F00C5FD7F53}">
      <dgm:prSet/>
      <dgm:spPr/>
      <dgm:t>
        <a:bodyPr/>
        <a:lstStyle/>
        <a:p>
          <a:endParaRPr lang="en-US"/>
        </a:p>
      </dgm:t>
    </dgm:pt>
    <dgm:pt modelId="{E3AD0CF6-C864-46EF-BE41-0F6C9FB30ABC}" type="sibTrans" cxnId="{8EEED616-BF87-4BA5-BC06-2F00C5FD7F53}">
      <dgm:prSet/>
      <dgm:spPr/>
      <dgm:t>
        <a:bodyPr/>
        <a:lstStyle/>
        <a:p>
          <a:endParaRPr lang="en-US"/>
        </a:p>
      </dgm:t>
    </dgm:pt>
    <dgm:pt modelId="{4E3BAF90-AB27-41C1-B88B-D89FC9E7A839}">
      <dgm:prSet/>
      <dgm:spPr/>
      <dgm:t>
        <a:bodyPr/>
        <a:lstStyle/>
        <a:p>
          <a:r>
            <a:rPr lang="en-CA" b="1" i="1"/>
            <a:t>Sustainable land management: </a:t>
          </a:r>
          <a:r>
            <a:rPr lang="en-CA"/>
            <a:t>Tourism can be a force for more sustainable land management by providing </a:t>
          </a:r>
          <a:r>
            <a:rPr lang="en-CA" b="1"/>
            <a:t>additional</a:t>
          </a:r>
          <a:r>
            <a:rPr lang="en-CA"/>
            <a:t> or </a:t>
          </a:r>
          <a:r>
            <a:rPr lang="en-CA" b="1"/>
            <a:t>alternative forms of livelihood</a:t>
          </a:r>
          <a:r>
            <a:rPr lang="en-CA"/>
            <a:t>. </a:t>
          </a:r>
          <a:endParaRPr lang="en-US"/>
        </a:p>
      </dgm:t>
    </dgm:pt>
    <dgm:pt modelId="{1E6956D6-8028-4438-A288-E3C22325181A}" type="parTrans" cxnId="{0B025FDD-E293-4DEB-AAA3-8DCCBC67FFFE}">
      <dgm:prSet/>
      <dgm:spPr/>
      <dgm:t>
        <a:bodyPr/>
        <a:lstStyle/>
        <a:p>
          <a:endParaRPr lang="en-US"/>
        </a:p>
      </dgm:t>
    </dgm:pt>
    <dgm:pt modelId="{F054F572-36D0-4EE1-8F5C-E789C28F18CE}" type="sibTrans" cxnId="{0B025FDD-E293-4DEB-AAA3-8DCCBC67FFFE}">
      <dgm:prSet/>
      <dgm:spPr/>
      <dgm:t>
        <a:bodyPr/>
        <a:lstStyle/>
        <a:p>
          <a:endParaRPr lang="en-US"/>
        </a:p>
      </dgm:t>
    </dgm:pt>
    <dgm:pt modelId="{D605A96F-3C38-5044-8A1B-05A15DBA2C7B}" type="pres">
      <dgm:prSet presAssocID="{2BD9BBA6-CD1E-4484-BADD-D13A217CA3FE}" presName="linear" presStyleCnt="0">
        <dgm:presLayoutVars>
          <dgm:animLvl val="lvl"/>
          <dgm:resizeHandles val="exact"/>
        </dgm:presLayoutVars>
      </dgm:prSet>
      <dgm:spPr/>
      <dgm:t>
        <a:bodyPr/>
        <a:lstStyle/>
        <a:p>
          <a:endParaRPr lang="en-GB"/>
        </a:p>
      </dgm:t>
    </dgm:pt>
    <dgm:pt modelId="{484A5EC0-4A2E-7442-A20A-416C8C6383C3}" type="pres">
      <dgm:prSet presAssocID="{C44A2F0B-49FC-433E-9701-DA060EEFE840}" presName="parentText" presStyleLbl="node1" presStyleIdx="0" presStyleCnt="5">
        <dgm:presLayoutVars>
          <dgm:chMax val="0"/>
          <dgm:bulletEnabled val="1"/>
        </dgm:presLayoutVars>
      </dgm:prSet>
      <dgm:spPr/>
      <dgm:t>
        <a:bodyPr/>
        <a:lstStyle/>
        <a:p>
          <a:endParaRPr lang="en-GB"/>
        </a:p>
      </dgm:t>
    </dgm:pt>
    <dgm:pt modelId="{0518139C-434B-C54F-97E3-AF576DF7DD90}" type="pres">
      <dgm:prSet presAssocID="{77BDB4F9-C0CE-42BA-8071-0C5AE3326621}" presName="spacer" presStyleCnt="0"/>
      <dgm:spPr/>
    </dgm:pt>
    <dgm:pt modelId="{F5BF872E-D8E3-C642-B400-A60E4A46848E}" type="pres">
      <dgm:prSet presAssocID="{919A94F5-78C2-4612-9B16-492A75E68124}" presName="parentText" presStyleLbl="node1" presStyleIdx="1" presStyleCnt="5">
        <dgm:presLayoutVars>
          <dgm:chMax val="0"/>
          <dgm:bulletEnabled val="1"/>
        </dgm:presLayoutVars>
      </dgm:prSet>
      <dgm:spPr/>
      <dgm:t>
        <a:bodyPr/>
        <a:lstStyle/>
        <a:p>
          <a:endParaRPr lang="en-GB"/>
        </a:p>
      </dgm:t>
    </dgm:pt>
    <dgm:pt modelId="{1AAD6780-9D0F-4B42-AA12-1FD4054E1CF1}" type="pres">
      <dgm:prSet presAssocID="{93CD0909-8DF3-4B11-AD6A-5D147CEF54A0}" presName="spacer" presStyleCnt="0"/>
      <dgm:spPr/>
    </dgm:pt>
    <dgm:pt modelId="{F8C84E87-69C3-A34C-AC45-5B0F439EC5D9}" type="pres">
      <dgm:prSet presAssocID="{B21F46D3-D953-461E-A622-3B41C6E404B4}" presName="parentText" presStyleLbl="node1" presStyleIdx="2" presStyleCnt="5">
        <dgm:presLayoutVars>
          <dgm:chMax val="0"/>
          <dgm:bulletEnabled val="1"/>
        </dgm:presLayoutVars>
      </dgm:prSet>
      <dgm:spPr/>
      <dgm:t>
        <a:bodyPr/>
        <a:lstStyle/>
        <a:p>
          <a:endParaRPr lang="en-GB"/>
        </a:p>
      </dgm:t>
    </dgm:pt>
    <dgm:pt modelId="{0712A5CA-002F-EE47-A7B6-36D7A61E6FE7}" type="pres">
      <dgm:prSet presAssocID="{53C61518-01C4-4C26-9C29-8EFCB610F5B6}" presName="spacer" presStyleCnt="0"/>
      <dgm:spPr/>
    </dgm:pt>
    <dgm:pt modelId="{58B91021-1A8C-944B-A322-A25D88FCBDE8}" type="pres">
      <dgm:prSet presAssocID="{F04C1A0C-0401-4C72-BDBB-2F5CEDBDACFF}" presName="parentText" presStyleLbl="node1" presStyleIdx="3" presStyleCnt="5">
        <dgm:presLayoutVars>
          <dgm:chMax val="0"/>
          <dgm:bulletEnabled val="1"/>
        </dgm:presLayoutVars>
      </dgm:prSet>
      <dgm:spPr/>
      <dgm:t>
        <a:bodyPr/>
        <a:lstStyle/>
        <a:p>
          <a:endParaRPr lang="en-GB"/>
        </a:p>
      </dgm:t>
    </dgm:pt>
    <dgm:pt modelId="{346B86C5-35F2-6342-9846-C9A1AF20C2B6}" type="pres">
      <dgm:prSet presAssocID="{E3AD0CF6-C864-46EF-BE41-0F6C9FB30ABC}" presName="spacer" presStyleCnt="0"/>
      <dgm:spPr/>
    </dgm:pt>
    <dgm:pt modelId="{F76434D0-EBCB-CA40-89D5-97248B00F926}" type="pres">
      <dgm:prSet presAssocID="{4E3BAF90-AB27-41C1-B88B-D89FC9E7A839}" presName="parentText" presStyleLbl="node1" presStyleIdx="4" presStyleCnt="5">
        <dgm:presLayoutVars>
          <dgm:chMax val="0"/>
          <dgm:bulletEnabled val="1"/>
        </dgm:presLayoutVars>
      </dgm:prSet>
      <dgm:spPr/>
      <dgm:t>
        <a:bodyPr/>
        <a:lstStyle/>
        <a:p>
          <a:endParaRPr lang="en-GB"/>
        </a:p>
      </dgm:t>
    </dgm:pt>
  </dgm:ptLst>
  <dgm:cxnLst>
    <dgm:cxn modelId="{85C8637B-299A-4277-978F-FEED37ED0C3B}" srcId="{2BD9BBA6-CD1E-4484-BADD-D13A217CA3FE}" destId="{C44A2F0B-49FC-433E-9701-DA060EEFE840}" srcOrd="0" destOrd="0" parTransId="{A9665121-EE5E-401A-B7B2-EE55B0D5653A}" sibTransId="{77BDB4F9-C0CE-42BA-8071-0C5AE3326621}"/>
    <dgm:cxn modelId="{8EEED616-BF87-4BA5-BC06-2F00C5FD7F53}" srcId="{2BD9BBA6-CD1E-4484-BADD-D13A217CA3FE}" destId="{F04C1A0C-0401-4C72-BDBB-2F5CEDBDACFF}" srcOrd="3" destOrd="0" parTransId="{920DCF1E-740D-4090-B52F-84C3D4DFB650}" sibTransId="{E3AD0CF6-C864-46EF-BE41-0F6C9FB30ABC}"/>
    <dgm:cxn modelId="{0C2DA630-1147-6A44-B7E0-9880FDBCA331}" type="presOf" srcId="{2BD9BBA6-CD1E-4484-BADD-D13A217CA3FE}" destId="{D605A96F-3C38-5044-8A1B-05A15DBA2C7B}" srcOrd="0" destOrd="0" presId="urn:microsoft.com/office/officeart/2005/8/layout/vList2"/>
    <dgm:cxn modelId="{D328124C-5094-4B38-8BF7-0615C6C41D34}" srcId="{2BD9BBA6-CD1E-4484-BADD-D13A217CA3FE}" destId="{B21F46D3-D953-461E-A622-3B41C6E404B4}" srcOrd="2" destOrd="0" parTransId="{C107443D-2530-413F-B3A9-913D8AD0422C}" sibTransId="{53C61518-01C4-4C26-9C29-8EFCB610F5B6}"/>
    <dgm:cxn modelId="{440356A6-6C32-F14B-A368-4B100DAA8B18}" type="presOf" srcId="{C44A2F0B-49FC-433E-9701-DA060EEFE840}" destId="{484A5EC0-4A2E-7442-A20A-416C8C6383C3}" srcOrd="0" destOrd="0" presId="urn:microsoft.com/office/officeart/2005/8/layout/vList2"/>
    <dgm:cxn modelId="{9227A74E-9F08-7040-BCA1-5A1907E96F84}" type="presOf" srcId="{919A94F5-78C2-4612-9B16-492A75E68124}" destId="{F5BF872E-D8E3-C642-B400-A60E4A46848E}" srcOrd="0" destOrd="0" presId="urn:microsoft.com/office/officeart/2005/8/layout/vList2"/>
    <dgm:cxn modelId="{4AEAFF15-FA70-48DD-B98A-40312488E1B5}" srcId="{2BD9BBA6-CD1E-4484-BADD-D13A217CA3FE}" destId="{919A94F5-78C2-4612-9B16-492A75E68124}" srcOrd="1" destOrd="0" parTransId="{2EBE71E9-1C45-40BF-BD4C-EDFB973B11CC}" sibTransId="{93CD0909-8DF3-4B11-AD6A-5D147CEF54A0}"/>
    <dgm:cxn modelId="{140933AC-8470-F64A-BC08-5F42B910CC75}" type="presOf" srcId="{4E3BAF90-AB27-41C1-B88B-D89FC9E7A839}" destId="{F76434D0-EBCB-CA40-89D5-97248B00F926}" srcOrd="0" destOrd="0" presId="urn:microsoft.com/office/officeart/2005/8/layout/vList2"/>
    <dgm:cxn modelId="{4B2DEE47-0909-9C4A-BE00-DDB17CB1CDB8}" type="presOf" srcId="{F04C1A0C-0401-4C72-BDBB-2F5CEDBDACFF}" destId="{58B91021-1A8C-944B-A322-A25D88FCBDE8}" srcOrd="0" destOrd="0" presId="urn:microsoft.com/office/officeart/2005/8/layout/vList2"/>
    <dgm:cxn modelId="{A83E4F82-8236-FB4B-95E2-5B4E630E1F1B}" type="presOf" srcId="{B21F46D3-D953-461E-A622-3B41C6E404B4}" destId="{F8C84E87-69C3-A34C-AC45-5B0F439EC5D9}" srcOrd="0" destOrd="0" presId="urn:microsoft.com/office/officeart/2005/8/layout/vList2"/>
    <dgm:cxn modelId="{0B025FDD-E293-4DEB-AAA3-8DCCBC67FFFE}" srcId="{2BD9BBA6-CD1E-4484-BADD-D13A217CA3FE}" destId="{4E3BAF90-AB27-41C1-B88B-D89FC9E7A839}" srcOrd="4" destOrd="0" parTransId="{1E6956D6-8028-4438-A288-E3C22325181A}" sibTransId="{F054F572-36D0-4EE1-8F5C-E789C28F18CE}"/>
    <dgm:cxn modelId="{B0EBC7BF-96EA-274F-9840-3095ADC4DF5A}" type="presParOf" srcId="{D605A96F-3C38-5044-8A1B-05A15DBA2C7B}" destId="{484A5EC0-4A2E-7442-A20A-416C8C6383C3}" srcOrd="0" destOrd="0" presId="urn:microsoft.com/office/officeart/2005/8/layout/vList2"/>
    <dgm:cxn modelId="{C12B1B6C-A3FF-CF4C-9E9B-558B3DF75BC1}" type="presParOf" srcId="{D605A96F-3C38-5044-8A1B-05A15DBA2C7B}" destId="{0518139C-434B-C54F-97E3-AF576DF7DD90}" srcOrd="1" destOrd="0" presId="urn:microsoft.com/office/officeart/2005/8/layout/vList2"/>
    <dgm:cxn modelId="{1FE20DEF-07C5-3446-BB5A-282BDD83F63A}" type="presParOf" srcId="{D605A96F-3C38-5044-8A1B-05A15DBA2C7B}" destId="{F5BF872E-D8E3-C642-B400-A60E4A46848E}" srcOrd="2" destOrd="0" presId="urn:microsoft.com/office/officeart/2005/8/layout/vList2"/>
    <dgm:cxn modelId="{50BB7C61-99D0-F147-A621-863E2C68C4E3}" type="presParOf" srcId="{D605A96F-3C38-5044-8A1B-05A15DBA2C7B}" destId="{1AAD6780-9D0F-4B42-AA12-1FD4054E1CF1}" srcOrd="3" destOrd="0" presId="urn:microsoft.com/office/officeart/2005/8/layout/vList2"/>
    <dgm:cxn modelId="{003E6BDB-338E-8D4B-AA53-964949750B71}" type="presParOf" srcId="{D605A96F-3C38-5044-8A1B-05A15DBA2C7B}" destId="{F8C84E87-69C3-A34C-AC45-5B0F439EC5D9}" srcOrd="4" destOrd="0" presId="urn:microsoft.com/office/officeart/2005/8/layout/vList2"/>
    <dgm:cxn modelId="{C69BE549-4AF9-2049-B17F-B626C19AA907}" type="presParOf" srcId="{D605A96F-3C38-5044-8A1B-05A15DBA2C7B}" destId="{0712A5CA-002F-EE47-A7B6-36D7A61E6FE7}" srcOrd="5" destOrd="0" presId="urn:microsoft.com/office/officeart/2005/8/layout/vList2"/>
    <dgm:cxn modelId="{A6777174-37B0-C44A-A76A-538B70842746}" type="presParOf" srcId="{D605A96F-3C38-5044-8A1B-05A15DBA2C7B}" destId="{58B91021-1A8C-944B-A322-A25D88FCBDE8}" srcOrd="6" destOrd="0" presId="urn:microsoft.com/office/officeart/2005/8/layout/vList2"/>
    <dgm:cxn modelId="{0ECABB8D-0AF6-C14B-8906-166D23D18418}" type="presParOf" srcId="{D605A96F-3C38-5044-8A1B-05A15DBA2C7B}" destId="{346B86C5-35F2-6342-9846-C9A1AF20C2B6}" srcOrd="7" destOrd="0" presId="urn:microsoft.com/office/officeart/2005/8/layout/vList2"/>
    <dgm:cxn modelId="{8C609E3A-6C6F-764E-B364-913F9CBB2E7F}" type="presParOf" srcId="{D605A96F-3C38-5044-8A1B-05A15DBA2C7B}" destId="{F76434D0-EBCB-CA40-89D5-97248B00F92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F15EC5A-C936-4B37-B0AB-9505596258A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02DB817-69C2-4A62-9BD9-C21F0ED25F9B}">
      <dgm:prSet/>
      <dgm:spPr/>
      <dgm:t>
        <a:bodyPr/>
        <a:lstStyle/>
        <a:p>
          <a:r>
            <a:rPr lang="en-CA"/>
            <a:t>Tourism generates jobs and business opportunities for the host population, and can </a:t>
          </a:r>
          <a:r>
            <a:rPr lang="en-CA" b="1"/>
            <a:t>help reduce</a:t>
          </a:r>
          <a:r>
            <a:rPr lang="en-CA"/>
            <a:t> or </a:t>
          </a:r>
          <a:r>
            <a:rPr lang="en-CA" b="1"/>
            <a:t>eliminate poverty</a:t>
          </a:r>
          <a:r>
            <a:rPr lang="en-CA"/>
            <a:t>.</a:t>
          </a:r>
          <a:endParaRPr lang="en-US"/>
        </a:p>
      </dgm:t>
    </dgm:pt>
    <dgm:pt modelId="{7922B8D4-20FE-4BB8-9CB4-E718104DF0D2}" type="parTrans" cxnId="{93FF0CF9-6FA2-4FC3-9D4D-A23D4116DFED}">
      <dgm:prSet/>
      <dgm:spPr/>
      <dgm:t>
        <a:bodyPr/>
        <a:lstStyle/>
        <a:p>
          <a:endParaRPr lang="en-US"/>
        </a:p>
      </dgm:t>
    </dgm:pt>
    <dgm:pt modelId="{9D2A3455-487E-44F0-B0D9-F8D92F5D1802}" type="sibTrans" cxnId="{93FF0CF9-6FA2-4FC3-9D4D-A23D4116DFED}">
      <dgm:prSet/>
      <dgm:spPr/>
      <dgm:t>
        <a:bodyPr/>
        <a:lstStyle/>
        <a:p>
          <a:endParaRPr lang="en-US"/>
        </a:p>
      </dgm:t>
    </dgm:pt>
    <dgm:pt modelId="{6ED8F2B7-A6FA-49E4-ADA3-F8477A49A2B5}">
      <dgm:prSet/>
      <dgm:spPr/>
      <dgm:t>
        <a:bodyPr/>
        <a:lstStyle/>
        <a:p>
          <a:r>
            <a:rPr lang="en-CA"/>
            <a:t>In 2018, total tourist arrivals to LDC was estimated at just over XXX million people, compared to approximately.</a:t>
          </a:r>
          <a:endParaRPr lang="en-US"/>
        </a:p>
      </dgm:t>
    </dgm:pt>
    <dgm:pt modelId="{29842C30-1439-4642-8D91-6FCF14B0949C}" type="parTrans" cxnId="{AEC0E40D-6F84-4B9E-BDBC-9C8C575924FB}">
      <dgm:prSet/>
      <dgm:spPr/>
      <dgm:t>
        <a:bodyPr/>
        <a:lstStyle/>
        <a:p>
          <a:endParaRPr lang="en-US"/>
        </a:p>
      </dgm:t>
    </dgm:pt>
    <dgm:pt modelId="{441B1C72-9F95-446D-8D7D-E72F13F53B15}" type="sibTrans" cxnId="{AEC0E40D-6F84-4B9E-BDBC-9C8C575924FB}">
      <dgm:prSet/>
      <dgm:spPr/>
      <dgm:t>
        <a:bodyPr/>
        <a:lstStyle/>
        <a:p>
          <a:endParaRPr lang="en-US"/>
        </a:p>
      </dgm:t>
    </dgm:pt>
    <dgm:pt modelId="{2A65AAF2-54A3-5B49-ADBD-B64EE72F68F3}" type="pres">
      <dgm:prSet presAssocID="{4F15EC5A-C936-4B37-B0AB-9505596258AE}" presName="linear" presStyleCnt="0">
        <dgm:presLayoutVars>
          <dgm:animLvl val="lvl"/>
          <dgm:resizeHandles val="exact"/>
        </dgm:presLayoutVars>
      </dgm:prSet>
      <dgm:spPr/>
      <dgm:t>
        <a:bodyPr/>
        <a:lstStyle/>
        <a:p>
          <a:endParaRPr lang="en-GB"/>
        </a:p>
      </dgm:t>
    </dgm:pt>
    <dgm:pt modelId="{2FB3C01B-1BC0-7F47-B13C-31309E5A8131}" type="pres">
      <dgm:prSet presAssocID="{E02DB817-69C2-4A62-9BD9-C21F0ED25F9B}" presName="parentText" presStyleLbl="node1" presStyleIdx="0" presStyleCnt="2">
        <dgm:presLayoutVars>
          <dgm:chMax val="0"/>
          <dgm:bulletEnabled val="1"/>
        </dgm:presLayoutVars>
      </dgm:prSet>
      <dgm:spPr/>
      <dgm:t>
        <a:bodyPr/>
        <a:lstStyle/>
        <a:p>
          <a:endParaRPr lang="en-GB"/>
        </a:p>
      </dgm:t>
    </dgm:pt>
    <dgm:pt modelId="{D924736A-01E8-BF41-9389-507C00326EDF}" type="pres">
      <dgm:prSet presAssocID="{9D2A3455-487E-44F0-B0D9-F8D92F5D1802}" presName="spacer" presStyleCnt="0"/>
      <dgm:spPr/>
    </dgm:pt>
    <dgm:pt modelId="{A5E4F689-EF5D-5B42-9D6A-9CFC4C7F4649}" type="pres">
      <dgm:prSet presAssocID="{6ED8F2B7-A6FA-49E4-ADA3-F8477A49A2B5}" presName="parentText" presStyleLbl="node1" presStyleIdx="1" presStyleCnt="2">
        <dgm:presLayoutVars>
          <dgm:chMax val="0"/>
          <dgm:bulletEnabled val="1"/>
        </dgm:presLayoutVars>
      </dgm:prSet>
      <dgm:spPr/>
      <dgm:t>
        <a:bodyPr/>
        <a:lstStyle/>
        <a:p>
          <a:endParaRPr lang="en-GB"/>
        </a:p>
      </dgm:t>
    </dgm:pt>
  </dgm:ptLst>
  <dgm:cxnLst>
    <dgm:cxn modelId="{488D1DA2-3FA8-2145-A990-8587B549E78A}" type="presOf" srcId="{E02DB817-69C2-4A62-9BD9-C21F0ED25F9B}" destId="{2FB3C01B-1BC0-7F47-B13C-31309E5A8131}" srcOrd="0" destOrd="0" presId="urn:microsoft.com/office/officeart/2005/8/layout/vList2"/>
    <dgm:cxn modelId="{93FF0CF9-6FA2-4FC3-9D4D-A23D4116DFED}" srcId="{4F15EC5A-C936-4B37-B0AB-9505596258AE}" destId="{E02DB817-69C2-4A62-9BD9-C21F0ED25F9B}" srcOrd="0" destOrd="0" parTransId="{7922B8D4-20FE-4BB8-9CB4-E718104DF0D2}" sibTransId="{9D2A3455-487E-44F0-B0D9-F8D92F5D1802}"/>
    <dgm:cxn modelId="{3BB9910A-A016-9541-948C-25EF301F9701}" type="presOf" srcId="{4F15EC5A-C936-4B37-B0AB-9505596258AE}" destId="{2A65AAF2-54A3-5B49-ADBD-B64EE72F68F3}" srcOrd="0" destOrd="0" presId="urn:microsoft.com/office/officeart/2005/8/layout/vList2"/>
    <dgm:cxn modelId="{CD7BF74D-26F1-DC48-97FB-FF21772401C9}" type="presOf" srcId="{6ED8F2B7-A6FA-49E4-ADA3-F8477A49A2B5}" destId="{A5E4F689-EF5D-5B42-9D6A-9CFC4C7F4649}" srcOrd="0" destOrd="0" presId="urn:microsoft.com/office/officeart/2005/8/layout/vList2"/>
    <dgm:cxn modelId="{AEC0E40D-6F84-4B9E-BDBC-9C8C575924FB}" srcId="{4F15EC5A-C936-4B37-B0AB-9505596258AE}" destId="{6ED8F2B7-A6FA-49E4-ADA3-F8477A49A2B5}" srcOrd="1" destOrd="0" parTransId="{29842C30-1439-4642-8D91-6FCF14B0949C}" sibTransId="{441B1C72-9F95-446D-8D7D-E72F13F53B15}"/>
    <dgm:cxn modelId="{57754E00-33C5-9042-83C2-8F17DC66D3EF}" type="presParOf" srcId="{2A65AAF2-54A3-5B49-ADBD-B64EE72F68F3}" destId="{2FB3C01B-1BC0-7F47-B13C-31309E5A8131}" srcOrd="0" destOrd="0" presId="urn:microsoft.com/office/officeart/2005/8/layout/vList2"/>
    <dgm:cxn modelId="{582A65FD-3C03-634E-BACA-60513D25908D}" type="presParOf" srcId="{2A65AAF2-54A3-5B49-ADBD-B64EE72F68F3}" destId="{D924736A-01E8-BF41-9389-507C00326EDF}" srcOrd="1" destOrd="0" presId="urn:microsoft.com/office/officeart/2005/8/layout/vList2"/>
    <dgm:cxn modelId="{10C30B95-87E1-E34A-B69D-651A7B22BED2}" type="presParOf" srcId="{2A65AAF2-54A3-5B49-ADBD-B64EE72F68F3}" destId="{A5E4F689-EF5D-5B42-9D6A-9CFC4C7F464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C80B440-9CEF-40DA-B30D-835D60A2860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FAFEBB7B-A590-4AA3-B0CE-DDE9F463BC03}">
      <dgm:prSet/>
      <dgm:spPr/>
      <dgm:t>
        <a:bodyPr/>
        <a:lstStyle/>
        <a:p>
          <a:r>
            <a:rPr lang="da-DK"/>
            <a:t>The quarterly report contains an introductory summary as well as the following elements:</a:t>
          </a:r>
          <a:endParaRPr lang="en-US"/>
        </a:p>
      </dgm:t>
    </dgm:pt>
    <dgm:pt modelId="{B8A104C0-F8CB-4695-8AE8-892B8BEF57E3}" type="parTrans" cxnId="{B0F80219-8496-4779-BEC6-E6BDFFA3E616}">
      <dgm:prSet/>
      <dgm:spPr/>
      <dgm:t>
        <a:bodyPr/>
        <a:lstStyle/>
        <a:p>
          <a:endParaRPr lang="en-US"/>
        </a:p>
      </dgm:t>
    </dgm:pt>
    <dgm:pt modelId="{7DA25F63-1819-469E-ADF8-27675FE4D828}" type="sibTrans" cxnId="{B0F80219-8496-4779-BEC6-E6BDFFA3E616}">
      <dgm:prSet/>
      <dgm:spPr/>
      <dgm:t>
        <a:bodyPr/>
        <a:lstStyle/>
        <a:p>
          <a:endParaRPr lang="en-US"/>
        </a:p>
      </dgm:t>
    </dgm:pt>
    <dgm:pt modelId="{92D57B86-7C55-4732-9365-73BC5BBF22A0}">
      <dgm:prSet/>
      <dgm:spPr/>
      <dgm:t>
        <a:bodyPr/>
        <a:lstStyle/>
        <a:p>
          <a:r>
            <a:rPr lang="da-DK" b="1"/>
            <a:t>Key figures on tourism in Greenland 2015 </a:t>
          </a:r>
          <a:r>
            <a:rPr lang="da-DK"/>
            <a:t>(source: tourismstat.gl and stat.gl)</a:t>
          </a:r>
          <a:endParaRPr lang="en-US"/>
        </a:p>
      </dgm:t>
    </dgm:pt>
    <dgm:pt modelId="{02E3C060-9363-44A4-B23D-3AC6A8E65414}" type="parTrans" cxnId="{DA940E68-CED2-4024-8709-27E9A848DC70}">
      <dgm:prSet/>
      <dgm:spPr/>
      <dgm:t>
        <a:bodyPr/>
        <a:lstStyle/>
        <a:p>
          <a:endParaRPr lang="en-US"/>
        </a:p>
      </dgm:t>
    </dgm:pt>
    <dgm:pt modelId="{3E2DF3A4-A954-4A55-82F2-55E3E23F7F67}" type="sibTrans" cxnId="{DA940E68-CED2-4024-8709-27E9A848DC70}">
      <dgm:prSet/>
      <dgm:spPr/>
      <dgm:t>
        <a:bodyPr/>
        <a:lstStyle/>
        <a:p>
          <a:endParaRPr lang="en-US"/>
        </a:p>
      </dgm:t>
    </dgm:pt>
    <dgm:pt modelId="{5CA1B7D0-3F9E-453D-A1C0-937D3453530C}">
      <dgm:prSet/>
      <dgm:spPr/>
      <dgm:t>
        <a:bodyPr/>
        <a:lstStyle/>
        <a:p>
          <a:r>
            <a:rPr lang="da-DK"/>
            <a:t>Flight passenger statistics </a:t>
          </a:r>
          <a:endParaRPr lang="en-US"/>
        </a:p>
      </dgm:t>
    </dgm:pt>
    <dgm:pt modelId="{91B1D3DD-652A-4EF2-BA44-30380A1C6EFB}" type="parTrans" cxnId="{BC37BA45-E42C-48B3-BF41-13E8F86BAA80}">
      <dgm:prSet/>
      <dgm:spPr/>
      <dgm:t>
        <a:bodyPr/>
        <a:lstStyle/>
        <a:p>
          <a:endParaRPr lang="en-US"/>
        </a:p>
      </dgm:t>
    </dgm:pt>
    <dgm:pt modelId="{78C23A14-877D-48F4-BE88-3AF15C4BA4E3}" type="sibTrans" cxnId="{BC37BA45-E42C-48B3-BF41-13E8F86BAA80}">
      <dgm:prSet/>
      <dgm:spPr/>
      <dgm:t>
        <a:bodyPr/>
        <a:lstStyle/>
        <a:p>
          <a:endParaRPr lang="en-US"/>
        </a:p>
      </dgm:t>
    </dgm:pt>
    <dgm:pt modelId="{04E85753-B9D9-4335-9167-58B0665B2FA3}">
      <dgm:prSet/>
      <dgm:spPr/>
      <dgm:t>
        <a:bodyPr/>
        <a:lstStyle/>
        <a:p>
          <a:r>
            <a:rPr lang="da-DK"/>
            <a:t>Cruise statistics</a:t>
          </a:r>
          <a:endParaRPr lang="en-US"/>
        </a:p>
      </dgm:t>
    </dgm:pt>
    <dgm:pt modelId="{657EC527-A60C-4216-8277-5D708AF8F731}" type="parTrans" cxnId="{D7C35BC5-4532-49CA-9FBB-5BC8C32E7EE1}">
      <dgm:prSet/>
      <dgm:spPr/>
      <dgm:t>
        <a:bodyPr/>
        <a:lstStyle/>
        <a:p>
          <a:endParaRPr lang="en-US"/>
        </a:p>
      </dgm:t>
    </dgm:pt>
    <dgm:pt modelId="{7F7CBB1A-73E2-4AFE-902E-FBE412530CCA}" type="sibTrans" cxnId="{D7C35BC5-4532-49CA-9FBB-5BC8C32E7EE1}">
      <dgm:prSet/>
      <dgm:spPr/>
      <dgm:t>
        <a:bodyPr/>
        <a:lstStyle/>
        <a:p>
          <a:endParaRPr lang="en-US"/>
        </a:p>
      </dgm:t>
    </dgm:pt>
    <dgm:pt modelId="{C41F6A08-E3D6-4AAD-BF59-D90084EA3F3B}">
      <dgm:prSet/>
      <dgm:spPr/>
      <dgm:t>
        <a:bodyPr/>
        <a:lstStyle/>
        <a:p>
          <a:r>
            <a:rPr lang="da-DK"/>
            <a:t>Overnight stay statistics</a:t>
          </a:r>
          <a:endParaRPr lang="en-US"/>
        </a:p>
      </dgm:t>
    </dgm:pt>
    <dgm:pt modelId="{119F5EEA-9F14-48C3-826D-03D463A2DC71}" type="parTrans" cxnId="{AD35DB13-4634-45C9-8A84-20E13D05EADD}">
      <dgm:prSet/>
      <dgm:spPr/>
      <dgm:t>
        <a:bodyPr/>
        <a:lstStyle/>
        <a:p>
          <a:endParaRPr lang="en-US"/>
        </a:p>
      </dgm:t>
    </dgm:pt>
    <dgm:pt modelId="{9BC2B71D-261F-472A-942A-A71555EDC9E2}" type="sibTrans" cxnId="{AD35DB13-4634-45C9-8A84-20E13D05EADD}">
      <dgm:prSet/>
      <dgm:spPr/>
      <dgm:t>
        <a:bodyPr/>
        <a:lstStyle/>
        <a:p>
          <a:endParaRPr lang="en-US"/>
        </a:p>
      </dgm:t>
    </dgm:pt>
    <dgm:pt modelId="{1B0AFD73-912F-481D-B085-BBB237C1D155}">
      <dgm:prSet/>
      <dgm:spPr/>
      <dgm:t>
        <a:bodyPr/>
        <a:lstStyle/>
        <a:p>
          <a:r>
            <a:rPr lang="da-DK" b="1"/>
            <a:t>Additional data</a:t>
          </a:r>
          <a:endParaRPr lang="en-US"/>
        </a:p>
      </dgm:t>
    </dgm:pt>
    <dgm:pt modelId="{D53A2019-98B8-4BB4-8B6E-EFC23B4E548E}" type="parTrans" cxnId="{1FE64992-44B0-478F-97A6-6DE1E7CBBB44}">
      <dgm:prSet/>
      <dgm:spPr/>
      <dgm:t>
        <a:bodyPr/>
        <a:lstStyle/>
        <a:p>
          <a:endParaRPr lang="en-US"/>
        </a:p>
      </dgm:t>
    </dgm:pt>
    <dgm:pt modelId="{8279AC9A-0364-4303-ADC6-9FE27F82654E}" type="sibTrans" cxnId="{1FE64992-44B0-478F-97A6-6DE1E7CBBB44}">
      <dgm:prSet/>
      <dgm:spPr/>
      <dgm:t>
        <a:bodyPr/>
        <a:lstStyle/>
        <a:p>
          <a:endParaRPr lang="en-US"/>
        </a:p>
      </dgm:t>
    </dgm:pt>
    <dgm:pt modelId="{0D9F0310-4484-4DE2-BEA6-22A0E8D8FF35}">
      <dgm:prSet/>
      <dgm:spPr/>
      <dgm:t>
        <a:bodyPr/>
        <a:lstStyle/>
        <a:p>
          <a:r>
            <a:rPr lang="da-DK"/>
            <a:t>User data on greenland.com (source: Google Analytics)</a:t>
          </a:r>
          <a:endParaRPr lang="en-US"/>
        </a:p>
      </dgm:t>
    </dgm:pt>
    <dgm:pt modelId="{2DDC9AC4-B102-4276-8036-6E3F642C3F44}" type="parTrans" cxnId="{EBBC30C5-0109-44BB-BA20-52E8CE621E81}">
      <dgm:prSet/>
      <dgm:spPr/>
      <dgm:t>
        <a:bodyPr/>
        <a:lstStyle/>
        <a:p>
          <a:endParaRPr lang="en-US"/>
        </a:p>
      </dgm:t>
    </dgm:pt>
    <dgm:pt modelId="{6FE15B2F-5A05-4284-8319-C106F140ED4F}" type="sibTrans" cxnId="{EBBC30C5-0109-44BB-BA20-52E8CE621E81}">
      <dgm:prSet/>
      <dgm:spPr/>
      <dgm:t>
        <a:bodyPr/>
        <a:lstStyle/>
        <a:p>
          <a:endParaRPr lang="en-US"/>
        </a:p>
      </dgm:t>
    </dgm:pt>
    <dgm:pt modelId="{BFDCE8D6-3AD1-45D2-8244-A78054D74524}">
      <dgm:prSet/>
      <dgm:spPr/>
      <dgm:t>
        <a:bodyPr/>
        <a:lstStyle/>
        <a:p>
          <a:r>
            <a:rPr lang="da-DK"/>
            <a:t>The latest quarter key figures on Iceland (source: statice.is)</a:t>
          </a:r>
          <a:endParaRPr lang="en-US"/>
        </a:p>
      </dgm:t>
    </dgm:pt>
    <dgm:pt modelId="{CAB64F61-C5DD-493B-8CE0-49EDC7A4E052}" type="parTrans" cxnId="{F041B8DB-8F93-4B99-AD77-EF80048E5D3B}">
      <dgm:prSet/>
      <dgm:spPr/>
      <dgm:t>
        <a:bodyPr/>
        <a:lstStyle/>
        <a:p>
          <a:endParaRPr lang="en-US"/>
        </a:p>
      </dgm:t>
    </dgm:pt>
    <dgm:pt modelId="{72AD8323-B3AF-4EE1-A625-5DBDEF6A8D37}" type="sibTrans" cxnId="{F041B8DB-8F93-4B99-AD77-EF80048E5D3B}">
      <dgm:prSet/>
      <dgm:spPr/>
      <dgm:t>
        <a:bodyPr/>
        <a:lstStyle/>
        <a:p>
          <a:endParaRPr lang="en-US"/>
        </a:p>
      </dgm:t>
    </dgm:pt>
    <dgm:pt modelId="{62597454-C20C-4DAE-8F88-5CA082475FEC}">
      <dgm:prSet/>
      <dgm:spPr/>
      <dgm:t>
        <a:bodyPr/>
        <a:lstStyle/>
        <a:p>
          <a:r>
            <a:rPr lang="da-DK"/>
            <a:t>The latest international trends and tendencies (source: see last page)</a:t>
          </a:r>
          <a:endParaRPr lang="en-US"/>
        </a:p>
      </dgm:t>
    </dgm:pt>
    <dgm:pt modelId="{E2C9F17C-181F-4B6F-87F7-4A147BC399A3}" type="parTrans" cxnId="{8DC0747D-B386-47CC-A8EB-77DBD24A4E55}">
      <dgm:prSet/>
      <dgm:spPr/>
      <dgm:t>
        <a:bodyPr/>
        <a:lstStyle/>
        <a:p>
          <a:endParaRPr lang="en-US"/>
        </a:p>
      </dgm:t>
    </dgm:pt>
    <dgm:pt modelId="{A4600A99-ADE0-46AD-A1BC-33074899422A}" type="sibTrans" cxnId="{8DC0747D-B386-47CC-A8EB-77DBD24A4E55}">
      <dgm:prSet/>
      <dgm:spPr/>
      <dgm:t>
        <a:bodyPr/>
        <a:lstStyle/>
        <a:p>
          <a:endParaRPr lang="en-US"/>
        </a:p>
      </dgm:t>
    </dgm:pt>
    <dgm:pt modelId="{3E1ED70C-82DE-C54C-99FA-DDC98768F4C7}" type="pres">
      <dgm:prSet presAssocID="{CC80B440-9CEF-40DA-B30D-835D60A28606}" presName="diagram" presStyleCnt="0">
        <dgm:presLayoutVars>
          <dgm:dir/>
          <dgm:resizeHandles val="exact"/>
        </dgm:presLayoutVars>
      </dgm:prSet>
      <dgm:spPr/>
      <dgm:t>
        <a:bodyPr/>
        <a:lstStyle/>
        <a:p>
          <a:endParaRPr lang="en-GB"/>
        </a:p>
      </dgm:t>
    </dgm:pt>
    <dgm:pt modelId="{48840720-6F21-2749-9DE0-30820F43D782}" type="pres">
      <dgm:prSet presAssocID="{FAFEBB7B-A590-4AA3-B0CE-DDE9F463BC03}" presName="node" presStyleLbl="node1" presStyleIdx="0" presStyleCnt="3">
        <dgm:presLayoutVars>
          <dgm:bulletEnabled val="1"/>
        </dgm:presLayoutVars>
      </dgm:prSet>
      <dgm:spPr/>
      <dgm:t>
        <a:bodyPr/>
        <a:lstStyle/>
        <a:p>
          <a:endParaRPr lang="en-GB"/>
        </a:p>
      </dgm:t>
    </dgm:pt>
    <dgm:pt modelId="{AD039B4E-CFD5-9F46-8BFE-BEFB3737363E}" type="pres">
      <dgm:prSet presAssocID="{7DA25F63-1819-469E-ADF8-27675FE4D828}" presName="sibTrans" presStyleCnt="0"/>
      <dgm:spPr/>
    </dgm:pt>
    <dgm:pt modelId="{8F3BD96B-4DA6-1741-8A20-6E7D2273F56C}" type="pres">
      <dgm:prSet presAssocID="{92D57B86-7C55-4732-9365-73BC5BBF22A0}" presName="node" presStyleLbl="node1" presStyleIdx="1" presStyleCnt="3">
        <dgm:presLayoutVars>
          <dgm:bulletEnabled val="1"/>
        </dgm:presLayoutVars>
      </dgm:prSet>
      <dgm:spPr/>
      <dgm:t>
        <a:bodyPr/>
        <a:lstStyle/>
        <a:p>
          <a:endParaRPr lang="en-GB"/>
        </a:p>
      </dgm:t>
    </dgm:pt>
    <dgm:pt modelId="{2DA2F098-3AAB-F448-8953-52A2A4BDC637}" type="pres">
      <dgm:prSet presAssocID="{3E2DF3A4-A954-4A55-82F2-55E3E23F7F67}" presName="sibTrans" presStyleCnt="0"/>
      <dgm:spPr/>
    </dgm:pt>
    <dgm:pt modelId="{C0E3374B-64A1-6948-A492-3A904B9468A0}" type="pres">
      <dgm:prSet presAssocID="{1B0AFD73-912F-481D-B085-BBB237C1D155}" presName="node" presStyleLbl="node1" presStyleIdx="2" presStyleCnt="3">
        <dgm:presLayoutVars>
          <dgm:bulletEnabled val="1"/>
        </dgm:presLayoutVars>
      </dgm:prSet>
      <dgm:spPr/>
      <dgm:t>
        <a:bodyPr/>
        <a:lstStyle/>
        <a:p>
          <a:endParaRPr lang="en-GB"/>
        </a:p>
      </dgm:t>
    </dgm:pt>
  </dgm:ptLst>
  <dgm:cxnLst>
    <dgm:cxn modelId="{AD35DB13-4634-45C9-8A84-20E13D05EADD}" srcId="{92D57B86-7C55-4732-9365-73BC5BBF22A0}" destId="{C41F6A08-E3D6-4AAD-BF59-D90084EA3F3B}" srcOrd="2" destOrd="0" parTransId="{119F5EEA-9F14-48C3-826D-03D463A2DC71}" sibTransId="{9BC2B71D-261F-472A-942A-A71555EDC9E2}"/>
    <dgm:cxn modelId="{B11140E8-89DF-7C44-9262-563393A55B05}" type="presOf" srcId="{FAFEBB7B-A590-4AA3-B0CE-DDE9F463BC03}" destId="{48840720-6F21-2749-9DE0-30820F43D782}" srcOrd="0" destOrd="0" presId="urn:microsoft.com/office/officeart/2005/8/layout/default"/>
    <dgm:cxn modelId="{BC37BA45-E42C-48B3-BF41-13E8F86BAA80}" srcId="{92D57B86-7C55-4732-9365-73BC5BBF22A0}" destId="{5CA1B7D0-3F9E-453D-A1C0-937D3453530C}" srcOrd="0" destOrd="0" parTransId="{91B1D3DD-652A-4EF2-BA44-30380A1C6EFB}" sibTransId="{78C23A14-877D-48F4-BE88-3AF15C4BA4E3}"/>
    <dgm:cxn modelId="{EBBC30C5-0109-44BB-BA20-52E8CE621E81}" srcId="{1B0AFD73-912F-481D-B085-BBB237C1D155}" destId="{0D9F0310-4484-4DE2-BEA6-22A0E8D8FF35}" srcOrd="0" destOrd="0" parTransId="{2DDC9AC4-B102-4276-8036-6E3F642C3F44}" sibTransId="{6FE15B2F-5A05-4284-8319-C106F140ED4F}"/>
    <dgm:cxn modelId="{8DC0747D-B386-47CC-A8EB-77DBD24A4E55}" srcId="{1B0AFD73-912F-481D-B085-BBB237C1D155}" destId="{62597454-C20C-4DAE-8F88-5CA082475FEC}" srcOrd="2" destOrd="0" parTransId="{E2C9F17C-181F-4B6F-87F7-4A147BC399A3}" sibTransId="{A4600A99-ADE0-46AD-A1BC-33074899422A}"/>
    <dgm:cxn modelId="{4534E4A3-98B6-BE45-BEAA-45B55B5AAF60}" type="presOf" srcId="{92D57B86-7C55-4732-9365-73BC5BBF22A0}" destId="{8F3BD96B-4DA6-1741-8A20-6E7D2273F56C}" srcOrd="0" destOrd="0" presId="urn:microsoft.com/office/officeart/2005/8/layout/default"/>
    <dgm:cxn modelId="{1CC3145F-5CD4-3648-910D-3C0D76FB3DAA}" type="presOf" srcId="{62597454-C20C-4DAE-8F88-5CA082475FEC}" destId="{C0E3374B-64A1-6948-A492-3A904B9468A0}" srcOrd="0" destOrd="3" presId="urn:microsoft.com/office/officeart/2005/8/layout/default"/>
    <dgm:cxn modelId="{5BA349EA-ECA2-D541-8B28-77B019DC13F7}" type="presOf" srcId="{5CA1B7D0-3F9E-453D-A1C0-937D3453530C}" destId="{8F3BD96B-4DA6-1741-8A20-6E7D2273F56C}" srcOrd="0" destOrd="1" presId="urn:microsoft.com/office/officeart/2005/8/layout/default"/>
    <dgm:cxn modelId="{3C6016C7-455C-B14D-BABD-78F272EC7B06}" type="presOf" srcId="{04E85753-B9D9-4335-9167-58B0665B2FA3}" destId="{8F3BD96B-4DA6-1741-8A20-6E7D2273F56C}" srcOrd="0" destOrd="2" presId="urn:microsoft.com/office/officeart/2005/8/layout/default"/>
    <dgm:cxn modelId="{EEFD418B-0B72-5F48-A94C-1D9199AC1D21}" type="presOf" srcId="{CC80B440-9CEF-40DA-B30D-835D60A28606}" destId="{3E1ED70C-82DE-C54C-99FA-DDC98768F4C7}" srcOrd="0" destOrd="0" presId="urn:microsoft.com/office/officeart/2005/8/layout/default"/>
    <dgm:cxn modelId="{D7C35BC5-4532-49CA-9FBB-5BC8C32E7EE1}" srcId="{92D57B86-7C55-4732-9365-73BC5BBF22A0}" destId="{04E85753-B9D9-4335-9167-58B0665B2FA3}" srcOrd="1" destOrd="0" parTransId="{657EC527-A60C-4216-8277-5D708AF8F731}" sibTransId="{7F7CBB1A-73E2-4AFE-902E-FBE412530CCA}"/>
    <dgm:cxn modelId="{662A33AD-18FF-944B-9B88-BC7B4AFAF208}" type="presOf" srcId="{0D9F0310-4484-4DE2-BEA6-22A0E8D8FF35}" destId="{C0E3374B-64A1-6948-A492-3A904B9468A0}" srcOrd="0" destOrd="1" presId="urn:microsoft.com/office/officeart/2005/8/layout/default"/>
    <dgm:cxn modelId="{1FE64992-44B0-478F-97A6-6DE1E7CBBB44}" srcId="{CC80B440-9CEF-40DA-B30D-835D60A28606}" destId="{1B0AFD73-912F-481D-B085-BBB237C1D155}" srcOrd="2" destOrd="0" parTransId="{D53A2019-98B8-4BB4-8B6E-EFC23B4E548E}" sibTransId="{8279AC9A-0364-4303-ADC6-9FE27F82654E}"/>
    <dgm:cxn modelId="{2B89A26A-C06A-5B44-9F0F-1B8E08597C8F}" type="presOf" srcId="{1B0AFD73-912F-481D-B085-BBB237C1D155}" destId="{C0E3374B-64A1-6948-A492-3A904B9468A0}" srcOrd="0" destOrd="0" presId="urn:microsoft.com/office/officeart/2005/8/layout/default"/>
    <dgm:cxn modelId="{0898E6A4-A547-9F4B-BB3E-9151AD25AD20}" type="presOf" srcId="{C41F6A08-E3D6-4AAD-BF59-D90084EA3F3B}" destId="{8F3BD96B-4DA6-1741-8A20-6E7D2273F56C}" srcOrd="0" destOrd="3" presId="urn:microsoft.com/office/officeart/2005/8/layout/default"/>
    <dgm:cxn modelId="{B0F80219-8496-4779-BEC6-E6BDFFA3E616}" srcId="{CC80B440-9CEF-40DA-B30D-835D60A28606}" destId="{FAFEBB7B-A590-4AA3-B0CE-DDE9F463BC03}" srcOrd="0" destOrd="0" parTransId="{B8A104C0-F8CB-4695-8AE8-892B8BEF57E3}" sibTransId="{7DA25F63-1819-469E-ADF8-27675FE4D828}"/>
    <dgm:cxn modelId="{F041B8DB-8F93-4B99-AD77-EF80048E5D3B}" srcId="{1B0AFD73-912F-481D-B085-BBB237C1D155}" destId="{BFDCE8D6-3AD1-45D2-8244-A78054D74524}" srcOrd="1" destOrd="0" parTransId="{CAB64F61-C5DD-493B-8CE0-49EDC7A4E052}" sibTransId="{72AD8323-B3AF-4EE1-A625-5DBDEF6A8D37}"/>
    <dgm:cxn modelId="{CB53B410-4014-C64D-88FE-810660A44CDC}" type="presOf" srcId="{BFDCE8D6-3AD1-45D2-8244-A78054D74524}" destId="{C0E3374B-64A1-6948-A492-3A904B9468A0}" srcOrd="0" destOrd="2" presId="urn:microsoft.com/office/officeart/2005/8/layout/default"/>
    <dgm:cxn modelId="{DA940E68-CED2-4024-8709-27E9A848DC70}" srcId="{CC80B440-9CEF-40DA-B30D-835D60A28606}" destId="{92D57B86-7C55-4732-9365-73BC5BBF22A0}" srcOrd="1" destOrd="0" parTransId="{02E3C060-9363-44A4-B23D-3AC6A8E65414}" sibTransId="{3E2DF3A4-A954-4A55-82F2-55E3E23F7F67}"/>
    <dgm:cxn modelId="{2FD08F5F-EBB4-6045-8E06-9A8E521CBB0F}" type="presParOf" srcId="{3E1ED70C-82DE-C54C-99FA-DDC98768F4C7}" destId="{48840720-6F21-2749-9DE0-30820F43D782}" srcOrd="0" destOrd="0" presId="urn:microsoft.com/office/officeart/2005/8/layout/default"/>
    <dgm:cxn modelId="{A7676A1A-67C5-CC4C-84E6-AFBC75F9AFB0}" type="presParOf" srcId="{3E1ED70C-82DE-C54C-99FA-DDC98768F4C7}" destId="{AD039B4E-CFD5-9F46-8BFE-BEFB3737363E}" srcOrd="1" destOrd="0" presId="urn:microsoft.com/office/officeart/2005/8/layout/default"/>
    <dgm:cxn modelId="{C522E623-1A5C-4147-A64F-A6CE299446C8}" type="presParOf" srcId="{3E1ED70C-82DE-C54C-99FA-DDC98768F4C7}" destId="{8F3BD96B-4DA6-1741-8A20-6E7D2273F56C}" srcOrd="2" destOrd="0" presId="urn:microsoft.com/office/officeart/2005/8/layout/default"/>
    <dgm:cxn modelId="{56BEFF30-687D-AA49-A0D3-0486B6692C28}" type="presParOf" srcId="{3E1ED70C-82DE-C54C-99FA-DDC98768F4C7}" destId="{2DA2F098-3AAB-F448-8953-52A2A4BDC637}" srcOrd="3" destOrd="0" presId="urn:microsoft.com/office/officeart/2005/8/layout/default"/>
    <dgm:cxn modelId="{68EEB8E5-BB71-824C-AABA-78EA5FCA24BE}" type="presParOf" srcId="{3E1ED70C-82DE-C54C-99FA-DDC98768F4C7}" destId="{C0E3374B-64A1-6948-A492-3A904B9468A0}"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05F1ED-0B7B-45C5-B7AE-EEA521B3B449}"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CB84E94-BB2B-4819-B8B8-4DC989B7D992}">
      <dgm:prSet/>
      <dgm:spPr/>
      <dgm:t>
        <a:bodyPr/>
        <a:lstStyle/>
        <a:p>
          <a:r>
            <a:rPr lang="en-US"/>
            <a:t>Barcelona</a:t>
          </a:r>
        </a:p>
      </dgm:t>
    </dgm:pt>
    <dgm:pt modelId="{FC76EDCD-4B6A-4DB3-9D68-DA4C5128ECD6}" type="parTrans" cxnId="{8E97230F-6F1F-453B-9659-2C6CED5F0EEE}">
      <dgm:prSet/>
      <dgm:spPr/>
      <dgm:t>
        <a:bodyPr/>
        <a:lstStyle/>
        <a:p>
          <a:endParaRPr lang="en-US"/>
        </a:p>
      </dgm:t>
    </dgm:pt>
    <dgm:pt modelId="{7C440274-F8DB-4368-A4D5-4A74A60E85BD}" type="sibTrans" cxnId="{8E97230F-6F1F-453B-9659-2C6CED5F0EEE}">
      <dgm:prSet/>
      <dgm:spPr/>
      <dgm:t>
        <a:bodyPr/>
        <a:lstStyle/>
        <a:p>
          <a:endParaRPr lang="en-US"/>
        </a:p>
      </dgm:t>
    </dgm:pt>
    <dgm:pt modelId="{8EB6128F-AD24-4865-AB7A-175FF872F9A8}">
      <dgm:prSet/>
      <dgm:spPr/>
      <dgm:t>
        <a:bodyPr/>
        <a:lstStyle/>
        <a:p>
          <a:r>
            <a:rPr lang="en-US"/>
            <a:t>Lisbon</a:t>
          </a:r>
        </a:p>
      </dgm:t>
    </dgm:pt>
    <dgm:pt modelId="{6A113766-136F-420E-B4C1-F4148B28D077}" type="parTrans" cxnId="{75686BCA-2FB0-4102-A808-98F459D8E198}">
      <dgm:prSet/>
      <dgm:spPr/>
      <dgm:t>
        <a:bodyPr/>
        <a:lstStyle/>
        <a:p>
          <a:endParaRPr lang="en-US"/>
        </a:p>
      </dgm:t>
    </dgm:pt>
    <dgm:pt modelId="{CC811C57-30CA-4F13-AD27-02D401721683}" type="sibTrans" cxnId="{75686BCA-2FB0-4102-A808-98F459D8E198}">
      <dgm:prSet/>
      <dgm:spPr/>
      <dgm:t>
        <a:bodyPr/>
        <a:lstStyle/>
        <a:p>
          <a:endParaRPr lang="en-US"/>
        </a:p>
      </dgm:t>
    </dgm:pt>
    <dgm:pt modelId="{CC3E756C-F992-4C8B-8EE3-36CDEC0F87C0}">
      <dgm:prSet/>
      <dgm:spPr/>
      <dgm:t>
        <a:bodyPr/>
        <a:lstStyle/>
        <a:p>
          <a:r>
            <a:rPr lang="en-US"/>
            <a:t>Seville</a:t>
          </a:r>
        </a:p>
      </dgm:t>
    </dgm:pt>
    <dgm:pt modelId="{7FE41031-27BC-437F-A01A-C70BD568C9FE}" type="parTrans" cxnId="{B2AA3323-41B7-40A2-ACDD-1F789FEB8C8C}">
      <dgm:prSet/>
      <dgm:spPr/>
      <dgm:t>
        <a:bodyPr/>
        <a:lstStyle/>
        <a:p>
          <a:endParaRPr lang="en-US"/>
        </a:p>
      </dgm:t>
    </dgm:pt>
    <dgm:pt modelId="{19777C8C-738F-4123-94CF-28CEBC7C5337}" type="sibTrans" cxnId="{B2AA3323-41B7-40A2-ACDD-1F789FEB8C8C}">
      <dgm:prSet/>
      <dgm:spPr/>
      <dgm:t>
        <a:bodyPr/>
        <a:lstStyle/>
        <a:p>
          <a:endParaRPr lang="en-US"/>
        </a:p>
      </dgm:t>
    </dgm:pt>
    <dgm:pt modelId="{F01292D4-9340-4854-88AE-28CA15278741}">
      <dgm:prSet/>
      <dgm:spPr/>
      <dgm:t>
        <a:bodyPr/>
        <a:lstStyle/>
        <a:p>
          <a:r>
            <a:rPr lang="en-US"/>
            <a:t>Madrid</a:t>
          </a:r>
        </a:p>
      </dgm:t>
    </dgm:pt>
    <dgm:pt modelId="{708D6C42-AD10-4010-95E2-C31DC03301FD}" type="parTrans" cxnId="{848B2F2F-E781-4720-BBA5-FD7C9F786312}">
      <dgm:prSet/>
      <dgm:spPr/>
      <dgm:t>
        <a:bodyPr/>
        <a:lstStyle/>
        <a:p>
          <a:endParaRPr lang="en-US"/>
        </a:p>
      </dgm:t>
    </dgm:pt>
    <dgm:pt modelId="{93EFE357-F4F9-43B2-B3B2-40404C7D501C}" type="sibTrans" cxnId="{848B2F2F-E781-4720-BBA5-FD7C9F786312}">
      <dgm:prSet/>
      <dgm:spPr/>
      <dgm:t>
        <a:bodyPr/>
        <a:lstStyle/>
        <a:p>
          <a:endParaRPr lang="en-US"/>
        </a:p>
      </dgm:t>
    </dgm:pt>
    <dgm:pt modelId="{AB0FF18A-7022-4535-858C-14D1D5D7C306}">
      <dgm:prSet/>
      <dgm:spPr/>
      <dgm:t>
        <a:bodyPr/>
        <a:lstStyle/>
        <a:p>
          <a:r>
            <a:rPr lang="en-US"/>
            <a:t>Gibraltar</a:t>
          </a:r>
        </a:p>
      </dgm:t>
    </dgm:pt>
    <dgm:pt modelId="{E4D43895-FDAF-4394-8A62-CBA748C1FD21}" type="parTrans" cxnId="{83BB1931-14A5-4880-9518-7640E3509A58}">
      <dgm:prSet/>
      <dgm:spPr/>
      <dgm:t>
        <a:bodyPr/>
        <a:lstStyle/>
        <a:p>
          <a:endParaRPr lang="en-US"/>
        </a:p>
      </dgm:t>
    </dgm:pt>
    <dgm:pt modelId="{980B7E84-8C69-46A0-A2DC-EBE4878AB876}" type="sibTrans" cxnId="{83BB1931-14A5-4880-9518-7640E3509A58}">
      <dgm:prSet/>
      <dgm:spPr/>
      <dgm:t>
        <a:bodyPr/>
        <a:lstStyle/>
        <a:p>
          <a:endParaRPr lang="en-US"/>
        </a:p>
      </dgm:t>
    </dgm:pt>
    <dgm:pt modelId="{CE22A351-BAC6-4CDB-ADFD-0C4C14433511}">
      <dgm:prSet/>
      <dgm:spPr/>
      <dgm:t>
        <a:bodyPr/>
        <a:lstStyle/>
        <a:p>
          <a:r>
            <a:rPr lang="en-US"/>
            <a:t>Basque Country</a:t>
          </a:r>
        </a:p>
      </dgm:t>
    </dgm:pt>
    <dgm:pt modelId="{EDDD5AF6-4B12-47AB-B9E4-732B690D7483}" type="parTrans" cxnId="{7A5B3EE6-D517-4C87-8937-C61F79A70712}">
      <dgm:prSet/>
      <dgm:spPr/>
      <dgm:t>
        <a:bodyPr/>
        <a:lstStyle/>
        <a:p>
          <a:endParaRPr lang="en-US"/>
        </a:p>
      </dgm:t>
    </dgm:pt>
    <dgm:pt modelId="{64CB54DF-50B9-49B4-881D-D8AE0F9973EE}" type="sibTrans" cxnId="{7A5B3EE6-D517-4C87-8937-C61F79A70712}">
      <dgm:prSet/>
      <dgm:spPr/>
      <dgm:t>
        <a:bodyPr/>
        <a:lstStyle/>
        <a:p>
          <a:endParaRPr lang="en-US"/>
        </a:p>
      </dgm:t>
    </dgm:pt>
    <dgm:pt modelId="{59529243-5BED-430A-9562-D5481DB8ABEF}">
      <dgm:prSet/>
      <dgm:spPr/>
      <dgm:t>
        <a:bodyPr/>
        <a:lstStyle/>
        <a:p>
          <a:r>
            <a:rPr lang="en-US"/>
            <a:t>Catalonia</a:t>
          </a:r>
        </a:p>
      </dgm:t>
    </dgm:pt>
    <dgm:pt modelId="{ECDC33FC-1293-4608-8D87-6217C568FC57}" type="parTrans" cxnId="{14C9847C-AB91-4AD2-BD76-E6EC271E0BB0}">
      <dgm:prSet/>
      <dgm:spPr/>
      <dgm:t>
        <a:bodyPr/>
        <a:lstStyle/>
        <a:p>
          <a:endParaRPr lang="en-US"/>
        </a:p>
      </dgm:t>
    </dgm:pt>
    <dgm:pt modelId="{F3CB56EC-3E5F-47E4-B7A7-7637B861CEDB}" type="sibTrans" cxnId="{14C9847C-AB91-4AD2-BD76-E6EC271E0BB0}">
      <dgm:prSet/>
      <dgm:spPr/>
      <dgm:t>
        <a:bodyPr/>
        <a:lstStyle/>
        <a:p>
          <a:endParaRPr lang="en-US"/>
        </a:p>
      </dgm:t>
    </dgm:pt>
    <dgm:pt modelId="{7845385E-3A67-488A-8F30-61397D43FFB0}">
      <dgm:prSet/>
      <dgm:spPr/>
      <dgm:t>
        <a:bodyPr/>
        <a:lstStyle/>
        <a:p>
          <a:r>
            <a:rPr lang="en-US"/>
            <a:t>Valencia</a:t>
          </a:r>
        </a:p>
      </dgm:t>
    </dgm:pt>
    <dgm:pt modelId="{F5B2DF56-5725-4ABD-8918-AF9EAC12AA34}" type="parTrans" cxnId="{2902DD93-729D-4639-887A-E9E4CB7F41AB}">
      <dgm:prSet/>
      <dgm:spPr/>
      <dgm:t>
        <a:bodyPr/>
        <a:lstStyle/>
        <a:p>
          <a:endParaRPr lang="en-US"/>
        </a:p>
      </dgm:t>
    </dgm:pt>
    <dgm:pt modelId="{1951E9BB-A41C-450C-9CB6-90DB3DE67C7B}" type="sibTrans" cxnId="{2902DD93-729D-4639-887A-E9E4CB7F41AB}">
      <dgm:prSet/>
      <dgm:spPr/>
      <dgm:t>
        <a:bodyPr/>
        <a:lstStyle/>
        <a:p>
          <a:endParaRPr lang="en-US"/>
        </a:p>
      </dgm:t>
    </dgm:pt>
    <dgm:pt modelId="{9D72FD65-AF06-C442-BC57-C059B714D69B}" type="pres">
      <dgm:prSet presAssocID="{5305F1ED-0B7B-45C5-B7AE-EEA521B3B449}" presName="diagram" presStyleCnt="0">
        <dgm:presLayoutVars>
          <dgm:dir/>
          <dgm:resizeHandles val="exact"/>
        </dgm:presLayoutVars>
      </dgm:prSet>
      <dgm:spPr/>
      <dgm:t>
        <a:bodyPr/>
        <a:lstStyle/>
        <a:p>
          <a:endParaRPr lang="en-GB"/>
        </a:p>
      </dgm:t>
    </dgm:pt>
    <dgm:pt modelId="{C28D38EF-8E8F-CB45-8FCD-D9F75217FFBC}" type="pres">
      <dgm:prSet presAssocID="{0CB84E94-BB2B-4819-B8B8-4DC989B7D992}" presName="node" presStyleLbl="node1" presStyleIdx="0" presStyleCnt="8">
        <dgm:presLayoutVars>
          <dgm:bulletEnabled val="1"/>
        </dgm:presLayoutVars>
      </dgm:prSet>
      <dgm:spPr/>
      <dgm:t>
        <a:bodyPr/>
        <a:lstStyle/>
        <a:p>
          <a:endParaRPr lang="en-GB"/>
        </a:p>
      </dgm:t>
    </dgm:pt>
    <dgm:pt modelId="{1D094C0B-7646-3F49-B357-86655E18A374}" type="pres">
      <dgm:prSet presAssocID="{7C440274-F8DB-4368-A4D5-4A74A60E85BD}" presName="sibTrans" presStyleCnt="0"/>
      <dgm:spPr/>
    </dgm:pt>
    <dgm:pt modelId="{67F20642-7563-E644-A121-E67169904F81}" type="pres">
      <dgm:prSet presAssocID="{8EB6128F-AD24-4865-AB7A-175FF872F9A8}" presName="node" presStyleLbl="node1" presStyleIdx="1" presStyleCnt="8">
        <dgm:presLayoutVars>
          <dgm:bulletEnabled val="1"/>
        </dgm:presLayoutVars>
      </dgm:prSet>
      <dgm:spPr/>
      <dgm:t>
        <a:bodyPr/>
        <a:lstStyle/>
        <a:p>
          <a:endParaRPr lang="en-GB"/>
        </a:p>
      </dgm:t>
    </dgm:pt>
    <dgm:pt modelId="{695EDB37-C45A-1040-911A-127EE55F761F}" type="pres">
      <dgm:prSet presAssocID="{CC811C57-30CA-4F13-AD27-02D401721683}" presName="sibTrans" presStyleCnt="0"/>
      <dgm:spPr/>
    </dgm:pt>
    <dgm:pt modelId="{12EEC147-BDFA-2E4C-907C-915FAB205DE1}" type="pres">
      <dgm:prSet presAssocID="{CC3E756C-F992-4C8B-8EE3-36CDEC0F87C0}" presName="node" presStyleLbl="node1" presStyleIdx="2" presStyleCnt="8">
        <dgm:presLayoutVars>
          <dgm:bulletEnabled val="1"/>
        </dgm:presLayoutVars>
      </dgm:prSet>
      <dgm:spPr/>
      <dgm:t>
        <a:bodyPr/>
        <a:lstStyle/>
        <a:p>
          <a:endParaRPr lang="en-GB"/>
        </a:p>
      </dgm:t>
    </dgm:pt>
    <dgm:pt modelId="{6A04F170-3E59-0B4B-BB7C-7730471FEB4D}" type="pres">
      <dgm:prSet presAssocID="{19777C8C-738F-4123-94CF-28CEBC7C5337}" presName="sibTrans" presStyleCnt="0"/>
      <dgm:spPr/>
    </dgm:pt>
    <dgm:pt modelId="{A03183F4-EF33-CE41-B9AB-B652745CFECB}" type="pres">
      <dgm:prSet presAssocID="{F01292D4-9340-4854-88AE-28CA15278741}" presName="node" presStyleLbl="node1" presStyleIdx="3" presStyleCnt="8">
        <dgm:presLayoutVars>
          <dgm:bulletEnabled val="1"/>
        </dgm:presLayoutVars>
      </dgm:prSet>
      <dgm:spPr/>
      <dgm:t>
        <a:bodyPr/>
        <a:lstStyle/>
        <a:p>
          <a:endParaRPr lang="en-GB"/>
        </a:p>
      </dgm:t>
    </dgm:pt>
    <dgm:pt modelId="{4817E43D-F6FD-DE40-8CB9-884B7CFB69DA}" type="pres">
      <dgm:prSet presAssocID="{93EFE357-F4F9-43B2-B3B2-40404C7D501C}" presName="sibTrans" presStyleCnt="0"/>
      <dgm:spPr/>
    </dgm:pt>
    <dgm:pt modelId="{1BB3BF6A-2DE6-AF4A-9BE5-B8FC8CD8A1EB}" type="pres">
      <dgm:prSet presAssocID="{AB0FF18A-7022-4535-858C-14D1D5D7C306}" presName="node" presStyleLbl="node1" presStyleIdx="4" presStyleCnt="8">
        <dgm:presLayoutVars>
          <dgm:bulletEnabled val="1"/>
        </dgm:presLayoutVars>
      </dgm:prSet>
      <dgm:spPr/>
      <dgm:t>
        <a:bodyPr/>
        <a:lstStyle/>
        <a:p>
          <a:endParaRPr lang="en-GB"/>
        </a:p>
      </dgm:t>
    </dgm:pt>
    <dgm:pt modelId="{1DA02089-A8A4-EF48-87D8-357E4C214A9A}" type="pres">
      <dgm:prSet presAssocID="{980B7E84-8C69-46A0-A2DC-EBE4878AB876}" presName="sibTrans" presStyleCnt="0"/>
      <dgm:spPr/>
    </dgm:pt>
    <dgm:pt modelId="{665D5255-F910-4F46-BC6B-39907042FDCC}" type="pres">
      <dgm:prSet presAssocID="{CE22A351-BAC6-4CDB-ADFD-0C4C14433511}" presName="node" presStyleLbl="node1" presStyleIdx="5" presStyleCnt="8">
        <dgm:presLayoutVars>
          <dgm:bulletEnabled val="1"/>
        </dgm:presLayoutVars>
      </dgm:prSet>
      <dgm:spPr/>
      <dgm:t>
        <a:bodyPr/>
        <a:lstStyle/>
        <a:p>
          <a:endParaRPr lang="en-GB"/>
        </a:p>
      </dgm:t>
    </dgm:pt>
    <dgm:pt modelId="{F6D48F8E-7257-4348-8754-6DBF533531F7}" type="pres">
      <dgm:prSet presAssocID="{64CB54DF-50B9-49B4-881D-D8AE0F9973EE}" presName="sibTrans" presStyleCnt="0"/>
      <dgm:spPr/>
    </dgm:pt>
    <dgm:pt modelId="{EB5B3E92-2144-FC4D-B6A8-D4119E4F0CCE}" type="pres">
      <dgm:prSet presAssocID="{59529243-5BED-430A-9562-D5481DB8ABEF}" presName="node" presStyleLbl="node1" presStyleIdx="6" presStyleCnt="8">
        <dgm:presLayoutVars>
          <dgm:bulletEnabled val="1"/>
        </dgm:presLayoutVars>
      </dgm:prSet>
      <dgm:spPr/>
      <dgm:t>
        <a:bodyPr/>
        <a:lstStyle/>
        <a:p>
          <a:endParaRPr lang="en-GB"/>
        </a:p>
      </dgm:t>
    </dgm:pt>
    <dgm:pt modelId="{E39887F0-B4F9-554E-9262-6763F566E62E}" type="pres">
      <dgm:prSet presAssocID="{F3CB56EC-3E5F-47E4-B7A7-7637B861CEDB}" presName="sibTrans" presStyleCnt="0"/>
      <dgm:spPr/>
    </dgm:pt>
    <dgm:pt modelId="{1C5B7CCC-0FAD-5C4E-A8CF-AEAA5CB80DBB}" type="pres">
      <dgm:prSet presAssocID="{7845385E-3A67-488A-8F30-61397D43FFB0}" presName="node" presStyleLbl="node1" presStyleIdx="7" presStyleCnt="8">
        <dgm:presLayoutVars>
          <dgm:bulletEnabled val="1"/>
        </dgm:presLayoutVars>
      </dgm:prSet>
      <dgm:spPr/>
      <dgm:t>
        <a:bodyPr/>
        <a:lstStyle/>
        <a:p>
          <a:endParaRPr lang="en-GB"/>
        </a:p>
      </dgm:t>
    </dgm:pt>
  </dgm:ptLst>
  <dgm:cxnLst>
    <dgm:cxn modelId="{83BB1931-14A5-4880-9518-7640E3509A58}" srcId="{5305F1ED-0B7B-45C5-B7AE-EEA521B3B449}" destId="{AB0FF18A-7022-4535-858C-14D1D5D7C306}" srcOrd="4" destOrd="0" parTransId="{E4D43895-FDAF-4394-8A62-CBA748C1FD21}" sibTransId="{980B7E84-8C69-46A0-A2DC-EBE4878AB876}"/>
    <dgm:cxn modelId="{B2AA3323-41B7-40A2-ACDD-1F789FEB8C8C}" srcId="{5305F1ED-0B7B-45C5-B7AE-EEA521B3B449}" destId="{CC3E756C-F992-4C8B-8EE3-36CDEC0F87C0}" srcOrd="2" destOrd="0" parTransId="{7FE41031-27BC-437F-A01A-C70BD568C9FE}" sibTransId="{19777C8C-738F-4123-94CF-28CEBC7C5337}"/>
    <dgm:cxn modelId="{944C68C2-ABBE-1047-9554-FEFF2229647F}" type="presOf" srcId="{5305F1ED-0B7B-45C5-B7AE-EEA521B3B449}" destId="{9D72FD65-AF06-C442-BC57-C059B714D69B}" srcOrd="0" destOrd="0" presId="urn:microsoft.com/office/officeart/2005/8/layout/default"/>
    <dgm:cxn modelId="{7A5B3EE6-D517-4C87-8937-C61F79A70712}" srcId="{5305F1ED-0B7B-45C5-B7AE-EEA521B3B449}" destId="{CE22A351-BAC6-4CDB-ADFD-0C4C14433511}" srcOrd="5" destOrd="0" parTransId="{EDDD5AF6-4B12-47AB-B9E4-732B690D7483}" sibTransId="{64CB54DF-50B9-49B4-881D-D8AE0F9973EE}"/>
    <dgm:cxn modelId="{848B2F2F-E781-4720-BBA5-FD7C9F786312}" srcId="{5305F1ED-0B7B-45C5-B7AE-EEA521B3B449}" destId="{F01292D4-9340-4854-88AE-28CA15278741}" srcOrd="3" destOrd="0" parTransId="{708D6C42-AD10-4010-95E2-C31DC03301FD}" sibTransId="{93EFE357-F4F9-43B2-B3B2-40404C7D501C}"/>
    <dgm:cxn modelId="{95B6A9D6-AE47-A04E-822A-8DFF93F84055}" type="presOf" srcId="{8EB6128F-AD24-4865-AB7A-175FF872F9A8}" destId="{67F20642-7563-E644-A121-E67169904F81}" srcOrd="0" destOrd="0" presId="urn:microsoft.com/office/officeart/2005/8/layout/default"/>
    <dgm:cxn modelId="{8E97230F-6F1F-453B-9659-2C6CED5F0EEE}" srcId="{5305F1ED-0B7B-45C5-B7AE-EEA521B3B449}" destId="{0CB84E94-BB2B-4819-B8B8-4DC989B7D992}" srcOrd="0" destOrd="0" parTransId="{FC76EDCD-4B6A-4DB3-9D68-DA4C5128ECD6}" sibTransId="{7C440274-F8DB-4368-A4D5-4A74A60E85BD}"/>
    <dgm:cxn modelId="{A4F8FD9F-9A10-0242-B157-47335A7D1649}" type="presOf" srcId="{F01292D4-9340-4854-88AE-28CA15278741}" destId="{A03183F4-EF33-CE41-B9AB-B652745CFECB}" srcOrd="0" destOrd="0" presId="urn:microsoft.com/office/officeart/2005/8/layout/default"/>
    <dgm:cxn modelId="{75686BCA-2FB0-4102-A808-98F459D8E198}" srcId="{5305F1ED-0B7B-45C5-B7AE-EEA521B3B449}" destId="{8EB6128F-AD24-4865-AB7A-175FF872F9A8}" srcOrd="1" destOrd="0" parTransId="{6A113766-136F-420E-B4C1-F4148B28D077}" sibTransId="{CC811C57-30CA-4F13-AD27-02D401721683}"/>
    <dgm:cxn modelId="{2902DD93-729D-4639-887A-E9E4CB7F41AB}" srcId="{5305F1ED-0B7B-45C5-B7AE-EEA521B3B449}" destId="{7845385E-3A67-488A-8F30-61397D43FFB0}" srcOrd="7" destOrd="0" parTransId="{F5B2DF56-5725-4ABD-8918-AF9EAC12AA34}" sibTransId="{1951E9BB-A41C-450C-9CB6-90DB3DE67C7B}"/>
    <dgm:cxn modelId="{14C9847C-AB91-4AD2-BD76-E6EC271E0BB0}" srcId="{5305F1ED-0B7B-45C5-B7AE-EEA521B3B449}" destId="{59529243-5BED-430A-9562-D5481DB8ABEF}" srcOrd="6" destOrd="0" parTransId="{ECDC33FC-1293-4608-8D87-6217C568FC57}" sibTransId="{F3CB56EC-3E5F-47E4-B7A7-7637B861CEDB}"/>
    <dgm:cxn modelId="{04C6EA2E-BFA3-AB4F-AFA1-5976F3F2BCFC}" type="presOf" srcId="{7845385E-3A67-488A-8F30-61397D43FFB0}" destId="{1C5B7CCC-0FAD-5C4E-A8CF-AEAA5CB80DBB}" srcOrd="0" destOrd="0" presId="urn:microsoft.com/office/officeart/2005/8/layout/default"/>
    <dgm:cxn modelId="{61A32C78-BAFC-7045-A041-3B4A94FDBD43}" type="presOf" srcId="{CE22A351-BAC6-4CDB-ADFD-0C4C14433511}" destId="{665D5255-F910-4F46-BC6B-39907042FDCC}" srcOrd="0" destOrd="0" presId="urn:microsoft.com/office/officeart/2005/8/layout/default"/>
    <dgm:cxn modelId="{9FEEB74F-24A8-D843-B3E0-E7A694383769}" type="presOf" srcId="{0CB84E94-BB2B-4819-B8B8-4DC989B7D992}" destId="{C28D38EF-8E8F-CB45-8FCD-D9F75217FFBC}" srcOrd="0" destOrd="0" presId="urn:microsoft.com/office/officeart/2005/8/layout/default"/>
    <dgm:cxn modelId="{A8282154-76D8-6141-9046-F77C87CF759A}" type="presOf" srcId="{59529243-5BED-430A-9562-D5481DB8ABEF}" destId="{EB5B3E92-2144-FC4D-B6A8-D4119E4F0CCE}" srcOrd="0" destOrd="0" presId="urn:microsoft.com/office/officeart/2005/8/layout/default"/>
    <dgm:cxn modelId="{DB24FCAF-C077-CE4A-A3C8-D59364520FEE}" type="presOf" srcId="{AB0FF18A-7022-4535-858C-14D1D5D7C306}" destId="{1BB3BF6A-2DE6-AF4A-9BE5-B8FC8CD8A1EB}" srcOrd="0" destOrd="0" presId="urn:microsoft.com/office/officeart/2005/8/layout/default"/>
    <dgm:cxn modelId="{A64AA8F9-8898-774B-87A4-B669291D0952}" type="presOf" srcId="{CC3E756C-F992-4C8B-8EE3-36CDEC0F87C0}" destId="{12EEC147-BDFA-2E4C-907C-915FAB205DE1}" srcOrd="0" destOrd="0" presId="urn:microsoft.com/office/officeart/2005/8/layout/default"/>
    <dgm:cxn modelId="{6AE7ED07-D758-5E4B-BD1C-267827FB41DA}" type="presParOf" srcId="{9D72FD65-AF06-C442-BC57-C059B714D69B}" destId="{C28D38EF-8E8F-CB45-8FCD-D9F75217FFBC}" srcOrd="0" destOrd="0" presId="urn:microsoft.com/office/officeart/2005/8/layout/default"/>
    <dgm:cxn modelId="{A09C95F5-7C9B-7742-B0E8-3955A0540383}" type="presParOf" srcId="{9D72FD65-AF06-C442-BC57-C059B714D69B}" destId="{1D094C0B-7646-3F49-B357-86655E18A374}" srcOrd="1" destOrd="0" presId="urn:microsoft.com/office/officeart/2005/8/layout/default"/>
    <dgm:cxn modelId="{3733C849-076A-724A-BC2A-21FD25BF694A}" type="presParOf" srcId="{9D72FD65-AF06-C442-BC57-C059B714D69B}" destId="{67F20642-7563-E644-A121-E67169904F81}" srcOrd="2" destOrd="0" presId="urn:microsoft.com/office/officeart/2005/8/layout/default"/>
    <dgm:cxn modelId="{116595E5-AD8E-4D4A-AF77-7F94A0DB0E8E}" type="presParOf" srcId="{9D72FD65-AF06-C442-BC57-C059B714D69B}" destId="{695EDB37-C45A-1040-911A-127EE55F761F}" srcOrd="3" destOrd="0" presId="urn:microsoft.com/office/officeart/2005/8/layout/default"/>
    <dgm:cxn modelId="{C6DC0483-4F05-624C-AED7-28FBB2F966EE}" type="presParOf" srcId="{9D72FD65-AF06-C442-BC57-C059B714D69B}" destId="{12EEC147-BDFA-2E4C-907C-915FAB205DE1}" srcOrd="4" destOrd="0" presId="urn:microsoft.com/office/officeart/2005/8/layout/default"/>
    <dgm:cxn modelId="{F93253E9-6BE5-6348-9FA3-AF5EFA25B190}" type="presParOf" srcId="{9D72FD65-AF06-C442-BC57-C059B714D69B}" destId="{6A04F170-3E59-0B4B-BB7C-7730471FEB4D}" srcOrd="5" destOrd="0" presId="urn:microsoft.com/office/officeart/2005/8/layout/default"/>
    <dgm:cxn modelId="{1A1FED9F-EE2A-B843-B47A-C1C0AF0C48E8}" type="presParOf" srcId="{9D72FD65-AF06-C442-BC57-C059B714D69B}" destId="{A03183F4-EF33-CE41-B9AB-B652745CFECB}" srcOrd="6" destOrd="0" presId="urn:microsoft.com/office/officeart/2005/8/layout/default"/>
    <dgm:cxn modelId="{82684212-142E-7247-AB11-A9BA3B4630DA}" type="presParOf" srcId="{9D72FD65-AF06-C442-BC57-C059B714D69B}" destId="{4817E43D-F6FD-DE40-8CB9-884B7CFB69DA}" srcOrd="7" destOrd="0" presId="urn:microsoft.com/office/officeart/2005/8/layout/default"/>
    <dgm:cxn modelId="{6D8B8236-21F8-BA45-A850-135748A53A87}" type="presParOf" srcId="{9D72FD65-AF06-C442-BC57-C059B714D69B}" destId="{1BB3BF6A-2DE6-AF4A-9BE5-B8FC8CD8A1EB}" srcOrd="8" destOrd="0" presId="urn:microsoft.com/office/officeart/2005/8/layout/default"/>
    <dgm:cxn modelId="{27899397-51C2-264A-8839-332DD6FF7B2E}" type="presParOf" srcId="{9D72FD65-AF06-C442-BC57-C059B714D69B}" destId="{1DA02089-A8A4-EF48-87D8-357E4C214A9A}" srcOrd="9" destOrd="0" presId="urn:microsoft.com/office/officeart/2005/8/layout/default"/>
    <dgm:cxn modelId="{EDF4EA90-DF7F-7D47-92F8-51AFE55DDF56}" type="presParOf" srcId="{9D72FD65-AF06-C442-BC57-C059B714D69B}" destId="{665D5255-F910-4F46-BC6B-39907042FDCC}" srcOrd="10" destOrd="0" presId="urn:microsoft.com/office/officeart/2005/8/layout/default"/>
    <dgm:cxn modelId="{AB06B31D-81F5-D545-8F9D-662C2264CD8A}" type="presParOf" srcId="{9D72FD65-AF06-C442-BC57-C059B714D69B}" destId="{F6D48F8E-7257-4348-8754-6DBF533531F7}" srcOrd="11" destOrd="0" presId="urn:microsoft.com/office/officeart/2005/8/layout/default"/>
    <dgm:cxn modelId="{7F6BFE02-AAB6-5F4F-A7C4-D3B008F0B55B}" type="presParOf" srcId="{9D72FD65-AF06-C442-BC57-C059B714D69B}" destId="{EB5B3E92-2144-FC4D-B6A8-D4119E4F0CCE}" srcOrd="12" destOrd="0" presId="urn:microsoft.com/office/officeart/2005/8/layout/default"/>
    <dgm:cxn modelId="{C12B303A-81AE-FB44-8898-EB1FC6331CB5}" type="presParOf" srcId="{9D72FD65-AF06-C442-BC57-C059B714D69B}" destId="{E39887F0-B4F9-554E-9262-6763F566E62E}" srcOrd="13" destOrd="0" presId="urn:microsoft.com/office/officeart/2005/8/layout/default"/>
    <dgm:cxn modelId="{62223326-B6C9-AE49-B1A6-1466B25E4C24}" type="presParOf" srcId="{9D72FD65-AF06-C442-BC57-C059B714D69B}" destId="{1C5B7CCC-0FAD-5C4E-A8CF-AEAA5CB80DBB}"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AB57AE3-71AA-446A-85DB-AC12C451E27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3FB684A-EF8B-4EC9-9BF4-DD2A559C97B4}">
      <dgm:prSet/>
      <dgm:spPr/>
      <dgm:t>
        <a:bodyPr/>
        <a:lstStyle/>
        <a:p>
          <a:r>
            <a:rPr lang="en-US"/>
            <a:t>Cultural resources and MICE</a:t>
          </a:r>
        </a:p>
      </dgm:t>
    </dgm:pt>
    <dgm:pt modelId="{32360717-BA33-4CA8-B958-D1D8DD0666F8}" type="parTrans" cxnId="{27D3326A-CB96-4C6B-BD63-9D0CC6DA36E9}">
      <dgm:prSet/>
      <dgm:spPr/>
      <dgm:t>
        <a:bodyPr/>
        <a:lstStyle/>
        <a:p>
          <a:endParaRPr lang="en-US"/>
        </a:p>
      </dgm:t>
    </dgm:pt>
    <dgm:pt modelId="{9B8ED52A-4A7F-47C6-AB11-969E135084BA}" type="sibTrans" cxnId="{27D3326A-CB96-4C6B-BD63-9D0CC6DA36E9}">
      <dgm:prSet/>
      <dgm:spPr/>
      <dgm:t>
        <a:bodyPr/>
        <a:lstStyle/>
        <a:p>
          <a:endParaRPr lang="en-US"/>
        </a:p>
      </dgm:t>
    </dgm:pt>
    <dgm:pt modelId="{3E45DC23-0DA2-492B-AF80-70B205C158A9}">
      <dgm:prSet/>
      <dgm:spPr/>
      <dgm:t>
        <a:bodyPr/>
        <a:lstStyle/>
        <a:p>
          <a:r>
            <a:rPr lang="en-US"/>
            <a:t>Tourist service infrastructure</a:t>
          </a:r>
        </a:p>
      </dgm:t>
    </dgm:pt>
    <dgm:pt modelId="{ED669062-922C-4F23-969E-6F4655132898}" type="parTrans" cxnId="{0B84FF03-D238-4204-B907-08A89459D2BD}">
      <dgm:prSet/>
      <dgm:spPr/>
      <dgm:t>
        <a:bodyPr/>
        <a:lstStyle/>
        <a:p>
          <a:endParaRPr lang="en-US"/>
        </a:p>
      </dgm:t>
    </dgm:pt>
    <dgm:pt modelId="{E75EF194-8728-4203-A1FE-2E03B8F54C80}" type="sibTrans" cxnId="{0B84FF03-D238-4204-B907-08A89459D2BD}">
      <dgm:prSet/>
      <dgm:spPr/>
      <dgm:t>
        <a:bodyPr/>
        <a:lstStyle/>
        <a:p>
          <a:endParaRPr lang="en-US"/>
        </a:p>
      </dgm:t>
    </dgm:pt>
    <dgm:pt modelId="{60A613D5-B4E7-4640-AD7F-F8B0B65393C2}">
      <dgm:prSet/>
      <dgm:spPr/>
      <dgm:t>
        <a:bodyPr/>
        <a:lstStyle/>
        <a:p>
          <a:r>
            <a:rPr lang="en-US"/>
            <a:t>Government commitment</a:t>
          </a:r>
        </a:p>
      </dgm:t>
    </dgm:pt>
    <dgm:pt modelId="{6B5E4A62-AFF4-4529-A7BD-4A7E92300954}" type="parTrans" cxnId="{F32969E9-ED60-4711-BA4A-4AC9C3EDBDE9}">
      <dgm:prSet/>
      <dgm:spPr/>
      <dgm:t>
        <a:bodyPr/>
        <a:lstStyle/>
        <a:p>
          <a:endParaRPr lang="en-US"/>
        </a:p>
      </dgm:t>
    </dgm:pt>
    <dgm:pt modelId="{5090F20A-AC2F-41D4-B5F1-A7084506720C}" type="sibTrans" cxnId="{F32969E9-ED60-4711-BA4A-4AC9C3EDBDE9}">
      <dgm:prSet/>
      <dgm:spPr/>
      <dgm:t>
        <a:bodyPr/>
        <a:lstStyle/>
        <a:p>
          <a:endParaRPr lang="en-US"/>
        </a:p>
      </dgm:t>
    </dgm:pt>
    <dgm:pt modelId="{A81A8EE0-2053-452F-BE0F-49D7EDA2638E}">
      <dgm:prSet/>
      <dgm:spPr/>
      <dgm:t>
        <a:bodyPr/>
        <a:lstStyle/>
        <a:p>
          <a:r>
            <a:rPr lang="en-US"/>
            <a:t>Transport infrastructure</a:t>
          </a:r>
        </a:p>
      </dgm:t>
    </dgm:pt>
    <dgm:pt modelId="{D9961E85-FDA9-47E2-8F0C-B58A0DA4044B}" type="parTrans" cxnId="{9DDD3C38-7807-43EF-97FB-AE538CDF20A5}">
      <dgm:prSet/>
      <dgm:spPr/>
      <dgm:t>
        <a:bodyPr/>
        <a:lstStyle/>
        <a:p>
          <a:endParaRPr lang="en-US"/>
        </a:p>
      </dgm:t>
    </dgm:pt>
    <dgm:pt modelId="{7D9F5CA6-F799-42B3-8BBC-75541B7B1610}" type="sibTrans" cxnId="{9DDD3C38-7807-43EF-97FB-AE538CDF20A5}">
      <dgm:prSet/>
      <dgm:spPr/>
      <dgm:t>
        <a:bodyPr/>
        <a:lstStyle/>
        <a:p>
          <a:endParaRPr lang="en-US"/>
        </a:p>
      </dgm:t>
    </dgm:pt>
    <dgm:pt modelId="{296D3B02-9811-664D-B84E-1867BCF19041}" type="pres">
      <dgm:prSet presAssocID="{4AB57AE3-71AA-446A-85DB-AC12C451E27E}" presName="hierChild1" presStyleCnt="0">
        <dgm:presLayoutVars>
          <dgm:chPref val="1"/>
          <dgm:dir/>
          <dgm:animOne val="branch"/>
          <dgm:animLvl val="lvl"/>
          <dgm:resizeHandles/>
        </dgm:presLayoutVars>
      </dgm:prSet>
      <dgm:spPr/>
      <dgm:t>
        <a:bodyPr/>
        <a:lstStyle/>
        <a:p>
          <a:endParaRPr lang="en-GB"/>
        </a:p>
      </dgm:t>
    </dgm:pt>
    <dgm:pt modelId="{9B459854-BE1B-B047-9D01-AF4853A7063E}" type="pres">
      <dgm:prSet presAssocID="{63FB684A-EF8B-4EC9-9BF4-DD2A559C97B4}" presName="hierRoot1" presStyleCnt="0"/>
      <dgm:spPr/>
    </dgm:pt>
    <dgm:pt modelId="{A6328DFB-0013-F84E-99E0-D68F69E9BB49}" type="pres">
      <dgm:prSet presAssocID="{63FB684A-EF8B-4EC9-9BF4-DD2A559C97B4}" presName="composite" presStyleCnt="0"/>
      <dgm:spPr/>
    </dgm:pt>
    <dgm:pt modelId="{876A6CB5-2255-EB46-BD24-974D3008E2D3}" type="pres">
      <dgm:prSet presAssocID="{63FB684A-EF8B-4EC9-9BF4-DD2A559C97B4}" presName="background" presStyleLbl="node0" presStyleIdx="0" presStyleCnt="4"/>
      <dgm:spPr/>
    </dgm:pt>
    <dgm:pt modelId="{5C622EDE-5ADD-7740-9285-7B4A801C9153}" type="pres">
      <dgm:prSet presAssocID="{63FB684A-EF8B-4EC9-9BF4-DD2A559C97B4}" presName="text" presStyleLbl="fgAcc0" presStyleIdx="0" presStyleCnt="4">
        <dgm:presLayoutVars>
          <dgm:chPref val="3"/>
        </dgm:presLayoutVars>
      </dgm:prSet>
      <dgm:spPr/>
      <dgm:t>
        <a:bodyPr/>
        <a:lstStyle/>
        <a:p>
          <a:endParaRPr lang="en-GB"/>
        </a:p>
      </dgm:t>
    </dgm:pt>
    <dgm:pt modelId="{047967DB-4565-EB47-8E3B-836ADE21A3C1}" type="pres">
      <dgm:prSet presAssocID="{63FB684A-EF8B-4EC9-9BF4-DD2A559C97B4}" presName="hierChild2" presStyleCnt="0"/>
      <dgm:spPr/>
    </dgm:pt>
    <dgm:pt modelId="{07EB9B96-1E6F-F640-9C16-9566DD8EBCC2}" type="pres">
      <dgm:prSet presAssocID="{3E45DC23-0DA2-492B-AF80-70B205C158A9}" presName="hierRoot1" presStyleCnt="0"/>
      <dgm:spPr/>
    </dgm:pt>
    <dgm:pt modelId="{B5F5997C-EE30-204B-9B12-47FF17F63E2A}" type="pres">
      <dgm:prSet presAssocID="{3E45DC23-0DA2-492B-AF80-70B205C158A9}" presName="composite" presStyleCnt="0"/>
      <dgm:spPr/>
    </dgm:pt>
    <dgm:pt modelId="{6A3181F2-DF96-F542-9215-CC04718C07A3}" type="pres">
      <dgm:prSet presAssocID="{3E45DC23-0DA2-492B-AF80-70B205C158A9}" presName="background" presStyleLbl="node0" presStyleIdx="1" presStyleCnt="4"/>
      <dgm:spPr/>
    </dgm:pt>
    <dgm:pt modelId="{6BB97E5E-F441-4645-9FB1-AED528CDC00B}" type="pres">
      <dgm:prSet presAssocID="{3E45DC23-0DA2-492B-AF80-70B205C158A9}" presName="text" presStyleLbl="fgAcc0" presStyleIdx="1" presStyleCnt="4">
        <dgm:presLayoutVars>
          <dgm:chPref val="3"/>
        </dgm:presLayoutVars>
      </dgm:prSet>
      <dgm:spPr/>
      <dgm:t>
        <a:bodyPr/>
        <a:lstStyle/>
        <a:p>
          <a:endParaRPr lang="en-GB"/>
        </a:p>
      </dgm:t>
    </dgm:pt>
    <dgm:pt modelId="{80CBA465-01D3-B244-A994-367EBB8E77DA}" type="pres">
      <dgm:prSet presAssocID="{3E45DC23-0DA2-492B-AF80-70B205C158A9}" presName="hierChild2" presStyleCnt="0"/>
      <dgm:spPr/>
    </dgm:pt>
    <dgm:pt modelId="{DE711170-D688-F240-B850-8C221BAB3DF2}" type="pres">
      <dgm:prSet presAssocID="{60A613D5-B4E7-4640-AD7F-F8B0B65393C2}" presName="hierRoot1" presStyleCnt="0"/>
      <dgm:spPr/>
    </dgm:pt>
    <dgm:pt modelId="{50F4FC58-C790-D046-9969-E6320AF618E4}" type="pres">
      <dgm:prSet presAssocID="{60A613D5-B4E7-4640-AD7F-F8B0B65393C2}" presName="composite" presStyleCnt="0"/>
      <dgm:spPr/>
    </dgm:pt>
    <dgm:pt modelId="{C5E4E3BF-745A-4D4D-B423-BC57D8BD1B34}" type="pres">
      <dgm:prSet presAssocID="{60A613D5-B4E7-4640-AD7F-F8B0B65393C2}" presName="background" presStyleLbl="node0" presStyleIdx="2" presStyleCnt="4"/>
      <dgm:spPr/>
    </dgm:pt>
    <dgm:pt modelId="{98EBE923-8D82-8749-915D-D96869FCECEF}" type="pres">
      <dgm:prSet presAssocID="{60A613D5-B4E7-4640-AD7F-F8B0B65393C2}" presName="text" presStyleLbl="fgAcc0" presStyleIdx="2" presStyleCnt="4">
        <dgm:presLayoutVars>
          <dgm:chPref val="3"/>
        </dgm:presLayoutVars>
      </dgm:prSet>
      <dgm:spPr/>
      <dgm:t>
        <a:bodyPr/>
        <a:lstStyle/>
        <a:p>
          <a:endParaRPr lang="en-GB"/>
        </a:p>
      </dgm:t>
    </dgm:pt>
    <dgm:pt modelId="{BA223124-499C-C542-9F6E-AA31EF8E08DA}" type="pres">
      <dgm:prSet presAssocID="{60A613D5-B4E7-4640-AD7F-F8B0B65393C2}" presName="hierChild2" presStyleCnt="0"/>
      <dgm:spPr/>
    </dgm:pt>
    <dgm:pt modelId="{B2C95708-66FB-164F-864D-DF3F6D1BE5CF}" type="pres">
      <dgm:prSet presAssocID="{A81A8EE0-2053-452F-BE0F-49D7EDA2638E}" presName="hierRoot1" presStyleCnt="0"/>
      <dgm:spPr/>
    </dgm:pt>
    <dgm:pt modelId="{89B62F3B-68FA-BE4D-B677-FDE13C5A084F}" type="pres">
      <dgm:prSet presAssocID="{A81A8EE0-2053-452F-BE0F-49D7EDA2638E}" presName="composite" presStyleCnt="0"/>
      <dgm:spPr/>
    </dgm:pt>
    <dgm:pt modelId="{330B341B-22D9-FF45-BBC4-8724DE6EF452}" type="pres">
      <dgm:prSet presAssocID="{A81A8EE0-2053-452F-BE0F-49D7EDA2638E}" presName="background" presStyleLbl="node0" presStyleIdx="3" presStyleCnt="4"/>
      <dgm:spPr/>
    </dgm:pt>
    <dgm:pt modelId="{8AC4A7D2-63E2-6246-9E79-C0C13724E352}" type="pres">
      <dgm:prSet presAssocID="{A81A8EE0-2053-452F-BE0F-49D7EDA2638E}" presName="text" presStyleLbl="fgAcc0" presStyleIdx="3" presStyleCnt="4">
        <dgm:presLayoutVars>
          <dgm:chPref val="3"/>
        </dgm:presLayoutVars>
      </dgm:prSet>
      <dgm:spPr/>
      <dgm:t>
        <a:bodyPr/>
        <a:lstStyle/>
        <a:p>
          <a:endParaRPr lang="en-GB"/>
        </a:p>
      </dgm:t>
    </dgm:pt>
    <dgm:pt modelId="{87716D79-609B-5D4E-9E86-1E125B7A005A}" type="pres">
      <dgm:prSet presAssocID="{A81A8EE0-2053-452F-BE0F-49D7EDA2638E}" presName="hierChild2" presStyleCnt="0"/>
      <dgm:spPr/>
    </dgm:pt>
  </dgm:ptLst>
  <dgm:cxnLst>
    <dgm:cxn modelId="{F32969E9-ED60-4711-BA4A-4AC9C3EDBDE9}" srcId="{4AB57AE3-71AA-446A-85DB-AC12C451E27E}" destId="{60A613D5-B4E7-4640-AD7F-F8B0B65393C2}" srcOrd="2" destOrd="0" parTransId="{6B5E4A62-AFF4-4529-A7BD-4A7E92300954}" sibTransId="{5090F20A-AC2F-41D4-B5F1-A7084506720C}"/>
    <dgm:cxn modelId="{AE2D9108-1A25-DA47-B1DD-D52231C0BD26}" type="presOf" srcId="{4AB57AE3-71AA-446A-85DB-AC12C451E27E}" destId="{296D3B02-9811-664D-B84E-1867BCF19041}" srcOrd="0" destOrd="0" presId="urn:microsoft.com/office/officeart/2005/8/layout/hierarchy1"/>
    <dgm:cxn modelId="{76B0B25F-923E-6844-B5D6-3041669A0C80}" type="presOf" srcId="{A81A8EE0-2053-452F-BE0F-49D7EDA2638E}" destId="{8AC4A7D2-63E2-6246-9E79-C0C13724E352}" srcOrd="0" destOrd="0" presId="urn:microsoft.com/office/officeart/2005/8/layout/hierarchy1"/>
    <dgm:cxn modelId="{597D50D7-23BE-5A46-9234-ED702EE27782}" type="presOf" srcId="{60A613D5-B4E7-4640-AD7F-F8B0B65393C2}" destId="{98EBE923-8D82-8749-915D-D96869FCECEF}" srcOrd="0" destOrd="0" presId="urn:microsoft.com/office/officeart/2005/8/layout/hierarchy1"/>
    <dgm:cxn modelId="{0042BC2D-B2A0-C045-8F0B-D5987396E87D}" type="presOf" srcId="{63FB684A-EF8B-4EC9-9BF4-DD2A559C97B4}" destId="{5C622EDE-5ADD-7740-9285-7B4A801C9153}" srcOrd="0" destOrd="0" presId="urn:microsoft.com/office/officeart/2005/8/layout/hierarchy1"/>
    <dgm:cxn modelId="{0B84FF03-D238-4204-B907-08A89459D2BD}" srcId="{4AB57AE3-71AA-446A-85DB-AC12C451E27E}" destId="{3E45DC23-0DA2-492B-AF80-70B205C158A9}" srcOrd="1" destOrd="0" parTransId="{ED669062-922C-4F23-969E-6F4655132898}" sibTransId="{E75EF194-8728-4203-A1FE-2E03B8F54C80}"/>
    <dgm:cxn modelId="{27D3326A-CB96-4C6B-BD63-9D0CC6DA36E9}" srcId="{4AB57AE3-71AA-446A-85DB-AC12C451E27E}" destId="{63FB684A-EF8B-4EC9-9BF4-DD2A559C97B4}" srcOrd="0" destOrd="0" parTransId="{32360717-BA33-4CA8-B958-D1D8DD0666F8}" sibTransId="{9B8ED52A-4A7F-47C6-AB11-969E135084BA}"/>
    <dgm:cxn modelId="{9DDD3C38-7807-43EF-97FB-AE538CDF20A5}" srcId="{4AB57AE3-71AA-446A-85DB-AC12C451E27E}" destId="{A81A8EE0-2053-452F-BE0F-49D7EDA2638E}" srcOrd="3" destOrd="0" parTransId="{D9961E85-FDA9-47E2-8F0C-B58A0DA4044B}" sibTransId="{7D9F5CA6-F799-42B3-8BBC-75541B7B1610}"/>
    <dgm:cxn modelId="{31689E75-B023-1147-BCF9-08D5B8D8F401}" type="presOf" srcId="{3E45DC23-0DA2-492B-AF80-70B205C158A9}" destId="{6BB97E5E-F441-4645-9FB1-AED528CDC00B}" srcOrd="0" destOrd="0" presId="urn:microsoft.com/office/officeart/2005/8/layout/hierarchy1"/>
    <dgm:cxn modelId="{BF4F1AE3-9431-C44B-8134-9AE61A446BD3}" type="presParOf" srcId="{296D3B02-9811-664D-B84E-1867BCF19041}" destId="{9B459854-BE1B-B047-9D01-AF4853A7063E}" srcOrd="0" destOrd="0" presId="urn:microsoft.com/office/officeart/2005/8/layout/hierarchy1"/>
    <dgm:cxn modelId="{D4E3049F-8C56-B54B-AD18-1747FF09E090}" type="presParOf" srcId="{9B459854-BE1B-B047-9D01-AF4853A7063E}" destId="{A6328DFB-0013-F84E-99E0-D68F69E9BB49}" srcOrd="0" destOrd="0" presId="urn:microsoft.com/office/officeart/2005/8/layout/hierarchy1"/>
    <dgm:cxn modelId="{CCF69C06-927D-7947-B30A-A1D8B2494860}" type="presParOf" srcId="{A6328DFB-0013-F84E-99E0-D68F69E9BB49}" destId="{876A6CB5-2255-EB46-BD24-974D3008E2D3}" srcOrd="0" destOrd="0" presId="urn:microsoft.com/office/officeart/2005/8/layout/hierarchy1"/>
    <dgm:cxn modelId="{02E5E971-84D0-A444-85CF-37FB0B5516B4}" type="presParOf" srcId="{A6328DFB-0013-F84E-99E0-D68F69E9BB49}" destId="{5C622EDE-5ADD-7740-9285-7B4A801C9153}" srcOrd="1" destOrd="0" presId="urn:microsoft.com/office/officeart/2005/8/layout/hierarchy1"/>
    <dgm:cxn modelId="{37410A58-715B-FE40-BEE8-EFA08EFBBF4A}" type="presParOf" srcId="{9B459854-BE1B-B047-9D01-AF4853A7063E}" destId="{047967DB-4565-EB47-8E3B-836ADE21A3C1}" srcOrd="1" destOrd="0" presId="urn:microsoft.com/office/officeart/2005/8/layout/hierarchy1"/>
    <dgm:cxn modelId="{4CC8D437-466A-9A42-A9D0-32EFCFD7515A}" type="presParOf" srcId="{296D3B02-9811-664D-B84E-1867BCF19041}" destId="{07EB9B96-1E6F-F640-9C16-9566DD8EBCC2}" srcOrd="1" destOrd="0" presId="urn:microsoft.com/office/officeart/2005/8/layout/hierarchy1"/>
    <dgm:cxn modelId="{438A95C4-228F-0E4F-AB4D-8DE5EEF352B5}" type="presParOf" srcId="{07EB9B96-1E6F-F640-9C16-9566DD8EBCC2}" destId="{B5F5997C-EE30-204B-9B12-47FF17F63E2A}" srcOrd="0" destOrd="0" presId="urn:microsoft.com/office/officeart/2005/8/layout/hierarchy1"/>
    <dgm:cxn modelId="{48FFA3A3-3AED-CC41-A435-192EDF9C3247}" type="presParOf" srcId="{B5F5997C-EE30-204B-9B12-47FF17F63E2A}" destId="{6A3181F2-DF96-F542-9215-CC04718C07A3}" srcOrd="0" destOrd="0" presId="urn:microsoft.com/office/officeart/2005/8/layout/hierarchy1"/>
    <dgm:cxn modelId="{5D9B678A-8A9F-CA49-BE4B-0E861BDDB435}" type="presParOf" srcId="{B5F5997C-EE30-204B-9B12-47FF17F63E2A}" destId="{6BB97E5E-F441-4645-9FB1-AED528CDC00B}" srcOrd="1" destOrd="0" presId="urn:microsoft.com/office/officeart/2005/8/layout/hierarchy1"/>
    <dgm:cxn modelId="{A64889CE-EFD8-034C-8EC2-68796CD70D0E}" type="presParOf" srcId="{07EB9B96-1E6F-F640-9C16-9566DD8EBCC2}" destId="{80CBA465-01D3-B244-A994-367EBB8E77DA}" srcOrd="1" destOrd="0" presId="urn:microsoft.com/office/officeart/2005/8/layout/hierarchy1"/>
    <dgm:cxn modelId="{BDC8F2A6-FE8F-CF48-8C9F-0C88FE45DA87}" type="presParOf" srcId="{296D3B02-9811-664D-B84E-1867BCF19041}" destId="{DE711170-D688-F240-B850-8C221BAB3DF2}" srcOrd="2" destOrd="0" presId="urn:microsoft.com/office/officeart/2005/8/layout/hierarchy1"/>
    <dgm:cxn modelId="{631D073B-C90D-1241-9AE5-794832F0EE14}" type="presParOf" srcId="{DE711170-D688-F240-B850-8C221BAB3DF2}" destId="{50F4FC58-C790-D046-9969-E6320AF618E4}" srcOrd="0" destOrd="0" presId="urn:microsoft.com/office/officeart/2005/8/layout/hierarchy1"/>
    <dgm:cxn modelId="{82542011-7FFB-E344-BD1F-E28B96D70C19}" type="presParOf" srcId="{50F4FC58-C790-D046-9969-E6320AF618E4}" destId="{C5E4E3BF-745A-4D4D-B423-BC57D8BD1B34}" srcOrd="0" destOrd="0" presId="urn:microsoft.com/office/officeart/2005/8/layout/hierarchy1"/>
    <dgm:cxn modelId="{7E994D89-44B2-4845-ADCB-911B0BBC22DC}" type="presParOf" srcId="{50F4FC58-C790-D046-9969-E6320AF618E4}" destId="{98EBE923-8D82-8749-915D-D96869FCECEF}" srcOrd="1" destOrd="0" presId="urn:microsoft.com/office/officeart/2005/8/layout/hierarchy1"/>
    <dgm:cxn modelId="{84A07126-4570-7146-AF18-97FAEE93AB03}" type="presParOf" srcId="{DE711170-D688-F240-B850-8C221BAB3DF2}" destId="{BA223124-499C-C542-9F6E-AA31EF8E08DA}" srcOrd="1" destOrd="0" presId="urn:microsoft.com/office/officeart/2005/8/layout/hierarchy1"/>
    <dgm:cxn modelId="{78C1487B-6EB7-0E4F-8DCC-D0B748D5F4E2}" type="presParOf" srcId="{296D3B02-9811-664D-B84E-1867BCF19041}" destId="{B2C95708-66FB-164F-864D-DF3F6D1BE5CF}" srcOrd="3" destOrd="0" presId="urn:microsoft.com/office/officeart/2005/8/layout/hierarchy1"/>
    <dgm:cxn modelId="{1D772CF8-65EC-6F49-A1D5-0F2E25FC5230}" type="presParOf" srcId="{B2C95708-66FB-164F-864D-DF3F6D1BE5CF}" destId="{89B62F3B-68FA-BE4D-B677-FDE13C5A084F}" srcOrd="0" destOrd="0" presId="urn:microsoft.com/office/officeart/2005/8/layout/hierarchy1"/>
    <dgm:cxn modelId="{54150E86-B579-114F-89F5-D078D7868E0F}" type="presParOf" srcId="{89B62F3B-68FA-BE4D-B677-FDE13C5A084F}" destId="{330B341B-22D9-FF45-BBC4-8724DE6EF452}" srcOrd="0" destOrd="0" presId="urn:microsoft.com/office/officeart/2005/8/layout/hierarchy1"/>
    <dgm:cxn modelId="{8F418B1E-7E23-8042-BC74-57169AA87BB5}" type="presParOf" srcId="{89B62F3B-68FA-BE4D-B677-FDE13C5A084F}" destId="{8AC4A7D2-63E2-6246-9E79-C0C13724E352}" srcOrd="1" destOrd="0" presId="urn:microsoft.com/office/officeart/2005/8/layout/hierarchy1"/>
    <dgm:cxn modelId="{3458B4C0-2F0A-594C-832E-7D391EBAB296}" type="presParOf" srcId="{B2C95708-66FB-164F-864D-DF3F6D1BE5CF}" destId="{87716D79-609B-5D4E-9E86-1E125B7A005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07A27E6-FCAB-4793-BFA9-E9A98CA59862}" type="doc">
      <dgm:prSet loTypeId="urn:microsoft.com/office/officeart/2005/8/layout/gear1" loCatId="relationship" qsTypeId="urn:microsoft.com/office/officeart/2005/8/quickstyle/simple1" qsCatId="simple" csTypeId="urn:microsoft.com/office/officeart/2005/8/colors/accent1_2" csCatId="accent1" phldr="1"/>
      <dgm:spPr/>
    </dgm:pt>
    <dgm:pt modelId="{36076356-B98B-47B5-9A69-DA49A403FC63}">
      <dgm:prSet phldrT="[Texto]" custT="1"/>
      <dgm:spPr>
        <a:solidFill>
          <a:schemeClr val="accent3">
            <a:lumMod val="75000"/>
          </a:schemeClr>
        </a:solidFill>
      </dgm:spPr>
      <dgm:t>
        <a:bodyPr/>
        <a:lstStyle/>
        <a:p>
          <a:r>
            <a:rPr lang="es-ES" sz="1400" dirty="0"/>
            <a:t>Central</a:t>
          </a:r>
        </a:p>
        <a:p>
          <a:r>
            <a:rPr lang="es-ES" sz="1400" dirty="0" err="1"/>
            <a:t>Administration</a:t>
          </a:r>
          <a:endParaRPr lang="es-ES" sz="1400" dirty="0"/>
        </a:p>
      </dgm:t>
    </dgm:pt>
    <dgm:pt modelId="{A69DD695-0AF0-4F3D-A30B-8B115AB46EF3}" type="parTrans" cxnId="{003F4BE1-870B-43B4-9E25-EE1E1B9A1609}">
      <dgm:prSet/>
      <dgm:spPr/>
      <dgm:t>
        <a:bodyPr/>
        <a:lstStyle/>
        <a:p>
          <a:endParaRPr lang="es-ES"/>
        </a:p>
      </dgm:t>
    </dgm:pt>
    <dgm:pt modelId="{90E3F9F2-2BCD-4D55-A3E5-B78E26D1B736}" type="sibTrans" cxnId="{003F4BE1-870B-43B4-9E25-EE1E1B9A1609}">
      <dgm:prSet/>
      <dgm:spPr>
        <a:solidFill>
          <a:srgbClr val="C00000"/>
        </a:solidFill>
      </dgm:spPr>
      <dgm:t>
        <a:bodyPr/>
        <a:lstStyle/>
        <a:p>
          <a:endParaRPr lang="es-ES"/>
        </a:p>
      </dgm:t>
    </dgm:pt>
    <dgm:pt modelId="{F83E7010-B376-4EC9-AE71-1D45F18E890B}">
      <dgm:prSet phldrT="[Texto]" custT="1"/>
      <dgm:spPr>
        <a:solidFill>
          <a:schemeClr val="accent3">
            <a:lumMod val="75000"/>
          </a:schemeClr>
        </a:solidFill>
      </dgm:spPr>
      <dgm:t>
        <a:bodyPr/>
        <a:lstStyle/>
        <a:p>
          <a:r>
            <a:rPr lang="es-ES" sz="1100" dirty="0" err="1"/>
            <a:t>Autonomous</a:t>
          </a:r>
          <a:r>
            <a:rPr lang="es-ES" sz="1100" dirty="0"/>
            <a:t> &amp; local</a:t>
          </a:r>
        </a:p>
        <a:p>
          <a:r>
            <a:rPr lang="es-ES" sz="1000" dirty="0" err="1"/>
            <a:t>Administration</a:t>
          </a:r>
          <a:endParaRPr lang="es-ES" sz="1000" dirty="0"/>
        </a:p>
      </dgm:t>
    </dgm:pt>
    <dgm:pt modelId="{897C6BF8-0480-4259-8AF7-1E5C4D2221E1}" type="parTrans" cxnId="{0CC64B69-9733-4AA3-9F23-605187987F0F}">
      <dgm:prSet/>
      <dgm:spPr/>
      <dgm:t>
        <a:bodyPr/>
        <a:lstStyle/>
        <a:p>
          <a:endParaRPr lang="es-ES"/>
        </a:p>
      </dgm:t>
    </dgm:pt>
    <dgm:pt modelId="{770D95CE-D36F-43A6-AF90-C72FF3C417BA}" type="sibTrans" cxnId="{0CC64B69-9733-4AA3-9F23-605187987F0F}">
      <dgm:prSet/>
      <dgm:spPr>
        <a:solidFill>
          <a:srgbClr val="C00000"/>
        </a:solidFill>
      </dgm:spPr>
      <dgm:t>
        <a:bodyPr/>
        <a:lstStyle/>
        <a:p>
          <a:endParaRPr lang="es-ES"/>
        </a:p>
      </dgm:t>
    </dgm:pt>
    <dgm:pt modelId="{9CA68010-6722-4C10-9FF1-B08AA0B27E05}">
      <dgm:prSet phldrT="[Texto]" custT="1"/>
      <dgm:spPr>
        <a:solidFill>
          <a:schemeClr val="accent3">
            <a:lumMod val="75000"/>
          </a:schemeClr>
        </a:solidFill>
      </dgm:spPr>
      <dgm:t>
        <a:bodyPr/>
        <a:lstStyle/>
        <a:p>
          <a:r>
            <a:rPr lang="es-ES" sz="1600" dirty="0" err="1"/>
            <a:t>Private</a:t>
          </a:r>
          <a:endParaRPr lang="es-ES" sz="1600" dirty="0"/>
        </a:p>
        <a:p>
          <a:r>
            <a:rPr lang="es-ES" sz="1600" dirty="0" err="1"/>
            <a:t>entities</a:t>
          </a:r>
          <a:endParaRPr lang="es-ES" sz="1600" dirty="0"/>
        </a:p>
      </dgm:t>
    </dgm:pt>
    <dgm:pt modelId="{D27F26AF-1976-4812-8D28-22C9E09D657D}" type="parTrans" cxnId="{5F483233-1BC6-44CB-B6EC-2DE1DBE349A0}">
      <dgm:prSet/>
      <dgm:spPr/>
      <dgm:t>
        <a:bodyPr/>
        <a:lstStyle/>
        <a:p>
          <a:endParaRPr lang="es-ES"/>
        </a:p>
      </dgm:t>
    </dgm:pt>
    <dgm:pt modelId="{9BF3E31B-3157-40B1-883E-D45C0E2989CD}" type="sibTrans" cxnId="{5F483233-1BC6-44CB-B6EC-2DE1DBE349A0}">
      <dgm:prSet/>
      <dgm:spPr>
        <a:solidFill>
          <a:srgbClr val="C00000"/>
        </a:solidFill>
      </dgm:spPr>
      <dgm:t>
        <a:bodyPr/>
        <a:lstStyle/>
        <a:p>
          <a:endParaRPr lang="es-ES"/>
        </a:p>
      </dgm:t>
    </dgm:pt>
    <dgm:pt modelId="{F435767A-E862-4CD9-9244-69850771C0CE}" type="pres">
      <dgm:prSet presAssocID="{007A27E6-FCAB-4793-BFA9-E9A98CA59862}" presName="composite" presStyleCnt="0">
        <dgm:presLayoutVars>
          <dgm:chMax val="3"/>
          <dgm:animLvl val="lvl"/>
          <dgm:resizeHandles val="exact"/>
        </dgm:presLayoutVars>
      </dgm:prSet>
      <dgm:spPr/>
    </dgm:pt>
    <dgm:pt modelId="{2DE52E4E-75C6-42B7-8454-6257C7481FB2}" type="pres">
      <dgm:prSet presAssocID="{36076356-B98B-47B5-9A69-DA49A403FC63}" presName="gear1" presStyleLbl="node1" presStyleIdx="0" presStyleCnt="3">
        <dgm:presLayoutVars>
          <dgm:chMax val="1"/>
          <dgm:bulletEnabled val="1"/>
        </dgm:presLayoutVars>
      </dgm:prSet>
      <dgm:spPr/>
      <dgm:t>
        <a:bodyPr/>
        <a:lstStyle/>
        <a:p>
          <a:endParaRPr lang="en-GB"/>
        </a:p>
      </dgm:t>
    </dgm:pt>
    <dgm:pt modelId="{2AC3A1F5-0219-403C-9325-004183066654}" type="pres">
      <dgm:prSet presAssocID="{36076356-B98B-47B5-9A69-DA49A403FC63}" presName="gear1srcNode" presStyleLbl="node1" presStyleIdx="0" presStyleCnt="3"/>
      <dgm:spPr/>
      <dgm:t>
        <a:bodyPr/>
        <a:lstStyle/>
        <a:p>
          <a:endParaRPr lang="en-GB"/>
        </a:p>
      </dgm:t>
    </dgm:pt>
    <dgm:pt modelId="{6933C4A8-CCD3-4C60-BB28-78E848385E38}" type="pres">
      <dgm:prSet presAssocID="{36076356-B98B-47B5-9A69-DA49A403FC63}" presName="gear1dstNode" presStyleLbl="node1" presStyleIdx="0" presStyleCnt="3"/>
      <dgm:spPr/>
      <dgm:t>
        <a:bodyPr/>
        <a:lstStyle/>
        <a:p>
          <a:endParaRPr lang="en-GB"/>
        </a:p>
      </dgm:t>
    </dgm:pt>
    <dgm:pt modelId="{6198D391-6549-4C2E-AA3D-50A4813E22E5}" type="pres">
      <dgm:prSet presAssocID="{F83E7010-B376-4EC9-AE71-1D45F18E890B}" presName="gear2" presStyleLbl="node1" presStyleIdx="1" presStyleCnt="3" custScaleX="107590" custScaleY="107590">
        <dgm:presLayoutVars>
          <dgm:chMax val="1"/>
          <dgm:bulletEnabled val="1"/>
        </dgm:presLayoutVars>
      </dgm:prSet>
      <dgm:spPr/>
      <dgm:t>
        <a:bodyPr/>
        <a:lstStyle/>
        <a:p>
          <a:endParaRPr lang="en-GB"/>
        </a:p>
      </dgm:t>
    </dgm:pt>
    <dgm:pt modelId="{69ACF8F7-0072-4361-B2F3-25C40C50531C}" type="pres">
      <dgm:prSet presAssocID="{F83E7010-B376-4EC9-AE71-1D45F18E890B}" presName="gear2srcNode" presStyleLbl="node1" presStyleIdx="1" presStyleCnt="3"/>
      <dgm:spPr/>
      <dgm:t>
        <a:bodyPr/>
        <a:lstStyle/>
        <a:p>
          <a:endParaRPr lang="en-GB"/>
        </a:p>
      </dgm:t>
    </dgm:pt>
    <dgm:pt modelId="{38A93509-4201-449E-849F-C65723227E31}" type="pres">
      <dgm:prSet presAssocID="{F83E7010-B376-4EC9-AE71-1D45F18E890B}" presName="gear2dstNode" presStyleLbl="node1" presStyleIdx="1" presStyleCnt="3"/>
      <dgm:spPr/>
      <dgm:t>
        <a:bodyPr/>
        <a:lstStyle/>
        <a:p>
          <a:endParaRPr lang="en-GB"/>
        </a:p>
      </dgm:t>
    </dgm:pt>
    <dgm:pt modelId="{8A3823F1-FFDA-4607-9B2F-4977BDC360A9}" type="pres">
      <dgm:prSet presAssocID="{9CA68010-6722-4C10-9FF1-B08AA0B27E05}" presName="gear3" presStyleLbl="node1" presStyleIdx="2" presStyleCnt="3"/>
      <dgm:spPr/>
      <dgm:t>
        <a:bodyPr/>
        <a:lstStyle/>
        <a:p>
          <a:endParaRPr lang="en-GB"/>
        </a:p>
      </dgm:t>
    </dgm:pt>
    <dgm:pt modelId="{F11C67D9-FBD2-4FA5-8D88-0362BCF12A21}" type="pres">
      <dgm:prSet presAssocID="{9CA68010-6722-4C10-9FF1-B08AA0B27E05}" presName="gear3tx" presStyleLbl="node1" presStyleIdx="2" presStyleCnt="3">
        <dgm:presLayoutVars>
          <dgm:chMax val="1"/>
          <dgm:bulletEnabled val="1"/>
        </dgm:presLayoutVars>
      </dgm:prSet>
      <dgm:spPr/>
      <dgm:t>
        <a:bodyPr/>
        <a:lstStyle/>
        <a:p>
          <a:endParaRPr lang="en-GB"/>
        </a:p>
      </dgm:t>
    </dgm:pt>
    <dgm:pt modelId="{198CAC70-BF78-48FC-8278-272CB71D7FFC}" type="pres">
      <dgm:prSet presAssocID="{9CA68010-6722-4C10-9FF1-B08AA0B27E05}" presName="gear3srcNode" presStyleLbl="node1" presStyleIdx="2" presStyleCnt="3"/>
      <dgm:spPr/>
      <dgm:t>
        <a:bodyPr/>
        <a:lstStyle/>
        <a:p>
          <a:endParaRPr lang="en-GB"/>
        </a:p>
      </dgm:t>
    </dgm:pt>
    <dgm:pt modelId="{B4ED8169-44CF-4643-82CF-5A382647EA8A}" type="pres">
      <dgm:prSet presAssocID="{9CA68010-6722-4C10-9FF1-B08AA0B27E05}" presName="gear3dstNode" presStyleLbl="node1" presStyleIdx="2" presStyleCnt="3"/>
      <dgm:spPr/>
      <dgm:t>
        <a:bodyPr/>
        <a:lstStyle/>
        <a:p>
          <a:endParaRPr lang="en-GB"/>
        </a:p>
      </dgm:t>
    </dgm:pt>
    <dgm:pt modelId="{5BB8718E-0752-47CD-BF02-4057F5138BB3}" type="pres">
      <dgm:prSet presAssocID="{90E3F9F2-2BCD-4D55-A3E5-B78E26D1B736}" presName="connector1" presStyleLbl="sibTrans2D1" presStyleIdx="0" presStyleCnt="3"/>
      <dgm:spPr/>
      <dgm:t>
        <a:bodyPr/>
        <a:lstStyle/>
        <a:p>
          <a:endParaRPr lang="en-GB"/>
        </a:p>
      </dgm:t>
    </dgm:pt>
    <dgm:pt modelId="{96C00537-8368-4AC9-9529-697A20F94BE5}" type="pres">
      <dgm:prSet presAssocID="{770D95CE-D36F-43A6-AF90-C72FF3C417BA}" presName="connector2" presStyleLbl="sibTrans2D1" presStyleIdx="1" presStyleCnt="3"/>
      <dgm:spPr/>
      <dgm:t>
        <a:bodyPr/>
        <a:lstStyle/>
        <a:p>
          <a:endParaRPr lang="en-GB"/>
        </a:p>
      </dgm:t>
    </dgm:pt>
    <dgm:pt modelId="{164DE6EF-8CCE-478C-8AFD-E7D56EEACBF0}" type="pres">
      <dgm:prSet presAssocID="{9BF3E31B-3157-40B1-883E-D45C0E2989CD}" presName="connector3" presStyleLbl="sibTrans2D1" presStyleIdx="2" presStyleCnt="3"/>
      <dgm:spPr/>
      <dgm:t>
        <a:bodyPr/>
        <a:lstStyle/>
        <a:p>
          <a:endParaRPr lang="en-GB"/>
        </a:p>
      </dgm:t>
    </dgm:pt>
  </dgm:ptLst>
  <dgm:cxnLst>
    <dgm:cxn modelId="{AD9A36BC-B07A-4870-810F-37FEA3091F89}" type="presOf" srcId="{770D95CE-D36F-43A6-AF90-C72FF3C417BA}" destId="{96C00537-8368-4AC9-9529-697A20F94BE5}" srcOrd="0" destOrd="0" presId="urn:microsoft.com/office/officeart/2005/8/layout/gear1"/>
    <dgm:cxn modelId="{E84808D5-76B7-4D34-A46F-725702540861}" type="presOf" srcId="{F83E7010-B376-4EC9-AE71-1D45F18E890B}" destId="{38A93509-4201-449E-849F-C65723227E31}" srcOrd="2" destOrd="0" presId="urn:microsoft.com/office/officeart/2005/8/layout/gear1"/>
    <dgm:cxn modelId="{FC96A5F7-2E7A-433B-91AB-B165D2B5C6BE}" type="presOf" srcId="{9CA68010-6722-4C10-9FF1-B08AA0B27E05}" destId="{8A3823F1-FFDA-4607-9B2F-4977BDC360A9}" srcOrd="0" destOrd="0" presId="urn:microsoft.com/office/officeart/2005/8/layout/gear1"/>
    <dgm:cxn modelId="{0CC64B69-9733-4AA3-9F23-605187987F0F}" srcId="{007A27E6-FCAB-4793-BFA9-E9A98CA59862}" destId="{F83E7010-B376-4EC9-AE71-1D45F18E890B}" srcOrd="1" destOrd="0" parTransId="{897C6BF8-0480-4259-8AF7-1E5C4D2221E1}" sibTransId="{770D95CE-D36F-43A6-AF90-C72FF3C417BA}"/>
    <dgm:cxn modelId="{98811615-4EC2-4942-A8B6-3FE513E036EE}" type="presOf" srcId="{36076356-B98B-47B5-9A69-DA49A403FC63}" destId="{2DE52E4E-75C6-42B7-8454-6257C7481FB2}" srcOrd="0" destOrd="0" presId="urn:microsoft.com/office/officeart/2005/8/layout/gear1"/>
    <dgm:cxn modelId="{F8A3B675-637B-4528-8DA4-FE13037B244C}" type="presOf" srcId="{9CA68010-6722-4C10-9FF1-B08AA0B27E05}" destId="{198CAC70-BF78-48FC-8278-272CB71D7FFC}" srcOrd="2" destOrd="0" presId="urn:microsoft.com/office/officeart/2005/8/layout/gear1"/>
    <dgm:cxn modelId="{C3B5187B-00F9-4D13-ABCD-C9A19532E51F}" type="presOf" srcId="{9CA68010-6722-4C10-9FF1-B08AA0B27E05}" destId="{B4ED8169-44CF-4643-82CF-5A382647EA8A}" srcOrd="3" destOrd="0" presId="urn:microsoft.com/office/officeart/2005/8/layout/gear1"/>
    <dgm:cxn modelId="{11AE1A6C-1FED-4AA6-8859-2E1361D36853}" type="presOf" srcId="{F83E7010-B376-4EC9-AE71-1D45F18E890B}" destId="{69ACF8F7-0072-4361-B2F3-25C40C50531C}" srcOrd="1" destOrd="0" presId="urn:microsoft.com/office/officeart/2005/8/layout/gear1"/>
    <dgm:cxn modelId="{10AFD076-9A47-4172-9763-B2D30F9418CD}" type="presOf" srcId="{90E3F9F2-2BCD-4D55-A3E5-B78E26D1B736}" destId="{5BB8718E-0752-47CD-BF02-4057F5138BB3}" srcOrd="0" destOrd="0" presId="urn:microsoft.com/office/officeart/2005/8/layout/gear1"/>
    <dgm:cxn modelId="{45062189-ADB5-4695-AC6D-8BC5CBB164AB}" type="presOf" srcId="{9CA68010-6722-4C10-9FF1-B08AA0B27E05}" destId="{F11C67D9-FBD2-4FA5-8D88-0362BCF12A21}" srcOrd="1" destOrd="0" presId="urn:microsoft.com/office/officeart/2005/8/layout/gear1"/>
    <dgm:cxn modelId="{DF2ED599-84B2-4CC7-A9FE-88A1D2C790CA}" type="presOf" srcId="{F83E7010-B376-4EC9-AE71-1D45F18E890B}" destId="{6198D391-6549-4C2E-AA3D-50A4813E22E5}" srcOrd="0" destOrd="0" presId="urn:microsoft.com/office/officeart/2005/8/layout/gear1"/>
    <dgm:cxn modelId="{539CD185-E631-40D0-9D5B-A5EB6290DA82}" type="presOf" srcId="{007A27E6-FCAB-4793-BFA9-E9A98CA59862}" destId="{F435767A-E862-4CD9-9244-69850771C0CE}" srcOrd="0" destOrd="0" presId="urn:microsoft.com/office/officeart/2005/8/layout/gear1"/>
    <dgm:cxn modelId="{003F4BE1-870B-43B4-9E25-EE1E1B9A1609}" srcId="{007A27E6-FCAB-4793-BFA9-E9A98CA59862}" destId="{36076356-B98B-47B5-9A69-DA49A403FC63}" srcOrd="0" destOrd="0" parTransId="{A69DD695-0AF0-4F3D-A30B-8B115AB46EF3}" sibTransId="{90E3F9F2-2BCD-4D55-A3E5-B78E26D1B736}"/>
    <dgm:cxn modelId="{00BD7B7A-3443-4C58-AB35-D3C427BD97BE}" type="presOf" srcId="{36076356-B98B-47B5-9A69-DA49A403FC63}" destId="{2AC3A1F5-0219-403C-9325-004183066654}" srcOrd="1" destOrd="0" presId="urn:microsoft.com/office/officeart/2005/8/layout/gear1"/>
    <dgm:cxn modelId="{5F483233-1BC6-44CB-B6EC-2DE1DBE349A0}" srcId="{007A27E6-FCAB-4793-BFA9-E9A98CA59862}" destId="{9CA68010-6722-4C10-9FF1-B08AA0B27E05}" srcOrd="2" destOrd="0" parTransId="{D27F26AF-1976-4812-8D28-22C9E09D657D}" sibTransId="{9BF3E31B-3157-40B1-883E-D45C0E2989CD}"/>
    <dgm:cxn modelId="{0E83DC6E-18BE-4333-92FE-7787D69161D0}" type="presOf" srcId="{9BF3E31B-3157-40B1-883E-D45C0E2989CD}" destId="{164DE6EF-8CCE-478C-8AFD-E7D56EEACBF0}" srcOrd="0" destOrd="0" presId="urn:microsoft.com/office/officeart/2005/8/layout/gear1"/>
    <dgm:cxn modelId="{37D75532-6F4F-4315-BFB0-E7EC75D30530}" type="presOf" srcId="{36076356-B98B-47B5-9A69-DA49A403FC63}" destId="{6933C4A8-CCD3-4C60-BB28-78E848385E38}" srcOrd="2" destOrd="0" presId="urn:microsoft.com/office/officeart/2005/8/layout/gear1"/>
    <dgm:cxn modelId="{CC8C9C1C-9244-432D-866F-D437AF1D3342}" type="presParOf" srcId="{F435767A-E862-4CD9-9244-69850771C0CE}" destId="{2DE52E4E-75C6-42B7-8454-6257C7481FB2}" srcOrd="0" destOrd="0" presId="urn:microsoft.com/office/officeart/2005/8/layout/gear1"/>
    <dgm:cxn modelId="{45304FC8-055C-4429-B21C-1262B5013B9E}" type="presParOf" srcId="{F435767A-E862-4CD9-9244-69850771C0CE}" destId="{2AC3A1F5-0219-403C-9325-004183066654}" srcOrd="1" destOrd="0" presId="urn:microsoft.com/office/officeart/2005/8/layout/gear1"/>
    <dgm:cxn modelId="{AD99B56C-8D45-4D93-9524-87862A34A7F3}" type="presParOf" srcId="{F435767A-E862-4CD9-9244-69850771C0CE}" destId="{6933C4A8-CCD3-4C60-BB28-78E848385E38}" srcOrd="2" destOrd="0" presId="urn:microsoft.com/office/officeart/2005/8/layout/gear1"/>
    <dgm:cxn modelId="{2394C1FE-7A93-45C6-8E51-52138A707C25}" type="presParOf" srcId="{F435767A-E862-4CD9-9244-69850771C0CE}" destId="{6198D391-6549-4C2E-AA3D-50A4813E22E5}" srcOrd="3" destOrd="0" presId="urn:microsoft.com/office/officeart/2005/8/layout/gear1"/>
    <dgm:cxn modelId="{DD0995FB-D2E4-42CB-AE8A-98FFDD9AFB3E}" type="presParOf" srcId="{F435767A-E862-4CD9-9244-69850771C0CE}" destId="{69ACF8F7-0072-4361-B2F3-25C40C50531C}" srcOrd="4" destOrd="0" presId="urn:microsoft.com/office/officeart/2005/8/layout/gear1"/>
    <dgm:cxn modelId="{7EA1E521-401E-47AC-9DCF-FDD01106D78B}" type="presParOf" srcId="{F435767A-E862-4CD9-9244-69850771C0CE}" destId="{38A93509-4201-449E-849F-C65723227E31}" srcOrd="5" destOrd="0" presId="urn:microsoft.com/office/officeart/2005/8/layout/gear1"/>
    <dgm:cxn modelId="{D5AD2EC3-7671-4505-9209-A77A72338821}" type="presParOf" srcId="{F435767A-E862-4CD9-9244-69850771C0CE}" destId="{8A3823F1-FFDA-4607-9B2F-4977BDC360A9}" srcOrd="6" destOrd="0" presId="urn:microsoft.com/office/officeart/2005/8/layout/gear1"/>
    <dgm:cxn modelId="{0E7BAC88-4596-415C-9C10-7BCEC221D6C5}" type="presParOf" srcId="{F435767A-E862-4CD9-9244-69850771C0CE}" destId="{F11C67D9-FBD2-4FA5-8D88-0362BCF12A21}" srcOrd="7" destOrd="0" presId="urn:microsoft.com/office/officeart/2005/8/layout/gear1"/>
    <dgm:cxn modelId="{79628C96-E8CC-430E-BC8A-FC6F6835C347}" type="presParOf" srcId="{F435767A-E862-4CD9-9244-69850771C0CE}" destId="{198CAC70-BF78-48FC-8278-272CB71D7FFC}" srcOrd="8" destOrd="0" presId="urn:microsoft.com/office/officeart/2005/8/layout/gear1"/>
    <dgm:cxn modelId="{1B5E1571-69F1-4844-8CCB-804B0E0D578F}" type="presParOf" srcId="{F435767A-E862-4CD9-9244-69850771C0CE}" destId="{B4ED8169-44CF-4643-82CF-5A382647EA8A}" srcOrd="9" destOrd="0" presId="urn:microsoft.com/office/officeart/2005/8/layout/gear1"/>
    <dgm:cxn modelId="{04129802-C39D-4D02-ACAF-17AB1781C4A6}" type="presParOf" srcId="{F435767A-E862-4CD9-9244-69850771C0CE}" destId="{5BB8718E-0752-47CD-BF02-4057F5138BB3}" srcOrd="10" destOrd="0" presId="urn:microsoft.com/office/officeart/2005/8/layout/gear1"/>
    <dgm:cxn modelId="{A6329226-4D35-4451-9AAC-717A89ACB080}" type="presParOf" srcId="{F435767A-E862-4CD9-9244-69850771C0CE}" destId="{96C00537-8368-4AC9-9529-697A20F94BE5}" srcOrd="11" destOrd="0" presId="urn:microsoft.com/office/officeart/2005/8/layout/gear1"/>
    <dgm:cxn modelId="{7A1970A5-D063-4A8B-8239-481008FF6932}" type="presParOf" srcId="{F435767A-E862-4CD9-9244-69850771C0CE}" destId="{164DE6EF-8CCE-478C-8AFD-E7D56EEACBF0}" srcOrd="12" destOrd="0" presId="urn:microsoft.com/office/officeart/2005/8/layout/gear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34B1784-9A18-4851-8A30-2EB4E064D3DC}" type="doc">
      <dgm:prSet loTypeId="urn:microsoft.com/office/officeart/2005/8/layout/hList7" loCatId="process" qsTypeId="urn:microsoft.com/office/officeart/2005/8/quickstyle/simple1" qsCatId="simple" csTypeId="urn:microsoft.com/office/officeart/2005/8/colors/accent1_2" csCatId="accent1" phldr="1"/>
      <dgm:spPr/>
      <dgm:t>
        <a:bodyPr/>
        <a:lstStyle/>
        <a:p>
          <a:endParaRPr lang="es-ES"/>
        </a:p>
      </dgm:t>
    </dgm:pt>
    <dgm:pt modelId="{345B4F5C-9BCC-40E8-AC6E-F173338C2FCE}">
      <dgm:prSet phldrT="[Texto]" custT="1"/>
      <dgm:spPr>
        <a:solidFill>
          <a:schemeClr val="bg1">
            <a:lumMod val="50000"/>
          </a:schemeClr>
        </a:solidFill>
      </dgm:spPr>
      <dgm:t>
        <a:bodyPr/>
        <a:lstStyle/>
        <a:p>
          <a:endParaRPr lang="es-ES" sz="2000" b="1" dirty="0"/>
        </a:p>
      </dgm:t>
    </dgm:pt>
    <dgm:pt modelId="{A82A10DD-5840-41D0-B67F-6EB48F8EA839}" type="parTrans" cxnId="{5C8383C8-95C4-4013-9C56-876576908646}">
      <dgm:prSet/>
      <dgm:spPr/>
      <dgm:t>
        <a:bodyPr/>
        <a:lstStyle/>
        <a:p>
          <a:endParaRPr lang="es-ES"/>
        </a:p>
      </dgm:t>
    </dgm:pt>
    <dgm:pt modelId="{C05C902C-6BA2-465E-AF49-D742D02437DB}" type="sibTrans" cxnId="{5C8383C8-95C4-4013-9C56-876576908646}">
      <dgm:prSet/>
      <dgm:spPr/>
      <dgm:t>
        <a:bodyPr/>
        <a:lstStyle/>
        <a:p>
          <a:endParaRPr lang="es-ES"/>
        </a:p>
      </dgm:t>
    </dgm:pt>
    <dgm:pt modelId="{13398E23-2720-4026-8848-8F0ADB7F1888}">
      <dgm:prSet phldrT="[Texto]" custT="1"/>
      <dgm:spPr>
        <a:solidFill>
          <a:schemeClr val="bg1">
            <a:lumMod val="50000"/>
          </a:schemeClr>
        </a:solidFill>
      </dgm:spPr>
      <dgm:t>
        <a:bodyPr/>
        <a:lstStyle/>
        <a:p>
          <a:endParaRPr lang="es-ES" sz="2000" dirty="0"/>
        </a:p>
      </dgm:t>
    </dgm:pt>
    <dgm:pt modelId="{C6B424D8-22B8-41A1-853E-E9E8876BF5F0}" type="parTrans" cxnId="{1C87B603-D06D-49E6-A8C6-077882447CF5}">
      <dgm:prSet/>
      <dgm:spPr/>
      <dgm:t>
        <a:bodyPr/>
        <a:lstStyle/>
        <a:p>
          <a:endParaRPr lang="es-ES"/>
        </a:p>
      </dgm:t>
    </dgm:pt>
    <dgm:pt modelId="{C2EC515A-D6AA-4EDE-9CF9-E1CC96F8ECF5}" type="sibTrans" cxnId="{1C87B603-D06D-49E6-A8C6-077882447CF5}">
      <dgm:prSet/>
      <dgm:spPr/>
      <dgm:t>
        <a:bodyPr/>
        <a:lstStyle/>
        <a:p>
          <a:endParaRPr lang="es-ES"/>
        </a:p>
      </dgm:t>
    </dgm:pt>
    <dgm:pt modelId="{D11ECED9-618E-4B95-B589-428F0E1A4665}">
      <dgm:prSet phldrT="[Texto]" custT="1"/>
      <dgm:spPr>
        <a:solidFill>
          <a:schemeClr val="bg1">
            <a:lumMod val="50000"/>
          </a:schemeClr>
        </a:solidFill>
      </dgm:spPr>
      <dgm:t>
        <a:bodyPr/>
        <a:lstStyle/>
        <a:p>
          <a:endParaRPr lang="es-ES" sz="2800" dirty="0"/>
        </a:p>
      </dgm:t>
    </dgm:pt>
    <dgm:pt modelId="{D20EDFFB-3032-45E9-ACB0-4AE638CC18AC}" type="parTrans" cxnId="{7C90A076-0D49-4559-8F7A-E68046F77F76}">
      <dgm:prSet/>
      <dgm:spPr/>
      <dgm:t>
        <a:bodyPr/>
        <a:lstStyle/>
        <a:p>
          <a:endParaRPr lang="es-ES"/>
        </a:p>
      </dgm:t>
    </dgm:pt>
    <dgm:pt modelId="{14A40615-F9F2-497A-AFF1-F83B239EE39E}" type="sibTrans" cxnId="{7C90A076-0D49-4559-8F7A-E68046F77F76}">
      <dgm:prSet/>
      <dgm:spPr/>
      <dgm:t>
        <a:bodyPr/>
        <a:lstStyle/>
        <a:p>
          <a:endParaRPr lang="es-ES"/>
        </a:p>
      </dgm:t>
    </dgm:pt>
    <dgm:pt modelId="{8FF04C98-07D5-425C-AE3B-F17977F898EA}" type="pres">
      <dgm:prSet presAssocID="{634B1784-9A18-4851-8A30-2EB4E064D3DC}" presName="Name0" presStyleCnt="0">
        <dgm:presLayoutVars>
          <dgm:dir/>
          <dgm:resizeHandles val="exact"/>
        </dgm:presLayoutVars>
      </dgm:prSet>
      <dgm:spPr/>
      <dgm:t>
        <a:bodyPr/>
        <a:lstStyle/>
        <a:p>
          <a:endParaRPr lang="en-GB"/>
        </a:p>
      </dgm:t>
    </dgm:pt>
    <dgm:pt modelId="{F77E3046-95C7-4B44-AE74-E82E39B6DDC8}" type="pres">
      <dgm:prSet presAssocID="{634B1784-9A18-4851-8A30-2EB4E064D3DC}" presName="fgShape" presStyleLbl="fgShp" presStyleIdx="0" presStyleCnt="1"/>
      <dgm:spPr/>
    </dgm:pt>
    <dgm:pt modelId="{00102565-F8F3-459C-A6C4-7BBBC18E76D3}" type="pres">
      <dgm:prSet presAssocID="{634B1784-9A18-4851-8A30-2EB4E064D3DC}" presName="linComp" presStyleCnt="0"/>
      <dgm:spPr/>
    </dgm:pt>
    <dgm:pt modelId="{2FD896ED-AE22-4CCC-BD1C-237B89D129D1}" type="pres">
      <dgm:prSet presAssocID="{345B4F5C-9BCC-40E8-AC6E-F173338C2FCE}" presName="compNode" presStyleCnt="0"/>
      <dgm:spPr/>
    </dgm:pt>
    <dgm:pt modelId="{A55F4A2B-A5DD-4DFA-B5A0-04A7D69F66EB}" type="pres">
      <dgm:prSet presAssocID="{345B4F5C-9BCC-40E8-AC6E-F173338C2FCE}" presName="bkgdShape" presStyleLbl="node1" presStyleIdx="0" presStyleCnt="3"/>
      <dgm:spPr/>
      <dgm:t>
        <a:bodyPr/>
        <a:lstStyle/>
        <a:p>
          <a:endParaRPr lang="en-GB"/>
        </a:p>
      </dgm:t>
    </dgm:pt>
    <dgm:pt modelId="{B9C39C88-5CC7-4D69-A3C7-46CF68F49F2A}" type="pres">
      <dgm:prSet presAssocID="{345B4F5C-9BCC-40E8-AC6E-F173338C2FCE}" presName="nodeTx" presStyleLbl="node1" presStyleIdx="0" presStyleCnt="3">
        <dgm:presLayoutVars>
          <dgm:bulletEnabled val="1"/>
        </dgm:presLayoutVars>
      </dgm:prSet>
      <dgm:spPr/>
      <dgm:t>
        <a:bodyPr/>
        <a:lstStyle/>
        <a:p>
          <a:endParaRPr lang="en-GB"/>
        </a:p>
      </dgm:t>
    </dgm:pt>
    <dgm:pt modelId="{72870EAA-3F7F-4EB7-B83C-CB829A6D6C8B}" type="pres">
      <dgm:prSet presAssocID="{345B4F5C-9BCC-40E8-AC6E-F173338C2FCE}" presName="invisiNode" presStyleLbl="node1" presStyleIdx="0" presStyleCnt="3"/>
      <dgm:spPr/>
    </dgm:pt>
    <dgm:pt modelId="{81D884F4-3062-4FFA-9EF4-D70B8A53AE1C}" type="pres">
      <dgm:prSet presAssocID="{345B4F5C-9BCC-40E8-AC6E-F173338C2FCE}" presName="imagNode" presStyleLbl="fgImgPlac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dgm:spPr>
    </dgm:pt>
    <dgm:pt modelId="{6D681A8A-8E69-4EA4-BBAC-7065311342DA}" type="pres">
      <dgm:prSet presAssocID="{C05C902C-6BA2-465E-AF49-D742D02437DB}" presName="sibTrans" presStyleLbl="sibTrans2D1" presStyleIdx="0" presStyleCnt="0"/>
      <dgm:spPr/>
      <dgm:t>
        <a:bodyPr/>
        <a:lstStyle/>
        <a:p>
          <a:endParaRPr lang="en-GB"/>
        </a:p>
      </dgm:t>
    </dgm:pt>
    <dgm:pt modelId="{8573A767-DD6F-4EB3-AF33-5F6D4A68DEBD}" type="pres">
      <dgm:prSet presAssocID="{13398E23-2720-4026-8848-8F0ADB7F1888}" presName="compNode" presStyleCnt="0"/>
      <dgm:spPr/>
    </dgm:pt>
    <dgm:pt modelId="{66125E4D-2D18-4EDB-8AC0-96E865D7ACF5}" type="pres">
      <dgm:prSet presAssocID="{13398E23-2720-4026-8848-8F0ADB7F1888}" presName="bkgdShape" presStyleLbl="node1" presStyleIdx="1" presStyleCnt="3"/>
      <dgm:spPr/>
      <dgm:t>
        <a:bodyPr/>
        <a:lstStyle/>
        <a:p>
          <a:endParaRPr lang="en-GB"/>
        </a:p>
      </dgm:t>
    </dgm:pt>
    <dgm:pt modelId="{32754CE8-F04E-4025-9C82-4584F4CB7004}" type="pres">
      <dgm:prSet presAssocID="{13398E23-2720-4026-8848-8F0ADB7F1888}" presName="nodeTx" presStyleLbl="node1" presStyleIdx="1" presStyleCnt="3">
        <dgm:presLayoutVars>
          <dgm:bulletEnabled val="1"/>
        </dgm:presLayoutVars>
      </dgm:prSet>
      <dgm:spPr/>
      <dgm:t>
        <a:bodyPr/>
        <a:lstStyle/>
        <a:p>
          <a:endParaRPr lang="en-GB"/>
        </a:p>
      </dgm:t>
    </dgm:pt>
    <dgm:pt modelId="{CD0329CE-6462-4AA5-875F-20C3A916903F}" type="pres">
      <dgm:prSet presAssocID="{13398E23-2720-4026-8848-8F0ADB7F1888}" presName="invisiNode" presStyleLbl="node1" presStyleIdx="1" presStyleCnt="3"/>
      <dgm:spPr/>
    </dgm:pt>
    <dgm:pt modelId="{E6591932-6E35-4EBD-AF3D-0C2E50D21EB4}" type="pres">
      <dgm:prSet presAssocID="{13398E23-2720-4026-8848-8F0ADB7F1888}"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 modelId="{E167F08B-C416-4EA4-90D6-A1BAF9064526}" type="pres">
      <dgm:prSet presAssocID="{C2EC515A-D6AA-4EDE-9CF9-E1CC96F8ECF5}" presName="sibTrans" presStyleLbl="sibTrans2D1" presStyleIdx="0" presStyleCnt="0"/>
      <dgm:spPr/>
      <dgm:t>
        <a:bodyPr/>
        <a:lstStyle/>
        <a:p>
          <a:endParaRPr lang="en-GB"/>
        </a:p>
      </dgm:t>
    </dgm:pt>
    <dgm:pt modelId="{8957A16E-2724-4735-AFEA-82EE47557EA7}" type="pres">
      <dgm:prSet presAssocID="{D11ECED9-618E-4B95-B589-428F0E1A4665}" presName="compNode" presStyleCnt="0"/>
      <dgm:spPr/>
    </dgm:pt>
    <dgm:pt modelId="{718F81E3-2FC9-45CB-BEEC-F78D7CB146FE}" type="pres">
      <dgm:prSet presAssocID="{D11ECED9-618E-4B95-B589-428F0E1A4665}" presName="bkgdShape" presStyleLbl="node1" presStyleIdx="2" presStyleCnt="3"/>
      <dgm:spPr/>
      <dgm:t>
        <a:bodyPr/>
        <a:lstStyle/>
        <a:p>
          <a:endParaRPr lang="en-GB"/>
        </a:p>
      </dgm:t>
    </dgm:pt>
    <dgm:pt modelId="{04EF8AE0-F33F-442C-BCB4-25D211304E67}" type="pres">
      <dgm:prSet presAssocID="{D11ECED9-618E-4B95-B589-428F0E1A4665}" presName="nodeTx" presStyleLbl="node1" presStyleIdx="2" presStyleCnt="3">
        <dgm:presLayoutVars>
          <dgm:bulletEnabled val="1"/>
        </dgm:presLayoutVars>
      </dgm:prSet>
      <dgm:spPr/>
      <dgm:t>
        <a:bodyPr/>
        <a:lstStyle/>
        <a:p>
          <a:endParaRPr lang="en-GB"/>
        </a:p>
      </dgm:t>
    </dgm:pt>
    <dgm:pt modelId="{888113DB-E28C-4693-BABA-937F9AAA63F9}" type="pres">
      <dgm:prSet presAssocID="{D11ECED9-618E-4B95-B589-428F0E1A4665}" presName="invisiNode" presStyleLbl="node1" presStyleIdx="2" presStyleCnt="3"/>
      <dgm:spPr/>
    </dgm:pt>
    <dgm:pt modelId="{349465AF-AFD9-4D7F-AE40-E06C0D80F542}" type="pres">
      <dgm:prSet presAssocID="{D11ECED9-618E-4B95-B589-428F0E1A4665}" presName="imagNode" presStyleLbl="fgImgPlac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2000" r="-2000"/>
          </a:stretch>
        </a:blipFill>
      </dgm:spPr>
    </dgm:pt>
  </dgm:ptLst>
  <dgm:cxnLst>
    <dgm:cxn modelId="{6374DF56-6266-4F42-A87D-721B97C0DB1D}" type="presOf" srcId="{13398E23-2720-4026-8848-8F0ADB7F1888}" destId="{66125E4D-2D18-4EDB-8AC0-96E865D7ACF5}" srcOrd="0" destOrd="0" presId="urn:microsoft.com/office/officeart/2005/8/layout/hList7"/>
    <dgm:cxn modelId="{24E713C2-C026-4A6F-B36B-6D5C595DF96E}" type="presOf" srcId="{13398E23-2720-4026-8848-8F0ADB7F1888}" destId="{32754CE8-F04E-4025-9C82-4584F4CB7004}" srcOrd="1" destOrd="0" presId="urn:microsoft.com/office/officeart/2005/8/layout/hList7"/>
    <dgm:cxn modelId="{C85CA650-D5F4-4A9E-83B4-CCC5E89C533D}" type="presOf" srcId="{345B4F5C-9BCC-40E8-AC6E-F173338C2FCE}" destId="{A55F4A2B-A5DD-4DFA-B5A0-04A7D69F66EB}" srcOrd="0" destOrd="0" presId="urn:microsoft.com/office/officeart/2005/8/layout/hList7"/>
    <dgm:cxn modelId="{BD0A7433-3EB1-4B05-92F8-1E9B7995F4F2}" type="presOf" srcId="{C2EC515A-D6AA-4EDE-9CF9-E1CC96F8ECF5}" destId="{E167F08B-C416-4EA4-90D6-A1BAF9064526}" srcOrd="0" destOrd="0" presId="urn:microsoft.com/office/officeart/2005/8/layout/hList7"/>
    <dgm:cxn modelId="{7C90A076-0D49-4559-8F7A-E68046F77F76}" srcId="{634B1784-9A18-4851-8A30-2EB4E064D3DC}" destId="{D11ECED9-618E-4B95-B589-428F0E1A4665}" srcOrd="2" destOrd="0" parTransId="{D20EDFFB-3032-45E9-ACB0-4AE638CC18AC}" sibTransId="{14A40615-F9F2-497A-AFF1-F83B239EE39E}"/>
    <dgm:cxn modelId="{5C8383C8-95C4-4013-9C56-876576908646}" srcId="{634B1784-9A18-4851-8A30-2EB4E064D3DC}" destId="{345B4F5C-9BCC-40E8-AC6E-F173338C2FCE}" srcOrd="0" destOrd="0" parTransId="{A82A10DD-5840-41D0-B67F-6EB48F8EA839}" sibTransId="{C05C902C-6BA2-465E-AF49-D742D02437DB}"/>
    <dgm:cxn modelId="{4FE2DDF1-0E59-45DB-9E1F-50EA1329AAE8}" type="presOf" srcId="{345B4F5C-9BCC-40E8-AC6E-F173338C2FCE}" destId="{B9C39C88-5CC7-4D69-A3C7-46CF68F49F2A}" srcOrd="1" destOrd="0" presId="urn:microsoft.com/office/officeart/2005/8/layout/hList7"/>
    <dgm:cxn modelId="{69FA28FD-0F2A-4AB7-AF50-8AD4FB46FD3A}" type="presOf" srcId="{C05C902C-6BA2-465E-AF49-D742D02437DB}" destId="{6D681A8A-8E69-4EA4-BBAC-7065311342DA}" srcOrd="0" destOrd="0" presId="urn:microsoft.com/office/officeart/2005/8/layout/hList7"/>
    <dgm:cxn modelId="{AB7C0CCA-DE6E-49EB-9671-FCA342601807}" type="presOf" srcId="{634B1784-9A18-4851-8A30-2EB4E064D3DC}" destId="{8FF04C98-07D5-425C-AE3B-F17977F898EA}" srcOrd="0" destOrd="0" presId="urn:microsoft.com/office/officeart/2005/8/layout/hList7"/>
    <dgm:cxn modelId="{1C87B603-D06D-49E6-A8C6-077882447CF5}" srcId="{634B1784-9A18-4851-8A30-2EB4E064D3DC}" destId="{13398E23-2720-4026-8848-8F0ADB7F1888}" srcOrd="1" destOrd="0" parTransId="{C6B424D8-22B8-41A1-853E-E9E8876BF5F0}" sibTransId="{C2EC515A-D6AA-4EDE-9CF9-E1CC96F8ECF5}"/>
    <dgm:cxn modelId="{0759E8CD-9087-4B5C-9A2E-FDE258FD55E5}" type="presOf" srcId="{D11ECED9-618E-4B95-B589-428F0E1A4665}" destId="{718F81E3-2FC9-45CB-BEEC-F78D7CB146FE}" srcOrd="0" destOrd="0" presId="urn:microsoft.com/office/officeart/2005/8/layout/hList7"/>
    <dgm:cxn modelId="{E056C1C7-5B3D-42B4-ADB0-C55CE4CA6186}" type="presOf" srcId="{D11ECED9-618E-4B95-B589-428F0E1A4665}" destId="{04EF8AE0-F33F-442C-BCB4-25D211304E67}" srcOrd="1" destOrd="0" presId="urn:microsoft.com/office/officeart/2005/8/layout/hList7"/>
    <dgm:cxn modelId="{D627BE1F-47DC-4F6C-B83B-3C937A14A70C}" type="presParOf" srcId="{8FF04C98-07D5-425C-AE3B-F17977F898EA}" destId="{F77E3046-95C7-4B44-AE74-E82E39B6DDC8}" srcOrd="0" destOrd="0" presId="urn:microsoft.com/office/officeart/2005/8/layout/hList7"/>
    <dgm:cxn modelId="{F8C4DEDD-833E-46EC-B053-D982EC876BC7}" type="presParOf" srcId="{8FF04C98-07D5-425C-AE3B-F17977F898EA}" destId="{00102565-F8F3-459C-A6C4-7BBBC18E76D3}" srcOrd="1" destOrd="0" presId="urn:microsoft.com/office/officeart/2005/8/layout/hList7"/>
    <dgm:cxn modelId="{1ECAB7BD-EC1F-4F9D-A6A8-5927DD69AC18}" type="presParOf" srcId="{00102565-F8F3-459C-A6C4-7BBBC18E76D3}" destId="{2FD896ED-AE22-4CCC-BD1C-237B89D129D1}" srcOrd="0" destOrd="0" presId="urn:microsoft.com/office/officeart/2005/8/layout/hList7"/>
    <dgm:cxn modelId="{297A45EC-B71B-4D22-8D29-CFBE41C81473}" type="presParOf" srcId="{2FD896ED-AE22-4CCC-BD1C-237B89D129D1}" destId="{A55F4A2B-A5DD-4DFA-B5A0-04A7D69F66EB}" srcOrd="0" destOrd="0" presId="urn:microsoft.com/office/officeart/2005/8/layout/hList7"/>
    <dgm:cxn modelId="{B4EC2B61-E94C-42A2-BDB1-2D70A873BFB9}" type="presParOf" srcId="{2FD896ED-AE22-4CCC-BD1C-237B89D129D1}" destId="{B9C39C88-5CC7-4D69-A3C7-46CF68F49F2A}" srcOrd="1" destOrd="0" presId="urn:microsoft.com/office/officeart/2005/8/layout/hList7"/>
    <dgm:cxn modelId="{FA3B8554-3461-40BF-AE64-F3ED62905F86}" type="presParOf" srcId="{2FD896ED-AE22-4CCC-BD1C-237B89D129D1}" destId="{72870EAA-3F7F-4EB7-B83C-CB829A6D6C8B}" srcOrd="2" destOrd="0" presId="urn:microsoft.com/office/officeart/2005/8/layout/hList7"/>
    <dgm:cxn modelId="{CE02E501-532F-464A-A00F-E301AF004422}" type="presParOf" srcId="{2FD896ED-AE22-4CCC-BD1C-237B89D129D1}" destId="{81D884F4-3062-4FFA-9EF4-D70B8A53AE1C}" srcOrd="3" destOrd="0" presId="urn:microsoft.com/office/officeart/2005/8/layout/hList7"/>
    <dgm:cxn modelId="{99389D24-AAE7-4874-943C-FC31C17881D9}" type="presParOf" srcId="{00102565-F8F3-459C-A6C4-7BBBC18E76D3}" destId="{6D681A8A-8E69-4EA4-BBAC-7065311342DA}" srcOrd="1" destOrd="0" presId="urn:microsoft.com/office/officeart/2005/8/layout/hList7"/>
    <dgm:cxn modelId="{9AD93F95-FCB8-4509-BB15-8C2A3EE1150D}" type="presParOf" srcId="{00102565-F8F3-459C-A6C4-7BBBC18E76D3}" destId="{8573A767-DD6F-4EB3-AF33-5F6D4A68DEBD}" srcOrd="2" destOrd="0" presId="urn:microsoft.com/office/officeart/2005/8/layout/hList7"/>
    <dgm:cxn modelId="{2AB85EFE-A5C7-4466-BA25-4C9B3C4C3597}" type="presParOf" srcId="{8573A767-DD6F-4EB3-AF33-5F6D4A68DEBD}" destId="{66125E4D-2D18-4EDB-8AC0-96E865D7ACF5}" srcOrd="0" destOrd="0" presId="urn:microsoft.com/office/officeart/2005/8/layout/hList7"/>
    <dgm:cxn modelId="{319BAC17-178F-4CDA-B4D5-3AE5550B3BCA}" type="presParOf" srcId="{8573A767-DD6F-4EB3-AF33-5F6D4A68DEBD}" destId="{32754CE8-F04E-4025-9C82-4584F4CB7004}" srcOrd="1" destOrd="0" presId="urn:microsoft.com/office/officeart/2005/8/layout/hList7"/>
    <dgm:cxn modelId="{5257DB0F-67CC-4E69-AE7B-782716579135}" type="presParOf" srcId="{8573A767-DD6F-4EB3-AF33-5F6D4A68DEBD}" destId="{CD0329CE-6462-4AA5-875F-20C3A916903F}" srcOrd="2" destOrd="0" presId="urn:microsoft.com/office/officeart/2005/8/layout/hList7"/>
    <dgm:cxn modelId="{9B417969-BC74-47E6-8345-C3CA8EECA1E1}" type="presParOf" srcId="{8573A767-DD6F-4EB3-AF33-5F6D4A68DEBD}" destId="{E6591932-6E35-4EBD-AF3D-0C2E50D21EB4}" srcOrd="3" destOrd="0" presId="urn:microsoft.com/office/officeart/2005/8/layout/hList7"/>
    <dgm:cxn modelId="{27B04B80-70C9-40F9-8A89-EE58A4104226}" type="presParOf" srcId="{00102565-F8F3-459C-A6C4-7BBBC18E76D3}" destId="{E167F08B-C416-4EA4-90D6-A1BAF9064526}" srcOrd="3" destOrd="0" presId="urn:microsoft.com/office/officeart/2005/8/layout/hList7"/>
    <dgm:cxn modelId="{703D402B-ECC8-46F4-9E35-F8BF5CC4ADAB}" type="presParOf" srcId="{00102565-F8F3-459C-A6C4-7BBBC18E76D3}" destId="{8957A16E-2724-4735-AFEA-82EE47557EA7}" srcOrd="4" destOrd="0" presId="urn:microsoft.com/office/officeart/2005/8/layout/hList7"/>
    <dgm:cxn modelId="{0AE9B80A-C356-4979-AB5E-69D4E99C8052}" type="presParOf" srcId="{8957A16E-2724-4735-AFEA-82EE47557EA7}" destId="{718F81E3-2FC9-45CB-BEEC-F78D7CB146FE}" srcOrd="0" destOrd="0" presId="urn:microsoft.com/office/officeart/2005/8/layout/hList7"/>
    <dgm:cxn modelId="{B92C5D45-473C-4827-93F3-DDBA6A1925C1}" type="presParOf" srcId="{8957A16E-2724-4735-AFEA-82EE47557EA7}" destId="{04EF8AE0-F33F-442C-BCB4-25D211304E67}" srcOrd="1" destOrd="0" presId="urn:microsoft.com/office/officeart/2005/8/layout/hList7"/>
    <dgm:cxn modelId="{E692A7A3-8D53-40EB-B243-8B16A76320F2}" type="presParOf" srcId="{8957A16E-2724-4735-AFEA-82EE47557EA7}" destId="{888113DB-E28C-4693-BABA-937F9AAA63F9}" srcOrd="2" destOrd="0" presId="urn:microsoft.com/office/officeart/2005/8/layout/hList7"/>
    <dgm:cxn modelId="{712FD400-EA57-4AC5-B884-51B0E7C7B064}" type="presParOf" srcId="{8957A16E-2724-4735-AFEA-82EE47557EA7}" destId="{349465AF-AFD9-4D7F-AE40-E06C0D80F542}"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F1BD398-1254-4DD9-85C2-6FD60CF3D61F}"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s-ES"/>
        </a:p>
      </dgm:t>
    </dgm:pt>
    <dgm:pt modelId="{C77F3594-62B6-4585-B8AB-00934610E64F}">
      <dgm:prSet phldrT="[Texto]" custT="1"/>
      <dgm:spPr>
        <a:solidFill>
          <a:srgbClr val="948A54"/>
        </a:solidFill>
        <a:ln>
          <a:solidFill>
            <a:srgbClr val="EEECE1"/>
          </a:solidFill>
        </a:ln>
      </dgm:spPr>
      <dgm:t>
        <a:bodyPr/>
        <a:lstStyle/>
        <a:p>
          <a:pPr algn="ctr"/>
          <a:r>
            <a:rPr lang="es-ES" sz="1300" b="1" dirty="0"/>
            <a:t>BRANDING</a:t>
          </a:r>
        </a:p>
      </dgm:t>
    </dgm:pt>
    <dgm:pt modelId="{00813316-A5E0-4586-B35B-E6388D2CC2B0}" type="parTrans" cxnId="{9812EC22-1A5B-4F74-9EB3-01D0583C0324}">
      <dgm:prSet/>
      <dgm:spPr/>
      <dgm:t>
        <a:bodyPr/>
        <a:lstStyle/>
        <a:p>
          <a:pPr algn="ctr"/>
          <a:endParaRPr lang="es-ES" sz="1000"/>
        </a:p>
      </dgm:t>
    </dgm:pt>
    <dgm:pt modelId="{007CE08C-3F22-4ED0-B817-2F191CB49E2A}" type="sibTrans" cxnId="{9812EC22-1A5B-4F74-9EB3-01D0583C0324}">
      <dgm:prSet/>
      <dgm:spPr/>
      <dgm:t>
        <a:bodyPr/>
        <a:lstStyle/>
        <a:p>
          <a:pPr algn="ctr"/>
          <a:endParaRPr lang="es-ES" sz="1000"/>
        </a:p>
      </dgm:t>
    </dgm:pt>
    <dgm:pt modelId="{6C1B45F8-742B-4DDC-BEAD-0CC0EB67540B}">
      <dgm:prSet phldrT="[Texto]" custT="1"/>
      <dgm:spPr>
        <a:noFill/>
        <a:ln>
          <a:solidFill>
            <a:srgbClr val="EEECE1"/>
          </a:solidFill>
        </a:ln>
      </dgm:spPr>
      <dgm:t>
        <a:bodyPr/>
        <a:lstStyle/>
        <a:p>
          <a:pPr algn="ctr"/>
          <a:r>
            <a:rPr lang="es-ES" sz="900" dirty="0"/>
            <a:t>Spain Brand </a:t>
          </a:r>
        </a:p>
      </dgm:t>
    </dgm:pt>
    <dgm:pt modelId="{95B1A09B-1CE0-4E49-9C14-58F5CE173795}" type="parTrans" cxnId="{402B58CF-005E-4BEF-8834-8E028A1AF509}">
      <dgm:prSet/>
      <dgm:spPr/>
      <dgm:t>
        <a:bodyPr/>
        <a:lstStyle/>
        <a:p>
          <a:pPr algn="ctr"/>
          <a:endParaRPr lang="es-ES" sz="1000"/>
        </a:p>
      </dgm:t>
    </dgm:pt>
    <dgm:pt modelId="{E788EE46-A883-4054-B64E-169419922380}" type="sibTrans" cxnId="{402B58CF-005E-4BEF-8834-8E028A1AF509}">
      <dgm:prSet/>
      <dgm:spPr/>
      <dgm:t>
        <a:bodyPr/>
        <a:lstStyle/>
        <a:p>
          <a:pPr algn="ctr"/>
          <a:endParaRPr lang="es-ES" sz="1000"/>
        </a:p>
      </dgm:t>
    </dgm:pt>
    <dgm:pt modelId="{FC308231-2679-40AB-988A-1A301C7DA743}">
      <dgm:prSet phldrT="[Texto]" custT="1"/>
      <dgm:spPr>
        <a:noFill/>
        <a:ln>
          <a:solidFill>
            <a:srgbClr val="EEECE1"/>
          </a:solidFill>
        </a:ln>
      </dgm:spPr>
      <dgm:t>
        <a:bodyPr/>
        <a:lstStyle/>
        <a:p>
          <a:pPr algn="ctr"/>
          <a:r>
            <a:rPr lang="es-ES" sz="900" dirty="0"/>
            <a:t>Strategic Marketing Plan</a:t>
          </a:r>
        </a:p>
      </dgm:t>
    </dgm:pt>
    <dgm:pt modelId="{A15CFAE1-E763-4E10-9D1F-2404A9F5A1B1}" type="parTrans" cxnId="{0A3107CF-2855-4E52-B17E-C1E437C616F1}">
      <dgm:prSet/>
      <dgm:spPr/>
      <dgm:t>
        <a:bodyPr/>
        <a:lstStyle/>
        <a:p>
          <a:pPr algn="ctr"/>
          <a:endParaRPr lang="es-ES" sz="1000"/>
        </a:p>
      </dgm:t>
    </dgm:pt>
    <dgm:pt modelId="{46EE024C-158C-46E4-B84F-FEA303B2D66E}" type="sibTrans" cxnId="{0A3107CF-2855-4E52-B17E-C1E437C616F1}">
      <dgm:prSet/>
      <dgm:spPr/>
      <dgm:t>
        <a:bodyPr/>
        <a:lstStyle/>
        <a:p>
          <a:pPr algn="ctr"/>
          <a:endParaRPr lang="es-ES" sz="1000"/>
        </a:p>
      </dgm:t>
    </dgm:pt>
    <dgm:pt modelId="{61F4F204-C37D-456F-A632-9F611923EED9}">
      <dgm:prSet phldrT="[Texto]" custT="1"/>
      <dgm:spPr>
        <a:solidFill>
          <a:srgbClr val="960F68"/>
        </a:solidFill>
        <a:ln>
          <a:solidFill>
            <a:srgbClr val="EEECE1"/>
          </a:solidFill>
        </a:ln>
      </dgm:spPr>
      <dgm:t>
        <a:bodyPr/>
        <a:lstStyle/>
        <a:p>
          <a:pPr algn="ctr"/>
          <a:r>
            <a:rPr lang="es-ES" sz="1200" b="1" dirty="0"/>
            <a:t>ALIGNMENT</a:t>
          </a:r>
        </a:p>
      </dgm:t>
    </dgm:pt>
    <dgm:pt modelId="{E749DB08-BA23-439F-BFAD-4ACBC930C752}" type="parTrans" cxnId="{D75A217B-80BE-4649-A51B-3643875275B1}">
      <dgm:prSet/>
      <dgm:spPr/>
      <dgm:t>
        <a:bodyPr/>
        <a:lstStyle/>
        <a:p>
          <a:pPr algn="ctr"/>
          <a:endParaRPr lang="es-ES" sz="1000"/>
        </a:p>
      </dgm:t>
    </dgm:pt>
    <dgm:pt modelId="{2F8575BF-282D-4DD5-ADB4-A6F0B1E87A4C}" type="sibTrans" cxnId="{D75A217B-80BE-4649-A51B-3643875275B1}">
      <dgm:prSet/>
      <dgm:spPr/>
      <dgm:t>
        <a:bodyPr/>
        <a:lstStyle/>
        <a:p>
          <a:pPr algn="ctr"/>
          <a:endParaRPr lang="es-ES" sz="1000"/>
        </a:p>
      </dgm:t>
    </dgm:pt>
    <dgm:pt modelId="{45C1BFB7-A21A-4657-9E85-E04F7EE2E4DC}">
      <dgm:prSet phldrT="[Texto]" custT="1"/>
      <dgm:spPr>
        <a:noFill/>
        <a:ln>
          <a:solidFill>
            <a:srgbClr val="EEECE1"/>
          </a:solidFill>
        </a:ln>
      </dgm:spPr>
      <dgm:t>
        <a:bodyPr/>
        <a:lstStyle/>
        <a:p>
          <a:pPr algn="ctr"/>
          <a:r>
            <a:rPr lang="es-ES" sz="900" dirty="0"/>
            <a:t>Analise the impact on tourism of new regulations</a:t>
          </a:r>
        </a:p>
      </dgm:t>
    </dgm:pt>
    <dgm:pt modelId="{2C0893DD-FF4D-46A8-B40B-B7DACF3CB5DB}" type="parTrans" cxnId="{466A50D0-B6E7-4BA3-9FF1-FBB2B2DD5CFD}">
      <dgm:prSet/>
      <dgm:spPr/>
      <dgm:t>
        <a:bodyPr/>
        <a:lstStyle/>
        <a:p>
          <a:pPr algn="ctr"/>
          <a:endParaRPr lang="es-ES" sz="1000"/>
        </a:p>
      </dgm:t>
    </dgm:pt>
    <dgm:pt modelId="{9B40206B-B3DB-4F1B-90DA-D93115720228}" type="sibTrans" cxnId="{466A50D0-B6E7-4BA3-9FF1-FBB2B2DD5CFD}">
      <dgm:prSet/>
      <dgm:spPr/>
      <dgm:t>
        <a:bodyPr/>
        <a:lstStyle/>
        <a:p>
          <a:pPr algn="ctr"/>
          <a:endParaRPr lang="es-ES" sz="1000"/>
        </a:p>
      </dgm:t>
    </dgm:pt>
    <dgm:pt modelId="{7C90A724-B178-40D3-82E0-08A33D92C769}">
      <dgm:prSet phldrT="[Texto]" custT="1"/>
      <dgm:spPr>
        <a:noFill/>
        <a:ln>
          <a:solidFill>
            <a:srgbClr val="EEECE1"/>
          </a:solidFill>
        </a:ln>
      </dgm:spPr>
      <dgm:t>
        <a:bodyPr/>
        <a:lstStyle/>
        <a:p>
          <a:pPr algn="ctr"/>
          <a:r>
            <a:rPr lang="es-ES" sz="900" dirty="0"/>
            <a:t>Private sector starts to have an input on Tourspain’s decision making </a:t>
          </a:r>
        </a:p>
      </dgm:t>
    </dgm:pt>
    <dgm:pt modelId="{EC0CDA30-8A64-4A77-AEB3-3A7E60573417}" type="parTrans" cxnId="{69F6528D-AB0C-4CF3-8744-602A39B19724}">
      <dgm:prSet/>
      <dgm:spPr/>
      <dgm:t>
        <a:bodyPr/>
        <a:lstStyle/>
        <a:p>
          <a:pPr algn="ctr"/>
          <a:endParaRPr lang="es-ES" sz="1000"/>
        </a:p>
      </dgm:t>
    </dgm:pt>
    <dgm:pt modelId="{CB323F3D-01B7-4B8F-83F8-E7A701544CA5}" type="sibTrans" cxnId="{69F6528D-AB0C-4CF3-8744-602A39B19724}">
      <dgm:prSet/>
      <dgm:spPr/>
      <dgm:t>
        <a:bodyPr/>
        <a:lstStyle/>
        <a:p>
          <a:pPr algn="ctr"/>
          <a:endParaRPr lang="es-ES" sz="1000"/>
        </a:p>
      </dgm:t>
    </dgm:pt>
    <dgm:pt modelId="{E21D0983-4DE4-4EAE-99F8-ACA15A9EE8D3}">
      <dgm:prSet phldrT="[Texto]" custT="1"/>
      <dgm:spPr>
        <a:solidFill>
          <a:srgbClr val="93CDDD"/>
        </a:solidFill>
        <a:ln>
          <a:solidFill>
            <a:srgbClr val="EEECE1"/>
          </a:solidFill>
        </a:ln>
      </dgm:spPr>
      <dgm:t>
        <a:bodyPr/>
        <a:lstStyle/>
        <a:p>
          <a:pPr algn="ctr"/>
          <a:r>
            <a:rPr lang="es-ES" sz="1300" b="1" dirty="0"/>
            <a:t>CLIENT ORIENTATION</a:t>
          </a:r>
        </a:p>
      </dgm:t>
    </dgm:pt>
    <dgm:pt modelId="{D19C5388-3637-49A0-9692-E444A212E140}" type="parTrans" cxnId="{950CA775-17C7-432C-895B-900DD27D54AD}">
      <dgm:prSet/>
      <dgm:spPr/>
      <dgm:t>
        <a:bodyPr/>
        <a:lstStyle/>
        <a:p>
          <a:pPr algn="ctr"/>
          <a:endParaRPr lang="es-ES" sz="1000"/>
        </a:p>
      </dgm:t>
    </dgm:pt>
    <dgm:pt modelId="{7423968A-6FF1-4F5F-8BCE-261400873690}" type="sibTrans" cxnId="{950CA775-17C7-432C-895B-900DD27D54AD}">
      <dgm:prSet/>
      <dgm:spPr/>
      <dgm:t>
        <a:bodyPr/>
        <a:lstStyle/>
        <a:p>
          <a:pPr algn="ctr"/>
          <a:endParaRPr lang="es-ES" sz="1000"/>
        </a:p>
      </dgm:t>
    </dgm:pt>
    <dgm:pt modelId="{5EE77957-9CC4-4838-829A-78407548D8E3}">
      <dgm:prSet custT="1"/>
      <dgm:spPr>
        <a:noFill/>
        <a:ln>
          <a:solidFill>
            <a:srgbClr val="EEECE1"/>
          </a:solidFill>
        </a:ln>
      </dgm:spPr>
      <dgm:t>
        <a:bodyPr/>
        <a:lstStyle/>
        <a:p>
          <a:pPr algn="ctr"/>
          <a:r>
            <a:rPr lang="es-ES" sz="900" dirty="0"/>
            <a:t>Encourage national demand</a:t>
          </a:r>
        </a:p>
      </dgm:t>
    </dgm:pt>
    <dgm:pt modelId="{E1D0BC3A-AE8A-4708-90C2-D2A96CBC5D62}" type="parTrans" cxnId="{857A4CAD-8352-44D9-96FB-D3747EAD0512}">
      <dgm:prSet/>
      <dgm:spPr/>
      <dgm:t>
        <a:bodyPr/>
        <a:lstStyle/>
        <a:p>
          <a:pPr algn="ctr"/>
          <a:endParaRPr lang="es-ES" sz="1000"/>
        </a:p>
      </dgm:t>
    </dgm:pt>
    <dgm:pt modelId="{066A709E-365F-45B5-AD45-1C0FA6750DED}" type="sibTrans" cxnId="{857A4CAD-8352-44D9-96FB-D3747EAD0512}">
      <dgm:prSet/>
      <dgm:spPr/>
      <dgm:t>
        <a:bodyPr/>
        <a:lstStyle/>
        <a:p>
          <a:pPr algn="ctr"/>
          <a:endParaRPr lang="es-ES" sz="1000"/>
        </a:p>
      </dgm:t>
    </dgm:pt>
    <dgm:pt modelId="{1BBA829C-8784-4883-8433-41AD9879B650}">
      <dgm:prSet custT="1"/>
      <dgm:spPr>
        <a:noFill/>
        <a:ln>
          <a:solidFill>
            <a:srgbClr val="EEECE1"/>
          </a:solidFill>
        </a:ln>
      </dgm:spPr>
      <dgm:t>
        <a:bodyPr/>
        <a:lstStyle/>
        <a:p>
          <a:pPr algn="ctr"/>
          <a:r>
            <a:rPr lang="es-ES" sz="900" dirty="0"/>
            <a:t>Spain loyalty</a:t>
          </a:r>
        </a:p>
      </dgm:t>
    </dgm:pt>
    <dgm:pt modelId="{56764143-7308-459D-B4BA-0E88D84A1091}" type="parTrans" cxnId="{673861DF-2606-473B-8591-E6F5C0D714D1}">
      <dgm:prSet/>
      <dgm:spPr/>
      <dgm:t>
        <a:bodyPr/>
        <a:lstStyle/>
        <a:p>
          <a:pPr algn="ctr"/>
          <a:endParaRPr lang="es-ES" sz="1000"/>
        </a:p>
      </dgm:t>
    </dgm:pt>
    <dgm:pt modelId="{2D041024-8EEB-42A3-9D48-890B2FEBE93E}" type="sibTrans" cxnId="{673861DF-2606-473B-8591-E6F5C0D714D1}">
      <dgm:prSet/>
      <dgm:spPr/>
      <dgm:t>
        <a:bodyPr/>
        <a:lstStyle/>
        <a:p>
          <a:pPr algn="ctr"/>
          <a:endParaRPr lang="es-ES" sz="1000"/>
        </a:p>
      </dgm:t>
    </dgm:pt>
    <dgm:pt modelId="{C3371C55-7237-4216-97A0-3BF2F9E24C9A}">
      <dgm:prSet phldrT="[Texto]" custT="1"/>
      <dgm:spPr>
        <a:solidFill>
          <a:srgbClr val="BAB0A9"/>
        </a:solidFill>
        <a:ln>
          <a:solidFill>
            <a:srgbClr val="EEECE1"/>
          </a:solidFill>
        </a:ln>
      </dgm:spPr>
      <dgm:t>
        <a:bodyPr/>
        <a:lstStyle/>
        <a:p>
          <a:pPr algn="ctr"/>
          <a:r>
            <a:rPr lang="es-ES" sz="1300" b="1" dirty="0"/>
            <a:t>SUPPLY &amp; DESTINATIONS</a:t>
          </a:r>
        </a:p>
      </dgm:t>
    </dgm:pt>
    <dgm:pt modelId="{18788068-926E-4419-9BB0-AE1BB9DF6119}" type="parTrans" cxnId="{0347E1BD-A431-4DEB-B9D0-D02E69920BD0}">
      <dgm:prSet/>
      <dgm:spPr/>
      <dgm:t>
        <a:bodyPr/>
        <a:lstStyle/>
        <a:p>
          <a:pPr algn="ctr"/>
          <a:endParaRPr lang="es-ES" sz="1000"/>
        </a:p>
      </dgm:t>
    </dgm:pt>
    <dgm:pt modelId="{904FF935-775E-426E-8301-CC3EA1DF8422}" type="sibTrans" cxnId="{0347E1BD-A431-4DEB-B9D0-D02E69920BD0}">
      <dgm:prSet/>
      <dgm:spPr/>
      <dgm:t>
        <a:bodyPr/>
        <a:lstStyle/>
        <a:p>
          <a:pPr algn="ctr"/>
          <a:endParaRPr lang="es-ES" sz="1000"/>
        </a:p>
      </dgm:t>
    </dgm:pt>
    <dgm:pt modelId="{A399492B-7CE9-4A68-8B7F-5D782C938FD6}">
      <dgm:prSet custT="1"/>
      <dgm:spPr>
        <a:noFill/>
        <a:ln>
          <a:solidFill>
            <a:srgbClr val="EEECE1"/>
          </a:solidFill>
        </a:ln>
      </dgm:spPr>
      <dgm:t>
        <a:bodyPr/>
        <a:lstStyle/>
        <a:p>
          <a:pPr algn="ctr"/>
          <a:r>
            <a:rPr lang="es-ES" sz="900" dirty="0"/>
            <a:t>Support to mature destinations’ restructuring</a:t>
          </a:r>
        </a:p>
      </dgm:t>
    </dgm:pt>
    <dgm:pt modelId="{684F444F-8A15-4AE2-816C-CE19E40F2A48}" type="parTrans" cxnId="{5025214D-BE84-4057-B4B2-FE9EA3875655}">
      <dgm:prSet/>
      <dgm:spPr/>
      <dgm:t>
        <a:bodyPr/>
        <a:lstStyle/>
        <a:p>
          <a:pPr algn="ctr"/>
          <a:endParaRPr lang="es-ES" sz="1000"/>
        </a:p>
      </dgm:t>
    </dgm:pt>
    <dgm:pt modelId="{1A56BEFB-E362-4B62-9364-F4C18DD827A8}" type="sibTrans" cxnId="{5025214D-BE84-4057-B4B2-FE9EA3875655}">
      <dgm:prSet/>
      <dgm:spPr/>
      <dgm:t>
        <a:bodyPr/>
        <a:lstStyle/>
        <a:p>
          <a:pPr algn="ctr"/>
          <a:endParaRPr lang="es-ES" sz="1000"/>
        </a:p>
      </dgm:t>
    </dgm:pt>
    <dgm:pt modelId="{BBB685F2-F4FA-4BD1-B824-D18B1F2E3FAB}">
      <dgm:prSet phldrT="[Texto]" custT="1"/>
      <dgm:spPr>
        <a:noFill/>
        <a:ln>
          <a:solidFill>
            <a:srgbClr val="EEECE1"/>
          </a:solidFill>
        </a:ln>
      </dgm:spPr>
      <dgm:t>
        <a:bodyPr/>
        <a:lstStyle/>
        <a:p>
          <a:pPr algn="ctr"/>
          <a:r>
            <a:rPr lang="es-ES" sz="900" dirty="0"/>
            <a:t>Credits to update infrastructures</a:t>
          </a:r>
        </a:p>
      </dgm:t>
    </dgm:pt>
    <dgm:pt modelId="{30C20199-5F73-4D08-BA99-A7F0F7672447}" type="parTrans" cxnId="{0566593E-17BC-4D91-869B-A6AB0E12A783}">
      <dgm:prSet/>
      <dgm:spPr/>
      <dgm:t>
        <a:bodyPr/>
        <a:lstStyle/>
        <a:p>
          <a:pPr algn="ctr"/>
          <a:endParaRPr lang="es-ES" sz="1000"/>
        </a:p>
      </dgm:t>
    </dgm:pt>
    <dgm:pt modelId="{70EDAB9B-435F-4CE1-9A1C-520067FFAA17}" type="sibTrans" cxnId="{0566593E-17BC-4D91-869B-A6AB0E12A783}">
      <dgm:prSet/>
      <dgm:spPr/>
      <dgm:t>
        <a:bodyPr/>
        <a:lstStyle/>
        <a:p>
          <a:pPr algn="ctr"/>
          <a:endParaRPr lang="es-ES" sz="1000"/>
        </a:p>
      </dgm:t>
    </dgm:pt>
    <dgm:pt modelId="{7DE92A49-9180-413E-B6F5-F60FD2698980}">
      <dgm:prSet custT="1"/>
      <dgm:spPr>
        <a:noFill/>
        <a:ln>
          <a:solidFill>
            <a:srgbClr val="EEECE1"/>
          </a:solidFill>
        </a:ln>
      </dgm:spPr>
      <dgm:t>
        <a:bodyPr/>
        <a:lstStyle/>
        <a:p>
          <a:pPr algn="ctr"/>
          <a:endParaRPr lang="es-ES" sz="900" dirty="0"/>
        </a:p>
      </dgm:t>
    </dgm:pt>
    <dgm:pt modelId="{617BA829-A9E9-4A3B-A230-6135D37864D4}" type="parTrans" cxnId="{13221CA0-4008-4DB5-AEE4-910DCF783809}">
      <dgm:prSet/>
      <dgm:spPr/>
      <dgm:t>
        <a:bodyPr/>
        <a:lstStyle/>
        <a:p>
          <a:pPr algn="ctr"/>
          <a:endParaRPr lang="es-ES" sz="1000"/>
        </a:p>
      </dgm:t>
    </dgm:pt>
    <dgm:pt modelId="{C41DF8D4-B839-4743-8F54-03260DC3124A}" type="sibTrans" cxnId="{13221CA0-4008-4DB5-AEE4-910DCF783809}">
      <dgm:prSet/>
      <dgm:spPr/>
      <dgm:t>
        <a:bodyPr/>
        <a:lstStyle/>
        <a:p>
          <a:pPr algn="ctr"/>
          <a:endParaRPr lang="es-ES" sz="1000"/>
        </a:p>
      </dgm:t>
    </dgm:pt>
    <dgm:pt modelId="{4B9B2F0F-F94E-42D5-BC44-C2C3881A7E55}">
      <dgm:prSet custT="1"/>
      <dgm:spPr>
        <a:noFill/>
        <a:ln>
          <a:solidFill>
            <a:srgbClr val="EEECE1"/>
          </a:solidFill>
        </a:ln>
      </dgm:spPr>
      <dgm:t>
        <a:bodyPr/>
        <a:lstStyle/>
        <a:p>
          <a:pPr algn="ctr"/>
          <a:endParaRPr lang="es-ES" sz="900" dirty="0"/>
        </a:p>
      </dgm:t>
    </dgm:pt>
    <dgm:pt modelId="{DFD06224-66A9-4DA9-9685-7BCBE5CBA0CC}" type="parTrans" cxnId="{02F9869D-C5A1-4262-B042-C0DEE03945BF}">
      <dgm:prSet/>
      <dgm:spPr/>
      <dgm:t>
        <a:bodyPr/>
        <a:lstStyle/>
        <a:p>
          <a:pPr algn="ctr"/>
          <a:endParaRPr lang="es-ES" sz="1000"/>
        </a:p>
      </dgm:t>
    </dgm:pt>
    <dgm:pt modelId="{64FE762B-9E8E-4629-A389-2709FECED614}" type="sibTrans" cxnId="{02F9869D-C5A1-4262-B042-C0DEE03945BF}">
      <dgm:prSet/>
      <dgm:spPr/>
      <dgm:t>
        <a:bodyPr/>
        <a:lstStyle/>
        <a:p>
          <a:pPr algn="ctr"/>
          <a:endParaRPr lang="es-ES" sz="1000"/>
        </a:p>
      </dgm:t>
    </dgm:pt>
    <dgm:pt modelId="{42E33E11-57A4-4D8F-A7E6-0C840F2F0EB8}">
      <dgm:prSet phldrT="[Texto]" custT="1"/>
      <dgm:spPr>
        <a:noFill/>
        <a:ln>
          <a:solidFill>
            <a:srgbClr val="EEECE1"/>
          </a:solidFill>
        </a:ln>
      </dgm:spPr>
      <dgm:t>
        <a:bodyPr/>
        <a:lstStyle/>
        <a:p>
          <a:pPr algn="ctr"/>
          <a:r>
            <a:rPr lang="es-ES" sz="900" dirty="0"/>
            <a:t>Optimise visa processing</a:t>
          </a:r>
        </a:p>
      </dgm:t>
    </dgm:pt>
    <dgm:pt modelId="{46C9EC2D-E8EE-42CE-9870-AD59934629AF}" type="parTrans" cxnId="{1AEB565E-2AB7-4308-85F7-42065BE2ED89}">
      <dgm:prSet/>
      <dgm:spPr/>
      <dgm:t>
        <a:bodyPr/>
        <a:lstStyle/>
        <a:p>
          <a:pPr algn="ctr"/>
          <a:endParaRPr lang="es-ES" sz="1000"/>
        </a:p>
      </dgm:t>
    </dgm:pt>
    <dgm:pt modelId="{C20D4444-7A9F-415B-9C41-3B548F172970}" type="sibTrans" cxnId="{1AEB565E-2AB7-4308-85F7-42065BE2ED89}">
      <dgm:prSet/>
      <dgm:spPr/>
      <dgm:t>
        <a:bodyPr/>
        <a:lstStyle/>
        <a:p>
          <a:pPr algn="ctr"/>
          <a:endParaRPr lang="es-ES" sz="1000"/>
        </a:p>
      </dgm:t>
    </dgm:pt>
    <dgm:pt modelId="{8D58502A-1CB6-4BDD-929D-AB3ACB000154}">
      <dgm:prSet phldrT="[Texto]" custT="1"/>
      <dgm:spPr>
        <a:noFill/>
        <a:ln>
          <a:solidFill>
            <a:srgbClr val="EEECE1"/>
          </a:solidFill>
        </a:ln>
      </dgm:spPr>
      <dgm:t>
        <a:bodyPr/>
        <a:lstStyle/>
        <a:p>
          <a:pPr algn="ctr"/>
          <a:r>
            <a:rPr lang="es-ES" sz="900" dirty="0"/>
            <a:t>Permanent representation in the UE</a:t>
          </a:r>
        </a:p>
      </dgm:t>
    </dgm:pt>
    <dgm:pt modelId="{555E51B7-55E0-4A7E-9398-4680C6925D57}" type="parTrans" cxnId="{64DF2BBA-3D2D-4107-B975-F11FCCB30A6F}">
      <dgm:prSet/>
      <dgm:spPr/>
      <dgm:t>
        <a:bodyPr/>
        <a:lstStyle/>
        <a:p>
          <a:pPr algn="ctr"/>
          <a:endParaRPr lang="es-ES" sz="1000"/>
        </a:p>
      </dgm:t>
    </dgm:pt>
    <dgm:pt modelId="{0E59A2F0-3928-4B07-BBE1-9BFD0C046D73}" type="sibTrans" cxnId="{64DF2BBA-3D2D-4107-B975-F11FCCB30A6F}">
      <dgm:prSet/>
      <dgm:spPr/>
      <dgm:t>
        <a:bodyPr/>
        <a:lstStyle/>
        <a:p>
          <a:pPr algn="ctr"/>
          <a:endParaRPr lang="es-ES" sz="1000"/>
        </a:p>
      </dgm:t>
    </dgm:pt>
    <dgm:pt modelId="{730BE521-9AD4-4278-B5FA-02A36972CF5D}">
      <dgm:prSet phldrT="[Texto]" custT="1"/>
      <dgm:spPr>
        <a:solidFill>
          <a:srgbClr val="215968"/>
        </a:solidFill>
        <a:ln>
          <a:solidFill>
            <a:srgbClr val="EEECE1"/>
          </a:solidFill>
        </a:ln>
      </dgm:spPr>
      <dgm:t>
        <a:bodyPr/>
        <a:lstStyle/>
        <a:p>
          <a:pPr algn="ctr"/>
          <a:r>
            <a:rPr lang="es-ES" sz="1200" b="1" dirty="0"/>
            <a:t>KNOWLEDGE</a:t>
          </a:r>
        </a:p>
      </dgm:t>
    </dgm:pt>
    <dgm:pt modelId="{D482F4E9-57C9-4AF3-9130-405B9BBB3B13}" type="parTrans" cxnId="{95A2A470-CD0D-468C-B9EE-B610526579EF}">
      <dgm:prSet/>
      <dgm:spPr/>
      <dgm:t>
        <a:bodyPr/>
        <a:lstStyle/>
        <a:p>
          <a:pPr algn="ctr"/>
          <a:endParaRPr lang="es-ES" sz="1000"/>
        </a:p>
      </dgm:t>
    </dgm:pt>
    <dgm:pt modelId="{EBA1D693-F973-4BB0-B066-525D2036528D}" type="sibTrans" cxnId="{95A2A470-CD0D-468C-B9EE-B610526579EF}">
      <dgm:prSet/>
      <dgm:spPr/>
      <dgm:t>
        <a:bodyPr/>
        <a:lstStyle/>
        <a:p>
          <a:pPr algn="ctr"/>
          <a:endParaRPr lang="es-ES" sz="1000"/>
        </a:p>
      </dgm:t>
    </dgm:pt>
    <dgm:pt modelId="{0005E2EA-72DF-4F36-80D9-9C5517406078}">
      <dgm:prSet phldrT="[Texto]" custT="1"/>
      <dgm:spPr>
        <a:noFill/>
        <a:ln>
          <a:solidFill>
            <a:srgbClr val="EEECE1"/>
          </a:solidFill>
        </a:ln>
      </dgm:spPr>
      <dgm:t>
        <a:bodyPr/>
        <a:lstStyle/>
        <a:p>
          <a:pPr algn="ctr"/>
          <a:r>
            <a:rPr lang="es-ES" sz="900" dirty="0"/>
            <a:t>List of services</a:t>
          </a:r>
        </a:p>
      </dgm:t>
    </dgm:pt>
    <dgm:pt modelId="{9729497C-17AF-4BEC-AB31-BC6C4D9FE71B}" type="parTrans" cxnId="{73696AC9-D8C1-4704-B310-FEE446046233}">
      <dgm:prSet/>
      <dgm:spPr/>
      <dgm:t>
        <a:bodyPr/>
        <a:lstStyle/>
        <a:p>
          <a:pPr algn="ctr"/>
          <a:endParaRPr lang="es-ES" sz="1000"/>
        </a:p>
      </dgm:t>
    </dgm:pt>
    <dgm:pt modelId="{C046CD35-EFAC-4D81-90B0-A5C2578083EA}" type="sibTrans" cxnId="{73696AC9-D8C1-4704-B310-FEE446046233}">
      <dgm:prSet/>
      <dgm:spPr/>
      <dgm:t>
        <a:bodyPr/>
        <a:lstStyle/>
        <a:p>
          <a:pPr algn="ctr"/>
          <a:endParaRPr lang="es-ES" sz="1000"/>
        </a:p>
      </dgm:t>
    </dgm:pt>
    <dgm:pt modelId="{AA299FA6-0A54-42B9-A636-328E7C2FBFE5}">
      <dgm:prSet phldrT="[Texto]" custT="1"/>
      <dgm:spPr>
        <a:noFill/>
        <a:ln>
          <a:solidFill>
            <a:srgbClr val="EEECE1"/>
          </a:solidFill>
        </a:ln>
      </dgm:spPr>
      <dgm:t>
        <a:bodyPr/>
        <a:lstStyle/>
        <a:p>
          <a:pPr algn="ctr"/>
          <a:r>
            <a:rPr lang="es-ES" sz="900" dirty="0"/>
            <a:t>Modernise STOs</a:t>
          </a:r>
        </a:p>
      </dgm:t>
    </dgm:pt>
    <dgm:pt modelId="{D9E25492-6DCA-43C9-85E3-30F8130C0931}" type="parTrans" cxnId="{01144773-7BE7-41BF-9F2C-E35CB36527EA}">
      <dgm:prSet/>
      <dgm:spPr/>
      <dgm:t>
        <a:bodyPr/>
        <a:lstStyle/>
        <a:p>
          <a:pPr algn="ctr"/>
          <a:endParaRPr lang="es-ES" sz="1000"/>
        </a:p>
      </dgm:t>
    </dgm:pt>
    <dgm:pt modelId="{74B2480B-76DE-45B3-A2C5-CE2C89DA970E}" type="sibTrans" cxnId="{01144773-7BE7-41BF-9F2C-E35CB36527EA}">
      <dgm:prSet/>
      <dgm:spPr/>
      <dgm:t>
        <a:bodyPr/>
        <a:lstStyle/>
        <a:p>
          <a:pPr algn="ctr"/>
          <a:endParaRPr lang="es-ES" sz="1000"/>
        </a:p>
      </dgm:t>
    </dgm:pt>
    <dgm:pt modelId="{69C1C52A-5300-4EE7-AC0F-76735AB4E029}">
      <dgm:prSet phldrT="[Texto]" custT="1"/>
      <dgm:spPr>
        <a:noFill/>
        <a:ln>
          <a:solidFill>
            <a:srgbClr val="EEECE1"/>
          </a:solidFill>
        </a:ln>
      </dgm:spPr>
      <dgm:t>
        <a:bodyPr/>
        <a:lstStyle/>
        <a:p>
          <a:pPr algn="ctr"/>
          <a:r>
            <a:rPr lang="es-ES" sz="900" dirty="0"/>
            <a:t>New orientation of Tourism Statistics</a:t>
          </a:r>
        </a:p>
      </dgm:t>
    </dgm:pt>
    <dgm:pt modelId="{9E8E8ECE-C3C6-4E82-AF61-C3F99E8EA49D}" type="parTrans" cxnId="{85E3779D-F7C3-4777-AB9F-70242D90FC0F}">
      <dgm:prSet/>
      <dgm:spPr/>
      <dgm:t>
        <a:bodyPr/>
        <a:lstStyle/>
        <a:p>
          <a:pPr algn="ctr"/>
          <a:endParaRPr lang="es-ES" sz="1000"/>
        </a:p>
      </dgm:t>
    </dgm:pt>
    <dgm:pt modelId="{9227EA55-307E-46C1-8E6F-0D56EF2306AD}" type="sibTrans" cxnId="{85E3779D-F7C3-4777-AB9F-70242D90FC0F}">
      <dgm:prSet/>
      <dgm:spPr/>
      <dgm:t>
        <a:bodyPr/>
        <a:lstStyle/>
        <a:p>
          <a:pPr algn="ctr"/>
          <a:endParaRPr lang="es-ES" sz="1000"/>
        </a:p>
      </dgm:t>
    </dgm:pt>
    <dgm:pt modelId="{62D2E028-A0AB-4EC6-A5C7-7F0EA81F7415}">
      <dgm:prSet phldrT="[Texto]" custT="1"/>
      <dgm:spPr>
        <a:solidFill>
          <a:srgbClr val="C4BD97"/>
        </a:solidFill>
        <a:ln>
          <a:solidFill>
            <a:srgbClr val="EEECE1"/>
          </a:solidFill>
        </a:ln>
      </dgm:spPr>
      <dgm:t>
        <a:bodyPr/>
        <a:lstStyle/>
        <a:p>
          <a:pPr algn="ctr"/>
          <a:r>
            <a:rPr lang="es-ES" sz="1200" b="1" dirty="0"/>
            <a:t>ENTREPENEURS</a:t>
          </a:r>
        </a:p>
      </dgm:t>
    </dgm:pt>
    <dgm:pt modelId="{4EED3E5F-35CB-4D2E-9F76-C0D94A1C1CB3}" type="parTrans" cxnId="{D0C92DAD-6E28-4464-B44D-C6DF0D597827}">
      <dgm:prSet/>
      <dgm:spPr/>
      <dgm:t>
        <a:bodyPr/>
        <a:lstStyle/>
        <a:p>
          <a:pPr algn="ctr"/>
          <a:endParaRPr lang="es-ES" sz="1000"/>
        </a:p>
      </dgm:t>
    </dgm:pt>
    <dgm:pt modelId="{0A6F8CF3-9134-4359-BF73-9E17FE5666E9}" type="sibTrans" cxnId="{D0C92DAD-6E28-4464-B44D-C6DF0D597827}">
      <dgm:prSet/>
      <dgm:spPr/>
      <dgm:t>
        <a:bodyPr/>
        <a:lstStyle/>
        <a:p>
          <a:pPr algn="ctr"/>
          <a:endParaRPr lang="es-ES" sz="1000"/>
        </a:p>
      </dgm:t>
    </dgm:pt>
    <dgm:pt modelId="{E51881D9-8DD7-4927-825D-B1102414E278}">
      <dgm:prSet phldrT="[Texto]" custT="1"/>
      <dgm:spPr>
        <a:noFill/>
        <a:ln>
          <a:solidFill>
            <a:srgbClr val="EEECE1"/>
          </a:solidFill>
        </a:ln>
      </dgm:spPr>
      <dgm:t>
        <a:bodyPr/>
        <a:lstStyle/>
        <a:p>
          <a:pPr algn="ctr"/>
          <a:r>
            <a:rPr lang="es-ES" sz="900" dirty="0"/>
            <a:t>Monetary help for young entrepeneurs</a:t>
          </a:r>
        </a:p>
      </dgm:t>
    </dgm:pt>
    <dgm:pt modelId="{98B49791-5AAB-4CCC-98A6-DA7DFFF8E150}" type="parTrans" cxnId="{38DF1C11-9F1B-4565-856E-006D7816B1A3}">
      <dgm:prSet/>
      <dgm:spPr/>
      <dgm:t>
        <a:bodyPr/>
        <a:lstStyle/>
        <a:p>
          <a:pPr algn="ctr"/>
          <a:endParaRPr lang="es-ES" sz="1000"/>
        </a:p>
      </dgm:t>
    </dgm:pt>
    <dgm:pt modelId="{03ABE7EE-1FA9-4E4B-A561-1FF6969C3291}" type="sibTrans" cxnId="{38DF1C11-9F1B-4565-856E-006D7816B1A3}">
      <dgm:prSet/>
      <dgm:spPr/>
      <dgm:t>
        <a:bodyPr/>
        <a:lstStyle/>
        <a:p>
          <a:pPr algn="ctr"/>
          <a:endParaRPr lang="es-ES" sz="1000"/>
        </a:p>
      </dgm:t>
    </dgm:pt>
    <dgm:pt modelId="{89AABB2A-4D81-4AA6-B809-7057FC116BD7}">
      <dgm:prSet phldrT="[Texto]" custT="1"/>
      <dgm:spPr>
        <a:noFill/>
        <a:ln>
          <a:solidFill>
            <a:srgbClr val="EEECE1"/>
          </a:solidFill>
        </a:ln>
      </dgm:spPr>
      <dgm:t>
        <a:bodyPr/>
        <a:lstStyle/>
        <a:p>
          <a:pPr algn="ctr"/>
          <a:r>
            <a:rPr lang="es-ES" sz="900" dirty="0"/>
            <a:t>Tourism Entrepeneurs Programme</a:t>
          </a:r>
        </a:p>
      </dgm:t>
    </dgm:pt>
    <dgm:pt modelId="{38A5A653-9139-4746-ABC7-5BCFA4A4D9A2}" type="parTrans" cxnId="{318C8993-6D7B-4678-B084-F977A2C78B7B}">
      <dgm:prSet/>
      <dgm:spPr/>
      <dgm:t>
        <a:bodyPr/>
        <a:lstStyle/>
        <a:p>
          <a:pPr algn="ctr"/>
          <a:endParaRPr lang="es-ES" sz="1000"/>
        </a:p>
      </dgm:t>
    </dgm:pt>
    <dgm:pt modelId="{4FA9D407-2CF9-4AAB-98C0-2D96D5359348}" type="sibTrans" cxnId="{318C8993-6D7B-4678-B084-F977A2C78B7B}">
      <dgm:prSet/>
      <dgm:spPr/>
      <dgm:t>
        <a:bodyPr/>
        <a:lstStyle/>
        <a:p>
          <a:pPr algn="ctr"/>
          <a:endParaRPr lang="es-ES" sz="1000"/>
        </a:p>
      </dgm:t>
    </dgm:pt>
    <dgm:pt modelId="{9880A05F-590A-495D-99A0-C794987D1B1C}">
      <dgm:prSet phldrT="[Texto]" custT="1"/>
      <dgm:spPr>
        <a:noFill/>
        <a:ln>
          <a:solidFill>
            <a:srgbClr val="EEECE1"/>
          </a:solidFill>
        </a:ln>
      </dgm:spPr>
      <dgm:t>
        <a:bodyPr/>
        <a:lstStyle/>
        <a:p>
          <a:pPr algn="ctr"/>
          <a:r>
            <a:rPr lang="es-ES" sz="900" dirty="0"/>
            <a:t>Adapt formative offer to market demands</a:t>
          </a:r>
        </a:p>
      </dgm:t>
    </dgm:pt>
    <dgm:pt modelId="{9771FB8D-25FD-4AFD-9F3D-7F56C4CFCF1E}" type="parTrans" cxnId="{AFB778F5-148A-4302-B495-761001040901}">
      <dgm:prSet/>
      <dgm:spPr/>
      <dgm:t>
        <a:bodyPr/>
        <a:lstStyle/>
        <a:p>
          <a:pPr algn="ctr"/>
          <a:endParaRPr lang="es-ES" sz="1000"/>
        </a:p>
      </dgm:t>
    </dgm:pt>
    <dgm:pt modelId="{2D526E0D-EC0B-45F0-AEF6-DF57F530D75C}" type="sibTrans" cxnId="{AFB778F5-148A-4302-B495-761001040901}">
      <dgm:prSet/>
      <dgm:spPr/>
      <dgm:t>
        <a:bodyPr/>
        <a:lstStyle/>
        <a:p>
          <a:pPr algn="ctr"/>
          <a:endParaRPr lang="es-ES" sz="1000"/>
        </a:p>
      </dgm:t>
    </dgm:pt>
    <dgm:pt modelId="{3872D1F6-5AD8-4D8D-BF44-DF6D234BCD63}">
      <dgm:prSet custT="1"/>
      <dgm:spPr>
        <a:noFill/>
        <a:ln>
          <a:solidFill>
            <a:srgbClr val="EEECE1"/>
          </a:solidFill>
        </a:ln>
      </dgm:spPr>
      <dgm:t>
        <a:bodyPr/>
        <a:lstStyle/>
        <a:p>
          <a:r>
            <a:rPr lang="es-ES" sz="900" dirty="0"/>
            <a:t>Redefine</a:t>
          </a:r>
        </a:p>
        <a:p>
          <a:r>
            <a:rPr lang="es-ES" sz="900" dirty="0"/>
            <a:t>local small destinations</a:t>
          </a:r>
        </a:p>
      </dgm:t>
    </dgm:pt>
    <dgm:pt modelId="{EBF11C75-5D3C-47AA-AE54-1B0905B09118}" type="parTrans" cxnId="{EBB5BC97-4041-4E63-89A2-F09F3764A0BA}">
      <dgm:prSet/>
      <dgm:spPr/>
      <dgm:t>
        <a:bodyPr/>
        <a:lstStyle/>
        <a:p>
          <a:endParaRPr lang="es-ES"/>
        </a:p>
      </dgm:t>
    </dgm:pt>
    <dgm:pt modelId="{68066E6F-A851-445D-A138-C440A158FE6B}" type="sibTrans" cxnId="{EBB5BC97-4041-4E63-89A2-F09F3764A0BA}">
      <dgm:prSet/>
      <dgm:spPr/>
      <dgm:t>
        <a:bodyPr/>
        <a:lstStyle/>
        <a:p>
          <a:endParaRPr lang="es-ES"/>
        </a:p>
      </dgm:t>
    </dgm:pt>
    <dgm:pt modelId="{28E58849-3BB9-43CC-B471-84D07486888F}">
      <dgm:prSet custT="1"/>
      <dgm:spPr>
        <a:noFill/>
        <a:ln>
          <a:solidFill>
            <a:srgbClr val="EEECE1"/>
          </a:solidFill>
        </a:ln>
      </dgm:spPr>
      <dgm:t>
        <a:bodyPr/>
        <a:lstStyle/>
        <a:p>
          <a:r>
            <a:rPr lang="es-ES" sz="900" dirty="0"/>
            <a:t>Intelligent destinations</a:t>
          </a:r>
        </a:p>
      </dgm:t>
    </dgm:pt>
    <dgm:pt modelId="{7468973D-9899-4243-B68B-9CC5CDF492F2}" type="parTrans" cxnId="{8752C169-0147-435B-9944-B970EA7566C6}">
      <dgm:prSet/>
      <dgm:spPr/>
      <dgm:t>
        <a:bodyPr/>
        <a:lstStyle/>
        <a:p>
          <a:endParaRPr lang="es-ES"/>
        </a:p>
      </dgm:t>
    </dgm:pt>
    <dgm:pt modelId="{F835D6A6-2B3E-44E3-9889-D5937CC20B28}" type="sibTrans" cxnId="{8752C169-0147-435B-9944-B970EA7566C6}">
      <dgm:prSet/>
      <dgm:spPr/>
      <dgm:t>
        <a:bodyPr/>
        <a:lstStyle/>
        <a:p>
          <a:endParaRPr lang="es-ES"/>
        </a:p>
      </dgm:t>
    </dgm:pt>
    <dgm:pt modelId="{C114F21A-85CC-4F67-9211-F8D38248160A}">
      <dgm:prSet custT="1"/>
      <dgm:spPr>
        <a:noFill/>
        <a:ln>
          <a:solidFill>
            <a:srgbClr val="EEECE1"/>
          </a:solidFill>
        </a:ln>
      </dgm:spPr>
      <dgm:t>
        <a:bodyPr/>
        <a:lstStyle/>
        <a:p>
          <a:r>
            <a:rPr lang="es-ES" sz="900" dirty="0"/>
            <a:t>Network of agencies specialised in experiences</a:t>
          </a:r>
        </a:p>
      </dgm:t>
    </dgm:pt>
    <dgm:pt modelId="{B56A1994-3045-4F59-93AF-7960E2161308}" type="parTrans" cxnId="{F5CAE543-4073-450C-8C07-FA9D24ED6A93}">
      <dgm:prSet/>
      <dgm:spPr/>
      <dgm:t>
        <a:bodyPr/>
        <a:lstStyle/>
        <a:p>
          <a:endParaRPr lang="es-ES"/>
        </a:p>
      </dgm:t>
    </dgm:pt>
    <dgm:pt modelId="{8A408E67-7CD4-4427-8356-A8EE3DF8DC04}" type="sibTrans" cxnId="{F5CAE543-4073-450C-8C07-FA9D24ED6A93}">
      <dgm:prSet/>
      <dgm:spPr/>
      <dgm:t>
        <a:bodyPr/>
        <a:lstStyle/>
        <a:p>
          <a:endParaRPr lang="es-ES"/>
        </a:p>
      </dgm:t>
    </dgm:pt>
    <dgm:pt modelId="{09FFE65B-BC9E-4061-9B82-42CEE0FC2635}">
      <dgm:prSet custT="1"/>
      <dgm:spPr>
        <a:noFill/>
        <a:ln>
          <a:solidFill>
            <a:srgbClr val="EEECE1"/>
          </a:solidFill>
        </a:ln>
      </dgm:spPr>
      <dgm:t>
        <a:bodyPr/>
        <a:lstStyle/>
        <a:p>
          <a:r>
            <a:rPr lang="es-ES" sz="900" dirty="0"/>
            <a:t>Encourage Sustainable tourism</a:t>
          </a:r>
        </a:p>
      </dgm:t>
    </dgm:pt>
    <dgm:pt modelId="{DEF1CA54-5998-495E-B4EE-64943FCEF669}" type="parTrans" cxnId="{3B5AB490-E05B-4D14-83AB-1F3211E93552}">
      <dgm:prSet/>
      <dgm:spPr/>
      <dgm:t>
        <a:bodyPr/>
        <a:lstStyle/>
        <a:p>
          <a:endParaRPr lang="es-ES"/>
        </a:p>
      </dgm:t>
    </dgm:pt>
    <dgm:pt modelId="{765FD6F6-4937-41BF-842E-9DAD3337D0D0}" type="sibTrans" cxnId="{3B5AB490-E05B-4D14-83AB-1F3211E93552}">
      <dgm:prSet/>
      <dgm:spPr/>
      <dgm:t>
        <a:bodyPr/>
        <a:lstStyle/>
        <a:p>
          <a:endParaRPr lang="es-ES"/>
        </a:p>
      </dgm:t>
    </dgm:pt>
    <dgm:pt modelId="{2758F5E1-FBB0-48D9-BA4B-8CB794FF6BB4}">
      <dgm:prSet custT="1"/>
      <dgm:spPr>
        <a:noFill/>
        <a:ln>
          <a:solidFill>
            <a:srgbClr val="EEECE1"/>
          </a:solidFill>
        </a:ln>
      </dgm:spPr>
      <dgm:t>
        <a:bodyPr/>
        <a:lstStyle/>
        <a:p>
          <a:r>
            <a:rPr lang="es-ES" sz="900" dirty="0"/>
            <a:t>Developmetn of Spanish Tourism Quality System</a:t>
          </a:r>
        </a:p>
      </dgm:t>
    </dgm:pt>
    <dgm:pt modelId="{6EA345DA-997A-4C91-AB8F-8C9EE47950B3}" type="parTrans" cxnId="{23A50E72-368A-4CEF-AC00-0EB5A5ADAA72}">
      <dgm:prSet/>
      <dgm:spPr/>
      <dgm:t>
        <a:bodyPr/>
        <a:lstStyle/>
        <a:p>
          <a:endParaRPr lang="es-ES"/>
        </a:p>
      </dgm:t>
    </dgm:pt>
    <dgm:pt modelId="{BFBE854F-BD89-4837-8E5B-280E0569F503}" type="sibTrans" cxnId="{23A50E72-368A-4CEF-AC00-0EB5A5ADAA72}">
      <dgm:prSet/>
      <dgm:spPr/>
      <dgm:t>
        <a:bodyPr/>
        <a:lstStyle/>
        <a:p>
          <a:endParaRPr lang="es-ES"/>
        </a:p>
      </dgm:t>
    </dgm:pt>
    <dgm:pt modelId="{E775C4C1-02B8-4BA1-9243-F7CDA18F6EFA}">
      <dgm:prSet custT="1"/>
      <dgm:spPr>
        <a:noFill/>
        <a:ln>
          <a:solidFill>
            <a:srgbClr val="EEECE1"/>
          </a:solidFill>
        </a:ln>
      </dgm:spPr>
      <dgm:t>
        <a:bodyPr/>
        <a:lstStyle/>
        <a:p>
          <a:r>
            <a:rPr lang="es-ES" sz="900" dirty="0"/>
            <a:t>Homogenise classification</a:t>
          </a:r>
        </a:p>
      </dgm:t>
    </dgm:pt>
    <dgm:pt modelId="{EB919234-76B1-42C0-9FDA-AAE91CBD4C11}" type="parTrans" cxnId="{25E1D24D-7E91-444F-82AB-774392BB1A07}">
      <dgm:prSet/>
      <dgm:spPr/>
      <dgm:t>
        <a:bodyPr/>
        <a:lstStyle/>
        <a:p>
          <a:endParaRPr lang="es-ES"/>
        </a:p>
      </dgm:t>
    </dgm:pt>
    <dgm:pt modelId="{C89A30B3-F6D7-48A6-86AF-29E92FC5AB7C}" type="sibTrans" cxnId="{25E1D24D-7E91-444F-82AB-774392BB1A07}">
      <dgm:prSet/>
      <dgm:spPr/>
      <dgm:t>
        <a:bodyPr/>
        <a:lstStyle/>
        <a:p>
          <a:endParaRPr lang="es-ES"/>
        </a:p>
      </dgm:t>
    </dgm:pt>
    <dgm:pt modelId="{0790A210-167A-4DBC-8EAE-11990A271188}">
      <dgm:prSet phldrT="[Texto]" custT="1"/>
      <dgm:spPr>
        <a:noFill/>
        <a:ln>
          <a:solidFill>
            <a:srgbClr val="EEECE1"/>
          </a:solidFill>
        </a:ln>
      </dgm:spPr>
      <dgm:t>
        <a:bodyPr/>
        <a:lstStyle/>
        <a:p>
          <a:r>
            <a:rPr lang="es-ES" sz="900" dirty="0"/>
            <a:t>Market unitiy</a:t>
          </a:r>
        </a:p>
      </dgm:t>
    </dgm:pt>
    <dgm:pt modelId="{CD0CE1A4-957C-4F8B-A8A2-FD34A6150DF2}" type="parTrans" cxnId="{0DA8FA88-60B5-42B3-BEDE-8C8C5E94D79B}">
      <dgm:prSet/>
      <dgm:spPr/>
      <dgm:t>
        <a:bodyPr/>
        <a:lstStyle/>
        <a:p>
          <a:endParaRPr lang="es-ES"/>
        </a:p>
      </dgm:t>
    </dgm:pt>
    <dgm:pt modelId="{D3898698-DA4F-4B4F-83D9-E9237526BE20}" type="sibTrans" cxnId="{0DA8FA88-60B5-42B3-BEDE-8C8C5E94D79B}">
      <dgm:prSet/>
      <dgm:spPr/>
      <dgm:t>
        <a:bodyPr/>
        <a:lstStyle/>
        <a:p>
          <a:endParaRPr lang="es-ES"/>
        </a:p>
      </dgm:t>
    </dgm:pt>
    <dgm:pt modelId="{F518F61A-43FC-4F6C-B3E2-39A54931F4F6}">
      <dgm:prSet phldrT="[Texto]" custT="1"/>
      <dgm:spPr>
        <a:noFill/>
        <a:ln>
          <a:solidFill>
            <a:srgbClr val="EEECE1"/>
          </a:solidFill>
        </a:ln>
      </dgm:spPr>
      <dgm:t>
        <a:bodyPr/>
        <a:lstStyle/>
        <a:p>
          <a:r>
            <a:rPr lang="es-ES" sz="900" dirty="0"/>
            <a:t>Changes in legislation</a:t>
          </a:r>
        </a:p>
      </dgm:t>
    </dgm:pt>
    <dgm:pt modelId="{8EAC4C40-2DCA-43CE-BCEE-407E444BF9A0}" type="parTrans" cxnId="{CBE33E64-0B0B-46E4-B3E4-EAFA9504F923}">
      <dgm:prSet/>
      <dgm:spPr/>
      <dgm:t>
        <a:bodyPr/>
        <a:lstStyle/>
        <a:p>
          <a:endParaRPr lang="es-ES"/>
        </a:p>
      </dgm:t>
    </dgm:pt>
    <dgm:pt modelId="{ABC413BA-DF96-4CDC-BF4C-C7CE3417D939}" type="sibTrans" cxnId="{CBE33E64-0B0B-46E4-B3E4-EAFA9504F923}">
      <dgm:prSet/>
      <dgm:spPr/>
      <dgm:t>
        <a:bodyPr/>
        <a:lstStyle/>
        <a:p>
          <a:endParaRPr lang="es-ES"/>
        </a:p>
      </dgm:t>
    </dgm:pt>
    <dgm:pt modelId="{D24CE9FC-DFA8-4400-A0A4-0D7041CE3380}">
      <dgm:prSet phldrT="[Texto]" custT="1"/>
      <dgm:spPr>
        <a:noFill/>
        <a:ln>
          <a:solidFill>
            <a:srgbClr val="EEECE1"/>
          </a:solidFill>
        </a:ln>
      </dgm:spPr>
      <dgm:t>
        <a:bodyPr/>
        <a:lstStyle/>
        <a:p>
          <a:r>
            <a:rPr lang="es-ES" sz="900" dirty="0"/>
            <a:t>Support internationalisation</a:t>
          </a:r>
        </a:p>
      </dgm:t>
    </dgm:pt>
    <dgm:pt modelId="{645531E1-A117-4DB5-960B-B30E4A45C422}" type="parTrans" cxnId="{B653DD8A-C9B9-4453-A860-1799B681BD5B}">
      <dgm:prSet/>
      <dgm:spPr/>
      <dgm:t>
        <a:bodyPr/>
        <a:lstStyle/>
        <a:p>
          <a:endParaRPr lang="es-ES"/>
        </a:p>
      </dgm:t>
    </dgm:pt>
    <dgm:pt modelId="{86ED0CB3-7653-4F74-BC73-F28306856CA3}" type="sibTrans" cxnId="{B653DD8A-C9B9-4453-A860-1799B681BD5B}">
      <dgm:prSet/>
      <dgm:spPr/>
      <dgm:t>
        <a:bodyPr/>
        <a:lstStyle/>
        <a:p>
          <a:endParaRPr lang="es-ES"/>
        </a:p>
      </dgm:t>
    </dgm:pt>
    <dgm:pt modelId="{63154E31-D61B-4000-8FA2-23D1A6102E9B}">
      <dgm:prSet phldrT="[Texto]" custT="1"/>
      <dgm:spPr>
        <a:noFill/>
        <a:ln>
          <a:solidFill>
            <a:srgbClr val="EEECE1"/>
          </a:solidFill>
        </a:ln>
      </dgm:spPr>
      <dgm:t>
        <a:bodyPr/>
        <a:lstStyle/>
        <a:p>
          <a:r>
            <a:rPr lang="es-ES" sz="900" dirty="0"/>
            <a:t>Cutting red tape</a:t>
          </a:r>
        </a:p>
      </dgm:t>
    </dgm:pt>
    <dgm:pt modelId="{B5D96761-599C-4BCB-A59F-6EBABBF8E143}" type="parTrans" cxnId="{57AE8602-0E52-46CF-8C61-B0570708CE3C}">
      <dgm:prSet/>
      <dgm:spPr/>
      <dgm:t>
        <a:bodyPr/>
        <a:lstStyle/>
        <a:p>
          <a:endParaRPr lang="es-ES"/>
        </a:p>
      </dgm:t>
    </dgm:pt>
    <dgm:pt modelId="{EF2007BB-A03C-4E74-9672-ADFF0583904F}" type="sibTrans" cxnId="{57AE8602-0E52-46CF-8C61-B0570708CE3C}">
      <dgm:prSet/>
      <dgm:spPr/>
      <dgm:t>
        <a:bodyPr/>
        <a:lstStyle/>
        <a:p>
          <a:endParaRPr lang="es-ES"/>
        </a:p>
      </dgm:t>
    </dgm:pt>
    <dgm:pt modelId="{16C50187-6BC0-467D-8844-5CEC3FA05C20}">
      <dgm:prSet custT="1"/>
      <dgm:spPr>
        <a:noFill/>
        <a:ln>
          <a:solidFill>
            <a:srgbClr val="EEECE1"/>
          </a:solidFill>
        </a:ln>
      </dgm:spPr>
      <dgm:t>
        <a:bodyPr/>
        <a:lstStyle/>
        <a:p>
          <a:r>
            <a:rPr lang="es-ES" sz="900" dirty="0"/>
            <a:t>Cultural, natural and gastronomic heritage</a:t>
          </a:r>
        </a:p>
      </dgm:t>
    </dgm:pt>
    <dgm:pt modelId="{FAD5D5B0-3BA0-428C-9E89-69F584CC2C32}" type="parTrans" cxnId="{8250DAF1-6B90-4740-98C1-6346C45E0914}">
      <dgm:prSet/>
      <dgm:spPr/>
      <dgm:t>
        <a:bodyPr/>
        <a:lstStyle/>
        <a:p>
          <a:endParaRPr lang="es-ES"/>
        </a:p>
      </dgm:t>
    </dgm:pt>
    <dgm:pt modelId="{B7FF3B1B-F203-411F-9407-B92008E822B3}" type="sibTrans" cxnId="{8250DAF1-6B90-4740-98C1-6346C45E0914}">
      <dgm:prSet/>
      <dgm:spPr/>
      <dgm:t>
        <a:bodyPr/>
        <a:lstStyle/>
        <a:p>
          <a:endParaRPr lang="es-ES"/>
        </a:p>
      </dgm:t>
    </dgm:pt>
    <dgm:pt modelId="{469F5EBF-CC1E-46E7-A964-53D104FEBD68}">
      <dgm:prSet custT="1"/>
      <dgm:spPr>
        <a:noFill/>
        <a:ln>
          <a:solidFill>
            <a:srgbClr val="EEECE1"/>
          </a:solidFill>
        </a:ln>
      </dgm:spPr>
      <dgm:t>
        <a:bodyPr/>
        <a:lstStyle/>
        <a:p>
          <a:r>
            <a:rPr lang="es-ES" sz="900" dirty="0"/>
            <a:t>New airport taxes</a:t>
          </a:r>
        </a:p>
      </dgm:t>
    </dgm:pt>
    <dgm:pt modelId="{42877D76-55EC-4671-8B9A-D389D06329B8}" type="parTrans" cxnId="{EB096D5B-8C5F-48FF-9C16-AB0AF3DCFFE9}">
      <dgm:prSet/>
      <dgm:spPr/>
      <dgm:t>
        <a:bodyPr/>
        <a:lstStyle/>
        <a:p>
          <a:endParaRPr lang="es-ES"/>
        </a:p>
      </dgm:t>
    </dgm:pt>
    <dgm:pt modelId="{776A8A0D-6703-4365-A8C3-289AE17271C0}" type="sibTrans" cxnId="{EB096D5B-8C5F-48FF-9C16-AB0AF3DCFFE9}">
      <dgm:prSet/>
      <dgm:spPr/>
      <dgm:t>
        <a:bodyPr/>
        <a:lstStyle/>
        <a:p>
          <a:endParaRPr lang="es-ES"/>
        </a:p>
      </dgm:t>
    </dgm:pt>
    <dgm:pt modelId="{BC036402-F59F-4A95-BC81-E3DC1063138B}" type="pres">
      <dgm:prSet presAssocID="{FF1BD398-1254-4DD9-85C2-6FD60CF3D61F}" presName="diagram" presStyleCnt="0">
        <dgm:presLayoutVars>
          <dgm:chPref val="1"/>
          <dgm:dir/>
          <dgm:animOne val="branch"/>
          <dgm:animLvl val="lvl"/>
          <dgm:resizeHandles/>
        </dgm:presLayoutVars>
      </dgm:prSet>
      <dgm:spPr/>
      <dgm:t>
        <a:bodyPr/>
        <a:lstStyle/>
        <a:p>
          <a:endParaRPr lang="en-GB"/>
        </a:p>
      </dgm:t>
    </dgm:pt>
    <dgm:pt modelId="{4A2BF551-2634-4074-8749-F44C6313F4FD}" type="pres">
      <dgm:prSet presAssocID="{C77F3594-62B6-4585-B8AB-00934610E64F}" presName="root" presStyleCnt="0"/>
      <dgm:spPr/>
    </dgm:pt>
    <dgm:pt modelId="{ACE745A9-5D99-48A9-9C6F-23436E850D3F}" type="pres">
      <dgm:prSet presAssocID="{C77F3594-62B6-4585-B8AB-00934610E64F}" presName="rootComposite" presStyleCnt="0"/>
      <dgm:spPr/>
    </dgm:pt>
    <dgm:pt modelId="{5202FA49-1BE0-487D-A340-97F470AAD7B9}" type="pres">
      <dgm:prSet presAssocID="{C77F3594-62B6-4585-B8AB-00934610E64F}" presName="rootText" presStyleLbl="node1" presStyleIdx="0" presStyleCnt="6" custScaleX="167115"/>
      <dgm:spPr/>
      <dgm:t>
        <a:bodyPr/>
        <a:lstStyle/>
        <a:p>
          <a:endParaRPr lang="en-GB"/>
        </a:p>
      </dgm:t>
    </dgm:pt>
    <dgm:pt modelId="{8D51B7D5-6C9B-40E4-AD51-5812CE0E51A0}" type="pres">
      <dgm:prSet presAssocID="{C77F3594-62B6-4585-B8AB-00934610E64F}" presName="rootConnector" presStyleLbl="node1" presStyleIdx="0" presStyleCnt="6"/>
      <dgm:spPr/>
      <dgm:t>
        <a:bodyPr/>
        <a:lstStyle/>
        <a:p>
          <a:endParaRPr lang="en-GB"/>
        </a:p>
      </dgm:t>
    </dgm:pt>
    <dgm:pt modelId="{16E65F7C-FE2B-4DBC-A825-2FE838298D4D}" type="pres">
      <dgm:prSet presAssocID="{C77F3594-62B6-4585-B8AB-00934610E64F}" presName="childShape" presStyleCnt="0"/>
      <dgm:spPr/>
    </dgm:pt>
    <dgm:pt modelId="{11719BCB-5498-4A8C-81E5-5218DC7E054B}" type="pres">
      <dgm:prSet presAssocID="{95B1A09B-1CE0-4E49-9C14-58F5CE173795}" presName="Name13" presStyleLbl="parChTrans1D2" presStyleIdx="0" presStyleCnt="28" custSzX="139654"/>
      <dgm:spPr/>
      <dgm:t>
        <a:bodyPr/>
        <a:lstStyle/>
        <a:p>
          <a:endParaRPr lang="en-GB"/>
        </a:p>
      </dgm:t>
    </dgm:pt>
    <dgm:pt modelId="{32A80123-6D1E-4AF0-971C-A611D3A2753C}" type="pres">
      <dgm:prSet presAssocID="{6C1B45F8-742B-4DDC-BEAD-0CC0EB67540B}" presName="childText" presStyleLbl="bgAcc1" presStyleIdx="0" presStyleCnt="28" custScaleX="167115">
        <dgm:presLayoutVars>
          <dgm:bulletEnabled val="1"/>
        </dgm:presLayoutVars>
      </dgm:prSet>
      <dgm:spPr/>
      <dgm:t>
        <a:bodyPr/>
        <a:lstStyle/>
        <a:p>
          <a:endParaRPr lang="en-GB"/>
        </a:p>
      </dgm:t>
    </dgm:pt>
    <dgm:pt modelId="{C3736E63-8ED4-429C-B6B3-ECAE1C14300C}" type="pres">
      <dgm:prSet presAssocID="{A15CFAE1-E763-4E10-9D1F-2404A9F5A1B1}" presName="Name13" presStyleLbl="parChTrans1D2" presStyleIdx="1" presStyleCnt="28" custSzX="139654"/>
      <dgm:spPr/>
      <dgm:t>
        <a:bodyPr/>
        <a:lstStyle/>
        <a:p>
          <a:endParaRPr lang="en-GB"/>
        </a:p>
      </dgm:t>
    </dgm:pt>
    <dgm:pt modelId="{CBA2876C-6347-46C8-A69C-91B248A9929E}" type="pres">
      <dgm:prSet presAssocID="{FC308231-2679-40AB-988A-1A301C7DA743}" presName="childText" presStyleLbl="bgAcc1" presStyleIdx="1" presStyleCnt="28" custScaleX="167115">
        <dgm:presLayoutVars>
          <dgm:bulletEnabled val="1"/>
        </dgm:presLayoutVars>
      </dgm:prSet>
      <dgm:spPr/>
      <dgm:t>
        <a:bodyPr/>
        <a:lstStyle/>
        <a:p>
          <a:endParaRPr lang="en-GB"/>
        </a:p>
      </dgm:t>
    </dgm:pt>
    <dgm:pt modelId="{76635240-96D4-487D-AA00-12A956A56637}" type="pres">
      <dgm:prSet presAssocID="{555E51B7-55E0-4A7E-9398-4680C6925D57}" presName="Name13" presStyleLbl="parChTrans1D2" presStyleIdx="2" presStyleCnt="28" custSzX="139654"/>
      <dgm:spPr/>
      <dgm:t>
        <a:bodyPr/>
        <a:lstStyle/>
        <a:p>
          <a:endParaRPr lang="en-GB"/>
        </a:p>
      </dgm:t>
    </dgm:pt>
    <dgm:pt modelId="{1A6EC9F7-0CDB-40BC-AD79-78069BC345E7}" type="pres">
      <dgm:prSet presAssocID="{8D58502A-1CB6-4BDD-929D-AB3ACB000154}" presName="childText" presStyleLbl="bgAcc1" presStyleIdx="2" presStyleCnt="28" custScaleX="167115">
        <dgm:presLayoutVars>
          <dgm:bulletEnabled val="1"/>
        </dgm:presLayoutVars>
      </dgm:prSet>
      <dgm:spPr/>
      <dgm:t>
        <a:bodyPr/>
        <a:lstStyle/>
        <a:p>
          <a:endParaRPr lang="en-GB"/>
        </a:p>
      </dgm:t>
    </dgm:pt>
    <dgm:pt modelId="{8F736580-3B9D-4D8D-8181-1DA22EC24A2D}" type="pres">
      <dgm:prSet presAssocID="{E21D0983-4DE4-4EAE-99F8-ACA15A9EE8D3}" presName="root" presStyleCnt="0"/>
      <dgm:spPr/>
    </dgm:pt>
    <dgm:pt modelId="{C93A1201-DA1A-40B2-A985-904C2A47E45E}" type="pres">
      <dgm:prSet presAssocID="{E21D0983-4DE4-4EAE-99F8-ACA15A9EE8D3}" presName="rootComposite" presStyleCnt="0"/>
      <dgm:spPr/>
    </dgm:pt>
    <dgm:pt modelId="{6FC6BD5A-12AB-4ACA-9363-1BE88F24993A}" type="pres">
      <dgm:prSet presAssocID="{E21D0983-4DE4-4EAE-99F8-ACA15A9EE8D3}" presName="rootText" presStyleLbl="node1" presStyleIdx="1" presStyleCnt="6" custScaleX="167115"/>
      <dgm:spPr/>
      <dgm:t>
        <a:bodyPr/>
        <a:lstStyle/>
        <a:p>
          <a:endParaRPr lang="en-GB"/>
        </a:p>
      </dgm:t>
    </dgm:pt>
    <dgm:pt modelId="{59CB607E-C95B-4D3A-A166-46BCE9321775}" type="pres">
      <dgm:prSet presAssocID="{E21D0983-4DE4-4EAE-99F8-ACA15A9EE8D3}" presName="rootConnector" presStyleLbl="node1" presStyleIdx="1" presStyleCnt="6"/>
      <dgm:spPr/>
      <dgm:t>
        <a:bodyPr/>
        <a:lstStyle/>
        <a:p>
          <a:endParaRPr lang="en-GB"/>
        </a:p>
      </dgm:t>
    </dgm:pt>
    <dgm:pt modelId="{0F2B275E-A5D0-49DF-9AD3-4C83EAD2E19E}" type="pres">
      <dgm:prSet presAssocID="{E21D0983-4DE4-4EAE-99F8-ACA15A9EE8D3}" presName="childShape" presStyleCnt="0"/>
      <dgm:spPr/>
    </dgm:pt>
    <dgm:pt modelId="{F7AB4589-3B57-48AB-AD66-DF37EB00CA39}" type="pres">
      <dgm:prSet presAssocID="{56764143-7308-459D-B4BA-0E88D84A1091}" presName="Name13" presStyleLbl="parChTrans1D2" presStyleIdx="3" presStyleCnt="28" custSzX="139654"/>
      <dgm:spPr/>
      <dgm:t>
        <a:bodyPr/>
        <a:lstStyle/>
        <a:p>
          <a:endParaRPr lang="en-GB"/>
        </a:p>
      </dgm:t>
    </dgm:pt>
    <dgm:pt modelId="{0D682556-CB44-4D95-AE87-E7E1D3C09BF8}" type="pres">
      <dgm:prSet presAssocID="{1BBA829C-8784-4883-8433-41AD9879B650}" presName="childText" presStyleLbl="bgAcc1" presStyleIdx="3" presStyleCnt="28" custScaleX="167115">
        <dgm:presLayoutVars>
          <dgm:bulletEnabled val="1"/>
        </dgm:presLayoutVars>
      </dgm:prSet>
      <dgm:spPr/>
      <dgm:t>
        <a:bodyPr/>
        <a:lstStyle/>
        <a:p>
          <a:endParaRPr lang="en-GB"/>
        </a:p>
      </dgm:t>
    </dgm:pt>
    <dgm:pt modelId="{56FB92DE-91DC-4F6C-AAB6-15CC8FAFE1C6}" type="pres">
      <dgm:prSet presAssocID="{E1D0BC3A-AE8A-4708-90C2-D2A96CBC5D62}" presName="Name13" presStyleLbl="parChTrans1D2" presStyleIdx="4" presStyleCnt="28" custSzX="139654"/>
      <dgm:spPr/>
      <dgm:t>
        <a:bodyPr/>
        <a:lstStyle/>
        <a:p>
          <a:endParaRPr lang="en-GB"/>
        </a:p>
      </dgm:t>
    </dgm:pt>
    <dgm:pt modelId="{3C69530D-51E0-4195-8581-78C4A018AB6D}" type="pres">
      <dgm:prSet presAssocID="{5EE77957-9CC4-4838-829A-78407548D8E3}" presName="childText" presStyleLbl="bgAcc1" presStyleIdx="4" presStyleCnt="28" custScaleX="167115">
        <dgm:presLayoutVars>
          <dgm:bulletEnabled val="1"/>
        </dgm:presLayoutVars>
      </dgm:prSet>
      <dgm:spPr/>
      <dgm:t>
        <a:bodyPr/>
        <a:lstStyle/>
        <a:p>
          <a:endParaRPr lang="en-GB"/>
        </a:p>
      </dgm:t>
    </dgm:pt>
    <dgm:pt modelId="{AEEA8EC2-1A28-495F-A3C5-04831E986797}" type="pres">
      <dgm:prSet presAssocID="{42877D76-55EC-4671-8B9A-D389D06329B8}" presName="Name13" presStyleLbl="parChTrans1D2" presStyleIdx="5" presStyleCnt="28" custSzX="139654"/>
      <dgm:spPr/>
      <dgm:t>
        <a:bodyPr/>
        <a:lstStyle/>
        <a:p>
          <a:endParaRPr lang="en-GB"/>
        </a:p>
      </dgm:t>
    </dgm:pt>
    <dgm:pt modelId="{7327D9E2-871D-4F85-BB65-0D0DE410595C}" type="pres">
      <dgm:prSet presAssocID="{469F5EBF-CC1E-46E7-A964-53D104FEBD68}" presName="childText" presStyleLbl="bgAcc1" presStyleIdx="5" presStyleCnt="28" custScaleX="167115">
        <dgm:presLayoutVars>
          <dgm:bulletEnabled val="1"/>
        </dgm:presLayoutVars>
      </dgm:prSet>
      <dgm:spPr/>
      <dgm:t>
        <a:bodyPr/>
        <a:lstStyle/>
        <a:p>
          <a:endParaRPr lang="en-GB"/>
        </a:p>
      </dgm:t>
    </dgm:pt>
    <dgm:pt modelId="{D22BFAED-2609-4C8B-A076-8FEF58901C42}" type="pres">
      <dgm:prSet presAssocID="{46C9EC2D-E8EE-42CE-9870-AD59934629AF}" presName="Name13" presStyleLbl="parChTrans1D2" presStyleIdx="6" presStyleCnt="28" custSzX="139654"/>
      <dgm:spPr/>
      <dgm:t>
        <a:bodyPr/>
        <a:lstStyle/>
        <a:p>
          <a:endParaRPr lang="en-GB"/>
        </a:p>
      </dgm:t>
    </dgm:pt>
    <dgm:pt modelId="{EA30B870-27FF-4D52-ACB2-C7651F8B58D2}" type="pres">
      <dgm:prSet presAssocID="{42E33E11-57A4-4D8F-A7E6-0C840F2F0EB8}" presName="childText" presStyleLbl="bgAcc1" presStyleIdx="6" presStyleCnt="28" custScaleX="167115">
        <dgm:presLayoutVars>
          <dgm:bulletEnabled val="1"/>
        </dgm:presLayoutVars>
      </dgm:prSet>
      <dgm:spPr/>
      <dgm:t>
        <a:bodyPr/>
        <a:lstStyle/>
        <a:p>
          <a:endParaRPr lang="en-GB"/>
        </a:p>
      </dgm:t>
    </dgm:pt>
    <dgm:pt modelId="{4DF2437E-9AF6-4F77-8ED5-45CDDEF2836D}" type="pres">
      <dgm:prSet presAssocID="{C3371C55-7237-4216-97A0-3BF2F9E24C9A}" presName="root" presStyleCnt="0"/>
      <dgm:spPr/>
    </dgm:pt>
    <dgm:pt modelId="{A6594A0E-6182-46A2-BB20-8F806790892C}" type="pres">
      <dgm:prSet presAssocID="{C3371C55-7237-4216-97A0-3BF2F9E24C9A}" presName="rootComposite" presStyleCnt="0"/>
      <dgm:spPr/>
    </dgm:pt>
    <dgm:pt modelId="{FC9D3E1A-417E-4022-9094-20C2B1D16B14}" type="pres">
      <dgm:prSet presAssocID="{C3371C55-7237-4216-97A0-3BF2F9E24C9A}" presName="rootText" presStyleLbl="node1" presStyleIdx="2" presStyleCnt="6" custScaleX="167115"/>
      <dgm:spPr/>
      <dgm:t>
        <a:bodyPr/>
        <a:lstStyle/>
        <a:p>
          <a:endParaRPr lang="en-GB"/>
        </a:p>
      </dgm:t>
    </dgm:pt>
    <dgm:pt modelId="{40234A4C-0C52-4613-A895-9C03D4B178D6}" type="pres">
      <dgm:prSet presAssocID="{C3371C55-7237-4216-97A0-3BF2F9E24C9A}" presName="rootConnector" presStyleLbl="node1" presStyleIdx="2" presStyleCnt="6"/>
      <dgm:spPr/>
      <dgm:t>
        <a:bodyPr/>
        <a:lstStyle/>
        <a:p>
          <a:endParaRPr lang="en-GB"/>
        </a:p>
      </dgm:t>
    </dgm:pt>
    <dgm:pt modelId="{BC53BCC7-F728-4CD1-9B73-BE12FFD37497}" type="pres">
      <dgm:prSet presAssocID="{C3371C55-7237-4216-97A0-3BF2F9E24C9A}" presName="childShape" presStyleCnt="0"/>
      <dgm:spPr/>
    </dgm:pt>
    <dgm:pt modelId="{9EE2753B-AE49-4AE0-ABEC-5D060E7F6ED3}" type="pres">
      <dgm:prSet presAssocID="{684F444F-8A15-4AE2-816C-CE19E40F2A48}" presName="Name13" presStyleLbl="parChTrans1D2" presStyleIdx="7" presStyleCnt="28" custSzX="139654"/>
      <dgm:spPr/>
      <dgm:t>
        <a:bodyPr/>
        <a:lstStyle/>
        <a:p>
          <a:endParaRPr lang="en-GB"/>
        </a:p>
      </dgm:t>
    </dgm:pt>
    <dgm:pt modelId="{B21FB670-47B9-4041-B854-29C8E40012C3}" type="pres">
      <dgm:prSet presAssocID="{A399492B-7CE9-4A68-8B7F-5D782C938FD6}" presName="childText" presStyleLbl="bgAcc1" presStyleIdx="7" presStyleCnt="28" custScaleX="167115">
        <dgm:presLayoutVars>
          <dgm:bulletEnabled val="1"/>
        </dgm:presLayoutVars>
      </dgm:prSet>
      <dgm:spPr/>
      <dgm:t>
        <a:bodyPr/>
        <a:lstStyle/>
        <a:p>
          <a:endParaRPr lang="en-GB"/>
        </a:p>
      </dgm:t>
    </dgm:pt>
    <dgm:pt modelId="{7833B9E9-1D7D-4F6D-A7D7-2FBCC9CC5B28}" type="pres">
      <dgm:prSet presAssocID="{30C20199-5F73-4D08-BA99-A7F0F7672447}" presName="Name13" presStyleLbl="parChTrans1D2" presStyleIdx="8" presStyleCnt="28" custSzX="139654"/>
      <dgm:spPr/>
      <dgm:t>
        <a:bodyPr/>
        <a:lstStyle/>
        <a:p>
          <a:endParaRPr lang="en-GB"/>
        </a:p>
      </dgm:t>
    </dgm:pt>
    <dgm:pt modelId="{AED52AA7-297C-4058-886F-7AB92ECBBDD7}" type="pres">
      <dgm:prSet presAssocID="{BBB685F2-F4FA-4BD1-B824-D18B1F2E3FAB}" presName="childText" presStyleLbl="bgAcc1" presStyleIdx="8" presStyleCnt="28" custScaleX="167115">
        <dgm:presLayoutVars>
          <dgm:bulletEnabled val="1"/>
        </dgm:presLayoutVars>
      </dgm:prSet>
      <dgm:spPr/>
      <dgm:t>
        <a:bodyPr/>
        <a:lstStyle/>
        <a:p>
          <a:endParaRPr lang="en-GB"/>
        </a:p>
      </dgm:t>
    </dgm:pt>
    <dgm:pt modelId="{F99E1BBC-B59E-4C7D-BF93-5BF80E2EAEF4}" type="pres">
      <dgm:prSet presAssocID="{EBF11C75-5D3C-47AA-AE54-1B0905B09118}" presName="Name13" presStyleLbl="parChTrans1D2" presStyleIdx="9" presStyleCnt="28" custSzX="139654"/>
      <dgm:spPr/>
      <dgm:t>
        <a:bodyPr/>
        <a:lstStyle/>
        <a:p>
          <a:endParaRPr lang="en-GB"/>
        </a:p>
      </dgm:t>
    </dgm:pt>
    <dgm:pt modelId="{06F84909-4752-4310-8BEA-19C7A9877E60}" type="pres">
      <dgm:prSet presAssocID="{3872D1F6-5AD8-4D8D-BF44-DF6D234BCD63}" presName="childText" presStyleLbl="bgAcc1" presStyleIdx="9" presStyleCnt="28" custScaleX="167115">
        <dgm:presLayoutVars>
          <dgm:bulletEnabled val="1"/>
        </dgm:presLayoutVars>
      </dgm:prSet>
      <dgm:spPr/>
      <dgm:t>
        <a:bodyPr/>
        <a:lstStyle/>
        <a:p>
          <a:endParaRPr lang="en-GB"/>
        </a:p>
      </dgm:t>
    </dgm:pt>
    <dgm:pt modelId="{B6422C49-E0AE-4E9F-BE8D-0BF68164EEC3}" type="pres">
      <dgm:prSet presAssocID="{7468973D-9899-4243-B68B-9CC5CDF492F2}" presName="Name13" presStyleLbl="parChTrans1D2" presStyleIdx="10" presStyleCnt="28" custSzX="139654"/>
      <dgm:spPr/>
      <dgm:t>
        <a:bodyPr/>
        <a:lstStyle/>
        <a:p>
          <a:endParaRPr lang="en-GB"/>
        </a:p>
      </dgm:t>
    </dgm:pt>
    <dgm:pt modelId="{6C8AE62C-5CA6-4520-B8FE-DF6B3CA914A8}" type="pres">
      <dgm:prSet presAssocID="{28E58849-3BB9-43CC-B471-84D07486888F}" presName="childText" presStyleLbl="bgAcc1" presStyleIdx="10" presStyleCnt="28" custScaleX="167115">
        <dgm:presLayoutVars>
          <dgm:bulletEnabled val="1"/>
        </dgm:presLayoutVars>
      </dgm:prSet>
      <dgm:spPr/>
      <dgm:t>
        <a:bodyPr/>
        <a:lstStyle/>
        <a:p>
          <a:endParaRPr lang="en-GB"/>
        </a:p>
      </dgm:t>
    </dgm:pt>
    <dgm:pt modelId="{B75CAA3E-F51C-46E5-B7D3-2640A2C5AA92}" type="pres">
      <dgm:prSet presAssocID="{B56A1994-3045-4F59-93AF-7960E2161308}" presName="Name13" presStyleLbl="parChTrans1D2" presStyleIdx="11" presStyleCnt="28" custSzX="139654"/>
      <dgm:spPr/>
      <dgm:t>
        <a:bodyPr/>
        <a:lstStyle/>
        <a:p>
          <a:endParaRPr lang="en-GB"/>
        </a:p>
      </dgm:t>
    </dgm:pt>
    <dgm:pt modelId="{8D2DCC9F-AD60-41B4-B1E1-E54C9195DBB8}" type="pres">
      <dgm:prSet presAssocID="{C114F21A-85CC-4F67-9211-F8D38248160A}" presName="childText" presStyleLbl="bgAcc1" presStyleIdx="11" presStyleCnt="28" custScaleX="167115" custScaleY="141777">
        <dgm:presLayoutVars>
          <dgm:bulletEnabled val="1"/>
        </dgm:presLayoutVars>
      </dgm:prSet>
      <dgm:spPr/>
      <dgm:t>
        <a:bodyPr/>
        <a:lstStyle/>
        <a:p>
          <a:endParaRPr lang="en-GB"/>
        </a:p>
      </dgm:t>
    </dgm:pt>
    <dgm:pt modelId="{7AB05358-49D6-4D45-A8FD-33B2FDA77F63}" type="pres">
      <dgm:prSet presAssocID="{EB919234-76B1-42C0-9FDA-AAE91CBD4C11}" presName="Name13" presStyleLbl="parChTrans1D2" presStyleIdx="12" presStyleCnt="28" custSzX="139654"/>
      <dgm:spPr/>
      <dgm:t>
        <a:bodyPr/>
        <a:lstStyle/>
        <a:p>
          <a:endParaRPr lang="en-GB"/>
        </a:p>
      </dgm:t>
    </dgm:pt>
    <dgm:pt modelId="{759B04FE-22D2-4DBF-824B-AB1DDEE98D85}" type="pres">
      <dgm:prSet presAssocID="{E775C4C1-02B8-4BA1-9243-F7CDA18F6EFA}" presName="childText" presStyleLbl="bgAcc1" presStyleIdx="12" presStyleCnt="28" custScaleX="167115">
        <dgm:presLayoutVars>
          <dgm:bulletEnabled val="1"/>
        </dgm:presLayoutVars>
      </dgm:prSet>
      <dgm:spPr/>
      <dgm:t>
        <a:bodyPr/>
        <a:lstStyle/>
        <a:p>
          <a:endParaRPr lang="en-GB"/>
        </a:p>
      </dgm:t>
    </dgm:pt>
    <dgm:pt modelId="{080F6C20-A0CC-4A2B-9E4A-2E6B55594A52}" type="pres">
      <dgm:prSet presAssocID="{6EA345DA-997A-4C91-AB8F-8C9EE47950B3}" presName="Name13" presStyleLbl="parChTrans1D2" presStyleIdx="13" presStyleCnt="28" custSzX="139654"/>
      <dgm:spPr/>
      <dgm:t>
        <a:bodyPr/>
        <a:lstStyle/>
        <a:p>
          <a:endParaRPr lang="en-GB"/>
        </a:p>
      </dgm:t>
    </dgm:pt>
    <dgm:pt modelId="{B557DBA9-C77E-424A-909F-934751977341}" type="pres">
      <dgm:prSet presAssocID="{2758F5E1-FBB0-48D9-BA4B-8CB794FF6BB4}" presName="childText" presStyleLbl="bgAcc1" presStyleIdx="13" presStyleCnt="28" custScaleX="167115">
        <dgm:presLayoutVars>
          <dgm:bulletEnabled val="1"/>
        </dgm:presLayoutVars>
      </dgm:prSet>
      <dgm:spPr/>
      <dgm:t>
        <a:bodyPr/>
        <a:lstStyle/>
        <a:p>
          <a:endParaRPr lang="en-GB"/>
        </a:p>
      </dgm:t>
    </dgm:pt>
    <dgm:pt modelId="{F7BC7CBF-7AF0-4634-8C07-D04F9AF996D8}" type="pres">
      <dgm:prSet presAssocID="{FAD5D5B0-3BA0-428C-9E89-69F584CC2C32}" presName="Name13" presStyleLbl="parChTrans1D2" presStyleIdx="14" presStyleCnt="28" custSzX="139654"/>
      <dgm:spPr/>
      <dgm:t>
        <a:bodyPr/>
        <a:lstStyle/>
        <a:p>
          <a:endParaRPr lang="en-GB"/>
        </a:p>
      </dgm:t>
    </dgm:pt>
    <dgm:pt modelId="{EA589A02-3959-4BD3-9047-5DE08299823B}" type="pres">
      <dgm:prSet presAssocID="{16C50187-6BC0-467D-8844-5CEC3FA05C20}" presName="childText" presStyleLbl="bgAcc1" presStyleIdx="14" presStyleCnt="28" custScaleX="167115">
        <dgm:presLayoutVars>
          <dgm:bulletEnabled val="1"/>
        </dgm:presLayoutVars>
      </dgm:prSet>
      <dgm:spPr/>
      <dgm:t>
        <a:bodyPr/>
        <a:lstStyle/>
        <a:p>
          <a:endParaRPr lang="en-GB"/>
        </a:p>
      </dgm:t>
    </dgm:pt>
    <dgm:pt modelId="{223BF9F6-FBBD-487B-A6C6-3C936D3EB5CA}" type="pres">
      <dgm:prSet presAssocID="{DEF1CA54-5998-495E-B4EE-64943FCEF669}" presName="Name13" presStyleLbl="parChTrans1D2" presStyleIdx="15" presStyleCnt="28" custSzX="139654"/>
      <dgm:spPr/>
      <dgm:t>
        <a:bodyPr/>
        <a:lstStyle/>
        <a:p>
          <a:endParaRPr lang="en-GB"/>
        </a:p>
      </dgm:t>
    </dgm:pt>
    <dgm:pt modelId="{268D77F4-B449-40C0-B9BE-53318A5E942A}" type="pres">
      <dgm:prSet presAssocID="{09FFE65B-BC9E-4061-9B82-42CEE0FC2635}" presName="childText" presStyleLbl="bgAcc1" presStyleIdx="15" presStyleCnt="28" custScaleX="167115">
        <dgm:presLayoutVars>
          <dgm:bulletEnabled val="1"/>
        </dgm:presLayoutVars>
      </dgm:prSet>
      <dgm:spPr/>
      <dgm:t>
        <a:bodyPr/>
        <a:lstStyle/>
        <a:p>
          <a:endParaRPr lang="en-GB"/>
        </a:p>
      </dgm:t>
    </dgm:pt>
    <dgm:pt modelId="{2C84B948-573D-44CA-938E-DE04973B0326}" type="pres">
      <dgm:prSet presAssocID="{61F4F204-C37D-456F-A632-9F611923EED9}" presName="root" presStyleCnt="0"/>
      <dgm:spPr/>
    </dgm:pt>
    <dgm:pt modelId="{73F0739A-1F4D-4B89-953A-1D1729C00B2D}" type="pres">
      <dgm:prSet presAssocID="{61F4F204-C37D-456F-A632-9F611923EED9}" presName="rootComposite" presStyleCnt="0"/>
      <dgm:spPr/>
    </dgm:pt>
    <dgm:pt modelId="{31C237AA-2F36-4434-B689-8E3821D89D4B}" type="pres">
      <dgm:prSet presAssocID="{61F4F204-C37D-456F-A632-9F611923EED9}" presName="rootText" presStyleLbl="node1" presStyleIdx="3" presStyleCnt="6" custScaleX="167115"/>
      <dgm:spPr/>
      <dgm:t>
        <a:bodyPr/>
        <a:lstStyle/>
        <a:p>
          <a:endParaRPr lang="en-GB"/>
        </a:p>
      </dgm:t>
    </dgm:pt>
    <dgm:pt modelId="{7A7F97C7-2C94-4808-89C8-4BF3A1EA8E9A}" type="pres">
      <dgm:prSet presAssocID="{61F4F204-C37D-456F-A632-9F611923EED9}" presName="rootConnector" presStyleLbl="node1" presStyleIdx="3" presStyleCnt="6"/>
      <dgm:spPr/>
      <dgm:t>
        <a:bodyPr/>
        <a:lstStyle/>
        <a:p>
          <a:endParaRPr lang="en-GB"/>
        </a:p>
      </dgm:t>
    </dgm:pt>
    <dgm:pt modelId="{EB6754CD-D331-4563-9645-5BF435058649}" type="pres">
      <dgm:prSet presAssocID="{61F4F204-C37D-456F-A632-9F611923EED9}" presName="childShape" presStyleCnt="0"/>
      <dgm:spPr/>
    </dgm:pt>
    <dgm:pt modelId="{74AAC3C7-D93C-4FFA-ABD7-90B3E4E685D1}" type="pres">
      <dgm:prSet presAssocID="{2C0893DD-FF4D-46A8-B40B-B7DACF3CB5DB}" presName="Name13" presStyleLbl="parChTrans1D2" presStyleIdx="16" presStyleCnt="28" custSzX="139654"/>
      <dgm:spPr/>
      <dgm:t>
        <a:bodyPr/>
        <a:lstStyle/>
        <a:p>
          <a:endParaRPr lang="en-GB"/>
        </a:p>
      </dgm:t>
    </dgm:pt>
    <dgm:pt modelId="{6214C1D0-61A0-4EF9-8528-72F79E0ADA47}" type="pres">
      <dgm:prSet presAssocID="{45C1BFB7-A21A-4657-9E85-E04F7EE2E4DC}" presName="childText" presStyleLbl="bgAcc1" presStyleIdx="16" presStyleCnt="28" custScaleX="167115">
        <dgm:presLayoutVars>
          <dgm:bulletEnabled val="1"/>
        </dgm:presLayoutVars>
      </dgm:prSet>
      <dgm:spPr/>
      <dgm:t>
        <a:bodyPr/>
        <a:lstStyle/>
        <a:p>
          <a:endParaRPr lang="en-GB"/>
        </a:p>
      </dgm:t>
    </dgm:pt>
    <dgm:pt modelId="{FB814AB7-978C-40EC-BDA4-568DCF9523D7}" type="pres">
      <dgm:prSet presAssocID="{CD0CE1A4-957C-4F8B-A8A2-FD34A6150DF2}" presName="Name13" presStyleLbl="parChTrans1D2" presStyleIdx="17" presStyleCnt="28" custSzX="139654"/>
      <dgm:spPr/>
      <dgm:t>
        <a:bodyPr/>
        <a:lstStyle/>
        <a:p>
          <a:endParaRPr lang="en-GB"/>
        </a:p>
      </dgm:t>
    </dgm:pt>
    <dgm:pt modelId="{590145ED-C46D-4F8F-8871-0E0882D781ED}" type="pres">
      <dgm:prSet presAssocID="{0790A210-167A-4DBC-8EAE-11990A271188}" presName="childText" presStyleLbl="bgAcc1" presStyleIdx="17" presStyleCnt="28" custScaleX="167115">
        <dgm:presLayoutVars>
          <dgm:bulletEnabled val="1"/>
        </dgm:presLayoutVars>
      </dgm:prSet>
      <dgm:spPr/>
      <dgm:t>
        <a:bodyPr/>
        <a:lstStyle/>
        <a:p>
          <a:endParaRPr lang="en-GB"/>
        </a:p>
      </dgm:t>
    </dgm:pt>
    <dgm:pt modelId="{ECEB7F9B-8B70-4092-9403-C5F067F64176}" type="pres">
      <dgm:prSet presAssocID="{8EAC4C40-2DCA-43CE-BCEE-407E444BF9A0}" presName="Name13" presStyleLbl="parChTrans1D2" presStyleIdx="18" presStyleCnt="28" custSzX="139654"/>
      <dgm:spPr/>
      <dgm:t>
        <a:bodyPr/>
        <a:lstStyle/>
        <a:p>
          <a:endParaRPr lang="en-GB"/>
        </a:p>
      </dgm:t>
    </dgm:pt>
    <dgm:pt modelId="{4F79E7E2-4C6D-4EBE-B573-3C96A371AC38}" type="pres">
      <dgm:prSet presAssocID="{F518F61A-43FC-4F6C-B3E2-39A54931F4F6}" presName="childText" presStyleLbl="bgAcc1" presStyleIdx="18" presStyleCnt="28" custScaleX="167115">
        <dgm:presLayoutVars>
          <dgm:bulletEnabled val="1"/>
        </dgm:presLayoutVars>
      </dgm:prSet>
      <dgm:spPr/>
      <dgm:t>
        <a:bodyPr/>
        <a:lstStyle/>
        <a:p>
          <a:endParaRPr lang="en-GB"/>
        </a:p>
      </dgm:t>
    </dgm:pt>
    <dgm:pt modelId="{7F2341E0-6DF6-4443-BE7A-5076D4260DB2}" type="pres">
      <dgm:prSet presAssocID="{EC0CDA30-8A64-4A77-AEB3-3A7E60573417}" presName="Name13" presStyleLbl="parChTrans1D2" presStyleIdx="19" presStyleCnt="28" custSzX="139654"/>
      <dgm:spPr/>
      <dgm:t>
        <a:bodyPr/>
        <a:lstStyle/>
        <a:p>
          <a:endParaRPr lang="en-GB"/>
        </a:p>
      </dgm:t>
    </dgm:pt>
    <dgm:pt modelId="{931957E7-EE92-478B-B29D-39E32F157818}" type="pres">
      <dgm:prSet presAssocID="{7C90A724-B178-40D3-82E0-08A33D92C769}" presName="childText" presStyleLbl="bgAcc1" presStyleIdx="19" presStyleCnt="28" custScaleX="167115" custScaleY="180481">
        <dgm:presLayoutVars>
          <dgm:bulletEnabled val="1"/>
        </dgm:presLayoutVars>
      </dgm:prSet>
      <dgm:spPr/>
      <dgm:t>
        <a:bodyPr/>
        <a:lstStyle/>
        <a:p>
          <a:endParaRPr lang="en-GB"/>
        </a:p>
      </dgm:t>
    </dgm:pt>
    <dgm:pt modelId="{90210731-0E27-42AD-BFED-C4858B6B04D1}" type="pres">
      <dgm:prSet presAssocID="{645531E1-A117-4DB5-960B-B30E4A45C422}" presName="Name13" presStyleLbl="parChTrans1D2" presStyleIdx="20" presStyleCnt="28" custSzX="139654"/>
      <dgm:spPr/>
      <dgm:t>
        <a:bodyPr/>
        <a:lstStyle/>
        <a:p>
          <a:endParaRPr lang="en-GB"/>
        </a:p>
      </dgm:t>
    </dgm:pt>
    <dgm:pt modelId="{71D76E87-1CC8-483F-B945-33F3D0BF5DD5}" type="pres">
      <dgm:prSet presAssocID="{D24CE9FC-DFA8-4400-A0A4-0D7041CE3380}" presName="childText" presStyleLbl="bgAcc1" presStyleIdx="20" presStyleCnt="28" custScaleX="167115">
        <dgm:presLayoutVars>
          <dgm:bulletEnabled val="1"/>
        </dgm:presLayoutVars>
      </dgm:prSet>
      <dgm:spPr/>
      <dgm:t>
        <a:bodyPr/>
        <a:lstStyle/>
        <a:p>
          <a:endParaRPr lang="en-GB"/>
        </a:p>
      </dgm:t>
    </dgm:pt>
    <dgm:pt modelId="{FA9DF21D-FACB-4C3F-8DCD-0AB4D1E26D8F}" type="pres">
      <dgm:prSet presAssocID="{B5D96761-599C-4BCB-A59F-6EBABBF8E143}" presName="Name13" presStyleLbl="parChTrans1D2" presStyleIdx="21" presStyleCnt="28" custSzX="139654"/>
      <dgm:spPr/>
      <dgm:t>
        <a:bodyPr/>
        <a:lstStyle/>
        <a:p>
          <a:endParaRPr lang="en-GB"/>
        </a:p>
      </dgm:t>
    </dgm:pt>
    <dgm:pt modelId="{1FE20E1A-0FE7-4D98-BAC3-619C697F4A45}" type="pres">
      <dgm:prSet presAssocID="{63154E31-D61B-4000-8FA2-23D1A6102E9B}" presName="childText" presStyleLbl="bgAcc1" presStyleIdx="21" presStyleCnt="28" custScaleX="167115">
        <dgm:presLayoutVars>
          <dgm:bulletEnabled val="1"/>
        </dgm:presLayoutVars>
      </dgm:prSet>
      <dgm:spPr/>
      <dgm:t>
        <a:bodyPr/>
        <a:lstStyle/>
        <a:p>
          <a:endParaRPr lang="en-GB"/>
        </a:p>
      </dgm:t>
    </dgm:pt>
    <dgm:pt modelId="{AF986289-7B38-48C6-9E7B-729F457B77C9}" type="pres">
      <dgm:prSet presAssocID="{730BE521-9AD4-4278-B5FA-02A36972CF5D}" presName="root" presStyleCnt="0"/>
      <dgm:spPr/>
    </dgm:pt>
    <dgm:pt modelId="{0E4722BF-CCF7-495F-BA84-9395B6F67661}" type="pres">
      <dgm:prSet presAssocID="{730BE521-9AD4-4278-B5FA-02A36972CF5D}" presName="rootComposite" presStyleCnt="0"/>
      <dgm:spPr/>
    </dgm:pt>
    <dgm:pt modelId="{8C01DA46-C552-481C-BDA8-0555A1A0CC51}" type="pres">
      <dgm:prSet presAssocID="{730BE521-9AD4-4278-B5FA-02A36972CF5D}" presName="rootText" presStyleLbl="node1" presStyleIdx="4" presStyleCnt="6" custScaleX="167115"/>
      <dgm:spPr/>
      <dgm:t>
        <a:bodyPr/>
        <a:lstStyle/>
        <a:p>
          <a:endParaRPr lang="en-GB"/>
        </a:p>
      </dgm:t>
    </dgm:pt>
    <dgm:pt modelId="{4EA018A6-3302-44EF-AFC5-D8375D7F3940}" type="pres">
      <dgm:prSet presAssocID="{730BE521-9AD4-4278-B5FA-02A36972CF5D}" presName="rootConnector" presStyleLbl="node1" presStyleIdx="4" presStyleCnt="6"/>
      <dgm:spPr/>
      <dgm:t>
        <a:bodyPr/>
        <a:lstStyle/>
        <a:p>
          <a:endParaRPr lang="en-GB"/>
        </a:p>
      </dgm:t>
    </dgm:pt>
    <dgm:pt modelId="{E8B79424-B7A8-45DA-ADCA-9092ABE459BA}" type="pres">
      <dgm:prSet presAssocID="{730BE521-9AD4-4278-B5FA-02A36972CF5D}" presName="childShape" presStyleCnt="0"/>
      <dgm:spPr/>
    </dgm:pt>
    <dgm:pt modelId="{7CD97AF4-F4C6-4F88-AF0E-3D4F47935ECD}" type="pres">
      <dgm:prSet presAssocID="{9729497C-17AF-4BEC-AB31-BC6C4D9FE71B}" presName="Name13" presStyleLbl="parChTrans1D2" presStyleIdx="22" presStyleCnt="28" custSzX="139654"/>
      <dgm:spPr/>
      <dgm:t>
        <a:bodyPr/>
        <a:lstStyle/>
        <a:p>
          <a:endParaRPr lang="en-GB"/>
        </a:p>
      </dgm:t>
    </dgm:pt>
    <dgm:pt modelId="{CAB661EF-F583-4F58-B405-451D3B0E18FA}" type="pres">
      <dgm:prSet presAssocID="{0005E2EA-72DF-4F36-80D9-9C5517406078}" presName="childText" presStyleLbl="bgAcc1" presStyleIdx="22" presStyleCnt="28" custScaleX="167115">
        <dgm:presLayoutVars>
          <dgm:bulletEnabled val="1"/>
        </dgm:presLayoutVars>
      </dgm:prSet>
      <dgm:spPr/>
      <dgm:t>
        <a:bodyPr/>
        <a:lstStyle/>
        <a:p>
          <a:endParaRPr lang="en-GB"/>
        </a:p>
      </dgm:t>
    </dgm:pt>
    <dgm:pt modelId="{A17C1A37-ED2F-407A-99AB-C608C5532E55}" type="pres">
      <dgm:prSet presAssocID="{D9E25492-6DCA-43C9-85E3-30F8130C0931}" presName="Name13" presStyleLbl="parChTrans1D2" presStyleIdx="23" presStyleCnt="28" custSzX="139654"/>
      <dgm:spPr/>
      <dgm:t>
        <a:bodyPr/>
        <a:lstStyle/>
        <a:p>
          <a:endParaRPr lang="en-GB"/>
        </a:p>
      </dgm:t>
    </dgm:pt>
    <dgm:pt modelId="{EA241F45-9F07-42D7-86AA-6686DEBD5FDA}" type="pres">
      <dgm:prSet presAssocID="{AA299FA6-0A54-42B9-A636-328E7C2FBFE5}" presName="childText" presStyleLbl="bgAcc1" presStyleIdx="23" presStyleCnt="28" custScaleX="167115">
        <dgm:presLayoutVars>
          <dgm:bulletEnabled val="1"/>
        </dgm:presLayoutVars>
      </dgm:prSet>
      <dgm:spPr/>
      <dgm:t>
        <a:bodyPr/>
        <a:lstStyle/>
        <a:p>
          <a:endParaRPr lang="en-GB"/>
        </a:p>
      </dgm:t>
    </dgm:pt>
    <dgm:pt modelId="{D4729759-A702-401D-BBCD-5CB8B28F5579}" type="pres">
      <dgm:prSet presAssocID="{9E8E8ECE-C3C6-4E82-AF61-C3F99E8EA49D}" presName="Name13" presStyleLbl="parChTrans1D2" presStyleIdx="24" presStyleCnt="28" custSzX="139654"/>
      <dgm:spPr/>
      <dgm:t>
        <a:bodyPr/>
        <a:lstStyle/>
        <a:p>
          <a:endParaRPr lang="en-GB"/>
        </a:p>
      </dgm:t>
    </dgm:pt>
    <dgm:pt modelId="{6D93B9C5-F65C-473A-8A37-F8D07FCE86AA}" type="pres">
      <dgm:prSet presAssocID="{69C1C52A-5300-4EE7-AC0F-76735AB4E029}" presName="childText" presStyleLbl="bgAcc1" presStyleIdx="24" presStyleCnt="28" custScaleX="167115">
        <dgm:presLayoutVars>
          <dgm:bulletEnabled val="1"/>
        </dgm:presLayoutVars>
      </dgm:prSet>
      <dgm:spPr/>
      <dgm:t>
        <a:bodyPr/>
        <a:lstStyle/>
        <a:p>
          <a:endParaRPr lang="en-GB"/>
        </a:p>
      </dgm:t>
    </dgm:pt>
    <dgm:pt modelId="{2C399DF5-8550-4324-83B9-858F946CCA9E}" type="pres">
      <dgm:prSet presAssocID="{62D2E028-A0AB-4EC6-A5C7-7F0EA81F7415}" presName="root" presStyleCnt="0"/>
      <dgm:spPr/>
    </dgm:pt>
    <dgm:pt modelId="{724218E1-677B-46FE-BF0C-1A69DE9C9892}" type="pres">
      <dgm:prSet presAssocID="{62D2E028-A0AB-4EC6-A5C7-7F0EA81F7415}" presName="rootComposite" presStyleCnt="0"/>
      <dgm:spPr/>
    </dgm:pt>
    <dgm:pt modelId="{9D6748D2-8426-412A-B19C-8A6E4C27745D}" type="pres">
      <dgm:prSet presAssocID="{62D2E028-A0AB-4EC6-A5C7-7F0EA81F7415}" presName="rootText" presStyleLbl="node1" presStyleIdx="5" presStyleCnt="6" custScaleX="167115"/>
      <dgm:spPr/>
      <dgm:t>
        <a:bodyPr/>
        <a:lstStyle/>
        <a:p>
          <a:endParaRPr lang="en-GB"/>
        </a:p>
      </dgm:t>
    </dgm:pt>
    <dgm:pt modelId="{A0484ADD-04C8-4FC1-BBB3-88618D9E328B}" type="pres">
      <dgm:prSet presAssocID="{62D2E028-A0AB-4EC6-A5C7-7F0EA81F7415}" presName="rootConnector" presStyleLbl="node1" presStyleIdx="5" presStyleCnt="6"/>
      <dgm:spPr/>
      <dgm:t>
        <a:bodyPr/>
        <a:lstStyle/>
        <a:p>
          <a:endParaRPr lang="en-GB"/>
        </a:p>
      </dgm:t>
    </dgm:pt>
    <dgm:pt modelId="{1C004551-71F1-4D66-8838-99B9F898D1B8}" type="pres">
      <dgm:prSet presAssocID="{62D2E028-A0AB-4EC6-A5C7-7F0EA81F7415}" presName="childShape" presStyleCnt="0"/>
      <dgm:spPr/>
    </dgm:pt>
    <dgm:pt modelId="{BF9C2366-A99F-4201-AA52-1D1939D13E4A}" type="pres">
      <dgm:prSet presAssocID="{98B49791-5AAB-4CCC-98A6-DA7DFFF8E150}" presName="Name13" presStyleLbl="parChTrans1D2" presStyleIdx="25" presStyleCnt="28" custSzX="139654"/>
      <dgm:spPr/>
      <dgm:t>
        <a:bodyPr/>
        <a:lstStyle/>
        <a:p>
          <a:endParaRPr lang="en-GB"/>
        </a:p>
      </dgm:t>
    </dgm:pt>
    <dgm:pt modelId="{D1B605D6-E0A5-470C-9B1B-E77C503938BD}" type="pres">
      <dgm:prSet presAssocID="{E51881D9-8DD7-4927-825D-B1102414E278}" presName="childText" presStyleLbl="bgAcc1" presStyleIdx="25" presStyleCnt="28" custScaleX="167115">
        <dgm:presLayoutVars>
          <dgm:bulletEnabled val="1"/>
        </dgm:presLayoutVars>
      </dgm:prSet>
      <dgm:spPr/>
      <dgm:t>
        <a:bodyPr/>
        <a:lstStyle/>
        <a:p>
          <a:endParaRPr lang="en-GB"/>
        </a:p>
      </dgm:t>
    </dgm:pt>
    <dgm:pt modelId="{1F76EC0E-7E7A-4F3E-B288-706571FF3297}" type="pres">
      <dgm:prSet presAssocID="{38A5A653-9139-4746-ABC7-5BCFA4A4D9A2}" presName="Name13" presStyleLbl="parChTrans1D2" presStyleIdx="26" presStyleCnt="28" custSzX="139654"/>
      <dgm:spPr/>
      <dgm:t>
        <a:bodyPr/>
        <a:lstStyle/>
        <a:p>
          <a:endParaRPr lang="en-GB"/>
        </a:p>
      </dgm:t>
    </dgm:pt>
    <dgm:pt modelId="{8CE85D81-F385-439A-B635-4A6F9331935B}" type="pres">
      <dgm:prSet presAssocID="{89AABB2A-4D81-4AA6-B809-7057FC116BD7}" presName="childText" presStyleLbl="bgAcc1" presStyleIdx="26" presStyleCnt="28" custScaleX="167115">
        <dgm:presLayoutVars>
          <dgm:bulletEnabled val="1"/>
        </dgm:presLayoutVars>
      </dgm:prSet>
      <dgm:spPr/>
      <dgm:t>
        <a:bodyPr/>
        <a:lstStyle/>
        <a:p>
          <a:endParaRPr lang="en-GB"/>
        </a:p>
      </dgm:t>
    </dgm:pt>
    <dgm:pt modelId="{67B6D2C0-3E50-4FC0-8083-06D72443C963}" type="pres">
      <dgm:prSet presAssocID="{9771FB8D-25FD-4AFD-9F3D-7F56C4CFCF1E}" presName="Name13" presStyleLbl="parChTrans1D2" presStyleIdx="27" presStyleCnt="28" custSzX="139654"/>
      <dgm:spPr/>
      <dgm:t>
        <a:bodyPr/>
        <a:lstStyle/>
        <a:p>
          <a:endParaRPr lang="en-GB"/>
        </a:p>
      </dgm:t>
    </dgm:pt>
    <dgm:pt modelId="{BD0BA257-A976-4226-A639-774419E6E7C5}" type="pres">
      <dgm:prSet presAssocID="{9880A05F-590A-495D-99A0-C794987D1B1C}" presName="childText" presStyleLbl="bgAcc1" presStyleIdx="27" presStyleCnt="28" custScaleX="167115">
        <dgm:presLayoutVars>
          <dgm:bulletEnabled val="1"/>
        </dgm:presLayoutVars>
      </dgm:prSet>
      <dgm:spPr/>
      <dgm:t>
        <a:bodyPr/>
        <a:lstStyle/>
        <a:p>
          <a:endParaRPr lang="en-GB"/>
        </a:p>
      </dgm:t>
    </dgm:pt>
  </dgm:ptLst>
  <dgm:cxnLst>
    <dgm:cxn modelId="{0DA8FA88-60B5-42B3-BEDE-8C8C5E94D79B}" srcId="{61F4F204-C37D-456F-A632-9F611923EED9}" destId="{0790A210-167A-4DBC-8EAE-11990A271188}" srcOrd="1" destOrd="0" parTransId="{CD0CE1A4-957C-4F8B-A8A2-FD34A6150DF2}" sibTransId="{D3898698-DA4F-4B4F-83D9-E9237526BE20}"/>
    <dgm:cxn modelId="{45F85CAF-BD81-4EA2-B597-DC90791062D3}" type="presOf" srcId="{09FFE65B-BC9E-4061-9B82-42CEE0FC2635}" destId="{268D77F4-B449-40C0-B9BE-53318A5E942A}" srcOrd="0" destOrd="0" presId="urn:microsoft.com/office/officeart/2005/8/layout/hierarchy3"/>
    <dgm:cxn modelId="{C92A75D5-B94A-4E3B-A552-8C1D0FC2DF5C}" type="presOf" srcId="{D24CE9FC-DFA8-4400-A0A4-0D7041CE3380}" destId="{71D76E87-1CC8-483F-B945-33F3D0BF5DD5}" srcOrd="0" destOrd="0" presId="urn:microsoft.com/office/officeart/2005/8/layout/hierarchy3"/>
    <dgm:cxn modelId="{BE375F5C-8FC4-4ACB-91E7-EDC730ACC764}" type="presOf" srcId="{9729497C-17AF-4BEC-AB31-BC6C4D9FE71B}" destId="{7CD97AF4-F4C6-4F88-AF0E-3D4F47935ECD}" srcOrd="0" destOrd="0" presId="urn:microsoft.com/office/officeart/2005/8/layout/hierarchy3"/>
    <dgm:cxn modelId="{A49034F9-48B6-465F-9909-D4F485E9598B}" type="presOf" srcId="{A15CFAE1-E763-4E10-9D1F-2404A9F5A1B1}" destId="{C3736E63-8ED4-429C-B6B3-ECAE1C14300C}" srcOrd="0" destOrd="0" presId="urn:microsoft.com/office/officeart/2005/8/layout/hierarchy3"/>
    <dgm:cxn modelId="{50ED7C1B-D63C-46B3-9264-50326F7F1AAA}" type="presOf" srcId="{0005E2EA-72DF-4F36-80D9-9C5517406078}" destId="{CAB661EF-F583-4F58-B405-451D3B0E18FA}" srcOrd="0" destOrd="0" presId="urn:microsoft.com/office/officeart/2005/8/layout/hierarchy3"/>
    <dgm:cxn modelId="{C0A1A5FB-4CFD-4FE5-A5C2-D266F1976433}" type="presOf" srcId="{C77F3594-62B6-4585-B8AB-00934610E64F}" destId="{5202FA49-1BE0-487D-A340-97F470AAD7B9}" srcOrd="0" destOrd="0" presId="urn:microsoft.com/office/officeart/2005/8/layout/hierarchy3"/>
    <dgm:cxn modelId="{FDF68D40-D13D-44DE-B260-34BA75CB9166}" type="presOf" srcId="{E21D0983-4DE4-4EAE-99F8-ACA15A9EE8D3}" destId="{59CB607E-C95B-4D3A-A166-46BCE9321775}" srcOrd="1" destOrd="0" presId="urn:microsoft.com/office/officeart/2005/8/layout/hierarchy3"/>
    <dgm:cxn modelId="{8752C169-0147-435B-9944-B970EA7566C6}" srcId="{C3371C55-7237-4216-97A0-3BF2F9E24C9A}" destId="{28E58849-3BB9-43CC-B471-84D07486888F}" srcOrd="3" destOrd="0" parTransId="{7468973D-9899-4243-B68B-9CC5CDF492F2}" sibTransId="{F835D6A6-2B3E-44E3-9889-D5937CC20B28}"/>
    <dgm:cxn modelId="{857A4CAD-8352-44D9-96FB-D3747EAD0512}" srcId="{E21D0983-4DE4-4EAE-99F8-ACA15A9EE8D3}" destId="{5EE77957-9CC4-4838-829A-78407548D8E3}" srcOrd="1" destOrd="0" parTransId="{E1D0BC3A-AE8A-4708-90C2-D2A96CBC5D62}" sibTransId="{066A709E-365F-45B5-AD45-1C0FA6750DED}"/>
    <dgm:cxn modelId="{318C8993-6D7B-4678-B084-F977A2C78B7B}" srcId="{62D2E028-A0AB-4EC6-A5C7-7F0EA81F7415}" destId="{89AABB2A-4D81-4AA6-B809-7057FC116BD7}" srcOrd="1" destOrd="0" parTransId="{38A5A653-9139-4746-ABC7-5BCFA4A4D9A2}" sibTransId="{4FA9D407-2CF9-4AAB-98C0-2D96D5359348}"/>
    <dgm:cxn modelId="{466A50D0-B6E7-4BA3-9FF1-FBB2B2DD5CFD}" srcId="{61F4F204-C37D-456F-A632-9F611923EED9}" destId="{45C1BFB7-A21A-4657-9E85-E04F7EE2E4DC}" srcOrd="0" destOrd="0" parTransId="{2C0893DD-FF4D-46A8-B40B-B7DACF3CB5DB}" sibTransId="{9B40206B-B3DB-4F1B-90DA-D93115720228}"/>
    <dgm:cxn modelId="{69F6528D-AB0C-4CF3-8744-602A39B19724}" srcId="{61F4F204-C37D-456F-A632-9F611923EED9}" destId="{7C90A724-B178-40D3-82E0-08A33D92C769}" srcOrd="3" destOrd="0" parTransId="{EC0CDA30-8A64-4A77-AEB3-3A7E60573417}" sibTransId="{CB323F3D-01B7-4B8F-83F8-E7A701544CA5}"/>
    <dgm:cxn modelId="{CBE33E64-0B0B-46E4-B3E4-EAFA9504F923}" srcId="{61F4F204-C37D-456F-A632-9F611923EED9}" destId="{F518F61A-43FC-4F6C-B3E2-39A54931F4F6}" srcOrd="2" destOrd="0" parTransId="{8EAC4C40-2DCA-43CE-BCEE-407E444BF9A0}" sibTransId="{ABC413BA-DF96-4CDC-BF4C-C7CE3417D939}"/>
    <dgm:cxn modelId="{5025214D-BE84-4057-B4B2-FE9EA3875655}" srcId="{C3371C55-7237-4216-97A0-3BF2F9E24C9A}" destId="{A399492B-7CE9-4A68-8B7F-5D782C938FD6}" srcOrd="0" destOrd="0" parTransId="{684F444F-8A15-4AE2-816C-CE19E40F2A48}" sibTransId="{1A56BEFB-E362-4B62-9364-F4C18DD827A8}"/>
    <dgm:cxn modelId="{36238A7A-1677-4932-ACE5-665EBBD5F600}" type="presOf" srcId="{7DE92A49-9180-413E-B6F5-F60FD2698980}" destId="{AED52AA7-297C-4058-886F-7AB92ECBBDD7}" srcOrd="0" destOrd="1" presId="urn:microsoft.com/office/officeart/2005/8/layout/hierarchy3"/>
    <dgm:cxn modelId="{EA02CB8E-4E9F-42CF-8F49-DAC968B66405}" type="presOf" srcId="{C114F21A-85CC-4F67-9211-F8D38248160A}" destId="{8D2DCC9F-AD60-41B4-B1E1-E54C9195DBB8}" srcOrd="0" destOrd="0" presId="urn:microsoft.com/office/officeart/2005/8/layout/hierarchy3"/>
    <dgm:cxn modelId="{D8823650-930B-4960-8CC8-F28A868C081F}" type="presOf" srcId="{2758F5E1-FBB0-48D9-BA4B-8CB794FF6BB4}" destId="{B557DBA9-C77E-424A-909F-934751977341}" srcOrd="0" destOrd="0" presId="urn:microsoft.com/office/officeart/2005/8/layout/hierarchy3"/>
    <dgm:cxn modelId="{85E3779D-F7C3-4777-AB9F-70242D90FC0F}" srcId="{730BE521-9AD4-4278-B5FA-02A36972CF5D}" destId="{69C1C52A-5300-4EE7-AC0F-76735AB4E029}" srcOrd="2" destOrd="0" parTransId="{9E8E8ECE-C3C6-4E82-AF61-C3F99E8EA49D}" sibTransId="{9227EA55-307E-46C1-8E6F-0D56EF2306AD}"/>
    <dgm:cxn modelId="{D40858A2-2364-44B3-AAFB-4D1773F17820}" type="presOf" srcId="{555E51B7-55E0-4A7E-9398-4680C6925D57}" destId="{76635240-96D4-487D-AA00-12A956A56637}" srcOrd="0" destOrd="0" presId="urn:microsoft.com/office/officeart/2005/8/layout/hierarchy3"/>
    <dgm:cxn modelId="{F14FC724-9F6D-4956-A06E-B72792E75574}" type="presOf" srcId="{28E58849-3BB9-43CC-B471-84D07486888F}" destId="{6C8AE62C-5CA6-4520-B8FE-DF6B3CA914A8}" srcOrd="0" destOrd="0" presId="urn:microsoft.com/office/officeart/2005/8/layout/hierarchy3"/>
    <dgm:cxn modelId="{9812EC22-1A5B-4F74-9EB3-01D0583C0324}" srcId="{FF1BD398-1254-4DD9-85C2-6FD60CF3D61F}" destId="{C77F3594-62B6-4585-B8AB-00934610E64F}" srcOrd="0" destOrd="0" parTransId="{00813316-A5E0-4586-B35B-E6388D2CC2B0}" sibTransId="{007CE08C-3F22-4ED0-B817-2F191CB49E2A}"/>
    <dgm:cxn modelId="{EE94CE94-C87F-491A-AD7B-3724D8BCB5F8}" type="presOf" srcId="{46C9EC2D-E8EE-42CE-9870-AD59934629AF}" destId="{D22BFAED-2609-4C8B-A076-8FEF58901C42}" srcOrd="0" destOrd="0" presId="urn:microsoft.com/office/officeart/2005/8/layout/hierarchy3"/>
    <dgm:cxn modelId="{C2C62A69-66ED-49D6-9B37-7E139905A619}" type="presOf" srcId="{E1D0BC3A-AE8A-4708-90C2-D2A96CBC5D62}" destId="{56FB92DE-91DC-4F6C-AAB6-15CC8FAFE1C6}" srcOrd="0" destOrd="0" presId="urn:microsoft.com/office/officeart/2005/8/layout/hierarchy3"/>
    <dgm:cxn modelId="{9A11CAB1-67AB-4160-80E2-0D4E7F34704B}" type="presOf" srcId="{645531E1-A117-4DB5-960B-B30E4A45C422}" destId="{90210731-0E27-42AD-BFED-C4858B6B04D1}" srcOrd="0" destOrd="0" presId="urn:microsoft.com/office/officeart/2005/8/layout/hierarchy3"/>
    <dgm:cxn modelId="{996D98EF-BE09-4AB9-A88B-A352413FD06A}" type="presOf" srcId="{C3371C55-7237-4216-97A0-3BF2F9E24C9A}" destId="{40234A4C-0C52-4613-A895-9C03D4B178D6}" srcOrd="1" destOrd="0" presId="urn:microsoft.com/office/officeart/2005/8/layout/hierarchy3"/>
    <dgm:cxn modelId="{14376E3C-D265-4A4E-9C1E-6D24FC06F896}" type="presOf" srcId="{8D58502A-1CB6-4BDD-929D-AB3ACB000154}" destId="{1A6EC9F7-0CDB-40BC-AD79-78069BC345E7}" srcOrd="0" destOrd="0" presId="urn:microsoft.com/office/officeart/2005/8/layout/hierarchy3"/>
    <dgm:cxn modelId="{AFB778F5-148A-4302-B495-761001040901}" srcId="{62D2E028-A0AB-4EC6-A5C7-7F0EA81F7415}" destId="{9880A05F-590A-495D-99A0-C794987D1B1C}" srcOrd="2" destOrd="0" parTransId="{9771FB8D-25FD-4AFD-9F3D-7F56C4CFCF1E}" sibTransId="{2D526E0D-EC0B-45F0-AEF6-DF57F530D75C}"/>
    <dgm:cxn modelId="{0B619E66-82A4-405A-B1A1-793AEE749907}" type="presOf" srcId="{2C0893DD-FF4D-46A8-B40B-B7DACF3CB5DB}" destId="{74AAC3C7-D93C-4FFA-ABD7-90B3E4E685D1}" srcOrd="0" destOrd="0" presId="urn:microsoft.com/office/officeart/2005/8/layout/hierarchy3"/>
    <dgm:cxn modelId="{74ADFEF8-F278-4F4A-BE30-81CAD5FCE557}" type="presOf" srcId="{0790A210-167A-4DBC-8EAE-11990A271188}" destId="{590145ED-C46D-4F8F-8871-0E0882D781ED}" srcOrd="0" destOrd="0" presId="urn:microsoft.com/office/officeart/2005/8/layout/hierarchy3"/>
    <dgm:cxn modelId="{EBB5BC97-4041-4E63-89A2-F09F3764A0BA}" srcId="{C3371C55-7237-4216-97A0-3BF2F9E24C9A}" destId="{3872D1F6-5AD8-4D8D-BF44-DF6D234BCD63}" srcOrd="2" destOrd="0" parTransId="{EBF11C75-5D3C-47AA-AE54-1B0905B09118}" sibTransId="{68066E6F-A851-445D-A138-C440A158FE6B}"/>
    <dgm:cxn modelId="{3194D2D4-0768-451A-8A68-FE52EA98E5EE}" type="presOf" srcId="{98B49791-5AAB-4CCC-98A6-DA7DFFF8E150}" destId="{BF9C2366-A99F-4201-AA52-1D1939D13E4A}" srcOrd="0" destOrd="0" presId="urn:microsoft.com/office/officeart/2005/8/layout/hierarchy3"/>
    <dgm:cxn modelId="{E0586A96-1311-4221-9AB6-45FDE85D754A}" type="presOf" srcId="{FF1BD398-1254-4DD9-85C2-6FD60CF3D61F}" destId="{BC036402-F59F-4A95-BC81-E3DC1063138B}" srcOrd="0" destOrd="0" presId="urn:microsoft.com/office/officeart/2005/8/layout/hierarchy3"/>
    <dgm:cxn modelId="{969342A9-E545-434C-AABB-71AB96F288F0}" type="presOf" srcId="{4B9B2F0F-F94E-42D5-BC44-C2C3881A7E55}" destId="{AED52AA7-297C-4058-886F-7AB92ECBBDD7}" srcOrd="0" destOrd="2" presId="urn:microsoft.com/office/officeart/2005/8/layout/hierarchy3"/>
    <dgm:cxn modelId="{97EB9825-63CA-4E77-A87D-2DBE7BF7EC4F}" type="presOf" srcId="{FAD5D5B0-3BA0-428C-9E89-69F584CC2C32}" destId="{F7BC7CBF-7AF0-4634-8C07-D04F9AF996D8}" srcOrd="0" destOrd="0" presId="urn:microsoft.com/office/officeart/2005/8/layout/hierarchy3"/>
    <dgm:cxn modelId="{C4DBC313-1BBA-477C-B980-3EF112716621}" type="presOf" srcId="{5EE77957-9CC4-4838-829A-78407548D8E3}" destId="{3C69530D-51E0-4195-8581-78C4A018AB6D}" srcOrd="0" destOrd="0" presId="urn:microsoft.com/office/officeart/2005/8/layout/hierarchy3"/>
    <dgm:cxn modelId="{A7787FE9-47D6-4282-AB73-891B5E6FB4C3}" type="presOf" srcId="{1BBA829C-8784-4883-8433-41AD9879B650}" destId="{0D682556-CB44-4D95-AE87-E7E1D3C09BF8}" srcOrd="0" destOrd="0" presId="urn:microsoft.com/office/officeart/2005/8/layout/hierarchy3"/>
    <dgm:cxn modelId="{EB096D5B-8C5F-48FF-9C16-AB0AF3DCFFE9}" srcId="{E21D0983-4DE4-4EAE-99F8-ACA15A9EE8D3}" destId="{469F5EBF-CC1E-46E7-A964-53D104FEBD68}" srcOrd="2" destOrd="0" parTransId="{42877D76-55EC-4671-8B9A-D389D06329B8}" sibTransId="{776A8A0D-6703-4365-A8C3-289AE17271C0}"/>
    <dgm:cxn modelId="{0566593E-17BC-4D91-869B-A6AB0E12A783}" srcId="{C3371C55-7237-4216-97A0-3BF2F9E24C9A}" destId="{BBB685F2-F4FA-4BD1-B824-D18B1F2E3FAB}" srcOrd="1" destOrd="0" parTransId="{30C20199-5F73-4D08-BA99-A7F0F7672447}" sibTransId="{70EDAB9B-435F-4CE1-9A1C-520067FFAA17}"/>
    <dgm:cxn modelId="{0347E1BD-A431-4DEB-B9D0-D02E69920BD0}" srcId="{FF1BD398-1254-4DD9-85C2-6FD60CF3D61F}" destId="{C3371C55-7237-4216-97A0-3BF2F9E24C9A}" srcOrd="2" destOrd="0" parTransId="{18788068-926E-4419-9BB0-AE1BB9DF6119}" sibTransId="{904FF935-775E-426E-8301-CC3EA1DF8422}"/>
    <dgm:cxn modelId="{0CEE8C76-AD95-40DF-B3BA-0A2E771C1685}" type="presOf" srcId="{A399492B-7CE9-4A68-8B7F-5D782C938FD6}" destId="{B21FB670-47B9-4041-B854-29C8E40012C3}" srcOrd="0" destOrd="0" presId="urn:microsoft.com/office/officeart/2005/8/layout/hierarchy3"/>
    <dgm:cxn modelId="{ED884939-BD08-4A97-8A85-6BB097291576}" type="presOf" srcId="{EC0CDA30-8A64-4A77-AEB3-3A7E60573417}" destId="{7F2341E0-6DF6-4443-BE7A-5076D4260DB2}" srcOrd="0" destOrd="0" presId="urn:microsoft.com/office/officeart/2005/8/layout/hierarchy3"/>
    <dgm:cxn modelId="{58BD853D-BBB4-4A01-8EE2-4485A09FBF5C}" type="presOf" srcId="{9771FB8D-25FD-4AFD-9F3D-7F56C4CFCF1E}" destId="{67B6D2C0-3E50-4FC0-8083-06D72443C963}" srcOrd="0" destOrd="0" presId="urn:microsoft.com/office/officeart/2005/8/layout/hierarchy3"/>
    <dgm:cxn modelId="{F113B18D-AADC-49F1-B28A-8A36E1AF0F83}" type="presOf" srcId="{8EAC4C40-2DCA-43CE-BCEE-407E444BF9A0}" destId="{ECEB7F9B-8B70-4092-9403-C5F067F64176}" srcOrd="0" destOrd="0" presId="urn:microsoft.com/office/officeart/2005/8/layout/hierarchy3"/>
    <dgm:cxn modelId="{102709FE-9F99-4D2B-976B-031564CCD2E9}" type="presOf" srcId="{AA299FA6-0A54-42B9-A636-328E7C2FBFE5}" destId="{EA241F45-9F07-42D7-86AA-6686DEBD5FDA}" srcOrd="0" destOrd="0" presId="urn:microsoft.com/office/officeart/2005/8/layout/hierarchy3"/>
    <dgm:cxn modelId="{452273B6-BF17-4091-A95C-5FF08F41820A}" type="presOf" srcId="{FC308231-2679-40AB-988A-1A301C7DA743}" destId="{CBA2876C-6347-46C8-A69C-91B248A9929E}" srcOrd="0" destOrd="0" presId="urn:microsoft.com/office/officeart/2005/8/layout/hierarchy3"/>
    <dgm:cxn modelId="{B653DD8A-C9B9-4453-A860-1799B681BD5B}" srcId="{61F4F204-C37D-456F-A632-9F611923EED9}" destId="{D24CE9FC-DFA8-4400-A0A4-0D7041CE3380}" srcOrd="4" destOrd="0" parTransId="{645531E1-A117-4DB5-960B-B30E4A45C422}" sibTransId="{86ED0CB3-7653-4F74-BC73-F28306856CA3}"/>
    <dgm:cxn modelId="{3881F90D-A7DF-4CB8-BE60-D7036397B5BB}" type="presOf" srcId="{F518F61A-43FC-4F6C-B3E2-39A54931F4F6}" destId="{4F79E7E2-4C6D-4EBE-B573-3C96A371AC38}" srcOrd="0" destOrd="0" presId="urn:microsoft.com/office/officeart/2005/8/layout/hierarchy3"/>
    <dgm:cxn modelId="{F21D184C-5A35-4F40-82D1-725D09028EC6}" type="presOf" srcId="{E775C4C1-02B8-4BA1-9243-F7CDA18F6EFA}" destId="{759B04FE-22D2-4DBF-824B-AB1DDEE98D85}" srcOrd="0" destOrd="0" presId="urn:microsoft.com/office/officeart/2005/8/layout/hierarchy3"/>
    <dgm:cxn modelId="{E68A1707-DBCA-444C-9EB2-242DB63C31EE}" type="presOf" srcId="{63154E31-D61B-4000-8FA2-23D1A6102E9B}" destId="{1FE20E1A-0FE7-4D98-BAC3-619C697F4A45}" srcOrd="0" destOrd="0" presId="urn:microsoft.com/office/officeart/2005/8/layout/hierarchy3"/>
    <dgm:cxn modelId="{77FBAA55-3CB5-4E6A-8751-1347C5433CEB}" type="presOf" srcId="{EBF11C75-5D3C-47AA-AE54-1B0905B09118}" destId="{F99E1BBC-B59E-4C7D-BF93-5BF80E2EAEF4}" srcOrd="0" destOrd="0" presId="urn:microsoft.com/office/officeart/2005/8/layout/hierarchy3"/>
    <dgm:cxn modelId="{B764267C-4D3A-4EED-8188-9F0B456AE51F}" type="presOf" srcId="{9E8E8ECE-C3C6-4E82-AF61-C3F99E8EA49D}" destId="{D4729759-A702-401D-BBCD-5CB8B28F5579}" srcOrd="0" destOrd="0" presId="urn:microsoft.com/office/officeart/2005/8/layout/hierarchy3"/>
    <dgm:cxn modelId="{D613B6F3-C9AF-4E73-BCB8-D8C336B8A43A}" type="presOf" srcId="{B5D96761-599C-4BCB-A59F-6EBABBF8E143}" destId="{FA9DF21D-FACB-4C3F-8DCD-0AB4D1E26D8F}" srcOrd="0" destOrd="0" presId="urn:microsoft.com/office/officeart/2005/8/layout/hierarchy3"/>
    <dgm:cxn modelId="{7607E396-EEE5-4327-AC04-6E3DABB80979}" type="presOf" srcId="{61F4F204-C37D-456F-A632-9F611923EED9}" destId="{7A7F97C7-2C94-4808-89C8-4BF3A1EA8E9A}" srcOrd="1" destOrd="0" presId="urn:microsoft.com/office/officeart/2005/8/layout/hierarchy3"/>
    <dgm:cxn modelId="{64DF2BBA-3D2D-4107-B975-F11FCCB30A6F}" srcId="{C77F3594-62B6-4585-B8AB-00934610E64F}" destId="{8D58502A-1CB6-4BDD-929D-AB3ACB000154}" srcOrd="2" destOrd="0" parTransId="{555E51B7-55E0-4A7E-9398-4680C6925D57}" sibTransId="{0E59A2F0-3928-4B07-BBE1-9BFD0C046D73}"/>
    <dgm:cxn modelId="{04D9AD79-7A2A-402E-B7A8-A94B3AFDA029}" type="presOf" srcId="{730BE521-9AD4-4278-B5FA-02A36972CF5D}" destId="{8C01DA46-C552-481C-BDA8-0555A1A0CC51}" srcOrd="0" destOrd="0" presId="urn:microsoft.com/office/officeart/2005/8/layout/hierarchy3"/>
    <dgm:cxn modelId="{86779084-3C74-4E5C-9E9C-51A670089409}" type="presOf" srcId="{C3371C55-7237-4216-97A0-3BF2F9E24C9A}" destId="{FC9D3E1A-417E-4022-9094-20C2B1D16B14}" srcOrd="0" destOrd="0" presId="urn:microsoft.com/office/officeart/2005/8/layout/hierarchy3"/>
    <dgm:cxn modelId="{E6CBDB93-3ADE-418F-A253-5F93DD737A33}" type="presOf" srcId="{469F5EBF-CC1E-46E7-A964-53D104FEBD68}" destId="{7327D9E2-871D-4F85-BB65-0D0DE410595C}" srcOrd="0" destOrd="0" presId="urn:microsoft.com/office/officeart/2005/8/layout/hierarchy3"/>
    <dgm:cxn modelId="{8CF83454-6257-4082-88CD-4E72FCB5BA23}" type="presOf" srcId="{E51881D9-8DD7-4927-825D-B1102414E278}" destId="{D1B605D6-E0A5-470C-9B1B-E77C503938BD}" srcOrd="0" destOrd="0" presId="urn:microsoft.com/office/officeart/2005/8/layout/hierarchy3"/>
    <dgm:cxn modelId="{C5021209-1978-4A8A-AD5A-EA1DC5CF62A4}" type="presOf" srcId="{7C90A724-B178-40D3-82E0-08A33D92C769}" destId="{931957E7-EE92-478B-B29D-39E32F157818}" srcOrd="0" destOrd="0" presId="urn:microsoft.com/office/officeart/2005/8/layout/hierarchy3"/>
    <dgm:cxn modelId="{673861DF-2606-473B-8591-E6F5C0D714D1}" srcId="{E21D0983-4DE4-4EAE-99F8-ACA15A9EE8D3}" destId="{1BBA829C-8784-4883-8433-41AD9879B650}" srcOrd="0" destOrd="0" parTransId="{56764143-7308-459D-B4BA-0E88D84A1091}" sibTransId="{2D041024-8EEB-42A3-9D48-890B2FEBE93E}"/>
    <dgm:cxn modelId="{73226882-086A-45AC-82DF-DD85BF3E006B}" type="presOf" srcId="{16C50187-6BC0-467D-8844-5CEC3FA05C20}" destId="{EA589A02-3959-4BD3-9047-5DE08299823B}" srcOrd="0" destOrd="0" presId="urn:microsoft.com/office/officeart/2005/8/layout/hierarchy3"/>
    <dgm:cxn modelId="{950CA775-17C7-432C-895B-900DD27D54AD}" srcId="{FF1BD398-1254-4DD9-85C2-6FD60CF3D61F}" destId="{E21D0983-4DE4-4EAE-99F8-ACA15A9EE8D3}" srcOrd="1" destOrd="0" parTransId="{D19C5388-3637-49A0-9692-E444A212E140}" sibTransId="{7423968A-6FF1-4F5F-8BCE-261400873690}"/>
    <dgm:cxn modelId="{AB8E8632-294D-4D58-909A-31AF1B97FBCE}" type="presOf" srcId="{3872D1F6-5AD8-4D8D-BF44-DF6D234BCD63}" destId="{06F84909-4752-4310-8BEA-19C7A9877E60}" srcOrd="0" destOrd="0" presId="urn:microsoft.com/office/officeart/2005/8/layout/hierarchy3"/>
    <dgm:cxn modelId="{D8C3DA19-330C-438E-BE6E-D00230B14F65}" type="presOf" srcId="{42877D76-55EC-4671-8B9A-D389D06329B8}" destId="{AEEA8EC2-1A28-495F-A3C5-04831E986797}" srcOrd="0" destOrd="0" presId="urn:microsoft.com/office/officeart/2005/8/layout/hierarchy3"/>
    <dgm:cxn modelId="{B977FE92-EF0E-4DB9-8735-53DD5947E1CF}" type="presOf" srcId="{69C1C52A-5300-4EE7-AC0F-76735AB4E029}" destId="{6D93B9C5-F65C-473A-8A37-F8D07FCE86AA}" srcOrd="0" destOrd="0" presId="urn:microsoft.com/office/officeart/2005/8/layout/hierarchy3"/>
    <dgm:cxn modelId="{A741369E-E87A-4205-99E7-F9FDAA8C93D7}" type="presOf" srcId="{E21D0983-4DE4-4EAE-99F8-ACA15A9EE8D3}" destId="{6FC6BD5A-12AB-4ACA-9363-1BE88F24993A}" srcOrd="0" destOrd="0" presId="urn:microsoft.com/office/officeart/2005/8/layout/hierarchy3"/>
    <dgm:cxn modelId="{95A2A470-CD0D-468C-B9EE-B610526579EF}" srcId="{FF1BD398-1254-4DD9-85C2-6FD60CF3D61F}" destId="{730BE521-9AD4-4278-B5FA-02A36972CF5D}" srcOrd="4" destOrd="0" parTransId="{D482F4E9-57C9-4AF3-9130-405B9BBB3B13}" sibTransId="{EBA1D693-F973-4BB0-B066-525D2036528D}"/>
    <dgm:cxn modelId="{F7D90654-5BC0-47AD-BE47-E391E7D2BE8A}" type="presOf" srcId="{B56A1994-3045-4F59-93AF-7960E2161308}" destId="{B75CAA3E-F51C-46E5-B7D3-2640A2C5AA92}" srcOrd="0" destOrd="0" presId="urn:microsoft.com/office/officeart/2005/8/layout/hierarchy3"/>
    <dgm:cxn modelId="{DE04268B-30AE-41E1-8B81-82625B1D09FE}" type="presOf" srcId="{EB919234-76B1-42C0-9FDA-AAE91CBD4C11}" destId="{7AB05358-49D6-4D45-A8FD-33B2FDA77F63}" srcOrd="0" destOrd="0" presId="urn:microsoft.com/office/officeart/2005/8/layout/hierarchy3"/>
    <dgm:cxn modelId="{702C606C-DFAF-4232-AFA8-11B4A34BEF9E}" type="presOf" srcId="{BBB685F2-F4FA-4BD1-B824-D18B1F2E3FAB}" destId="{AED52AA7-297C-4058-886F-7AB92ECBBDD7}" srcOrd="0" destOrd="0" presId="urn:microsoft.com/office/officeart/2005/8/layout/hierarchy3"/>
    <dgm:cxn modelId="{6AC9AC69-B980-4A78-86AE-40FFA73835EF}" type="presOf" srcId="{6C1B45F8-742B-4DDC-BEAD-0CC0EB67540B}" destId="{32A80123-6D1E-4AF0-971C-A611D3A2753C}" srcOrd="0" destOrd="0" presId="urn:microsoft.com/office/officeart/2005/8/layout/hierarchy3"/>
    <dgm:cxn modelId="{0BE3F8A8-DB77-4ABA-A84B-EC9D170D8076}" type="presOf" srcId="{C77F3594-62B6-4585-B8AB-00934610E64F}" destId="{8D51B7D5-6C9B-40E4-AD51-5812CE0E51A0}" srcOrd="1" destOrd="0" presId="urn:microsoft.com/office/officeart/2005/8/layout/hierarchy3"/>
    <dgm:cxn modelId="{F7AB4A00-8191-47CA-9286-FD79F89BB192}" type="presOf" srcId="{89AABB2A-4D81-4AA6-B809-7057FC116BD7}" destId="{8CE85D81-F385-439A-B635-4A6F9331935B}" srcOrd="0" destOrd="0" presId="urn:microsoft.com/office/officeart/2005/8/layout/hierarchy3"/>
    <dgm:cxn modelId="{23A50E72-368A-4CEF-AC00-0EB5A5ADAA72}" srcId="{C3371C55-7237-4216-97A0-3BF2F9E24C9A}" destId="{2758F5E1-FBB0-48D9-BA4B-8CB794FF6BB4}" srcOrd="6" destOrd="0" parTransId="{6EA345DA-997A-4C91-AB8F-8C9EE47950B3}" sibTransId="{BFBE854F-BD89-4837-8E5B-280E0569F503}"/>
    <dgm:cxn modelId="{4F096A01-B7C4-45FA-9CD8-8C77D3764721}" type="presOf" srcId="{730BE521-9AD4-4278-B5FA-02A36972CF5D}" destId="{4EA018A6-3302-44EF-AFC5-D8375D7F3940}" srcOrd="1" destOrd="0" presId="urn:microsoft.com/office/officeart/2005/8/layout/hierarchy3"/>
    <dgm:cxn modelId="{D1901B8A-000A-46C5-A626-9E46665E6FCF}" type="presOf" srcId="{6EA345DA-997A-4C91-AB8F-8C9EE47950B3}" destId="{080F6C20-A0CC-4A2B-9E4A-2E6B55594A52}" srcOrd="0" destOrd="0" presId="urn:microsoft.com/office/officeart/2005/8/layout/hierarchy3"/>
    <dgm:cxn modelId="{7FC8B244-048D-48FF-9035-6F59AD7A12F9}" type="presOf" srcId="{D9E25492-6DCA-43C9-85E3-30F8130C0931}" destId="{A17C1A37-ED2F-407A-99AB-C608C5532E55}" srcOrd="0" destOrd="0" presId="urn:microsoft.com/office/officeart/2005/8/layout/hierarchy3"/>
    <dgm:cxn modelId="{402B58CF-005E-4BEF-8834-8E028A1AF509}" srcId="{C77F3594-62B6-4585-B8AB-00934610E64F}" destId="{6C1B45F8-742B-4DDC-BEAD-0CC0EB67540B}" srcOrd="0" destOrd="0" parTransId="{95B1A09B-1CE0-4E49-9C14-58F5CE173795}" sibTransId="{E788EE46-A883-4054-B64E-169419922380}"/>
    <dgm:cxn modelId="{47B08C96-BC8D-47D1-AE1D-5BC0286CEAEE}" type="presOf" srcId="{42E33E11-57A4-4D8F-A7E6-0C840F2F0EB8}" destId="{EA30B870-27FF-4D52-ACB2-C7651F8B58D2}" srcOrd="0" destOrd="0" presId="urn:microsoft.com/office/officeart/2005/8/layout/hierarchy3"/>
    <dgm:cxn modelId="{AD93BBB2-C024-45F1-A970-6C3103B91F54}" type="presOf" srcId="{7468973D-9899-4243-B68B-9CC5CDF492F2}" destId="{B6422C49-E0AE-4E9F-BE8D-0BF68164EEC3}" srcOrd="0" destOrd="0" presId="urn:microsoft.com/office/officeart/2005/8/layout/hierarchy3"/>
    <dgm:cxn modelId="{D0C92DAD-6E28-4464-B44D-C6DF0D597827}" srcId="{FF1BD398-1254-4DD9-85C2-6FD60CF3D61F}" destId="{62D2E028-A0AB-4EC6-A5C7-7F0EA81F7415}" srcOrd="5" destOrd="0" parTransId="{4EED3E5F-35CB-4D2E-9F76-C0D94A1C1CB3}" sibTransId="{0A6F8CF3-9134-4359-BF73-9E17FE5666E9}"/>
    <dgm:cxn modelId="{1AEB565E-2AB7-4308-85F7-42065BE2ED89}" srcId="{E21D0983-4DE4-4EAE-99F8-ACA15A9EE8D3}" destId="{42E33E11-57A4-4D8F-A7E6-0C840F2F0EB8}" srcOrd="3" destOrd="0" parTransId="{46C9EC2D-E8EE-42CE-9870-AD59934629AF}" sibTransId="{C20D4444-7A9F-415B-9C41-3B548F172970}"/>
    <dgm:cxn modelId="{D75A217B-80BE-4649-A51B-3643875275B1}" srcId="{FF1BD398-1254-4DD9-85C2-6FD60CF3D61F}" destId="{61F4F204-C37D-456F-A632-9F611923EED9}" srcOrd="3" destOrd="0" parTransId="{E749DB08-BA23-439F-BFAD-4ACBC930C752}" sibTransId="{2F8575BF-282D-4DD5-ADB4-A6F0B1E87A4C}"/>
    <dgm:cxn modelId="{1BAB13A6-2053-4C20-AC29-F69691AE7E44}" type="presOf" srcId="{DEF1CA54-5998-495E-B4EE-64943FCEF669}" destId="{223BF9F6-FBBD-487B-A6C6-3C936D3EB5CA}" srcOrd="0" destOrd="0" presId="urn:microsoft.com/office/officeart/2005/8/layout/hierarchy3"/>
    <dgm:cxn modelId="{1D9AA85E-B30A-44A3-A17C-E4D678C1A777}" type="presOf" srcId="{38A5A653-9139-4746-ABC7-5BCFA4A4D9A2}" destId="{1F76EC0E-7E7A-4F3E-B288-706571FF3297}" srcOrd="0" destOrd="0" presId="urn:microsoft.com/office/officeart/2005/8/layout/hierarchy3"/>
    <dgm:cxn modelId="{38DF1C11-9F1B-4565-856E-006D7816B1A3}" srcId="{62D2E028-A0AB-4EC6-A5C7-7F0EA81F7415}" destId="{E51881D9-8DD7-4927-825D-B1102414E278}" srcOrd="0" destOrd="0" parTransId="{98B49791-5AAB-4CCC-98A6-DA7DFFF8E150}" sibTransId="{03ABE7EE-1FA9-4E4B-A561-1FF6969C3291}"/>
    <dgm:cxn modelId="{0A3107CF-2855-4E52-B17E-C1E437C616F1}" srcId="{C77F3594-62B6-4585-B8AB-00934610E64F}" destId="{FC308231-2679-40AB-988A-1A301C7DA743}" srcOrd="1" destOrd="0" parTransId="{A15CFAE1-E763-4E10-9D1F-2404A9F5A1B1}" sibTransId="{46EE024C-158C-46E4-B84F-FEA303B2D66E}"/>
    <dgm:cxn modelId="{3B5AB490-E05B-4D14-83AB-1F3211E93552}" srcId="{C3371C55-7237-4216-97A0-3BF2F9E24C9A}" destId="{09FFE65B-BC9E-4061-9B82-42CEE0FC2635}" srcOrd="8" destOrd="0" parTransId="{DEF1CA54-5998-495E-B4EE-64943FCEF669}" sibTransId="{765FD6F6-4937-41BF-842E-9DAD3337D0D0}"/>
    <dgm:cxn modelId="{13221CA0-4008-4DB5-AEE4-910DCF783809}" srcId="{BBB685F2-F4FA-4BD1-B824-D18B1F2E3FAB}" destId="{7DE92A49-9180-413E-B6F5-F60FD2698980}" srcOrd="0" destOrd="0" parTransId="{617BA829-A9E9-4A3B-A230-6135D37864D4}" sibTransId="{C41DF8D4-B839-4743-8F54-03260DC3124A}"/>
    <dgm:cxn modelId="{02F9869D-C5A1-4262-B042-C0DEE03945BF}" srcId="{BBB685F2-F4FA-4BD1-B824-D18B1F2E3FAB}" destId="{4B9B2F0F-F94E-42D5-BC44-C2C3881A7E55}" srcOrd="1" destOrd="0" parTransId="{DFD06224-66A9-4DA9-9685-7BCBE5CBA0CC}" sibTransId="{64FE762B-9E8E-4629-A389-2709FECED614}"/>
    <dgm:cxn modelId="{57AE8602-0E52-46CF-8C61-B0570708CE3C}" srcId="{61F4F204-C37D-456F-A632-9F611923EED9}" destId="{63154E31-D61B-4000-8FA2-23D1A6102E9B}" srcOrd="5" destOrd="0" parTransId="{B5D96761-599C-4BCB-A59F-6EBABBF8E143}" sibTransId="{EF2007BB-A03C-4E74-9672-ADFF0583904F}"/>
    <dgm:cxn modelId="{90EB88FE-6260-4285-ACC1-3D1AC3AB9D42}" type="presOf" srcId="{684F444F-8A15-4AE2-816C-CE19E40F2A48}" destId="{9EE2753B-AE49-4AE0-ABEC-5D060E7F6ED3}" srcOrd="0" destOrd="0" presId="urn:microsoft.com/office/officeart/2005/8/layout/hierarchy3"/>
    <dgm:cxn modelId="{25E1D24D-7E91-444F-82AB-774392BB1A07}" srcId="{C3371C55-7237-4216-97A0-3BF2F9E24C9A}" destId="{E775C4C1-02B8-4BA1-9243-F7CDA18F6EFA}" srcOrd="5" destOrd="0" parTransId="{EB919234-76B1-42C0-9FDA-AAE91CBD4C11}" sibTransId="{C89A30B3-F6D7-48A6-86AF-29E92FC5AB7C}"/>
    <dgm:cxn modelId="{8250DAF1-6B90-4740-98C1-6346C45E0914}" srcId="{C3371C55-7237-4216-97A0-3BF2F9E24C9A}" destId="{16C50187-6BC0-467D-8844-5CEC3FA05C20}" srcOrd="7" destOrd="0" parTransId="{FAD5D5B0-3BA0-428C-9E89-69F584CC2C32}" sibTransId="{B7FF3B1B-F203-411F-9407-B92008E822B3}"/>
    <dgm:cxn modelId="{01144773-7BE7-41BF-9F2C-E35CB36527EA}" srcId="{730BE521-9AD4-4278-B5FA-02A36972CF5D}" destId="{AA299FA6-0A54-42B9-A636-328E7C2FBFE5}" srcOrd="1" destOrd="0" parTransId="{D9E25492-6DCA-43C9-85E3-30F8130C0931}" sibTransId="{74B2480B-76DE-45B3-A2C5-CE2C89DA970E}"/>
    <dgm:cxn modelId="{C72F4312-EA7F-4D5D-814B-1BFF9C3ABBE4}" type="presOf" srcId="{62D2E028-A0AB-4EC6-A5C7-7F0EA81F7415}" destId="{9D6748D2-8426-412A-B19C-8A6E4C27745D}" srcOrd="0" destOrd="0" presId="urn:microsoft.com/office/officeart/2005/8/layout/hierarchy3"/>
    <dgm:cxn modelId="{73696AC9-D8C1-4704-B310-FEE446046233}" srcId="{730BE521-9AD4-4278-B5FA-02A36972CF5D}" destId="{0005E2EA-72DF-4F36-80D9-9C5517406078}" srcOrd="0" destOrd="0" parTransId="{9729497C-17AF-4BEC-AB31-BC6C4D9FE71B}" sibTransId="{C046CD35-EFAC-4D81-90B0-A5C2578083EA}"/>
    <dgm:cxn modelId="{6624980C-4C3A-47F5-B45C-271785C44FC7}" type="presOf" srcId="{61F4F204-C37D-456F-A632-9F611923EED9}" destId="{31C237AA-2F36-4434-B689-8E3821D89D4B}" srcOrd="0" destOrd="0" presId="urn:microsoft.com/office/officeart/2005/8/layout/hierarchy3"/>
    <dgm:cxn modelId="{3FA51EF5-EEFC-4338-B133-B270051A7A54}" type="presOf" srcId="{9880A05F-590A-495D-99A0-C794987D1B1C}" destId="{BD0BA257-A976-4226-A639-774419E6E7C5}" srcOrd="0" destOrd="0" presId="urn:microsoft.com/office/officeart/2005/8/layout/hierarchy3"/>
    <dgm:cxn modelId="{D5AAE39B-DDE7-4D07-9A0C-EA06DA61A1C8}" type="presOf" srcId="{56764143-7308-459D-B4BA-0E88D84A1091}" destId="{F7AB4589-3B57-48AB-AD66-DF37EB00CA39}" srcOrd="0" destOrd="0" presId="urn:microsoft.com/office/officeart/2005/8/layout/hierarchy3"/>
    <dgm:cxn modelId="{759FAFA7-6C53-443F-9A88-EBE0FECC0CAE}" type="presOf" srcId="{30C20199-5F73-4D08-BA99-A7F0F7672447}" destId="{7833B9E9-1D7D-4F6D-A7D7-2FBCC9CC5B28}" srcOrd="0" destOrd="0" presId="urn:microsoft.com/office/officeart/2005/8/layout/hierarchy3"/>
    <dgm:cxn modelId="{AE75D1FE-C9FE-45AB-93AD-2A4E59112F03}" type="presOf" srcId="{CD0CE1A4-957C-4F8B-A8A2-FD34A6150DF2}" destId="{FB814AB7-978C-40EC-BDA4-568DCF9523D7}" srcOrd="0" destOrd="0" presId="urn:microsoft.com/office/officeart/2005/8/layout/hierarchy3"/>
    <dgm:cxn modelId="{1D54B8FA-B8CD-4A03-83F6-470E6C215BBA}" type="presOf" srcId="{45C1BFB7-A21A-4657-9E85-E04F7EE2E4DC}" destId="{6214C1D0-61A0-4EF9-8528-72F79E0ADA47}" srcOrd="0" destOrd="0" presId="urn:microsoft.com/office/officeart/2005/8/layout/hierarchy3"/>
    <dgm:cxn modelId="{F5CAE543-4073-450C-8C07-FA9D24ED6A93}" srcId="{C3371C55-7237-4216-97A0-3BF2F9E24C9A}" destId="{C114F21A-85CC-4F67-9211-F8D38248160A}" srcOrd="4" destOrd="0" parTransId="{B56A1994-3045-4F59-93AF-7960E2161308}" sibTransId="{8A408E67-7CD4-4427-8356-A8EE3DF8DC04}"/>
    <dgm:cxn modelId="{9BD16A09-DC9A-4E32-9614-89D641625B83}" type="presOf" srcId="{62D2E028-A0AB-4EC6-A5C7-7F0EA81F7415}" destId="{A0484ADD-04C8-4FC1-BBB3-88618D9E328B}" srcOrd="1" destOrd="0" presId="urn:microsoft.com/office/officeart/2005/8/layout/hierarchy3"/>
    <dgm:cxn modelId="{483D290E-EDDA-42E4-8499-88BE366C6E9B}" type="presOf" srcId="{95B1A09B-1CE0-4E49-9C14-58F5CE173795}" destId="{11719BCB-5498-4A8C-81E5-5218DC7E054B}" srcOrd="0" destOrd="0" presId="urn:microsoft.com/office/officeart/2005/8/layout/hierarchy3"/>
    <dgm:cxn modelId="{B9E0DF9D-9D47-4D99-AD1A-302778805A91}" type="presParOf" srcId="{BC036402-F59F-4A95-BC81-E3DC1063138B}" destId="{4A2BF551-2634-4074-8749-F44C6313F4FD}" srcOrd="0" destOrd="0" presId="urn:microsoft.com/office/officeart/2005/8/layout/hierarchy3"/>
    <dgm:cxn modelId="{D319D068-74C1-48AE-8146-0B7BBA7CD074}" type="presParOf" srcId="{4A2BF551-2634-4074-8749-F44C6313F4FD}" destId="{ACE745A9-5D99-48A9-9C6F-23436E850D3F}" srcOrd="0" destOrd="0" presId="urn:microsoft.com/office/officeart/2005/8/layout/hierarchy3"/>
    <dgm:cxn modelId="{51517095-9A11-4B79-9575-27E2D72536AC}" type="presParOf" srcId="{ACE745A9-5D99-48A9-9C6F-23436E850D3F}" destId="{5202FA49-1BE0-487D-A340-97F470AAD7B9}" srcOrd="0" destOrd="0" presId="urn:microsoft.com/office/officeart/2005/8/layout/hierarchy3"/>
    <dgm:cxn modelId="{BAA2B3B9-E1C6-493D-BF4F-782AABD02E75}" type="presParOf" srcId="{ACE745A9-5D99-48A9-9C6F-23436E850D3F}" destId="{8D51B7D5-6C9B-40E4-AD51-5812CE0E51A0}" srcOrd="1" destOrd="0" presId="urn:microsoft.com/office/officeart/2005/8/layout/hierarchy3"/>
    <dgm:cxn modelId="{B9520A93-18D4-4FDF-A7BA-D684C7CDDBCF}" type="presParOf" srcId="{4A2BF551-2634-4074-8749-F44C6313F4FD}" destId="{16E65F7C-FE2B-4DBC-A825-2FE838298D4D}" srcOrd="1" destOrd="0" presId="urn:microsoft.com/office/officeart/2005/8/layout/hierarchy3"/>
    <dgm:cxn modelId="{03AD7281-AEE9-427E-BCB0-8DBAF236DC4E}" type="presParOf" srcId="{16E65F7C-FE2B-4DBC-A825-2FE838298D4D}" destId="{11719BCB-5498-4A8C-81E5-5218DC7E054B}" srcOrd="0" destOrd="0" presId="urn:microsoft.com/office/officeart/2005/8/layout/hierarchy3"/>
    <dgm:cxn modelId="{5283542D-BCE8-4AA7-B8FF-D2CCB7ED91E1}" type="presParOf" srcId="{16E65F7C-FE2B-4DBC-A825-2FE838298D4D}" destId="{32A80123-6D1E-4AF0-971C-A611D3A2753C}" srcOrd="1" destOrd="0" presId="urn:microsoft.com/office/officeart/2005/8/layout/hierarchy3"/>
    <dgm:cxn modelId="{AD53A7EF-B525-454B-930A-ACA783F57B6F}" type="presParOf" srcId="{16E65F7C-FE2B-4DBC-A825-2FE838298D4D}" destId="{C3736E63-8ED4-429C-B6B3-ECAE1C14300C}" srcOrd="2" destOrd="0" presId="urn:microsoft.com/office/officeart/2005/8/layout/hierarchy3"/>
    <dgm:cxn modelId="{6F7360C4-D26F-4838-985E-FE3EE0CFA00C}" type="presParOf" srcId="{16E65F7C-FE2B-4DBC-A825-2FE838298D4D}" destId="{CBA2876C-6347-46C8-A69C-91B248A9929E}" srcOrd="3" destOrd="0" presId="urn:microsoft.com/office/officeart/2005/8/layout/hierarchy3"/>
    <dgm:cxn modelId="{A5D898D4-F2C5-46ED-8960-1D8121D059B9}" type="presParOf" srcId="{16E65F7C-FE2B-4DBC-A825-2FE838298D4D}" destId="{76635240-96D4-487D-AA00-12A956A56637}" srcOrd="4" destOrd="0" presId="urn:microsoft.com/office/officeart/2005/8/layout/hierarchy3"/>
    <dgm:cxn modelId="{A092B71F-0D1E-4F01-A805-075B0C4BEEB1}" type="presParOf" srcId="{16E65F7C-FE2B-4DBC-A825-2FE838298D4D}" destId="{1A6EC9F7-0CDB-40BC-AD79-78069BC345E7}" srcOrd="5" destOrd="0" presId="urn:microsoft.com/office/officeart/2005/8/layout/hierarchy3"/>
    <dgm:cxn modelId="{B20D222E-AA29-45FA-92FE-3021F21A3588}" type="presParOf" srcId="{BC036402-F59F-4A95-BC81-E3DC1063138B}" destId="{8F736580-3B9D-4D8D-8181-1DA22EC24A2D}" srcOrd="1" destOrd="0" presId="urn:microsoft.com/office/officeart/2005/8/layout/hierarchy3"/>
    <dgm:cxn modelId="{CBF11D83-785A-4189-9E41-9E7A87F796A1}" type="presParOf" srcId="{8F736580-3B9D-4D8D-8181-1DA22EC24A2D}" destId="{C93A1201-DA1A-40B2-A985-904C2A47E45E}" srcOrd="0" destOrd="0" presId="urn:microsoft.com/office/officeart/2005/8/layout/hierarchy3"/>
    <dgm:cxn modelId="{F1856855-0320-4416-98C9-F9539A6B4035}" type="presParOf" srcId="{C93A1201-DA1A-40B2-A985-904C2A47E45E}" destId="{6FC6BD5A-12AB-4ACA-9363-1BE88F24993A}" srcOrd="0" destOrd="0" presId="urn:microsoft.com/office/officeart/2005/8/layout/hierarchy3"/>
    <dgm:cxn modelId="{5BD9FBE6-E093-438F-A7D6-26EED091626A}" type="presParOf" srcId="{C93A1201-DA1A-40B2-A985-904C2A47E45E}" destId="{59CB607E-C95B-4D3A-A166-46BCE9321775}" srcOrd="1" destOrd="0" presId="urn:microsoft.com/office/officeart/2005/8/layout/hierarchy3"/>
    <dgm:cxn modelId="{499BF059-A684-4C46-AF27-A02C64FD75A5}" type="presParOf" srcId="{8F736580-3B9D-4D8D-8181-1DA22EC24A2D}" destId="{0F2B275E-A5D0-49DF-9AD3-4C83EAD2E19E}" srcOrd="1" destOrd="0" presId="urn:microsoft.com/office/officeart/2005/8/layout/hierarchy3"/>
    <dgm:cxn modelId="{5D82E33A-D4F9-4AE8-B727-913CC67ED8D5}" type="presParOf" srcId="{0F2B275E-A5D0-49DF-9AD3-4C83EAD2E19E}" destId="{F7AB4589-3B57-48AB-AD66-DF37EB00CA39}" srcOrd="0" destOrd="0" presId="urn:microsoft.com/office/officeart/2005/8/layout/hierarchy3"/>
    <dgm:cxn modelId="{A669D831-546A-4857-94D2-E3FEE5C53E3E}" type="presParOf" srcId="{0F2B275E-A5D0-49DF-9AD3-4C83EAD2E19E}" destId="{0D682556-CB44-4D95-AE87-E7E1D3C09BF8}" srcOrd="1" destOrd="0" presId="urn:microsoft.com/office/officeart/2005/8/layout/hierarchy3"/>
    <dgm:cxn modelId="{A15FB876-E110-4D9E-A99D-446786FAF1DB}" type="presParOf" srcId="{0F2B275E-A5D0-49DF-9AD3-4C83EAD2E19E}" destId="{56FB92DE-91DC-4F6C-AAB6-15CC8FAFE1C6}" srcOrd="2" destOrd="0" presId="urn:microsoft.com/office/officeart/2005/8/layout/hierarchy3"/>
    <dgm:cxn modelId="{93CB314E-FB71-4D9B-B6E3-05991247F65B}" type="presParOf" srcId="{0F2B275E-A5D0-49DF-9AD3-4C83EAD2E19E}" destId="{3C69530D-51E0-4195-8581-78C4A018AB6D}" srcOrd="3" destOrd="0" presId="urn:microsoft.com/office/officeart/2005/8/layout/hierarchy3"/>
    <dgm:cxn modelId="{BDF3838C-834B-46D1-9449-D823043B417D}" type="presParOf" srcId="{0F2B275E-A5D0-49DF-9AD3-4C83EAD2E19E}" destId="{AEEA8EC2-1A28-495F-A3C5-04831E986797}" srcOrd="4" destOrd="0" presId="urn:microsoft.com/office/officeart/2005/8/layout/hierarchy3"/>
    <dgm:cxn modelId="{29F2D0D1-4BF7-418B-A531-F519AE609270}" type="presParOf" srcId="{0F2B275E-A5D0-49DF-9AD3-4C83EAD2E19E}" destId="{7327D9E2-871D-4F85-BB65-0D0DE410595C}" srcOrd="5" destOrd="0" presId="urn:microsoft.com/office/officeart/2005/8/layout/hierarchy3"/>
    <dgm:cxn modelId="{DD3D243D-B15F-4AC5-9A62-066AC8FF67D3}" type="presParOf" srcId="{0F2B275E-A5D0-49DF-9AD3-4C83EAD2E19E}" destId="{D22BFAED-2609-4C8B-A076-8FEF58901C42}" srcOrd="6" destOrd="0" presId="urn:microsoft.com/office/officeart/2005/8/layout/hierarchy3"/>
    <dgm:cxn modelId="{6F8B7126-5214-4F67-8107-31B8C5FD255E}" type="presParOf" srcId="{0F2B275E-A5D0-49DF-9AD3-4C83EAD2E19E}" destId="{EA30B870-27FF-4D52-ACB2-C7651F8B58D2}" srcOrd="7" destOrd="0" presId="urn:microsoft.com/office/officeart/2005/8/layout/hierarchy3"/>
    <dgm:cxn modelId="{337B410B-EDE4-4EF3-8895-63ECF85EBC8D}" type="presParOf" srcId="{BC036402-F59F-4A95-BC81-E3DC1063138B}" destId="{4DF2437E-9AF6-4F77-8ED5-45CDDEF2836D}" srcOrd="2" destOrd="0" presId="urn:microsoft.com/office/officeart/2005/8/layout/hierarchy3"/>
    <dgm:cxn modelId="{24E0E9CC-E996-4A6C-8942-DFC28D215C73}" type="presParOf" srcId="{4DF2437E-9AF6-4F77-8ED5-45CDDEF2836D}" destId="{A6594A0E-6182-46A2-BB20-8F806790892C}" srcOrd="0" destOrd="0" presId="urn:microsoft.com/office/officeart/2005/8/layout/hierarchy3"/>
    <dgm:cxn modelId="{0F70342B-7F71-4A01-ADD3-C39F58298D24}" type="presParOf" srcId="{A6594A0E-6182-46A2-BB20-8F806790892C}" destId="{FC9D3E1A-417E-4022-9094-20C2B1D16B14}" srcOrd="0" destOrd="0" presId="urn:microsoft.com/office/officeart/2005/8/layout/hierarchy3"/>
    <dgm:cxn modelId="{7EFB15CD-CA3F-40A3-A8BB-CF188590B7D8}" type="presParOf" srcId="{A6594A0E-6182-46A2-BB20-8F806790892C}" destId="{40234A4C-0C52-4613-A895-9C03D4B178D6}" srcOrd="1" destOrd="0" presId="urn:microsoft.com/office/officeart/2005/8/layout/hierarchy3"/>
    <dgm:cxn modelId="{11D0D3DA-37D8-4DF7-9A49-EB72388A9171}" type="presParOf" srcId="{4DF2437E-9AF6-4F77-8ED5-45CDDEF2836D}" destId="{BC53BCC7-F728-4CD1-9B73-BE12FFD37497}" srcOrd="1" destOrd="0" presId="urn:microsoft.com/office/officeart/2005/8/layout/hierarchy3"/>
    <dgm:cxn modelId="{7225C7AB-04C6-47E5-832B-60DD5CA6C806}" type="presParOf" srcId="{BC53BCC7-F728-4CD1-9B73-BE12FFD37497}" destId="{9EE2753B-AE49-4AE0-ABEC-5D060E7F6ED3}" srcOrd="0" destOrd="0" presId="urn:microsoft.com/office/officeart/2005/8/layout/hierarchy3"/>
    <dgm:cxn modelId="{CBA324A9-ABDD-4462-85CD-0ACF7C501AA4}" type="presParOf" srcId="{BC53BCC7-F728-4CD1-9B73-BE12FFD37497}" destId="{B21FB670-47B9-4041-B854-29C8E40012C3}" srcOrd="1" destOrd="0" presId="urn:microsoft.com/office/officeart/2005/8/layout/hierarchy3"/>
    <dgm:cxn modelId="{95B5CDEA-EB70-43F6-B396-653A8352C74A}" type="presParOf" srcId="{BC53BCC7-F728-4CD1-9B73-BE12FFD37497}" destId="{7833B9E9-1D7D-4F6D-A7D7-2FBCC9CC5B28}" srcOrd="2" destOrd="0" presId="urn:microsoft.com/office/officeart/2005/8/layout/hierarchy3"/>
    <dgm:cxn modelId="{59D90DAD-25AF-4C00-8D00-15AF580AAB17}" type="presParOf" srcId="{BC53BCC7-F728-4CD1-9B73-BE12FFD37497}" destId="{AED52AA7-297C-4058-886F-7AB92ECBBDD7}" srcOrd="3" destOrd="0" presId="urn:microsoft.com/office/officeart/2005/8/layout/hierarchy3"/>
    <dgm:cxn modelId="{A87769B8-EADE-4188-B34F-4D814478409D}" type="presParOf" srcId="{BC53BCC7-F728-4CD1-9B73-BE12FFD37497}" destId="{F99E1BBC-B59E-4C7D-BF93-5BF80E2EAEF4}" srcOrd="4" destOrd="0" presId="urn:microsoft.com/office/officeart/2005/8/layout/hierarchy3"/>
    <dgm:cxn modelId="{7CBA5C56-8F60-4599-A777-B44259DB17E7}" type="presParOf" srcId="{BC53BCC7-F728-4CD1-9B73-BE12FFD37497}" destId="{06F84909-4752-4310-8BEA-19C7A9877E60}" srcOrd="5" destOrd="0" presId="urn:microsoft.com/office/officeart/2005/8/layout/hierarchy3"/>
    <dgm:cxn modelId="{D6EC4052-DC80-4CB6-85F0-99B8EE9A612A}" type="presParOf" srcId="{BC53BCC7-F728-4CD1-9B73-BE12FFD37497}" destId="{B6422C49-E0AE-4E9F-BE8D-0BF68164EEC3}" srcOrd="6" destOrd="0" presId="urn:microsoft.com/office/officeart/2005/8/layout/hierarchy3"/>
    <dgm:cxn modelId="{EFA1A8BF-A453-434D-B6BB-E7C2834B19F6}" type="presParOf" srcId="{BC53BCC7-F728-4CD1-9B73-BE12FFD37497}" destId="{6C8AE62C-5CA6-4520-B8FE-DF6B3CA914A8}" srcOrd="7" destOrd="0" presId="urn:microsoft.com/office/officeart/2005/8/layout/hierarchy3"/>
    <dgm:cxn modelId="{14F8D280-CFB0-4900-9E6B-A09912487D10}" type="presParOf" srcId="{BC53BCC7-F728-4CD1-9B73-BE12FFD37497}" destId="{B75CAA3E-F51C-46E5-B7D3-2640A2C5AA92}" srcOrd="8" destOrd="0" presId="urn:microsoft.com/office/officeart/2005/8/layout/hierarchy3"/>
    <dgm:cxn modelId="{25FC0DCE-2583-4CA0-80C1-A3C05EF03EFD}" type="presParOf" srcId="{BC53BCC7-F728-4CD1-9B73-BE12FFD37497}" destId="{8D2DCC9F-AD60-41B4-B1E1-E54C9195DBB8}" srcOrd="9" destOrd="0" presId="urn:microsoft.com/office/officeart/2005/8/layout/hierarchy3"/>
    <dgm:cxn modelId="{5C1EA18C-316C-46F2-96F4-E8DEDF650BF1}" type="presParOf" srcId="{BC53BCC7-F728-4CD1-9B73-BE12FFD37497}" destId="{7AB05358-49D6-4D45-A8FD-33B2FDA77F63}" srcOrd="10" destOrd="0" presId="urn:microsoft.com/office/officeart/2005/8/layout/hierarchy3"/>
    <dgm:cxn modelId="{4F309BFF-33CE-4292-B838-DED7E1B7D324}" type="presParOf" srcId="{BC53BCC7-F728-4CD1-9B73-BE12FFD37497}" destId="{759B04FE-22D2-4DBF-824B-AB1DDEE98D85}" srcOrd="11" destOrd="0" presId="urn:microsoft.com/office/officeart/2005/8/layout/hierarchy3"/>
    <dgm:cxn modelId="{CFC2D40A-A3F5-4208-9960-808F09F68A89}" type="presParOf" srcId="{BC53BCC7-F728-4CD1-9B73-BE12FFD37497}" destId="{080F6C20-A0CC-4A2B-9E4A-2E6B55594A52}" srcOrd="12" destOrd="0" presId="urn:microsoft.com/office/officeart/2005/8/layout/hierarchy3"/>
    <dgm:cxn modelId="{BFEBBD53-5477-4780-9EA8-3B280F008FED}" type="presParOf" srcId="{BC53BCC7-F728-4CD1-9B73-BE12FFD37497}" destId="{B557DBA9-C77E-424A-909F-934751977341}" srcOrd="13" destOrd="0" presId="urn:microsoft.com/office/officeart/2005/8/layout/hierarchy3"/>
    <dgm:cxn modelId="{F59E595F-32AD-44AB-8CC4-319EA3DC48A6}" type="presParOf" srcId="{BC53BCC7-F728-4CD1-9B73-BE12FFD37497}" destId="{F7BC7CBF-7AF0-4634-8C07-D04F9AF996D8}" srcOrd="14" destOrd="0" presId="urn:microsoft.com/office/officeart/2005/8/layout/hierarchy3"/>
    <dgm:cxn modelId="{27BCE57B-FFB7-4A26-A5BF-620C587C0517}" type="presParOf" srcId="{BC53BCC7-F728-4CD1-9B73-BE12FFD37497}" destId="{EA589A02-3959-4BD3-9047-5DE08299823B}" srcOrd="15" destOrd="0" presId="urn:microsoft.com/office/officeart/2005/8/layout/hierarchy3"/>
    <dgm:cxn modelId="{56913287-2BCD-458C-A79E-0B0057B2C9FC}" type="presParOf" srcId="{BC53BCC7-F728-4CD1-9B73-BE12FFD37497}" destId="{223BF9F6-FBBD-487B-A6C6-3C936D3EB5CA}" srcOrd="16" destOrd="0" presId="urn:microsoft.com/office/officeart/2005/8/layout/hierarchy3"/>
    <dgm:cxn modelId="{CF13EC20-B9E9-4144-8E6C-21E9D0A5CF05}" type="presParOf" srcId="{BC53BCC7-F728-4CD1-9B73-BE12FFD37497}" destId="{268D77F4-B449-40C0-B9BE-53318A5E942A}" srcOrd="17" destOrd="0" presId="urn:microsoft.com/office/officeart/2005/8/layout/hierarchy3"/>
    <dgm:cxn modelId="{703DA214-3232-43D9-943C-A55467AA0E96}" type="presParOf" srcId="{BC036402-F59F-4A95-BC81-E3DC1063138B}" destId="{2C84B948-573D-44CA-938E-DE04973B0326}" srcOrd="3" destOrd="0" presId="urn:microsoft.com/office/officeart/2005/8/layout/hierarchy3"/>
    <dgm:cxn modelId="{3E868F18-D663-4B12-8FD6-3E482834CA78}" type="presParOf" srcId="{2C84B948-573D-44CA-938E-DE04973B0326}" destId="{73F0739A-1F4D-4B89-953A-1D1729C00B2D}" srcOrd="0" destOrd="0" presId="urn:microsoft.com/office/officeart/2005/8/layout/hierarchy3"/>
    <dgm:cxn modelId="{48B8BB0A-2E89-4BF6-ADDA-7837269D36F1}" type="presParOf" srcId="{73F0739A-1F4D-4B89-953A-1D1729C00B2D}" destId="{31C237AA-2F36-4434-B689-8E3821D89D4B}" srcOrd="0" destOrd="0" presId="urn:microsoft.com/office/officeart/2005/8/layout/hierarchy3"/>
    <dgm:cxn modelId="{F78B2B53-ED54-434F-A724-1FED03E31B47}" type="presParOf" srcId="{73F0739A-1F4D-4B89-953A-1D1729C00B2D}" destId="{7A7F97C7-2C94-4808-89C8-4BF3A1EA8E9A}" srcOrd="1" destOrd="0" presId="urn:microsoft.com/office/officeart/2005/8/layout/hierarchy3"/>
    <dgm:cxn modelId="{2CF283D1-A589-4FD0-9ABE-46DDA632EE4E}" type="presParOf" srcId="{2C84B948-573D-44CA-938E-DE04973B0326}" destId="{EB6754CD-D331-4563-9645-5BF435058649}" srcOrd="1" destOrd="0" presId="urn:microsoft.com/office/officeart/2005/8/layout/hierarchy3"/>
    <dgm:cxn modelId="{289821AB-21F6-4B34-96AA-AD792C58C176}" type="presParOf" srcId="{EB6754CD-D331-4563-9645-5BF435058649}" destId="{74AAC3C7-D93C-4FFA-ABD7-90B3E4E685D1}" srcOrd="0" destOrd="0" presId="urn:microsoft.com/office/officeart/2005/8/layout/hierarchy3"/>
    <dgm:cxn modelId="{B14D00BA-9E2B-4C6E-84FB-7313B10643BF}" type="presParOf" srcId="{EB6754CD-D331-4563-9645-5BF435058649}" destId="{6214C1D0-61A0-4EF9-8528-72F79E0ADA47}" srcOrd="1" destOrd="0" presId="urn:microsoft.com/office/officeart/2005/8/layout/hierarchy3"/>
    <dgm:cxn modelId="{D411D125-E6CC-4880-AF05-D25E342D4959}" type="presParOf" srcId="{EB6754CD-D331-4563-9645-5BF435058649}" destId="{FB814AB7-978C-40EC-BDA4-568DCF9523D7}" srcOrd="2" destOrd="0" presId="urn:microsoft.com/office/officeart/2005/8/layout/hierarchy3"/>
    <dgm:cxn modelId="{3EB17240-56EA-4DCA-9BAE-90E7347BF466}" type="presParOf" srcId="{EB6754CD-D331-4563-9645-5BF435058649}" destId="{590145ED-C46D-4F8F-8871-0E0882D781ED}" srcOrd="3" destOrd="0" presId="urn:microsoft.com/office/officeart/2005/8/layout/hierarchy3"/>
    <dgm:cxn modelId="{368CBC42-4E74-4B34-B986-12EE1C710F6A}" type="presParOf" srcId="{EB6754CD-D331-4563-9645-5BF435058649}" destId="{ECEB7F9B-8B70-4092-9403-C5F067F64176}" srcOrd="4" destOrd="0" presId="urn:microsoft.com/office/officeart/2005/8/layout/hierarchy3"/>
    <dgm:cxn modelId="{63455618-9DCA-4241-93BF-B4EBA7BF0048}" type="presParOf" srcId="{EB6754CD-D331-4563-9645-5BF435058649}" destId="{4F79E7E2-4C6D-4EBE-B573-3C96A371AC38}" srcOrd="5" destOrd="0" presId="urn:microsoft.com/office/officeart/2005/8/layout/hierarchy3"/>
    <dgm:cxn modelId="{A4BEE4FE-040F-451B-94AE-0132D8679A8B}" type="presParOf" srcId="{EB6754CD-D331-4563-9645-5BF435058649}" destId="{7F2341E0-6DF6-4443-BE7A-5076D4260DB2}" srcOrd="6" destOrd="0" presId="urn:microsoft.com/office/officeart/2005/8/layout/hierarchy3"/>
    <dgm:cxn modelId="{D8013FAA-D330-443A-BD8A-1C856DE450C0}" type="presParOf" srcId="{EB6754CD-D331-4563-9645-5BF435058649}" destId="{931957E7-EE92-478B-B29D-39E32F157818}" srcOrd="7" destOrd="0" presId="urn:microsoft.com/office/officeart/2005/8/layout/hierarchy3"/>
    <dgm:cxn modelId="{0882763C-2C62-4F27-BC83-446211521D76}" type="presParOf" srcId="{EB6754CD-D331-4563-9645-5BF435058649}" destId="{90210731-0E27-42AD-BFED-C4858B6B04D1}" srcOrd="8" destOrd="0" presId="urn:microsoft.com/office/officeart/2005/8/layout/hierarchy3"/>
    <dgm:cxn modelId="{FAC45A72-E8E5-48E7-B0A2-733EA64FF9F0}" type="presParOf" srcId="{EB6754CD-D331-4563-9645-5BF435058649}" destId="{71D76E87-1CC8-483F-B945-33F3D0BF5DD5}" srcOrd="9" destOrd="0" presId="urn:microsoft.com/office/officeart/2005/8/layout/hierarchy3"/>
    <dgm:cxn modelId="{7F30DE46-5BF2-4A35-BC5F-0CC06B1E14CE}" type="presParOf" srcId="{EB6754CD-D331-4563-9645-5BF435058649}" destId="{FA9DF21D-FACB-4C3F-8DCD-0AB4D1E26D8F}" srcOrd="10" destOrd="0" presId="urn:microsoft.com/office/officeart/2005/8/layout/hierarchy3"/>
    <dgm:cxn modelId="{6AFCB2ED-0E50-4ECF-8C4C-4753A5C1D816}" type="presParOf" srcId="{EB6754CD-D331-4563-9645-5BF435058649}" destId="{1FE20E1A-0FE7-4D98-BAC3-619C697F4A45}" srcOrd="11" destOrd="0" presId="urn:microsoft.com/office/officeart/2005/8/layout/hierarchy3"/>
    <dgm:cxn modelId="{8DA9067C-E4EE-4B27-894E-EDB273D11E0C}" type="presParOf" srcId="{BC036402-F59F-4A95-BC81-E3DC1063138B}" destId="{AF986289-7B38-48C6-9E7B-729F457B77C9}" srcOrd="4" destOrd="0" presId="urn:microsoft.com/office/officeart/2005/8/layout/hierarchy3"/>
    <dgm:cxn modelId="{7DAD94E2-27F1-4A94-9E89-387ABDE945E9}" type="presParOf" srcId="{AF986289-7B38-48C6-9E7B-729F457B77C9}" destId="{0E4722BF-CCF7-495F-BA84-9395B6F67661}" srcOrd="0" destOrd="0" presId="urn:microsoft.com/office/officeart/2005/8/layout/hierarchy3"/>
    <dgm:cxn modelId="{3A8B2044-E829-4ADE-A351-6D6876E0EE3C}" type="presParOf" srcId="{0E4722BF-CCF7-495F-BA84-9395B6F67661}" destId="{8C01DA46-C552-481C-BDA8-0555A1A0CC51}" srcOrd="0" destOrd="0" presId="urn:microsoft.com/office/officeart/2005/8/layout/hierarchy3"/>
    <dgm:cxn modelId="{6E4DBCCB-B532-4118-BCD2-3945C3BBA249}" type="presParOf" srcId="{0E4722BF-CCF7-495F-BA84-9395B6F67661}" destId="{4EA018A6-3302-44EF-AFC5-D8375D7F3940}" srcOrd="1" destOrd="0" presId="urn:microsoft.com/office/officeart/2005/8/layout/hierarchy3"/>
    <dgm:cxn modelId="{2C5DC5DC-4A01-41F0-A8A5-FE0ADCACD308}" type="presParOf" srcId="{AF986289-7B38-48C6-9E7B-729F457B77C9}" destId="{E8B79424-B7A8-45DA-ADCA-9092ABE459BA}" srcOrd="1" destOrd="0" presId="urn:microsoft.com/office/officeart/2005/8/layout/hierarchy3"/>
    <dgm:cxn modelId="{FBFBF00F-4853-46AC-A9E3-92AAFA03D2F9}" type="presParOf" srcId="{E8B79424-B7A8-45DA-ADCA-9092ABE459BA}" destId="{7CD97AF4-F4C6-4F88-AF0E-3D4F47935ECD}" srcOrd="0" destOrd="0" presId="urn:microsoft.com/office/officeart/2005/8/layout/hierarchy3"/>
    <dgm:cxn modelId="{EBA0D496-661E-4228-BD5E-4C20168E13FA}" type="presParOf" srcId="{E8B79424-B7A8-45DA-ADCA-9092ABE459BA}" destId="{CAB661EF-F583-4F58-B405-451D3B0E18FA}" srcOrd="1" destOrd="0" presId="urn:microsoft.com/office/officeart/2005/8/layout/hierarchy3"/>
    <dgm:cxn modelId="{51DF4A2C-CC10-4EC1-AFA6-AA8F05B3F93B}" type="presParOf" srcId="{E8B79424-B7A8-45DA-ADCA-9092ABE459BA}" destId="{A17C1A37-ED2F-407A-99AB-C608C5532E55}" srcOrd="2" destOrd="0" presId="urn:microsoft.com/office/officeart/2005/8/layout/hierarchy3"/>
    <dgm:cxn modelId="{E046FF24-6A6B-4457-A3E6-282A1D02A08A}" type="presParOf" srcId="{E8B79424-B7A8-45DA-ADCA-9092ABE459BA}" destId="{EA241F45-9F07-42D7-86AA-6686DEBD5FDA}" srcOrd="3" destOrd="0" presId="urn:microsoft.com/office/officeart/2005/8/layout/hierarchy3"/>
    <dgm:cxn modelId="{6F328061-9A47-4320-87A9-8F7FE3B474B8}" type="presParOf" srcId="{E8B79424-B7A8-45DA-ADCA-9092ABE459BA}" destId="{D4729759-A702-401D-BBCD-5CB8B28F5579}" srcOrd="4" destOrd="0" presId="urn:microsoft.com/office/officeart/2005/8/layout/hierarchy3"/>
    <dgm:cxn modelId="{F2F22554-7464-4062-900A-5220B6E67261}" type="presParOf" srcId="{E8B79424-B7A8-45DA-ADCA-9092ABE459BA}" destId="{6D93B9C5-F65C-473A-8A37-F8D07FCE86AA}" srcOrd="5" destOrd="0" presId="urn:microsoft.com/office/officeart/2005/8/layout/hierarchy3"/>
    <dgm:cxn modelId="{4A13F76C-06E6-4893-91CB-B4165819266C}" type="presParOf" srcId="{BC036402-F59F-4A95-BC81-E3DC1063138B}" destId="{2C399DF5-8550-4324-83B9-858F946CCA9E}" srcOrd="5" destOrd="0" presId="urn:microsoft.com/office/officeart/2005/8/layout/hierarchy3"/>
    <dgm:cxn modelId="{DC8B7D98-1EAC-4DBA-9EDB-66C19D02391F}" type="presParOf" srcId="{2C399DF5-8550-4324-83B9-858F946CCA9E}" destId="{724218E1-677B-46FE-BF0C-1A69DE9C9892}" srcOrd="0" destOrd="0" presId="urn:microsoft.com/office/officeart/2005/8/layout/hierarchy3"/>
    <dgm:cxn modelId="{5E859D55-91C0-48FA-9700-3DE62FF123C0}" type="presParOf" srcId="{724218E1-677B-46FE-BF0C-1A69DE9C9892}" destId="{9D6748D2-8426-412A-B19C-8A6E4C27745D}" srcOrd="0" destOrd="0" presId="urn:microsoft.com/office/officeart/2005/8/layout/hierarchy3"/>
    <dgm:cxn modelId="{08E775F9-B8D0-4F0A-A007-F19D6C6C4040}" type="presParOf" srcId="{724218E1-677B-46FE-BF0C-1A69DE9C9892}" destId="{A0484ADD-04C8-4FC1-BBB3-88618D9E328B}" srcOrd="1" destOrd="0" presId="urn:microsoft.com/office/officeart/2005/8/layout/hierarchy3"/>
    <dgm:cxn modelId="{51D3DA77-C8F9-45D3-B734-D8E00EBB28D7}" type="presParOf" srcId="{2C399DF5-8550-4324-83B9-858F946CCA9E}" destId="{1C004551-71F1-4D66-8838-99B9F898D1B8}" srcOrd="1" destOrd="0" presId="urn:microsoft.com/office/officeart/2005/8/layout/hierarchy3"/>
    <dgm:cxn modelId="{D7E4B1D6-531A-4D08-B8C8-35CED05E3DA2}" type="presParOf" srcId="{1C004551-71F1-4D66-8838-99B9F898D1B8}" destId="{BF9C2366-A99F-4201-AA52-1D1939D13E4A}" srcOrd="0" destOrd="0" presId="urn:microsoft.com/office/officeart/2005/8/layout/hierarchy3"/>
    <dgm:cxn modelId="{79D438D9-ECE6-47A5-A075-D80D57454AF8}" type="presParOf" srcId="{1C004551-71F1-4D66-8838-99B9F898D1B8}" destId="{D1B605D6-E0A5-470C-9B1B-E77C503938BD}" srcOrd="1" destOrd="0" presId="urn:microsoft.com/office/officeart/2005/8/layout/hierarchy3"/>
    <dgm:cxn modelId="{826E958A-388B-4C10-BAA8-9FE81A04B959}" type="presParOf" srcId="{1C004551-71F1-4D66-8838-99B9F898D1B8}" destId="{1F76EC0E-7E7A-4F3E-B288-706571FF3297}" srcOrd="2" destOrd="0" presId="urn:microsoft.com/office/officeart/2005/8/layout/hierarchy3"/>
    <dgm:cxn modelId="{6E4B7FE3-A814-4E54-86B3-87E58C42B250}" type="presParOf" srcId="{1C004551-71F1-4D66-8838-99B9F898D1B8}" destId="{8CE85D81-F385-439A-B635-4A6F9331935B}" srcOrd="3" destOrd="0" presId="urn:microsoft.com/office/officeart/2005/8/layout/hierarchy3"/>
    <dgm:cxn modelId="{F62D6CE0-6D1B-40B8-A831-7735AB9AF1FF}" type="presParOf" srcId="{1C004551-71F1-4D66-8838-99B9F898D1B8}" destId="{67B6D2C0-3E50-4FC0-8083-06D72443C963}" srcOrd="4" destOrd="0" presId="urn:microsoft.com/office/officeart/2005/8/layout/hierarchy3"/>
    <dgm:cxn modelId="{5692F318-9F6B-4D60-800A-52DBFC57AC1E}" type="presParOf" srcId="{1C004551-71F1-4D66-8838-99B9F898D1B8}" destId="{BD0BA257-A976-4226-A639-774419E6E7C5}" srcOrd="5"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CAD9FBD-1680-4052-BE13-ED0E7EFBBED4}" type="doc">
      <dgm:prSet loTypeId="urn:microsoft.com/office/officeart/2009/3/layout/PhasedProcess" loCatId="process" qsTypeId="urn:microsoft.com/office/officeart/2005/8/quickstyle/simple1" qsCatId="simple" csTypeId="urn:microsoft.com/office/officeart/2005/8/colors/accent1_2" csCatId="accent1" phldr="1"/>
      <dgm:spPr/>
      <dgm:t>
        <a:bodyPr/>
        <a:lstStyle/>
        <a:p>
          <a:endParaRPr lang="es-ES"/>
        </a:p>
      </dgm:t>
    </dgm:pt>
    <dgm:pt modelId="{086A1CCF-8072-4586-9239-0A6CDCCEADC2}">
      <dgm:prSet phldrT="[Texto]" custT="1"/>
      <dgm:spPr/>
      <dgm:t>
        <a:bodyPr/>
        <a:lstStyle/>
        <a:p>
          <a:r>
            <a:rPr lang="es-ES" sz="1200" dirty="0" err="1"/>
            <a:t>Private</a:t>
          </a:r>
          <a:r>
            <a:rPr lang="es-ES" sz="1200" dirty="0"/>
            <a:t> Business</a:t>
          </a:r>
        </a:p>
      </dgm:t>
    </dgm:pt>
    <dgm:pt modelId="{57A981FE-39E6-4346-BB9B-0516167A0901}" type="parTrans" cxnId="{DAB6BF6D-6585-4282-9E7E-E625C2146468}">
      <dgm:prSet/>
      <dgm:spPr/>
      <dgm:t>
        <a:bodyPr/>
        <a:lstStyle/>
        <a:p>
          <a:endParaRPr lang="es-ES"/>
        </a:p>
      </dgm:t>
    </dgm:pt>
    <dgm:pt modelId="{41DF6E28-A1D5-4B3B-AC1C-C0555B18AA2D}" type="sibTrans" cxnId="{DAB6BF6D-6585-4282-9E7E-E625C2146468}">
      <dgm:prSet/>
      <dgm:spPr/>
      <dgm:t>
        <a:bodyPr/>
        <a:lstStyle/>
        <a:p>
          <a:endParaRPr lang="es-ES"/>
        </a:p>
      </dgm:t>
    </dgm:pt>
    <dgm:pt modelId="{11860387-4F3A-462E-957B-CBF546D5F0B7}">
      <dgm:prSet phldrT="[Texto]" custT="1"/>
      <dgm:spPr/>
      <dgm:t>
        <a:bodyPr/>
        <a:lstStyle/>
        <a:p>
          <a:r>
            <a:rPr lang="es-ES" sz="1200" dirty="0" err="1"/>
            <a:t>Administrations</a:t>
          </a:r>
          <a:endParaRPr lang="es-ES" sz="1200" dirty="0"/>
        </a:p>
      </dgm:t>
    </dgm:pt>
    <dgm:pt modelId="{D21744DC-DD38-480F-9F0B-D51D2BEFE55E}" type="parTrans" cxnId="{D4133718-8B3F-4C80-A966-B127A0DEB0BA}">
      <dgm:prSet/>
      <dgm:spPr/>
      <dgm:t>
        <a:bodyPr/>
        <a:lstStyle/>
        <a:p>
          <a:endParaRPr lang="es-ES"/>
        </a:p>
      </dgm:t>
    </dgm:pt>
    <dgm:pt modelId="{672D5E0C-DD5C-4B54-B0B9-92095BEE21DF}" type="sibTrans" cxnId="{D4133718-8B3F-4C80-A966-B127A0DEB0BA}">
      <dgm:prSet/>
      <dgm:spPr/>
      <dgm:t>
        <a:bodyPr/>
        <a:lstStyle/>
        <a:p>
          <a:endParaRPr lang="es-ES"/>
        </a:p>
      </dgm:t>
    </dgm:pt>
    <dgm:pt modelId="{9B3F1E13-C075-4176-A6A1-7DEFFA403F48}">
      <dgm:prSet phldrT="[Texto]" custT="1"/>
      <dgm:spPr/>
      <dgm:t>
        <a:bodyPr/>
        <a:lstStyle/>
        <a:p>
          <a:r>
            <a:rPr lang="es-ES" sz="1200" dirty="0" err="1"/>
            <a:t>Institutions</a:t>
          </a:r>
          <a:endParaRPr lang="es-ES" sz="1200" dirty="0"/>
        </a:p>
      </dgm:t>
    </dgm:pt>
    <dgm:pt modelId="{7B9565B1-4418-4330-9BBC-82CAEF8394CC}" type="parTrans" cxnId="{6E6EAFBE-DB1D-4BCF-9FCB-4F129D20D212}">
      <dgm:prSet/>
      <dgm:spPr/>
      <dgm:t>
        <a:bodyPr/>
        <a:lstStyle/>
        <a:p>
          <a:endParaRPr lang="es-ES"/>
        </a:p>
      </dgm:t>
    </dgm:pt>
    <dgm:pt modelId="{7ABDD5E9-7AD2-483D-94B4-7076C4D2455A}" type="sibTrans" cxnId="{6E6EAFBE-DB1D-4BCF-9FCB-4F129D20D212}">
      <dgm:prSet/>
      <dgm:spPr/>
      <dgm:t>
        <a:bodyPr/>
        <a:lstStyle/>
        <a:p>
          <a:endParaRPr lang="es-ES"/>
        </a:p>
      </dgm:t>
    </dgm:pt>
    <dgm:pt modelId="{D49695D0-D6AC-4AE4-BD48-158C872DDCBF}">
      <dgm:prSet phldrT="[Texto]" custT="1"/>
      <dgm:spPr/>
      <dgm:t>
        <a:bodyPr/>
        <a:lstStyle/>
        <a:p>
          <a:r>
            <a:rPr lang="es-ES" sz="1800" dirty="0" err="1"/>
            <a:t>Structure</a:t>
          </a:r>
          <a:endParaRPr lang="es-ES" sz="1800" dirty="0"/>
        </a:p>
        <a:p>
          <a:r>
            <a:rPr lang="es-ES" sz="1800" dirty="0"/>
            <a:t>Management</a:t>
          </a:r>
        </a:p>
        <a:p>
          <a:r>
            <a:rPr lang="es-ES" sz="1800" dirty="0" err="1"/>
            <a:t>Planification</a:t>
          </a:r>
          <a:endParaRPr lang="es-ES" sz="1800" dirty="0"/>
        </a:p>
      </dgm:t>
    </dgm:pt>
    <dgm:pt modelId="{B7309594-E7F4-4655-AD78-788D93365F48}" type="parTrans" cxnId="{9DDFB94A-50A7-4BE6-895F-C0248EB588A7}">
      <dgm:prSet/>
      <dgm:spPr/>
      <dgm:t>
        <a:bodyPr/>
        <a:lstStyle/>
        <a:p>
          <a:endParaRPr lang="es-ES"/>
        </a:p>
      </dgm:t>
    </dgm:pt>
    <dgm:pt modelId="{16B4D8A0-3A9C-4B19-B853-090DCE6A5874}" type="sibTrans" cxnId="{9DDFB94A-50A7-4BE6-895F-C0248EB588A7}">
      <dgm:prSet/>
      <dgm:spPr/>
      <dgm:t>
        <a:bodyPr/>
        <a:lstStyle/>
        <a:p>
          <a:endParaRPr lang="es-ES"/>
        </a:p>
      </dgm:t>
    </dgm:pt>
    <dgm:pt modelId="{D95977C7-1189-4501-A5A4-A4A4CEC03490}">
      <dgm:prSet phldrT="[Texto]"/>
      <dgm:spPr/>
      <dgm:t>
        <a:bodyPr/>
        <a:lstStyle/>
        <a:p>
          <a:endParaRPr lang="es-ES" dirty="0"/>
        </a:p>
      </dgm:t>
    </dgm:pt>
    <dgm:pt modelId="{0E32EBED-20EE-4B2A-8E0E-C60B6FCDDB2A}" type="parTrans" cxnId="{522EB03A-8DC2-430C-879E-633D54CE33F3}">
      <dgm:prSet/>
      <dgm:spPr/>
      <dgm:t>
        <a:bodyPr/>
        <a:lstStyle/>
        <a:p>
          <a:endParaRPr lang="es-ES"/>
        </a:p>
      </dgm:t>
    </dgm:pt>
    <dgm:pt modelId="{608DC5C8-EE4B-4D73-B5B8-0A040CEE369D}" type="sibTrans" cxnId="{522EB03A-8DC2-430C-879E-633D54CE33F3}">
      <dgm:prSet/>
      <dgm:spPr/>
      <dgm:t>
        <a:bodyPr/>
        <a:lstStyle/>
        <a:p>
          <a:endParaRPr lang="es-ES"/>
        </a:p>
      </dgm:t>
    </dgm:pt>
    <dgm:pt modelId="{CD91BCCB-8BF7-46AE-AB58-C3EF00925CC0}">
      <dgm:prSet phldrT="[Texto]"/>
      <dgm:spPr/>
      <dgm:t>
        <a:bodyPr/>
        <a:lstStyle/>
        <a:p>
          <a:r>
            <a:rPr lang="es-ES" dirty="0" err="1"/>
            <a:t>Promotion</a:t>
          </a:r>
          <a:endParaRPr lang="es-ES" dirty="0"/>
        </a:p>
        <a:p>
          <a:r>
            <a:rPr lang="es-ES" dirty="0"/>
            <a:t>&amp;</a:t>
          </a:r>
        </a:p>
        <a:p>
          <a:r>
            <a:rPr lang="es-ES" dirty="0" err="1"/>
            <a:t>Evaluation</a:t>
          </a:r>
          <a:endParaRPr lang="es-ES" dirty="0"/>
        </a:p>
      </dgm:t>
    </dgm:pt>
    <dgm:pt modelId="{7451510A-4D89-409C-8CC6-2224DC0EF75E}" type="parTrans" cxnId="{A162731F-8E46-406D-83F1-564D2BF671BD}">
      <dgm:prSet/>
      <dgm:spPr/>
      <dgm:t>
        <a:bodyPr/>
        <a:lstStyle/>
        <a:p>
          <a:endParaRPr lang="es-ES"/>
        </a:p>
      </dgm:t>
    </dgm:pt>
    <dgm:pt modelId="{5441435D-3335-4FF6-8D0F-8037CB35858E}" type="sibTrans" cxnId="{A162731F-8E46-406D-83F1-564D2BF671BD}">
      <dgm:prSet/>
      <dgm:spPr/>
      <dgm:t>
        <a:bodyPr/>
        <a:lstStyle/>
        <a:p>
          <a:endParaRPr lang="es-ES"/>
        </a:p>
      </dgm:t>
    </dgm:pt>
    <dgm:pt modelId="{3F6117A8-E3A5-4C4F-A9AE-A190C0A68E8A}">
      <dgm:prSet phldrT="[Texto]"/>
      <dgm:spPr/>
      <dgm:t>
        <a:bodyPr/>
        <a:lstStyle/>
        <a:p>
          <a:endParaRPr lang="es-ES" dirty="0"/>
        </a:p>
      </dgm:t>
    </dgm:pt>
    <dgm:pt modelId="{2FD2510F-2A17-4F80-9C98-FCA209BF2D78}" type="sibTrans" cxnId="{D8EA31D8-B768-483C-B4BE-062304EC4E2C}">
      <dgm:prSet/>
      <dgm:spPr/>
      <dgm:t>
        <a:bodyPr/>
        <a:lstStyle/>
        <a:p>
          <a:endParaRPr lang="es-ES"/>
        </a:p>
      </dgm:t>
    </dgm:pt>
    <dgm:pt modelId="{CF5DD7AA-4D4C-481C-A877-4BFD02EC17A8}" type="parTrans" cxnId="{D8EA31D8-B768-483C-B4BE-062304EC4E2C}">
      <dgm:prSet/>
      <dgm:spPr/>
      <dgm:t>
        <a:bodyPr/>
        <a:lstStyle/>
        <a:p>
          <a:endParaRPr lang="es-ES"/>
        </a:p>
      </dgm:t>
    </dgm:pt>
    <dgm:pt modelId="{957DAB29-5151-4D8F-9918-3A3C6F6C5289}" type="pres">
      <dgm:prSet presAssocID="{0CAD9FBD-1680-4052-BE13-ED0E7EFBBED4}" presName="Name0" presStyleCnt="0">
        <dgm:presLayoutVars>
          <dgm:chMax val="3"/>
          <dgm:chPref val="3"/>
          <dgm:bulletEnabled val="1"/>
          <dgm:dir/>
          <dgm:animLvl val="lvl"/>
        </dgm:presLayoutVars>
      </dgm:prSet>
      <dgm:spPr/>
      <dgm:t>
        <a:bodyPr/>
        <a:lstStyle/>
        <a:p>
          <a:endParaRPr lang="en-GB"/>
        </a:p>
      </dgm:t>
    </dgm:pt>
    <dgm:pt modelId="{885FB2C0-64B3-417B-8E80-11BF16D245E7}" type="pres">
      <dgm:prSet presAssocID="{0CAD9FBD-1680-4052-BE13-ED0E7EFBBED4}" presName="arc1" presStyleLbl="node1" presStyleIdx="0" presStyleCnt="4"/>
      <dgm:spPr/>
    </dgm:pt>
    <dgm:pt modelId="{891EB555-5B3E-4557-BA2B-F5FADDF3D9A0}" type="pres">
      <dgm:prSet presAssocID="{0CAD9FBD-1680-4052-BE13-ED0E7EFBBED4}" presName="arc3" presStyleLbl="node1" presStyleIdx="1" presStyleCnt="4"/>
      <dgm:spPr/>
    </dgm:pt>
    <dgm:pt modelId="{BA48B004-FCDF-4C2D-A3A9-50D4CF01ECEF}" type="pres">
      <dgm:prSet presAssocID="{0CAD9FBD-1680-4052-BE13-ED0E7EFBBED4}" presName="parentText2" presStyleLbl="revTx" presStyleIdx="0" presStyleCnt="3" custScaleY="345145" custLinFactY="-100000" custLinFactNeighborX="-1842" custLinFactNeighborY="-115558">
        <dgm:presLayoutVars>
          <dgm:chMax val="4"/>
          <dgm:chPref val="3"/>
          <dgm:bulletEnabled val="1"/>
        </dgm:presLayoutVars>
      </dgm:prSet>
      <dgm:spPr/>
      <dgm:t>
        <a:bodyPr/>
        <a:lstStyle/>
        <a:p>
          <a:endParaRPr lang="en-GB"/>
        </a:p>
      </dgm:t>
    </dgm:pt>
    <dgm:pt modelId="{B0F9E878-91EF-4ABE-BA29-0EF1B16496C3}" type="pres">
      <dgm:prSet presAssocID="{0CAD9FBD-1680-4052-BE13-ED0E7EFBBED4}" presName="arc2" presStyleLbl="node1" presStyleIdx="2" presStyleCnt="4"/>
      <dgm:spPr/>
    </dgm:pt>
    <dgm:pt modelId="{19EE0F19-E929-4563-A334-783C0CEB0F97}" type="pres">
      <dgm:prSet presAssocID="{0CAD9FBD-1680-4052-BE13-ED0E7EFBBED4}" presName="arc4" presStyleLbl="node1" presStyleIdx="3" presStyleCnt="4"/>
      <dgm:spPr/>
    </dgm:pt>
    <dgm:pt modelId="{36504C49-2523-4A2B-BC60-874BFD9B5C66}" type="pres">
      <dgm:prSet presAssocID="{0CAD9FBD-1680-4052-BE13-ED0E7EFBBED4}" presName="parentText3" presStyleLbl="revTx" presStyleIdx="1" presStyleCnt="3">
        <dgm:presLayoutVars>
          <dgm:chMax val="1"/>
          <dgm:chPref val="1"/>
          <dgm:bulletEnabled val="1"/>
        </dgm:presLayoutVars>
      </dgm:prSet>
      <dgm:spPr/>
      <dgm:t>
        <a:bodyPr/>
        <a:lstStyle/>
        <a:p>
          <a:endParaRPr lang="en-GB"/>
        </a:p>
      </dgm:t>
    </dgm:pt>
    <dgm:pt modelId="{F1B021A3-45C4-4512-BA38-F42B8C2A7812}" type="pres">
      <dgm:prSet presAssocID="{0CAD9FBD-1680-4052-BE13-ED0E7EFBBED4}" presName="middleComposite" presStyleCnt="0"/>
      <dgm:spPr/>
    </dgm:pt>
    <dgm:pt modelId="{0E6AFE06-7191-45C6-AC06-1CD8EDB3BF82}" type="pres">
      <dgm:prSet presAssocID="{0CAD9FBD-1680-4052-BE13-ED0E7EFBBED4}" presName="leftComposite" presStyleCnt="0"/>
      <dgm:spPr/>
    </dgm:pt>
    <dgm:pt modelId="{CCD7F044-E43C-4DB2-8F53-AD6E44E9F5AC}" type="pres">
      <dgm:prSet presAssocID="{086A1CCF-8072-4586-9239-0A6CDCCEADC2}" presName="childText1_1" presStyleLbl="vennNode1" presStyleIdx="0" presStyleCnt="6">
        <dgm:presLayoutVars>
          <dgm:chMax val="0"/>
          <dgm:chPref val="0"/>
        </dgm:presLayoutVars>
      </dgm:prSet>
      <dgm:spPr/>
      <dgm:t>
        <a:bodyPr/>
        <a:lstStyle/>
        <a:p>
          <a:endParaRPr lang="en-GB"/>
        </a:p>
      </dgm:t>
    </dgm:pt>
    <dgm:pt modelId="{CDD2459A-6B2A-4F38-AF8C-1F1233B0D38D}" type="pres">
      <dgm:prSet presAssocID="{086A1CCF-8072-4586-9239-0A6CDCCEADC2}" presName="ellipse1" presStyleLbl="vennNode1" presStyleIdx="1" presStyleCnt="6"/>
      <dgm:spPr/>
    </dgm:pt>
    <dgm:pt modelId="{F617D25C-1AAD-4853-8DCB-7044550F217A}" type="pres">
      <dgm:prSet presAssocID="{086A1CCF-8072-4586-9239-0A6CDCCEADC2}" presName="ellipse2" presStyleLbl="vennNode1" presStyleIdx="2" presStyleCnt="6"/>
      <dgm:spPr/>
    </dgm:pt>
    <dgm:pt modelId="{0C6EA09F-A801-453B-A0F3-76150D733E0F}" type="pres">
      <dgm:prSet presAssocID="{11860387-4F3A-462E-957B-CBF546D5F0B7}" presName="childText1_2" presStyleLbl="vennNode1" presStyleIdx="3" presStyleCnt="6">
        <dgm:presLayoutVars>
          <dgm:chMax val="0"/>
          <dgm:chPref val="0"/>
        </dgm:presLayoutVars>
      </dgm:prSet>
      <dgm:spPr/>
      <dgm:t>
        <a:bodyPr/>
        <a:lstStyle/>
        <a:p>
          <a:endParaRPr lang="en-GB"/>
        </a:p>
      </dgm:t>
    </dgm:pt>
    <dgm:pt modelId="{A9F64A51-CA2E-4C46-AD0B-5AEBAAADF542}" type="pres">
      <dgm:prSet presAssocID="{11860387-4F3A-462E-957B-CBF546D5F0B7}" presName="ellipse3" presStyleLbl="vennNode1" presStyleIdx="4" presStyleCnt="6"/>
      <dgm:spPr/>
    </dgm:pt>
    <dgm:pt modelId="{1F271671-E5A4-4785-88B1-50D87580D995}" type="pres">
      <dgm:prSet presAssocID="{9B3F1E13-C075-4176-A6A1-7DEFFA403F48}" presName="childText1_3" presStyleLbl="vennNode1" presStyleIdx="5" presStyleCnt="6">
        <dgm:presLayoutVars>
          <dgm:chMax val="0"/>
          <dgm:chPref val="0"/>
        </dgm:presLayoutVars>
      </dgm:prSet>
      <dgm:spPr/>
      <dgm:t>
        <a:bodyPr/>
        <a:lstStyle/>
        <a:p>
          <a:endParaRPr lang="en-GB"/>
        </a:p>
      </dgm:t>
    </dgm:pt>
    <dgm:pt modelId="{8D20D099-AA0D-4974-83A7-B55F51974F68}" type="pres">
      <dgm:prSet presAssocID="{0CAD9FBD-1680-4052-BE13-ED0E7EFBBED4}" presName="rightChild" presStyleLbl="node2" presStyleIdx="0" presStyleCnt="1">
        <dgm:presLayoutVars>
          <dgm:chMax val="0"/>
          <dgm:chPref val="0"/>
        </dgm:presLayoutVars>
      </dgm:prSet>
      <dgm:spPr/>
      <dgm:t>
        <a:bodyPr/>
        <a:lstStyle/>
        <a:p>
          <a:endParaRPr lang="en-GB"/>
        </a:p>
      </dgm:t>
    </dgm:pt>
    <dgm:pt modelId="{76FD4E2A-F5B4-4578-B7CC-21444876590F}" type="pres">
      <dgm:prSet presAssocID="{0CAD9FBD-1680-4052-BE13-ED0E7EFBBED4}" presName="parentText1" presStyleLbl="revTx" presStyleIdx="2" presStyleCnt="3">
        <dgm:presLayoutVars>
          <dgm:chMax val="4"/>
          <dgm:chPref val="3"/>
          <dgm:bulletEnabled val="1"/>
        </dgm:presLayoutVars>
      </dgm:prSet>
      <dgm:spPr/>
      <dgm:t>
        <a:bodyPr/>
        <a:lstStyle/>
        <a:p>
          <a:endParaRPr lang="en-GB"/>
        </a:p>
      </dgm:t>
    </dgm:pt>
  </dgm:ptLst>
  <dgm:cxnLst>
    <dgm:cxn modelId="{D4133718-8B3F-4C80-A966-B127A0DEB0BA}" srcId="{3F6117A8-E3A5-4C4F-A9AE-A190C0A68E8A}" destId="{11860387-4F3A-462E-957B-CBF546D5F0B7}" srcOrd="1" destOrd="0" parTransId="{D21744DC-DD38-480F-9F0B-D51D2BEFE55E}" sibTransId="{672D5E0C-DD5C-4B54-B0B9-92095BEE21DF}"/>
    <dgm:cxn modelId="{DAB6BF6D-6585-4282-9E7E-E625C2146468}" srcId="{3F6117A8-E3A5-4C4F-A9AE-A190C0A68E8A}" destId="{086A1CCF-8072-4586-9239-0A6CDCCEADC2}" srcOrd="0" destOrd="0" parTransId="{57A981FE-39E6-4346-BB9B-0516167A0901}" sibTransId="{41DF6E28-A1D5-4B3B-AC1C-C0555B18AA2D}"/>
    <dgm:cxn modelId="{9DDFB94A-50A7-4BE6-895F-C0248EB588A7}" srcId="{0CAD9FBD-1680-4052-BE13-ED0E7EFBBED4}" destId="{D49695D0-D6AC-4AE4-BD48-158C872DDCBF}" srcOrd="1" destOrd="0" parTransId="{B7309594-E7F4-4655-AD78-788D93365F48}" sibTransId="{16B4D8A0-3A9C-4B19-B853-090DCE6A5874}"/>
    <dgm:cxn modelId="{A162731F-8E46-406D-83F1-564D2BF671BD}" srcId="{D95977C7-1189-4501-A5A4-A4A4CEC03490}" destId="{CD91BCCB-8BF7-46AE-AB58-C3EF00925CC0}" srcOrd="0" destOrd="0" parTransId="{7451510A-4D89-409C-8CC6-2224DC0EF75E}" sibTransId="{5441435D-3335-4FF6-8D0F-8037CB35858E}"/>
    <dgm:cxn modelId="{0E0A807D-E130-4CC7-AD57-D0ED73C1BD18}" type="presOf" srcId="{11860387-4F3A-462E-957B-CBF546D5F0B7}" destId="{0C6EA09F-A801-453B-A0F3-76150D733E0F}" srcOrd="0" destOrd="0" presId="urn:microsoft.com/office/officeart/2009/3/layout/PhasedProcess"/>
    <dgm:cxn modelId="{D8EA31D8-B768-483C-B4BE-062304EC4E2C}" srcId="{0CAD9FBD-1680-4052-BE13-ED0E7EFBBED4}" destId="{3F6117A8-E3A5-4C4F-A9AE-A190C0A68E8A}" srcOrd="0" destOrd="0" parTransId="{CF5DD7AA-4D4C-481C-A877-4BFD02EC17A8}" sibTransId="{2FD2510F-2A17-4F80-9C98-FCA209BF2D78}"/>
    <dgm:cxn modelId="{6013812C-F664-44C9-B8AD-0145202A60BC}" type="presOf" srcId="{D95977C7-1189-4501-A5A4-A4A4CEC03490}" destId="{36504C49-2523-4A2B-BC60-874BFD9B5C66}" srcOrd="0" destOrd="0" presId="urn:microsoft.com/office/officeart/2009/3/layout/PhasedProcess"/>
    <dgm:cxn modelId="{522EB03A-8DC2-430C-879E-633D54CE33F3}" srcId="{0CAD9FBD-1680-4052-BE13-ED0E7EFBBED4}" destId="{D95977C7-1189-4501-A5A4-A4A4CEC03490}" srcOrd="2" destOrd="0" parTransId="{0E32EBED-20EE-4B2A-8E0E-C60B6FCDDB2A}" sibTransId="{608DC5C8-EE4B-4D73-B5B8-0A040CEE369D}"/>
    <dgm:cxn modelId="{6040A6BB-6692-47B5-8A16-D5216880DECB}" type="presOf" srcId="{086A1CCF-8072-4586-9239-0A6CDCCEADC2}" destId="{CCD7F044-E43C-4DB2-8F53-AD6E44E9F5AC}" srcOrd="0" destOrd="0" presId="urn:microsoft.com/office/officeart/2009/3/layout/PhasedProcess"/>
    <dgm:cxn modelId="{D0729C9D-3729-4507-BD61-CC94EC3B88AF}" type="presOf" srcId="{3F6117A8-E3A5-4C4F-A9AE-A190C0A68E8A}" destId="{76FD4E2A-F5B4-4578-B7CC-21444876590F}" srcOrd="0" destOrd="0" presId="urn:microsoft.com/office/officeart/2009/3/layout/PhasedProcess"/>
    <dgm:cxn modelId="{5CB58B73-0589-4170-A19E-C0038DC7B3D2}" type="presOf" srcId="{CD91BCCB-8BF7-46AE-AB58-C3EF00925CC0}" destId="{8D20D099-AA0D-4974-83A7-B55F51974F68}" srcOrd="0" destOrd="0" presId="urn:microsoft.com/office/officeart/2009/3/layout/PhasedProcess"/>
    <dgm:cxn modelId="{ABE4CA23-1102-4F0D-AC58-C781194DDA31}" type="presOf" srcId="{9B3F1E13-C075-4176-A6A1-7DEFFA403F48}" destId="{1F271671-E5A4-4785-88B1-50D87580D995}" srcOrd="0" destOrd="0" presId="urn:microsoft.com/office/officeart/2009/3/layout/PhasedProcess"/>
    <dgm:cxn modelId="{7DDC4E3D-0B39-4811-846D-C11A736B9BAA}" type="presOf" srcId="{0CAD9FBD-1680-4052-BE13-ED0E7EFBBED4}" destId="{957DAB29-5151-4D8F-9918-3A3C6F6C5289}" srcOrd="0" destOrd="0" presId="urn:microsoft.com/office/officeart/2009/3/layout/PhasedProcess"/>
    <dgm:cxn modelId="{245470C2-08D2-41D7-836C-EDD9BC61D196}" type="presOf" srcId="{D49695D0-D6AC-4AE4-BD48-158C872DDCBF}" destId="{BA48B004-FCDF-4C2D-A3A9-50D4CF01ECEF}" srcOrd="0" destOrd="0" presId="urn:microsoft.com/office/officeart/2009/3/layout/PhasedProcess"/>
    <dgm:cxn modelId="{6E6EAFBE-DB1D-4BCF-9FCB-4F129D20D212}" srcId="{3F6117A8-E3A5-4C4F-A9AE-A190C0A68E8A}" destId="{9B3F1E13-C075-4176-A6A1-7DEFFA403F48}" srcOrd="2" destOrd="0" parTransId="{7B9565B1-4418-4330-9BBC-82CAEF8394CC}" sibTransId="{7ABDD5E9-7AD2-483D-94B4-7076C4D2455A}"/>
    <dgm:cxn modelId="{D38CDC79-7D1C-4129-8F36-2960E3EE0508}" type="presParOf" srcId="{957DAB29-5151-4D8F-9918-3A3C6F6C5289}" destId="{885FB2C0-64B3-417B-8E80-11BF16D245E7}" srcOrd="0" destOrd="0" presId="urn:microsoft.com/office/officeart/2009/3/layout/PhasedProcess"/>
    <dgm:cxn modelId="{7439FFE4-77B2-4BFB-8597-2001D5C364A4}" type="presParOf" srcId="{957DAB29-5151-4D8F-9918-3A3C6F6C5289}" destId="{891EB555-5B3E-4557-BA2B-F5FADDF3D9A0}" srcOrd="1" destOrd="0" presId="urn:microsoft.com/office/officeart/2009/3/layout/PhasedProcess"/>
    <dgm:cxn modelId="{4318CE6B-DC09-434E-8CD5-8657EB592891}" type="presParOf" srcId="{957DAB29-5151-4D8F-9918-3A3C6F6C5289}" destId="{BA48B004-FCDF-4C2D-A3A9-50D4CF01ECEF}" srcOrd="2" destOrd="0" presId="urn:microsoft.com/office/officeart/2009/3/layout/PhasedProcess"/>
    <dgm:cxn modelId="{F886027D-CD0E-4CE8-9B9A-E738231A72FF}" type="presParOf" srcId="{957DAB29-5151-4D8F-9918-3A3C6F6C5289}" destId="{B0F9E878-91EF-4ABE-BA29-0EF1B16496C3}" srcOrd="3" destOrd="0" presId="urn:microsoft.com/office/officeart/2009/3/layout/PhasedProcess"/>
    <dgm:cxn modelId="{1D353371-8B33-4865-85CE-07CFD60FDD42}" type="presParOf" srcId="{957DAB29-5151-4D8F-9918-3A3C6F6C5289}" destId="{19EE0F19-E929-4563-A334-783C0CEB0F97}" srcOrd="4" destOrd="0" presId="urn:microsoft.com/office/officeart/2009/3/layout/PhasedProcess"/>
    <dgm:cxn modelId="{AD39F67D-7AE2-4C00-A4D2-626AE427D24B}" type="presParOf" srcId="{957DAB29-5151-4D8F-9918-3A3C6F6C5289}" destId="{36504C49-2523-4A2B-BC60-874BFD9B5C66}" srcOrd="5" destOrd="0" presId="urn:microsoft.com/office/officeart/2009/3/layout/PhasedProcess"/>
    <dgm:cxn modelId="{8D8A3A37-BEDD-42CF-8BD9-B3842A6011AC}" type="presParOf" srcId="{957DAB29-5151-4D8F-9918-3A3C6F6C5289}" destId="{F1B021A3-45C4-4512-BA38-F42B8C2A7812}" srcOrd="6" destOrd="0" presId="urn:microsoft.com/office/officeart/2009/3/layout/PhasedProcess"/>
    <dgm:cxn modelId="{91C37AAB-625C-4A3B-B37A-AFD3BC0E144C}" type="presParOf" srcId="{957DAB29-5151-4D8F-9918-3A3C6F6C5289}" destId="{0E6AFE06-7191-45C6-AC06-1CD8EDB3BF82}" srcOrd="7" destOrd="0" presId="urn:microsoft.com/office/officeart/2009/3/layout/PhasedProcess"/>
    <dgm:cxn modelId="{F36BF6A6-E54B-44E0-A595-156307F0553D}" type="presParOf" srcId="{0E6AFE06-7191-45C6-AC06-1CD8EDB3BF82}" destId="{CCD7F044-E43C-4DB2-8F53-AD6E44E9F5AC}" srcOrd="0" destOrd="0" presId="urn:microsoft.com/office/officeart/2009/3/layout/PhasedProcess"/>
    <dgm:cxn modelId="{F115DE75-D126-4E62-BB04-E09CD7060765}" type="presParOf" srcId="{0E6AFE06-7191-45C6-AC06-1CD8EDB3BF82}" destId="{CDD2459A-6B2A-4F38-AF8C-1F1233B0D38D}" srcOrd="1" destOrd="0" presId="urn:microsoft.com/office/officeart/2009/3/layout/PhasedProcess"/>
    <dgm:cxn modelId="{0892DE66-CF46-44D1-B8F4-8E0AA8DFF53D}" type="presParOf" srcId="{0E6AFE06-7191-45C6-AC06-1CD8EDB3BF82}" destId="{F617D25C-1AAD-4853-8DCB-7044550F217A}" srcOrd="2" destOrd="0" presId="urn:microsoft.com/office/officeart/2009/3/layout/PhasedProcess"/>
    <dgm:cxn modelId="{3EBC7C4D-94DC-4A18-9F52-87C1898A6EBE}" type="presParOf" srcId="{0E6AFE06-7191-45C6-AC06-1CD8EDB3BF82}" destId="{0C6EA09F-A801-453B-A0F3-76150D733E0F}" srcOrd="3" destOrd="0" presId="urn:microsoft.com/office/officeart/2009/3/layout/PhasedProcess"/>
    <dgm:cxn modelId="{61288ACF-A0E8-4188-817A-B5FB45C1BA30}" type="presParOf" srcId="{0E6AFE06-7191-45C6-AC06-1CD8EDB3BF82}" destId="{A9F64A51-CA2E-4C46-AD0B-5AEBAAADF542}" srcOrd="4" destOrd="0" presId="urn:microsoft.com/office/officeart/2009/3/layout/PhasedProcess"/>
    <dgm:cxn modelId="{2F44D1A3-CA05-4C9D-98BF-7CD5FF50B885}" type="presParOf" srcId="{0E6AFE06-7191-45C6-AC06-1CD8EDB3BF82}" destId="{1F271671-E5A4-4785-88B1-50D87580D995}" srcOrd="5" destOrd="0" presId="urn:microsoft.com/office/officeart/2009/3/layout/PhasedProcess"/>
    <dgm:cxn modelId="{FF7864AC-995B-4F10-A1E9-FDAB53B97307}" type="presParOf" srcId="{957DAB29-5151-4D8F-9918-3A3C6F6C5289}" destId="{8D20D099-AA0D-4974-83A7-B55F51974F68}" srcOrd="8" destOrd="0" presId="urn:microsoft.com/office/officeart/2009/3/layout/PhasedProcess"/>
    <dgm:cxn modelId="{B5D65B9C-8943-44BA-B2BE-4FDBF53DC2D6}" type="presParOf" srcId="{957DAB29-5151-4D8F-9918-3A3C6F6C5289}" destId="{76FD4E2A-F5B4-4578-B7CC-21444876590F}" srcOrd="9" destOrd="0" presId="urn:microsoft.com/office/officeart/2009/3/layout/Phased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C6A57E8-23B6-D047-8E04-E6B93C7ED518}"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1C82A5C9-C599-594B-B987-6FD3C08FD5E1}">
      <dgm:prSet/>
      <dgm:spPr/>
      <dgm:t>
        <a:bodyPr/>
        <a:lstStyle/>
        <a:p>
          <a:pPr rtl="0"/>
          <a:r>
            <a:rPr lang="en-GB" b="1" noProof="0"/>
            <a:t>Accommodation</a:t>
          </a:r>
        </a:p>
        <a:p>
          <a:pPr rtl="0"/>
          <a:endParaRPr lang="en-GB" b="1" noProof="0"/>
        </a:p>
        <a:p>
          <a:pPr rtl="0"/>
          <a:r>
            <a:rPr lang="en-GB" b="0" noProof="0"/>
            <a:t>Hotels/Lodges/camps/etc.</a:t>
          </a:r>
        </a:p>
        <a:p>
          <a:pPr rtl="0"/>
          <a:endParaRPr lang="en-GB" b="0" noProof="0"/>
        </a:p>
        <a:p>
          <a:pPr rtl="0"/>
          <a:endParaRPr lang="en-GB" b="0" noProof="0"/>
        </a:p>
      </dgm:t>
    </dgm:pt>
    <dgm:pt modelId="{7A1A3A2D-92CE-A746-A217-00557F6CDAA9}" type="parTrans" cxnId="{18AB1FDE-CB58-304B-9E88-63BB1DED7244}">
      <dgm:prSet/>
      <dgm:spPr/>
      <dgm:t>
        <a:bodyPr/>
        <a:lstStyle/>
        <a:p>
          <a:endParaRPr lang="en-US"/>
        </a:p>
      </dgm:t>
    </dgm:pt>
    <dgm:pt modelId="{009DFD3B-AB49-F449-B384-435B5E7E69EA}" type="sibTrans" cxnId="{18AB1FDE-CB58-304B-9E88-63BB1DED7244}">
      <dgm:prSet/>
      <dgm:spPr/>
      <dgm:t>
        <a:bodyPr/>
        <a:lstStyle/>
        <a:p>
          <a:endParaRPr lang="en-US"/>
        </a:p>
      </dgm:t>
    </dgm:pt>
    <dgm:pt modelId="{BCAA7AA0-FD9A-C44C-9A99-CC666ED47F57}">
      <dgm:prSet/>
      <dgm:spPr/>
      <dgm:t>
        <a:bodyPr/>
        <a:lstStyle/>
        <a:p>
          <a:pPr rtl="0"/>
          <a:r>
            <a:rPr lang="en-GB" b="1" noProof="0"/>
            <a:t>Food &amp; Beverages </a:t>
          </a:r>
        </a:p>
        <a:p>
          <a:pPr rtl="0"/>
          <a:r>
            <a:rPr lang="en-GB" b="0" noProof="0"/>
            <a:t>R</a:t>
          </a:r>
          <a:r>
            <a:rPr lang="en-US" b="0" noProof="0"/>
            <a:t>e</a:t>
          </a:r>
          <a:r>
            <a:rPr lang="en-GB" b="0" noProof="0"/>
            <a:t>staurants, </a:t>
          </a:r>
        </a:p>
        <a:p>
          <a:pPr rtl="0"/>
          <a:endParaRPr lang="en-GB" b="0" noProof="0"/>
        </a:p>
        <a:p>
          <a:pPr rtl="0"/>
          <a:r>
            <a:rPr lang="en-GB" b="0" noProof="0"/>
            <a:t>Markets, Wholesalers, retailers</a:t>
          </a:r>
        </a:p>
        <a:p>
          <a:pPr rtl="0"/>
          <a:r>
            <a:rPr lang="en-GB" b="0" noProof="0"/>
            <a:t>Producers, farmers </a:t>
          </a:r>
        </a:p>
      </dgm:t>
    </dgm:pt>
    <dgm:pt modelId="{78885634-AA23-6740-A439-C81D26482549}" type="parTrans" cxnId="{DE40652C-D4AE-F343-8032-BC7D312B7FBD}">
      <dgm:prSet/>
      <dgm:spPr/>
      <dgm:t>
        <a:bodyPr/>
        <a:lstStyle/>
        <a:p>
          <a:endParaRPr lang="en-US"/>
        </a:p>
      </dgm:t>
    </dgm:pt>
    <dgm:pt modelId="{0000968B-F317-6F44-A293-E3FCAFC48812}" type="sibTrans" cxnId="{DE40652C-D4AE-F343-8032-BC7D312B7FBD}">
      <dgm:prSet/>
      <dgm:spPr/>
      <dgm:t>
        <a:bodyPr/>
        <a:lstStyle/>
        <a:p>
          <a:endParaRPr lang="en-US"/>
        </a:p>
      </dgm:t>
    </dgm:pt>
    <dgm:pt modelId="{66569481-F0B3-DD45-A4E4-82116932CE79}">
      <dgm:prSet/>
      <dgm:spPr/>
      <dgm:t>
        <a:bodyPr/>
        <a:lstStyle/>
        <a:p>
          <a:pPr rtl="0"/>
          <a:r>
            <a:rPr lang="en-GB" b="1" noProof="0"/>
            <a:t>Transportation</a:t>
          </a:r>
        </a:p>
        <a:p>
          <a:pPr rtl="0"/>
          <a:endParaRPr lang="en-GB" b="1" noProof="0"/>
        </a:p>
        <a:p>
          <a:pPr rtl="0"/>
          <a:r>
            <a:rPr lang="en-GB" b="0" noProof="0"/>
            <a:t>Regional &amp; Local</a:t>
          </a:r>
        </a:p>
        <a:p>
          <a:pPr rtl="0"/>
          <a:endParaRPr lang="en-GB" b="0" noProof="0"/>
        </a:p>
        <a:p>
          <a:pPr rtl="0"/>
          <a:r>
            <a:rPr lang="en-GB" b="0" noProof="0"/>
            <a:t>Bus, taxi, car rental, etc.</a:t>
          </a:r>
        </a:p>
      </dgm:t>
    </dgm:pt>
    <dgm:pt modelId="{ED6CC927-C630-4E4E-A1D4-E563F312D729}" type="parTrans" cxnId="{72039711-5681-7A4E-B00A-F3F023F68065}">
      <dgm:prSet/>
      <dgm:spPr/>
      <dgm:t>
        <a:bodyPr/>
        <a:lstStyle/>
        <a:p>
          <a:endParaRPr lang="en-US"/>
        </a:p>
      </dgm:t>
    </dgm:pt>
    <dgm:pt modelId="{A8E8F986-502A-D54B-83A2-83C3417741EC}" type="sibTrans" cxnId="{72039711-5681-7A4E-B00A-F3F023F68065}">
      <dgm:prSet/>
      <dgm:spPr/>
      <dgm:t>
        <a:bodyPr/>
        <a:lstStyle/>
        <a:p>
          <a:endParaRPr lang="en-US"/>
        </a:p>
      </dgm:t>
    </dgm:pt>
    <dgm:pt modelId="{0C107326-C04A-EA41-ABB0-1F46E509396D}">
      <dgm:prSet/>
      <dgm:spPr/>
      <dgm:t>
        <a:bodyPr/>
        <a:lstStyle/>
        <a:p>
          <a:pPr rtl="0"/>
          <a:r>
            <a:rPr lang="en-GB" b="1" noProof="0"/>
            <a:t>Souvenirs</a:t>
          </a:r>
        </a:p>
        <a:p>
          <a:pPr rtl="0"/>
          <a:endParaRPr lang="en-GB" b="1" noProof="0"/>
        </a:p>
        <a:p>
          <a:pPr rtl="0"/>
          <a:r>
            <a:rPr lang="en-GB" b="0" noProof="0"/>
            <a:t>Souvenir shops, markets, sellers</a:t>
          </a:r>
        </a:p>
        <a:p>
          <a:pPr rtl="0"/>
          <a:endParaRPr lang="en-GB" b="0" noProof="0"/>
        </a:p>
        <a:p>
          <a:pPr rtl="0"/>
          <a:r>
            <a:rPr lang="en-US" b="0" noProof="0"/>
            <a:t>C</a:t>
          </a:r>
          <a:r>
            <a:rPr lang="en-GB" b="0" noProof="0"/>
            <a:t>raftsmen, local producers</a:t>
          </a:r>
        </a:p>
      </dgm:t>
    </dgm:pt>
    <dgm:pt modelId="{A791F8AF-0A8A-214B-A0E5-4725CF806839}" type="sibTrans" cxnId="{9E2BD97A-5F5A-E240-BBA9-D344AFDA5687}">
      <dgm:prSet/>
      <dgm:spPr/>
      <dgm:t>
        <a:bodyPr/>
        <a:lstStyle/>
        <a:p>
          <a:endParaRPr lang="en-US"/>
        </a:p>
      </dgm:t>
    </dgm:pt>
    <dgm:pt modelId="{BF01B096-0048-B243-BD14-4DA141C8BF5A}" type="parTrans" cxnId="{9E2BD97A-5F5A-E240-BBA9-D344AFDA5687}">
      <dgm:prSet/>
      <dgm:spPr/>
      <dgm:t>
        <a:bodyPr/>
        <a:lstStyle/>
        <a:p>
          <a:endParaRPr lang="en-US"/>
        </a:p>
      </dgm:t>
    </dgm:pt>
    <dgm:pt modelId="{A80999C3-8D50-6446-A9F4-F28E493595D6}">
      <dgm:prSet/>
      <dgm:spPr/>
      <dgm:t>
        <a:bodyPr/>
        <a:lstStyle/>
        <a:p>
          <a:pPr rtl="0"/>
          <a:r>
            <a:rPr lang="en-GB" b="1" noProof="0"/>
            <a:t>Excursions</a:t>
          </a:r>
        </a:p>
        <a:p>
          <a:pPr rtl="0"/>
          <a:endParaRPr lang="en-GB" b="1" noProof="0"/>
        </a:p>
        <a:p>
          <a:pPr rtl="0"/>
          <a:r>
            <a:rPr lang="en-GB" b="0" noProof="0"/>
            <a:t>Guides, tour operators, travel agencies, etc.</a:t>
          </a:r>
        </a:p>
      </dgm:t>
    </dgm:pt>
    <dgm:pt modelId="{CFC96985-4ACF-F547-8D7D-A3155244EBED}" type="sibTrans" cxnId="{7B9AAF6C-1025-9844-B8B6-E40BFE1B5239}">
      <dgm:prSet/>
      <dgm:spPr/>
      <dgm:t>
        <a:bodyPr/>
        <a:lstStyle/>
        <a:p>
          <a:endParaRPr lang="en-US"/>
        </a:p>
      </dgm:t>
    </dgm:pt>
    <dgm:pt modelId="{464C9CC9-09C2-8842-8666-9CCEE46E35CC}" type="parTrans" cxnId="{7B9AAF6C-1025-9844-B8B6-E40BFE1B5239}">
      <dgm:prSet/>
      <dgm:spPr/>
      <dgm:t>
        <a:bodyPr/>
        <a:lstStyle/>
        <a:p>
          <a:endParaRPr lang="en-US"/>
        </a:p>
      </dgm:t>
    </dgm:pt>
    <dgm:pt modelId="{26563BF1-28D3-774F-821D-AE008B0A9F17}" type="pres">
      <dgm:prSet presAssocID="{CC6A57E8-23B6-D047-8E04-E6B93C7ED518}" presName="diagram" presStyleCnt="0">
        <dgm:presLayoutVars>
          <dgm:dir/>
          <dgm:resizeHandles val="exact"/>
        </dgm:presLayoutVars>
      </dgm:prSet>
      <dgm:spPr/>
      <dgm:t>
        <a:bodyPr/>
        <a:lstStyle/>
        <a:p>
          <a:endParaRPr lang="en-GB"/>
        </a:p>
      </dgm:t>
    </dgm:pt>
    <dgm:pt modelId="{402424D7-2377-E84A-8901-8ED8090A0E80}" type="pres">
      <dgm:prSet presAssocID="{1C82A5C9-C599-594B-B987-6FD3C08FD5E1}" presName="node" presStyleLbl="node1" presStyleIdx="0" presStyleCnt="5">
        <dgm:presLayoutVars>
          <dgm:bulletEnabled val="1"/>
        </dgm:presLayoutVars>
      </dgm:prSet>
      <dgm:spPr/>
      <dgm:t>
        <a:bodyPr/>
        <a:lstStyle/>
        <a:p>
          <a:endParaRPr lang="en-GB"/>
        </a:p>
      </dgm:t>
    </dgm:pt>
    <dgm:pt modelId="{565F7AAA-3974-8A4A-A051-D83ABC898367}" type="pres">
      <dgm:prSet presAssocID="{009DFD3B-AB49-F449-B384-435B5E7E69EA}" presName="sibTrans" presStyleCnt="0"/>
      <dgm:spPr/>
    </dgm:pt>
    <dgm:pt modelId="{0ECB0D16-8C78-EF4C-96ED-AAE0FC3458E2}" type="pres">
      <dgm:prSet presAssocID="{BCAA7AA0-FD9A-C44C-9A99-CC666ED47F57}" presName="node" presStyleLbl="node1" presStyleIdx="1" presStyleCnt="5">
        <dgm:presLayoutVars>
          <dgm:bulletEnabled val="1"/>
        </dgm:presLayoutVars>
      </dgm:prSet>
      <dgm:spPr/>
      <dgm:t>
        <a:bodyPr/>
        <a:lstStyle/>
        <a:p>
          <a:endParaRPr lang="en-GB"/>
        </a:p>
      </dgm:t>
    </dgm:pt>
    <dgm:pt modelId="{CF67D511-3459-5846-B4EE-99795F20E10C}" type="pres">
      <dgm:prSet presAssocID="{0000968B-F317-6F44-A293-E3FCAFC48812}" presName="sibTrans" presStyleCnt="0"/>
      <dgm:spPr/>
    </dgm:pt>
    <dgm:pt modelId="{0F620B03-C841-E44D-B132-8D1C927B36BF}" type="pres">
      <dgm:prSet presAssocID="{0C107326-C04A-EA41-ABB0-1F46E509396D}" presName="node" presStyleLbl="node1" presStyleIdx="2" presStyleCnt="5">
        <dgm:presLayoutVars>
          <dgm:bulletEnabled val="1"/>
        </dgm:presLayoutVars>
      </dgm:prSet>
      <dgm:spPr/>
      <dgm:t>
        <a:bodyPr/>
        <a:lstStyle/>
        <a:p>
          <a:endParaRPr lang="en-GB"/>
        </a:p>
      </dgm:t>
    </dgm:pt>
    <dgm:pt modelId="{8171A4D5-61D5-9D47-B3F0-C5607437900D}" type="pres">
      <dgm:prSet presAssocID="{A791F8AF-0A8A-214B-A0E5-4725CF806839}" presName="sibTrans" presStyleCnt="0"/>
      <dgm:spPr/>
    </dgm:pt>
    <dgm:pt modelId="{734CECF5-83D0-1946-B842-E398E2AAD352}" type="pres">
      <dgm:prSet presAssocID="{66569481-F0B3-DD45-A4E4-82116932CE79}" presName="node" presStyleLbl="node1" presStyleIdx="3" presStyleCnt="5">
        <dgm:presLayoutVars>
          <dgm:bulletEnabled val="1"/>
        </dgm:presLayoutVars>
      </dgm:prSet>
      <dgm:spPr/>
      <dgm:t>
        <a:bodyPr/>
        <a:lstStyle/>
        <a:p>
          <a:endParaRPr lang="en-GB"/>
        </a:p>
      </dgm:t>
    </dgm:pt>
    <dgm:pt modelId="{643FFB3F-9A63-9843-8730-FE5E6A6C12F9}" type="pres">
      <dgm:prSet presAssocID="{A8E8F986-502A-D54B-83A2-83C3417741EC}" presName="sibTrans" presStyleCnt="0"/>
      <dgm:spPr/>
    </dgm:pt>
    <dgm:pt modelId="{474C5926-AB16-884E-96E3-93C4F817FCB5}" type="pres">
      <dgm:prSet presAssocID="{A80999C3-8D50-6446-A9F4-F28E493595D6}" presName="node" presStyleLbl="node1" presStyleIdx="4" presStyleCnt="5">
        <dgm:presLayoutVars>
          <dgm:bulletEnabled val="1"/>
        </dgm:presLayoutVars>
      </dgm:prSet>
      <dgm:spPr/>
      <dgm:t>
        <a:bodyPr/>
        <a:lstStyle/>
        <a:p>
          <a:endParaRPr lang="en-GB"/>
        </a:p>
      </dgm:t>
    </dgm:pt>
  </dgm:ptLst>
  <dgm:cxnLst>
    <dgm:cxn modelId="{F32A1DA3-F219-834B-A4D5-437B703B69F4}" type="presOf" srcId="{CC6A57E8-23B6-D047-8E04-E6B93C7ED518}" destId="{26563BF1-28D3-774F-821D-AE008B0A9F17}" srcOrd="0" destOrd="0" presId="urn:microsoft.com/office/officeart/2005/8/layout/default"/>
    <dgm:cxn modelId="{18AB1FDE-CB58-304B-9E88-63BB1DED7244}" srcId="{CC6A57E8-23B6-D047-8E04-E6B93C7ED518}" destId="{1C82A5C9-C599-594B-B987-6FD3C08FD5E1}" srcOrd="0" destOrd="0" parTransId="{7A1A3A2D-92CE-A746-A217-00557F6CDAA9}" sibTransId="{009DFD3B-AB49-F449-B384-435B5E7E69EA}"/>
    <dgm:cxn modelId="{73BAF3F3-6584-164F-81CD-AB7F477F4D24}" type="presOf" srcId="{1C82A5C9-C599-594B-B987-6FD3C08FD5E1}" destId="{402424D7-2377-E84A-8901-8ED8090A0E80}" srcOrd="0" destOrd="0" presId="urn:microsoft.com/office/officeart/2005/8/layout/default"/>
    <dgm:cxn modelId="{9E2BD97A-5F5A-E240-BBA9-D344AFDA5687}" srcId="{CC6A57E8-23B6-D047-8E04-E6B93C7ED518}" destId="{0C107326-C04A-EA41-ABB0-1F46E509396D}" srcOrd="2" destOrd="0" parTransId="{BF01B096-0048-B243-BD14-4DA141C8BF5A}" sibTransId="{A791F8AF-0A8A-214B-A0E5-4725CF806839}"/>
    <dgm:cxn modelId="{0267F672-821E-A843-B050-3646963B3264}" type="presOf" srcId="{A80999C3-8D50-6446-A9F4-F28E493595D6}" destId="{474C5926-AB16-884E-96E3-93C4F817FCB5}" srcOrd="0" destOrd="0" presId="urn:microsoft.com/office/officeart/2005/8/layout/default"/>
    <dgm:cxn modelId="{3AD0DC05-FD51-144A-8A05-9373EBD29E50}" type="presOf" srcId="{0C107326-C04A-EA41-ABB0-1F46E509396D}" destId="{0F620B03-C841-E44D-B132-8D1C927B36BF}" srcOrd="0" destOrd="0" presId="urn:microsoft.com/office/officeart/2005/8/layout/default"/>
    <dgm:cxn modelId="{72039711-5681-7A4E-B00A-F3F023F68065}" srcId="{CC6A57E8-23B6-D047-8E04-E6B93C7ED518}" destId="{66569481-F0B3-DD45-A4E4-82116932CE79}" srcOrd="3" destOrd="0" parTransId="{ED6CC927-C630-4E4E-A1D4-E563F312D729}" sibTransId="{A8E8F986-502A-D54B-83A2-83C3417741EC}"/>
    <dgm:cxn modelId="{5822FF42-5F21-194F-A60D-C84B02F46757}" type="presOf" srcId="{66569481-F0B3-DD45-A4E4-82116932CE79}" destId="{734CECF5-83D0-1946-B842-E398E2AAD352}" srcOrd="0" destOrd="0" presId="urn:microsoft.com/office/officeart/2005/8/layout/default"/>
    <dgm:cxn modelId="{7B9AAF6C-1025-9844-B8B6-E40BFE1B5239}" srcId="{CC6A57E8-23B6-D047-8E04-E6B93C7ED518}" destId="{A80999C3-8D50-6446-A9F4-F28E493595D6}" srcOrd="4" destOrd="0" parTransId="{464C9CC9-09C2-8842-8666-9CCEE46E35CC}" sibTransId="{CFC96985-4ACF-F547-8D7D-A3155244EBED}"/>
    <dgm:cxn modelId="{8B541754-C6F0-C045-8B75-DC97EF343A66}" type="presOf" srcId="{BCAA7AA0-FD9A-C44C-9A99-CC666ED47F57}" destId="{0ECB0D16-8C78-EF4C-96ED-AAE0FC3458E2}" srcOrd="0" destOrd="0" presId="urn:microsoft.com/office/officeart/2005/8/layout/default"/>
    <dgm:cxn modelId="{DE40652C-D4AE-F343-8032-BC7D312B7FBD}" srcId="{CC6A57E8-23B6-D047-8E04-E6B93C7ED518}" destId="{BCAA7AA0-FD9A-C44C-9A99-CC666ED47F57}" srcOrd="1" destOrd="0" parTransId="{78885634-AA23-6740-A439-C81D26482549}" sibTransId="{0000968B-F317-6F44-A293-E3FCAFC48812}"/>
    <dgm:cxn modelId="{281F8B93-AA06-0340-8382-B7B20A0635C3}" type="presParOf" srcId="{26563BF1-28D3-774F-821D-AE008B0A9F17}" destId="{402424D7-2377-E84A-8901-8ED8090A0E80}" srcOrd="0" destOrd="0" presId="urn:microsoft.com/office/officeart/2005/8/layout/default"/>
    <dgm:cxn modelId="{7732E984-F3CA-2849-95D7-21D1EEE285D7}" type="presParOf" srcId="{26563BF1-28D3-774F-821D-AE008B0A9F17}" destId="{565F7AAA-3974-8A4A-A051-D83ABC898367}" srcOrd="1" destOrd="0" presId="urn:microsoft.com/office/officeart/2005/8/layout/default"/>
    <dgm:cxn modelId="{897A55E5-958A-5147-99BF-2FCDC759B8B2}" type="presParOf" srcId="{26563BF1-28D3-774F-821D-AE008B0A9F17}" destId="{0ECB0D16-8C78-EF4C-96ED-AAE0FC3458E2}" srcOrd="2" destOrd="0" presId="urn:microsoft.com/office/officeart/2005/8/layout/default"/>
    <dgm:cxn modelId="{C83BDF58-6B7B-A743-9494-9A82F1DDCBA1}" type="presParOf" srcId="{26563BF1-28D3-774F-821D-AE008B0A9F17}" destId="{CF67D511-3459-5846-B4EE-99795F20E10C}" srcOrd="3" destOrd="0" presId="urn:microsoft.com/office/officeart/2005/8/layout/default"/>
    <dgm:cxn modelId="{0313DEB2-46B5-624D-AE26-27B40A1718AD}" type="presParOf" srcId="{26563BF1-28D3-774F-821D-AE008B0A9F17}" destId="{0F620B03-C841-E44D-B132-8D1C927B36BF}" srcOrd="4" destOrd="0" presId="urn:microsoft.com/office/officeart/2005/8/layout/default"/>
    <dgm:cxn modelId="{9913E989-D31B-4A48-8052-414AEED2A1D3}" type="presParOf" srcId="{26563BF1-28D3-774F-821D-AE008B0A9F17}" destId="{8171A4D5-61D5-9D47-B3F0-C5607437900D}" srcOrd="5" destOrd="0" presId="urn:microsoft.com/office/officeart/2005/8/layout/default"/>
    <dgm:cxn modelId="{C60F4E6C-8909-CE49-BE28-07B041792C7A}" type="presParOf" srcId="{26563BF1-28D3-774F-821D-AE008B0A9F17}" destId="{734CECF5-83D0-1946-B842-E398E2AAD352}" srcOrd="6" destOrd="0" presId="urn:microsoft.com/office/officeart/2005/8/layout/default"/>
    <dgm:cxn modelId="{F35AD469-5323-B94D-B34B-899AD114EC75}" type="presParOf" srcId="{26563BF1-28D3-774F-821D-AE008B0A9F17}" destId="{643FFB3F-9A63-9843-8730-FE5E6A6C12F9}" srcOrd="7" destOrd="0" presId="urn:microsoft.com/office/officeart/2005/8/layout/default"/>
    <dgm:cxn modelId="{97245854-331C-C64D-AD90-06D500A11666}" type="presParOf" srcId="{26563BF1-28D3-774F-821D-AE008B0A9F17}" destId="{474C5926-AB16-884E-96E3-93C4F817FCB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C6A6C-F949-D546-99C4-C8665A99E8F8}">
      <dsp:nvSpPr>
        <dsp:cNvPr id="0" name=""/>
        <dsp:cNvSpPr/>
      </dsp:nvSpPr>
      <dsp:spPr>
        <a:xfrm>
          <a:off x="0" y="574"/>
          <a:ext cx="7012370"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E09C5AD5-A21B-7240-8CEE-866D18CF3EFA}">
      <dsp:nvSpPr>
        <dsp:cNvPr id="0" name=""/>
        <dsp:cNvSpPr/>
      </dsp:nvSpPr>
      <dsp:spPr>
        <a:xfrm>
          <a:off x="0" y="574"/>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dirty="0"/>
            <a:t>Tourism is an important economic activity.</a:t>
          </a:r>
        </a:p>
      </dsp:txBody>
      <dsp:txXfrm>
        <a:off x="0" y="574"/>
        <a:ext cx="7012370" cy="941596"/>
      </dsp:txXfrm>
    </dsp:sp>
    <dsp:sp modelId="{08FC7872-AC29-5644-9F1C-5E0E32F4F341}">
      <dsp:nvSpPr>
        <dsp:cNvPr id="0" name=""/>
        <dsp:cNvSpPr/>
      </dsp:nvSpPr>
      <dsp:spPr>
        <a:xfrm>
          <a:off x="0" y="942171"/>
          <a:ext cx="7012370" cy="0"/>
        </a:xfrm>
        <a:prstGeom prst="line">
          <a:avLst/>
        </a:prstGeom>
        <a:gradFill rotWithShape="0">
          <a:gsLst>
            <a:gs pos="0">
              <a:schemeClr val="accent2">
                <a:hueOff val="373770"/>
                <a:satOff val="-105"/>
                <a:lumOff val="1765"/>
                <a:alphaOff val="0"/>
                <a:tint val="98000"/>
                <a:lumMod val="110000"/>
              </a:schemeClr>
            </a:gs>
            <a:gs pos="84000">
              <a:schemeClr val="accent2">
                <a:hueOff val="373770"/>
                <a:satOff val="-105"/>
                <a:lumOff val="1765"/>
                <a:alphaOff val="0"/>
                <a:shade val="90000"/>
                <a:lumMod val="88000"/>
              </a:schemeClr>
            </a:gs>
          </a:gsLst>
          <a:lin ang="5400000" scaled="0"/>
        </a:gradFill>
        <a:ln w="12700" cap="rnd" cmpd="sng" algn="ctr">
          <a:solidFill>
            <a:schemeClr val="accent2">
              <a:hueOff val="373770"/>
              <a:satOff val="-105"/>
              <a:lumOff val="1765"/>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60B91F23-E4B5-2641-BE4C-C08234B0CBAC}">
      <dsp:nvSpPr>
        <dsp:cNvPr id="0" name=""/>
        <dsp:cNvSpPr/>
      </dsp:nvSpPr>
      <dsp:spPr>
        <a:xfrm>
          <a:off x="0" y="942171"/>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a:t>Over xxx million people traveled to a foreign country in 2018, spending more US$ xxx billion. </a:t>
          </a:r>
        </a:p>
      </dsp:txBody>
      <dsp:txXfrm>
        <a:off x="0" y="942171"/>
        <a:ext cx="7012370" cy="941596"/>
      </dsp:txXfrm>
    </dsp:sp>
    <dsp:sp modelId="{55BDBE81-668B-124A-B50F-61D419C01CD9}">
      <dsp:nvSpPr>
        <dsp:cNvPr id="0" name=""/>
        <dsp:cNvSpPr/>
      </dsp:nvSpPr>
      <dsp:spPr>
        <a:xfrm>
          <a:off x="0" y="1883767"/>
          <a:ext cx="7012370" cy="0"/>
        </a:xfrm>
        <a:prstGeom prst="line">
          <a:avLst/>
        </a:prstGeom>
        <a:gradFill rotWithShape="0">
          <a:gsLst>
            <a:gs pos="0">
              <a:schemeClr val="accent2">
                <a:hueOff val="747540"/>
                <a:satOff val="-209"/>
                <a:lumOff val="3529"/>
                <a:alphaOff val="0"/>
                <a:tint val="98000"/>
                <a:lumMod val="110000"/>
              </a:schemeClr>
            </a:gs>
            <a:gs pos="84000">
              <a:schemeClr val="accent2">
                <a:hueOff val="747540"/>
                <a:satOff val="-209"/>
                <a:lumOff val="3529"/>
                <a:alphaOff val="0"/>
                <a:shade val="90000"/>
                <a:lumMod val="88000"/>
              </a:schemeClr>
            </a:gs>
          </a:gsLst>
          <a:lin ang="5400000" scaled="0"/>
        </a:gradFill>
        <a:ln w="12700" cap="rnd" cmpd="sng" algn="ctr">
          <a:solidFill>
            <a:schemeClr val="accent2">
              <a:hueOff val="747540"/>
              <a:satOff val="-209"/>
              <a:lumOff val="3529"/>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D076E2B9-EC1E-8F44-A6BF-72A645DA011D}">
      <dsp:nvSpPr>
        <dsp:cNvPr id="0" name=""/>
        <dsp:cNvSpPr/>
      </dsp:nvSpPr>
      <dsp:spPr>
        <a:xfrm>
          <a:off x="0" y="1883767"/>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a:t>International tourism receipts combined with passenger transport currently total more than US$ xxx billion.</a:t>
          </a:r>
        </a:p>
      </dsp:txBody>
      <dsp:txXfrm>
        <a:off x="0" y="1883767"/>
        <a:ext cx="7012370" cy="941596"/>
      </dsp:txXfrm>
    </dsp:sp>
    <dsp:sp modelId="{82D1F4D1-1DED-3143-BA3D-ED86D198EE6D}">
      <dsp:nvSpPr>
        <dsp:cNvPr id="0" name=""/>
        <dsp:cNvSpPr/>
      </dsp:nvSpPr>
      <dsp:spPr>
        <a:xfrm>
          <a:off x="0" y="2825363"/>
          <a:ext cx="7012370" cy="0"/>
        </a:xfrm>
        <a:prstGeom prst="line">
          <a:avLst/>
        </a:prstGeom>
        <a:gradFill rotWithShape="0">
          <a:gsLst>
            <a:gs pos="0">
              <a:schemeClr val="accent2">
                <a:hueOff val="1121310"/>
                <a:satOff val="-314"/>
                <a:lumOff val="5294"/>
                <a:alphaOff val="0"/>
                <a:tint val="98000"/>
                <a:lumMod val="110000"/>
              </a:schemeClr>
            </a:gs>
            <a:gs pos="84000">
              <a:schemeClr val="accent2">
                <a:hueOff val="1121310"/>
                <a:satOff val="-314"/>
                <a:lumOff val="5294"/>
                <a:alphaOff val="0"/>
                <a:shade val="90000"/>
                <a:lumMod val="88000"/>
              </a:schemeClr>
            </a:gs>
          </a:gsLst>
          <a:lin ang="5400000" scaled="0"/>
        </a:gradFill>
        <a:ln w="12700" cap="rnd" cmpd="sng" algn="ctr">
          <a:solidFill>
            <a:schemeClr val="accent2">
              <a:hueOff val="1121310"/>
              <a:satOff val="-314"/>
              <a:lumOff val="5294"/>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E797CD10-F7AA-9247-A4F0-791CF320D63E}">
      <dsp:nvSpPr>
        <dsp:cNvPr id="0" name=""/>
        <dsp:cNvSpPr/>
      </dsp:nvSpPr>
      <dsp:spPr>
        <a:xfrm>
          <a:off x="0" y="2825363"/>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a:t>Tourism is the world's number one export earner, ahead of automotive products, chemicals, petroleum and food. </a:t>
          </a:r>
        </a:p>
      </dsp:txBody>
      <dsp:txXfrm>
        <a:off x="0" y="2825363"/>
        <a:ext cx="7012370" cy="941596"/>
      </dsp:txXfrm>
    </dsp:sp>
    <dsp:sp modelId="{CE8A917A-0795-9A49-B06F-62AD7842FAD9}">
      <dsp:nvSpPr>
        <dsp:cNvPr id="0" name=""/>
        <dsp:cNvSpPr/>
      </dsp:nvSpPr>
      <dsp:spPr>
        <a:xfrm>
          <a:off x="0" y="3766959"/>
          <a:ext cx="7012370" cy="0"/>
        </a:xfrm>
        <a:prstGeom prst="line">
          <a:avLst/>
        </a:prstGeom>
        <a:gradFill rotWithShape="0">
          <a:gsLst>
            <a:gs pos="0">
              <a:schemeClr val="accent2">
                <a:hueOff val="1495080"/>
                <a:satOff val="-418"/>
                <a:lumOff val="7058"/>
                <a:alphaOff val="0"/>
                <a:tint val="98000"/>
                <a:lumMod val="110000"/>
              </a:schemeClr>
            </a:gs>
            <a:gs pos="84000">
              <a:schemeClr val="accent2">
                <a:hueOff val="1495080"/>
                <a:satOff val="-418"/>
                <a:lumOff val="7058"/>
                <a:alphaOff val="0"/>
                <a:shade val="90000"/>
                <a:lumMod val="88000"/>
              </a:schemeClr>
            </a:gs>
          </a:gsLst>
          <a:lin ang="5400000" scaled="0"/>
        </a:gradFill>
        <a:ln w="12700" cap="rnd" cmpd="sng" algn="ctr">
          <a:solidFill>
            <a:schemeClr val="accent2">
              <a:hueOff val="1495080"/>
              <a:satOff val="-418"/>
              <a:lumOff val="7058"/>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9BE1481D-E5CB-7444-8BA1-5FA9F35E2F05}">
      <dsp:nvSpPr>
        <dsp:cNvPr id="0" name=""/>
        <dsp:cNvSpPr/>
      </dsp:nvSpPr>
      <dsp:spPr>
        <a:xfrm>
          <a:off x="0" y="3766959"/>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a:t>Tourism can encourage job creation and be ameans of revenue generation and poverty alleviation.</a:t>
          </a:r>
        </a:p>
      </dsp:txBody>
      <dsp:txXfrm>
        <a:off x="0" y="3766959"/>
        <a:ext cx="7012370" cy="9415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597AB-871F-D849-8932-89B9C6BB70A6}">
      <dsp:nvSpPr>
        <dsp:cNvPr id="0" name=""/>
        <dsp:cNvSpPr/>
      </dsp:nvSpPr>
      <dsp:spPr>
        <a:xfrm>
          <a:off x="0" y="574"/>
          <a:ext cx="7012370"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6E6008E3-2C34-174D-886D-0A0CBDB7B6AC}">
      <dsp:nvSpPr>
        <dsp:cNvPr id="0" name=""/>
        <dsp:cNvSpPr/>
      </dsp:nvSpPr>
      <dsp:spPr>
        <a:xfrm>
          <a:off x="0" y="574"/>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lvl="0" algn="l" defTabSz="1200150">
            <a:lnSpc>
              <a:spcPct val="90000"/>
            </a:lnSpc>
            <a:spcBef>
              <a:spcPct val="0"/>
            </a:spcBef>
            <a:spcAft>
              <a:spcPct val="35000"/>
            </a:spcAft>
          </a:pPr>
          <a:r>
            <a:rPr lang="en-US" sz="2700" kern="1200"/>
            <a:t>Three interconnected aspects: environmental, socio-cultural, and economic </a:t>
          </a:r>
        </a:p>
      </dsp:txBody>
      <dsp:txXfrm>
        <a:off x="0" y="574"/>
        <a:ext cx="7012370" cy="941596"/>
      </dsp:txXfrm>
    </dsp:sp>
    <dsp:sp modelId="{D6936808-F7CC-8745-BEAD-FF120BD0910A}">
      <dsp:nvSpPr>
        <dsp:cNvPr id="0" name=""/>
        <dsp:cNvSpPr/>
      </dsp:nvSpPr>
      <dsp:spPr>
        <a:xfrm>
          <a:off x="0" y="942171"/>
          <a:ext cx="7012370" cy="0"/>
        </a:xfrm>
        <a:prstGeom prst="line">
          <a:avLst/>
        </a:prstGeom>
        <a:gradFill rotWithShape="0">
          <a:gsLst>
            <a:gs pos="0">
              <a:schemeClr val="accent2">
                <a:hueOff val="373770"/>
                <a:satOff val="-105"/>
                <a:lumOff val="1765"/>
                <a:alphaOff val="0"/>
                <a:tint val="98000"/>
                <a:lumMod val="110000"/>
              </a:schemeClr>
            </a:gs>
            <a:gs pos="84000">
              <a:schemeClr val="accent2">
                <a:hueOff val="373770"/>
                <a:satOff val="-105"/>
                <a:lumOff val="1765"/>
                <a:alphaOff val="0"/>
                <a:shade val="90000"/>
                <a:lumMod val="88000"/>
              </a:schemeClr>
            </a:gs>
          </a:gsLst>
          <a:lin ang="5400000" scaled="0"/>
        </a:gradFill>
        <a:ln w="12700" cap="rnd" cmpd="sng" algn="ctr">
          <a:solidFill>
            <a:schemeClr val="accent2">
              <a:hueOff val="373770"/>
              <a:satOff val="-105"/>
              <a:lumOff val="1765"/>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E9488E79-5B23-954D-B3D8-FECB6A500F1D}">
      <dsp:nvSpPr>
        <dsp:cNvPr id="0" name=""/>
        <dsp:cNvSpPr/>
      </dsp:nvSpPr>
      <dsp:spPr>
        <a:xfrm>
          <a:off x="0" y="942171"/>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lvl="0" algn="l" defTabSz="1200150">
            <a:lnSpc>
              <a:spcPct val="90000"/>
            </a:lnSpc>
            <a:spcBef>
              <a:spcPct val="0"/>
            </a:spcBef>
            <a:spcAft>
              <a:spcPct val="35000"/>
            </a:spcAft>
          </a:pPr>
          <a:r>
            <a:rPr lang="en-US" sz="2700" kern="1200"/>
            <a:t>Sustainability implies permanence, so sustainable tourism includes optimum use of resources </a:t>
          </a:r>
        </a:p>
      </dsp:txBody>
      <dsp:txXfrm>
        <a:off x="0" y="942171"/>
        <a:ext cx="7012370" cy="941596"/>
      </dsp:txXfrm>
    </dsp:sp>
    <dsp:sp modelId="{A971A9CE-2113-F24E-90DC-AAEC06C66F30}">
      <dsp:nvSpPr>
        <dsp:cNvPr id="0" name=""/>
        <dsp:cNvSpPr/>
      </dsp:nvSpPr>
      <dsp:spPr>
        <a:xfrm>
          <a:off x="0" y="1883767"/>
          <a:ext cx="7012370" cy="0"/>
        </a:xfrm>
        <a:prstGeom prst="line">
          <a:avLst/>
        </a:prstGeom>
        <a:gradFill rotWithShape="0">
          <a:gsLst>
            <a:gs pos="0">
              <a:schemeClr val="accent2">
                <a:hueOff val="747540"/>
                <a:satOff val="-209"/>
                <a:lumOff val="3529"/>
                <a:alphaOff val="0"/>
                <a:tint val="98000"/>
                <a:lumMod val="110000"/>
              </a:schemeClr>
            </a:gs>
            <a:gs pos="84000">
              <a:schemeClr val="accent2">
                <a:hueOff val="747540"/>
                <a:satOff val="-209"/>
                <a:lumOff val="3529"/>
                <a:alphaOff val="0"/>
                <a:shade val="90000"/>
                <a:lumMod val="88000"/>
              </a:schemeClr>
            </a:gs>
          </a:gsLst>
          <a:lin ang="5400000" scaled="0"/>
        </a:gradFill>
        <a:ln w="12700" cap="rnd" cmpd="sng" algn="ctr">
          <a:solidFill>
            <a:schemeClr val="accent2">
              <a:hueOff val="747540"/>
              <a:satOff val="-209"/>
              <a:lumOff val="3529"/>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6D21564D-99F9-EF4B-A7BF-83DD8DDAD4A2}">
      <dsp:nvSpPr>
        <dsp:cNvPr id="0" name=""/>
        <dsp:cNvSpPr/>
      </dsp:nvSpPr>
      <dsp:spPr>
        <a:xfrm>
          <a:off x="0" y="1883767"/>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lvl="0" algn="l" defTabSz="1200150">
            <a:lnSpc>
              <a:spcPct val="90000"/>
            </a:lnSpc>
            <a:spcBef>
              <a:spcPct val="0"/>
            </a:spcBef>
            <a:spcAft>
              <a:spcPct val="35000"/>
            </a:spcAft>
          </a:pPr>
          <a:r>
            <a:rPr lang="en-US" sz="2700" kern="1200"/>
            <a:t>Including biological diversity; minimization of ecological, cultural and social impacts</a:t>
          </a:r>
        </a:p>
      </dsp:txBody>
      <dsp:txXfrm>
        <a:off x="0" y="1883767"/>
        <a:ext cx="7012370" cy="941596"/>
      </dsp:txXfrm>
    </dsp:sp>
    <dsp:sp modelId="{85D55167-8B9B-B444-8173-89A89EFB17DE}">
      <dsp:nvSpPr>
        <dsp:cNvPr id="0" name=""/>
        <dsp:cNvSpPr/>
      </dsp:nvSpPr>
      <dsp:spPr>
        <a:xfrm>
          <a:off x="0" y="2825363"/>
          <a:ext cx="7012370" cy="0"/>
        </a:xfrm>
        <a:prstGeom prst="line">
          <a:avLst/>
        </a:prstGeom>
        <a:gradFill rotWithShape="0">
          <a:gsLst>
            <a:gs pos="0">
              <a:schemeClr val="accent2">
                <a:hueOff val="1121310"/>
                <a:satOff val="-314"/>
                <a:lumOff val="5294"/>
                <a:alphaOff val="0"/>
                <a:tint val="98000"/>
                <a:lumMod val="110000"/>
              </a:schemeClr>
            </a:gs>
            <a:gs pos="84000">
              <a:schemeClr val="accent2">
                <a:hueOff val="1121310"/>
                <a:satOff val="-314"/>
                <a:lumOff val="5294"/>
                <a:alphaOff val="0"/>
                <a:shade val="90000"/>
                <a:lumMod val="88000"/>
              </a:schemeClr>
            </a:gs>
          </a:gsLst>
          <a:lin ang="5400000" scaled="0"/>
        </a:gradFill>
        <a:ln w="12700" cap="rnd" cmpd="sng" algn="ctr">
          <a:solidFill>
            <a:schemeClr val="accent2">
              <a:hueOff val="1121310"/>
              <a:satOff val="-314"/>
              <a:lumOff val="5294"/>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50795E8E-A389-4142-8800-12475E9BA4F1}">
      <dsp:nvSpPr>
        <dsp:cNvPr id="0" name=""/>
        <dsp:cNvSpPr/>
      </dsp:nvSpPr>
      <dsp:spPr>
        <a:xfrm>
          <a:off x="0" y="2825363"/>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lvl="0" algn="l" defTabSz="1200150">
            <a:lnSpc>
              <a:spcPct val="90000"/>
            </a:lnSpc>
            <a:spcBef>
              <a:spcPct val="0"/>
            </a:spcBef>
            <a:spcAft>
              <a:spcPct val="35000"/>
            </a:spcAft>
          </a:pPr>
          <a:r>
            <a:rPr lang="en-US" sz="2700" kern="1200"/>
            <a:t>Maximization of benefits to conservation and local communities </a:t>
          </a:r>
        </a:p>
      </dsp:txBody>
      <dsp:txXfrm>
        <a:off x="0" y="2825363"/>
        <a:ext cx="7012370" cy="941596"/>
      </dsp:txXfrm>
    </dsp:sp>
    <dsp:sp modelId="{D56933A5-BE0D-764C-BC40-1B279D78F5D7}">
      <dsp:nvSpPr>
        <dsp:cNvPr id="0" name=""/>
        <dsp:cNvSpPr/>
      </dsp:nvSpPr>
      <dsp:spPr>
        <a:xfrm>
          <a:off x="0" y="3766959"/>
          <a:ext cx="7012370" cy="0"/>
        </a:xfrm>
        <a:prstGeom prst="line">
          <a:avLst/>
        </a:prstGeom>
        <a:gradFill rotWithShape="0">
          <a:gsLst>
            <a:gs pos="0">
              <a:schemeClr val="accent2">
                <a:hueOff val="1495080"/>
                <a:satOff val="-418"/>
                <a:lumOff val="7058"/>
                <a:alphaOff val="0"/>
                <a:tint val="98000"/>
                <a:lumMod val="110000"/>
              </a:schemeClr>
            </a:gs>
            <a:gs pos="84000">
              <a:schemeClr val="accent2">
                <a:hueOff val="1495080"/>
                <a:satOff val="-418"/>
                <a:lumOff val="7058"/>
                <a:alphaOff val="0"/>
                <a:shade val="90000"/>
                <a:lumMod val="88000"/>
              </a:schemeClr>
            </a:gs>
          </a:gsLst>
          <a:lin ang="5400000" scaled="0"/>
        </a:gradFill>
        <a:ln w="12700" cap="rnd" cmpd="sng" algn="ctr">
          <a:solidFill>
            <a:schemeClr val="accent2">
              <a:hueOff val="1495080"/>
              <a:satOff val="-418"/>
              <a:lumOff val="7058"/>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76339BE5-6A0D-3B43-837C-5076FF0147A3}">
      <dsp:nvSpPr>
        <dsp:cNvPr id="0" name=""/>
        <dsp:cNvSpPr/>
      </dsp:nvSpPr>
      <dsp:spPr>
        <a:xfrm>
          <a:off x="0" y="3766959"/>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lvl="0" algn="l" defTabSz="1200150">
            <a:lnSpc>
              <a:spcPct val="90000"/>
            </a:lnSpc>
            <a:spcBef>
              <a:spcPct val="0"/>
            </a:spcBef>
            <a:spcAft>
              <a:spcPct val="35000"/>
            </a:spcAft>
          </a:pPr>
          <a:r>
            <a:rPr lang="en-US" sz="2700" kern="1200"/>
            <a:t>Also refers to the management structures that are needed to achieve this. </a:t>
          </a:r>
        </a:p>
      </dsp:txBody>
      <dsp:txXfrm>
        <a:off x="0" y="3766959"/>
        <a:ext cx="7012370" cy="9415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05D40-0FC6-9E4F-AB2B-CD9293051FDC}">
      <dsp:nvSpPr>
        <dsp:cNvPr id="0" name=""/>
        <dsp:cNvSpPr/>
      </dsp:nvSpPr>
      <dsp:spPr>
        <a:xfrm>
          <a:off x="0" y="126795"/>
          <a:ext cx="7012370" cy="1079325"/>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CA" sz="1600" b="1" i="1" kern="1200"/>
            <a:t>Tourism activities: </a:t>
          </a:r>
          <a:r>
            <a:rPr lang="en-CA" sz="1600" kern="1200"/>
            <a:t>The activities of tourists and operators can lead to negative impacts on local environments. Coral reefs can be damaged by careless divers, boats, or by entrepreneurs who sell pieces of coral as souvenirs.</a:t>
          </a:r>
          <a:endParaRPr lang="en-US" sz="1600" kern="1200"/>
        </a:p>
      </dsp:txBody>
      <dsp:txXfrm>
        <a:off x="52688" y="179483"/>
        <a:ext cx="6906994" cy="973949"/>
      </dsp:txXfrm>
    </dsp:sp>
    <dsp:sp modelId="{180FA91E-A15E-4843-B5E0-AEC4FF748646}">
      <dsp:nvSpPr>
        <dsp:cNvPr id="0" name=""/>
        <dsp:cNvSpPr/>
      </dsp:nvSpPr>
      <dsp:spPr>
        <a:xfrm>
          <a:off x="0" y="1252200"/>
          <a:ext cx="7012370" cy="1079325"/>
        </a:xfrm>
        <a:prstGeom prst="roundRect">
          <a:avLst/>
        </a:prstGeom>
        <a:gradFill rotWithShape="0">
          <a:gsLst>
            <a:gs pos="0">
              <a:schemeClr val="accent2">
                <a:hueOff val="498360"/>
                <a:satOff val="-139"/>
                <a:lumOff val="2353"/>
                <a:alphaOff val="0"/>
                <a:tint val="98000"/>
                <a:lumMod val="110000"/>
              </a:schemeClr>
            </a:gs>
            <a:gs pos="84000">
              <a:schemeClr val="accent2">
                <a:hueOff val="498360"/>
                <a:satOff val="-139"/>
                <a:lumOff val="235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CA" sz="1600" b="1" i="1" kern="1200"/>
            <a:t>Waste: </a:t>
          </a:r>
          <a:r>
            <a:rPr lang="en-CA" sz="1600" kern="1200"/>
            <a:t>Tourism produces </a:t>
          </a:r>
          <a:r>
            <a:rPr lang="en-CA" sz="1600" b="1" kern="1200"/>
            <a:t>35 million tonnes</a:t>
          </a:r>
          <a:r>
            <a:rPr lang="en-CA" sz="1600" kern="1200"/>
            <a:t> of solid waste yearly, roughly equivalent to that of the country of France. </a:t>
          </a:r>
          <a:endParaRPr lang="en-US" sz="1600" kern="1200"/>
        </a:p>
      </dsp:txBody>
      <dsp:txXfrm>
        <a:off x="52688" y="1304888"/>
        <a:ext cx="6906994" cy="973949"/>
      </dsp:txXfrm>
    </dsp:sp>
    <dsp:sp modelId="{3958231B-1304-B444-849E-39519D1B207E}">
      <dsp:nvSpPr>
        <dsp:cNvPr id="0" name=""/>
        <dsp:cNvSpPr/>
      </dsp:nvSpPr>
      <dsp:spPr>
        <a:xfrm>
          <a:off x="0" y="2377605"/>
          <a:ext cx="7012370" cy="1079325"/>
        </a:xfrm>
        <a:prstGeom prst="roundRect">
          <a:avLst/>
        </a:prstGeom>
        <a:gradFill rotWithShape="0">
          <a:gsLst>
            <a:gs pos="0">
              <a:schemeClr val="accent2">
                <a:hueOff val="996720"/>
                <a:satOff val="-279"/>
                <a:lumOff val="4705"/>
                <a:alphaOff val="0"/>
                <a:tint val="98000"/>
                <a:lumMod val="110000"/>
              </a:schemeClr>
            </a:gs>
            <a:gs pos="84000">
              <a:schemeClr val="accent2">
                <a:hueOff val="996720"/>
                <a:satOff val="-279"/>
                <a:lumOff val="470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CA" sz="1600" b="1" i="1" kern="1200"/>
            <a:t>Climate change:</a:t>
          </a:r>
          <a:r>
            <a:rPr lang="en-CA" sz="1600" b="1" kern="1200"/>
            <a:t> </a:t>
          </a:r>
          <a:r>
            <a:rPr lang="en-CA" sz="1600" kern="1200"/>
            <a:t>Carbon dioxide emissions from the tourism sector’s transport, accommodation and other activities are estimated to account for </a:t>
          </a:r>
          <a:r>
            <a:rPr lang="en-CA" sz="1600" b="1" kern="1200"/>
            <a:t>4 to 6% of total global emissions, </a:t>
          </a:r>
          <a:r>
            <a:rPr lang="en-CA" sz="1600" kern="1200"/>
            <a:t>approximately equivalent to the total emissions of Canada, Brazil and South Korea combined.</a:t>
          </a:r>
          <a:endParaRPr lang="en-US" sz="1600" kern="1200"/>
        </a:p>
      </dsp:txBody>
      <dsp:txXfrm>
        <a:off x="52688" y="2430293"/>
        <a:ext cx="6906994" cy="973949"/>
      </dsp:txXfrm>
    </dsp:sp>
    <dsp:sp modelId="{9D0DABE0-6693-E541-82EB-41739DE9B5DB}">
      <dsp:nvSpPr>
        <dsp:cNvPr id="0" name=""/>
        <dsp:cNvSpPr/>
      </dsp:nvSpPr>
      <dsp:spPr>
        <a:xfrm>
          <a:off x="0" y="3503010"/>
          <a:ext cx="7012370" cy="1079325"/>
        </a:xfrm>
        <a:prstGeom prst="roundRect">
          <a:avLst/>
        </a:prstGeom>
        <a:gradFill rotWithShape="0">
          <a:gsLst>
            <a:gs pos="0">
              <a:schemeClr val="accent2">
                <a:hueOff val="1495080"/>
                <a:satOff val="-418"/>
                <a:lumOff val="7058"/>
                <a:alphaOff val="0"/>
                <a:tint val="98000"/>
                <a:lumMod val="110000"/>
              </a:schemeClr>
            </a:gs>
            <a:gs pos="84000">
              <a:schemeClr val="accent2">
                <a:hueOff val="1495080"/>
                <a:satOff val="-418"/>
                <a:lumOff val="705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CA" sz="1600" kern="1200"/>
            <a:t>CHECK FIGURES FOR YOUR COUNTRIES OF CHOICE.</a:t>
          </a:r>
          <a:endParaRPr lang="en-US" sz="1600" kern="1200"/>
        </a:p>
      </dsp:txBody>
      <dsp:txXfrm>
        <a:off x="52688" y="3555698"/>
        <a:ext cx="6906994" cy="9739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4A5EC0-4A2E-7442-A20A-416C8C6383C3}">
      <dsp:nvSpPr>
        <dsp:cNvPr id="0" name=""/>
        <dsp:cNvSpPr/>
      </dsp:nvSpPr>
      <dsp:spPr>
        <a:xfrm>
          <a:off x="0" y="373"/>
          <a:ext cx="7012370" cy="902508"/>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CA" sz="1700" i="1" kern="1200"/>
            <a:t>Sustainable tourism can also result in positive impacts for biodiversity conservation, while also delivering social and economic benefits to host communities. </a:t>
          </a:r>
          <a:endParaRPr lang="en-US" sz="1700" kern="1200"/>
        </a:p>
      </dsp:txBody>
      <dsp:txXfrm>
        <a:off x="44057" y="44430"/>
        <a:ext cx="6924256" cy="814394"/>
      </dsp:txXfrm>
    </dsp:sp>
    <dsp:sp modelId="{F5BF872E-D8E3-C642-B400-A60E4A46848E}">
      <dsp:nvSpPr>
        <dsp:cNvPr id="0" name=""/>
        <dsp:cNvSpPr/>
      </dsp:nvSpPr>
      <dsp:spPr>
        <a:xfrm>
          <a:off x="0" y="951842"/>
          <a:ext cx="7012370" cy="902508"/>
        </a:xfrm>
        <a:prstGeom prst="roundRect">
          <a:avLst/>
        </a:prstGeom>
        <a:solidFill>
          <a:schemeClr val="accent2">
            <a:hueOff val="373770"/>
            <a:satOff val="-105"/>
            <a:lumOff val="1765"/>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CA" sz="1700" b="1" i="1" kern="1200"/>
            <a:t>Revenue raising for local communities:</a:t>
          </a:r>
          <a:r>
            <a:rPr lang="en-CA" sz="1700" b="1" kern="1200"/>
            <a:t> </a:t>
          </a:r>
          <a:r>
            <a:rPr lang="en-CA" sz="1700" kern="1200"/>
            <a:t>Tourism is an opportunity for </a:t>
          </a:r>
          <a:r>
            <a:rPr lang="en-CA" sz="1700" b="1" kern="1200"/>
            <a:t>business development</a:t>
          </a:r>
          <a:r>
            <a:rPr lang="en-CA" sz="1700" kern="1200"/>
            <a:t> and </a:t>
          </a:r>
          <a:r>
            <a:rPr lang="en-CA" sz="1700" b="1" kern="1200"/>
            <a:t>job creation. </a:t>
          </a:r>
          <a:endParaRPr lang="en-US" sz="1700" kern="1200"/>
        </a:p>
      </dsp:txBody>
      <dsp:txXfrm>
        <a:off x="44057" y="995899"/>
        <a:ext cx="6924256" cy="814394"/>
      </dsp:txXfrm>
    </dsp:sp>
    <dsp:sp modelId="{F8C84E87-69C3-A34C-AC45-5B0F439EC5D9}">
      <dsp:nvSpPr>
        <dsp:cNvPr id="0" name=""/>
        <dsp:cNvSpPr/>
      </dsp:nvSpPr>
      <dsp:spPr>
        <a:xfrm>
          <a:off x="0" y="1903311"/>
          <a:ext cx="7012370" cy="902508"/>
        </a:xfrm>
        <a:prstGeom prst="roundRect">
          <a:avLst/>
        </a:prstGeom>
        <a:solidFill>
          <a:schemeClr val="accent2">
            <a:hueOff val="747540"/>
            <a:satOff val="-209"/>
            <a:lumOff val="3529"/>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CA" sz="1700" b="1" i="1" kern="1200"/>
            <a:t>Education and awareness raising: </a:t>
          </a:r>
          <a:r>
            <a:rPr lang="en-CA" sz="1700" kern="1200"/>
            <a:t>Tourism can help </a:t>
          </a:r>
          <a:r>
            <a:rPr lang="en-CA" sz="1700" b="1" kern="1200"/>
            <a:t>promote conservation</a:t>
          </a:r>
          <a:r>
            <a:rPr lang="en-CA" sz="1700" kern="1200"/>
            <a:t> by raising awareness amongst visitors through well-designed interpretation programmes. </a:t>
          </a:r>
          <a:endParaRPr lang="en-US" sz="1700" kern="1200"/>
        </a:p>
      </dsp:txBody>
      <dsp:txXfrm>
        <a:off x="44057" y="1947368"/>
        <a:ext cx="6924256" cy="814394"/>
      </dsp:txXfrm>
    </dsp:sp>
    <dsp:sp modelId="{58B91021-1A8C-944B-A322-A25D88FCBDE8}">
      <dsp:nvSpPr>
        <dsp:cNvPr id="0" name=""/>
        <dsp:cNvSpPr/>
      </dsp:nvSpPr>
      <dsp:spPr>
        <a:xfrm>
          <a:off x="0" y="2854779"/>
          <a:ext cx="7012370" cy="902508"/>
        </a:xfrm>
        <a:prstGeom prst="roundRect">
          <a:avLst/>
        </a:prstGeom>
        <a:solidFill>
          <a:schemeClr val="accent2">
            <a:hueOff val="1121310"/>
            <a:satOff val="-314"/>
            <a:lumOff val="5294"/>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CA" sz="1700" b="1" i="1" kern="1200"/>
            <a:t>Economic incentives for habitat protection: </a:t>
          </a:r>
          <a:r>
            <a:rPr lang="en-CA" sz="1700" kern="1200"/>
            <a:t>Tourism can bring </a:t>
          </a:r>
          <a:r>
            <a:rPr lang="en-CA" sz="1700" b="1" kern="1200"/>
            <a:t>economic value</a:t>
          </a:r>
          <a:r>
            <a:rPr lang="en-CA" sz="1700" kern="1200"/>
            <a:t> to natural and cultural resources.</a:t>
          </a:r>
          <a:endParaRPr lang="en-US" sz="1700" kern="1200"/>
        </a:p>
      </dsp:txBody>
      <dsp:txXfrm>
        <a:off x="44057" y="2898836"/>
        <a:ext cx="6924256" cy="814394"/>
      </dsp:txXfrm>
    </dsp:sp>
    <dsp:sp modelId="{F76434D0-EBCB-CA40-89D5-97248B00F926}">
      <dsp:nvSpPr>
        <dsp:cNvPr id="0" name=""/>
        <dsp:cNvSpPr/>
      </dsp:nvSpPr>
      <dsp:spPr>
        <a:xfrm>
          <a:off x="0" y="3806248"/>
          <a:ext cx="7012370" cy="902508"/>
        </a:xfrm>
        <a:prstGeom prst="roundRect">
          <a:avLst/>
        </a:prstGeom>
        <a:solidFill>
          <a:schemeClr val="accent2">
            <a:hueOff val="1495080"/>
            <a:satOff val="-418"/>
            <a:lumOff val="7058"/>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CA" sz="1700" b="1" i="1" kern="1200"/>
            <a:t>Sustainable land management: </a:t>
          </a:r>
          <a:r>
            <a:rPr lang="en-CA" sz="1700" kern="1200"/>
            <a:t>Tourism can be a force for more sustainable land management by providing </a:t>
          </a:r>
          <a:r>
            <a:rPr lang="en-CA" sz="1700" b="1" kern="1200"/>
            <a:t>additional</a:t>
          </a:r>
          <a:r>
            <a:rPr lang="en-CA" sz="1700" kern="1200"/>
            <a:t> or </a:t>
          </a:r>
          <a:r>
            <a:rPr lang="en-CA" sz="1700" b="1" kern="1200"/>
            <a:t>alternative forms of livelihood</a:t>
          </a:r>
          <a:r>
            <a:rPr lang="en-CA" sz="1700" kern="1200"/>
            <a:t>. </a:t>
          </a:r>
          <a:endParaRPr lang="en-US" sz="1700" kern="1200"/>
        </a:p>
      </dsp:txBody>
      <dsp:txXfrm>
        <a:off x="44057" y="3850305"/>
        <a:ext cx="6924256" cy="8143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3C01B-1BC0-7F47-B13C-31309E5A8131}">
      <dsp:nvSpPr>
        <dsp:cNvPr id="0" name=""/>
        <dsp:cNvSpPr/>
      </dsp:nvSpPr>
      <dsp:spPr>
        <a:xfrm>
          <a:off x="0" y="67665"/>
          <a:ext cx="7012370" cy="223938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CA" sz="3300" kern="1200"/>
            <a:t>Tourism generates jobs and business opportunities for the host population, and can </a:t>
          </a:r>
          <a:r>
            <a:rPr lang="en-CA" sz="3300" b="1" kern="1200"/>
            <a:t>help reduce</a:t>
          </a:r>
          <a:r>
            <a:rPr lang="en-CA" sz="3300" kern="1200"/>
            <a:t> or </a:t>
          </a:r>
          <a:r>
            <a:rPr lang="en-CA" sz="3300" b="1" kern="1200"/>
            <a:t>eliminate poverty</a:t>
          </a:r>
          <a:r>
            <a:rPr lang="en-CA" sz="3300" kern="1200"/>
            <a:t>.</a:t>
          </a:r>
          <a:endParaRPr lang="en-US" sz="3300" kern="1200"/>
        </a:p>
      </dsp:txBody>
      <dsp:txXfrm>
        <a:off x="109318" y="176983"/>
        <a:ext cx="6793734" cy="2020744"/>
      </dsp:txXfrm>
    </dsp:sp>
    <dsp:sp modelId="{A5E4F689-EF5D-5B42-9D6A-9CFC4C7F4649}">
      <dsp:nvSpPr>
        <dsp:cNvPr id="0" name=""/>
        <dsp:cNvSpPr/>
      </dsp:nvSpPr>
      <dsp:spPr>
        <a:xfrm>
          <a:off x="0" y="2402085"/>
          <a:ext cx="7012370" cy="2239380"/>
        </a:xfrm>
        <a:prstGeom prst="roundRect">
          <a:avLst/>
        </a:prstGeom>
        <a:gradFill rotWithShape="0">
          <a:gsLst>
            <a:gs pos="0">
              <a:schemeClr val="accent2">
                <a:hueOff val="1495080"/>
                <a:satOff val="-418"/>
                <a:lumOff val="7058"/>
                <a:alphaOff val="0"/>
                <a:tint val="98000"/>
                <a:lumMod val="110000"/>
              </a:schemeClr>
            </a:gs>
            <a:gs pos="84000">
              <a:schemeClr val="accent2">
                <a:hueOff val="1495080"/>
                <a:satOff val="-418"/>
                <a:lumOff val="705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CA" sz="3300" kern="1200"/>
            <a:t>In 2018, total tourist arrivals to LDC was estimated at just over XXX million people, compared to approximately.</a:t>
          </a:r>
          <a:endParaRPr lang="en-US" sz="3300" kern="1200"/>
        </a:p>
      </dsp:txBody>
      <dsp:txXfrm>
        <a:off x="109318" y="2511403"/>
        <a:ext cx="6793734" cy="20207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40720-6F21-2749-9DE0-30820F43D782}">
      <dsp:nvSpPr>
        <dsp:cNvPr id="0" name=""/>
        <dsp:cNvSpPr/>
      </dsp:nvSpPr>
      <dsp:spPr>
        <a:xfrm>
          <a:off x="0" y="873082"/>
          <a:ext cx="3446859" cy="2068115"/>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da-DK" sz="2200" kern="1200"/>
            <a:t>The quarterly report contains an introductory summary as well as the following elements:</a:t>
          </a:r>
          <a:endParaRPr lang="en-US" sz="2200" kern="1200"/>
        </a:p>
      </dsp:txBody>
      <dsp:txXfrm>
        <a:off x="0" y="873082"/>
        <a:ext cx="3446859" cy="2068115"/>
      </dsp:txXfrm>
    </dsp:sp>
    <dsp:sp modelId="{8F3BD96B-4DA6-1741-8A20-6E7D2273F56C}">
      <dsp:nvSpPr>
        <dsp:cNvPr id="0" name=""/>
        <dsp:cNvSpPr/>
      </dsp:nvSpPr>
      <dsp:spPr>
        <a:xfrm>
          <a:off x="3791545" y="873082"/>
          <a:ext cx="3446859" cy="2068115"/>
        </a:xfrm>
        <a:prstGeom prst="rect">
          <a:avLst/>
        </a:prstGeom>
        <a:solidFill>
          <a:schemeClr val="accent2">
            <a:hueOff val="747540"/>
            <a:satOff val="-209"/>
            <a:lumOff val="35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da-DK" sz="2200" b="1" kern="1200"/>
            <a:t>Key figures on tourism in Greenland 2015 </a:t>
          </a:r>
          <a:r>
            <a:rPr lang="da-DK" sz="2200" kern="1200"/>
            <a:t>(source: tourismstat.gl and stat.gl)</a:t>
          </a:r>
          <a:endParaRPr lang="en-US" sz="2200" kern="1200"/>
        </a:p>
        <a:p>
          <a:pPr marL="171450" lvl="1" indent="-171450" algn="l" defTabSz="755650">
            <a:lnSpc>
              <a:spcPct val="90000"/>
            </a:lnSpc>
            <a:spcBef>
              <a:spcPct val="0"/>
            </a:spcBef>
            <a:spcAft>
              <a:spcPct val="15000"/>
            </a:spcAft>
            <a:buChar char="••"/>
          </a:pPr>
          <a:r>
            <a:rPr lang="da-DK" sz="1700" kern="1200"/>
            <a:t>Flight passenger statistics </a:t>
          </a:r>
          <a:endParaRPr lang="en-US" sz="1700" kern="1200"/>
        </a:p>
        <a:p>
          <a:pPr marL="171450" lvl="1" indent="-171450" algn="l" defTabSz="755650">
            <a:lnSpc>
              <a:spcPct val="90000"/>
            </a:lnSpc>
            <a:spcBef>
              <a:spcPct val="0"/>
            </a:spcBef>
            <a:spcAft>
              <a:spcPct val="15000"/>
            </a:spcAft>
            <a:buChar char="••"/>
          </a:pPr>
          <a:r>
            <a:rPr lang="da-DK" sz="1700" kern="1200"/>
            <a:t>Cruise statistics</a:t>
          </a:r>
          <a:endParaRPr lang="en-US" sz="1700" kern="1200"/>
        </a:p>
        <a:p>
          <a:pPr marL="171450" lvl="1" indent="-171450" algn="l" defTabSz="755650">
            <a:lnSpc>
              <a:spcPct val="90000"/>
            </a:lnSpc>
            <a:spcBef>
              <a:spcPct val="0"/>
            </a:spcBef>
            <a:spcAft>
              <a:spcPct val="15000"/>
            </a:spcAft>
            <a:buChar char="••"/>
          </a:pPr>
          <a:r>
            <a:rPr lang="da-DK" sz="1700" kern="1200"/>
            <a:t>Overnight stay statistics</a:t>
          </a:r>
          <a:endParaRPr lang="en-US" sz="1700" kern="1200"/>
        </a:p>
      </dsp:txBody>
      <dsp:txXfrm>
        <a:off x="3791545" y="873082"/>
        <a:ext cx="3446859" cy="2068115"/>
      </dsp:txXfrm>
    </dsp:sp>
    <dsp:sp modelId="{C0E3374B-64A1-6948-A492-3A904B9468A0}">
      <dsp:nvSpPr>
        <dsp:cNvPr id="0" name=""/>
        <dsp:cNvSpPr/>
      </dsp:nvSpPr>
      <dsp:spPr>
        <a:xfrm>
          <a:off x="7583090" y="873082"/>
          <a:ext cx="3446859" cy="2068115"/>
        </a:xfrm>
        <a:prstGeom prst="rect">
          <a:avLst/>
        </a:prstGeom>
        <a:solidFill>
          <a:schemeClr val="accent2">
            <a:hueOff val="1495080"/>
            <a:satOff val="-418"/>
            <a:lumOff val="70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da-DK" sz="2200" b="1" kern="1200"/>
            <a:t>Additional data</a:t>
          </a:r>
          <a:endParaRPr lang="en-US" sz="2200" kern="1200"/>
        </a:p>
        <a:p>
          <a:pPr marL="171450" lvl="1" indent="-171450" algn="l" defTabSz="755650">
            <a:lnSpc>
              <a:spcPct val="90000"/>
            </a:lnSpc>
            <a:spcBef>
              <a:spcPct val="0"/>
            </a:spcBef>
            <a:spcAft>
              <a:spcPct val="15000"/>
            </a:spcAft>
            <a:buChar char="••"/>
          </a:pPr>
          <a:r>
            <a:rPr lang="da-DK" sz="1700" kern="1200"/>
            <a:t>User data on greenland.com (source: Google Analytics)</a:t>
          </a:r>
          <a:endParaRPr lang="en-US" sz="1700" kern="1200"/>
        </a:p>
        <a:p>
          <a:pPr marL="171450" lvl="1" indent="-171450" algn="l" defTabSz="755650">
            <a:lnSpc>
              <a:spcPct val="90000"/>
            </a:lnSpc>
            <a:spcBef>
              <a:spcPct val="0"/>
            </a:spcBef>
            <a:spcAft>
              <a:spcPct val="15000"/>
            </a:spcAft>
            <a:buChar char="••"/>
          </a:pPr>
          <a:r>
            <a:rPr lang="da-DK" sz="1700" kern="1200"/>
            <a:t>The latest quarter key figures on Iceland (source: statice.is)</a:t>
          </a:r>
          <a:endParaRPr lang="en-US" sz="1700" kern="1200"/>
        </a:p>
        <a:p>
          <a:pPr marL="171450" lvl="1" indent="-171450" algn="l" defTabSz="755650">
            <a:lnSpc>
              <a:spcPct val="90000"/>
            </a:lnSpc>
            <a:spcBef>
              <a:spcPct val="0"/>
            </a:spcBef>
            <a:spcAft>
              <a:spcPct val="15000"/>
            </a:spcAft>
            <a:buChar char="••"/>
          </a:pPr>
          <a:r>
            <a:rPr lang="da-DK" sz="1700" kern="1200"/>
            <a:t>The latest international trends and tendencies (source: see last page)</a:t>
          </a:r>
          <a:endParaRPr lang="en-US" sz="1700" kern="1200"/>
        </a:p>
      </dsp:txBody>
      <dsp:txXfrm>
        <a:off x="7583090" y="873082"/>
        <a:ext cx="3446859" cy="20681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8D38EF-8E8F-CB45-8FCD-D9F75217FFBC}">
      <dsp:nvSpPr>
        <dsp:cNvPr id="0" name=""/>
        <dsp:cNvSpPr/>
      </dsp:nvSpPr>
      <dsp:spPr>
        <a:xfrm>
          <a:off x="3231" y="240799"/>
          <a:ext cx="2563601" cy="1538160"/>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lvl="0" algn="ctr" defTabSz="1955800">
            <a:lnSpc>
              <a:spcPct val="90000"/>
            </a:lnSpc>
            <a:spcBef>
              <a:spcPct val="0"/>
            </a:spcBef>
            <a:spcAft>
              <a:spcPct val="35000"/>
            </a:spcAft>
          </a:pPr>
          <a:r>
            <a:rPr lang="en-US" sz="4400" kern="1200"/>
            <a:t>Barcelona</a:t>
          </a:r>
        </a:p>
      </dsp:txBody>
      <dsp:txXfrm>
        <a:off x="3231" y="240799"/>
        <a:ext cx="2563601" cy="1538160"/>
      </dsp:txXfrm>
    </dsp:sp>
    <dsp:sp modelId="{67F20642-7563-E644-A121-E67169904F81}">
      <dsp:nvSpPr>
        <dsp:cNvPr id="0" name=""/>
        <dsp:cNvSpPr/>
      </dsp:nvSpPr>
      <dsp:spPr>
        <a:xfrm>
          <a:off x="2823193" y="240799"/>
          <a:ext cx="2563601" cy="1538160"/>
        </a:xfrm>
        <a:prstGeom prst="rect">
          <a:avLst/>
        </a:prstGeom>
        <a:solidFill>
          <a:schemeClr val="accent2">
            <a:hueOff val="213583"/>
            <a:satOff val="-60"/>
            <a:lumOff val="100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lvl="0" algn="ctr" defTabSz="1955800">
            <a:lnSpc>
              <a:spcPct val="90000"/>
            </a:lnSpc>
            <a:spcBef>
              <a:spcPct val="0"/>
            </a:spcBef>
            <a:spcAft>
              <a:spcPct val="35000"/>
            </a:spcAft>
          </a:pPr>
          <a:r>
            <a:rPr lang="en-US" sz="4400" kern="1200"/>
            <a:t>Lisbon</a:t>
          </a:r>
        </a:p>
      </dsp:txBody>
      <dsp:txXfrm>
        <a:off x="2823193" y="240799"/>
        <a:ext cx="2563601" cy="1538160"/>
      </dsp:txXfrm>
    </dsp:sp>
    <dsp:sp modelId="{12EEC147-BDFA-2E4C-907C-915FAB205DE1}">
      <dsp:nvSpPr>
        <dsp:cNvPr id="0" name=""/>
        <dsp:cNvSpPr/>
      </dsp:nvSpPr>
      <dsp:spPr>
        <a:xfrm>
          <a:off x="5643155" y="240799"/>
          <a:ext cx="2563601" cy="1538160"/>
        </a:xfrm>
        <a:prstGeom prst="rect">
          <a:avLst/>
        </a:prstGeom>
        <a:solidFill>
          <a:schemeClr val="accent2">
            <a:hueOff val="427166"/>
            <a:satOff val="-119"/>
            <a:lumOff val="201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lvl="0" algn="ctr" defTabSz="1955800">
            <a:lnSpc>
              <a:spcPct val="90000"/>
            </a:lnSpc>
            <a:spcBef>
              <a:spcPct val="0"/>
            </a:spcBef>
            <a:spcAft>
              <a:spcPct val="35000"/>
            </a:spcAft>
          </a:pPr>
          <a:r>
            <a:rPr lang="en-US" sz="4400" kern="1200"/>
            <a:t>Seville</a:t>
          </a:r>
        </a:p>
      </dsp:txBody>
      <dsp:txXfrm>
        <a:off x="5643155" y="240799"/>
        <a:ext cx="2563601" cy="1538160"/>
      </dsp:txXfrm>
    </dsp:sp>
    <dsp:sp modelId="{A03183F4-EF33-CE41-B9AB-B652745CFECB}">
      <dsp:nvSpPr>
        <dsp:cNvPr id="0" name=""/>
        <dsp:cNvSpPr/>
      </dsp:nvSpPr>
      <dsp:spPr>
        <a:xfrm>
          <a:off x="8463116" y="240799"/>
          <a:ext cx="2563601" cy="1538160"/>
        </a:xfrm>
        <a:prstGeom prst="rect">
          <a:avLst/>
        </a:prstGeom>
        <a:solidFill>
          <a:schemeClr val="accent2">
            <a:hueOff val="640749"/>
            <a:satOff val="-179"/>
            <a:lumOff val="302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lvl="0" algn="ctr" defTabSz="1955800">
            <a:lnSpc>
              <a:spcPct val="90000"/>
            </a:lnSpc>
            <a:spcBef>
              <a:spcPct val="0"/>
            </a:spcBef>
            <a:spcAft>
              <a:spcPct val="35000"/>
            </a:spcAft>
          </a:pPr>
          <a:r>
            <a:rPr lang="en-US" sz="4400" kern="1200"/>
            <a:t>Madrid</a:t>
          </a:r>
        </a:p>
      </dsp:txBody>
      <dsp:txXfrm>
        <a:off x="8463116" y="240799"/>
        <a:ext cx="2563601" cy="1538160"/>
      </dsp:txXfrm>
    </dsp:sp>
    <dsp:sp modelId="{1BB3BF6A-2DE6-AF4A-9BE5-B8FC8CD8A1EB}">
      <dsp:nvSpPr>
        <dsp:cNvPr id="0" name=""/>
        <dsp:cNvSpPr/>
      </dsp:nvSpPr>
      <dsp:spPr>
        <a:xfrm>
          <a:off x="3231" y="2035320"/>
          <a:ext cx="2563601" cy="1538160"/>
        </a:xfrm>
        <a:prstGeom prst="rect">
          <a:avLst/>
        </a:prstGeom>
        <a:solidFill>
          <a:schemeClr val="accent2">
            <a:hueOff val="854331"/>
            <a:satOff val="-239"/>
            <a:lumOff val="40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lvl="0" algn="ctr" defTabSz="1955800">
            <a:lnSpc>
              <a:spcPct val="90000"/>
            </a:lnSpc>
            <a:spcBef>
              <a:spcPct val="0"/>
            </a:spcBef>
            <a:spcAft>
              <a:spcPct val="35000"/>
            </a:spcAft>
          </a:pPr>
          <a:r>
            <a:rPr lang="en-US" sz="4400" kern="1200"/>
            <a:t>Gibraltar</a:t>
          </a:r>
        </a:p>
      </dsp:txBody>
      <dsp:txXfrm>
        <a:off x="3231" y="2035320"/>
        <a:ext cx="2563601" cy="1538160"/>
      </dsp:txXfrm>
    </dsp:sp>
    <dsp:sp modelId="{665D5255-F910-4F46-BC6B-39907042FDCC}">
      <dsp:nvSpPr>
        <dsp:cNvPr id="0" name=""/>
        <dsp:cNvSpPr/>
      </dsp:nvSpPr>
      <dsp:spPr>
        <a:xfrm>
          <a:off x="2823193" y="2035320"/>
          <a:ext cx="2563601" cy="1538160"/>
        </a:xfrm>
        <a:prstGeom prst="rect">
          <a:avLst/>
        </a:prstGeom>
        <a:solidFill>
          <a:schemeClr val="accent2">
            <a:hueOff val="1067914"/>
            <a:satOff val="-299"/>
            <a:lumOff val="504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lvl="0" algn="ctr" defTabSz="1955800">
            <a:lnSpc>
              <a:spcPct val="90000"/>
            </a:lnSpc>
            <a:spcBef>
              <a:spcPct val="0"/>
            </a:spcBef>
            <a:spcAft>
              <a:spcPct val="35000"/>
            </a:spcAft>
          </a:pPr>
          <a:r>
            <a:rPr lang="en-US" sz="4400" kern="1200"/>
            <a:t>Basque Country</a:t>
          </a:r>
        </a:p>
      </dsp:txBody>
      <dsp:txXfrm>
        <a:off x="2823193" y="2035320"/>
        <a:ext cx="2563601" cy="1538160"/>
      </dsp:txXfrm>
    </dsp:sp>
    <dsp:sp modelId="{EB5B3E92-2144-FC4D-B6A8-D4119E4F0CCE}">
      <dsp:nvSpPr>
        <dsp:cNvPr id="0" name=""/>
        <dsp:cNvSpPr/>
      </dsp:nvSpPr>
      <dsp:spPr>
        <a:xfrm>
          <a:off x="5643155" y="2035320"/>
          <a:ext cx="2563601" cy="1538160"/>
        </a:xfrm>
        <a:prstGeom prst="rect">
          <a:avLst/>
        </a:prstGeom>
        <a:solidFill>
          <a:schemeClr val="accent2">
            <a:hueOff val="1281497"/>
            <a:satOff val="-358"/>
            <a:lumOff val="605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lvl="0" algn="ctr" defTabSz="1955800">
            <a:lnSpc>
              <a:spcPct val="90000"/>
            </a:lnSpc>
            <a:spcBef>
              <a:spcPct val="0"/>
            </a:spcBef>
            <a:spcAft>
              <a:spcPct val="35000"/>
            </a:spcAft>
          </a:pPr>
          <a:r>
            <a:rPr lang="en-US" sz="4400" kern="1200"/>
            <a:t>Catalonia</a:t>
          </a:r>
        </a:p>
      </dsp:txBody>
      <dsp:txXfrm>
        <a:off x="5643155" y="2035320"/>
        <a:ext cx="2563601" cy="1538160"/>
      </dsp:txXfrm>
    </dsp:sp>
    <dsp:sp modelId="{1C5B7CCC-0FAD-5C4E-A8CF-AEAA5CB80DBB}">
      <dsp:nvSpPr>
        <dsp:cNvPr id="0" name=""/>
        <dsp:cNvSpPr/>
      </dsp:nvSpPr>
      <dsp:spPr>
        <a:xfrm>
          <a:off x="8463116" y="2035320"/>
          <a:ext cx="2563601" cy="1538160"/>
        </a:xfrm>
        <a:prstGeom prst="rect">
          <a:avLst/>
        </a:prstGeom>
        <a:solidFill>
          <a:schemeClr val="accent2">
            <a:hueOff val="1495080"/>
            <a:satOff val="-418"/>
            <a:lumOff val="70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lvl="0" algn="ctr" defTabSz="1955800">
            <a:lnSpc>
              <a:spcPct val="90000"/>
            </a:lnSpc>
            <a:spcBef>
              <a:spcPct val="0"/>
            </a:spcBef>
            <a:spcAft>
              <a:spcPct val="35000"/>
            </a:spcAft>
          </a:pPr>
          <a:r>
            <a:rPr lang="en-US" sz="4400" kern="1200"/>
            <a:t>Valencia</a:t>
          </a:r>
        </a:p>
      </dsp:txBody>
      <dsp:txXfrm>
        <a:off x="8463116" y="2035320"/>
        <a:ext cx="2563601" cy="15381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A6CB5-2255-EB46-BD24-974D3008E2D3}">
      <dsp:nvSpPr>
        <dsp:cNvPr id="0" name=""/>
        <dsp:cNvSpPr/>
      </dsp:nvSpPr>
      <dsp:spPr>
        <a:xfrm>
          <a:off x="3231"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622EDE-5ADD-7740-9285-7B4A801C9153}">
      <dsp:nvSpPr>
        <dsp:cNvPr id="0" name=""/>
        <dsp:cNvSpPr/>
      </dsp:nvSpPr>
      <dsp:spPr>
        <a:xfrm>
          <a:off x="259591"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a:t>Cultural resources and MICE</a:t>
          </a:r>
        </a:p>
      </dsp:txBody>
      <dsp:txXfrm>
        <a:off x="302502" y="1339273"/>
        <a:ext cx="2221419" cy="1379276"/>
      </dsp:txXfrm>
    </dsp:sp>
    <dsp:sp modelId="{6A3181F2-DF96-F542-9215-CC04718C07A3}">
      <dsp:nvSpPr>
        <dsp:cNvPr id="0" name=""/>
        <dsp:cNvSpPr/>
      </dsp:nvSpPr>
      <dsp:spPr>
        <a:xfrm>
          <a:off x="2823193"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B97E5E-F441-4645-9FB1-AED528CDC00B}">
      <dsp:nvSpPr>
        <dsp:cNvPr id="0" name=""/>
        <dsp:cNvSpPr/>
      </dsp:nvSpPr>
      <dsp:spPr>
        <a:xfrm>
          <a:off x="3079553"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a:t>Tourist service infrastructure</a:t>
          </a:r>
        </a:p>
      </dsp:txBody>
      <dsp:txXfrm>
        <a:off x="3122464" y="1339273"/>
        <a:ext cx="2221419" cy="1379276"/>
      </dsp:txXfrm>
    </dsp:sp>
    <dsp:sp modelId="{C5E4E3BF-745A-4D4D-B423-BC57D8BD1B34}">
      <dsp:nvSpPr>
        <dsp:cNvPr id="0" name=""/>
        <dsp:cNvSpPr/>
      </dsp:nvSpPr>
      <dsp:spPr>
        <a:xfrm>
          <a:off x="5643155"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EBE923-8D82-8749-915D-D96869FCECEF}">
      <dsp:nvSpPr>
        <dsp:cNvPr id="0" name=""/>
        <dsp:cNvSpPr/>
      </dsp:nvSpPr>
      <dsp:spPr>
        <a:xfrm>
          <a:off x="5899515"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a:t>Government commitment</a:t>
          </a:r>
        </a:p>
      </dsp:txBody>
      <dsp:txXfrm>
        <a:off x="5942426" y="1339273"/>
        <a:ext cx="2221419" cy="1379276"/>
      </dsp:txXfrm>
    </dsp:sp>
    <dsp:sp modelId="{330B341B-22D9-FF45-BBC4-8724DE6EF452}">
      <dsp:nvSpPr>
        <dsp:cNvPr id="0" name=""/>
        <dsp:cNvSpPr/>
      </dsp:nvSpPr>
      <dsp:spPr>
        <a:xfrm>
          <a:off x="8463116"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C4A7D2-63E2-6246-9E79-C0C13724E352}">
      <dsp:nvSpPr>
        <dsp:cNvPr id="0" name=""/>
        <dsp:cNvSpPr/>
      </dsp:nvSpPr>
      <dsp:spPr>
        <a:xfrm>
          <a:off x="8719477"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a:t>Transport infrastructure</a:t>
          </a:r>
        </a:p>
      </dsp:txBody>
      <dsp:txXfrm>
        <a:off x="8762388" y="1339273"/>
        <a:ext cx="2221419" cy="137927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E52E4E-75C6-42B7-8454-6257C7481FB2}">
      <dsp:nvSpPr>
        <dsp:cNvPr id="0" name=""/>
        <dsp:cNvSpPr/>
      </dsp:nvSpPr>
      <dsp:spPr>
        <a:xfrm>
          <a:off x="2828540" y="1818347"/>
          <a:ext cx="2222424" cy="2222424"/>
        </a:xfrm>
        <a:prstGeom prst="gear9">
          <a:avLst/>
        </a:prstGeom>
        <a:solidFill>
          <a:schemeClr val="accent3">
            <a:lumMod val="75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s-ES" sz="1400" kern="1200" dirty="0"/>
            <a:t>Central</a:t>
          </a:r>
        </a:p>
        <a:p>
          <a:pPr lvl="0" algn="ctr" defTabSz="622300">
            <a:lnSpc>
              <a:spcPct val="90000"/>
            </a:lnSpc>
            <a:spcBef>
              <a:spcPct val="0"/>
            </a:spcBef>
            <a:spcAft>
              <a:spcPct val="35000"/>
            </a:spcAft>
          </a:pPr>
          <a:r>
            <a:rPr lang="es-ES" sz="1400" kern="1200" dirty="0" err="1"/>
            <a:t>Administration</a:t>
          </a:r>
          <a:endParaRPr lang="es-ES" sz="1400" kern="1200" dirty="0"/>
        </a:p>
      </dsp:txBody>
      <dsp:txXfrm>
        <a:off x="3275346" y="2338939"/>
        <a:ext cx="1328812" cy="1142372"/>
      </dsp:txXfrm>
    </dsp:sp>
    <dsp:sp modelId="{6198D391-6549-4C2E-AA3D-50A4813E22E5}">
      <dsp:nvSpPr>
        <dsp:cNvPr id="0" name=""/>
        <dsp:cNvSpPr/>
      </dsp:nvSpPr>
      <dsp:spPr>
        <a:xfrm>
          <a:off x="1474154" y="1231708"/>
          <a:ext cx="1738986" cy="1738986"/>
        </a:xfrm>
        <a:prstGeom prst="gear6">
          <a:avLst/>
        </a:prstGeom>
        <a:solidFill>
          <a:schemeClr val="accent3">
            <a:lumMod val="75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s-ES" sz="1100" kern="1200" dirty="0" err="1"/>
            <a:t>Autonomous</a:t>
          </a:r>
          <a:r>
            <a:rPr lang="es-ES" sz="1100" kern="1200" dirty="0"/>
            <a:t> &amp; local</a:t>
          </a:r>
        </a:p>
        <a:p>
          <a:pPr lvl="0" algn="ctr" defTabSz="488950">
            <a:lnSpc>
              <a:spcPct val="90000"/>
            </a:lnSpc>
            <a:spcBef>
              <a:spcPct val="0"/>
            </a:spcBef>
            <a:spcAft>
              <a:spcPct val="35000"/>
            </a:spcAft>
          </a:pPr>
          <a:r>
            <a:rPr lang="es-ES" sz="1000" kern="1200" dirty="0" err="1"/>
            <a:t>Administration</a:t>
          </a:r>
          <a:endParaRPr lang="es-ES" sz="1000" kern="1200" dirty="0"/>
        </a:p>
      </dsp:txBody>
      <dsp:txXfrm>
        <a:off x="1911949" y="1672149"/>
        <a:ext cx="863396" cy="858104"/>
      </dsp:txXfrm>
    </dsp:sp>
    <dsp:sp modelId="{8A3823F1-FFDA-4607-9B2F-4977BDC360A9}">
      <dsp:nvSpPr>
        <dsp:cNvPr id="0" name=""/>
        <dsp:cNvSpPr/>
      </dsp:nvSpPr>
      <dsp:spPr>
        <a:xfrm rot="20700000">
          <a:off x="2440791" y="177958"/>
          <a:ext cx="1583652" cy="1583652"/>
        </a:xfrm>
        <a:prstGeom prst="gear6">
          <a:avLst/>
        </a:prstGeom>
        <a:solidFill>
          <a:schemeClr val="accent3">
            <a:lumMod val="75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s-ES" sz="1600" kern="1200" dirty="0" err="1"/>
            <a:t>Private</a:t>
          </a:r>
          <a:endParaRPr lang="es-ES" sz="1600" kern="1200" dirty="0"/>
        </a:p>
        <a:p>
          <a:pPr lvl="0" algn="ctr" defTabSz="711200">
            <a:lnSpc>
              <a:spcPct val="90000"/>
            </a:lnSpc>
            <a:spcBef>
              <a:spcPct val="0"/>
            </a:spcBef>
            <a:spcAft>
              <a:spcPct val="35000"/>
            </a:spcAft>
          </a:pPr>
          <a:r>
            <a:rPr lang="es-ES" sz="1600" kern="1200" dirty="0" err="1"/>
            <a:t>entities</a:t>
          </a:r>
          <a:endParaRPr lang="es-ES" sz="1600" kern="1200" dirty="0"/>
        </a:p>
      </dsp:txBody>
      <dsp:txXfrm rot="-20700000">
        <a:off x="2788132" y="525300"/>
        <a:ext cx="888969" cy="888969"/>
      </dsp:txXfrm>
    </dsp:sp>
    <dsp:sp modelId="{5BB8718E-0752-47CD-BF02-4057F5138BB3}">
      <dsp:nvSpPr>
        <dsp:cNvPr id="0" name=""/>
        <dsp:cNvSpPr/>
      </dsp:nvSpPr>
      <dsp:spPr>
        <a:xfrm>
          <a:off x="2655975" y="1483939"/>
          <a:ext cx="2844703" cy="2844703"/>
        </a:xfrm>
        <a:prstGeom prst="circularArrow">
          <a:avLst>
            <a:gd name="adj1" fmla="val 4688"/>
            <a:gd name="adj2" fmla="val 299029"/>
            <a:gd name="adj3" fmla="val 2512501"/>
            <a:gd name="adj4" fmla="val 15869194"/>
            <a:gd name="adj5" fmla="val 5469"/>
          </a:avLst>
        </a:prstGeom>
        <a:solidFill>
          <a:srgbClr val="C00000"/>
        </a:solidFill>
        <a:ln>
          <a:noFill/>
        </a:ln>
        <a:effectLst/>
      </dsp:spPr>
      <dsp:style>
        <a:lnRef idx="0">
          <a:scrgbClr r="0" g="0" b="0"/>
        </a:lnRef>
        <a:fillRef idx="1">
          <a:scrgbClr r="0" g="0" b="0"/>
        </a:fillRef>
        <a:effectRef idx="0">
          <a:scrgbClr r="0" g="0" b="0"/>
        </a:effectRef>
        <a:fontRef idx="minor">
          <a:schemeClr val="lt1"/>
        </a:fontRef>
      </dsp:style>
    </dsp:sp>
    <dsp:sp modelId="{96C00537-8368-4AC9-9529-697A20F94BE5}">
      <dsp:nvSpPr>
        <dsp:cNvPr id="0" name=""/>
        <dsp:cNvSpPr/>
      </dsp:nvSpPr>
      <dsp:spPr>
        <a:xfrm>
          <a:off x="1249248" y="936077"/>
          <a:ext cx="2066854" cy="2066854"/>
        </a:xfrm>
        <a:prstGeom prst="leftCircularArrow">
          <a:avLst>
            <a:gd name="adj1" fmla="val 6452"/>
            <a:gd name="adj2" fmla="val 429999"/>
            <a:gd name="adj3" fmla="val 10489124"/>
            <a:gd name="adj4" fmla="val 14837806"/>
            <a:gd name="adj5" fmla="val 7527"/>
          </a:avLst>
        </a:prstGeom>
        <a:solidFill>
          <a:srgbClr val="C00000"/>
        </a:solidFill>
        <a:ln>
          <a:noFill/>
        </a:ln>
        <a:effectLst/>
      </dsp:spPr>
      <dsp:style>
        <a:lnRef idx="0">
          <a:scrgbClr r="0" g="0" b="0"/>
        </a:lnRef>
        <a:fillRef idx="1">
          <a:scrgbClr r="0" g="0" b="0"/>
        </a:fillRef>
        <a:effectRef idx="0">
          <a:scrgbClr r="0" g="0" b="0"/>
        </a:effectRef>
        <a:fontRef idx="minor">
          <a:schemeClr val="lt1"/>
        </a:fontRef>
      </dsp:style>
    </dsp:sp>
    <dsp:sp modelId="{164DE6EF-8CCE-478C-8AFD-E7D56EEACBF0}">
      <dsp:nvSpPr>
        <dsp:cNvPr id="0" name=""/>
        <dsp:cNvSpPr/>
      </dsp:nvSpPr>
      <dsp:spPr>
        <a:xfrm>
          <a:off x="2074476" y="-168261"/>
          <a:ext cx="2228485" cy="2228485"/>
        </a:xfrm>
        <a:prstGeom prst="circularArrow">
          <a:avLst>
            <a:gd name="adj1" fmla="val 5984"/>
            <a:gd name="adj2" fmla="val 394124"/>
            <a:gd name="adj3" fmla="val 13313824"/>
            <a:gd name="adj4" fmla="val 10508221"/>
            <a:gd name="adj5" fmla="val 6981"/>
          </a:avLst>
        </a:prstGeom>
        <a:solidFill>
          <a:srgbClr val="C00000"/>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F4A2B-A5DD-4DFA-B5A0-04A7D69F66EB}">
      <dsp:nvSpPr>
        <dsp:cNvPr id="0" name=""/>
        <dsp:cNvSpPr/>
      </dsp:nvSpPr>
      <dsp:spPr>
        <a:xfrm>
          <a:off x="1723" y="0"/>
          <a:ext cx="2681524" cy="4408264"/>
        </a:xfrm>
        <a:prstGeom prst="roundRect">
          <a:avLst>
            <a:gd name="adj" fmla="val 10000"/>
          </a:avLst>
        </a:prstGeom>
        <a:solidFill>
          <a:schemeClr val="bg1">
            <a:lumMod val="50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endParaRPr lang="es-ES" sz="2000" b="1" kern="1200" dirty="0"/>
        </a:p>
      </dsp:txBody>
      <dsp:txXfrm>
        <a:off x="1723" y="1763305"/>
        <a:ext cx="2681524" cy="1763305"/>
      </dsp:txXfrm>
    </dsp:sp>
    <dsp:sp modelId="{81D884F4-3062-4FFA-9EF4-D70B8A53AE1C}">
      <dsp:nvSpPr>
        <dsp:cNvPr id="0" name=""/>
        <dsp:cNvSpPr/>
      </dsp:nvSpPr>
      <dsp:spPr>
        <a:xfrm>
          <a:off x="608509" y="264495"/>
          <a:ext cx="1467951" cy="1467951"/>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125E4D-2D18-4EDB-8AC0-96E865D7ACF5}">
      <dsp:nvSpPr>
        <dsp:cNvPr id="0" name=""/>
        <dsp:cNvSpPr/>
      </dsp:nvSpPr>
      <dsp:spPr>
        <a:xfrm>
          <a:off x="2763693" y="0"/>
          <a:ext cx="2681524" cy="4408264"/>
        </a:xfrm>
        <a:prstGeom prst="roundRect">
          <a:avLst>
            <a:gd name="adj" fmla="val 10000"/>
          </a:avLst>
        </a:prstGeom>
        <a:solidFill>
          <a:schemeClr val="bg1">
            <a:lumMod val="50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endParaRPr lang="es-ES" sz="2000" kern="1200" dirty="0"/>
        </a:p>
      </dsp:txBody>
      <dsp:txXfrm>
        <a:off x="2763693" y="1763305"/>
        <a:ext cx="2681524" cy="1763305"/>
      </dsp:txXfrm>
    </dsp:sp>
    <dsp:sp modelId="{E6591932-6E35-4EBD-AF3D-0C2E50D21EB4}">
      <dsp:nvSpPr>
        <dsp:cNvPr id="0" name=""/>
        <dsp:cNvSpPr/>
      </dsp:nvSpPr>
      <dsp:spPr>
        <a:xfrm>
          <a:off x="3370480" y="264495"/>
          <a:ext cx="1467951" cy="1467951"/>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18F81E3-2FC9-45CB-BEEC-F78D7CB146FE}">
      <dsp:nvSpPr>
        <dsp:cNvPr id="0" name=""/>
        <dsp:cNvSpPr/>
      </dsp:nvSpPr>
      <dsp:spPr>
        <a:xfrm>
          <a:off x="5525663" y="0"/>
          <a:ext cx="2681524" cy="4408264"/>
        </a:xfrm>
        <a:prstGeom prst="roundRect">
          <a:avLst>
            <a:gd name="adj" fmla="val 10000"/>
          </a:avLst>
        </a:prstGeom>
        <a:solidFill>
          <a:schemeClr val="bg1">
            <a:lumMod val="50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endParaRPr lang="es-ES" sz="2800" kern="1200" dirty="0"/>
        </a:p>
      </dsp:txBody>
      <dsp:txXfrm>
        <a:off x="5525663" y="1763305"/>
        <a:ext cx="2681524" cy="1763305"/>
      </dsp:txXfrm>
    </dsp:sp>
    <dsp:sp modelId="{349465AF-AFD9-4D7F-AE40-E06C0D80F542}">
      <dsp:nvSpPr>
        <dsp:cNvPr id="0" name=""/>
        <dsp:cNvSpPr/>
      </dsp:nvSpPr>
      <dsp:spPr>
        <a:xfrm>
          <a:off x="6132450" y="264495"/>
          <a:ext cx="1467951" cy="1467951"/>
        </a:xfrm>
        <a:prstGeom prst="ellipse">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2000" r="-2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77E3046-95C7-4B44-AE74-E82E39B6DDC8}">
      <dsp:nvSpPr>
        <dsp:cNvPr id="0" name=""/>
        <dsp:cNvSpPr/>
      </dsp:nvSpPr>
      <dsp:spPr>
        <a:xfrm>
          <a:off x="328356" y="3526611"/>
          <a:ext cx="7552199" cy="661239"/>
        </a:xfrm>
        <a:prstGeom prst="leftRightArrow">
          <a:avLst/>
        </a:prstGeom>
        <a:solidFill>
          <a:schemeClr val="accent1">
            <a:tint val="6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2FA49-1BE0-487D-A340-97F470AAD7B9}">
      <dsp:nvSpPr>
        <dsp:cNvPr id="0" name=""/>
        <dsp:cNvSpPr/>
      </dsp:nvSpPr>
      <dsp:spPr>
        <a:xfrm>
          <a:off x="2729" y="201511"/>
          <a:ext cx="1332309" cy="398620"/>
        </a:xfrm>
        <a:prstGeom prst="roundRect">
          <a:avLst>
            <a:gd name="adj" fmla="val 10000"/>
          </a:avLst>
        </a:prstGeom>
        <a:solidFill>
          <a:srgbClr val="948A54"/>
        </a:solidFill>
        <a:ln w="22225" cap="rnd" cmpd="sng" algn="ctr">
          <a:solidFill>
            <a:srgbClr val="EEECE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16510" rIns="24765" bIns="16510" numCol="1" spcCol="1270" anchor="ctr" anchorCtr="0">
          <a:noAutofit/>
        </a:bodyPr>
        <a:lstStyle/>
        <a:p>
          <a:pPr lvl="0" algn="ctr" defTabSz="577850">
            <a:lnSpc>
              <a:spcPct val="90000"/>
            </a:lnSpc>
            <a:spcBef>
              <a:spcPct val="0"/>
            </a:spcBef>
            <a:spcAft>
              <a:spcPct val="35000"/>
            </a:spcAft>
          </a:pPr>
          <a:r>
            <a:rPr lang="es-ES" sz="1300" b="1" kern="1200" dirty="0"/>
            <a:t>BRANDING</a:t>
          </a:r>
        </a:p>
      </dsp:txBody>
      <dsp:txXfrm>
        <a:off x="14404" y="213186"/>
        <a:ext cx="1308959" cy="375270"/>
      </dsp:txXfrm>
    </dsp:sp>
    <dsp:sp modelId="{11719BCB-5498-4A8C-81E5-5218DC7E054B}">
      <dsp:nvSpPr>
        <dsp:cNvPr id="0" name=""/>
        <dsp:cNvSpPr/>
      </dsp:nvSpPr>
      <dsp:spPr>
        <a:xfrm>
          <a:off x="135960" y="600132"/>
          <a:ext cx="133230" cy="298965"/>
        </a:xfrm>
        <a:custGeom>
          <a:avLst/>
          <a:gdLst/>
          <a:ahLst/>
          <a:cxnLst/>
          <a:rect l="0" t="0" r="0" b="0"/>
          <a:pathLst>
            <a:path>
              <a:moveTo>
                <a:pt x="0" y="0"/>
              </a:moveTo>
              <a:lnTo>
                <a:pt x="0" y="298965"/>
              </a:lnTo>
              <a:lnTo>
                <a:pt x="133230" y="298965"/>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2A80123-6D1E-4AF0-971C-A611D3A2753C}">
      <dsp:nvSpPr>
        <dsp:cNvPr id="0" name=""/>
        <dsp:cNvSpPr/>
      </dsp:nvSpPr>
      <dsp:spPr>
        <a:xfrm>
          <a:off x="269191" y="699787"/>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Spain Brand </a:t>
          </a:r>
        </a:p>
      </dsp:txBody>
      <dsp:txXfrm>
        <a:off x="280866" y="711462"/>
        <a:ext cx="1042497" cy="375270"/>
      </dsp:txXfrm>
    </dsp:sp>
    <dsp:sp modelId="{C3736E63-8ED4-429C-B6B3-ECAE1C14300C}">
      <dsp:nvSpPr>
        <dsp:cNvPr id="0" name=""/>
        <dsp:cNvSpPr/>
      </dsp:nvSpPr>
      <dsp:spPr>
        <a:xfrm>
          <a:off x="135960" y="600132"/>
          <a:ext cx="133230" cy="797241"/>
        </a:xfrm>
        <a:custGeom>
          <a:avLst/>
          <a:gdLst/>
          <a:ahLst/>
          <a:cxnLst/>
          <a:rect l="0" t="0" r="0" b="0"/>
          <a:pathLst>
            <a:path>
              <a:moveTo>
                <a:pt x="0" y="0"/>
              </a:moveTo>
              <a:lnTo>
                <a:pt x="0" y="797241"/>
              </a:lnTo>
              <a:lnTo>
                <a:pt x="133230" y="797241"/>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BA2876C-6347-46C8-A69C-91B248A9929E}">
      <dsp:nvSpPr>
        <dsp:cNvPr id="0" name=""/>
        <dsp:cNvSpPr/>
      </dsp:nvSpPr>
      <dsp:spPr>
        <a:xfrm>
          <a:off x="269191" y="1198063"/>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Strategic Marketing Plan</a:t>
          </a:r>
        </a:p>
      </dsp:txBody>
      <dsp:txXfrm>
        <a:off x="280866" y="1209738"/>
        <a:ext cx="1042497" cy="375270"/>
      </dsp:txXfrm>
    </dsp:sp>
    <dsp:sp modelId="{76635240-96D4-487D-AA00-12A956A56637}">
      <dsp:nvSpPr>
        <dsp:cNvPr id="0" name=""/>
        <dsp:cNvSpPr/>
      </dsp:nvSpPr>
      <dsp:spPr>
        <a:xfrm>
          <a:off x="135960" y="600132"/>
          <a:ext cx="133230" cy="1295517"/>
        </a:xfrm>
        <a:custGeom>
          <a:avLst/>
          <a:gdLst/>
          <a:ahLst/>
          <a:cxnLst/>
          <a:rect l="0" t="0" r="0" b="0"/>
          <a:pathLst>
            <a:path>
              <a:moveTo>
                <a:pt x="0" y="0"/>
              </a:moveTo>
              <a:lnTo>
                <a:pt x="0" y="1295517"/>
              </a:lnTo>
              <a:lnTo>
                <a:pt x="133230" y="1295517"/>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A6EC9F7-0CDB-40BC-AD79-78069BC345E7}">
      <dsp:nvSpPr>
        <dsp:cNvPr id="0" name=""/>
        <dsp:cNvSpPr/>
      </dsp:nvSpPr>
      <dsp:spPr>
        <a:xfrm>
          <a:off x="269191" y="1696339"/>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Permanent representation in the UE</a:t>
          </a:r>
        </a:p>
      </dsp:txBody>
      <dsp:txXfrm>
        <a:off x="280866" y="1708014"/>
        <a:ext cx="1042497" cy="375270"/>
      </dsp:txXfrm>
    </dsp:sp>
    <dsp:sp modelId="{6FC6BD5A-12AB-4ACA-9363-1BE88F24993A}">
      <dsp:nvSpPr>
        <dsp:cNvPr id="0" name=""/>
        <dsp:cNvSpPr/>
      </dsp:nvSpPr>
      <dsp:spPr>
        <a:xfrm>
          <a:off x="1534349" y="201511"/>
          <a:ext cx="1332309" cy="398620"/>
        </a:xfrm>
        <a:prstGeom prst="roundRect">
          <a:avLst>
            <a:gd name="adj" fmla="val 10000"/>
          </a:avLst>
        </a:prstGeom>
        <a:solidFill>
          <a:srgbClr val="93CDDD"/>
        </a:solidFill>
        <a:ln w="22225" cap="rnd" cmpd="sng" algn="ctr">
          <a:solidFill>
            <a:srgbClr val="EEECE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16510" rIns="24765" bIns="16510" numCol="1" spcCol="1270" anchor="ctr" anchorCtr="0">
          <a:noAutofit/>
        </a:bodyPr>
        <a:lstStyle/>
        <a:p>
          <a:pPr lvl="0" algn="ctr" defTabSz="577850">
            <a:lnSpc>
              <a:spcPct val="90000"/>
            </a:lnSpc>
            <a:spcBef>
              <a:spcPct val="0"/>
            </a:spcBef>
            <a:spcAft>
              <a:spcPct val="35000"/>
            </a:spcAft>
          </a:pPr>
          <a:r>
            <a:rPr lang="es-ES" sz="1300" b="1" kern="1200" dirty="0"/>
            <a:t>CLIENT ORIENTATION</a:t>
          </a:r>
        </a:p>
      </dsp:txBody>
      <dsp:txXfrm>
        <a:off x="1546024" y="213186"/>
        <a:ext cx="1308959" cy="375270"/>
      </dsp:txXfrm>
    </dsp:sp>
    <dsp:sp modelId="{F7AB4589-3B57-48AB-AD66-DF37EB00CA39}">
      <dsp:nvSpPr>
        <dsp:cNvPr id="0" name=""/>
        <dsp:cNvSpPr/>
      </dsp:nvSpPr>
      <dsp:spPr>
        <a:xfrm>
          <a:off x="1667580" y="600132"/>
          <a:ext cx="133230" cy="298965"/>
        </a:xfrm>
        <a:custGeom>
          <a:avLst/>
          <a:gdLst/>
          <a:ahLst/>
          <a:cxnLst/>
          <a:rect l="0" t="0" r="0" b="0"/>
          <a:pathLst>
            <a:path>
              <a:moveTo>
                <a:pt x="0" y="0"/>
              </a:moveTo>
              <a:lnTo>
                <a:pt x="0" y="298965"/>
              </a:lnTo>
              <a:lnTo>
                <a:pt x="133230" y="298965"/>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D682556-CB44-4D95-AE87-E7E1D3C09BF8}">
      <dsp:nvSpPr>
        <dsp:cNvPr id="0" name=""/>
        <dsp:cNvSpPr/>
      </dsp:nvSpPr>
      <dsp:spPr>
        <a:xfrm>
          <a:off x="1800811" y="699787"/>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Spain loyalty</a:t>
          </a:r>
        </a:p>
      </dsp:txBody>
      <dsp:txXfrm>
        <a:off x="1812486" y="711462"/>
        <a:ext cx="1042497" cy="375270"/>
      </dsp:txXfrm>
    </dsp:sp>
    <dsp:sp modelId="{56FB92DE-91DC-4F6C-AAB6-15CC8FAFE1C6}">
      <dsp:nvSpPr>
        <dsp:cNvPr id="0" name=""/>
        <dsp:cNvSpPr/>
      </dsp:nvSpPr>
      <dsp:spPr>
        <a:xfrm>
          <a:off x="1667580" y="600132"/>
          <a:ext cx="133230" cy="797241"/>
        </a:xfrm>
        <a:custGeom>
          <a:avLst/>
          <a:gdLst/>
          <a:ahLst/>
          <a:cxnLst/>
          <a:rect l="0" t="0" r="0" b="0"/>
          <a:pathLst>
            <a:path>
              <a:moveTo>
                <a:pt x="0" y="0"/>
              </a:moveTo>
              <a:lnTo>
                <a:pt x="0" y="797241"/>
              </a:lnTo>
              <a:lnTo>
                <a:pt x="133230" y="797241"/>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C69530D-51E0-4195-8581-78C4A018AB6D}">
      <dsp:nvSpPr>
        <dsp:cNvPr id="0" name=""/>
        <dsp:cNvSpPr/>
      </dsp:nvSpPr>
      <dsp:spPr>
        <a:xfrm>
          <a:off x="1800811" y="1198063"/>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Encourage national demand</a:t>
          </a:r>
        </a:p>
      </dsp:txBody>
      <dsp:txXfrm>
        <a:off x="1812486" y="1209738"/>
        <a:ext cx="1042497" cy="375270"/>
      </dsp:txXfrm>
    </dsp:sp>
    <dsp:sp modelId="{AEEA8EC2-1A28-495F-A3C5-04831E986797}">
      <dsp:nvSpPr>
        <dsp:cNvPr id="0" name=""/>
        <dsp:cNvSpPr/>
      </dsp:nvSpPr>
      <dsp:spPr>
        <a:xfrm>
          <a:off x="1667580" y="600132"/>
          <a:ext cx="133230" cy="1295517"/>
        </a:xfrm>
        <a:custGeom>
          <a:avLst/>
          <a:gdLst/>
          <a:ahLst/>
          <a:cxnLst/>
          <a:rect l="0" t="0" r="0" b="0"/>
          <a:pathLst>
            <a:path>
              <a:moveTo>
                <a:pt x="0" y="0"/>
              </a:moveTo>
              <a:lnTo>
                <a:pt x="0" y="1295517"/>
              </a:lnTo>
              <a:lnTo>
                <a:pt x="133230" y="1295517"/>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327D9E2-871D-4F85-BB65-0D0DE410595C}">
      <dsp:nvSpPr>
        <dsp:cNvPr id="0" name=""/>
        <dsp:cNvSpPr/>
      </dsp:nvSpPr>
      <dsp:spPr>
        <a:xfrm>
          <a:off x="1800811" y="1696339"/>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New airport taxes</a:t>
          </a:r>
        </a:p>
      </dsp:txBody>
      <dsp:txXfrm>
        <a:off x="1812486" y="1708014"/>
        <a:ext cx="1042497" cy="375270"/>
      </dsp:txXfrm>
    </dsp:sp>
    <dsp:sp modelId="{D22BFAED-2609-4C8B-A076-8FEF58901C42}">
      <dsp:nvSpPr>
        <dsp:cNvPr id="0" name=""/>
        <dsp:cNvSpPr/>
      </dsp:nvSpPr>
      <dsp:spPr>
        <a:xfrm>
          <a:off x="1667580" y="600132"/>
          <a:ext cx="133230" cy="1793792"/>
        </a:xfrm>
        <a:custGeom>
          <a:avLst/>
          <a:gdLst/>
          <a:ahLst/>
          <a:cxnLst/>
          <a:rect l="0" t="0" r="0" b="0"/>
          <a:pathLst>
            <a:path>
              <a:moveTo>
                <a:pt x="0" y="0"/>
              </a:moveTo>
              <a:lnTo>
                <a:pt x="0" y="1793792"/>
              </a:lnTo>
              <a:lnTo>
                <a:pt x="133230" y="1793792"/>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30B870-27FF-4D52-ACB2-C7651F8B58D2}">
      <dsp:nvSpPr>
        <dsp:cNvPr id="0" name=""/>
        <dsp:cNvSpPr/>
      </dsp:nvSpPr>
      <dsp:spPr>
        <a:xfrm>
          <a:off x="1800811" y="2194614"/>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Optimise visa processing</a:t>
          </a:r>
        </a:p>
      </dsp:txBody>
      <dsp:txXfrm>
        <a:off x="1812486" y="2206289"/>
        <a:ext cx="1042497" cy="375270"/>
      </dsp:txXfrm>
    </dsp:sp>
    <dsp:sp modelId="{FC9D3E1A-417E-4022-9094-20C2B1D16B14}">
      <dsp:nvSpPr>
        <dsp:cNvPr id="0" name=""/>
        <dsp:cNvSpPr/>
      </dsp:nvSpPr>
      <dsp:spPr>
        <a:xfrm>
          <a:off x="3065969" y="201511"/>
          <a:ext cx="1332309" cy="398620"/>
        </a:xfrm>
        <a:prstGeom prst="roundRect">
          <a:avLst>
            <a:gd name="adj" fmla="val 10000"/>
          </a:avLst>
        </a:prstGeom>
        <a:solidFill>
          <a:srgbClr val="BAB0A9"/>
        </a:solidFill>
        <a:ln w="22225" cap="rnd" cmpd="sng" algn="ctr">
          <a:solidFill>
            <a:srgbClr val="EEECE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16510" rIns="24765" bIns="16510" numCol="1" spcCol="1270" anchor="ctr" anchorCtr="0">
          <a:noAutofit/>
        </a:bodyPr>
        <a:lstStyle/>
        <a:p>
          <a:pPr lvl="0" algn="ctr" defTabSz="577850">
            <a:lnSpc>
              <a:spcPct val="90000"/>
            </a:lnSpc>
            <a:spcBef>
              <a:spcPct val="0"/>
            </a:spcBef>
            <a:spcAft>
              <a:spcPct val="35000"/>
            </a:spcAft>
          </a:pPr>
          <a:r>
            <a:rPr lang="es-ES" sz="1300" b="1" kern="1200" dirty="0"/>
            <a:t>SUPPLY &amp; DESTINATIONS</a:t>
          </a:r>
        </a:p>
      </dsp:txBody>
      <dsp:txXfrm>
        <a:off x="3077644" y="213186"/>
        <a:ext cx="1308959" cy="375270"/>
      </dsp:txXfrm>
    </dsp:sp>
    <dsp:sp modelId="{9EE2753B-AE49-4AE0-ABEC-5D060E7F6ED3}">
      <dsp:nvSpPr>
        <dsp:cNvPr id="0" name=""/>
        <dsp:cNvSpPr/>
      </dsp:nvSpPr>
      <dsp:spPr>
        <a:xfrm>
          <a:off x="3199200" y="600132"/>
          <a:ext cx="133230" cy="298965"/>
        </a:xfrm>
        <a:custGeom>
          <a:avLst/>
          <a:gdLst/>
          <a:ahLst/>
          <a:cxnLst/>
          <a:rect l="0" t="0" r="0" b="0"/>
          <a:pathLst>
            <a:path>
              <a:moveTo>
                <a:pt x="0" y="0"/>
              </a:moveTo>
              <a:lnTo>
                <a:pt x="0" y="298965"/>
              </a:lnTo>
              <a:lnTo>
                <a:pt x="133230" y="298965"/>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21FB670-47B9-4041-B854-29C8E40012C3}">
      <dsp:nvSpPr>
        <dsp:cNvPr id="0" name=""/>
        <dsp:cNvSpPr/>
      </dsp:nvSpPr>
      <dsp:spPr>
        <a:xfrm>
          <a:off x="3332431" y="699787"/>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Support to mature destinations’ restructuring</a:t>
          </a:r>
        </a:p>
      </dsp:txBody>
      <dsp:txXfrm>
        <a:off x="3344106" y="711462"/>
        <a:ext cx="1042497" cy="375270"/>
      </dsp:txXfrm>
    </dsp:sp>
    <dsp:sp modelId="{7833B9E9-1D7D-4F6D-A7D7-2FBCC9CC5B28}">
      <dsp:nvSpPr>
        <dsp:cNvPr id="0" name=""/>
        <dsp:cNvSpPr/>
      </dsp:nvSpPr>
      <dsp:spPr>
        <a:xfrm>
          <a:off x="3199200" y="600132"/>
          <a:ext cx="133230" cy="797241"/>
        </a:xfrm>
        <a:custGeom>
          <a:avLst/>
          <a:gdLst/>
          <a:ahLst/>
          <a:cxnLst/>
          <a:rect l="0" t="0" r="0" b="0"/>
          <a:pathLst>
            <a:path>
              <a:moveTo>
                <a:pt x="0" y="0"/>
              </a:moveTo>
              <a:lnTo>
                <a:pt x="0" y="797241"/>
              </a:lnTo>
              <a:lnTo>
                <a:pt x="133230" y="797241"/>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D52AA7-297C-4058-886F-7AB92ECBBDD7}">
      <dsp:nvSpPr>
        <dsp:cNvPr id="0" name=""/>
        <dsp:cNvSpPr/>
      </dsp:nvSpPr>
      <dsp:spPr>
        <a:xfrm>
          <a:off x="3332431" y="1198063"/>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t" anchorCtr="0">
          <a:noAutofit/>
        </a:bodyPr>
        <a:lstStyle/>
        <a:p>
          <a:pPr lvl="0" algn="ctr" defTabSz="400050">
            <a:lnSpc>
              <a:spcPct val="90000"/>
            </a:lnSpc>
            <a:spcBef>
              <a:spcPct val="0"/>
            </a:spcBef>
            <a:spcAft>
              <a:spcPct val="35000"/>
            </a:spcAft>
          </a:pPr>
          <a:r>
            <a:rPr lang="es-ES" sz="900" kern="1200" dirty="0"/>
            <a:t>Credits to update infrastructures</a:t>
          </a:r>
        </a:p>
        <a:p>
          <a:pPr marL="57150" lvl="1" indent="-57150" algn="ctr" defTabSz="400050">
            <a:lnSpc>
              <a:spcPct val="90000"/>
            </a:lnSpc>
            <a:spcBef>
              <a:spcPct val="0"/>
            </a:spcBef>
            <a:spcAft>
              <a:spcPct val="15000"/>
            </a:spcAft>
            <a:buChar char="••"/>
          </a:pPr>
          <a:endParaRPr lang="es-ES" sz="900" kern="1200" dirty="0"/>
        </a:p>
        <a:p>
          <a:pPr marL="57150" lvl="1" indent="-57150" algn="ctr" defTabSz="400050">
            <a:lnSpc>
              <a:spcPct val="90000"/>
            </a:lnSpc>
            <a:spcBef>
              <a:spcPct val="0"/>
            </a:spcBef>
            <a:spcAft>
              <a:spcPct val="15000"/>
            </a:spcAft>
            <a:buChar char="••"/>
          </a:pPr>
          <a:endParaRPr lang="es-ES" sz="900" kern="1200" dirty="0"/>
        </a:p>
      </dsp:txBody>
      <dsp:txXfrm>
        <a:off x="3344106" y="1209738"/>
        <a:ext cx="1042497" cy="375270"/>
      </dsp:txXfrm>
    </dsp:sp>
    <dsp:sp modelId="{F99E1BBC-B59E-4C7D-BF93-5BF80E2EAEF4}">
      <dsp:nvSpPr>
        <dsp:cNvPr id="0" name=""/>
        <dsp:cNvSpPr/>
      </dsp:nvSpPr>
      <dsp:spPr>
        <a:xfrm>
          <a:off x="3199200" y="600132"/>
          <a:ext cx="133230" cy="1295517"/>
        </a:xfrm>
        <a:custGeom>
          <a:avLst/>
          <a:gdLst/>
          <a:ahLst/>
          <a:cxnLst/>
          <a:rect l="0" t="0" r="0" b="0"/>
          <a:pathLst>
            <a:path>
              <a:moveTo>
                <a:pt x="0" y="0"/>
              </a:moveTo>
              <a:lnTo>
                <a:pt x="0" y="1295517"/>
              </a:lnTo>
              <a:lnTo>
                <a:pt x="133230" y="1295517"/>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F84909-4752-4310-8BEA-19C7A9877E60}">
      <dsp:nvSpPr>
        <dsp:cNvPr id="0" name=""/>
        <dsp:cNvSpPr/>
      </dsp:nvSpPr>
      <dsp:spPr>
        <a:xfrm>
          <a:off x="3332431" y="1696339"/>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Redefine</a:t>
          </a:r>
        </a:p>
        <a:p>
          <a:pPr lvl="0" algn="ctr" defTabSz="400050">
            <a:lnSpc>
              <a:spcPct val="90000"/>
            </a:lnSpc>
            <a:spcBef>
              <a:spcPct val="0"/>
            </a:spcBef>
            <a:spcAft>
              <a:spcPct val="35000"/>
            </a:spcAft>
          </a:pPr>
          <a:r>
            <a:rPr lang="es-ES" sz="900" kern="1200" dirty="0"/>
            <a:t>local small destinations</a:t>
          </a:r>
        </a:p>
      </dsp:txBody>
      <dsp:txXfrm>
        <a:off x="3344106" y="1708014"/>
        <a:ext cx="1042497" cy="375270"/>
      </dsp:txXfrm>
    </dsp:sp>
    <dsp:sp modelId="{B6422C49-E0AE-4E9F-BE8D-0BF68164EEC3}">
      <dsp:nvSpPr>
        <dsp:cNvPr id="0" name=""/>
        <dsp:cNvSpPr/>
      </dsp:nvSpPr>
      <dsp:spPr>
        <a:xfrm>
          <a:off x="3199200" y="600132"/>
          <a:ext cx="133230" cy="1793792"/>
        </a:xfrm>
        <a:custGeom>
          <a:avLst/>
          <a:gdLst/>
          <a:ahLst/>
          <a:cxnLst/>
          <a:rect l="0" t="0" r="0" b="0"/>
          <a:pathLst>
            <a:path>
              <a:moveTo>
                <a:pt x="0" y="0"/>
              </a:moveTo>
              <a:lnTo>
                <a:pt x="0" y="1793792"/>
              </a:lnTo>
              <a:lnTo>
                <a:pt x="133230" y="1793792"/>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C8AE62C-5CA6-4520-B8FE-DF6B3CA914A8}">
      <dsp:nvSpPr>
        <dsp:cNvPr id="0" name=""/>
        <dsp:cNvSpPr/>
      </dsp:nvSpPr>
      <dsp:spPr>
        <a:xfrm>
          <a:off x="3332431" y="2194614"/>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Intelligent destinations</a:t>
          </a:r>
        </a:p>
      </dsp:txBody>
      <dsp:txXfrm>
        <a:off x="3344106" y="2206289"/>
        <a:ext cx="1042497" cy="375270"/>
      </dsp:txXfrm>
    </dsp:sp>
    <dsp:sp modelId="{B75CAA3E-F51C-46E5-B7D3-2640A2C5AA92}">
      <dsp:nvSpPr>
        <dsp:cNvPr id="0" name=""/>
        <dsp:cNvSpPr/>
      </dsp:nvSpPr>
      <dsp:spPr>
        <a:xfrm>
          <a:off x="3199200" y="600132"/>
          <a:ext cx="133230" cy="2375334"/>
        </a:xfrm>
        <a:custGeom>
          <a:avLst/>
          <a:gdLst/>
          <a:ahLst/>
          <a:cxnLst/>
          <a:rect l="0" t="0" r="0" b="0"/>
          <a:pathLst>
            <a:path>
              <a:moveTo>
                <a:pt x="0" y="0"/>
              </a:moveTo>
              <a:lnTo>
                <a:pt x="0" y="2375334"/>
              </a:lnTo>
              <a:lnTo>
                <a:pt x="133230" y="2375334"/>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2DCC9F-AD60-41B4-B1E1-E54C9195DBB8}">
      <dsp:nvSpPr>
        <dsp:cNvPr id="0" name=""/>
        <dsp:cNvSpPr/>
      </dsp:nvSpPr>
      <dsp:spPr>
        <a:xfrm>
          <a:off x="3332431" y="2692890"/>
          <a:ext cx="1065847" cy="565152"/>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Network of agencies specialised in experiences</a:t>
          </a:r>
        </a:p>
      </dsp:txBody>
      <dsp:txXfrm>
        <a:off x="3348984" y="2709443"/>
        <a:ext cx="1032741" cy="532046"/>
      </dsp:txXfrm>
    </dsp:sp>
    <dsp:sp modelId="{7AB05358-49D6-4D45-A8FD-33B2FDA77F63}">
      <dsp:nvSpPr>
        <dsp:cNvPr id="0" name=""/>
        <dsp:cNvSpPr/>
      </dsp:nvSpPr>
      <dsp:spPr>
        <a:xfrm>
          <a:off x="3199200" y="600132"/>
          <a:ext cx="133230" cy="2956876"/>
        </a:xfrm>
        <a:custGeom>
          <a:avLst/>
          <a:gdLst/>
          <a:ahLst/>
          <a:cxnLst/>
          <a:rect l="0" t="0" r="0" b="0"/>
          <a:pathLst>
            <a:path>
              <a:moveTo>
                <a:pt x="0" y="0"/>
              </a:moveTo>
              <a:lnTo>
                <a:pt x="0" y="2956876"/>
              </a:lnTo>
              <a:lnTo>
                <a:pt x="133230" y="2956876"/>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59B04FE-22D2-4DBF-824B-AB1DDEE98D85}">
      <dsp:nvSpPr>
        <dsp:cNvPr id="0" name=""/>
        <dsp:cNvSpPr/>
      </dsp:nvSpPr>
      <dsp:spPr>
        <a:xfrm>
          <a:off x="3332431" y="3357698"/>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Homogenise classification</a:t>
          </a:r>
        </a:p>
      </dsp:txBody>
      <dsp:txXfrm>
        <a:off x="3344106" y="3369373"/>
        <a:ext cx="1042497" cy="375270"/>
      </dsp:txXfrm>
    </dsp:sp>
    <dsp:sp modelId="{080F6C20-A0CC-4A2B-9E4A-2E6B55594A52}">
      <dsp:nvSpPr>
        <dsp:cNvPr id="0" name=""/>
        <dsp:cNvSpPr/>
      </dsp:nvSpPr>
      <dsp:spPr>
        <a:xfrm>
          <a:off x="3199200" y="600132"/>
          <a:ext cx="133230" cy="3455151"/>
        </a:xfrm>
        <a:custGeom>
          <a:avLst/>
          <a:gdLst/>
          <a:ahLst/>
          <a:cxnLst/>
          <a:rect l="0" t="0" r="0" b="0"/>
          <a:pathLst>
            <a:path>
              <a:moveTo>
                <a:pt x="0" y="0"/>
              </a:moveTo>
              <a:lnTo>
                <a:pt x="0" y="3455151"/>
              </a:lnTo>
              <a:lnTo>
                <a:pt x="133230" y="3455151"/>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557DBA9-C77E-424A-909F-934751977341}">
      <dsp:nvSpPr>
        <dsp:cNvPr id="0" name=""/>
        <dsp:cNvSpPr/>
      </dsp:nvSpPr>
      <dsp:spPr>
        <a:xfrm>
          <a:off x="3332431" y="3855973"/>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Developmetn of Spanish Tourism Quality System</a:t>
          </a:r>
        </a:p>
      </dsp:txBody>
      <dsp:txXfrm>
        <a:off x="3344106" y="3867648"/>
        <a:ext cx="1042497" cy="375270"/>
      </dsp:txXfrm>
    </dsp:sp>
    <dsp:sp modelId="{F7BC7CBF-7AF0-4634-8C07-D04F9AF996D8}">
      <dsp:nvSpPr>
        <dsp:cNvPr id="0" name=""/>
        <dsp:cNvSpPr/>
      </dsp:nvSpPr>
      <dsp:spPr>
        <a:xfrm>
          <a:off x="3199200" y="600132"/>
          <a:ext cx="133230" cy="3953427"/>
        </a:xfrm>
        <a:custGeom>
          <a:avLst/>
          <a:gdLst/>
          <a:ahLst/>
          <a:cxnLst/>
          <a:rect l="0" t="0" r="0" b="0"/>
          <a:pathLst>
            <a:path>
              <a:moveTo>
                <a:pt x="0" y="0"/>
              </a:moveTo>
              <a:lnTo>
                <a:pt x="0" y="3953427"/>
              </a:lnTo>
              <a:lnTo>
                <a:pt x="133230" y="3953427"/>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589A02-3959-4BD3-9047-5DE08299823B}">
      <dsp:nvSpPr>
        <dsp:cNvPr id="0" name=""/>
        <dsp:cNvSpPr/>
      </dsp:nvSpPr>
      <dsp:spPr>
        <a:xfrm>
          <a:off x="3332431" y="4354249"/>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Cultural, natural and gastronomic heritage</a:t>
          </a:r>
        </a:p>
      </dsp:txBody>
      <dsp:txXfrm>
        <a:off x="3344106" y="4365924"/>
        <a:ext cx="1042497" cy="375270"/>
      </dsp:txXfrm>
    </dsp:sp>
    <dsp:sp modelId="{223BF9F6-FBBD-487B-A6C6-3C936D3EB5CA}">
      <dsp:nvSpPr>
        <dsp:cNvPr id="0" name=""/>
        <dsp:cNvSpPr/>
      </dsp:nvSpPr>
      <dsp:spPr>
        <a:xfrm>
          <a:off x="3199200" y="600132"/>
          <a:ext cx="133230" cy="4451703"/>
        </a:xfrm>
        <a:custGeom>
          <a:avLst/>
          <a:gdLst/>
          <a:ahLst/>
          <a:cxnLst/>
          <a:rect l="0" t="0" r="0" b="0"/>
          <a:pathLst>
            <a:path>
              <a:moveTo>
                <a:pt x="0" y="0"/>
              </a:moveTo>
              <a:lnTo>
                <a:pt x="0" y="4451703"/>
              </a:lnTo>
              <a:lnTo>
                <a:pt x="133230" y="4451703"/>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68D77F4-B449-40C0-B9BE-53318A5E942A}">
      <dsp:nvSpPr>
        <dsp:cNvPr id="0" name=""/>
        <dsp:cNvSpPr/>
      </dsp:nvSpPr>
      <dsp:spPr>
        <a:xfrm>
          <a:off x="3332431" y="4852525"/>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Encourage Sustainable tourism</a:t>
          </a:r>
        </a:p>
      </dsp:txBody>
      <dsp:txXfrm>
        <a:off x="3344106" y="4864200"/>
        <a:ext cx="1042497" cy="375270"/>
      </dsp:txXfrm>
    </dsp:sp>
    <dsp:sp modelId="{31C237AA-2F36-4434-B689-8E3821D89D4B}">
      <dsp:nvSpPr>
        <dsp:cNvPr id="0" name=""/>
        <dsp:cNvSpPr/>
      </dsp:nvSpPr>
      <dsp:spPr>
        <a:xfrm>
          <a:off x="4597589" y="201511"/>
          <a:ext cx="1332309" cy="398620"/>
        </a:xfrm>
        <a:prstGeom prst="roundRect">
          <a:avLst>
            <a:gd name="adj" fmla="val 10000"/>
          </a:avLst>
        </a:prstGeom>
        <a:solidFill>
          <a:srgbClr val="960F68"/>
        </a:solidFill>
        <a:ln w="22225" cap="rnd" cmpd="sng" algn="ctr">
          <a:solidFill>
            <a:srgbClr val="EEECE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lvl="0" algn="ctr" defTabSz="533400">
            <a:lnSpc>
              <a:spcPct val="90000"/>
            </a:lnSpc>
            <a:spcBef>
              <a:spcPct val="0"/>
            </a:spcBef>
            <a:spcAft>
              <a:spcPct val="35000"/>
            </a:spcAft>
          </a:pPr>
          <a:r>
            <a:rPr lang="es-ES" sz="1200" b="1" kern="1200" dirty="0"/>
            <a:t>ALIGNMENT</a:t>
          </a:r>
        </a:p>
      </dsp:txBody>
      <dsp:txXfrm>
        <a:off x="4609264" y="213186"/>
        <a:ext cx="1308959" cy="375270"/>
      </dsp:txXfrm>
    </dsp:sp>
    <dsp:sp modelId="{74AAC3C7-D93C-4FFA-ABD7-90B3E4E685D1}">
      <dsp:nvSpPr>
        <dsp:cNvPr id="0" name=""/>
        <dsp:cNvSpPr/>
      </dsp:nvSpPr>
      <dsp:spPr>
        <a:xfrm>
          <a:off x="4730820" y="600132"/>
          <a:ext cx="133230" cy="298965"/>
        </a:xfrm>
        <a:custGeom>
          <a:avLst/>
          <a:gdLst/>
          <a:ahLst/>
          <a:cxnLst/>
          <a:rect l="0" t="0" r="0" b="0"/>
          <a:pathLst>
            <a:path>
              <a:moveTo>
                <a:pt x="0" y="0"/>
              </a:moveTo>
              <a:lnTo>
                <a:pt x="0" y="298965"/>
              </a:lnTo>
              <a:lnTo>
                <a:pt x="133230" y="298965"/>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14C1D0-61A0-4EF9-8528-72F79E0ADA47}">
      <dsp:nvSpPr>
        <dsp:cNvPr id="0" name=""/>
        <dsp:cNvSpPr/>
      </dsp:nvSpPr>
      <dsp:spPr>
        <a:xfrm>
          <a:off x="4864051" y="699787"/>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Analise the impact on tourism of new regulations</a:t>
          </a:r>
        </a:p>
      </dsp:txBody>
      <dsp:txXfrm>
        <a:off x="4875726" y="711462"/>
        <a:ext cx="1042497" cy="375270"/>
      </dsp:txXfrm>
    </dsp:sp>
    <dsp:sp modelId="{FB814AB7-978C-40EC-BDA4-568DCF9523D7}">
      <dsp:nvSpPr>
        <dsp:cNvPr id="0" name=""/>
        <dsp:cNvSpPr/>
      </dsp:nvSpPr>
      <dsp:spPr>
        <a:xfrm>
          <a:off x="4730820" y="600132"/>
          <a:ext cx="133230" cy="797241"/>
        </a:xfrm>
        <a:custGeom>
          <a:avLst/>
          <a:gdLst/>
          <a:ahLst/>
          <a:cxnLst/>
          <a:rect l="0" t="0" r="0" b="0"/>
          <a:pathLst>
            <a:path>
              <a:moveTo>
                <a:pt x="0" y="0"/>
              </a:moveTo>
              <a:lnTo>
                <a:pt x="0" y="797241"/>
              </a:lnTo>
              <a:lnTo>
                <a:pt x="133230" y="797241"/>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0145ED-C46D-4F8F-8871-0E0882D781ED}">
      <dsp:nvSpPr>
        <dsp:cNvPr id="0" name=""/>
        <dsp:cNvSpPr/>
      </dsp:nvSpPr>
      <dsp:spPr>
        <a:xfrm>
          <a:off x="4864051" y="1198063"/>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Market unitiy</a:t>
          </a:r>
        </a:p>
      </dsp:txBody>
      <dsp:txXfrm>
        <a:off x="4875726" y="1209738"/>
        <a:ext cx="1042497" cy="375270"/>
      </dsp:txXfrm>
    </dsp:sp>
    <dsp:sp modelId="{ECEB7F9B-8B70-4092-9403-C5F067F64176}">
      <dsp:nvSpPr>
        <dsp:cNvPr id="0" name=""/>
        <dsp:cNvSpPr/>
      </dsp:nvSpPr>
      <dsp:spPr>
        <a:xfrm>
          <a:off x="4730820" y="600132"/>
          <a:ext cx="133230" cy="1295517"/>
        </a:xfrm>
        <a:custGeom>
          <a:avLst/>
          <a:gdLst/>
          <a:ahLst/>
          <a:cxnLst/>
          <a:rect l="0" t="0" r="0" b="0"/>
          <a:pathLst>
            <a:path>
              <a:moveTo>
                <a:pt x="0" y="0"/>
              </a:moveTo>
              <a:lnTo>
                <a:pt x="0" y="1295517"/>
              </a:lnTo>
              <a:lnTo>
                <a:pt x="133230" y="1295517"/>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79E7E2-4C6D-4EBE-B573-3C96A371AC38}">
      <dsp:nvSpPr>
        <dsp:cNvPr id="0" name=""/>
        <dsp:cNvSpPr/>
      </dsp:nvSpPr>
      <dsp:spPr>
        <a:xfrm>
          <a:off x="4864051" y="1696339"/>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Changes in legislation</a:t>
          </a:r>
        </a:p>
      </dsp:txBody>
      <dsp:txXfrm>
        <a:off x="4875726" y="1708014"/>
        <a:ext cx="1042497" cy="375270"/>
      </dsp:txXfrm>
    </dsp:sp>
    <dsp:sp modelId="{7F2341E0-6DF6-4443-BE7A-5076D4260DB2}">
      <dsp:nvSpPr>
        <dsp:cNvPr id="0" name=""/>
        <dsp:cNvSpPr/>
      </dsp:nvSpPr>
      <dsp:spPr>
        <a:xfrm>
          <a:off x="4730820" y="600132"/>
          <a:ext cx="133230" cy="1954199"/>
        </a:xfrm>
        <a:custGeom>
          <a:avLst/>
          <a:gdLst/>
          <a:ahLst/>
          <a:cxnLst/>
          <a:rect l="0" t="0" r="0" b="0"/>
          <a:pathLst>
            <a:path>
              <a:moveTo>
                <a:pt x="0" y="0"/>
              </a:moveTo>
              <a:lnTo>
                <a:pt x="0" y="1954199"/>
              </a:lnTo>
              <a:lnTo>
                <a:pt x="133230" y="1954199"/>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31957E7-EE92-478B-B29D-39E32F157818}">
      <dsp:nvSpPr>
        <dsp:cNvPr id="0" name=""/>
        <dsp:cNvSpPr/>
      </dsp:nvSpPr>
      <dsp:spPr>
        <a:xfrm>
          <a:off x="4864051" y="2194614"/>
          <a:ext cx="1065847" cy="719434"/>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Private sector starts to have an input on Tourspain’s decision making </a:t>
          </a:r>
        </a:p>
      </dsp:txBody>
      <dsp:txXfrm>
        <a:off x="4885123" y="2215686"/>
        <a:ext cx="1023703" cy="677290"/>
      </dsp:txXfrm>
    </dsp:sp>
    <dsp:sp modelId="{90210731-0E27-42AD-BFED-C4858B6B04D1}">
      <dsp:nvSpPr>
        <dsp:cNvPr id="0" name=""/>
        <dsp:cNvSpPr/>
      </dsp:nvSpPr>
      <dsp:spPr>
        <a:xfrm>
          <a:off x="4730820" y="600132"/>
          <a:ext cx="133230" cy="2612882"/>
        </a:xfrm>
        <a:custGeom>
          <a:avLst/>
          <a:gdLst/>
          <a:ahLst/>
          <a:cxnLst/>
          <a:rect l="0" t="0" r="0" b="0"/>
          <a:pathLst>
            <a:path>
              <a:moveTo>
                <a:pt x="0" y="0"/>
              </a:moveTo>
              <a:lnTo>
                <a:pt x="0" y="2612882"/>
              </a:lnTo>
              <a:lnTo>
                <a:pt x="133230" y="2612882"/>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1D76E87-1CC8-483F-B945-33F3D0BF5DD5}">
      <dsp:nvSpPr>
        <dsp:cNvPr id="0" name=""/>
        <dsp:cNvSpPr/>
      </dsp:nvSpPr>
      <dsp:spPr>
        <a:xfrm>
          <a:off x="4864051" y="3013704"/>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Support internationalisation</a:t>
          </a:r>
        </a:p>
      </dsp:txBody>
      <dsp:txXfrm>
        <a:off x="4875726" y="3025379"/>
        <a:ext cx="1042497" cy="375270"/>
      </dsp:txXfrm>
    </dsp:sp>
    <dsp:sp modelId="{FA9DF21D-FACB-4C3F-8DCD-0AB4D1E26D8F}">
      <dsp:nvSpPr>
        <dsp:cNvPr id="0" name=""/>
        <dsp:cNvSpPr/>
      </dsp:nvSpPr>
      <dsp:spPr>
        <a:xfrm>
          <a:off x="4730820" y="600132"/>
          <a:ext cx="133230" cy="3111158"/>
        </a:xfrm>
        <a:custGeom>
          <a:avLst/>
          <a:gdLst/>
          <a:ahLst/>
          <a:cxnLst/>
          <a:rect l="0" t="0" r="0" b="0"/>
          <a:pathLst>
            <a:path>
              <a:moveTo>
                <a:pt x="0" y="0"/>
              </a:moveTo>
              <a:lnTo>
                <a:pt x="0" y="3111158"/>
              </a:lnTo>
              <a:lnTo>
                <a:pt x="133230" y="3111158"/>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FE20E1A-0FE7-4D98-BAC3-619C697F4A45}">
      <dsp:nvSpPr>
        <dsp:cNvPr id="0" name=""/>
        <dsp:cNvSpPr/>
      </dsp:nvSpPr>
      <dsp:spPr>
        <a:xfrm>
          <a:off x="4864051" y="3511980"/>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Cutting red tape</a:t>
          </a:r>
        </a:p>
      </dsp:txBody>
      <dsp:txXfrm>
        <a:off x="4875726" y="3523655"/>
        <a:ext cx="1042497" cy="375270"/>
      </dsp:txXfrm>
    </dsp:sp>
    <dsp:sp modelId="{8C01DA46-C552-481C-BDA8-0555A1A0CC51}">
      <dsp:nvSpPr>
        <dsp:cNvPr id="0" name=""/>
        <dsp:cNvSpPr/>
      </dsp:nvSpPr>
      <dsp:spPr>
        <a:xfrm>
          <a:off x="6129209" y="201511"/>
          <a:ext cx="1332309" cy="398620"/>
        </a:xfrm>
        <a:prstGeom prst="roundRect">
          <a:avLst>
            <a:gd name="adj" fmla="val 10000"/>
          </a:avLst>
        </a:prstGeom>
        <a:solidFill>
          <a:srgbClr val="215968"/>
        </a:solidFill>
        <a:ln w="22225" cap="rnd" cmpd="sng" algn="ctr">
          <a:solidFill>
            <a:srgbClr val="EEECE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lvl="0" algn="ctr" defTabSz="533400">
            <a:lnSpc>
              <a:spcPct val="90000"/>
            </a:lnSpc>
            <a:spcBef>
              <a:spcPct val="0"/>
            </a:spcBef>
            <a:spcAft>
              <a:spcPct val="35000"/>
            </a:spcAft>
          </a:pPr>
          <a:r>
            <a:rPr lang="es-ES" sz="1200" b="1" kern="1200" dirty="0"/>
            <a:t>KNOWLEDGE</a:t>
          </a:r>
        </a:p>
      </dsp:txBody>
      <dsp:txXfrm>
        <a:off x="6140884" y="213186"/>
        <a:ext cx="1308959" cy="375270"/>
      </dsp:txXfrm>
    </dsp:sp>
    <dsp:sp modelId="{7CD97AF4-F4C6-4F88-AF0E-3D4F47935ECD}">
      <dsp:nvSpPr>
        <dsp:cNvPr id="0" name=""/>
        <dsp:cNvSpPr/>
      </dsp:nvSpPr>
      <dsp:spPr>
        <a:xfrm>
          <a:off x="6262440" y="600132"/>
          <a:ext cx="133230" cy="298965"/>
        </a:xfrm>
        <a:custGeom>
          <a:avLst/>
          <a:gdLst/>
          <a:ahLst/>
          <a:cxnLst/>
          <a:rect l="0" t="0" r="0" b="0"/>
          <a:pathLst>
            <a:path>
              <a:moveTo>
                <a:pt x="0" y="0"/>
              </a:moveTo>
              <a:lnTo>
                <a:pt x="0" y="298965"/>
              </a:lnTo>
              <a:lnTo>
                <a:pt x="133230" y="298965"/>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AB661EF-F583-4F58-B405-451D3B0E18FA}">
      <dsp:nvSpPr>
        <dsp:cNvPr id="0" name=""/>
        <dsp:cNvSpPr/>
      </dsp:nvSpPr>
      <dsp:spPr>
        <a:xfrm>
          <a:off x="6395671" y="699787"/>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List of services</a:t>
          </a:r>
        </a:p>
      </dsp:txBody>
      <dsp:txXfrm>
        <a:off x="6407346" y="711462"/>
        <a:ext cx="1042497" cy="375270"/>
      </dsp:txXfrm>
    </dsp:sp>
    <dsp:sp modelId="{A17C1A37-ED2F-407A-99AB-C608C5532E55}">
      <dsp:nvSpPr>
        <dsp:cNvPr id="0" name=""/>
        <dsp:cNvSpPr/>
      </dsp:nvSpPr>
      <dsp:spPr>
        <a:xfrm>
          <a:off x="6262440" y="600132"/>
          <a:ext cx="133230" cy="797241"/>
        </a:xfrm>
        <a:custGeom>
          <a:avLst/>
          <a:gdLst/>
          <a:ahLst/>
          <a:cxnLst/>
          <a:rect l="0" t="0" r="0" b="0"/>
          <a:pathLst>
            <a:path>
              <a:moveTo>
                <a:pt x="0" y="0"/>
              </a:moveTo>
              <a:lnTo>
                <a:pt x="0" y="797241"/>
              </a:lnTo>
              <a:lnTo>
                <a:pt x="133230" y="797241"/>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241F45-9F07-42D7-86AA-6686DEBD5FDA}">
      <dsp:nvSpPr>
        <dsp:cNvPr id="0" name=""/>
        <dsp:cNvSpPr/>
      </dsp:nvSpPr>
      <dsp:spPr>
        <a:xfrm>
          <a:off x="6395671" y="1198063"/>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Modernise STOs</a:t>
          </a:r>
        </a:p>
      </dsp:txBody>
      <dsp:txXfrm>
        <a:off x="6407346" y="1209738"/>
        <a:ext cx="1042497" cy="375270"/>
      </dsp:txXfrm>
    </dsp:sp>
    <dsp:sp modelId="{D4729759-A702-401D-BBCD-5CB8B28F5579}">
      <dsp:nvSpPr>
        <dsp:cNvPr id="0" name=""/>
        <dsp:cNvSpPr/>
      </dsp:nvSpPr>
      <dsp:spPr>
        <a:xfrm>
          <a:off x="6262440" y="600132"/>
          <a:ext cx="133230" cy="1295517"/>
        </a:xfrm>
        <a:custGeom>
          <a:avLst/>
          <a:gdLst/>
          <a:ahLst/>
          <a:cxnLst/>
          <a:rect l="0" t="0" r="0" b="0"/>
          <a:pathLst>
            <a:path>
              <a:moveTo>
                <a:pt x="0" y="0"/>
              </a:moveTo>
              <a:lnTo>
                <a:pt x="0" y="1295517"/>
              </a:lnTo>
              <a:lnTo>
                <a:pt x="133230" y="1295517"/>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D93B9C5-F65C-473A-8A37-F8D07FCE86AA}">
      <dsp:nvSpPr>
        <dsp:cNvPr id="0" name=""/>
        <dsp:cNvSpPr/>
      </dsp:nvSpPr>
      <dsp:spPr>
        <a:xfrm>
          <a:off x="6395671" y="1696339"/>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New orientation of Tourism Statistics</a:t>
          </a:r>
        </a:p>
      </dsp:txBody>
      <dsp:txXfrm>
        <a:off x="6407346" y="1708014"/>
        <a:ext cx="1042497" cy="375270"/>
      </dsp:txXfrm>
    </dsp:sp>
    <dsp:sp modelId="{9D6748D2-8426-412A-B19C-8A6E4C27745D}">
      <dsp:nvSpPr>
        <dsp:cNvPr id="0" name=""/>
        <dsp:cNvSpPr/>
      </dsp:nvSpPr>
      <dsp:spPr>
        <a:xfrm>
          <a:off x="7660829" y="201511"/>
          <a:ext cx="1332309" cy="398620"/>
        </a:xfrm>
        <a:prstGeom prst="roundRect">
          <a:avLst>
            <a:gd name="adj" fmla="val 10000"/>
          </a:avLst>
        </a:prstGeom>
        <a:solidFill>
          <a:srgbClr val="C4BD97"/>
        </a:solidFill>
        <a:ln w="22225" cap="rnd" cmpd="sng" algn="ctr">
          <a:solidFill>
            <a:srgbClr val="EEECE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lvl="0" algn="ctr" defTabSz="533400">
            <a:lnSpc>
              <a:spcPct val="90000"/>
            </a:lnSpc>
            <a:spcBef>
              <a:spcPct val="0"/>
            </a:spcBef>
            <a:spcAft>
              <a:spcPct val="35000"/>
            </a:spcAft>
          </a:pPr>
          <a:r>
            <a:rPr lang="es-ES" sz="1200" b="1" kern="1200" dirty="0"/>
            <a:t>ENTREPENEURS</a:t>
          </a:r>
        </a:p>
      </dsp:txBody>
      <dsp:txXfrm>
        <a:off x="7672504" y="213186"/>
        <a:ext cx="1308959" cy="375270"/>
      </dsp:txXfrm>
    </dsp:sp>
    <dsp:sp modelId="{BF9C2366-A99F-4201-AA52-1D1939D13E4A}">
      <dsp:nvSpPr>
        <dsp:cNvPr id="0" name=""/>
        <dsp:cNvSpPr/>
      </dsp:nvSpPr>
      <dsp:spPr>
        <a:xfrm>
          <a:off x="7794060" y="600132"/>
          <a:ext cx="133230" cy="298965"/>
        </a:xfrm>
        <a:custGeom>
          <a:avLst/>
          <a:gdLst/>
          <a:ahLst/>
          <a:cxnLst/>
          <a:rect l="0" t="0" r="0" b="0"/>
          <a:pathLst>
            <a:path>
              <a:moveTo>
                <a:pt x="0" y="0"/>
              </a:moveTo>
              <a:lnTo>
                <a:pt x="0" y="298965"/>
              </a:lnTo>
              <a:lnTo>
                <a:pt x="133230" y="298965"/>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B605D6-E0A5-470C-9B1B-E77C503938BD}">
      <dsp:nvSpPr>
        <dsp:cNvPr id="0" name=""/>
        <dsp:cNvSpPr/>
      </dsp:nvSpPr>
      <dsp:spPr>
        <a:xfrm>
          <a:off x="7927291" y="699787"/>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Monetary help for young entrepeneurs</a:t>
          </a:r>
        </a:p>
      </dsp:txBody>
      <dsp:txXfrm>
        <a:off x="7938966" y="711462"/>
        <a:ext cx="1042497" cy="375270"/>
      </dsp:txXfrm>
    </dsp:sp>
    <dsp:sp modelId="{1F76EC0E-7E7A-4F3E-B288-706571FF3297}">
      <dsp:nvSpPr>
        <dsp:cNvPr id="0" name=""/>
        <dsp:cNvSpPr/>
      </dsp:nvSpPr>
      <dsp:spPr>
        <a:xfrm>
          <a:off x="7794060" y="600132"/>
          <a:ext cx="133230" cy="797241"/>
        </a:xfrm>
        <a:custGeom>
          <a:avLst/>
          <a:gdLst/>
          <a:ahLst/>
          <a:cxnLst/>
          <a:rect l="0" t="0" r="0" b="0"/>
          <a:pathLst>
            <a:path>
              <a:moveTo>
                <a:pt x="0" y="0"/>
              </a:moveTo>
              <a:lnTo>
                <a:pt x="0" y="797241"/>
              </a:lnTo>
              <a:lnTo>
                <a:pt x="133230" y="797241"/>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E85D81-F385-439A-B635-4A6F9331935B}">
      <dsp:nvSpPr>
        <dsp:cNvPr id="0" name=""/>
        <dsp:cNvSpPr/>
      </dsp:nvSpPr>
      <dsp:spPr>
        <a:xfrm>
          <a:off x="7927291" y="1198063"/>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Tourism Entrepeneurs Programme</a:t>
          </a:r>
        </a:p>
      </dsp:txBody>
      <dsp:txXfrm>
        <a:off x="7938966" y="1209738"/>
        <a:ext cx="1042497" cy="375270"/>
      </dsp:txXfrm>
    </dsp:sp>
    <dsp:sp modelId="{67B6D2C0-3E50-4FC0-8083-06D72443C963}">
      <dsp:nvSpPr>
        <dsp:cNvPr id="0" name=""/>
        <dsp:cNvSpPr/>
      </dsp:nvSpPr>
      <dsp:spPr>
        <a:xfrm>
          <a:off x="7794060" y="600132"/>
          <a:ext cx="133230" cy="1295517"/>
        </a:xfrm>
        <a:custGeom>
          <a:avLst/>
          <a:gdLst/>
          <a:ahLst/>
          <a:cxnLst/>
          <a:rect l="0" t="0" r="0" b="0"/>
          <a:pathLst>
            <a:path>
              <a:moveTo>
                <a:pt x="0" y="0"/>
              </a:moveTo>
              <a:lnTo>
                <a:pt x="0" y="1295517"/>
              </a:lnTo>
              <a:lnTo>
                <a:pt x="133230" y="1295517"/>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D0BA257-A976-4226-A639-774419E6E7C5}">
      <dsp:nvSpPr>
        <dsp:cNvPr id="0" name=""/>
        <dsp:cNvSpPr/>
      </dsp:nvSpPr>
      <dsp:spPr>
        <a:xfrm>
          <a:off x="7927291" y="1696339"/>
          <a:ext cx="1065847" cy="398620"/>
        </a:xfrm>
        <a:prstGeom prst="roundRect">
          <a:avLst>
            <a:gd name="adj" fmla="val 10000"/>
          </a:avLst>
        </a:prstGeom>
        <a:noFill/>
        <a:ln w="22225" cap="rnd" cmpd="sng" algn="ctr">
          <a:solidFill>
            <a:srgbClr val="EEECE1"/>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1430" rIns="17145" bIns="11430" numCol="1" spcCol="1270" anchor="ctr" anchorCtr="0">
          <a:noAutofit/>
        </a:bodyPr>
        <a:lstStyle/>
        <a:p>
          <a:pPr lvl="0" algn="ctr" defTabSz="400050">
            <a:lnSpc>
              <a:spcPct val="90000"/>
            </a:lnSpc>
            <a:spcBef>
              <a:spcPct val="0"/>
            </a:spcBef>
            <a:spcAft>
              <a:spcPct val="35000"/>
            </a:spcAft>
          </a:pPr>
          <a:r>
            <a:rPr lang="es-ES" sz="900" kern="1200" dirty="0"/>
            <a:t>Adapt formative offer to market demands</a:t>
          </a:r>
        </a:p>
      </dsp:txBody>
      <dsp:txXfrm>
        <a:off x="7938966" y="1708014"/>
        <a:ext cx="1042497" cy="37527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5FB2C0-64B3-417B-8E80-11BF16D245E7}">
      <dsp:nvSpPr>
        <dsp:cNvPr id="0" name=""/>
        <dsp:cNvSpPr/>
      </dsp:nvSpPr>
      <dsp:spPr>
        <a:xfrm rot="5400000">
          <a:off x="223" y="817959"/>
          <a:ext cx="2910808" cy="2911255"/>
        </a:xfrm>
        <a:prstGeom prst="blockArc">
          <a:avLst>
            <a:gd name="adj1" fmla="val 13500000"/>
            <a:gd name="adj2" fmla="val 18900000"/>
            <a:gd name="adj3" fmla="val 496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1EB555-5B3E-4557-BA2B-F5FADDF3D9A0}">
      <dsp:nvSpPr>
        <dsp:cNvPr id="0" name=""/>
        <dsp:cNvSpPr/>
      </dsp:nvSpPr>
      <dsp:spPr>
        <a:xfrm rot="16200000">
          <a:off x="2996042" y="817959"/>
          <a:ext cx="2910808" cy="2911255"/>
        </a:xfrm>
        <a:prstGeom prst="blockArc">
          <a:avLst>
            <a:gd name="adj1" fmla="val 13500000"/>
            <a:gd name="adj2" fmla="val 18900000"/>
            <a:gd name="adj3" fmla="val 496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48B004-FCDF-4C2D-A3A9-50D4CF01ECEF}">
      <dsp:nvSpPr>
        <dsp:cNvPr id="0" name=""/>
        <dsp:cNvSpPr/>
      </dsp:nvSpPr>
      <dsp:spPr>
        <a:xfrm>
          <a:off x="3299526" y="1377572"/>
          <a:ext cx="2210087" cy="2009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s-ES" sz="1800" kern="1200" dirty="0" err="1"/>
            <a:t>Structure</a:t>
          </a:r>
          <a:endParaRPr lang="es-ES" sz="1800" kern="1200" dirty="0"/>
        </a:p>
        <a:p>
          <a:pPr lvl="0" algn="ctr" defTabSz="800100">
            <a:lnSpc>
              <a:spcPct val="90000"/>
            </a:lnSpc>
            <a:spcBef>
              <a:spcPct val="0"/>
            </a:spcBef>
            <a:spcAft>
              <a:spcPct val="35000"/>
            </a:spcAft>
          </a:pPr>
          <a:r>
            <a:rPr lang="es-ES" sz="1800" kern="1200" dirty="0"/>
            <a:t>Management</a:t>
          </a:r>
        </a:p>
        <a:p>
          <a:pPr lvl="0" algn="ctr" defTabSz="800100">
            <a:lnSpc>
              <a:spcPct val="90000"/>
            </a:lnSpc>
            <a:spcBef>
              <a:spcPct val="0"/>
            </a:spcBef>
            <a:spcAft>
              <a:spcPct val="35000"/>
            </a:spcAft>
          </a:pPr>
          <a:r>
            <a:rPr lang="es-ES" sz="1800" kern="1200" dirty="0" err="1"/>
            <a:t>Planification</a:t>
          </a:r>
          <a:endParaRPr lang="es-ES" sz="1800" kern="1200" dirty="0"/>
        </a:p>
      </dsp:txBody>
      <dsp:txXfrm>
        <a:off x="3299526" y="1377572"/>
        <a:ext cx="2210087" cy="2009945"/>
      </dsp:txXfrm>
    </dsp:sp>
    <dsp:sp modelId="{B0F9E878-91EF-4ABE-BA29-0EF1B16496C3}">
      <dsp:nvSpPr>
        <dsp:cNvPr id="0" name=""/>
        <dsp:cNvSpPr/>
      </dsp:nvSpPr>
      <dsp:spPr>
        <a:xfrm rot="5400000">
          <a:off x="2902670" y="817959"/>
          <a:ext cx="2910808" cy="2911255"/>
        </a:xfrm>
        <a:prstGeom prst="blockArc">
          <a:avLst>
            <a:gd name="adj1" fmla="val 13500000"/>
            <a:gd name="adj2" fmla="val 18900000"/>
            <a:gd name="adj3" fmla="val 496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EE0F19-E929-4563-A334-783C0CEB0F97}">
      <dsp:nvSpPr>
        <dsp:cNvPr id="0" name=""/>
        <dsp:cNvSpPr/>
      </dsp:nvSpPr>
      <dsp:spPr>
        <a:xfrm rot="16200000">
          <a:off x="5897608" y="817959"/>
          <a:ext cx="2910808" cy="2911255"/>
        </a:xfrm>
        <a:prstGeom prst="blockArc">
          <a:avLst>
            <a:gd name="adj1" fmla="val 13500000"/>
            <a:gd name="adj2" fmla="val 18900000"/>
            <a:gd name="adj3" fmla="val 496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504C49-2523-4A2B-BC60-874BFD9B5C66}">
      <dsp:nvSpPr>
        <dsp:cNvPr id="0" name=""/>
        <dsp:cNvSpPr/>
      </dsp:nvSpPr>
      <dsp:spPr>
        <a:xfrm>
          <a:off x="6029514" y="3346669"/>
          <a:ext cx="2210087" cy="582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endParaRPr lang="es-ES" sz="2700" kern="1200" dirty="0"/>
        </a:p>
      </dsp:txBody>
      <dsp:txXfrm>
        <a:off x="6029514" y="3346669"/>
        <a:ext cx="2210087" cy="582348"/>
      </dsp:txXfrm>
    </dsp:sp>
    <dsp:sp modelId="{CCD7F044-E43C-4DB2-8F53-AD6E44E9F5AC}">
      <dsp:nvSpPr>
        <dsp:cNvPr id="0" name=""/>
        <dsp:cNvSpPr/>
      </dsp:nvSpPr>
      <dsp:spPr>
        <a:xfrm>
          <a:off x="839614" y="1260062"/>
          <a:ext cx="922315" cy="922336"/>
        </a:xfrm>
        <a:prstGeom prst="ellipse">
          <a:avLst/>
        </a:prstGeom>
        <a:solidFill>
          <a:schemeClr val="accent1">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s-ES" sz="1200" kern="1200" dirty="0" err="1"/>
            <a:t>Private</a:t>
          </a:r>
          <a:r>
            <a:rPr lang="es-ES" sz="1200" kern="1200" dirty="0"/>
            <a:t> Business</a:t>
          </a:r>
        </a:p>
      </dsp:txBody>
      <dsp:txXfrm>
        <a:off x="974684" y="1395135"/>
        <a:ext cx="652175" cy="652190"/>
      </dsp:txXfrm>
    </dsp:sp>
    <dsp:sp modelId="{CDD2459A-6B2A-4F38-AF8C-1F1233B0D38D}">
      <dsp:nvSpPr>
        <dsp:cNvPr id="0" name=""/>
        <dsp:cNvSpPr/>
      </dsp:nvSpPr>
      <dsp:spPr>
        <a:xfrm>
          <a:off x="499449" y="2031176"/>
          <a:ext cx="453048" cy="452867"/>
        </a:xfrm>
        <a:prstGeom prst="ellipse">
          <a:avLst/>
        </a:prstGeom>
        <a:solidFill>
          <a:schemeClr val="accent1">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F617D25C-1AAD-4853-8DCB-7044550F217A}">
      <dsp:nvSpPr>
        <dsp:cNvPr id="0" name=""/>
        <dsp:cNvSpPr/>
      </dsp:nvSpPr>
      <dsp:spPr>
        <a:xfrm>
          <a:off x="1837617" y="1441489"/>
          <a:ext cx="263611" cy="263439"/>
        </a:xfrm>
        <a:prstGeom prst="ellipse">
          <a:avLst/>
        </a:prstGeom>
        <a:solidFill>
          <a:schemeClr val="accent1">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0C6EA09F-A801-453B-A0F3-76150D733E0F}">
      <dsp:nvSpPr>
        <dsp:cNvPr id="0" name=""/>
        <dsp:cNvSpPr/>
      </dsp:nvSpPr>
      <dsp:spPr>
        <a:xfrm>
          <a:off x="1739655" y="1810943"/>
          <a:ext cx="922315" cy="922336"/>
        </a:xfrm>
        <a:prstGeom prst="ellipse">
          <a:avLst/>
        </a:prstGeom>
        <a:solidFill>
          <a:schemeClr val="accent1">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s-ES" sz="1200" kern="1200" dirty="0" err="1"/>
            <a:t>Administrations</a:t>
          </a:r>
          <a:endParaRPr lang="es-ES" sz="1200" kern="1200" dirty="0"/>
        </a:p>
      </dsp:txBody>
      <dsp:txXfrm>
        <a:off x="1874725" y="1946016"/>
        <a:ext cx="652175" cy="652190"/>
      </dsp:txXfrm>
    </dsp:sp>
    <dsp:sp modelId="{A9F64A51-CA2E-4C46-AD0B-5AEBAAADF542}">
      <dsp:nvSpPr>
        <dsp:cNvPr id="0" name=""/>
        <dsp:cNvSpPr/>
      </dsp:nvSpPr>
      <dsp:spPr>
        <a:xfrm>
          <a:off x="1836104" y="2789689"/>
          <a:ext cx="263611" cy="263439"/>
        </a:xfrm>
        <a:prstGeom prst="ellipse">
          <a:avLst/>
        </a:prstGeom>
        <a:solidFill>
          <a:schemeClr val="accent1">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1F271671-E5A4-4785-88B1-50D87580D995}">
      <dsp:nvSpPr>
        <dsp:cNvPr id="0" name=""/>
        <dsp:cNvSpPr/>
      </dsp:nvSpPr>
      <dsp:spPr>
        <a:xfrm>
          <a:off x="856049" y="2338022"/>
          <a:ext cx="922315" cy="922336"/>
        </a:xfrm>
        <a:prstGeom prst="ellipse">
          <a:avLst/>
        </a:prstGeom>
        <a:solidFill>
          <a:schemeClr val="accent1">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s-ES" sz="1200" kern="1200" dirty="0" err="1"/>
            <a:t>Institutions</a:t>
          </a:r>
          <a:endParaRPr lang="es-ES" sz="1200" kern="1200" dirty="0"/>
        </a:p>
      </dsp:txBody>
      <dsp:txXfrm>
        <a:off x="991119" y="2473095"/>
        <a:ext cx="652175" cy="652190"/>
      </dsp:txXfrm>
    </dsp:sp>
    <dsp:sp modelId="{8D20D099-AA0D-4974-83A7-B55F51974F68}">
      <dsp:nvSpPr>
        <dsp:cNvPr id="0" name=""/>
        <dsp:cNvSpPr/>
      </dsp:nvSpPr>
      <dsp:spPr>
        <a:xfrm>
          <a:off x="6280560" y="1419818"/>
          <a:ext cx="1700067" cy="1699760"/>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s-ES" sz="1900" kern="1200" dirty="0" err="1"/>
            <a:t>Promotion</a:t>
          </a:r>
          <a:endParaRPr lang="es-ES" sz="1900" kern="1200" dirty="0"/>
        </a:p>
        <a:p>
          <a:pPr lvl="0" algn="ctr" defTabSz="844550">
            <a:lnSpc>
              <a:spcPct val="90000"/>
            </a:lnSpc>
            <a:spcBef>
              <a:spcPct val="0"/>
            </a:spcBef>
            <a:spcAft>
              <a:spcPct val="35000"/>
            </a:spcAft>
          </a:pPr>
          <a:r>
            <a:rPr lang="es-ES" sz="1900" kern="1200" dirty="0"/>
            <a:t>&amp;</a:t>
          </a:r>
        </a:p>
        <a:p>
          <a:pPr lvl="0" algn="ctr" defTabSz="844550">
            <a:lnSpc>
              <a:spcPct val="90000"/>
            </a:lnSpc>
            <a:spcBef>
              <a:spcPct val="0"/>
            </a:spcBef>
            <a:spcAft>
              <a:spcPct val="35000"/>
            </a:spcAft>
          </a:pPr>
          <a:r>
            <a:rPr lang="es-ES" sz="1900" kern="1200" dirty="0" err="1"/>
            <a:t>Evaluation</a:t>
          </a:r>
          <a:endParaRPr lang="es-ES" sz="1900" kern="1200" dirty="0"/>
        </a:p>
      </dsp:txBody>
      <dsp:txXfrm>
        <a:off x="6529529" y="1668742"/>
        <a:ext cx="1202129" cy="1201912"/>
      </dsp:txXfrm>
    </dsp:sp>
    <dsp:sp modelId="{76FD4E2A-F5B4-4578-B7CC-21444876590F}">
      <dsp:nvSpPr>
        <dsp:cNvPr id="0" name=""/>
        <dsp:cNvSpPr/>
      </dsp:nvSpPr>
      <dsp:spPr>
        <a:xfrm>
          <a:off x="547016" y="3346669"/>
          <a:ext cx="2210087" cy="582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endParaRPr lang="es-ES" sz="2700" kern="1200" dirty="0"/>
        </a:p>
      </dsp:txBody>
      <dsp:txXfrm>
        <a:off x="547016" y="3346669"/>
        <a:ext cx="2210087" cy="58234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424D7-2377-E84A-8901-8ED8090A0E80}">
      <dsp:nvSpPr>
        <dsp:cNvPr id="0" name=""/>
        <dsp:cNvSpPr/>
      </dsp:nvSpPr>
      <dsp:spPr>
        <a:xfrm>
          <a:off x="827246" y="2750"/>
          <a:ext cx="2929830" cy="1757898"/>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b="1" kern="1200" noProof="0"/>
            <a:t>Accommodation</a:t>
          </a:r>
        </a:p>
        <a:p>
          <a:pPr lvl="0" algn="ctr" defTabSz="755650" rtl="0">
            <a:lnSpc>
              <a:spcPct val="90000"/>
            </a:lnSpc>
            <a:spcBef>
              <a:spcPct val="0"/>
            </a:spcBef>
            <a:spcAft>
              <a:spcPct val="35000"/>
            </a:spcAft>
          </a:pPr>
          <a:endParaRPr lang="en-GB" sz="1700" b="1" kern="1200" noProof="0"/>
        </a:p>
        <a:p>
          <a:pPr lvl="0" algn="ctr" defTabSz="755650" rtl="0">
            <a:lnSpc>
              <a:spcPct val="90000"/>
            </a:lnSpc>
            <a:spcBef>
              <a:spcPct val="0"/>
            </a:spcBef>
            <a:spcAft>
              <a:spcPct val="35000"/>
            </a:spcAft>
          </a:pPr>
          <a:r>
            <a:rPr lang="en-GB" sz="1700" b="0" kern="1200" noProof="0"/>
            <a:t>Hotels/Lodges/camps/etc.</a:t>
          </a:r>
        </a:p>
        <a:p>
          <a:pPr lvl="0" algn="ctr" defTabSz="755650" rtl="0">
            <a:lnSpc>
              <a:spcPct val="90000"/>
            </a:lnSpc>
            <a:spcBef>
              <a:spcPct val="0"/>
            </a:spcBef>
            <a:spcAft>
              <a:spcPct val="35000"/>
            </a:spcAft>
          </a:pPr>
          <a:endParaRPr lang="en-GB" sz="1700" b="0" kern="1200" noProof="0"/>
        </a:p>
        <a:p>
          <a:pPr lvl="0" algn="ctr" defTabSz="755650" rtl="0">
            <a:lnSpc>
              <a:spcPct val="90000"/>
            </a:lnSpc>
            <a:spcBef>
              <a:spcPct val="0"/>
            </a:spcBef>
            <a:spcAft>
              <a:spcPct val="35000"/>
            </a:spcAft>
          </a:pPr>
          <a:endParaRPr lang="en-GB" sz="1700" b="0" kern="1200" noProof="0"/>
        </a:p>
      </dsp:txBody>
      <dsp:txXfrm>
        <a:off x="827246" y="2750"/>
        <a:ext cx="2929830" cy="1757898"/>
      </dsp:txXfrm>
    </dsp:sp>
    <dsp:sp modelId="{0ECB0D16-8C78-EF4C-96ED-AAE0FC3458E2}">
      <dsp:nvSpPr>
        <dsp:cNvPr id="0" name=""/>
        <dsp:cNvSpPr/>
      </dsp:nvSpPr>
      <dsp:spPr>
        <a:xfrm>
          <a:off x="4050059" y="2750"/>
          <a:ext cx="2929830" cy="1757898"/>
        </a:xfrm>
        <a:prstGeom prst="rect">
          <a:avLst/>
        </a:prstGeom>
        <a:solidFill>
          <a:schemeClr val="accent2">
            <a:hueOff val="373770"/>
            <a:satOff val="-105"/>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b="1" kern="1200" noProof="0"/>
            <a:t>Food &amp; Beverages </a:t>
          </a:r>
        </a:p>
        <a:p>
          <a:pPr lvl="0" algn="ctr" defTabSz="755650" rtl="0">
            <a:lnSpc>
              <a:spcPct val="90000"/>
            </a:lnSpc>
            <a:spcBef>
              <a:spcPct val="0"/>
            </a:spcBef>
            <a:spcAft>
              <a:spcPct val="35000"/>
            </a:spcAft>
          </a:pPr>
          <a:r>
            <a:rPr lang="en-GB" sz="1700" b="0" kern="1200" noProof="0"/>
            <a:t>R</a:t>
          </a:r>
          <a:r>
            <a:rPr lang="en-US" sz="1700" b="0" kern="1200" noProof="0"/>
            <a:t>e</a:t>
          </a:r>
          <a:r>
            <a:rPr lang="en-GB" sz="1700" b="0" kern="1200" noProof="0"/>
            <a:t>staurants, </a:t>
          </a:r>
        </a:p>
        <a:p>
          <a:pPr lvl="0" algn="ctr" defTabSz="755650" rtl="0">
            <a:lnSpc>
              <a:spcPct val="90000"/>
            </a:lnSpc>
            <a:spcBef>
              <a:spcPct val="0"/>
            </a:spcBef>
            <a:spcAft>
              <a:spcPct val="35000"/>
            </a:spcAft>
          </a:pPr>
          <a:endParaRPr lang="en-GB" sz="1700" b="0" kern="1200" noProof="0"/>
        </a:p>
        <a:p>
          <a:pPr lvl="0" algn="ctr" defTabSz="755650" rtl="0">
            <a:lnSpc>
              <a:spcPct val="90000"/>
            </a:lnSpc>
            <a:spcBef>
              <a:spcPct val="0"/>
            </a:spcBef>
            <a:spcAft>
              <a:spcPct val="35000"/>
            </a:spcAft>
          </a:pPr>
          <a:r>
            <a:rPr lang="en-GB" sz="1700" b="0" kern="1200" noProof="0"/>
            <a:t>Markets, Wholesalers, retailers</a:t>
          </a:r>
        </a:p>
        <a:p>
          <a:pPr lvl="0" algn="ctr" defTabSz="755650" rtl="0">
            <a:lnSpc>
              <a:spcPct val="90000"/>
            </a:lnSpc>
            <a:spcBef>
              <a:spcPct val="0"/>
            </a:spcBef>
            <a:spcAft>
              <a:spcPct val="35000"/>
            </a:spcAft>
          </a:pPr>
          <a:r>
            <a:rPr lang="en-GB" sz="1700" b="0" kern="1200" noProof="0"/>
            <a:t>Producers, farmers </a:t>
          </a:r>
        </a:p>
      </dsp:txBody>
      <dsp:txXfrm>
        <a:off x="4050059" y="2750"/>
        <a:ext cx="2929830" cy="1757898"/>
      </dsp:txXfrm>
    </dsp:sp>
    <dsp:sp modelId="{0F620B03-C841-E44D-B132-8D1C927B36BF}">
      <dsp:nvSpPr>
        <dsp:cNvPr id="0" name=""/>
        <dsp:cNvSpPr/>
      </dsp:nvSpPr>
      <dsp:spPr>
        <a:xfrm>
          <a:off x="7272873" y="2750"/>
          <a:ext cx="2929830" cy="1757898"/>
        </a:xfrm>
        <a:prstGeom prst="rect">
          <a:avLst/>
        </a:prstGeom>
        <a:solidFill>
          <a:schemeClr val="accent2">
            <a:hueOff val="747540"/>
            <a:satOff val="-209"/>
            <a:lumOff val="35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b="1" kern="1200" noProof="0"/>
            <a:t>Souvenirs</a:t>
          </a:r>
        </a:p>
        <a:p>
          <a:pPr lvl="0" algn="ctr" defTabSz="755650" rtl="0">
            <a:lnSpc>
              <a:spcPct val="90000"/>
            </a:lnSpc>
            <a:spcBef>
              <a:spcPct val="0"/>
            </a:spcBef>
            <a:spcAft>
              <a:spcPct val="35000"/>
            </a:spcAft>
          </a:pPr>
          <a:endParaRPr lang="en-GB" sz="1700" b="1" kern="1200" noProof="0"/>
        </a:p>
        <a:p>
          <a:pPr lvl="0" algn="ctr" defTabSz="755650" rtl="0">
            <a:lnSpc>
              <a:spcPct val="90000"/>
            </a:lnSpc>
            <a:spcBef>
              <a:spcPct val="0"/>
            </a:spcBef>
            <a:spcAft>
              <a:spcPct val="35000"/>
            </a:spcAft>
          </a:pPr>
          <a:r>
            <a:rPr lang="en-GB" sz="1700" b="0" kern="1200" noProof="0"/>
            <a:t>Souvenir shops, markets, sellers</a:t>
          </a:r>
        </a:p>
        <a:p>
          <a:pPr lvl="0" algn="ctr" defTabSz="755650" rtl="0">
            <a:lnSpc>
              <a:spcPct val="90000"/>
            </a:lnSpc>
            <a:spcBef>
              <a:spcPct val="0"/>
            </a:spcBef>
            <a:spcAft>
              <a:spcPct val="35000"/>
            </a:spcAft>
          </a:pPr>
          <a:endParaRPr lang="en-GB" sz="1700" b="0" kern="1200" noProof="0"/>
        </a:p>
        <a:p>
          <a:pPr lvl="0" algn="ctr" defTabSz="755650" rtl="0">
            <a:lnSpc>
              <a:spcPct val="90000"/>
            </a:lnSpc>
            <a:spcBef>
              <a:spcPct val="0"/>
            </a:spcBef>
            <a:spcAft>
              <a:spcPct val="35000"/>
            </a:spcAft>
          </a:pPr>
          <a:r>
            <a:rPr lang="en-US" sz="1700" b="0" kern="1200" noProof="0"/>
            <a:t>C</a:t>
          </a:r>
          <a:r>
            <a:rPr lang="en-GB" sz="1700" b="0" kern="1200" noProof="0"/>
            <a:t>raftsmen, local producers</a:t>
          </a:r>
        </a:p>
      </dsp:txBody>
      <dsp:txXfrm>
        <a:off x="7272873" y="2750"/>
        <a:ext cx="2929830" cy="1757898"/>
      </dsp:txXfrm>
    </dsp:sp>
    <dsp:sp modelId="{734CECF5-83D0-1946-B842-E398E2AAD352}">
      <dsp:nvSpPr>
        <dsp:cNvPr id="0" name=""/>
        <dsp:cNvSpPr/>
      </dsp:nvSpPr>
      <dsp:spPr>
        <a:xfrm>
          <a:off x="2438653" y="2053632"/>
          <a:ext cx="2929830" cy="1757898"/>
        </a:xfrm>
        <a:prstGeom prst="rect">
          <a:avLst/>
        </a:prstGeom>
        <a:solidFill>
          <a:schemeClr val="accent2">
            <a:hueOff val="1121310"/>
            <a:satOff val="-314"/>
            <a:lumOff val="5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b="1" kern="1200" noProof="0"/>
            <a:t>Transportation</a:t>
          </a:r>
        </a:p>
        <a:p>
          <a:pPr lvl="0" algn="ctr" defTabSz="755650" rtl="0">
            <a:lnSpc>
              <a:spcPct val="90000"/>
            </a:lnSpc>
            <a:spcBef>
              <a:spcPct val="0"/>
            </a:spcBef>
            <a:spcAft>
              <a:spcPct val="35000"/>
            </a:spcAft>
          </a:pPr>
          <a:endParaRPr lang="en-GB" sz="1700" b="1" kern="1200" noProof="0"/>
        </a:p>
        <a:p>
          <a:pPr lvl="0" algn="ctr" defTabSz="755650" rtl="0">
            <a:lnSpc>
              <a:spcPct val="90000"/>
            </a:lnSpc>
            <a:spcBef>
              <a:spcPct val="0"/>
            </a:spcBef>
            <a:spcAft>
              <a:spcPct val="35000"/>
            </a:spcAft>
          </a:pPr>
          <a:r>
            <a:rPr lang="en-GB" sz="1700" b="0" kern="1200" noProof="0"/>
            <a:t>Regional &amp; Local</a:t>
          </a:r>
        </a:p>
        <a:p>
          <a:pPr lvl="0" algn="ctr" defTabSz="755650" rtl="0">
            <a:lnSpc>
              <a:spcPct val="90000"/>
            </a:lnSpc>
            <a:spcBef>
              <a:spcPct val="0"/>
            </a:spcBef>
            <a:spcAft>
              <a:spcPct val="35000"/>
            </a:spcAft>
          </a:pPr>
          <a:endParaRPr lang="en-GB" sz="1700" b="0" kern="1200" noProof="0"/>
        </a:p>
        <a:p>
          <a:pPr lvl="0" algn="ctr" defTabSz="755650" rtl="0">
            <a:lnSpc>
              <a:spcPct val="90000"/>
            </a:lnSpc>
            <a:spcBef>
              <a:spcPct val="0"/>
            </a:spcBef>
            <a:spcAft>
              <a:spcPct val="35000"/>
            </a:spcAft>
          </a:pPr>
          <a:r>
            <a:rPr lang="en-GB" sz="1700" b="0" kern="1200" noProof="0"/>
            <a:t>Bus, taxi, car rental, etc.</a:t>
          </a:r>
        </a:p>
      </dsp:txBody>
      <dsp:txXfrm>
        <a:off x="2438653" y="2053632"/>
        <a:ext cx="2929830" cy="1757898"/>
      </dsp:txXfrm>
    </dsp:sp>
    <dsp:sp modelId="{474C5926-AB16-884E-96E3-93C4F817FCB5}">
      <dsp:nvSpPr>
        <dsp:cNvPr id="0" name=""/>
        <dsp:cNvSpPr/>
      </dsp:nvSpPr>
      <dsp:spPr>
        <a:xfrm>
          <a:off x="5661466" y="2053632"/>
          <a:ext cx="2929830" cy="1757898"/>
        </a:xfrm>
        <a:prstGeom prst="rect">
          <a:avLst/>
        </a:prstGeom>
        <a:solidFill>
          <a:schemeClr val="accent2">
            <a:hueOff val="1495080"/>
            <a:satOff val="-418"/>
            <a:lumOff val="70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b="1" kern="1200" noProof="0"/>
            <a:t>Excursions</a:t>
          </a:r>
        </a:p>
        <a:p>
          <a:pPr lvl="0" algn="ctr" defTabSz="755650" rtl="0">
            <a:lnSpc>
              <a:spcPct val="90000"/>
            </a:lnSpc>
            <a:spcBef>
              <a:spcPct val="0"/>
            </a:spcBef>
            <a:spcAft>
              <a:spcPct val="35000"/>
            </a:spcAft>
          </a:pPr>
          <a:endParaRPr lang="en-GB" sz="1700" b="1" kern="1200" noProof="0"/>
        </a:p>
        <a:p>
          <a:pPr lvl="0" algn="ctr" defTabSz="755650" rtl="0">
            <a:lnSpc>
              <a:spcPct val="90000"/>
            </a:lnSpc>
            <a:spcBef>
              <a:spcPct val="0"/>
            </a:spcBef>
            <a:spcAft>
              <a:spcPct val="35000"/>
            </a:spcAft>
          </a:pPr>
          <a:r>
            <a:rPr lang="en-GB" sz="1700" b="0" kern="1200" noProof="0"/>
            <a:t>Guides, tour operators, travel agencies, etc.</a:t>
          </a:r>
        </a:p>
      </dsp:txBody>
      <dsp:txXfrm>
        <a:off x="5661466" y="2053632"/>
        <a:ext cx="2929830" cy="175789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9/3/layout/PhasedProcess">
  <dgm:title val=""/>
  <dgm:desc val=""/>
  <dgm:catLst>
    <dgm:cat type="process" pri="12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30">
          <dgm:prSet phldr="1"/>
        </dgm:pt>
        <dgm:pt modelId="31">
          <dgm:prSet phldr="1"/>
        </dgm:pt>
      </dgm:ptLst>
      <dgm:cxnLst>
        <dgm:cxn modelId="40" srcId="0" destId="10" srcOrd="0" destOrd="0"/>
        <dgm:cxn modelId="16" srcId="10" destId="11" srcOrd="0" destOrd="0"/>
        <dgm:cxn modelId="17" srcId="10" destId="12" srcOrd="1" destOrd="0"/>
        <dgm:cxn modelId="18" srcId="10" destId="13" srcOrd="2" destOrd="0"/>
        <dgm:cxn modelId="50" srcId="0" destId="20" srcOrd="1" destOrd="0"/>
        <dgm:cxn modelId="60" srcId="0" destId="30" srcOrd="2" destOrd="0"/>
        <dgm:cxn modelId="32" srcId="30" destId="31" srcOrd="0" destOrd="0"/>
        <dgm:cxn modelId="26" srcId="20" destId="21" srcOrd="0" destOrd="0"/>
        <dgm:cxn modelId="27" srcId="20" destId="22" srcOrd="1"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30">
          <dgm:prSet phldr="1"/>
        </dgm:pt>
        <dgm:pt modelId="31">
          <dgm:prSet phldr="1"/>
        </dgm:pt>
      </dgm:ptLst>
      <dgm:cxnLst>
        <dgm:cxn modelId="40" srcId="0" destId="10" srcOrd="0" destOrd="0"/>
        <dgm:cxn modelId="16" srcId="10" destId="11" srcOrd="0" destOrd="0"/>
        <dgm:cxn modelId="17" srcId="10" destId="12" srcOrd="1" destOrd="0"/>
        <dgm:cxn modelId="18" srcId="10" destId="13" srcOrd="2" destOrd="0"/>
        <dgm:cxn modelId="50" srcId="0" destId="20" srcOrd="1" destOrd="0"/>
        <dgm:cxn modelId="60" srcId="0" destId="30" srcOrd="2" destOrd="0"/>
        <dgm:cxn modelId="32" srcId="30" destId="31" srcOrd="0" destOrd="0"/>
        <dgm:cxn modelId="26" srcId="20" destId="21" srcOrd="0" destOrd="0"/>
        <dgm:cxn modelId="27" srcId="20" destId="2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30">
          <dgm:prSet phldr="1"/>
        </dgm:pt>
        <dgm:pt modelId="31">
          <dgm:prSet phldr="1"/>
        </dgm:pt>
      </dgm:ptLst>
      <dgm:cxnLst>
        <dgm:cxn modelId="40" srcId="0" destId="10" srcOrd="0" destOrd="0"/>
        <dgm:cxn modelId="16" srcId="10" destId="11" srcOrd="0" destOrd="0"/>
        <dgm:cxn modelId="17" srcId="10" destId="12" srcOrd="1" destOrd="0"/>
        <dgm:cxn modelId="18" srcId="10" destId="13" srcOrd="2" destOrd="0"/>
        <dgm:cxn modelId="50" srcId="0" destId="20" srcOrd="1" destOrd="0"/>
        <dgm:cxn modelId="60" srcId="0" destId="30" srcOrd="2" destOrd="0"/>
        <dgm:cxn modelId="32" srcId="30" destId="31" srcOrd="0" destOrd="0"/>
        <dgm:cxn modelId="26" srcId="20" destId="21" srcOrd="0" destOrd="0"/>
        <dgm:cxn modelId="27" srcId="20" destId="22" srcOrd="1" destOrd="0"/>
      </dgm:cxnLst>
      <dgm:bg/>
      <dgm:whole/>
    </dgm:dataModel>
  </dgm:clrData>
  <dgm:layoutNode name="Name0">
    <dgm:varLst>
      <dgm:chMax val="3"/>
      <dgm:chPref val="3"/>
      <dgm:bulletEnabled val="1"/>
      <dgm:dir/>
      <dgm:animLvl val="lvl"/>
    </dgm:varLst>
    <dgm:shape xmlns:r="http://schemas.openxmlformats.org/officeDocument/2006/relationships" r:blip="">
      <dgm:adjLst/>
    </dgm:shape>
    <dgm:choose name="Name1">
      <dgm:if name="Name2" axis="ch" ptType="node" func="cnt" op="gte" val="3">
        <dgm:alg type="composite">
          <dgm:param type="ar" val="2.8316"/>
        </dgm:alg>
        <dgm:choose name="Name3">
          <dgm:if name="Name4" func="var" arg="dir" op="equ" val="norm">
            <dgm:constrLst>
              <dgm:constr type="primFontSz" for="des" forName="parentText1" val="65"/>
              <dgm:constr type="primFontSz" for="des" forName="childText1_1" val="65"/>
              <dgm:constr type="primFontSz" for="des" forName="circ1Tx" val="65"/>
              <dgm:constr type="primFontSz" for="des" forName="parentText2" refType="primFontSz" refFor="des" refForName="parentText1" op="equ"/>
              <dgm:constr type="primFontSz" for="des" forName="parentText3" refType="primFontSz" refFor="des" refForName="parentText1" op="equ"/>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irc1Tx" refType="primFontSz" refFor="des" refForName="parentText1" op="lte"/>
              <dgm:constr type="primFontSz" for="des" forName="circ2Tx" refType="primFontSz" refFor="des" refForName="parentText1" op="lte"/>
              <dgm:constr type="primFontSz" for="des" forName="circ3Tx" refType="primFontSz" refFor="des" refForName="parentText1" op="lte"/>
              <dgm:constr type="primFontSz" for="des" forName="circ4Tx" refType="primFontSz" refFor="des" refForName="parentText1" op="lte"/>
              <dgm:constr type="primFontSz" for="des" forName="circ1Tx" refType="primFontSz" refFor="des" refForName="parentText2" op="lte"/>
              <dgm:constr type="primFontSz" for="des" forName="circ2Tx" refType="primFontSz" refFor="des" refForName="parentText2" op="lte"/>
              <dgm:constr type="primFontSz" for="des" forName="circ3Tx" refType="primFontSz" refFor="des" refForName="parentText2" op="lte"/>
              <dgm:constr type="primFontSz" for="des" forName="circ4Tx" refType="primFontSz" refFor="des" refForName="parentText2" op="lte"/>
              <dgm:constr type="primFontSz" for="des" forName="circ1Tx" refType="primFontSz" refFor="des" refForName="parentText3" op="lte"/>
              <dgm:constr type="primFontSz" for="des" forName="circ2Tx" refType="primFontSz" refFor="des" refForName="parentText3" op="lte"/>
              <dgm:constr type="primFontSz" for="des" forName="circ3Tx" refType="primFontSz" refFor="des" refForName="parentText3" op="lte"/>
              <dgm:constr type="primFontSz" for="des" forName="circ4Tx" refType="primFontSz" refFor="des" refForName="parentText3" op="lte"/>
              <dgm:constr type="primFontSz" for="des" forName="rightChild" refType="primFontSz" refFor="des" refForName="parentText1" op="lte"/>
              <dgm:constr type="primFontSz" for="des" forName="rightChild" refType="primFontSz" refFor="des" refForName="parentText2" op="lte"/>
              <dgm:constr type="primFontSz" for="des" forName="rightChild"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primFontSz" for="des" forName="circ2Tx" refType="primFontSz" refFor="des" refForName="circ1Tx" op="equ"/>
              <dgm:constr type="primFontSz" for="des" forName="circ3Tx" refType="primFontSz" refFor="des" refForName="circ1Tx" op="equ"/>
              <dgm:constr type="primFontSz" for="des" forName="circ4Tx" refType="primFontSz" refFor="des" refForName="circ1Tx" op="equ"/>
              <dgm:constr type="l" for="ch" forName="leftComposite" refType="w" fact="0.0567"/>
              <dgm:constr type="t" for="ch" forName="leftComposite" refType="h" fact="0.1159"/>
              <dgm:constr type="w" for="ch" forName="leftComposite" refType="w" fact="0.2455"/>
              <dgm:constr type="h" for="ch" forName="leftComposite" refType="h" fact="0.6953"/>
              <dgm:constr type="l" for="ch" forName="middleComposite" refType="w" fact="0.365"/>
              <dgm:constr type="t" for="ch" forName="middleComposite" refType="h" fact="0.1545"/>
              <dgm:constr type="w" for="ch" forName="middleComposite" refType="w" fact="0.2728"/>
              <dgm:constr type="h" for="ch" forName="middleComposite" refType="h" fact="0.6567"/>
              <dgm:constr type="l" for="ch" forName="arc1" refType="w" fact="0"/>
              <dgm:constr type="t" for="ch" forName="arc1" refType="h" fact="0"/>
              <dgm:constr type="w" for="ch" forName="arc1" refType="w" fact="0.3305"/>
              <dgm:constr type="h" for="ch" forName="arc1" refType="h" fact="0.9357"/>
              <dgm:constr type="l" for="ch" forName="arc2" refType="w" fact="0.3295"/>
              <dgm:constr type="t" for="ch" forName="arc2" refType="h" fact="0"/>
              <dgm:constr type="w" for="ch" forName="arc2" refType="w" fact="0.3305"/>
              <dgm:constr type="h" for="ch" forName="arc2" refType="h" fact="0.9357"/>
              <dgm:constr type="l" for="ch" forName="arc3" refType="w" fact="0.3401"/>
              <dgm:constr type="t" for="ch" forName="arc3" refType="h" fact="0"/>
              <dgm:constr type="w" for="ch" forName="arc3" refType="w" fact="0.3305"/>
              <dgm:constr type="h" for="ch" forName="arc3" refType="h" fact="0.9357"/>
              <dgm:constr type="l" for="ch" forName="arc4" refType="w" fact="0.6695"/>
              <dgm:constr type="t" for="ch" forName="arc4" refType="h" fact="0"/>
              <dgm:constr type="w" for="ch" forName="arc4" refType="w" fact="0.3305"/>
              <dgm:constr type="h" for="ch" forName="arc4" refType="h" fact="0.9357"/>
              <dgm:constr type="l" for="ch" forName="rightChild" refType="w" fact="0.713"/>
              <dgm:constr type="t" for="ch" forName="rightChild" refType="h" fact="0.1934"/>
              <dgm:constr type="w" for="ch" forName="rightChild" refType="w" fact="0.193"/>
              <dgm:constr type="h" for="ch" forName="rightChild" refType="h" fact="0.5464"/>
              <dgm:constr type="l" for="ch" forName="parentText1" refType="w" fact="0.0621"/>
              <dgm:constr type="t" for="ch" forName="parentText1" refType="h" fact="0.8128"/>
              <dgm:constr type="w" for="ch" forName="parentText1" refType="w" fact="0.2509"/>
              <dgm:constr type="h" for="ch" forName="parentText1" refType="h" fact="0.1872"/>
              <dgm:constr type="l" for="ch" forName="parentText2" refType="w" fact="0.3792"/>
              <dgm:constr type="t" for="ch" forName="parentText2" refType="h" fact="0.8128"/>
              <dgm:constr type="w" for="ch" forName="parentText2" refType="w" fact="0.2509"/>
              <dgm:constr type="h" for="ch" forName="parentText2" refType="h" fact="0.1872"/>
              <dgm:constr type="l" for="ch" forName="parentText3" refType="w" fact="0.6845"/>
              <dgm:constr type="t" for="ch" forName="parentText3" refType="h" fact="0.8128"/>
              <dgm:constr type="w" for="ch" forName="parentText3" refType="w" fact="0.2509"/>
              <dgm:constr type="h" for="ch" forName="parentText3" refType="h" fact="0.1872"/>
            </dgm:constrLst>
          </dgm:if>
          <dgm:else name="Name5">
            <dgm:constrLst>
              <dgm:constr type="primFontSz" for="des" forName="parentText1" val="65"/>
              <dgm:constr type="primFontSz" for="des" forName="childText1_1" val="65"/>
              <dgm:constr type="primFontSz" for="des" forName="circ1Tx" val="65"/>
              <dgm:constr type="primFontSz" for="des" forName="parentText2" refType="primFontSz" refFor="des" refForName="parentText1" op="equ"/>
              <dgm:constr type="primFontSz" for="des" forName="parentText3" refType="primFontSz" refFor="des" refForName="parentText1" op="equ"/>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irc1Tx" refType="primFontSz" refFor="des" refForName="parentText1" op="lte"/>
              <dgm:constr type="primFontSz" for="des" forName="circ2Tx" refType="primFontSz" refFor="des" refForName="parentText1" op="lte"/>
              <dgm:constr type="primFontSz" for="des" forName="circ3Tx" refType="primFontSz" refFor="des" refForName="parentText1" op="lte"/>
              <dgm:constr type="primFontSz" for="des" forName="circ4Tx" refType="primFontSz" refFor="des" refForName="parentText1" op="lte"/>
              <dgm:constr type="primFontSz" for="des" forName="circ1Tx" refType="primFontSz" refFor="des" refForName="parentText2" op="lte"/>
              <dgm:constr type="primFontSz" for="des" forName="circ2Tx" refType="primFontSz" refFor="des" refForName="parentText2" op="lte"/>
              <dgm:constr type="primFontSz" for="des" forName="circ3Tx" refType="primFontSz" refFor="des" refForName="parentText2" op="lte"/>
              <dgm:constr type="primFontSz" for="des" forName="circ4Tx" refType="primFontSz" refFor="des" refForName="parentText2" op="lte"/>
              <dgm:constr type="primFontSz" for="des" forName="circ1Tx" refType="primFontSz" refFor="des" refForName="parentText3" op="lte"/>
              <dgm:constr type="primFontSz" for="des" forName="circ2Tx" refType="primFontSz" refFor="des" refForName="parentText3" op="lte"/>
              <dgm:constr type="primFontSz" for="des" forName="circ3Tx" refType="primFontSz" refFor="des" refForName="parentText3" op="lte"/>
              <dgm:constr type="primFontSz" for="des" forName="circ4Tx" refType="primFontSz" refFor="des" refForName="parentText3" op="lte"/>
              <dgm:constr type="primFontSz" for="des" forName="rightChild" refType="primFontSz" refFor="des" refForName="parentText1" op="lte"/>
              <dgm:constr type="primFontSz" for="des" forName="rightChild" refType="primFontSz" refFor="des" refForName="parentText2" op="lte"/>
              <dgm:constr type="primFontSz" for="des" forName="rightChild"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primFontSz" for="des" forName="circ2Tx" refType="primFontSz" refFor="des" refForName="circ1Tx" op="equ"/>
              <dgm:constr type="primFontSz" for="des" forName="circ3Tx" refType="primFontSz" refFor="des" refForName="circ1Tx" op="equ"/>
              <dgm:constr type="primFontSz" for="des" forName="circ4Tx" refType="primFontSz" refFor="des" refForName="circ1Tx" op="equ"/>
              <dgm:constr type="l" for="ch" forName="leftComposite" refType="w" fact="0.72"/>
              <dgm:constr type="t" for="ch" forName="leftComposite" refType="h" fact="0.1159"/>
              <dgm:constr type="w" for="ch" forName="leftComposite" refType="w" fact="0.2455"/>
              <dgm:constr type="h" for="ch" forName="leftComposite" refType="h" fact="0.6953"/>
              <dgm:constr type="l" for="ch" forName="middleComposite" refType="w" fact="0.365"/>
              <dgm:constr type="t" for="ch" forName="middleComposite" refType="h" fact="0.1545"/>
              <dgm:constr type="w" for="ch" forName="middleComposite" refType="w" fact="0.2728"/>
              <dgm:constr type="h" for="ch" forName="middleComposite" refType="h" fact="0.6567"/>
              <dgm:constr type="l" for="ch" forName="rightChild" refType="w" fact="0.09"/>
              <dgm:constr type="t" for="ch" forName="rightChild" refType="h" fact="0.1934"/>
              <dgm:constr type="w" for="ch" forName="rightChild" refType="w" fact="0.193"/>
              <dgm:constr type="h" for="ch" forName="rightChild" refType="h" fact="0.5464"/>
              <dgm:constr type="l" for="ch" forName="arc1" refType="w" fact="0"/>
              <dgm:constr type="t" for="ch" forName="arc1" refType="h" fact="0"/>
              <dgm:constr type="w" for="ch" forName="arc1" refType="w" fact="0.3305"/>
              <dgm:constr type="h" for="ch" forName="arc1" refType="h" fact="0.9357"/>
              <dgm:constr type="l" for="ch" forName="arc2" refType="w" fact="0.3295"/>
              <dgm:constr type="t" for="ch" forName="arc2" refType="h" fact="0"/>
              <dgm:constr type="w" for="ch" forName="arc2" refType="w" fact="0.3305"/>
              <dgm:constr type="h" for="ch" forName="arc2" refType="h" fact="0.9357"/>
              <dgm:constr type="l" for="ch" forName="arc3" refType="w" fact="0.3401"/>
              <dgm:constr type="t" for="ch" forName="arc3" refType="h" fact="0"/>
              <dgm:constr type="w" for="ch" forName="arc3" refType="w" fact="0.3305"/>
              <dgm:constr type="h" for="ch" forName="arc3" refType="h" fact="0.9357"/>
              <dgm:constr type="l" for="ch" forName="arc4" refType="w" fact="0.6695"/>
              <dgm:constr type="t" for="ch" forName="arc4" refType="h" fact="0"/>
              <dgm:constr type="w" for="ch" forName="arc4" refType="w" fact="0.3305"/>
              <dgm:constr type="h" for="ch" forName="arc4" refType="h" fact="0.9357"/>
              <dgm:constr type="l" for="ch" forName="parentText1" refType="w" fact="0.7"/>
              <dgm:constr type="t" for="ch" forName="parentText1" refType="h" fact="0.8128"/>
              <dgm:constr type="w" for="ch" forName="parentText1" refType="w" fact="0.2509"/>
              <dgm:constr type="h" for="ch" forName="parentText1" refType="h" fact="0.1872"/>
              <dgm:constr type="l" for="ch" forName="parentText2" refType="w" fact="0.3792"/>
              <dgm:constr type="t" for="ch" forName="parentText2" refType="h" fact="0.8128"/>
              <dgm:constr type="w" for="ch" forName="parentText2" refType="w" fact="0.2509"/>
              <dgm:constr type="h" for="ch" forName="parentText2" refType="h" fact="0.1872"/>
              <dgm:constr type="l" for="ch" forName="parentText3" refType="w" fact="0.062"/>
              <dgm:constr type="t" for="ch" forName="parentText3" refType="h" fact="0.8128"/>
              <dgm:constr type="w" for="ch" forName="parentText3" refType="w" fact="0.2509"/>
              <dgm:constr type="h" for="ch" forName="parentText3" refType="h" fact="0.1872"/>
            </dgm:constrLst>
          </dgm:else>
        </dgm:choose>
      </dgm:if>
      <dgm:if name="Name6" axis="ch" ptType="node" func="cnt" op="gte" val="2">
        <dgm:alg type="composite">
          <dgm:param type="ar" val="1.8986"/>
        </dgm:alg>
        <dgm:choose name="Name7">
          <dgm:if name="Name8" func="var" arg="dir" op="equ" val="norm">
            <dgm:constrLst>
              <dgm:constr type="primFontSz" for="des" forName="parentText1" val="65"/>
              <dgm:constr type="primFontSz" for="des" forName="childText1_1" val="65"/>
              <dgm:constr type="primFontSz" for="des" forName="circ1Tx" val="65"/>
              <dgm:constr type="primFontSz" for="des" forName="parentText2" refType="primFontSz" refFor="des" refForName="parentText1" op="equ"/>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irc1Tx" refType="primFontSz" refFor="des" refForName="parentText1" op="lte"/>
              <dgm:constr type="primFontSz" for="des" forName="circ2Tx" refType="primFontSz" refFor="des" refForName="parentText1" op="lte"/>
              <dgm:constr type="primFontSz" for="des" forName="circ3Tx" refType="primFontSz" refFor="des" refForName="parentText1" op="lte"/>
              <dgm:constr type="primFontSz" for="des" forName="circ4Tx" refType="primFontSz" refFor="des" refForName="parentText1" op="lte"/>
              <dgm:constr type="primFontSz" for="des" forName="circ1Tx" refType="primFontSz" refFor="des" refForName="parentText2" op="lte"/>
              <dgm:constr type="primFontSz" for="des" forName="circ2Tx" refType="primFontSz" refFor="des" refForName="parentText2" op="lte"/>
              <dgm:constr type="primFontSz" for="des" forName="circ3Tx" refType="primFontSz" refFor="des" refForName="parentText2" op="lte"/>
              <dgm:constr type="primFontSz" for="des" forName="circ4Tx" refType="primFontSz" refFor="des" refForName="parentText2" op="lte"/>
              <dgm:constr type="primFontSz" for="des" forName="circ1Tx" refType="primFontSz" refFor="des" refForName="parentText3" op="lte"/>
              <dgm:constr type="primFontSz" for="des" forName="circ2Tx" refType="primFontSz" refFor="des" refForName="parentText3" op="lte"/>
              <dgm:constr type="primFontSz" for="des" forName="circ3Tx" refType="primFontSz" refFor="des" refForName="parentText3" op="lte"/>
              <dgm:constr type="primFontSz" for="des" forName="circ4Tx"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primFontSz" for="des" forName="circ2Tx" refType="primFontSz" refFor="des" refForName="circ1Tx" op="equ"/>
              <dgm:constr type="primFontSz" for="des" forName="circ3Tx" refType="primFontSz" refFor="des" refForName="circ1Tx" op="equ"/>
              <dgm:constr type="primFontSz" for="des" forName="circ4Tx" refType="primFontSz" refFor="des" refForName="circ1Tx" op="equ"/>
              <dgm:constr type="l" for="ch" forName="leftComposite" refType="w" fact="0.0941"/>
              <dgm:constr type="t" for="ch" forName="leftComposite" refType="h" fact="0.1159"/>
              <dgm:constr type="w" for="ch" forName="leftComposite" refType="w" fact="0.3469"/>
              <dgm:constr type="h" for="ch" forName="leftComposite" refType="h" fact="0.6953"/>
              <dgm:constr type="l" for="ch" forName="middleComposite" refType="w" fact="0.5782"/>
              <dgm:constr type="t" for="ch" forName="middleComposite" refType="h" fact="0.1159"/>
              <dgm:constr type="w" for="ch" forName="middleComposite" refType="w" fact="0.3389"/>
              <dgm:constr type="h" for="ch" forName="middleComposite" refType="h" fact="0.6567"/>
              <dgm:constr type="l" for="ch" forName="arc1" refType="w" fact="0"/>
              <dgm:constr type="t" for="ch" forName="arc1" refType="h" fact="0"/>
              <dgm:constr type="w" for="ch" forName="arc1" refType="w" fact="0.4928"/>
              <dgm:constr type="h" for="ch" forName="arc1" refType="h" fact="0.9357"/>
              <dgm:constr type="l" for="ch" forName="arc3" refType="w" fact="0.5072"/>
              <dgm:constr type="t" for="ch" forName="arc3" refType="h" fact="0"/>
              <dgm:constr type="w" for="ch" forName="arc3" refType="w" fact="0.4928"/>
              <dgm:constr type="h" for="ch" forName="arc3" refType="h" fact="0.9357"/>
              <dgm:constr type="l" for="ch" forName="parentText1" refType="w" fact="0.0926"/>
              <dgm:constr type="t" for="ch" forName="parentText1" refType="h" fact="0.8128"/>
              <dgm:constr type="w" for="ch" forName="parentText1" refType="w" fact="0.3742"/>
              <dgm:constr type="h" for="ch" forName="parentText1" refType="h" fact="0.1872"/>
              <dgm:constr type="l" for="ch" forName="parentText2" refType="w" fact="0.5655"/>
              <dgm:constr type="t" for="ch" forName="parentText2" refType="h" fact="0.8128"/>
              <dgm:constr type="w" for="ch" forName="parentText2" refType="w" fact="0.3742"/>
              <dgm:constr type="h" for="ch" forName="parentText2" refType="h" fact="0.1872"/>
            </dgm:constrLst>
          </dgm:if>
          <dgm:else name="Name9">
            <dgm:constrLst>
              <dgm:constr type="primFontSz" for="des" forName="parentText1" val="65"/>
              <dgm:constr type="primFontSz" for="des" forName="childText1_1" val="65"/>
              <dgm:constr type="primFontSz" for="des" forName="circ1Tx" val="65"/>
              <dgm:constr type="primFontSz" for="des" forName="parentText2" refType="primFontSz" refFor="des" refForName="parentText1" op="equ"/>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irc1Tx" refType="primFontSz" refFor="des" refForName="parentText1" op="lte"/>
              <dgm:constr type="primFontSz" for="des" forName="circ2Tx" refType="primFontSz" refFor="des" refForName="parentText1" op="lte"/>
              <dgm:constr type="primFontSz" for="des" forName="circ3Tx" refType="primFontSz" refFor="des" refForName="parentText1" op="lte"/>
              <dgm:constr type="primFontSz" for="des" forName="circ4Tx" refType="primFontSz" refFor="des" refForName="parentText1" op="lte"/>
              <dgm:constr type="primFontSz" for="des" forName="circ1Tx" refType="primFontSz" refFor="des" refForName="parentText2" op="lte"/>
              <dgm:constr type="primFontSz" for="des" forName="circ2Tx" refType="primFontSz" refFor="des" refForName="parentText2" op="lte"/>
              <dgm:constr type="primFontSz" for="des" forName="circ3Tx" refType="primFontSz" refFor="des" refForName="parentText2" op="lte"/>
              <dgm:constr type="primFontSz" for="des" forName="circ4Tx" refType="primFontSz" refFor="des" refForName="parentText2" op="lte"/>
              <dgm:constr type="primFontSz" for="des" forName="circ1Tx" refType="primFontSz" refFor="des" refForName="parentText3" op="lte"/>
              <dgm:constr type="primFontSz" for="des" forName="circ2Tx" refType="primFontSz" refFor="des" refForName="parentText3" op="lte"/>
              <dgm:constr type="primFontSz" for="des" forName="circ3Tx" refType="primFontSz" refFor="des" refForName="parentText3" op="lte"/>
              <dgm:constr type="primFontSz" for="des" forName="circ4Tx"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primFontSz" for="des" forName="circ2Tx" refType="primFontSz" refFor="des" refForName="circ1Tx" op="equ"/>
              <dgm:constr type="primFontSz" for="des" forName="circ3Tx" refType="primFontSz" refFor="des" refForName="circ1Tx" op="equ"/>
              <dgm:constr type="primFontSz" for="des" forName="circ4Tx" refType="primFontSz" refFor="des" refForName="circ1Tx" op="equ"/>
              <dgm:constr type="l" for="ch" forName="leftComposite" refType="w" fact="0.592"/>
              <dgm:constr type="t" for="ch" forName="leftComposite" refType="h" fact="0.1159"/>
              <dgm:constr type="w" for="ch" forName="leftComposite" refType="w" fact="0.3469"/>
              <dgm:constr type="h" for="ch" forName="leftComposite" refType="h" fact="0.6953"/>
              <dgm:constr type="l" for="ch" forName="middleComposite" refType="w" fact="0.0941"/>
              <dgm:constr type="t" for="ch" forName="middleComposite" refType="h" fact="0.1159"/>
              <dgm:constr type="w" for="ch" forName="middleComposite" refType="w" fact="0.3389"/>
              <dgm:constr type="h" for="ch" forName="middleComposite" refType="h" fact="0.6567"/>
              <dgm:constr type="l" for="ch" forName="arc1" refType="w" fact="0"/>
              <dgm:constr type="t" for="ch" forName="arc1" refType="h" fact="0"/>
              <dgm:constr type="w" for="ch" forName="arc1" refType="w" fact="0.4928"/>
              <dgm:constr type="h" for="ch" forName="arc1" refType="h" fact="0.9357"/>
              <dgm:constr type="l" for="ch" forName="arc3" refType="w" fact="0.5072"/>
              <dgm:constr type="t" for="ch" forName="arc3" refType="h" fact="0"/>
              <dgm:constr type="w" for="ch" forName="arc3" refType="w" fact="0.4928"/>
              <dgm:constr type="h" for="ch" forName="arc3" refType="h" fact="0.9357"/>
              <dgm:constr type="l" for="ch" forName="parentText2" refType="w" fact="0.0926"/>
              <dgm:constr type="t" for="ch" forName="parentText2" refType="h" fact="0.8128"/>
              <dgm:constr type="w" for="ch" forName="parentText2" refType="w" fact="0.3742"/>
              <dgm:constr type="h" for="ch" forName="parentText2" refType="h" fact="0.1872"/>
              <dgm:constr type="l" for="ch" forName="parentText1" refType="w" fact="0.5655"/>
              <dgm:constr type="t" for="ch" forName="parentText1" refType="h" fact="0.8128"/>
              <dgm:constr type="w" for="ch" forName="parentText1" refType="w" fact="0.3742"/>
              <dgm:constr type="h" for="ch" forName="parentText1" refType="h" fact="0.1872"/>
            </dgm:constrLst>
          </dgm:else>
        </dgm:choose>
      </dgm:if>
      <dgm:else name="Name10">
        <dgm:alg type="composite">
          <dgm:param type="ar" val="0.8036"/>
        </dgm:alg>
        <dgm:constrLst>
          <dgm:constr type="primFontSz" for="des" forName="parentText1" val="65"/>
          <dgm:constr type="primFontSz" for="des" forName="childText1_1" val="65"/>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l" for="ch" forName="leftComposite" refType="w" fact="0"/>
          <dgm:constr type="t" for="ch" forName="leftComposite" refType="h" fact="0.1159"/>
          <dgm:constr type="w" for="ch" forName="leftComposite" refType="w"/>
          <dgm:constr type="h" for="ch" forName="leftComposite" refType="h" fact="0.6953"/>
          <dgm:constr type="l" for="ch" forName="parentText1" refType="w" fact="0"/>
          <dgm:constr type="t" for="ch" forName="parentText1" refType="h" fact="0.8128"/>
          <dgm:constr type="w" for="ch" forName="parentText1" refType="w"/>
          <dgm:constr type="h" for="ch" forName="parentText1" refType="h" fact="0.1872"/>
        </dgm:constrLst>
      </dgm:else>
    </dgm:choose>
    <dgm:choose name="Name11">
      <dgm:if name="Name12" axis="ch" ptType="node" func="cnt" op="gte" val="1">
        <dgm:choose name="Name13">
          <dgm:if name="Name14" axis="ch" ptType="node" func="cnt" op="gte" val="2">
            <dgm:layoutNode name="arc1">
              <dgm:alg type="sp"/>
              <dgm:shape xmlns:r="http://schemas.openxmlformats.org/officeDocument/2006/relationships" rot="90" type="blockArc" r:blip="">
                <dgm:adjLst>
                  <dgm:adj idx="1" val="-135"/>
                  <dgm:adj idx="2" val="-45"/>
                  <dgm:adj idx="3" val="0.0496"/>
                </dgm:adjLst>
              </dgm:shape>
              <dgm:presOf/>
            </dgm:layoutNode>
            <dgm:layoutNode name="arc3">
              <dgm:alg type="sp"/>
              <dgm:shape xmlns:r="http://schemas.openxmlformats.org/officeDocument/2006/relationships" rot="270" type="blockArc" r:blip="">
                <dgm:adjLst>
                  <dgm:adj idx="1" val="-135"/>
                  <dgm:adj idx="2" val="-45"/>
                  <dgm:adj idx="3" val="0.0496"/>
                </dgm:adjLst>
              </dgm:shape>
              <dgm:presOf/>
            </dgm:layoutNode>
            <dgm:layoutNode name="parentText2" styleLbl="revTx">
              <dgm:varLst>
                <dgm:chMax val="4"/>
                <dgm:chPref val="3"/>
                <dgm:bulletEnabled val="1"/>
              </dgm:varLst>
              <dgm:alg type="tx"/>
              <dgm:shape xmlns:r="http://schemas.openxmlformats.org/officeDocument/2006/relationships" type="rect" r:blip="">
                <dgm:adjLst/>
              </dgm:shape>
              <dgm:presOf axis="ch 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5"/>
        </dgm:choose>
        <dgm:choose name="Name16">
          <dgm:if name="Name17" axis="ch" ptType="node" func="cnt" op="gte" val="3">
            <dgm:layoutNode name="arc2">
              <dgm:alg type="sp"/>
              <dgm:shape xmlns:r="http://schemas.openxmlformats.org/officeDocument/2006/relationships" rot="90" type="blockArc" r:blip="">
                <dgm:adjLst>
                  <dgm:adj idx="1" val="-135"/>
                  <dgm:adj idx="2" val="-45"/>
                  <dgm:adj idx="3" val="0.0496"/>
                </dgm:adjLst>
              </dgm:shape>
              <dgm:presOf/>
            </dgm:layoutNode>
            <dgm:layoutNode name="arc4">
              <dgm:alg type="sp"/>
              <dgm:shape xmlns:r="http://schemas.openxmlformats.org/officeDocument/2006/relationships" rot="270" type="blockArc" r:blip="">
                <dgm:adjLst>
                  <dgm:adj idx="1" val="-135"/>
                  <dgm:adj idx="2" val="-45"/>
                  <dgm:adj idx="3" val="0.0496"/>
                </dgm:adjLst>
              </dgm:shape>
              <dgm:presOf/>
            </dgm:layoutNode>
            <dgm:layoutNode name="parentText3" styleLbl="revTx">
              <dgm:varLst>
                <dgm:chMax val="1"/>
                <dgm:chPref val="1"/>
                <dgm:bulletEnabled val="1"/>
              </dgm:varLst>
              <dgm:alg type="tx"/>
              <dgm:shape xmlns:r="http://schemas.openxmlformats.org/officeDocument/2006/relationships" type="rect" r:blip="">
                <dgm:adjLst/>
              </dgm:shape>
              <dgm:presOf axis="ch 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8"/>
        </dgm:choose>
      </dgm:if>
      <dgm:else name="Name19"/>
    </dgm:choose>
    <dgm:layoutNode name="middleComposite">
      <dgm:choose name="Name20">
        <dgm:if name="Name21" axis="ch ch" ptType="node node" st="2 1" cnt="1 0" func="cnt" op="lte" val="1">
          <dgm:alg type="composite">
            <dgm:param type="ar" val="1"/>
          </dgm:alg>
        </dgm:if>
        <dgm:if name="Name22" axis="ch ch" ptType="node node" st="2 1" cnt="1 0" func="cnt" op="equ" val="2">
          <dgm:alg type="composite">
            <dgm:param type="ar" val="1.792"/>
          </dgm:alg>
        </dgm:if>
        <dgm:if name="Name23" axis="ch ch" ptType="node node" st="2 1" cnt="1 0" func="cnt" op="equ" val="3">
          <dgm:alg type="composite">
            <dgm:param type="ar" val="1"/>
          </dgm:alg>
        </dgm:if>
        <dgm:else name="Name24">
          <dgm:alg type="composite">
            <dgm:param type="ar" val="1"/>
          </dgm:alg>
        </dgm:else>
      </dgm:choose>
      <dgm:shape xmlns:r="http://schemas.openxmlformats.org/officeDocument/2006/relationships" r:blip="">
        <dgm:adjLst/>
      </dgm:shape>
      <dgm:presOf/>
      <dgm:choose name="Name25">
        <dgm:if name="Name26" axis="ch ch" ptType="node node" st="2 1" cnt="1 0" func="cnt" op="lte" val="1">
          <dgm:constrLst>
            <dgm:constr type="ctrX" for="ch" forName="circ1" refType="w" fact="0.5"/>
            <dgm:constr type="ctrY" for="ch" forName="circ1" refType="h" fact="0.5"/>
            <dgm:constr type="w" for="ch" forName="circ1" refType="w"/>
            <dgm:constr type="h" for="ch" forName="circ1" refType="h"/>
            <dgm:constr type="l" for="ch" forName="circ1Tx" refType="w" fact="0.2"/>
            <dgm:constr type="t" for="ch" forName="circ1Tx" refType="h" fact="0.1"/>
            <dgm:constr type="w" for="ch" forName="circ1Tx" refType="w" fact="0.6"/>
            <dgm:constr type="h" for="ch" forName="circ1Tx" refType="h" fact="0.8"/>
          </dgm:constrLst>
        </dgm:if>
        <dgm:if name="Name27" axis="ch ch" ptType="node node" st="2 1" cnt="1 0"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Lst>
        </dgm:if>
        <dgm:if name="Name28" axis="ch ch" ptType="node node" st="2 1" cnt="1 0"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Lst>
        </dgm:if>
        <dgm:else name="Name29">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Lst>
        </dgm:else>
      </dgm:choose>
      <dgm:ruleLst/>
      <dgm:forEach name="Name30" axis="ch ch" ptType="node node" st="2 1" cnt="1 1">
        <dgm:layoutNode name="circ1" styleLbl="vennNode1">
          <dgm:alg type="sp"/>
          <dgm:shape xmlns:r="http://schemas.openxmlformats.org/officeDocument/2006/relationships" type="ellipse" r:blip="">
            <dgm:adjLst/>
          </dgm:shape>
          <dgm:presOf axis="desOrSelf" ptType="node"/>
          <dgm:constrLst/>
          <dgm:ruleLst/>
        </dgm:layoutNode>
        <dgm:layoutNode name="circ1Tx" styleLbl="revTx">
          <dgm:varLst>
            <dgm:chMax val="0"/>
            <dgm:chPref val="0"/>
          </dgm:varLst>
          <dgm:alg type="tx">
            <dgm:param type="txAnchorHorzCh" val="ctr"/>
            <dgm:param type="txAnchorVertCh" val="mid"/>
          </dgm:alg>
          <dgm:shape xmlns:r="http://schemas.openxmlformats.org/officeDocument/2006/relationships" type="rect" r:blip="" hideGeom="1">
            <dgm:adjLst/>
          </dgm:shape>
          <dgm:presOf axis="desOrSelf" ptType="node"/>
          <dgm:constrLst>
            <dgm:constr type="tMarg"/>
            <dgm:constr type="bMarg"/>
            <dgm:constr type="lMarg"/>
            <dgm:constr type="rMarg"/>
            <dgm:constr type="primFontSz" val="20"/>
          </dgm:constrLst>
          <dgm:ruleLst>
            <dgm:rule type="primFontSz" val="5" fact="NaN" max="NaN"/>
          </dgm:ruleLst>
        </dgm:layoutNode>
      </dgm:forEach>
      <dgm:forEach name="Name31" axis="ch ch" ptType="node node" st="2 2" cnt="1 1">
        <dgm:layoutNode name="circ2" styleLbl="vennNode1">
          <dgm:alg type="sp"/>
          <dgm:shape xmlns:r="http://schemas.openxmlformats.org/officeDocument/2006/relationships" type="ellipse" r:blip="">
            <dgm:adjLst/>
          </dgm:shape>
          <dgm:presOf axis="desOrSelf" ptType="node"/>
          <dgm:constrLst/>
          <dgm:ruleLst/>
        </dgm:layoutNode>
        <dgm:layoutNode name="circ2Tx" styleLbl="revTx">
          <dgm:varLst>
            <dgm:chMax val="0"/>
            <dgm:chPref val="0"/>
          </dgm:varLst>
          <dgm:alg type="tx">
            <dgm:param type="txAnchorHorzCh" val="ctr"/>
            <dgm:param type="txAnchorVertCh" val="mid"/>
          </dgm:alg>
          <dgm:shape xmlns:r="http://schemas.openxmlformats.org/officeDocument/2006/relationships" type="rect" r:blip="" hideGeom="1">
            <dgm:adjLst/>
          </dgm:shape>
          <dgm:presOf axis="desOrSelf" ptType="node"/>
          <dgm:constrLst>
            <dgm:constr type="tMarg"/>
            <dgm:constr type="bMarg"/>
            <dgm:constr type="lMarg"/>
            <dgm:constr type="rMarg"/>
            <dgm:constr type="primFontSz" val="20"/>
          </dgm:constrLst>
          <dgm:ruleLst>
            <dgm:rule type="primFontSz" val="5" fact="NaN" max="NaN"/>
          </dgm:ruleLst>
        </dgm:layoutNode>
      </dgm:forEach>
      <dgm:forEach name="Name32" axis="ch ch" ptType="node node" st="2 3" cnt="1 1">
        <dgm:layoutNode name="circ3" styleLbl="vennNode1">
          <dgm:alg type="sp"/>
          <dgm:shape xmlns:r="http://schemas.openxmlformats.org/officeDocument/2006/relationships" type="ellipse" r:blip="">
            <dgm:adjLst/>
          </dgm:shape>
          <dgm:presOf axis="desOrSelf" ptType="node"/>
          <dgm:constrLst/>
          <dgm:ruleLst/>
        </dgm:layoutNode>
        <dgm:layoutNode name="circ3Tx" styleLbl="revTx">
          <dgm:varLst>
            <dgm:chMax val="0"/>
            <dgm:chPref val="0"/>
          </dgm:varLst>
          <dgm:alg type="tx">
            <dgm:param type="txAnchorHorzCh" val="ctr"/>
            <dgm:param type="txAnchorVertCh" val="mid"/>
          </dgm:alg>
          <dgm:shape xmlns:r="http://schemas.openxmlformats.org/officeDocument/2006/relationships" type="rect" r:blip="" hideGeom="1">
            <dgm:adjLst/>
          </dgm:shape>
          <dgm:presOf axis="desOrSelf" ptType="node"/>
          <dgm:constrLst>
            <dgm:constr type="tMarg"/>
            <dgm:constr type="bMarg"/>
            <dgm:constr type="lMarg"/>
            <dgm:constr type="rMarg"/>
            <dgm:constr type="primFontSz" val="20"/>
          </dgm:constrLst>
          <dgm:ruleLst>
            <dgm:rule type="primFontSz" val="5" fact="NaN" max="NaN"/>
          </dgm:ruleLst>
        </dgm:layoutNode>
      </dgm:forEach>
      <dgm:forEach name="Name33" axis="ch ch" ptType="node node" st="2 4" cnt="1 1">
        <dgm:layoutNode name="circ4" styleLbl="vennNode1">
          <dgm:alg type="sp"/>
          <dgm:shape xmlns:r="http://schemas.openxmlformats.org/officeDocument/2006/relationships" type="ellipse" r:blip="">
            <dgm:adjLst/>
          </dgm:shape>
          <dgm:presOf axis="desOrSelf" ptType="nod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presOf axis="desOrSelf" ptType="node"/>
          <dgm:constrLst>
            <dgm:constr type="tMarg"/>
            <dgm:constr type="bMarg"/>
            <dgm:constr type="lMarg"/>
            <dgm:constr type="rMarg"/>
            <dgm:constr type="primFontSz" val="20"/>
          </dgm:constrLst>
          <dgm:ruleLst>
            <dgm:rule type="primFontSz" val="5" fact="NaN" max="NaN"/>
          </dgm:ruleLst>
        </dgm:layoutNode>
      </dgm:forEach>
    </dgm:layoutNode>
    <dgm:layoutNode name="leftComposite">
      <dgm:choose name="Name34">
        <dgm:if name="Name35" axis="ch ch" ptType="node node" st="1 1" cnt="1 0" func="cnt" op="lte" val="1">
          <dgm:alg type="composite">
            <dgm:param type="ar" val="1.3085"/>
          </dgm:alg>
          <dgm:constrLst>
            <dgm:constr type="l" for="ch" forName="childText1_1" refType="w" fact="0.2124"/>
            <dgm:constr type="t" for="ch" forName="childText1_1" refType="h" fact="0"/>
            <dgm:constr type="w" for="ch" forName="childText1_1" refType="w" fact="0.5759"/>
            <dgm:constr type="h" for="ch" forName="childText1_1" refType="h" fact="0.7535"/>
            <dgm:constr type="l" for="ch" forName="ellipse1" refType="w" fact="0"/>
            <dgm:constr type="t" for="ch" forName="ellipse1" refType="h" fact="0.63"/>
            <dgm:constr type="w" for="ch" forName="ellipse1" refType="w" fact="0.2828"/>
            <dgm:constr type="h" for="ch" forName="ellipse1" refType="h" fact="0.37"/>
            <dgm:constr type="l" for="ch" forName="ellipse2" refType="w" fact="0.82"/>
            <dgm:constr type="t" for="ch" forName="ellipse2" refType="h" fact="0.17"/>
            <dgm:constr type="w" for="ch" forName="ellipse2" refType="w" fact="0.1645"/>
            <dgm:constr type="h" for="ch" forName="ellipse2" refType="h" fact="0.2153"/>
          </dgm:constrLst>
        </dgm:if>
        <dgm:if name="Name36" axis="ch ch" ptType="node node" st="1 1" cnt="1 0" func="cnt" op="equ" val="2">
          <dgm:alg type="composite">
            <dgm:param type="ar" val="0.8917"/>
          </dgm:alg>
          <dgm:constrLst>
            <dgm:constr type="l" for="ch" forName="childText1_1" refType="w" fact="0.1864"/>
            <dgm:constr type="t" for="ch" forName="childText1_1" refType="h" fact="0"/>
            <dgm:constr type="w" for="ch" forName="childText1_1" refType="w" fact="0.5055"/>
            <dgm:constr type="h" for="ch" forName="childText1_1" refType="h" fact="0.4507"/>
            <dgm:constr type="l" for="ch" forName="childText1_2" refType="w" fact="0.4945"/>
            <dgm:constr type="t" for="ch" forName="childText1_2" refType="h" fact="0.3929"/>
            <dgm:constr type="w" for="ch" forName="childText1_2" refType="w" fact="0.5055"/>
            <dgm:constr type="h" for="ch" forName="childText1_2" refType="h" fact="0.4507"/>
            <dgm:constr type="l" for="ch" forName="ellipse1" refType="w" fact="0"/>
            <dgm:constr type="t" for="ch" forName="ellipse1" refType="h" fact="0.3768"/>
            <dgm:constr type="w" for="ch" forName="ellipse1" refType="w" fact="0.2482"/>
            <dgm:constr type="h" for="ch" forName="ellipse1" refType="h" fact="0.2213"/>
            <dgm:constr type="l" for="ch" forName="ellipse3" refType="w" fact="0.5474"/>
            <dgm:constr type="t" for="ch" forName="ellipse3" refType="h" fact="0.8712"/>
            <dgm:constr type="w" for="ch" forName="ellipse3" refType="w" fact="0.1444"/>
            <dgm:constr type="h" for="ch" forName="ellipse3" refType="h" fact="0.1288"/>
            <dgm:constr type="l" for="ch" forName="ellipse2" refType="w" fact="0.7333"/>
            <dgm:constr type="t" for="ch" forName="ellipse2" refType="h" fact="0.0887"/>
            <dgm:constr type="w" for="ch" forName="ellipse2" refType="w" fact="0.1444"/>
            <dgm:constr type="h" for="ch" forName="ellipse2" refType="h" fact="0.1288"/>
          </dgm:constrLst>
        </dgm:if>
        <dgm:if name="Name37" axis="ch ch" ptType="node node" st="1 1" cnt="1 0" func="cnt" op="equ" val="3">
          <dgm:alg type="composite">
            <dgm:param type="ar" val="1.0811"/>
          </dgm:alg>
          <dgm:constrLst>
            <dgm:constr type="l" for="ch" forName="childText1_3" refType="w" fact="0.1649"/>
            <dgm:constr type="t" for="ch" forName="childText1_3" refType="h" fact="0.5389"/>
            <dgm:constr type="w" for="ch" forName="childText1_3" refType="w" fact="0.4265"/>
            <dgm:constr type="h" for="ch" forName="childText1_3" refType="h" fact="0.4611"/>
            <dgm:constr type="l" for="ch" forName="childText1_1" refType="w" fact="0.1573"/>
            <dgm:constr type="t" for="ch" forName="childText1_1" refType="h" fact="0"/>
            <dgm:constr type="w" for="ch" forName="childText1_1" refType="w" fact="0.4265"/>
            <dgm:constr type="h" for="ch" forName="childText1_1" refType="h" fact="0.4611"/>
            <dgm:constr type="l" for="ch" forName="childText1_2" refType="w" fact="0.5735"/>
            <dgm:constr type="t" for="ch" forName="childText1_2" refType="h" fact="0.2754"/>
            <dgm:constr type="w" for="ch" forName="childText1_2" refType="w" fact="0.4265"/>
            <dgm:constr type="h" for="ch" forName="childText1_2" refType="h" fact="0.4611"/>
            <dgm:constr type="l" for="ch" forName="ellipse1" refType="w" fact="0"/>
            <dgm:constr type="t" for="ch" forName="ellipse1" refType="h" fact="0.3855"/>
            <dgm:constr type="w" for="ch" forName="ellipse1" refType="w" fact="0.2095"/>
            <dgm:constr type="h" for="ch" forName="ellipse1" refType="h" fact="0.2264"/>
            <dgm:constr type="l" for="ch" forName="ellipse3" refType="w" fact="0.6181"/>
            <dgm:constr type="t" for="ch" forName="ellipse3" refType="h" fact="0.7647"/>
            <dgm:constr type="w" for="ch" forName="ellipse3" refType="w" fact="0.1219"/>
            <dgm:constr type="h" for="ch" forName="ellipse3" refType="h" fact="0.1317"/>
            <dgm:constr type="l" for="ch" forName="ellipse2" refType="w" fact="0.6188"/>
            <dgm:constr type="t" for="ch" forName="ellipse2" refType="h" fact="0.0907"/>
            <dgm:constr type="w" for="ch" forName="ellipse2" refType="w" fact="0.1219"/>
            <dgm:constr type="h" for="ch" forName="ellipse2" refType="h" fact="0.1317"/>
          </dgm:constrLst>
        </dgm:if>
        <dgm:else name="Name38">
          <dgm:alg type="composite">
            <dgm:param type="ar" val="0.9472"/>
          </dgm:alg>
          <dgm:constrLst>
            <dgm:constr type="l" for="ch" forName="childText1_3" refType="w" fact="0"/>
            <dgm:constr type="t" for="ch" forName="childText1_3" refType="h" fact="0.6035"/>
            <dgm:constr type="w" for="ch" forName="childText1_3" refType="w" fact="0.4186"/>
            <dgm:constr type="h" for="ch" forName="childText1_3" refType="h" fact="0.3965"/>
            <dgm:constr type="l" for="ch" forName="childText1_1" refType="w" fact="0.0981"/>
            <dgm:constr type="t" for="ch" forName="childText1_1" refType="h" fact="0"/>
            <dgm:constr type="w" for="ch" forName="childText1_1" refType="w" fact="0.4186"/>
            <dgm:constr type="h" for="ch" forName="childText1_1" refType="h" fact="0.3965"/>
            <dgm:constr type="l" for="ch" forName="childText1_2" refType="w" fact="0.5385"/>
            <dgm:constr type="t" for="ch" forName="childText1_2" refType="h" fact="0.1304"/>
            <dgm:constr type="w" for="ch" forName="childText1_2" refType="w" fact="0.4186"/>
            <dgm:constr type="h" for="ch" forName="childText1_2" refType="h" fact="0.3965"/>
            <dgm:constr type="l" for="ch" forName="ellipse4" refType="w" fact="0.3222"/>
            <dgm:constr type="t" for="ch" forName="ellipse4" refType="h" fact="0.4232"/>
            <dgm:constr type="w" for="ch" forName="ellipse4" refType="w" fact="0.2056"/>
            <dgm:constr type="h" for="ch" forName="ellipse4" refType="h" fact="0.1947"/>
            <dgm:constr type="l" for="ch" forName="ellipse1" refType="w" fact="0.1489"/>
            <dgm:constr type="t" for="ch" forName="ellipse1" refType="h" fact="0.4502"/>
            <dgm:constr type="w" for="ch" forName="ellipse1" refType="w" fact="0.1196"/>
            <dgm:constr type="h" for="ch" forName="ellipse1" refType="h" fact="0.1133"/>
            <dgm:constr type="l" for="ch" forName="ellipse2" refType="w" fact="0.5384"/>
            <dgm:constr type="t" for="ch" forName="ellipse2" refType="h" fact="0.0124"/>
            <dgm:constr type="w" for="ch" forName="ellipse2" refType="w" fact="0.1196"/>
            <dgm:constr type="h" for="ch" forName="ellipse2" refType="h" fact="0.1133"/>
            <dgm:constr type="l" for="ch" forName="childText1_4" refType="w" fact="0.4625"/>
            <dgm:constr type="t" for="ch" forName="childText1_4" refType="h" fact="0.5719"/>
            <dgm:constr type="w" for="ch" forName="childText1_4" refType="w" fact="0.4186"/>
            <dgm:constr type="h" for="ch" forName="childText1_4" refType="h" fact="0.3965"/>
            <dgm:constr type="l" for="ch" forName="ellipse3" refType="w" fact="0.8804"/>
            <dgm:constr type="t" for="ch" forName="ellipse3" refType="h" fact="0.5329"/>
            <dgm:constr type="w" for="ch" forName="ellipse3" refType="w" fact="0.1196"/>
            <dgm:constr type="h" for="ch" forName="ellipse3" refType="h" fact="0.1133"/>
            <dgm:constr type="l" for="ch" forName="ellipse5" refType="w" fact="0.0146"/>
            <dgm:constr type="t" for="ch" forName="ellipse5" refType="h" fact="0.5228"/>
            <dgm:constr type="w" for="ch" forName="ellipse5" refType="w" fact="0.0899"/>
            <dgm:constr type="h" for="ch" forName="ellipse5" refType="h" fact="0.0851"/>
          </dgm:constrLst>
        </dgm:else>
      </dgm:choose>
      <dgm:forEach name="Name39" axis="ch ch" ptType="node node" st="1 1" cnt="1 1">
        <dgm:layoutNode name="childText1_1" styleLbl="vennNode1">
          <dgm:varLst>
            <dgm:chMax val="0"/>
            <dgm:chPref val="0"/>
          </dgm:varLst>
          <dgm:alg type="tx"/>
          <dgm:shape xmlns:r="http://schemas.openxmlformats.org/officeDocument/2006/relationships" type="ellipse"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ellipse1" styleLbl="vennNode1">
          <dgm:alg type="sp"/>
          <dgm:shape xmlns:r="http://schemas.openxmlformats.org/officeDocument/2006/relationships" type="ellipse" r:blip="">
            <dgm:adjLst/>
          </dgm:shape>
          <dgm:presOf/>
        </dgm:layoutNode>
        <dgm:layoutNode name="ellipse2" styleLbl="vennNode1">
          <dgm:alg type="sp"/>
          <dgm:shape xmlns:r="http://schemas.openxmlformats.org/officeDocument/2006/relationships" type="ellipse" r:blip="">
            <dgm:adjLst/>
          </dgm:shape>
          <dgm:presOf/>
        </dgm:layoutNode>
      </dgm:forEach>
      <dgm:forEach name="Name40" axis="ch ch" ptType="node node" st="1 2" cnt="1 1">
        <dgm:layoutNode name="childText1_2" styleLbl="vennNode1">
          <dgm:varLst>
            <dgm:chMax val="0"/>
            <dgm:chPref val="0"/>
          </dgm:varLst>
          <dgm:alg type="tx"/>
          <dgm:shape xmlns:r="http://schemas.openxmlformats.org/officeDocument/2006/relationships" type="ellipse"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ellipse3" styleLbl="vennNode1">
          <dgm:alg type="sp"/>
          <dgm:shape xmlns:r="http://schemas.openxmlformats.org/officeDocument/2006/relationships" type="ellipse" r:blip="">
            <dgm:adjLst/>
          </dgm:shape>
          <dgm:presOf/>
        </dgm:layoutNode>
      </dgm:forEach>
      <dgm:forEach name="Name41" axis="ch ch" ptType="node node" st="1 3" cnt="1 1">
        <dgm:layoutNode name="childText1_3" styleLbl="vennNode1">
          <dgm:varLst>
            <dgm:chMax val="0"/>
            <dgm:chPref val="0"/>
          </dgm:varLst>
          <dgm:alg type="tx"/>
          <dgm:shape xmlns:r="http://schemas.openxmlformats.org/officeDocument/2006/relationships" type="ellipse"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forEach name="Name42" axis="ch ch" ptType="node node" st="1 4" cnt="1 1">
        <dgm:layoutNode name="childText1_4" styleLbl="vennNode1">
          <dgm:varLst>
            <dgm:chMax val="0"/>
            <dgm:chPref val="0"/>
          </dgm:varLst>
          <dgm:alg type="tx"/>
          <dgm:shape xmlns:r="http://schemas.openxmlformats.org/officeDocument/2006/relationships" type="ellipse"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ellipse4" styleLbl="vennNode1">
          <dgm:alg type="sp"/>
          <dgm:shape xmlns:r="http://schemas.openxmlformats.org/officeDocument/2006/relationships" type="ellipse" r:blip="">
            <dgm:adjLst/>
          </dgm:shape>
          <dgm:presOf/>
        </dgm:layoutNode>
        <dgm:layoutNode name="ellipse5" styleLbl="vennNode1">
          <dgm:alg type="sp"/>
          <dgm:shape xmlns:r="http://schemas.openxmlformats.org/officeDocument/2006/relationships" type="ellipse" r:blip="">
            <dgm:adjLst/>
          </dgm:shape>
          <dgm:presOf/>
        </dgm:layoutNode>
      </dgm:forEach>
    </dgm:layoutNode>
    <dgm:choose name="Name43">
      <dgm:if name="Name44" axis="ch ch" ptType="node node" st="3 1" cnt="1 0" func="cnt" op="gte" val="1">
        <dgm:layoutNode name="rightChild">
          <dgm:varLst>
            <dgm:chMax val="0"/>
            <dgm:chPref val="0"/>
          </dgm:varLst>
          <dgm:alg type="tx"/>
          <dgm:shape xmlns:r="http://schemas.openxmlformats.org/officeDocument/2006/relationships" type="ellipse" r:blip="">
            <dgm:adjLst/>
          </dgm:shape>
          <dgm:presOf axis="ch des"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5"/>
    </dgm:choose>
    <dgm:layoutNode name="parentText1" styleLbl="revTx">
      <dgm:varLst>
        <dgm:chMax val="4"/>
        <dgm:chPref val="3"/>
        <dgm:bulletEnabled val="1"/>
      </dgm:varLst>
      <dgm:alg type="tx"/>
      <dgm:shape xmlns:r="http://schemas.openxmlformats.org/officeDocument/2006/relationships" type="rect" r:blip="">
        <dgm:adjLst/>
      </dgm:shape>
      <dgm:presOf axis="ch 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AC41E0-B6D2-43EB-809E-8AA8745D5823}" type="datetimeFigureOut">
              <a:rPr lang="en-GB" smtClean="0"/>
              <a:t>11/11/2019</a:t>
            </a:fld>
            <a:endParaRPr lang="en-GB"/>
          </a:p>
        </p:txBody>
      </p:sp>
      <p:sp>
        <p:nvSpPr>
          <p:cNvPr id="4" name="Footer Placeholder 3"/>
          <p:cNvSpPr>
            <a:spLocks noGrp="1"/>
          </p:cNvSpPr>
          <p:nvPr>
            <p:ph type="ftr" sz="quarter" idx="2"/>
          </p:nvPr>
        </p:nvSpPr>
        <p:spPr>
          <a:xfrm>
            <a:off x="0" y="8685214"/>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4"/>
            <a:ext cx="2971800" cy="458787"/>
          </a:xfrm>
          <a:prstGeom prst="rect">
            <a:avLst/>
          </a:prstGeom>
        </p:spPr>
        <p:txBody>
          <a:bodyPr vert="horz" lIns="91440" tIns="45720" rIns="91440" bIns="45720" rtlCol="0" anchor="b"/>
          <a:lstStyle>
            <a:lvl1pPr algn="r">
              <a:defRPr sz="1200"/>
            </a:lvl1pPr>
          </a:lstStyle>
          <a:p>
            <a:fld id="{900E5746-1886-4DBD-A8D7-A740F1DFD465}" type="slidenum">
              <a:rPr lang="en-GB" smtClean="0"/>
              <a:t>‹#›</a:t>
            </a:fld>
            <a:endParaRPr lang="en-GB"/>
          </a:p>
        </p:txBody>
      </p:sp>
    </p:spTree>
    <p:extLst>
      <p:ext uri="{BB962C8B-B14F-4D97-AF65-F5344CB8AC3E}">
        <p14:creationId xmlns:p14="http://schemas.microsoft.com/office/powerpoint/2010/main" val="31324211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1A05B9-A9A1-6B43-B03D-15360B149AE0}" type="datetimeFigureOut">
              <a:rPr lang="en-US" smtClean="0"/>
              <a:t>11/11/2019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4"/>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4"/>
            <a:ext cx="2971800" cy="458787"/>
          </a:xfrm>
          <a:prstGeom prst="rect">
            <a:avLst/>
          </a:prstGeom>
        </p:spPr>
        <p:txBody>
          <a:bodyPr vert="horz" lIns="91440" tIns="45720" rIns="91440" bIns="45720" rtlCol="0" anchor="b"/>
          <a:lstStyle>
            <a:lvl1pPr algn="r">
              <a:defRPr sz="1200"/>
            </a:lvl1pPr>
          </a:lstStyle>
          <a:p>
            <a:fld id="{9D0C9186-AE3A-3B41-8DEB-9B03A29D80D9}" type="slidenum">
              <a:rPr lang="en-US" smtClean="0"/>
              <a:t>‹#›</a:t>
            </a:fld>
            <a:endParaRPr lang="en-US"/>
          </a:p>
        </p:txBody>
      </p:sp>
    </p:spTree>
    <p:extLst>
      <p:ext uri="{BB962C8B-B14F-4D97-AF65-F5344CB8AC3E}">
        <p14:creationId xmlns:p14="http://schemas.microsoft.com/office/powerpoint/2010/main" val="3368949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xmlns="" id="{2F2AB20D-1D1A-0E48-90A1-D1416F1ACF5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xmlns="" id="{CBF059CC-D544-6549-90AF-9E4B475F7D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39940" name="Slide Number Placeholder 3">
            <a:extLst>
              <a:ext uri="{FF2B5EF4-FFF2-40B4-BE49-F238E27FC236}">
                <a16:creationId xmlns:a16="http://schemas.microsoft.com/office/drawing/2014/main" xmlns="" id="{7CCD5C99-3948-4C49-AE13-312EB0632A0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fld id="{F0904656-8A8E-2742-BC6A-4904A7F170FF}" type="slidenum">
              <a:rPr lang="en-GB" altLang="en-US">
                <a:latin typeface="Calibri" panose="020F0502020204030204" pitchFamily="34" charset="0"/>
              </a:rPr>
              <a:pPr/>
              <a:t>2</a:t>
            </a:fld>
            <a:endParaRPr lang="en-GB" altLang="en-US">
              <a:latin typeface="Calibri" panose="020F0502020204030204" pitchFamily="34" charset="0"/>
            </a:endParaRPr>
          </a:p>
        </p:txBody>
      </p:sp>
    </p:spTree>
    <p:extLst>
      <p:ext uri="{BB962C8B-B14F-4D97-AF65-F5344CB8AC3E}">
        <p14:creationId xmlns:p14="http://schemas.microsoft.com/office/powerpoint/2010/main" val="3864709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dias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dirty="0"/>
          </a:p>
        </p:txBody>
      </p:sp>
      <p:sp>
        <p:nvSpPr>
          <p:cNvPr id="4" name="Pladsholder til diasnummer 3"/>
          <p:cNvSpPr>
            <a:spLocks noGrp="1"/>
          </p:cNvSpPr>
          <p:nvPr>
            <p:ph type="sldNum" sz="quarter" idx="10"/>
          </p:nvPr>
        </p:nvSpPr>
        <p:spPr/>
        <p:txBody>
          <a:bodyPr/>
          <a:lstStyle/>
          <a:p>
            <a:fld id="{66778E20-AEC0-3140-9A81-16322A1F20DF}" type="slidenum">
              <a:rPr lang="da-DK" smtClean="0"/>
              <a:t>36</a:t>
            </a:fld>
            <a:endParaRPr lang="da-DK"/>
          </a:p>
        </p:txBody>
      </p:sp>
    </p:spTree>
    <p:extLst>
      <p:ext uri="{BB962C8B-B14F-4D97-AF65-F5344CB8AC3E}">
        <p14:creationId xmlns:p14="http://schemas.microsoft.com/office/powerpoint/2010/main" val="3889434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dias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baseline="0" dirty="0"/>
          </a:p>
        </p:txBody>
      </p:sp>
      <p:sp>
        <p:nvSpPr>
          <p:cNvPr id="4" name="Pladsholder til diasnummer 3"/>
          <p:cNvSpPr>
            <a:spLocks noGrp="1"/>
          </p:cNvSpPr>
          <p:nvPr>
            <p:ph type="sldNum" sz="quarter" idx="10"/>
          </p:nvPr>
        </p:nvSpPr>
        <p:spPr/>
        <p:txBody>
          <a:bodyPr/>
          <a:lstStyle/>
          <a:p>
            <a:fld id="{66778E20-AEC0-3140-9A81-16322A1F20DF}" type="slidenum">
              <a:rPr lang="da-DK" smtClean="0"/>
              <a:t>37</a:t>
            </a:fld>
            <a:endParaRPr lang="da-DK"/>
          </a:p>
        </p:txBody>
      </p:sp>
    </p:spTree>
    <p:extLst>
      <p:ext uri="{BB962C8B-B14F-4D97-AF65-F5344CB8AC3E}">
        <p14:creationId xmlns:p14="http://schemas.microsoft.com/office/powerpoint/2010/main" val="2830745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diasbillede 1"/>
          <p:cNvSpPr>
            <a:spLocks noGrp="1" noRot="1" noChangeAspect="1"/>
          </p:cNvSpPr>
          <p:nvPr>
            <p:ph type="sldImg"/>
          </p:nvPr>
        </p:nvSpPr>
        <p:spPr>
          <a:xfrm>
            <a:off x="381000" y="685800"/>
            <a:ext cx="6096000" cy="3429000"/>
          </a:xfrm>
        </p:spPr>
      </p:sp>
      <p:sp>
        <p:nvSpPr>
          <p:cNvPr id="3" name="Pladsholder til noter 2"/>
          <p:cNvSpPr>
            <a:spLocks noGrp="1"/>
          </p:cNvSpPr>
          <p:nvPr>
            <p:ph type="body" idx="1"/>
          </p:nvPr>
        </p:nvSpPr>
        <p:spPr/>
        <p:txBody>
          <a:bodyPr/>
          <a:lstStyle/>
          <a:p>
            <a:endParaRPr lang="da-DK" baseline="0" dirty="0"/>
          </a:p>
        </p:txBody>
      </p:sp>
      <p:sp>
        <p:nvSpPr>
          <p:cNvPr id="4" name="Pladsholder til diasnummer 3"/>
          <p:cNvSpPr>
            <a:spLocks noGrp="1"/>
          </p:cNvSpPr>
          <p:nvPr>
            <p:ph type="sldNum" sz="quarter" idx="10"/>
          </p:nvPr>
        </p:nvSpPr>
        <p:spPr/>
        <p:txBody>
          <a:bodyPr/>
          <a:lstStyle/>
          <a:p>
            <a:fld id="{66778E20-AEC0-3140-9A81-16322A1F20DF}" type="slidenum">
              <a:rPr lang="da-DK" smtClean="0"/>
              <a:t>41</a:t>
            </a:fld>
            <a:endParaRPr lang="da-DK"/>
          </a:p>
        </p:txBody>
      </p:sp>
    </p:spTree>
    <p:extLst>
      <p:ext uri="{BB962C8B-B14F-4D97-AF65-F5344CB8AC3E}">
        <p14:creationId xmlns:p14="http://schemas.microsoft.com/office/powerpoint/2010/main" val="317887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diasbillede 1"/>
          <p:cNvSpPr>
            <a:spLocks noGrp="1" noRot="1" noChangeAspect="1"/>
          </p:cNvSpPr>
          <p:nvPr>
            <p:ph type="sldImg"/>
          </p:nvPr>
        </p:nvSpPr>
        <p:spPr/>
      </p:sp>
      <p:sp>
        <p:nvSpPr>
          <p:cNvPr id="3" name="Pladsholder til noter 2"/>
          <p:cNvSpPr>
            <a:spLocks noGrp="1"/>
          </p:cNvSpPr>
          <p:nvPr>
            <p:ph type="body" idx="1"/>
          </p:nvPr>
        </p:nvSpPr>
        <p:spPr/>
        <p:txBody>
          <a:bodyPr/>
          <a:lstStyle/>
          <a:p>
            <a:endParaRPr lang="da-DK" b="0" dirty="0"/>
          </a:p>
        </p:txBody>
      </p:sp>
      <p:sp>
        <p:nvSpPr>
          <p:cNvPr id="4" name="Pladsholder til diasnummer 3"/>
          <p:cNvSpPr>
            <a:spLocks noGrp="1"/>
          </p:cNvSpPr>
          <p:nvPr>
            <p:ph type="sldNum" sz="quarter" idx="10"/>
          </p:nvPr>
        </p:nvSpPr>
        <p:spPr/>
        <p:txBody>
          <a:bodyPr/>
          <a:lstStyle/>
          <a:p>
            <a:fld id="{66778E20-AEC0-3140-9A81-16322A1F20DF}" type="slidenum">
              <a:rPr lang="da-DK" smtClean="0"/>
              <a:t>42</a:t>
            </a:fld>
            <a:endParaRPr lang="da-DK"/>
          </a:p>
        </p:txBody>
      </p:sp>
    </p:spTree>
    <p:extLst>
      <p:ext uri="{BB962C8B-B14F-4D97-AF65-F5344CB8AC3E}">
        <p14:creationId xmlns:p14="http://schemas.microsoft.com/office/powerpoint/2010/main" val="577136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ladsholder til diasbillede 1"/>
          <p:cNvSpPr>
            <a:spLocks noGrp="1" noRot="1" noChangeAspect="1"/>
          </p:cNvSpPr>
          <p:nvPr>
            <p:ph type="sldImg"/>
          </p:nvPr>
        </p:nvSpPr>
        <p:spPr>
          <a:xfrm>
            <a:off x="381000" y="685800"/>
            <a:ext cx="6096000" cy="3429000"/>
          </a:xfrm>
        </p:spPr>
      </p:sp>
      <p:sp>
        <p:nvSpPr>
          <p:cNvPr id="3" name="Pladsholder til noter 2"/>
          <p:cNvSpPr>
            <a:spLocks noGrp="1"/>
          </p:cNvSpPr>
          <p:nvPr>
            <p:ph type="body" idx="1"/>
          </p:nvPr>
        </p:nvSpPr>
        <p:spPr/>
        <p:txBody>
          <a:bodyPr/>
          <a:lstStyle/>
          <a:p>
            <a:endParaRPr lang="da-DK" dirty="0"/>
          </a:p>
        </p:txBody>
      </p:sp>
      <p:sp>
        <p:nvSpPr>
          <p:cNvPr id="4" name="Pladsholder til diasnummer 3"/>
          <p:cNvSpPr>
            <a:spLocks noGrp="1"/>
          </p:cNvSpPr>
          <p:nvPr>
            <p:ph type="sldNum" sz="quarter" idx="10"/>
          </p:nvPr>
        </p:nvSpPr>
        <p:spPr/>
        <p:txBody>
          <a:bodyPr/>
          <a:lstStyle/>
          <a:p>
            <a:fld id="{66778E20-AEC0-3140-9A81-16322A1F20DF}" type="slidenum">
              <a:rPr lang="da-DK" smtClean="0"/>
              <a:t>43</a:t>
            </a:fld>
            <a:endParaRPr lang="da-DK"/>
          </a:p>
        </p:txBody>
      </p:sp>
    </p:spTree>
    <p:extLst>
      <p:ext uri="{BB962C8B-B14F-4D97-AF65-F5344CB8AC3E}">
        <p14:creationId xmlns:p14="http://schemas.microsoft.com/office/powerpoint/2010/main" val="2646111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Number of Cruise Passengers in Greenland 2008-2015</a:t>
            </a:r>
          </a:p>
          <a:p>
            <a:r>
              <a:rPr lang="en-US" b="1" dirty="0"/>
              <a:t>10,000, 20,000, 30,000, 40,000</a:t>
            </a:r>
          </a:p>
        </p:txBody>
      </p:sp>
      <p:sp>
        <p:nvSpPr>
          <p:cNvPr id="4" name="Slide Number Placeholder 3"/>
          <p:cNvSpPr>
            <a:spLocks noGrp="1"/>
          </p:cNvSpPr>
          <p:nvPr>
            <p:ph type="sldNum" sz="quarter" idx="10"/>
          </p:nvPr>
        </p:nvSpPr>
        <p:spPr/>
        <p:txBody>
          <a:bodyPr/>
          <a:lstStyle/>
          <a:p>
            <a:fld id="{66778E20-AEC0-3140-9A81-16322A1F20DF}" type="slidenum">
              <a:rPr lang="da-DK" smtClean="0"/>
              <a:t>44</a:t>
            </a:fld>
            <a:endParaRPr lang="da-DK"/>
          </a:p>
        </p:txBody>
      </p:sp>
    </p:spTree>
    <p:extLst>
      <p:ext uri="{BB962C8B-B14F-4D97-AF65-F5344CB8AC3E}">
        <p14:creationId xmlns:p14="http://schemas.microsoft.com/office/powerpoint/2010/main" val="42415022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da-DK" sz="1200" dirty="0"/>
              <a:t>Der var som nævnt 22.390 krydstogtspassagerer i Grønland i 2015. Når man ser på hvor mange passagerer der besøgte hvilke anløbshavne, er det </a:t>
            </a:r>
            <a:r>
              <a:rPr lang="da-DK" sz="1200" dirty="0" err="1"/>
              <a:t>sammelagte</a:t>
            </a:r>
            <a:r>
              <a:rPr lang="da-DK" sz="1200" dirty="0"/>
              <a:t> tal selvfølgelig større, da en </a:t>
            </a:r>
            <a:r>
              <a:rPr lang="da-DK" sz="1200" dirty="0" err="1"/>
              <a:t>passagér</a:t>
            </a:r>
            <a:r>
              <a:rPr lang="da-DK" sz="1200" dirty="0"/>
              <a:t> kun tælles én gang, selvom vedkommende besøger flere anløbshavne i løbet af togtet</a:t>
            </a:r>
          </a:p>
          <a:p>
            <a:endParaRPr lang="da-DK" sz="1200" dirty="0"/>
          </a:p>
          <a:p>
            <a:endParaRPr lang="da-DK" sz="1200" dirty="0"/>
          </a:p>
          <a:p>
            <a:r>
              <a:rPr lang="da-DK" sz="1200" dirty="0"/>
              <a:t>Diagrammet til venstre giver et overblik over krydstogtsturismen i Grønland, men kun ud fra ét perspektiv – nemlig hvor mange pax der besøgte hver anløbshavn </a:t>
            </a:r>
          </a:p>
          <a:p>
            <a:r>
              <a:rPr lang="da-DK" sz="1200" dirty="0"/>
              <a:t>- ikke hvor mange skibe, hvor store skibene var osv</a:t>
            </a:r>
            <a:r>
              <a:rPr lang="da-DK" sz="1400" dirty="0"/>
              <a:t>.</a:t>
            </a:r>
          </a:p>
          <a:p>
            <a:endParaRPr lang="en-US" dirty="0"/>
          </a:p>
        </p:txBody>
      </p:sp>
      <p:sp>
        <p:nvSpPr>
          <p:cNvPr id="4" name="Slide Number Placeholder 3"/>
          <p:cNvSpPr>
            <a:spLocks noGrp="1"/>
          </p:cNvSpPr>
          <p:nvPr>
            <p:ph type="sldNum" sz="quarter" idx="10"/>
          </p:nvPr>
        </p:nvSpPr>
        <p:spPr/>
        <p:txBody>
          <a:bodyPr/>
          <a:lstStyle/>
          <a:p>
            <a:fld id="{66778E20-AEC0-3140-9A81-16322A1F20DF}" type="slidenum">
              <a:rPr lang="da-DK" smtClean="0"/>
              <a:t>46</a:t>
            </a:fld>
            <a:endParaRPr lang="da-DK"/>
          </a:p>
        </p:txBody>
      </p:sp>
    </p:spTree>
    <p:extLst>
      <p:ext uri="{BB962C8B-B14F-4D97-AF65-F5344CB8AC3E}">
        <p14:creationId xmlns:p14="http://schemas.microsoft.com/office/powerpoint/2010/main" val="696719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6778E20-AEC0-3140-9A81-16322A1F20DF}" type="slidenum">
              <a:rPr lang="da-DK" smtClean="0"/>
              <a:t>47</a:t>
            </a:fld>
            <a:endParaRPr lang="da-DK"/>
          </a:p>
        </p:txBody>
      </p:sp>
    </p:spTree>
    <p:extLst>
      <p:ext uri="{BB962C8B-B14F-4D97-AF65-F5344CB8AC3E}">
        <p14:creationId xmlns:p14="http://schemas.microsoft.com/office/powerpoint/2010/main" val="457313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Mangler de grå felter</a:t>
            </a:r>
            <a:r>
              <a:rPr lang="is-IS" b="0" dirty="0"/>
              <a:t>…</a:t>
            </a:r>
            <a:endParaRPr lang="en-US" b="0" dirty="0"/>
          </a:p>
        </p:txBody>
      </p:sp>
      <p:sp>
        <p:nvSpPr>
          <p:cNvPr id="4" name="Slide Number Placeholder 3"/>
          <p:cNvSpPr>
            <a:spLocks noGrp="1"/>
          </p:cNvSpPr>
          <p:nvPr>
            <p:ph type="sldNum" sz="quarter" idx="10"/>
          </p:nvPr>
        </p:nvSpPr>
        <p:spPr/>
        <p:txBody>
          <a:bodyPr/>
          <a:lstStyle/>
          <a:p>
            <a:fld id="{66778E20-AEC0-3140-9A81-16322A1F20DF}" type="slidenum">
              <a:rPr lang="da-DK" smtClean="0"/>
              <a:t>48</a:t>
            </a:fld>
            <a:endParaRPr lang="da-DK"/>
          </a:p>
        </p:txBody>
      </p:sp>
    </p:spTree>
    <p:extLst>
      <p:ext uri="{BB962C8B-B14F-4D97-AF65-F5344CB8AC3E}">
        <p14:creationId xmlns:p14="http://schemas.microsoft.com/office/powerpoint/2010/main" val="17139537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6778E20-AEC0-3140-9A81-16322A1F20DF}" type="slidenum">
              <a:rPr lang="da-DK" smtClean="0"/>
              <a:t>49</a:t>
            </a:fld>
            <a:endParaRPr lang="da-DK"/>
          </a:p>
        </p:txBody>
      </p:sp>
    </p:spTree>
    <p:extLst>
      <p:ext uri="{BB962C8B-B14F-4D97-AF65-F5344CB8AC3E}">
        <p14:creationId xmlns:p14="http://schemas.microsoft.com/office/powerpoint/2010/main" val="23541794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6778E20-AEC0-3140-9A81-16322A1F20DF}" type="slidenum">
              <a:rPr lang="da-DK" smtClean="0"/>
              <a:t>50</a:t>
            </a:fld>
            <a:endParaRPr lang="da-DK"/>
          </a:p>
        </p:txBody>
      </p:sp>
    </p:spTree>
    <p:extLst>
      <p:ext uri="{BB962C8B-B14F-4D97-AF65-F5344CB8AC3E}">
        <p14:creationId xmlns:p14="http://schemas.microsoft.com/office/powerpoint/2010/main" val="20944350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66778E20-AEC0-3140-9A81-16322A1F20DF}" type="slidenum">
              <a:rPr lang="da-DK" smtClean="0"/>
              <a:t>55</a:t>
            </a:fld>
            <a:endParaRPr lang="da-DK"/>
          </a:p>
        </p:txBody>
      </p:sp>
    </p:spTree>
    <p:extLst>
      <p:ext uri="{BB962C8B-B14F-4D97-AF65-F5344CB8AC3E}">
        <p14:creationId xmlns:p14="http://schemas.microsoft.com/office/powerpoint/2010/main" val="9454796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66778E20-AEC0-3140-9A81-16322A1F20DF}" type="slidenum">
              <a:rPr lang="da-DK" smtClean="0"/>
              <a:t>56</a:t>
            </a:fld>
            <a:endParaRPr lang="da-DK"/>
          </a:p>
        </p:txBody>
      </p:sp>
    </p:spTree>
    <p:extLst>
      <p:ext uri="{BB962C8B-B14F-4D97-AF65-F5344CB8AC3E}">
        <p14:creationId xmlns:p14="http://schemas.microsoft.com/office/powerpoint/2010/main" val="24077550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p:sp>
      <p:sp>
        <p:nvSpPr>
          <p:cNvPr id="3" name="2 Marcador de notas"/>
          <p:cNvSpPr>
            <a:spLocks noGrp="1"/>
          </p:cNvSpPr>
          <p:nvPr>
            <p:ph type="body" idx="1"/>
          </p:nvPr>
        </p:nvSpPr>
        <p:spPr/>
        <p:txBody>
          <a:bodyPr/>
          <a:lstStyle/>
          <a:p>
            <a:endParaRPr lang="es-ES" dirty="0"/>
          </a:p>
        </p:txBody>
      </p:sp>
      <p:sp>
        <p:nvSpPr>
          <p:cNvPr id="4" name="3 Marcador de número de diapositiva"/>
          <p:cNvSpPr>
            <a:spLocks noGrp="1"/>
          </p:cNvSpPr>
          <p:nvPr>
            <p:ph type="sldNum" sz="quarter" idx="10"/>
          </p:nvPr>
        </p:nvSpPr>
        <p:spPr/>
        <p:txBody>
          <a:bodyPr/>
          <a:lstStyle/>
          <a:p>
            <a:pPr>
              <a:defRPr/>
            </a:pPr>
            <a:fld id="{9BB65FEE-BB20-4066-AB36-386522FE2AD8}" type="slidenum">
              <a:rPr lang="es-ES" smtClean="0"/>
              <a:pPr>
                <a:defRPr/>
              </a:pPr>
              <a:t>79</a:t>
            </a:fld>
            <a:endParaRPr lang="es-ES"/>
          </a:p>
        </p:txBody>
      </p:sp>
    </p:spTree>
    <p:extLst>
      <p:ext uri="{BB962C8B-B14F-4D97-AF65-F5344CB8AC3E}">
        <p14:creationId xmlns:p14="http://schemas.microsoft.com/office/powerpoint/2010/main" val="24802702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p:sp>
      <p:sp>
        <p:nvSpPr>
          <p:cNvPr id="3" name="2 Marcador de notas"/>
          <p:cNvSpPr>
            <a:spLocks noGrp="1"/>
          </p:cNvSpPr>
          <p:nvPr>
            <p:ph type="body" idx="1"/>
          </p:nvPr>
        </p:nvSpPr>
        <p:spPr>
          <a:xfrm>
            <a:off x="589215" y="4748498"/>
            <a:ext cx="5438463" cy="4466511"/>
          </a:xfrm>
        </p:spPr>
        <p:txBody>
          <a:bodyPr/>
          <a:lstStyle/>
          <a:p>
            <a:pPr algn="just"/>
            <a:r>
              <a:rPr lang="es-ES" sz="1100" b="1" dirty="0"/>
              <a:t>Comisión Interministerial </a:t>
            </a:r>
            <a:r>
              <a:rPr lang="es-ES" sz="1100" dirty="0"/>
              <a:t>para la coordinación de las diversas políticas que pueden tener incidencia sobre el Turismo de </a:t>
            </a:r>
            <a:r>
              <a:rPr lang="es-ES_tradnl" sz="1100" dirty="0"/>
              <a:t>os distintos departamentos ministeriales y de los organismos y entidades de la Administración General del Estado. Su objetivo básico es promover y coordinar esta actuación, plasmándose en el desarrollo de Planes y Proyectos con repercusión directa en el turismo.</a:t>
            </a:r>
          </a:p>
          <a:p>
            <a:pPr algn="just"/>
            <a:endParaRPr lang="es-ES_tradnl" sz="1100" dirty="0"/>
          </a:p>
          <a:p>
            <a:pPr algn="just"/>
            <a:r>
              <a:rPr lang="es-ES_tradnl" sz="1100" b="1" dirty="0"/>
              <a:t>Conferencia Sectorial. </a:t>
            </a:r>
            <a:r>
              <a:rPr lang="es-ES_tradnl" sz="1100" dirty="0"/>
              <a:t>Tiene la finalidad de articular y resolver, a partir del principio de colaboración, aquellas cuestiones de interés común que atañen a la actividad turística y  se ha consolidado como foro de debate y punto de encuentro en materia de coordinación y colaboración turísticas. Constituye la máxima expresión de la colaboración interadministrativa Estado-Comunidades Autónomas, siendo los resultados enormemente positivos. SU órgano ejecutivo es la Mesa de Directores Generales de Turismo de las CCAA.</a:t>
            </a:r>
          </a:p>
          <a:p>
            <a:pPr algn="just"/>
            <a:endParaRPr lang="es-ES_tradnl" sz="1100" dirty="0"/>
          </a:p>
          <a:p>
            <a:pPr algn="just"/>
            <a:r>
              <a:rPr lang="es-ES_tradnl" sz="1100" b="1" dirty="0"/>
              <a:t>CONESTUR</a:t>
            </a:r>
            <a:r>
              <a:rPr lang="es-ES_tradnl" sz="1100" dirty="0"/>
              <a:t>-Consejo Español de Turismo: Órgano de cooperación y foro de diálogo entre las distintas administraciones públicas y el sector privado, así como como impulsor de iniciativas del sector turístico español en relación con los temas que les afecten, impulsando la cooperación entre la iniciativa pública y privada en materia de turismo. SU órgano ejecutivo es CECET, </a:t>
            </a:r>
            <a:r>
              <a:rPr lang="es-ES_tradnl" sz="1100" b="1" dirty="0"/>
              <a:t>Comisión Ejecutiva</a:t>
            </a:r>
            <a:r>
              <a:rPr lang="es-ES_tradnl" sz="1100" dirty="0"/>
              <a:t> del Consejo Español de Turismo </a:t>
            </a:r>
            <a:endParaRPr lang="es-ES" sz="1100" dirty="0"/>
          </a:p>
        </p:txBody>
      </p:sp>
      <p:sp>
        <p:nvSpPr>
          <p:cNvPr id="4" name="3 Marcador de número de diapositiva"/>
          <p:cNvSpPr>
            <a:spLocks noGrp="1"/>
          </p:cNvSpPr>
          <p:nvPr>
            <p:ph type="sldNum" sz="quarter" idx="10"/>
          </p:nvPr>
        </p:nvSpPr>
        <p:spPr/>
        <p:txBody>
          <a:bodyPr/>
          <a:lstStyle/>
          <a:p>
            <a:pPr>
              <a:defRPr/>
            </a:pPr>
            <a:fld id="{9BB65FEE-BB20-4066-AB36-386522FE2AD8}" type="slidenum">
              <a:rPr lang="es-ES" smtClean="0"/>
              <a:pPr>
                <a:defRPr/>
              </a:pPr>
              <a:t>80</a:t>
            </a:fld>
            <a:endParaRPr lang="es-ES"/>
          </a:p>
        </p:txBody>
      </p:sp>
    </p:spTree>
    <p:extLst>
      <p:ext uri="{BB962C8B-B14F-4D97-AF65-F5344CB8AC3E}">
        <p14:creationId xmlns:p14="http://schemas.microsoft.com/office/powerpoint/2010/main" val="32464695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1 Marcador de imagen de diapositiva"/>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2 Marcador de notas"/>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s-ES" sz="1200" b="1" kern="1200" cap="all" dirty="0">
                <a:solidFill>
                  <a:schemeClr val="tx1"/>
                </a:solidFill>
                <a:effectLst/>
                <a:latin typeface="+mn-lt"/>
                <a:ea typeface="+mn-ea"/>
                <a:cs typeface="+mn-cs"/>
              </a:rPr>
              <a:t>PRINCIPALES TENDENCIAS GLOBALES Y TURISMO “¿Qué está sucediendo?”</a:t>
            </a:r>
            <a:endParaRPr lang="es-ES" sz="100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El sector turístico es uno de los principales motores de la economía mundial. (9,5% del PIB Mundial, 260 millones de empleos). </a:t>
            </a:r>
            <a:endParaRPr lang="es-ES" sz="105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Desde hace décadas, está inmerso en un proceso de transformación constante que se acentúa y acelera con la incorporación de nuevas tecnologías. </a:t>
            </a:r>
            <a:endParaRPr lang="es-ES" sz="1050" kern="1200" dirty="0">
              <a:solidFill>
                <a:schemeClr val="tx1"/>
              </a:solidFill>
              <a:effectLst/>
              <a:latin typeface="+mn-lt"/>
              <a:ea typeface="+mn-ea"/>
              <a:cs typeface="+mn-cs"/>
            </a:endParaRPr>
          </a:p>
          <a:p>
            <a:r>
              <a:rPr lang="es-ES" sz="1200" kern="1200" dirty="0">
                <a:solidFill>
                  <a:schemeClr val="tx1"/>
                </a:solidFill>
                <a:effectLst/>
                <a:latin typeface="+mn-lt"/>
                <a:ea typeface="+mn-ea"/>
                <a:cs typeface="+mn-cs"/>
              </a:rPr>
              <a:t>Se están produciendo cambios sociales, económicos y tecnológicos que alteran la cadena de valor, los procesos de comercialización y venta y el propio comportamiento de los consumidores, en un mercado en el que confluyen cada vez más segmentos de consumidores potenciales y en el que compiten cada vez más destinos internacionales. </a:t>
            </a:r>
            <a:endParaRPr lang="es-ES" sz="1050" kern="1200" dirty="0">
              <a:solidFill>
                <a:schemeClr val="tx1"/>
              </a:solidFill>
              <a:effectLst/>
              <a:latin typeface="+mn-lt"/>
              <a:ea typeface="+mn-ea"/>
              <a:cs typeface="+mn-cs"/>
            </a:endParaRPr>
          </a:p>
          <a:p>
            <a:r>
              <a:rPr lang="es-ES" sz="1200" b="1" kern="1200" dirty="0">
                <a:solidFill>
                  <a:schemeClr val="tx1"/>
                </a:solidFill>
                <a:effectLst/>
                <a:latin typeface="+mn-lt"/>
                <a:ea typeface="+mn-ea"/>
                <a:cs typeface="+mn-cs"/>
              </a:rPr>
              <a:t> </a:t>
            </a:r>
            <a:endParaRPr lang="es-ES" sz="1050" kern="1200" dirty="0">
              <a:solidFill>
                <a:schemeClr val="tx1"/>
              </a:solidFill>
              <a:effectLst/>
              <a:latin typeface="+mn-lt"/>
              <a:ea typeface="+mn-ea"/>
              <a:cs typeface="+mn-cs"/>
            </a:endParaRPr>
          </a:p>
          <a:p>
            <a:pPr algn="just" eaLnBrk="1" hangingPunct="1"/>
            <a:endParaRPr lang="es-ES" altLang="es-ES" dirty="0"/>
          </a:p>
        </p:txBody>
      </p:sp>
      <p:sp>
        <p:nvSpPr>
          <p:cNvPr id="15364" name="3 Marcador de número de diapositiva"/>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57299BEE-9986-4564-A847-220F35F8D3B2}" type="slidenum">
              <a:rPr lang="es-ES" altLang="es-ES" smtClean="0">
                <a:latin typeface="Arial" charset="0"/>
              </a:rPr>
              <a:pPr eaLnBrk="1" hangingPunct="1">
                <a:spcBef>
                  <a:spcPct val="0"/>
                </a:spcBef>
              </a:pPr>
              <a:t>81</a:t>
            </a:fld>
            <a:endParaRPr lang="es-ES" altLang="es-ES">
              <a:latin typeface="Arial" charset="0"/>
            </a:endParaRPr>
          </a:p>
        </p:txBody>
      </p:sp>
    </p:spTree>
    <p:extLst>
      <p:ext uri="{BB962C8B-B14F-4D97-AF65-F5344CB8AC3E}">
        <p14:creationId xmlns:p14="http://schemas.microsoft.com/office/powerpoint/2010/main" val="40508991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44463" y="346075"/>
            <a:ext cx="6616700" cy="3722688"/>
          </a:xfrm>
        </p:spPr>
      </p:sp>
      <p:sp>
        <p:nvSpPr>
          <p:cNvPr id="3" name="2 Marcador de notas"/>
          <p:cNvSpPr>
            <a:spLocks noGrp="1"/>
          </p:cNvSpPr>
          <p:nvPr>
            <p:ph type="body" idx="1"/>
          </p:nvPr>
        </p:nvSpPr>
        <p:spPr>
          <a:xfrm>
            <a:off x="398442" y="4323959"/>
            <a:ext cx="5929354" cy="5256987"/>
          </a:xfrm>
        </p:spPr>
        <p:txBody>
          <a:bodyPr/>
          <a:lstStyle/>
          <a:p>
            <a:pPr algn="just" defTabSz="912754">
              <a:defRPr/>
            </a:pPr>
            <a:r>
              <a:rPr lang="en-US" dirty="0">
                <a:latin typeface="Arial" panose="020B0604020202020204" pitchFamily="34" charset="0"/>
                <a:cs typeface="Arial" panose="020B0604020202020204" pitchFamily="34" charset="0"/>
              </a:rPr>
              <a:t>The Spanish Government in agreement with the private sector and the regions, has set as the main goals or its tourist policy the following</a:t>
            </a:r>
          </a:p>
          <a:p>
            <a:pPr marL="285750" lvl="0" indent="-285750">
              <a:spcBef>
                <a:spcPts val="600"/>
              </a:spcBef>
              <a:spcAft>
                <a:spcPts val="600"/>
              </a:spcAft>
              <a:buFont typeface="Arial" panose="020B0604020202020204" pitchFamily="34" charset="0"/>
              <a:buChar char="•"/>
            </a:pPr>
            <a:r>
              <a:rPr lang="en-US" dirty="0"/>
              <a:t>Grow tourist activity and profitability of our tourist industry</a:t>
            </a:r>
          </a:p>
          <a:p>
            <a:pPr marL="285750" lvl="0" indent="-285750">
              <a:spcAft>
                <a:spcPts val="600"/>
              </a:spcAft>
              <a:buFont typeface="Arial" panose="020B0604020202020204" pitchFamily="34" charset="0"/>
              <a:buChar char="•"/>
            </a:pPr>
            <a:r>
              <a:rPr lang="en-US" dirty="0"/>
              <a:t>Generate quality employment. Attract talent and entrepreneurship.</a:t>
            </a:r>
          </a:p>
          <a:p>
            <a:pPr marL="285750" lvl="0" indent="-285750">
              <a:spcAft>
                <a:spcPts val="600"/>
              </a:spcAft>
              <a:buFont typeface="Arial" panose="020B0604020202020204" pitchFamily="34" charset="0"/>
              <a:buChar char="•"/>
            </a:pPr>
            <a:r>
              <a:rPr lang="en-US" dirty="0"/>
              <a:t>Establish a homogeneous normative frame in the whole country to facilitate the competitiveness of our companies</a:t>
            </a:r>
          </a:p>
          <a:p>
            <a:pPr marL="285750" lvl="0" indent="-285750">
              <a:spcAft>
                <a:spcPts val="600"/>
              </a:spcAft>
              <a:buFont typeface="Arial" panose="020B0604020202020204" pitchFamily="34" charset="0"/>
              <a:buChar char="•"/>
            </a:pPr>
            <a:r>
              <a:rPr lang="en-US" dirty="0"/>
              <a:t>Improve international positioning and increase the weight of Spain’s interests in international forums and decision </a:t>
            </a:r>
          </a:p>
          <a:p>
            <a:pPr marL="285750" lvl="0" indent="-285750">
              <a:spcAft>
                <a:spcPts val="600"/>
              </a:spcAft>
              <a:buFont typeface="Arial" panose="020B0604020202020204" pitchFamily="34" charset="0"/>
              <a:buChar char="•"/>
            </a:pPr>
            <a:r>
              <a:rPr lang="en-US" dirty="0"/>
              <a:t>Improve awareness and cohesiveness of the brand Spain.</a:t>
            </a:r>
          </a:p>
          <a:p>
            <a:pPr marL="285750" lvl="0" indent="-285750">
              <a:spcAft>
                <a:spcPts val="600"/>
              </a:spcAft>
              <a:buFont typeface="Arial" panose="020B0604020202020204" pitchFamily="34" charset="0"/>
              <a:buChar char="•"/>
            </a:pPr>
            <a:r>
              <a:rPr lang="en-US" dirty="0"/>
              <a:t>Improve private-public partnership.</a:t>
            </a:r>
          </a:p>
          <a:p>
            <a:pPr marL="285750" lvl="0" indent="-285750">
              <a:spcAft>
                <a:spcPts val="600"/>
              </a:spcAft>
              <a:buFont typeface="Arial" panose="020B0604020202020204" pitchFamily="34" charset="0"/>
              <a:buChar char="•"/>
            </a:pPr>
            <a:r>
              <a:rPr lang="en-US" dirty="0"/>
              <a:t>Reduce seasonality.</a:t>
            </a:r>
          </a:p>
          <a:p>
            <a:pPr lvl="0">
              <a:spcAft>
                <a:spcPts val="600"/>
              </a:spcAft>
            </a:pPr>
            <a:endParaRPr lang="en-US" dirty="0"/>
          </a:p>
          <a:p>
            <a:pPr>
              <a:spcAft>
                <a:spcPts val="600"/>
              </a:spcAft>
            </a:pPr>
            <a:r>
              <a:rPr lang="en-US" dirty="0"/>
              <a:t> This goals are facilitated mainly trough </a:t>
            </a:r>
            <a:r>
              <a:rPr lang="en-US" b="1" dirty="0"/>
              <a:t>3 means</a:t>
            </a:r>
            <a:r>
              <a:rPr lang="en-US" dirty="0"/>
              <a:t>: </a:t>
            </a:r>
          </a:p>
          <a:p>
            <a:pPr marL="285750" lvl="0" indent="-285750">
              <a:spcAft>
                <a:spcPts val="600"/>
              </a:spcAft>
              <a:buFont typeface="Arial" panose="020B0604020202020204" pitchFamily="34" charset="0"/>
              <a:buChar char="•"/>
            </a:pPr>
            <a:r>
              <a:rPr lang="en-US" dirty="0"/>
              <a:t>Deepening the research, management and communication of knowledge and market intelligence. Matching educational offering to industry demands and promoting entrepreneurship culture</a:t>
            </a:r>
          </a:p>
          <a:p>
            <a:pPr marL="285750" lvl="0" indent="-285750">
              <a:spcAft>
                <a:spcPts val="600"/>
              </a:spcAft>
              <a:buFont typeface="Arial" panose="020B0604020202020204" pitchFamily="34" charset="0"/>
              <a:buChar char="•"/>
            </a:pPr>
            <a:r>
              <a:rPr lang="en-US" dirty="0"/>
              <a:t>Updating tourist offerings. </a:t>
            </a:r>
          </a:p>
          <a:p>
            <a:pPr marL="285750" lvl="0" indent="-285750">
              <a:spcAft>
                <a:spcPts val="600"/>
              </a:spcAft>
              <a:buFont typeface="Arial" panose="020B0604020202020204" pitchFamily="34" charset="0"/>
              <a:buChar char="•"/>
            </a:pPr>
            <a:r>
              <a:rPr lang="en-US" dirty="0"/>
              <a:t>Diversifying tourist demand</a:t>
            </a:r>
            <a:r>
              <a:rPr lang="en-US" sz="1100" baseline="0" dirty="0">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a:p>
            <a:pPr marL="0" indent="0" algn="just">
              <a:buFont typeface="Wingdings" pitchFamily="2" charset="2"/>
              <a:buNone/>
            </a:pPr>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p:txBody>
      </p:sp>
      <p:sp>
        <p:nvSpPr>
          <p:cNvPr id="4" name="3 Marcador de número de diapositiva"/>
          <p:cNvSpPr>
            <a:spLocks noGrp="1"/>
          </p:cNvSpPr>
          <p:nvPr>
            <p:ph type="sldNum" sz="quarter" idx="10"/>
          </p:nvPr>
        </p:nvSpPr>
        <p:spPr/>
        <p:txBody>
          <a:bodyPr/>
          <a:lstStyle/>
          <a:p>
            <a:fld id="{C73992F3-1C4B-41AB-B8F9-63F7752AF581}" type="slidenum">
              <a:rPr lang="es-ES" smtClean="0"/>
              <a:pPr/>
              <a:t>82</a:t>
            </a:fld>
            <a:endParaRPr lang="es-ES"/>
          </a:p>
        </p:txBody>
      </p:sp>
    </p:spTree>
    <p:extLst>
      <p:ext uri="{BB962C8B-B14F-4D97-AF65-F5344CB8AC3E}">
        <p14:creationId xmlns:p14="http://schemas.microsoft.com/office/powerpoint/2010/main" val="6109241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p:sp>
      <p:sp>
        <p:nvSpPr>
          <p:cNvPr id="3" name="2 Marcador de notas"/>
          <p:cNvSpPr>
            <a:spLocks noGrp="1"/>
          </p:cNvSpPr>
          <p:nvPr>
            <p:ph type="body" idx="1"/>
          </p:nvPr>
        </p:nvSpPr>
        <p:spPr/>
        <p:txBody>
          <a:bodyPr/>
          <a:lstStyle/>
          <a:p>
            <a:r>
              <a:rPr lang="es-ES" dirty="0"/>
              <a:t>Las medidas</a:t>
            </a:r>
            <a:r>
              <a:rPr lang="es-ES" baseline="0" dirty="0"/>
              <a:t> del Plan Integral de turismo contemplan actuaciones tanto sobre la demanda como sobre la oferta turística. </a:t>
            </a:r>
          </a:p>
          <a:p>
            <a:r>
              <a:rPr lang="es-ES" baseline="0" dirty="0"/>
              <a:t> </a:t>
            </a:r>
            <a:endParaRPr lang="es-ES" dirty="0"/>
          </a:p>
        </p:txBody>
      </p:sp>
      <p:sp>
        <p:nvSpPr>
          <p:cNvPr id="4" name="3 Marcador de número de diapositiva"/>
          <p:cNvSpPr>
            <a:spLocks noGrp="1"/>
          </p:cNvSpPr>
          <p:nvPr>
            <p:ph type="sldNum" sz="quarter" idx="10"/>
          </p:nvPr>
        </p:nvSpPr>
        <p:spPr/>
        <p:txBody>
          <a:bodyPr/>
          <a:lstStyle/>
          <a:p>
            <a:pPr>
              <a:defRPr/>
            </a:pPr>
            <a:fld id="{9BB65FEE-BB20-4066-AB36-386522FE2AD8}" type="slidenum">
              <a:rPr lang="es-ES" smtClean="0"/>
              <a:pPr>
                <a:defRPr/>
              </a:pPr>
              <a:t>83</a:t>
            </a:fld>
            <a:endParaRPr lang="es-ES"/>
          </a:p>
        </p:txBody>
      </p:sp>
    </p:spTree>
    <p:extLst>
      <p:ext uri="{BB962C8B-B14F-4D97-AF65-F5344CB8AC3E}">
        <p14:creationId xmlns:p14="http://schemas.microsoft.com/office/powerpoint/2010/main" val="27760205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p:sp>
      <p:sp>
        <p:nvSpPr>
          <p:cNvPr id="3" name="2 Marcador de notas"/>
          <p:cNvSpPr>
            <a:spLocks noGrp="1"/>
          </p:cNvSpPr>
          <p:nvPr>
            <p:ph type="body" idx="1"/>
          </p:nvPr>
        </p:nvSpPr>
        <p:spPr/>
        <p:txBody>
          <a:bodyPr/>
          <a:lstStyle/>
          <a:p>
            <a:r>
              <a:rPr lang="es-ES" dirty="0"/>
              <a:t>Actuaciones</a:t>
            </a:r>
            <a:r>
              <a:rPr lang="es-ES" baseline="0" dirty="0"/>
              <a:t> de recualificación de destinos turísticos:</a:t>
            </a:r>
          </a:p>
          <a:p>
            <a:endParaRPr lang="es-ES" baseline="0" dirty="0"/>
          </a:p>
          <a:p>
            <a:r>
              <a:rPr lang="es-ES" baseline="0" dirty="0"/>
              <a:t>Ejemplos de </a:t>
            </a:r>
            <a:r>
              <a:rPr lang="es-ES" baseline="0" dirty="0" err="1"/>
              <a:t>partenariados</a:t>
            </a:r>
            <a:r>
              <a:rPr lang="es-ES" baseline="0" dirty="0"/>
              <a:t> de colaboración público-privada para </a:t>
            </a:r>
            <a:r>
              <a:rPr lang="es-ES" baseline="0" dirty="0" err="1"/>
              <a:t>recualificar</a:t>
            </a:r>
            <a:r>
              <a:rPr lang="es-ES" baseline="0" dirty="0"/>
              <a:t> la oferta turística en destinos maduros. </a:t>
            </a:r>
            <a:endParaRPr lang="es-ES" dirty="0"/>
          </a:p>
        </p:txBody>
      </p:sp>
      <p:sp>
        <p:nvSpPr>
          <p:cNvPr id="4" name="3 Marcador de número de diapositiva"/>
          <p:cNvSpPr>
            <a:spLocks noGrp="1"/>
          </p:cNvSpPr>
          <p:nvPr>
            <p:ph type="sldNum" sz="quarter" idx="10"/>
          </p:nvPr>
        </p:nvSpPr>
        <p:spPr/>
        <p:txBody>
          <a:bodyPr/>
          <a:lstStyle/>
          <a:p>
            <a:fld id="{0CBB0DC3-BDD8-4D68-B8BF-16DB8EC0D42A}" type="slidenum">
              <a:rPr lang="fr-FR" smtClean="0"/>
              <a:t>85</a:t>
            </a:fld>
            <a:endParaRPr lang="fr-FR"/>
          </a:p>
        </p:txBody>
      </p:sp>
    </p:spTree>
    <p:extLst>
      <p:ext uri="{BB962C8B-B14F-4D97-AF65-F5344CB8AC3E}">
        <p14:creationId xmlns:p14="http://schemas.microsoft.com/office/powerpoint/2010/main" val="34602495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p:sp>
      <p:sp>
        <p:nvSpPr>
          <p:cNvPr id="3" name="2 Marcador de notas"/>
          <p:cNvSpPr>
            <a:spLocks noGrp="1"/>
          </p:cNvSpPr>
          <p:nvPr>
            <p:ph type="body" idx="1"/>
          </p:nvPr>
        </p:nvSpPr>
        <p:spPr/>
        <p:txBody>
          <a:bodyPr/>
          <a:lstStyle/>
          <a:p>
            <a:pPr>
              <a:buClr>
                <a:srgbClr val="F23D04"/>
              </a:buClr>
              <a:buFont typeface="Wingdings" pitchFamily="2" charset="2"/>
              <a:buChar char="§"/>
            </a:pPr>
            <a:r>
              <a:rPr lang="es-ES" altLang="es-ES" sz="2000" dirty="0"/>
              <a:t>Objetivos :</a:t>
            </a:r>
          </a:p>
          <a:p>
            <a:pPr lvl="1">
              <a:buClr>
                <a:srgbClr val="F23D04"/>
              </a:buClr>
              <a:buFont typeface="Wingdings" pitchFamily="2" charset="2"/>
              <a:buChar char="§"/>
            </a:pPr>
            <a:r>
              <a:rPr lang="es-ES" altLang="es-ES" sz="2000" dirty="0"/>
              <a:t>Incrementar la competitividad, la sostenibilidad y la accesibilidad de los destinos. </a:t>
            </a:r>
          </a:p>
          <a:p>
            <a:pPr lvl="1">
              <a:buClr>
                <a:srgbClr val="F23D04"/>
              </a:buClr>
              <a:buFont typeface="Wingdings" pitchFamily="2" charset="2"/>
              <a:buChar char="§"/>
            </a:pPr>
            <a:r>
              <a:rPr lang="es-ES" altLang="es-ES" sz="2000" dirty="0"/>
              <a:t>Combatir la estacionalidad, creando nuevos productos.</a:t>
            </a:r>
          </a:p>
          <a:p>
            <a:pPr lvl="1">
              <a:buClr>
                <a:srgbClr val="F23D04"/>
              </a:buClr>
              <a:buFont typeface="Wingdings" pitchFamily="2" charset="2"/>
              <a:buChar char="§"/>
            </a:pPr>
            <a:r>
              <a:rPr lang="es-ES" altLang="es-ES" sz="2000" dirty="0"/>
              <a:t>Promocionar productos turísticos.</a:t>
            </a:r>
          </a:p>
          <a:p>
            <a:endParaRPr lang="es-ES" dirty="0"/>
          </a:p>
          <a:p>
            <a:endParaRPr lang="es-ES" dirty="0"/>
          </a:p>
          <a:p>
            <a:pPr marL="0" marR="0" indent="0" algn="l" defTabSz="914400" rtl="0" eaLnBrk="1" fontAlgn="auto" latinLnBrk="0" hangingPunct="1">
              <a:lnSpc>
                <a:spcPct val="100000"/>
              </a:lnSpc>
              <a:spcBef>
                <a:spcPts val="0"/>
              </a:spcBef>
              <a:spcAft>
                <a:spcPts val="0"/>
              </a:spcAft>
              <a:buClrTx/>
              <a:buSzTx/>
              <a:buFontTx/>
              <a:buNone/>
              <a:tabLst/>
              <a:defRPr/>
            </a:pPr>
            <a:r>
              <a:rPr lang="es-ES" altLang="es-ES" sz="1200" b="1" dirty="0"/>
              <a:t>Desde 1993 se han aprobado un total de </a:t>
            </a:r>
            <a:r>
              <a:rPr lang="es-ES" altLang="es-ES" sz="1200" b="1" u="sng" dirty="0"/>
              <a:t>265 Planes</a:t>
            </a:r>
            <a:r>
              <a:rPr lang="es-ES" altLang="es-ES" sz="1400" dirty="0"/>
              <a:t> </a:t>
            </a:r>
          </a:p>
          <a:p>
            <a:endParaRPr lang="es-ES" dirty="0"/>
          </a:p>
        </p:txBody>
      </p:sp>
      <p:sp>
        <p:nvSpPr>
          <p:cNvPr id="4" name="3 Marcador de número de diapositiva"/>
          <p:cNvSpPr>
            <a:spLocks noGrp="1"/>
          </p:cNvSpPr>
          <p:nvPr>
            <p:ph type="sldNum" sz="quarter" idx="10"/>
          </p:nvPr>
        </p:nvSpPr>
        <p:spPr/>
        <p:txBody>
          <a:bodyPr/>
          <a:lstStyle/>
          <a:p>
            <a:fld id="{0CBB0DC3-BDD8-4D68-B8BF-16DB8EC0D42A}" type="slidenum">
              <a:rPr lang="fr-FR" smtClean="0"/>
              <a:t>86</a:t>
            </a:fld>
            <a:endParaRPr lang="fr-FR"/>
          </a:p>
        </p:txBody>
      </p:sp>
    </p:spTree>
    <p:extLst>
      <p:ext uri="{BB962C8B-B14F-4D97-AF65-F5344CB8AC3E}">
        <p14:creationId xmlns:p14="http://schemas.microsoft.com/office/powerpoint/2010/main" val="6142854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p:sp>
      <p:sp>
        <p:nvSpPr>
          <p:cNvPr id="3" name="2 Marcador de notas"/>
          <p:cNvSpPr>
            <a:spLocks noGrp="1"/>
          </p:cNvSpPr>
          <p:nvPr>
            <p:ph type="body" idx="1"/>
          </p:nvPr>
        </p:nvSpPr>
        <p:spPr/>
        <p:txBody>
          <a:bodyPr/>
          <a:lstStyle/>
          <a:p>
            <a:r>
              <a:rPr lang="es-ES" b="1" dirty="0"/>
              <a:t>Fondo del</a:t>
            </a:r>
            <a:r>
              <a:rPr lang="es-ES" b="1" baseline="0" dirty="0"/>
              <a:t> Estado para Modernización de Infraestructuras Turísticas. </a:t>
            </a:r>
          </a:p>
          <a:p>
            <a:r>
              <a:rPr lang="es-ES" baseline="0" dirty="0"/>
              <a:t>Préstamos bonificados para entidades locales a un interés muy ventajoso. </a:t>
            </a:r>
          </a:p>
          <a:p>
            <a:r>
              <a:rPr lang="es-ES" baseline="0" dirty="0"/>
              <a:t>Gestionados por el Instituto de Crédito Oficial.</a:t>
            </a:r>
          </a:p>
          <a:p>
            <a:r>
              <a:rPr lang="es-ES" baseline="0" dirty="0"/>
              <a:t>Desde 2014 también se abren a empresas privadas. </a:t>
            </a:r>
          </a:p>
          <a:p>
            <a:endParaRPr lang="es-ES" baseline="0" dirty="0"/>
          </a:p>
          <a:p>
            <a:r>
              <a:rPr lang="es-ES" dirty="0"/>
              <a:t>Fondo para la Modernización de Infraestructuras Turísticas (FOMIT) subvenciona las iniciativas de modernización y reconversión turísticas llevadas a cabo por las Administraciones Locales y ahora también por las empresas privadas.</a:t>
            </a:r>
          </a:p>
          <a:p>
            <a:r>
              <a:rPr lang="es-ES" dirty="0"/>
              <a:t>Con cargo al FOMIT se apoyarán financieramente los planes de renovación y modernización de destinos turísticos maduros.</a:t>
            </a:r>
          </a:p>
          <a:p>
            <a:endParaRPr lang="es-ES" dirty="0"/>
          </a:p>
          <a:p>
            <a:r>
              <a:rPr lang="es-ES" b="1" dirty="0" err="1"/>
              <a:t>Emprendetur</a:t>
            </a:r>
            <a:r>
              <a:rPr lang="es-ES" b="1" baseline="0" dirty="0"/>
              <a:t> internacionalización</a:t>
            </a:r>
            <a:endParaRPr lang="es-ES" b="1" dirty="0"/>
          </a:p>
          <a:p>
            <a:r>
              <a:rPr lang="es-ES" dirty="0"/>
              <a:t>Uno de los objetivos del Plan Nacional e Integral de Turismo (PNIT), es fomentar la internacionalización del sector turístico español, mediante la apertura de nuevos mercados turísticos internacionales, el incremento o potenciación de los ya existentes o la exportación a terceros países de productos o servicios turísticos españoles.</a:t>
            </a:r>
          </a:p>
          <a:p>
            <a:r>
              <a:rPr lang="es-ES" dirty="0"/>
              <a:t>Para poder alcanzar este objetivo, desde la Secretaria de Estado de Turismo se ha decidido llevar a cabo la puesta en marcha del programa </a:t>
            </a:r>
            <a:r>
              <a:rPr lang="es-ES" dirty="0" err="1"/>
              <a:t>Emprendetur</a:t>
            </a:r>
            <a:r>
              <a:rPr lang="es-ES" dirty="0"/>
              <a:t> Internacionalización.</a:t>
            </a:r>
            <a:r>
              <a:rPr lang="es-ES" baseline="0" dirty="0"/>
              <a:t> </a:t>
            </a:r>
          </a:p>
          <a:p>
            <a:r>
              <a:rPr lang="es-ES" dirty="0"/>
              <a:t>Las actividades objeto de ayuda estarán dirigidas a la internacionalización del sector turístico español, mediante la apertura de nuevos mercados turísticos internacionales, el incremento o potenciación de los ya existentes o la exportación a terceros países de productos o servicios turísticos españoles. </a:t>
            </a:r>
            <a:endParaRPr lang="es-ES" baseline="0" dirty="0"/>
          </a:p>
          <a:p>
            <a:r>
              <a:rPr lang="es-ES" baseline="0" dirty="0"/>
              <a:t>Beneficiarios: </a:t>
            </a:r>
            <a:r>
              <a:rPr lang="es-ES" dirty="0"/>
              <a:t>Podrán ser solicitantes y beneficiarios de estas ayudas las empresas legalmente constituidas en España cuya exportación no supere el 40 por ciento de su facturación en el momento de la solicitud. </a:t>
            </a:r>
          </a:p>
          <a:p>
            <a:r>
              <a:rPr lang="es-ES" dirty="0"/>
              <a:t>Financiación:</a:t>
            </a:r>
          </a:p>
          <a:p>
            <a:r>
              <a:rPr lang="es-ES" dirty="0"/>
              <a:t>Los préstamos tienen 5 años de plazo de amortización, incluyendo un periodo de carencia máximo de dos años, un tipo de interés fijo del 1,289%, una financiación máxima de hasta el 75% del coste financiable del proyecto, con un límite de 1 millón de euros. Se exigirán garantías por valor del 36% del importe del préstamo propuesto. </a:t>
            </a:r>
          </a:p>
        </p:txBody>
      </p:sp>
      <p:sp>
        <p:nvSpPr>
          <p:cNvPr id="4" name="3 Marcador de número de diapositiva"/>
          <p:cNvSpPr>
            <a:spLocks noGrp="1"/>
          </p:cNvSpPr>
          <p:nvPr>
            <p:ph type="sldNum" sz="quarter" idx="10"/>
          </p:nvPr>
        </p:nvSpPr>
        <p:spPr/>
        <p:txBody>
          <a:bodyPr/>
          <a:lstStyle/>
          <a:p>
            <a:fld id="{0CBB0DC3-BDD8-4D68-B8BF-16DB8EC0D42A}" type="slidenum">
              <a:rPr lang="fr-FR" smtClean="0"/>
              <a:t>87</a:t>
            </a:fld>
            <a:endParaRPr lang="fr-FR"/>
          </a:p>
        </p:txBody>
      </p:sp>
    </p:spTree>
    <p:extLst>
      <p:ext uri="{BB962C8B-B14F-4D97-AF65-F5344CB8AC3E}">
        <p14:creationId xmlns:p14="http://schemas.microsoft.com/office/powerpoint/2010/main" val="13827656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p:sp>
      <p:sp>
        <p:nvSpPr>
          <p:cNvPr id="3" name="2 Marcador de notas"/>
          <p:cNvSpPr>
            <a:spLocks noGrp="1"/>
          </p:cNvSpPr>
          <p:nvPr>
            <p:ph type="body" idx="1"/>
          </p:nvPr>
        </p:nvSpPr>
        <p:spPr/>
        <p:txBody>
          <a:bodyPr/>
          <a:lstStyle/>
          <a:p>
            <a:pPr marL="609600" indent="-609600">
              <a:buFontTx/>
              <a:buNone/>
            </a:pPr>
            <a:r>
              <a:rPr lang="es-ES" altLang="es-ES" sz="1200" b="1" dirty="0">
                <a:solidFill>
                  <a:srgbClr val="E71C03"/>
                </a:solidFill>
              </a:rPr>
              <a:t>Misión de los Clubes de Producto</a:t>
            </a:r>
          </a:p>
          <a:p>
            <a:pPr marL="609600" indent="-609600" algn="just">
              <a:buFontTx/>
              <a:buChar char="-"/>
            </a:pPr>
            <a:r>
              <a:rPr lang="es-ES" altLang="es-ES" sz="1200" b="1" dirty="0"/>
              <a:t>Asegurar la calidad y sostenibilidad del producto para promocionar los mejores de manera eficiente.</a:t>
            </a:r>
          </a:p>
          <a:p>
            <a:pPr marL="609600" indent="-609600" algn="just">
              <a:buFontTx/>
              <a:buChar char="-"/>
            </a:pPr>
            <a:endParaRPr lang="es-ES" altLang="es-ES" sz="1200" b="1" dirty="0"/>
          </a:p>
          <a:p>
            <a:pPr marL="609600" indent="-609600">
              <a:buFontTx/>
              <a:buNone/>
            </a:pPr>
            <a:r>
              <a:rPr lang="es-ES" altLang="es-ES" sz="1200" b="1" dirty="0">
                <a:solidFill>
                  <a:srgbClr val="E71C03"/>
                </a:solidFill>
              </a:rPr>
              <a:t>¿Qué es un Club de Producto?</a:t>
            </a:r>
          </a:p>
          <a:p>
            <a:pPr marL="609600" indent="-609600" algn="just">
              <a:buFontTx/>
              <a:buChar char="-"/>
            </a:pPr>
            <a:r>
              <a:rPr lang="es-ES" altLang="es-ES" sz="1200" dirty="0"/>
              <a:t>Un </a:t>
            </a:r>
            <a:r>
              <a:rPr lang="es-ES" altLang="es-ES" sz="1200" b="1" dirty="0"/>
              <a:t>conjunto de servicios turísticos organizados.</a:t>
            </a:r>
          </a:p>
          <a:p>
            <a:pPr marL="609600" indent="-609600" algn="just">
              <a:buFontTx/>
              <a:buChar char="-"/>
            </a:pPr>
            <a:endParaRPr lang="es-ES" altLang="es-ES" sz="1200" dirty="0"/>
          </a:p>
          <a:p>
            <a:pPr marL="609600" indent="-609600" algn="just">
              <a:buFontTx/>
              <a:buChar char="-"/>
            </a:pPr>
            <a:r>
              <a:rPr lang="es-ES" altLang="es-ES" sz="1200" dirty="0"/>
              <a:t> Un </a:t>
            </a:r>
            <a:r>
              <a:rPr lang="es-ES" altLang="es-ES" sz="1200" b="1" dirty="0"/>
              <a:t>aval o garantía para el turista consumidor de esos servicios turísticos prestados</a:t>
            </a:r>
            <a:r>
              <a:rPr lang="es-ES" altLang="es-ES" sz="1200" dirty="0"/>
              <a:t> por el club, </a:t>
            </a:r>
            <a:r>
              <a:rPr lang="es-ES" altLang="es-ES" sz="1200" b="1" dirty="0"/>
              <a:t>y el sistema que regula su uso.</a:t>
            </a:r>
          </a:p>
          <a:p>
            <a:pPr marL="609600" indent="-609600" algn="just">
              <a:buFontTx/>
              <a:buChar char="-"/>
            </a:pPr>
            <a:endParaRPr lang="es-ES" altLang="es-ES" sz="1200" b="1" dirty="0"/>
          </a:p>
          <a:p>
            <a:pPr marL="609600" indent="-609600" algn="just">
              <a:buFontTx/>
              <a:buChar char="-"/>
            </a:pPr>
            <a:r>
              <a:rPr lang="es-ES" altLang="es-ES" sz="1200" b="1" dirty="0"/>
              <a:t>Una asociación de empresarios que proveen los servicios turísticos para el consumidor.</a:t>
            </a:r>
          </a:p>
          <a:p>
            <a:pPr marL="609600" indent="-609600" algn="just">
              <a:buFontTx/>
              <a:buChar char="-"/>
            </a:pPr>
            <a:endParaRPr lang="es-ES" altLang="es-ES" sz="1200" b="1" dirty="0"/>
          </a:p>
          <a:p>
            <a:pPr marL="609600" indent="-609600" algn="just">
              <a:buFontTx/>
              <a:buChar char="-"/>
            </a:pPr>
            <a:r>
              <a:rPr lang="es-ES" altLang="es-ES" sz="1200" b="1" dirty="0"/>
              <a:t>Un método para el planificador turístico + un convenio de promoción.</a:t>
            </a:r>
          </a:p>
          <a:p>
            <a:pPr marL="609600" indent="-609600" algn="just">
              <a:buFontTx/>
              <a:buChar char="-"/>
            </a:pPr>
            <a:endParaRPr lang="es-ES" altLang="es-ES" sz="1200" b="1" dirty="0"/>
          </a:p>
          <a:p>
            <a:pPr marL="609600" indent="-609600" algn="just">
              <a:buFontTx/>
              <a:buChar char="-"/>
            </a:pPr>
            <a:r>
              <a:rPr lang="es-ES" altLang="es-ES" sz="1200" b="1" dirty="0"/>
              <a:t>Una </a:t>
            </a:r>
            <a:r>
              <a:rPr lang="es-ES" altLang="es-ES" sz="1200" b="1" u="sng" dirty="0"/>
              <a:t>alianza estratégica</a:t>
            </a:r>
            <a:r>
              <a:rPr lang="es-ES" altLang="es-ES" sz="1200" b="1" dirty="0"/>
              <a:t> entre planificadores turísticos y prestadores de servicios turísticos e instituciones gestoras de los recursos en los que se basa el producto, para </a:t>
            </a:r>
            <a:r>
              <a:rPr lang="es-ES" altLang="es-ES" sz="1200" b="1" u="sng" dirty="0"/>
              <a:t>crear y gestionar un producto turístico sostenible</a:t>
            </a:r>
            <a:r>
              <a:rPr lang="es-ES" altLang="es-ES" sz="1200" b="1" dirty="0"/>
              <a:t> (planificar, promocionar, comercializar, evaluar).</a:t>
            </a:r>
            <a:r>
              <a:rPr lang="es-ES" altLang="es-ES" sz="1200" dirty="0"/>
              <a:t> </a:t>
            </a:r>
            <a:endParaRPr lang="es-ES" altLang="es-ES" sz="1200" b="1" dirty="0"/>
          </a:p>
          <a:p>
            <a:endParaRPr lang="es-ES" dirty="0"/>
          </a:p>
        </p:txBody>
      </p:sp>
      <p:sp>
        <p:nvSpPr>
          <p:cNvPr id="4" name="3 Marcador de número de diapositiva"/>
          <p:cNvSpPr>
            <a:spLocks noGrp="1"/>
          </p:cNvSpPr>
          <p:nvPr>
            <p:ph type="sldNum" sz="quarter" idx="10"/>
          </p:nvPr>
        </p:nvSpPr>
        <p:spPr/>
        <p:txBody>
          <a:bodyPr/>
          <a:lstStyle/>
          <a:p>
            <a:fld id="{0CBB0DC3-BDD8-4D68-B8BF-16DB8EC0D42A}" type="slidenum">
              <a:rPr lang="fr-FR" smtClean="0"/>
              <a:t>88</a:t>
            </a:fld>
            <a:endParaRPr lang="fr-FR"/>
          </a:p>
        </p:txBody>
      </p:sp>
    </p:spTree>
    <p:extLst>
      <p:ext uri="{BB962C8B-B14F-4D97-AF65-F5344CB8AC3E}">
        <p14:creationId xmlns:p14="http://schemas.microsoft.com/office/powerpoint/2010/main" val="20108989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49213" y="282575"/>
            <a:ext cx="6621462" cy="3724275"/>
          </a:xfrm>
        </p:spPr>
      </p:sp>
      <p:sp>
        <p:nvSpPr>
          <p:cNvPr id="3" name="2 Marcador de notas"/>
          <p:cNvSpPr>
            <a:spLocks noGrp="1"/>
          </p:cNvSpPr>
          <p:nvPr>
            <p:ph type="body" idx="1"/>
          </p:nvPr>
        </p:nvSpPr>
        <p:spPr>
          <a:xfrm>
            <a:off x="374502" y="4171232"/>
            <a:ext cx="6192688" cy="5472608"/>
          </a:xfrm>
        </p:spPr>
        <p:txBody>
          <a:bodyPr/>
          <a:lstStyle/>
          <a:p>
            <a:r>
              <a:rPr lang="es-ES" dirty="0"/>
              <a:t>Estructuración</a:t>
            </a:r>
            <a:r>
              <a:rPr lang="es-ES" baseline="0" dirty="0"/>
              <a:t> del club de producto de Ecoturismo. Acredita empresas de servicios turísticos dentro de Reservas de la Biosfera con la Carta Europea del Turismo Sostenible (CETS). Una iniciativa </a:t>
            </a:r>
            <a:r>
              <a:rPr lang="es-ES" dirty="0"/>
              <a:t>que persigue avanzar en los principios del turismo sostenible en espacios naturales protegidos, concediendo una acreditación a aquellos que han asumido un compromiso para cumplir este objetivo.</a:t>
            </a:r>
          </a:p>
          <a:p>
            <a:endParaRPr lang="es-ES" dirty="0"/>
          </a:p>
          <a:p>
            <a:r>
              <a:rPr lang="es-ES" dirty="0"/>
              <a:t>La CETS está financiada por el Programa LIFE de la Unión Europea. Se trata de un instrumento de planificación participada del turismo sostenible con todos los actores implicados en el territorio.</a:t>
            </a:r>
          </a:p>
          <a:p>
            <a:endParaRPr lang="es-ES" dirty="0"/>
          </a:p>
          <a:p>
            <a:r>
              <a:rPr lang="es-ES" dirty="0"/>
              <a:t>El proceso de implantación de la CETS se realiza en las siguientes tres fases, en las que todas las partes involucradas adquieren compromisos voluntarios para la mejora de la sostenibilidad del turismo.</a:t>
            </a:r>
            <a:r>
              <a:rPr lang="es-ES" baseline="0" dirty="0"/>
              <a:t> </a:t>
            </a:r>
            <a:endParaRPr lang="es-ES" dirty="0"/>
          </a:p>
          <a:p>
            <a:endParaRPr lang="es-ES" dirty="0"/>
          </a:p>
          <a:p>
            <a:r>
              <a:rPr lang="es-ES" dirty="0"/>
              <a:t>La Federación </a:t>
            </a:r>
            <a:r>
              <a:rPr lang="es-ES" dirty="0" err="1"/>
              <a:t>Europarc</a:t>
            </a:r>
            <a:r>
              <a:rPr lang="es-ES" dirty="0"/>
              <a:t>, que agrupa a los espacios naturales protegidos de 38 países europeos, es la entidad gestora y garante de la CETS.</a:t>
            </a:r>
          </a:p>
          <a:p>
            <a:r>
              <a:rPr lang="es-ES" dirty="0"/>
              <a:t>De los </a:t>
            </a:r>
            <a:r>
              <a:rPr lang="es-ES" dirty="0">
                <a:solidFill>
                  <a:srgbClr val="FFFF00"/>
                </a:solidFill>
              </a:rPr>
              <a:t>75 espacios protegidos acreditados actualmente con la CETS, 28 son españoles</a:t>
            </a:r>
            <a:r>
              <a:rPr lang="es-ES" dirty="0"/>
              <a:t>.</a:t>
            </a:r>
          </a:p>
          <a:p>
            <a:endParaRPr lang="es-ES" dirty="0"/>
          </a:p>
          <a:p>
            <a:r>
              <a:rPr lang="es-ES" sz="1200" kern="1200" dirty="0">
                <a:solidFill>
                  <a:schemeClr val="tx1"/>
                </a:solidFill>
                <a:effectLst/>
                <a:latin typeface="+mn-lt"/>
                <a:ea typeface="+mn-ea"/>
                <a:cs typeface="+mn-cs"/>
              </a:rPr>
              <a:t>España puede presumir de ser el </a:t>
            </a:r>
            <a:r>
              <a:rPr lang="es-ES" sz="1200" b="1" kern="1200" dirty="0">
                <a:solidFill>
                  <a:schemeClr val="tx1"/>
                </a:solidFill>
                <a:effectLst/>
                <a:latin typeface="+mn-lt"/>
                <a:ea typeface="+mn-ea"/>
                <a:cs typeface="+mn-cs"/>
              </a:rPr>
              <a:t>país más biodiverso de todo el continente europeo</a:t>
            </a:r>
            <a:r>
              <a:rPr lang="es-ES" sz="1200" kern="1200" dirty="0">
                <a:solidFill>
                  <a:schemeClr val="tx1"/>
                </a:solidFill>
                <a:effectLst/>
                <a:latin typeface="+mn-lt"/>
                <a:ea typeface="+mn-ea"/>
                <a:cs typeface="+mn-cs"/>
              </a:rPr>
              <a:t>. Alberga </a:t>
            </a:r>
            <a:r>
              <a:rPr lang="es-ES" sz="1200" b="1" kern="1200" dirty="0">
                <a:solidFill>
                  <a:schemeClr val="tx1"/>
                </a:solidFill>
                <a:effectLst/>
                <a:latin typeface="+mn-lt"/>
                <a:ea typeface="+mn-ea"/>
                <a:cs typeface="+mn-cs"/>
              </a:rPr>
              <a:t>121 de los 217 hábitats terrestres </a:t>
            </a:r>
            <a:r>
              <a:rPr lang="es-ES" sz="1200" kern="1200" dirty="0">
                <a:solidFill>
                  <a:schemeClr val="tx1"/>
                </a:solidFill>
                <a:effectLst/>
                <a:latin typeface="+mn-lt"/>
                <a:ea typeface="+mn-ea"/>
                <a:cs typeface="+mn-cs"/>
              </a:rPr>
              <a:t>declarados de interés comunitario por la Directiva Hábitats. En el medio marino, tres de los once grandes ecosistemas presentes en aguas europeas están representados en España. Entre 8.000 y 9.000 plantas vasculares, es decir, </a:t>
            </a:r>
            <a:r>
              <a:rPr lang="es-ES" sz="1200" b="1" kern="1200" dirty="0">
                <a:solidFill>
                  <a:schemeClr val="tx1"/>
                </a:solidFill>
                <a:effectLst/>
                <a:latin typeface="+mn-lt"/>
                <a:ea typeface="+mn-ea"/>
                <a:cs typeface="+mn-cs"/>
              </a:rPr>
              <a:t>un 80% de las presentes en la UE </a:t>
            </a:r>
            <a:r>
              <a:rPr lang="es-ES" sz="1200" kern="1200" dirty="0">
                <a:solidFill>
                  <a:schemeClr val="tx1"/>
                </a:solidFill>
                <a:effectLst/>
                <a:latin typeface="+mn-lt"/>
                <a:ea typeface="+mn-ea"/>
                <a:cs typeface="+mn-cs"/>
              </a:rPr>
              <a:t>y el 60% de las que se encuentran en todo el continente.</a:t>
            </a:r>
          </a:p>
          <a:p>
            <a:r>
              <a:rPr lang="es-ES" sz="1200" kern="1200" dirty="0">
                <a:solidFill>
                  <a:schemeClr val="tx1"/>
                </a:solidFill>
                <a:effectLst/>
                <a:latin typeface="+mn-lt"/>
                <a:ea typeface="+mn-ea"/>
                <a:cs typeface="+mn-cs"/>
              </a:rPr>
              <a:t>Además, </a:t>
            </a:r>
            <a:r>
              <a:rPr lang="es-ES" sz="1200" b="1" kern="1200" dirty="0">
                <a:solidFill>
                  <a:schemeClr val="tx1"/>
                </a:solidFill>
                <a:effectLst/>
                <a:latin typeface="+mn-lt"/>
                <a:ea typeface="+mn-ea"/>
                <a:cs typeface="+mn-cs"/>
              </a:rPr>
              <a:t>1.500 de esas especies sólo pueden encontrarse en nuestro país</a:t>
            </a:r>
            <a:r>
              <a:rPr lang="es-ES" sz="1200" kern="1200" dirty="0">
                <a:solidFill>
                  <a:schemeClr val="tx1"/>
                </a:solidFill>
                <a:effectLst/>
                <a:latin typeface="+mn-lt"/>
                <a:ea typeface="+mn-ea"/>
                <a:cs typeface="+mn-cs"/>
              </a:rPr>
              <a:t>. España alberga </a:t>
            </a:r>
            <a:r>
              <a:rPr lang="es-ES" sz="1200" b="1" kern="1200" dirty="0">
                <a:solidFill>
                  <a:schemeClr val="tx1"/>
                </a:solidFill>
                <a:effectLst/>
                <a:latin typeface="+mn-lt"/>
                <a:ea typeface="+mn-ea"/>
                <a:cs typeface="+mn-cs"/>
              </a:rPr>
              <a:t>la mitad de los endemismos europeos, en tan sólo el 4,5% del territorio </a:t>
            </a:r>
            <a:r>
              <a:rPr lang="es-ES" sz="1200" kern="1200" dirty="0">
                <a:solidFill>
                  <a:schemeClr val="tx1"/>
                </a:solidFill>
                <a:effectLst/>
                <a:latin typeface="+mn-lt"/>
                <a:ea typeface="+mn-ea"/>
                <a:cs typeface="+mn-cs"/>
              </a:rPr>
              <a:t>del continente. En España el 27% de su superficie está protegida.</a:t>
            </a:r>
          </a:p>
          <a:p>
            <a:r>
              <a:rPr lang="es-ES" sz="1200" kern="1200" dirty="0">
                <a:solidFill>
                  <a:schemeClr val="tx1"/>
                </a:solidFill>
                <a:effectLst/>
                <a:latin typeface="+mn-lt"/>
                <a:ea typeface="+mn-ea"/>
                <a:cs typeface="+mn-cs"/>
              </a:rPr>
              <a:t>Varios de nuestros parques nacionales son patrimonio de la humanidad, y tenemos </a:t>
            </a:r>
            <a:r>
              <a:rPr lang="es-ES" sz="1200" b="1" kern="1200" dirty="0">
                <a:solidFill>
                  <a:schemeClr val="tx1"/>
                </a:solidFill>
                <a:effectLst/>
                <a:latin typeface="+mn-lt"/>
                <a:ea typeface="+mn-ea"/>
                <a:cs typeface="+mn-cs"/>
              </a:rPr>
              <a:t>47 reservas de la biosfera</a:t>
            </a:r>
            <a:r>
              <a:rPr lang="es-ES" sz="1200" kern="1200" dirty="0">
                <a:solidFill>
                  <a:schemeClr val="tx1"/>
                </a:solidFill>
                <a:effectLst/>
                <a:latin typeface="+mn-lt"/>
                <a:ea typeface="+mn-ea"/>
                <a:cs typeface="+mn-cs"/>
              </a:rPr>
              <a:t> reconocidas por la UNESCO </a:t>
            </a:r>
          </a:p>
          <a:p>
            <a:endParaRPr lang="es-ES" dirty="0"/>
          </a:p>
          <a:p>
            <a:endParaRPr lang="es-ES" dirty="0"/>
          </a:p>
        </p:txBody>
      </p:sp>
      <p:sp>
        <p:nvSpPr>
          <p:cNvPr id="4" name="3 Marcador de número de diapositiva"/>
          <p:cNvSpPr>
            <a:spLocks noGrp="1"/>
          </p:cNvSpPr>
          <p:nvPr>
            <p:ph type="sldNum" sz="quarter" idx="10"/>
          </p:nvPr>
        </p:nvSpPr>
        <p:spPr/>
        <p:txBody>
          <a:bodyPr/>
          <a:lstStyle/>
          <a:p>
            <a:fld id="{0CBB0DC3-BDD8-4D68-B8BF-16DB8EC0D42A}" type="slidenum">
              <a:rPr lang="fr-FR" smtClean="0"/>
              <a:t>89</a:t>
            </a:fld>
            <a:endParaRPr lang="fr-FR"/>
          </a:p>
        </p:txBody>
      </p:sp>
    </p:spTree>
    <p:extLst>
      <p:ext uri="{BB962C8B-B14F-4D97-AF65-F5344CB8AC3E}">
        <p14:creationId xmlns:p14="http://schemas.microsoft.com/office/powerpoint/2010/main" val="40271897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727FDA-D069-42C8-B084-F59644258478}" type="slidenum">
              <a:rPr lang="es-ES" altLang="es-ES"/>
              <a:pPr/>
              <a:t>90</a:t>
            </a:fld>
            <a:endParaRPr lang="es-ES" altLang="es-ES"/>
          </a:p>
        </p:txBody>
      </p:sp>
      <p:sp>
        <p:nvSpPr>
          <p:cNvPr id="324610" name="Rectangle 2"/>
          <p:cNvSpPr>
            <a:spLocks noGrp="1" noRot="1" noChangeAspect="1" noChangeArrowheads="1" noTextEdit="1"/>
          </p:cNvSpPr>
          <p:nvPr>
            <p:ph type="sldImg"/>
          </p:nvPr>
        </p:nvSpPr>
        <p:spPr>
          <a:xfrm>
            <a:off x="90488" y="744538"/>
            <a:ext cx="6616700" cy="3722687"/>
          </a:xfrm>
          <a:ln/>
        </p:spPr>
      </p:sp>
      <p:sp>
        <p:nvSpPr>
          <p:cNvPr id="324611" name="Rectangle 3"/>
          <p:cNvSpPr>
            <a:spLocks noGrp="1" noChangeArrowheads="1"/>
          </p:cNvSpPr>
          <p:nvPr>
            <p:ph type="body" idx="1"/>
          </p:nvPr>
        </p:nvSpPr>
        <p:spPr>
          <a:xfrm>
            <a:off x="679451" y="4716463"/>
            <a:ext cx="5438775" cy="4465637"/>
          </a:xfr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s-ES" altLang="es-ES" sz="1200" dirty="0">
                <a:latin typeface="DIN" charset="0"/>
              </a:rPr>
              <a:t>Recorrido de un territorio productor de vino con denominación de origen (vino de calidad) visitando bodegas, museos de vino, </a:t>
            </a:r>
            <a:r>
              <a:rPr lang="es-ES" altLang="es-ES" sz="1200" dirty="0" err="1">
                <a:latin typeface="DIN" charset="0"/>
              </a:rPr>
              <a:t>enotecas</a:t>
            </a:r>
            <a:r>
              <a:rPr lang="es-ES" altLang="es-ES" sz="1200" dirty="0">
                <a:latin typeface="DIN" charset="0"/>
              </a:rPr>
              <a:t>, y consumiendo y pernoctando en establecimientos adheridos al Club.</a:t>
            </a:r>
          </a:p>
          <a:p>
            <a:endParaRPr lang="es-ES" altLang="es-ES" dirty="0"/>
          </a:p>
        </p:txBody>
      </p:sp>
    </p:spTree>
    <p:extLst>
      <p:ext uri="{BB962C8B-B14F-4D97-AF65-F5344CB8AC3E}">
        <p14:creationId xmlns:p14="http://schemas.microsoft.com/office/powerpoint/2010/main" val="22847186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5492621-7BDB-42B3-91BC-FBE8F922D55E}" type="slidenum">
              <a:rPr lang="es-ES" altLang="es-ES"/>
              <a:pPr/>
              <a:t>91</a:t>
            </a:fld>
            <a:endParaRPr lang="es-ES" altLang="es-ES"/>
          </a:p>
        </p:txBody>
      </p:sp>
      <p:sp>
        <p:nvSpPr>
          <p:cNvPr id="326658" name="Rectangle 2"/>
          <p:cNvSpPr>
            <a:spLocks noGrp="1" noRot="1" noChangeAspect="1" noChangeArrowheads="1" noTextEdit="1"/>
          </p:cNvSpPr>
          <p:nvPr>
            <p:ph type="sldImg"/>
          </p:nvPr>
        </p:nvSpPr>
        <p:spPr>
          <a:xfrm>
            <a:off x="90488" y="744538"/>
            <a:ext cx="6616700" cy="3722687"/>
          </a:xfrm>
          <a:ln/>
        </p:spPr>
      </p:sp>
      <p:sp>
        <p:nvSpPr>
          <p:cNvPr id="326659" name="Rectangle 3"/>
          <p:cNvSpPr>
            <a:spLocks noGrp="1" noChangeArrowheads="1"/>
          </p:cNvSpPr>
          <p:nvPr>
            <p:ph type="body" idx="1"/>
          </p:nvPr>
        </p:nvSpPr>
        <p:spPr>
          <a:xfrm>
            <a:off x="679451" y="4716463"/>
            <a:ext cx="5438775" cy="4465637"/>
          </a:xfr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s-ES" altLang="es-ES" sz="1200" dirty="0">
                <a:latin typeface="DIN" charset="0"/>
              </a:rPr>
              <a:t>Recorrido por territorios productores del mejor jamón ibérico certificado para visitar y conocer las fincas, secaderos, restaurantes y alojamientos rurales adheridos al Club</a:t>
            </a:r>
          </a:p>
          <a:p>
            <a:endParaRPr lang="es-ES" altLang="es-ES" dirty="0"/>
          </a:p>
        </p:txBody>
      </p:sp>
    </p:spTree>
    <p:extLst>
      <p:ext uri="{BB962C8B-B14F-4D97-AF65-F5344CB8AC3E}">
        <p14:creationId xmlns:p14="http://schemas.microsoft.com/office/powerpoint/2010/main" val="30827407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5492621-7BDB-42B3-91BC-FBE8F922D55E}" type="slidenum">
              <a:rPr lang="es-ES" altLang="es-ES"/>
              <a:pPr/>
              <a:t>92</a:t>
            </a:fld>
            <a:endParaRPr lang="es-ES" altLang="es-ES"/>
          </a:p>
        </p:txBody>
      </p:sp>
      <p:sp>
        <p:nvSpPr>
          <p:cNvPr id="326658" name="Rectangle 2"/>
          <p:cNvSpPr>
            <a:spLocks noGrp="1" noRot="1" noChangeAspect="1" noChangeArrowheads="1" noTextEdit="1"/>
          </p:cNvSpPr>
          <p:nvPr>
            <p:ph type="sldImg"/>
          </p:nvPr>
        </p:nvSpPr>
        <p:spPr>
          <a:xfrm>
            <a:off x="90488" y="744538"/>
            <a:ext cx="6616700" cy="3722687"/>
          </a:xfrm>
          <a:ln/>
        </p:spPr>
      </p:sp>
      <p:sp>
        <p:nvSpPr>
          <p:cNvPr id="326659" name="Rectangle 3"/>
          <p:cNvSpPr>
            <a:spLocks noGrp="1" noChangeArrowheads="1"/>
          </p:cNvSpPr>
          <p:nvPr>
            <p:ph type="body" idx="1"/>
          </p:nvPr>
        </p:nvSpPr>
        <p:spPr>
          <a:xfrm>
            <a:off x="679451" y="4716463"/>
            <a:ext cx="5438775" cy="4465637"/>
          </a:xfrm>
        </p:spPr>
        <p:txBody>
          <a:bodyPr/>
          <a:lstStyle/>
          <a:p>
            <a:pPr marL="285750" indent="-285750">
              <a:spcAft>
                <a:spcPts val="1000"/>
              </a:spcAft>
              <a:buFont typeface="Arial" pitchFamily="34" charset="0"/>
              <a:buChar char="•"/>
            </a:pPr>
            <a:r>
              <a:rPr lang="es-ES" sz="1200" dirty="0">
                <a:solidFill>
                  <a:schemeClr val="tx1"/>
                </a:solidFill>
              </a:rPr>
              <a:t>Posicionamiento de España como destino de salud. </a:t>
            </a:r>
          </a:p>
          <a:p>
            <a:pPr marL="285750" indent="-285750">
              <a:spcAft>
                <a:spcPts val="1000"/>
              </a:spcAft>
              <a:buFont typeface="Arial" pitchFamily="34" charset="0"/>
              <a:buChar char="•"/>
            </a:pPr>
            <a:r>
              <a:rPr lang="es-ES" sz="1200" dirty="0">
                <a:solidFill>
                  <a:schemeClr val="tx1"/>
                </a:solidFill>
              </a:rPr>
              <a:t>Estrecha colaboración entre actores públicos y privados (Ministerios y Clúster de Turismo de Salud </a:t>
            </a:r>
            <a:r>
              <a:rPr lang="es-ES" sz="1200" i="1" dirty="0" err="1">
                <a:solidFill>
                  <a:schemeClr val="tx1"/>
                </a:solidFill>
              </a:rPr>
              <a:t>SpainCares</a:t>
            </a:r>
            <a:r>
              <a:rPr lang="es-ES" sz="1200" i="1" dirty="0">
                <a:solidFill>
                  <a:schemeClr val="tx1"/>
                </a:solidFill>
              </a:rPr>
              <a:t>). </a:t>
            </a:r>
          </a:p>
          <a:p>
            <a:pPr marL="285750" indent="-285750">
              <a:spcAft>
                <a:spcPts val="1000"/>
              </a:spcAft>
              <a:buFont typeface="Arial" pitchFamily="34" charset="0"/>
              <a:buChar char="•"/>
            </a:pPr>
            <a:r>
              <a:rPr lang="es-ES" sz="1200" dirty="0">
                <a:solidFill>
                  <a:schemeClr val="tx1"/>
                </a:solidFill>
              </a:rPr>
              <a:t>Acuerdos de colaboración con sistemas nacionales de salud y aseguradoras. </a:t>
            </a:r>
          </a:p>
          <a:p>
            <a:pPr marL="285750" indent="-285750">
              <a:spcAft>
                <a:spcPts val="1000"/>
              </a:spcAft>
              <a:buFont typeface="Arial" pitchFamily="34" charset="0"/>
              <a:buChar char="•"/>
            </a:pPr>
            <a:r>
              <a:rPr lang="es-ES" sz="1200" dirty="0">
                <a:solidFill>
                  <a:schemeClr val="tx1"/>
                </a:solidFill>
              </a:rPr>
              <a:t>Apoyo en la creación y difusión de contenido promocional digital. </a:t>
            </a:r>
          </a:p>
          <a:p>
            <a:endParaRPr lang="es-ES" altLang="es-ES" dirty="0"/>
          </a:p>
          <a:p>
            <a:endParaRPr lang="es-ES" altLang="es-ES" dirty="0"/>
          </a:p>
          <a:p>
            <a:pPr algn="just">
              <a:spcBef>
                <a:spcPts val="0"/>
              </a:spcBef>
            </a:pPr>
            <a:r>
              <a:rPr lang="es-ES" sz="1200" kern="1200" dirty="0">
                <a:solidFill>
                  <a:schemeClr val="tx1"/>
                </a:solidFill>
                <a:effectLst/>
              </a:rPr>
              <a:t>El objetivo de la estrategia de turismo sanitario es posicionar España como destino turístico de salud. </a:t>
            </a:r>
          </a:p>
          <a:p>
            <a:pPr algn="just">
              <a:spcBef>
                <a:spcPts val="0"/>
              </a:spcBef>
            </a:pPr>
            <a:endParaRPr lang="es-ES" sz="1200" dirty="0"/>
          </a:p>
          <a:p>
            <a:pPr algn="just">
              <a:spcBef>
                <a:spcPts val="0"/>
              </a:spcBef>
            </a:pPr>
            <a:r>
              <a:rPr lang="es-ES" sz="1200" kern="1200" dirty="0">
                <a:solidFill>
                  <a:schemeClr val="tx1"/>
                </a:solidFill>
                <a:effectLst/>
              </a:rPr>
              <a:t>Existe un Grupo de Trabajo en el que están representados tanto actores públicos como privados: </a:t>
            </a:r>
          </a:p>
          <a:p>
            <a:pPr algn="just">
              <a:spcBef>
                <a:spcPts val="0"/>
              </a:spcBef>
            </a:pPr>
            <a:r>
              <a:rPr lang="es-ES" sz="1200" b="1" u="sng" kern="1200" dirty="0">
                <a:solidFill>
                  <a:schemeClr val="tx1"/>
                </a:solidFill>
                <a:effectLst/>
              </a:rPr>
              <a:t>Actores Públicos</a:t>
            </a:r>
            <a:endParaRPr lang="es-ES" sz="1200" kern="1200" dirty="0">
              <a:solidFill>
                <a:schemeClr val="tx1"/>
              </a:solidFill>
              <a:effectLst/>
            </a:endParaRPr>
          </a:p>
          <a:p>
            <a:pPr algn="just">
              <a:spcBef>
                <a:spcPts val="0"/>
              </a:spcBef>
            </a:pPr>
            <a:r>
              <a:rPr lang="es-ES" sz="1200" kern="1200" dirty="0">
                <a:solidFill>
                  <a:schemeClr val="tx1"/>
                </a:solidFill>
                <a:effectLst/>
              </a:rPr>
              <a:t>Ministerio de Industria, Energía y Turismo (SETUR</a:t>
            </a:r>
            <a:r>
              <a:rPr lang="es-ES" sz="1200" kern="1200" baseline="0" dirty="0">
                <a:solidFill>
                  <a:schemeClr val="tx1"/>
                </a:solidFill>
                <a:effectLst/>
              </a:rPr>
              <a:t> y Turespaña). </a:t>
            </a:r>
            <a:endParaRPr lang="es-ES" sz="1200" kern="1200" dirty="0">
              <a:solidFill>
                <a:schemeClr val="tx1"/>
              </a:solidFill>
              <a:effectLst/>
            </a:endParaRPr>
          </a:p>
          <a:p>
            <a:pPr lvl="0" algn="just">
              <a:spcBef>
                <a:spcPts val="0"/>
              </a:spcBef>
            </a:pPr>
            <a:r>
              <a:rPr lang="es-ES" sz="1200" kern="1200" dirty="0">
                <a:solidFill>
                  <a:schemeClr val="tx1"/>
                </a:solidFill>
                <a:effectLst/>
              </a:rPr>
              <a:t>Ministerio de Sanidad, Servicios Sociales e Igualdad.</a:t>
            </a:r>
          </a:p>
          <a:p>
            <a:pPr lvl="0" algn="just">
              <a:spcBef>
                <a:spcPts val="0"/>
              </a:spcBef>
            </a:pPr>
            <a:r>
              <a:rPr lang="es-ES" sz="1200" kern="1200" dirty="0">
                <a:solidFill>
                  <a:schemeClr val="tx1"/>
                </a:solidFill>
                <a:effectLst/>
              </a:rPr>
              <a:t>Ministerio de Economía y Competitividad (Secretaría de Estado de Comercio e ICEX).</a:t>
            </a:r>
          </a:p>
          <a:p>
            <a:pPr lvl="0" algn="just">
              <a:spcBef>
                <a:spcPts val="0"/>
              </a:spcBef>
            </a:pPr>
            <a:r>
              <a:rPr lang="es-ES" sz="1200" kern="1200" dirty="0">
                <a:solidFill>
                  <a:schemeClr val="tx1"/>
                </a:solidFill>
                <a:effectLst/>
              </a:rPr>
              <a:t>Ministerio de Asuntos Exteriores (no ha asistido a ninguna reunión)</a:t>
            </a:r>
          </a:p>
          <a:p>
            <a:pPr algn="just">
              <a:spcBef>
                <a:spcPts val="0"/>
              </a:spcBef>
            </a:pPr>
            <a:r>
              <a:rPr lang="es-ES" sz="1200" b="1" u="sng" kern="1200" dirty="0">
                <a:solidFill>
                  <a:schemeClr val="tx1"/>
                </a:solidFill>
                <a:effectLst/>
              </a:rPr>
              <a:t>Actores Privados: </a:t>
            </a:r>
            <a:r>
              <a:rPr lang="es-ES" sz="1200" kern="1200" dirty="0">
                <a:solidFill>
                  <a:schemeClr val="tx1"/>
                </a:solidFill>
                <a:effectLst/>
              </a:rPr>
              <a:t> agrupados en el </a:t>
            </a:r>
            <a:r>
              <a:rPr lang="es-ES" sz="1200" kern="1200" dirty="0" err="1">
                <a:solidFill>
                  <a:schemeClr val="tx1"/>
                </a:solidFill>
                <a:effectLst/>
              </a:rPr>
              <a:t>Cluster</a:t>
            </a:r>
            <a:r>
              <a:rPr lang="es-ES" sz="1200" kern="1200" dirty="0">
                <a:solidFill>
                  <a:schemeClr val="tx1"/>
                </a:solidFill>
                <a:effectLst/>
              </a:rPr>
              <a:t> de Turismo de Salud, </a:t>
            </a:r>
            <a:r>
              <a:rPr lang="es-ES" sz="1200" kern="1200" dirty="0" err="1">
                <a:solidFill>
                  <a:schemeClr val="tx1"/>
                </a:solidFill>
                <a:effectLst/>
              </a:rPr>
              <a:t>SpainCare</a:t>
            </a:r>
            <a:r>
              <a:rPr lang="es-ES" sz="1200" kern="1200" dirty="0">
                <a:solidFill>
                  <a:schemeClr val="tx1"/>
                </a:solidFill>
                <a:effectLst/>
              </a:rPr>
              <a:t>.</a:t>
            </a:r>
          </a:p>
          <a:p>
            <a:endParaRPr lang="es-ES" altLang="es-ES" dirty="0"/>
          </a:p>
        </p:txBody>
      </p:sp>
    </p:spTree>
    <p:extLst>
      <p:ext uri="{BB962C8B-B14F-4D97-AF65-F5344CB8AC3E}">
        <p14:creationId xmlns:p14="http://schemas.microsoft.com/office/powerpoint/2010/main" val="10175833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109538" y="595313"/>
            <a:ext cx="7038976" cy="3959225"/>
          </a:xfrm>
        </p:spPr>
      </p:sp>
      <p:sp>
        <p:nvSpPr>
          <p:cNvPr id="4" name="3 Marcador de número de diapositiva"/>
          <p:cNvSpPr>
            <a:spLocks noGrp="1"/>
          </p:cNvSpPr>
          <p:nvPr>
            <p:ph type="sldNum" sz="quarter" idx="10"/>
          </p:nvPr>
        </p:nvSpPr>
        <p:spPr/>
        <p:txBody>
          <a:bodyPr/>
          <a:lstStyle/>
          <a:p>
            <a:pPr>
              <a:defRPr/>
            </a:pPr>
            <a:fld id="{9BB65FEE-BB20-4066-AB36-386522FE2AD8}" type="slidenum">
              <a:rPr lang="es-ES" smtClean="0"/>
              <a:pPr>
                <a:defRPr/>
              </a:pPr>
              <a:t>93</a:t>
            </a:fld>
            <a:endParaRPr lang="es-ES"/>
          </a:p>
        </p:txBody>
      </p:sp>
      <p:sp>
        <p:nvSpPr>
          <p:cNvPr id="5" name="4 Marcador de notas"/>
          <p:cNvSpPr>
            <a:spLocks noGrp="1"/>
          </p:cNvSpPr>
          <p:nvPr>
            <p:ph type="body" sz="quarter" idx="11"/>
          </p:nvPr>
        </p:nvSpPr>
        <p:spPr/>
        <p:txBody>
          <a:bodyPr/>
          <a:lstStyle/>
          <a:p>
            <a:endParaRPr lang="es-ES"/>
          </a:p>
        </p:txBody>
      </p:sp>
    </p:spTree>
    <p:extLst>
      <p:ext uri="{BB962C8B-B14F-4D97-AF65-F5344CB8AC3E}">
        <p14:creationId xmlns:p14="http://schemas.microsoft.com/office/powerpoint/2010/main" val="9105480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339725" y="595313"/>
            <a:ext cx="7381875" cy="4152900"/>
          </a:xfrm>
        </p:spPr>
      </p:sp>
      <p:sp>
        <p:nvSpPr>
          <p:cNvPr id="4" name="3 Marcador de número de diapositiva"/>
          <p:cNvSpPr>
            <a:spLocks noGrp="1"/>
          </p:cNvSpPr>
          <p:nvPr>
            <p:ph type="sldNum" sz="quarter" idx="10"/>
          </p:nvPr>
        </p:nvSpPr>
        <p:spPr/>
        <p:txBody>
          <a:bodyPr/>
          <a:lstStyle/>
          <a:p>
            <a:pPr>
              <a:defRPr/>
            </a:pPr>
            <a:fld id="{9BB65FEE-BB20-4066-AB36-386522FE2AD8}" type="slidenum">
              <a:rPr lang="es-ES" smtClean="0"/>
              <a:pPr>
                <a:defRPr/>
              </a:pPr>
              <a:t>94</a:t>
            </a:fld>
            <a:endParaRPr lang="es-ES"/>
          </a:p>
        </p:txBody>
      </p:sp>
      <p:sp>
        <p:nvSpPr>
          <p:cNvPr id="5" name="4 Marcador de notas"/>
          <p:cNvSpPr>
            <a:spLocks noGrp="1"/>
          </p:cNvSpPr>
          <p:nvPr>
            <p:ph type="body" sz="quarter" idx="11"/>
          </p:nvPr>
        </p:nvSpPr>
        <p:spPr/>
        <p:txBody>
          <a:bodyPr/>
          <a:lstStyle/>
          <a:p>
            <a:r>
              <a:rPr lang="es-ES" dirty="0"/>
              <a:t>Priorización de mercados, segmentos y productos</a:t>
            </a:r>
            <a:r>
              <a:rPr lang="es-ES" baseline="0" dirty="0"/>
              <a:t> para optimizar la inversión y maximizar impacto. </a:t>
            </a:r>
            <a:endParaRPr lang="es-ES" dirty="0"/>
          </a:p>
        </p:txBody>
      </p:sp>
    </p:spTree>
    <p:extLst>
      <p:ext uri="{BB962C8B-B14F-4D97-AF65-F5344CB8AC3E}">
        <p14:creationId xmlns:p14="http://schemas.microsoft.com/office/powerpoint/2010/main" val="141822902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a:xfrm>
            <a:off x="-596900" y="595313"/>
            <a:ext cx="7891463" cy="4438650"/>
          </a:xfrm>
        </p:spPr>
      </p:sp>
      <p:sp>
        <p:nvSpPr>
          <p:cNvPr id="3" name="2 Marcador de notas"/>
          <p:cNvSpPr>
            <a:spLocks noGrp="1"/>
          </p:cNvSpPr>
          <p:nvPr>
            <p:ph type="body" idx="1"/>
          </p:nvPr>
        </p:nvSpPr>
        <p:spPr>
          <a:xfrm>
            <a:off x="301047" y="5965820"/>
            <a:ext cx="6195582" cy="3365538"/>
          </a:xfrm>
        </p:spPr>
        <p:txBody>
          <a:bodyPr/>
          <a:lstStyle/>
          <a:p>
            <a:endParaRPr lang="es-ES" dirty="0">
              <a:solidFill>
                <a:srgbClr val="FF0000"/>
              </a:solidFill>
            </a:endParaRPr>
          </a:p>
        </p:txBody>
      </p:sp>
      <p:sp>
        <p:nvSpPr>
          <p:cNvPr id="4" name="3 Marcador de número de diapositiva"/>
          <p:cNvSpPr>
            <a:spLocks noGrp="1"/>
          </p:cNvSpPr>
          <p:nvPr>
            <p:ph type="sldNum" sz="quarter" idx="10"/>
          </p:nvPr>
        </p:nvSpPr>
        <p:spPr/>
        <p:txBody>
          <a:bodyPr/>
          <a:lstStyle/>
          <a:p>
            <a:pPr>
              <a:defRPr/>
            </a:pPr>
            <a:fld id="{9BB65FEE-BB20-4066-AB36-386522FE2AD8}" type="slidenum">
              <a:rPr lang="es-ES" smtClean="0"/>
              <a:pPr>
                <a:defRPr/>
              </a:pPr>
              <a:t>95</a:t>
            </a:fld>
            <a:endParaRPr lang="es-ES"/>
          </a:p>
        </p:txBody>
      </p:sp>
    </p:spTree>
    <p:extLst>
      <p:ext uri="{BB962C8B-B14F-4D97-AF65-F5344CB8AC3E}">
        <p14:creationId xmlns:p14="http://schemas.microsoft.com/office/powerpoint/2010/main" val="23409124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Marcador de imagen de diapositiva"/>
          <p:cNvSpPr>
            <a:spLocks noGrp="1" noRot="1" noChangeAspect="1"/>
          </p:cNvSpPr>
          <p:nvPr>
            <p:ph type="sldImg"/>
          </p:nvPr>
        </p:nvSpPr>
        <p:spPr/>
      </p:sp>
      <p:sp>
        <p:nvSpPr>
          <p:cNvPr id="3" name="2 Marcador de notas"/>
          <p:cNvSpPr>
            <a:spLocks noGrp="1"/>
          </p:cNvSpPr>
          <p:nvPr>
            <p:ph type="body" idx="1"/>
          </p:nvPr>
        </p:nvSpPr>
        <p:spPr/>
        <p:txBody>
          <a:bodyPr/>
          <a:lstStyle/>
          <a:p>
            <a:pPr algn="just"/>
            <a:r>
              <a:rPr lang="es-ES" sz="1100" b="1" dirty="0"/>
              <a:t>Para este año 2015:</a:t>
            </a:r>
          </a:p>
          <a:p>
            <a:pPr algn="just"/>
            <a:endParaRPr lang="es-ES" sz="1100" dirty="0"/>
          </a:p>
          <a:p>
            <a:pPr algn="just"/>
            <a:r>
              <a:rPr lang="es-ES" sz="1100" dirty="0"/>
              <a:t>Las Consejerías de turismo en el exterior realizarán alrededor de </a:t>
            </a:r>
            <a:r>
              <a:rPr lang="es-ES" sz="1600" b="1" dirty="0"/>
              <a:t>3.000 </a:t>
            </a:r>
            <a:r>
              <a:rPr lang="es-ES" sz="1100" b="1" dirty="0"/>
              <a:t>acciones de promoción y apoyo a la comercialización </a:t>
            </a:r>
            <a:r>
              <a:rPr lang="es-ES" sz="1100" dirty="0"/>
              <a:t>de los destinos españoles en coordinación con CCAA con los resultados que se muestran en pantalla. El 41% en coordinación con las CCAA.</a:t>
            </a:r>
          </a:p>
          <a:p>
            <a:pPr algn="just"/>
            <a:endParaRPr lang="es-ES" sz="1100" dirty="0"/>
          </a:p>
          <a:p>
            <a:pPr algn="just"/>
            <a:r>
              <a:rPr lang="es-ES" sz="1100" dirty="0"/>
              <a:t>Los datos son provisionales, ya que los planes están aún en ejecución. </a:t>
            </a:r>
            <a:r>
              <a:rPr lang="es-ES" sz="1100" u="sng" dirty="0"/>
              <a:t>Los datos exactos a 03/06/2015 </a:t>
            </a:r>
            <a:r>
              <a:rPr lang="es-ES" sz="1100" dirty="0"/>
              <a:t>son:</a:t>
            </a:r>
          </a:p>
          <a:p>
            <a:pPr algn="just"/>
            <a:endParaRPr lang="es-ES" sz="1100" dirty="0"/>
          </a:p>
          <a:p>
            <a:pPr marL="171450" indent="-171450" algn="just">
              <a:buFontTx/>
              <a:buChar char="-"/>
            </a:pPr>
            <a:r>
              <a:rPr lang="es-ES" sz="1100" dirty="0"/>
              <a:t>VPE: </a:t>
            </a:r>
            <a:r>
              <a:rPr lang="es-ES" sz="1200" kern="1200" dirty="0">
                <a:solidFill>
                  <a:schemeClr val="tx1"/>
                </a:solidFill>
                <a:effectLst/>
                <a:latin typeface="Arial" charset="0"/>
                <a:ea typeface="+mn-ea"/>
                <a:cs typeface="Arial" charset="0"/>
              </a:rPr>
              <a:t>39.995.838,23 €</a:t>
            </a:r>
          </a:p>
          <a:p>
            <a:pPr marL="171450" indent="-171450" algn="just">
              <a:buFontTx/>
              <a:buChar char="-"/>
            </a:pPr>
            <a:r>
              <a:rPr lang="es-ES" sz="1200" kern="1200" dirty="0">
                <a:solidFill>
                  <a:schemeClr val="tx1"/>
                </a:solidFill>
                <a:effectLst/>
                <a:latin typeface="Arial" charset="0"/>
                <a:ea typeface="+mn-ea"/>
                <a:cs typeface="Arial" charset="0"/>
              </a:rPr>
              <a:t>ARTÍCULOS: 610</a:t>
            </a:r>
          </a:p>
          <a:p>
            <a:pPr marL="171450" indent="-171450" algn="just">
              <a:buFontTx/>
              <a:buChar char="-"/>
            </a:pPr>
            <a:r>
              <a:rPr lang="es-ES" sz="1200" kern="1200" dirty="0">
                <a:solidFill>
                  <a:schemeClr val="tx1"/>
                </a:solidFill>
                <a:effectLst/>
                <a:latin typeface="Arial" charset="0"/>
                <a:ea typeface="+mn-ea"/>
                <a:cs typeface="Arial" charset="0"/>
              </a:rPr>
              <a:t>CONSUMIDORES: 2.353.591</a:t>
            </a:r>
          </a:p>
          <a:p>
            <a:pPr marL="171450" indent="-171450" algn="just">
              <a:buFontTx/>
              <a:buChar char="-"/>
            </a:pPr>
            <a:r>
              <a:rPr lang="es-ES" sz="1200" kern="1200" dirty="0">
                <a:solidFill>
                  <a:schemeClr val="tx1"/>
                </a:solidFill>
                <a:effectLst/>
                <a:latin typeface="Arial" charset="0"/>
                <a:ea typeface="+mn-ea"/>
                <a:cs typeface="Arial" charset="0"/>
              </a:rPr>
              <a:t>PERIODISTAS: 3.425</a:t>
            </a:r>
          </a:p>
          <a:p>
            <a:pPr marL="171450" indent="-171450" algn="just">
              <a:buFontTx/>
              <a:buChar char="-"/>
            </a:pPr>
            <a:r>
              <a:rPr lang="es-ES" sz="1200" kern="1200" dirty="0">
                <a:solidFill>
                  <a:schemeClr val="tx1"/>
                </a:solidFill>
                <a:effectLst/>
                <a:latin typeface="Arial" charset="0"/>
                <a:ea typeface="+mn-ea"/>
                <a:cs typeface="Arial" charset="0"/>
              </a:rPr>
              <a:t>AGENTES: 24.651</a:t>
            </a:r>
          </a:p>
          <a:p>
            <a:pPr marL="171450" indent="-171450" algn="just">
              <a:buFontTx/>
              <a:buChar char="-"/>
            </a:pPr>
            <a:r>
              <a:rPr lang="es-ES" sz="1200" kern="1200" dirty="0">
                <a:solidFill>
                  <a:schemeClr val="tx1"/>
                </a:solidFill>
                <a:effectLst/>
                <a:latin typeface="Arial" charset="0"/>
                <a:ea typeface="+mn-ea"/>
                <a:cs typeface="Arial" charset="0"/>
              </a:rPr>
              <a:t>IMPACTOS: 4.224.993</a:t>
            </a:r>
          </a:p>
          <a:p>
            <a:pPr marL="171450" indent="-171450" algn="just">
              <a:buFontTx/>
              <a:buChar char="-"/>
            </a:pPr>
            <a:r>
              <a:rPr lang="es-ES" sz="1200" kern="1200" dirty="0">
                <a:solidFill>
                  <a:schemeClr val="tx1"/>
                </a:solidFill>
                <a:effectLst/>
                <a:latin typeface="Arial" charset="0"/>
                <a:ea typeface="+mn-ea"/>
                <a:cs typeface="Arial" charset="0"/>
              </a:rPr>
              <a:t>VIAJES DE PRENSA Y FAMILIARIZACION: 1.139</a:t>
            </a:r>
          </a:p>
          <a:p>
            <a:pPr marL="171450" indent="-171450" algn="just">
              <a:buFontTx/>
              <a:buChar char="-"/>
            </a:pPr>
            <a:r>
              <a:rPr lang="es-ES" sz="1200" kern="1200" dirty="0">
                <a:solidFill>
                  <a:schemeClr val="tx1"/>
                </a:solidFill>
                <a:effectLst/>
                <a:latin typeface="Arial" charset="0"/>
                <a:ea typeface="+mn-ea"/>
                <a:cs typeface="Arial" charset="0"/>
              </a:rPr>
              <a:t>Nº PERIODISTAS</a:t>
            </a:r>
            <a:r>
              <a:rPr lang="es-ES" sz="1200" kern="1200" baseline="0" dirty="0">
                <a:solidFill>
                  <a:schemeClr val="tx1"/>
                </a:solidFill>
                <a:effectLst/>
                <a:latin typeface="Arial" charset="0"/>
                <a:ea typeface="+mn-ea"/>
                <a:cs typeface="Arial" charset="0"/>
              </a:rPr>
              <a:t> EN VIAJES DE PRENSA: 868</a:t>
            </a:r>
          </a:p>
          <a:p>
            <a:pPr marL="171450" indent="-171450" algn="just">
              <a:buFontTx/>
              <a:buChar char="-"/>
            </a:pPr>
            <a:r>
              <a:rPr lang="es-ES" sz="1200" kern="1200" baseline="0" dirty="0">
                <a:solidFill>
                  <a:schemeClr val="tx1"/>
                </a:solidFill>
                <a:effectLst/>
                <a:latin typeface="Arial" charset="0"/>
                <a:ea typeface="+mn-ea"/>
                <a:cs typeface="Arial" charset="0"/>
              </a:rPr>
              <a:t>Nº DE AGENTES EN VIAJES DE FAMILIARIZACIÓN: 904</a:t>
            </a:r>
            <a:endParaRPr lang="es-ES" sz="1100" dirty="0"/>
          </a:p>
        </p:txBody>
      </p:sp>
      <p:sp>
        <p:nvSpPr>
          <p:cNvPr id="4" name="3 Marcador de número de diapositiva"/>
          <p:cNvSpPr>
            <a:spLocks noGrp="1"/>
          </p:cNvSpPr>
          <p:nvPr>
            <p:ph type="sldNum" sz="quarter" idx="10"/>
          </p:nvPr>
        </p:nvSpPr>
        <p:spPr/>
        <p:txBody>
          <a:bodyPr/>
          <a:lstStyle/>
          <a:p>
            <a:pPr>
              <a:defRPr/>
            </a:pPr>
            <a:fld id="{9BB65FEE-BB20-4066-AB36-386522FE2AD8}" type="slidenum">
              <a:rPr lang="es-ES" smtClean="0"/>
              <a:pPr>
                <a:defRPr/>
              </a:pPr>
              <a:t>96</a:t>
            </a:fld>
            <a:endParaRPr lang="es-ES"/>
          </a:p>
        </p:txBody>
      </p:sp>
    </p:spTree>
    <p:extLst>
      <p:ext uri="{BB962C8B-B14F-4D97-AF65-F5344CB8AC3E}">
        <p14:creationId xmlns:p14="http://schemas.microsoft.com/office/powerpoint/2010/main" val="27505072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xmlns="" id="{CCF3B5D0-7C57-CC41-AD95-3DC7104A5E9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xmlns="" id="{40BEEA22-2D0A-F14B-B392-2FA6929DE68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fr-CH" altLang="en-US"/>
              <a:t>Recent example of analysing the Ugandan tourism value chain and possible backward linkages</a:t>
            </a:r>
            <a:endParaRPr lang="en-GB" altLang="en-US"/>
          </a:p>
        </p:txBody>
      </p:sp>
      <p:sp>
        <p:nvSpPr>
          <p:cNvPr id="43012" name="Slide Number Placeholder 3">
            <a:extLst>
              <a:ext uri="{FF2B5EF4-FFF2-40B4-BE49-F238E27FC236}">
                <a16:creationId xmlns:a16="http://schemas.microsoft.com/office/drawing/2014/main" xmlns="" id="{48A8E6A0-8B62-7241-9F2F-F0CB442124E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fld id="{534DE9F9-D5D2-634D-8E83-9E77F662915C}" type="slidenum">
              <a:rPr lang="en-GB" altLang="en-US">
                <a:latin typeface="Calibri" panose="020F0502020204030204" pitchFamily="34" charset="0"/>
              </a:rPr>
              <a:pPr/>
              <a:t>98</a:t>
            </a:fld>
            <a:endParaRPr lang="en-GB" altLang="en-US">
              <a:latin typeface="Calibri" panose="020F0502020204030204" pitchFamily="34" charset="0"/>
            </a:endParaRPr>
          </a:p>
        </p:txBody>
      </p:sp>
    </p:spTree>
    <p:extLst>
      <p:ext uri="{BB962C8B-B14F-4D97-AF65-F5344CB8AC3E}">
        <p14:creationId xmlns:p14="http://schemas.microsoft.com/office/powerpoint/2010/main" val="3018992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xmlns="" id="{7FA0ACE7-29A8-47D3-A7D9-257B711D8023}"/>
              </a:ext>
            </a:extLst>
          </p:cNvPr>
          <p:cNvSpPr>
            <a:spLocks noGrp="1"/>
          </p:cNvSpPr>
          <p:nvPr>
            <p:ph type="dt" sz="half" idx="10"/>
          </p:nvPr>
        </p:nvSpPr>
        <p:spPr/>
        <p:txBody>
          <a:bodyPr/>
          <a:lstStyle/>
          <a:p>
            <a:fld id="{ED291B17-9318-49DB-B28B-6E5994AE9581}" type="datetime1">
              <a:rPr lang="en-US" smtClean="0"/>
              <a:t>11/11/2019</a:t>
            </a:fld>
            <a:endParaRPr lang="en-US" dirty="0"/>
          </a:p>
        </p:txBody>
      </p:sp>
      <p:sp>
        <p:nvSpPr>
          <p:cNvPr id="9" name="Footer Placeholder 8">
            <a:extLst>
              <a:ext uri="{FF2B5EF4-FFF2-40B4-BE49-F238E27FC236}">
                <a16:creationId xmlns:a16="http://schemas.microsoft.com/office/drawing/2014/main" xmlns=""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88719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xmlns="" id="{770E6237-3456-439F-802D-3BA93FC7E3E5}"/>
              </a:ext>
            </a:extLst>
          </p:cNvPr>
          <p:cNvSpPr>
            <a:spLocks noGrp="1"/>
          </p:cNvSpPr>
          <p:nvPr>
            <p:ph type="dt" sz="half" idx="10"/>
          </p:nvPr>
        </p:nvSpPr>
        <p:spPr/>
        <p:txBody>
          <a:bodyPr/>
          <a:lstStyle/>
          <a:p>
            <a:fld id="{78DD82B9-B8EE-4375-B6FF-88FA6ABB15D9}" type="datetime1">
              <a:rPr lang="en-US" smtClean="0"/>
              <a:t>11/11/2019</a:t>
            </a:fld>
            <a:endParaRPr lang="en-US" dirty="0"/>
          </a:p>
        </p:txBody>
      </p:sp>
      <p:sp>
        <p:nvSpPr>
          <p:cNvPr id="9" name="Footer Placeholder 8">
            <a:extLst>
              <a:ext uri="{FF2B5EF4-FFF2-40B4-BE49-F238E27FC236}">
                <a16:creationId xmlns:a16="http://schemas.microsoft.com/office/drawing/2014/main" xmlns=""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3691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xmlns="" id="{61582016-5696-4A93-887F-BBB3B9002FE5}"/>
              </a:ext>
            </a:extLst>
          </p:cNvPr>
          <p:cNvSpPr>
            <a:spLocks noGrp="1"/>
          </p:cNvSpPr>
          <p:nvPr>
            <p:ph type="dt" sz="half" idx="10"/>
          </p:nvPr>
        </p:nvSpPr>
        <p:spPr/>
        <p:txBody>
          <a:bodyPr/>
          <a:lstStyle/>
          <a:p>
            <a:fld id="{B2497495-0637-405E-AE64-5CC7506D51F5}" type="datetime1">
              <a:rPr lang="en-US" smtClean="0"/>
              <a:t>11/11/2019</a:t>
            </a:fld>
            <a:endParaRPr lang="en-US" dirty="0"/>
          </a:p>
        </p:txBody>
      </p:sp>
      <p:sp>
        <p:nvSpPr>
          <p:cNvPr id="9" name="Footer Placeholder 8">
            <a:extLst>
              <a:ext uri="{FF2B5EF4-FFF2-40B4-BE49-F238E27FC236}">
                <a16:creationId xmlns:a16="http://schemas.microsoft.com/office/drawing/2014/main" xmlns=""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52792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5917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38304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36511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47378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xmlns=""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11/11/2019</a:t>
            </a:fld>
            <a:endParaRPr lang="en-US" dirty="0"/>
          </a:p>
        </p:txBody>
      </p:sp>
      <p:sp>
        <p:nvSpPr>
          <p:cNvPr id="10" name="Footer Placeholder 9">
            <a:extLst>
              <a:ext uri="{FF2B5EF4-FFF2-40B4-BE49-F238E27FC236}">
                <a16:creationId xmlns:a16="http://schemas.microsoft.com/office/drawing/2014/main" xmlns=""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xmlns=""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54175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11/11/2019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274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0790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xmlns=""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xmlns=""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xmlns=""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xmlns="" id="{5C74A470-3BD3-4F33-80E5-67E6E87FCBE7}"/>
              </a:ext>
            </a:extLst>
          </p:cNvPr>
          <p:cNvSpPr>
            <a:spLocks noGrp="1"/>
          </p:cNvSpPr>
          <p:nvPr>
            <p:ph type="dt" sz="half" idx="10"/>
          </p:nvPr>
        </p:nvSpPr>
        <p:spPr/>
        <p:txBody>
          <a:bodyPr/>
          <a:lstStyle/>
          <a:p>
            <a:fld id="{ED291B17-9318-49DB-B28B-6E5994AE9581}" type="datetime1">
              <a:rPr lang="en-US" smtClean="0"/>
              <a:t>11/11/2019</a:t>
            </a:fld>
            <a:endParaRPr lang="en-US" dirty="0"/>
          </a:p>
        </p:txBody>
      </p:sp>
      <p:sp>
        <p:nvSpPr>
          <p:cNvPr id="12" name="Footer Placeholder 11">
            <a:extLst>
              <a:ext uri="{FF2B5EF4-FFF2-40B4-BE49-F238E27FC236}">
                <a16:creationId xmlns:a16="http://schemas.microsoft.com/office/drawing/2014/main" xmlns=""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xmlns=""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2364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13BF54-DCD9-CE4A-BC3F-427E95080563}"/>
              </a:ext>
            </a:extLst>
          </p:cNvPr>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xmlns="" id="{D32FCCA7-EEA7-6E4E-9F73-57A68BD3CD32}"/>
              </a:ext>
            </a:extLst>
          </p:cNvPr>
          <p:cNvSpPr>
            <a:spLocks noGrp="1"/>
          </p:cNvSpPr>
          <p:nvPr>
            <p:ph sz="quarter" idx="1"/>
          </p:nvPr>
        </p:nvSpPr>
        <p:spPr>
          <a:xfrm>
            <a:off x="609600" y="1600200"/>
            <a:ext cx="5384800" cy="21717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xmlns="" id="{14EE6398-8CB9-AE4F-84C3-DBA09E488E03}"/>
              </a:ext>
            </a:extLst>
          </p:cNvPr>
          <p:cNvSpPr>
            <a:spLocks noGrp="1"/>
          </p:cNvSpPr>
          <p:nvPr>
            <p:ph sz="quarter" idx="2"/>
          </p:nvPr>
        </p:nvSpPr>
        <p:spPr>
          <a:xfrm>
            <a:off x="609600" y="3924300"/>
            <a:ext cx="5384800" cy="21717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xmlns="" id="{C5CF03E7-57C5-AE44-869C-FED281762183}"/>
              </a:ext>
            </a:extLst>
          </p:cNvPr>
          <p:cNvSpPr>
            <a:spLocks noGrp="1"/>
          </p:cNvSpPr>
          <p:nvPr>
            <p:ph type="body" sz="half" idx="3"/>
          </p:nvPr>
        </p:nvSpPr>
        <p:spPr>
          <a:xfrm>
            <a:off x="6197600" y="1600200"/>
            <a:ext cx="5384800" cy="4495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5">
            <a:extLst>
              <a:ext uri="{FF2B5EF4-FFF2-40B4-BE49-F238E27FC236}">
                <a16:creationId xmlns:a16="http://schemas.microsoft.com/office/drawing/2014/main" xmlns="" id="{391C27E9-718B-8643-882D-B5329CC26ACF}"/>
              </a:ext>
            </a:extLst>
          </p:cNvPr>
          <p:cNvSpPr>
            <a:spLocks noGrp="1"/>
          </p:cNvSpPr>
          <p:nvPr>
            <p:ph type="dt" sz="half" idx="10"/>
          </p:nvPr>
        </p:nvSpPr>
        <p:spPr>
          <a:xfrm>
            <a:off x="609600" y="6248400"/>
            <a:ext cx="2844800" cy="457200"/>
          </a:xfrm>
        </p:spPr>
        <p:txBody>
          <a:bodyPr/>
          <a:lstStyle>
            <a:lvl1pPr>
              <a:defRPr/>
            </a:lvl1pPr>
          </a:lstStyle>
          <a:p>
            <a:endParaRPr lang="en-US" altLang="en-US"/>
          </a:p>
        </p:txBody>
      </p:sp>
      <p:sp>
        <p:nvSpPr>
          <p:cNvPr id="7" name="Footer Placeholder 6">
            <a:extLst>
              <a:ext uri="{FF2B5EF4-FFF2-40B4-BE49-F238E27FC236}">
                <a16:creationId xmlns:a16="http://schemas.microsoft.com/office/drawing/2014/main" xmlns="" id="{E399EC0F-DE50-BE4B-B6DF-50F8291BC958}"/>
              </a:ext>
            </a:extLst>
          </p:cNvPr>
          <p:cNvSpPr>
            <a:spLocks noGrp="1"/>
          </p:cNvSpPr>
          <p:nvPr>
            <p:ph type="ftr" sz="quarter" idx="11"/>
          </p:nvPr>
        </p:nvSpPr>
        <p:spPr>
          <a:xfrm>
            <a:off x="4165600" y="6248400"/>
            <a:ext cx="3860800" cy="457200"/>
          </a:xfrm>
        </p:spPr>
        <p:txBody>
          <a:bodyPr/>
          <a:lstStyle>
            <a:lvl1pPr>
              <a:defRPr/>
            </a:lvl1pPr>
          </a:lstStyle>
          <a:p>
            <a:endParaRPr lang="en-US" altLang="en-US"/>
          </a:p>
        </p:txBody>
      </p:sp>
      <p:sp>
        <p:nvSpPr>
          <p:cNvPr id="8" name="Slide Number Placeholder 7">
            <a:extLst>
              <a:ext uri="{FF2B5EF4-FFF2-40B4-BE49-F238E27FC236}">
                <a16:creationId xmlns:a16="http://schemas.microsoft.com/office/drawing/2014/main" xmlns="" id="{B4CE5B90-C346-4648-8F56-6508CD346290}"/>
              </a:ext>
            </a:extLst>
          </p:cNvPr>
          <p:cNvSpPr>
            <a:spLocks noGrp="1"/>
          </p:cNvSpPr>
          <p:nvPr>
            <p:ph type="sldNum" sz="quarter" idx="12"/>
          </p:nvPr>
        </p:nvSpPr>
        <p:spPr>
          <a:xfrm>
            <a:off x="8737600" y="6248400"/>
            <a:ext cx="2844800" cy="457200"/>
          </a:xfrm>
        </p:spPr>
        <p:txBody>
          <a:bodyPr/>
          <a:lstStyle>
            <a:lvl1pPr>
              <a:defRPr/>
            </a:lvl1pPr>
          </a:lstStyle>
          <a:p>
            <a:fld id="{D1B666BE-384A-B845-99C5-4982B70D6193}" type="slidenum">
              <a:rPr lang="en-US" altLang="en-US"/>
              <a:pPr/>
              <a:t>‹#›</a:t>
            </a:fld>
            <a:endParaRPr lang="en-US" altLang="en-US"/>
          </a:p>
        </p:txBody>
      </p:sp>
    </p:spTree>
    <p:extLst>
      <p:ext uri="{BB962C8B-B14F-4D97-AF65-F5344CB8AC3E}">
        <p14:creationId xmlns:p14="http://schemas.microsoft.com/office/powerpoint/2010/main" val="14454954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8AFD21-DA76-334A-9923-2614078AA6CC}"/>
              </a:ext>
            </a:extLst>
          </p:cNvPr>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xmlns="" id="{EB4038DD-ADD2-7A47-B61B-34968FBBAAE2}"/>
              </a:ext>
            </a:extLst>
          </p:cNvPr>
          <p:cNvSpPr>
            <a:spLocks noGrp="1"/>
          </p:cNvSpPr>
          <p:nvPr>
            <p:ph sz="quarter" idx="1"/>
          </p:nvPr>
        </p:nvSpPr>
        <p:spPr>
          <a:xfrm>
            <a:off x="609600" y="1600200"/>
            <a:ext cx="5384800" cy="21717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xmlns="" id="{AF6BCFF0-1F81-FD42-B3A9-E1BE40300199}"/>
              </a:ext>
            </a:extLst>
          </p:cNvPr>
          <p:cNvSpPr>
            <a:spLocks noGrp="1"/>
          </p:cNvSpPr>
          <p:nvPr>
            <p:ph sz="quarter" idx="2"/>
          </p:nvPr>
        </p:nvSpPr>
        <p:spPr>
          <a:xfrm>
            <a:off x="6197600" y="1600200"/>
            <a:ext cx="5384800" cy="21717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xmlns="" id="{F4227A26-54DB-E242-838C-2828F982F740}"/>
              </a:ext>
            </a:extLst>
          </p:cNvPr>
          <p:cNvSpPr>
            <a:spLocks noGrp="1"/>
          </p:cNvSpPr>
          <p:nvPr>
            <p:ph type="body" sz="half" idx="3"/>
          </p:nvPr>
        </p:nvSpPr>
        <p:spPr>
          <a:xfrm>
            <a:off x="609600" y="3924300"/>
            <a:ext cx="10972800" cy="21717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5">
            <a:extLst>
              <a:ext uri="{FF2B5EF4-FFF2-40B4-BE49-F238E27FC236}">
                <a16:creationId xmlns:a16="http://schemas.microsoft.com/office/drawing/2014/main" xmlns="" id="{7024589B-2758-254C-9556-E59DA861D00E}"/>
              </a:ext>
            </a:extLst>
          </p:cNvPr>
          <p:cNvSpPr>
            <a:spLocks noGrp="1"/>
          </p:cNvSpPr>
          <p:nvPr>
            <p:ph type="dt" sz="half" idx="10"/>
          </p:nvPr>
        </p:nvSpPr>
        <p:spPr>
          <a:xfrm>
            <a:off x="609600" y="6248400"/>
            <a:ext cx="2844800" cy="457200"/>
          </a:xfrm>
        </p:spPr>
        <p:txBody>
          <a:bodyPr/>
          <a:lstStyle>
            <a:lvl1pPr>
              <a:defRPr/>
            </a:lvl1pPr>
          </a:lstStyle>
          <a:p>
            <a:endParaRPr lang="en-US" altLang="en-US"/>
          </a:p>
        </p:txBody>
      </p:sp>
      <p:sp>
        <p:nvSpPr>
          <p:cNvPr id="7" name="Footer Placeholder 6">
            <a:extLst>
              <a:ext uri="{FF2B5EF4-FFF2-40B4-BE49-F238E27FC236}">
                <a16:creationId xmlns:a16="http://schemas.microsoft.com/office/drawing/2014/main" xmlns="" id="{D7051C58-350E-F646-A072-B0F195E50770}"/>
              </a:ext>
            </a:extLst>
          </p:cNvPr>
          <p:cNvSpPr>
            <a:spLocks noGrp="1"/>
          </p:cNvSpPr>
          <p:nvPr>
            <p:ph type="ftr" sz="quarter" idx="11"/>
          </p:nvPr>
        </p:nvSpPr>
        <p:spPr>
          <a:xfrm>
            <a:off x="4165600" y="6248400"/>
            <a:ext cx="3860800" cy="457200"/>
          </a:xfrm>
        </p:spPr>
        <p:txBody>
          <a:bodyPr/>
          <a:lstStyle>
            <a:lvl1pPr>
              <a:defRPr/>
            </a:lvl1pPr>
          </a:lstStyle>
          <a:p>
            <a:endParaRPr lang="en-US" altLang="en-US"/>
          </a:p>
        </p:txBody>
      </p:sp>
      <p:sp>
        <p:nvSpPr>
          <p:cNvPr id="8" name="Slide Number Placeholder 7">
            <a:extLst>
              <a:ext uri="{FF2B5EF4-FFF2-40B4-BE49-F238E27FC236}">
                <a16:creationId xmlns:a16="http://schemas.microsoft.com/office/drawing/2014/main" xmlns="" id="{8789762A-6E03-124E-BCE3-5CAC7FE25031}"/>
              </a:ext>
            </a:extLst>
          </p:cNvPr>
          <p:cNvSpPr>
            <a:spLocks noGrp="1"/>
          </p:cNvSpPr>
          <p:nvPr>
            <p:ph type="sldNum" sz="quarter" idx="12"/>
          </p:nvPr>
        </p:nvSpPr>
        <p:spPr>
          <a:xfrm>
            <a:off x="8737600" y="6248400"/>
            <a:ext cx="2844800" cy="457200"/>
          </a:xfrm>
        </p:spPr>
        <p:txBody>
          <a:bodyPr/>
          <a:lstStyle>
            <a:lvl1pPr>
              <a:defRPr/>
            </a:lvl1pPr>
          </a:lstStyle>
          <a:p>
            <a:fld id="{3D171CB3-4458-D440-8DA1-E304D9A10723}" type="slidenum">
              <a:rPr lang="en-US" altLang="en-US"/>
              <a:pPr/>
              <a:t>‹#›</a:t>
            </a:fld>
            <a:endParaRPr lang="en-US" altLang="en-US"/>
          </a:p>
        </p:txBody>
      </p:sp>
    </p:spTree>
    <p:extLst>
      <p:ext uri="{BB962C8B-B14F-4D97-AF65-F5344CB8AC3E}">
        <p14:creationId xmlns:p14="http://schemas.microsoft.com/office/powerpoint/2010/main" val="26442232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ítulo, texto y objetos">
    <p:spTree>
      <p:nvGrpSpPr>
        <p:cNvPr id="1" name=""/>
        <p:cNvGrpSpPr/>
        <p:nvPr/>
      </p:nvGrpSpPr>
      <p:grpSpPr>
        <a:xfrm>
          <a:off x="0" y="0"/>
          <a:ext cx="0" cy="0"/>
          <a:chOff x="0" y="0"/>
          <a:chExt cx="0" cy="0"/>
        </a:xfrm>
      </p:grpSpPr>
      <p:sp>
        <p:nvSpPr>
          <p:cNvPr id="2" name="1 Título"/>
          <p:cNvSpPr>
            <a:spLocks noGrp="1"/>
          </p:cNvSpPr>
          <p:nvPr>
            <p:ph type="title"/>
          </p:nvPr>
        </p:nvSpPr>
        <p:spPr>
          <a:xfrm>
            <a:off x="609600" y="274638"/>
            <a:ext cx="10972800" cy="1143000"/>
          </a:xfrm>
        </p:spPr>
        <p:txBody>
          <a:bodyPr/>
          <a:lstStyle/>
          <a:p>
            <a:r>
              <a:rPr lang="es-ES"/>
              <a:t>Haga clic para modificar el estilo de título del patrón</a:t>
            </a:r>
          </a:p>
        </p:txBody>
      </p:sp>
      <p:sp>
        <p:nvSpPr>
          <p:cNvPr id="3" name="2 Marcador de texto"/>
          <p:cNvSpPr>
            <a:spLocks noGrp="1"/>
          </p:cNvSpPr>
          <p:nvPr>
            <p:ph type="body" sz="half" idx="1"/>
          </p:nvPr>
        </p:nvSpPr>
        <p:spPr>
          <a:xfrm>
            <a:off x="609600" y="1600201"/>
            <a:ext cx="5384800" cy="4525963"/>
          </a:xfrm>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4" name="3 Marcador de contenido"/>
          <p:cNvSpPr>
            <a:spLocks noGrp="1"/>
          </p:cNvSpPr>
          <p:nvPr>
            <p:ph sz="half" idx="2"/>
          </p:nvPr>
        </p:nvSpPr>
        <p:spPr>
          <a:xfrm>
            <a:off x="6197600" y="1600201"/>
            <a:ext cx="5384800" cy="4525963"/>
          </a:xfrm>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5" name="4 Marcador de fecha"/>
          <p:cNvSpPr>
            <a:spLocks noGrp="1"/>
          </p:cNvSpPr>
          <p:nvPr>
            <p:ph type="dt" sz="half" idx="10"/>
          </p:nvPr>
        </p:nvSpPr>
        <p:spPr>
          <a:xfrm>
            <a:off x="609600" y="6245225"/>
            <a:ext cx="2844800" cy="476250"/>
          </a:xfrm>
        </p:spPr>
        <p:txBody>
          <a:bodyPr/>
          <a:lstStyle>
            <a:lvl1pPr>
              <a:defRPr/>
            </a:lvl1pPr>
          </a:lstStyle>
          <a:p>
            <a:endParaRPr lang="es-ES" altLang="es-ES"/>
          </a:p>
        </p:txBody>
      </p:sp>
      <p:sp>
        <p:nvSpPr>
          <p:cNvPr id="6" name="5 Marcador de pie de página"/>
          <p:cNvSpPr>
            <a:spLocks noGrp="1"/>
          </p:cNvSpPr>
          <p:nvPr>
            <p:ph type="ftr" sz="quarter" idx="11"/>
          </p:nvPr>
        </p:nvSpPr>
        <p:spPr>
          <a:xfrm>
            <a:off x="4165600" y="6245225"/>
            <a:ext cx="3860800" cy="476250"/>
          </a:xfrm>
        </p:spPr>
        <p:txBody>
          <a:bodyPr/>
          <a:lstStyle>
            <a:lvl1pPr>
              <a:defRPr/>
            </a:lvl1pPr>
          </a:lstStyle>
          <a:p>
            <a:endParaRPr lang="es-ES" altLang="es-ES"/>
          </a:p>
        </p:txBody>
      </p:sp>
      <p:sp>
        <p:nvSpPr>
          <p:cNvPr id="7" name="6 Marcador de número de diapositiva"/>
          <p:cNvSpPr>
            <a:spLocks noGrp="1"/>
          </p:cNvSpPr>
          <p:nvPr>
            <p:ph type="sldNum" sz="quarter" idx="12"/>
          </p:nvPr>
        </p:nvSpPr>
        <p:spPr>
          <a:xfrm>
            <a:off x="8737600" y="6245225"/>
            <a:ext cx="2844800" cy="476250"/>
          </a:xfrm>
        </p:spPr>
        <p:txBody>
          <a:bodyPr/>
          <a:lstStyle>
            <a:lvl1pPr>
              <a:defRPr/>
            </a:lvl1pPr>
          </a:lstStyle>
          <a:p>
            <a:fld id="{83FEB710-0FEC-452B-BE75-5FA29D179204}" type="slidenum">
              <a:rPr lang="es-ES" altLang="es-ES"/>
              <a:pPr/>
              <a:t>‹#›</a:t>
            </a:fld>
            <a:endParaRPr lang="es-ES" altLang="es-ES"/>
          </a:p>
        </p:txBody>
      </p:sp>
    </p:spTree>
    <p:extLst>
      <p:ext uri="{BB962C8B-B14F-4D97-AF65-F5344CB8AC3E}">
        <p14:creationId xmlns:p14="http://schemas.microsoft.com/office/powerpoint/2010/main" val="1274253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11/11/2019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1892087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30" r:id="rId6"/>
    <p:sldLayoutId id="2147483725" r:id="rId7"/>
    <p:sldLayoutId id="2147483726" r:id="rId8"/>
    <p:sldLayoutId id="2147483727" r:id="rId9"/>
    <p:sldLayoutId id="2147483729" r:id="rId10"/>
    <p:sldLayoutId id="2147483728" r:id="rId11"/>
    <p:sldLayoutId id="2147483734" r:id="rId12"/>
    <p:sldLayoutId id="2147483735" r:id="rId13"/>
    <p:sldLayoutId id="2147483736" r:id="rId14"/>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orangutans-sos.org/" TargetMode="Externa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fullfact.org/economy/poverty-uk-guide-facts-and-figure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2.png"/><Relationship Id="rId7" Type="http://schemas.openxmlformats.org/officeDocument/2006/relationships/diagramColors" Target="../diagrams/colors6.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3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statice.is"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47.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4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tourismstat.gl/analyse" TargetMode="External"/><Relationship Id="rId4" Type="http://schemas.openxmlformats.org/officeDocument/2006/relationships/image" Target="../media/image25.png"/></Relationships>
</file>

<file path=ppt/slides/_rels/slide4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www.isavia.is/english/news/625-million-passengers-to-fly-through-keflavik-airport-in-2016/477"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www.statice.is/publications/news-archive/tourism/overnight-stays-in-hotels-in-november-2015/"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www.statista.com/statistics/274011/outbound-visitor-growth-forecast-worldwide-by-region/" TargetMode="External"/><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goo.gl/BSiHJy" TargetMode="External"/><Relationship Id="rId2" Type="http://schemas.openxmlformats.org/officeDocument/2006/relationships/hyperlink" Target="goo.gl/7QPrfa"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31.tiff"/><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61.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34.tiff"/><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36.tiff"/><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37.tiff"/><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38.tiff"/><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39.tiff"/><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7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41.png"/><Relationship Id="rId7" Type="http://schemas.openxmlformats.org/officeDocument/2006/relationships/diagramColors" Target="../diagrams/colors9.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8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82.xml.rels><?xml version="1.0" encoding="UTF-8" standalone="yes"?>
<Relationships xmlns="http://schemas.openxmlformats.org/package/2006/relationships"><Relationship Id="rId3" Type="http://schemas.openxmlformats.org/officeDocument/2006/relationships/image" Target="../media/image45.jpeg"/><Relationship Id="rId7" Type="http://schemas.openxmlformats.org/officeDocument/2006/relationships/image" Target="../media/image49.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jpeg"/><Relationship Id="rId4" Type="http://schemas.openxmlformats.org/officeDocument/2006/relationships/image" Target="../media/image46.jpeg"/></Relationships>
</file>

<file path=ppt/slides/_rels/slide8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8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hyperlink" Target="http://www.google.es/url?sa=i&amp;rct=j&amp;q=&amp;esrc=s&amp;frm=1&amp;source=images&amp;cd=&amp;cad=rja&amp;uact=8&amp;ved=0CAUQjRxqFQoTCLOj4NO-jcgCFUu_FAodcnQDEA&amp;url=http://www.ico.es/documents/19/14629/Ficha%2BICO%2BFOMIT.pdf&amp;psig=AFQjCNE3qB4id4__fWJXltxR93YbLgo-AA&amp;ust=1443109122397834"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54.jpeg"/><Relationship Id="rId5" Type="http://schemas.openxmlformats.org/officeDocument/2006/relationships/hyperlink" Target="http://www.google.es/url?sa=i&amp;rct=j&amp;q=&amp;esrc=s&amp;frm=1&amp;source=images&amp;cd=&amp;cad=rja&amp;uact=8&amp;ved=0CAcQjRxqFQoTCLGQvYHMjcgCFQYW2wodH3UL5g&amp;url=http://www.segittur.es/es/proyectos/proyecto-detalle/Emprendetur-2014/&amp;psig=AFQjCNG4QQP0aa7vmkeeZ08D0FvvvBVs6w&amp;ust=1443112733062253" TargetMode="External"/><Relationship Id="rId4" Type="http://schemas.openxmlformats.org/officeDocument/2006/relationships/image" Target="../media/image53.jpeg"/></Relationships>
</file>

<file path=ppt/slides/_rels/slide8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8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9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58.jpeg"/></Relationships>
</file>

<file path=ppt/slides/_rels/slide9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60.jpeg"/></Relationships>
</file>

<file path=ppt/slides/_rels/slide9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6B4480E-B7FF-4481-890E-043A69AE6F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1D4647B2-C211-491D-B826-F867FF94BE28}"/>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xmlns="" id="{64C13BAB-7C00-4D21-A857-E3D41C0A2A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734797"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xmlns="" id="{1F1FF39A-AC3C-4066-9D4C-519AA22812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735983" y="1812471"/>
            <a:ext cx="3702134" cy="3383831"/>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731522E5-B1A2-6F42-A977-562B62CF0ED5}"/>
              </a:ext>
            </a:extLst>
          </p:cNvPr>
          <p:cNvSpPr>
            <a:spLocks noGrp="1"/>
          </p:cNvSpPr>
          <p:nvPr>
            <p:ph type="ctrTitle"/>
          </p:nvPr>
        </p:nvSpPr>
        <p:spPr>
          <a:xfrm>
            <a:off x="7889065" y="2324906"/>
            <a:ext cx="3403426" cy="1588698"/>
          </a:xfrm>
        </p:spPr>
        <p:txBody>
          <a:bodyPr>
            <a:normAutofit/>
          </a:bodyPr>
          <a:lstStyle/>
          <a:p>
            <a:r>
              <a:rPr lang="en-US" dirty="0">
                <a:solidFill>
                  <a:schemeClr val="tx1"/>
                </a:solidFill>
              </a:rPr>
              <a:t>Assignment 1</a:t>
            </a:r>
          </a:p>
        </p:txBody>
      </p:sp>
      <p:sp>
        <p:nvSpPr>
          <p:cNvPr id="3" name="Subtitle 2">
            <a:extLst>
              <a:ext uri="{FF2B5EF4-FFF2-40B4-BE49-F238E27FC236}">
                <a16:creationId xmlns:a16="http://schemas.microsoft.com/office/drawing/2014/main" xmlns="" id="{C77DC814-2D35-2E45-8D69-A80B6A8EB88D}"/>
              </a:ext>
            </a:extLst>
          </p:cNvPr>
          <p:cNvSpPr>
            <a:spLocks noGrp="1"/>
          </p:cNvSpPr>
          <p:nvPr>
            <p:ph type="subTitle" idx="1"/>
          </p:nvPr>
        </p:nvSpPr>
        <p:spPr>
          <a:xfrm>
            <a:off x="7889065" y="3945249"/>
            <a:ext cx="3403426" cy="738820"/>
          </a:xfrm>
        </p:spPr>
        <p:txBody>
          <a:bodyPr>
            <a:normAutofit/>
          </a:bodyPr>
          <a:lstStyle/>
          <a:p>
            <a:r>
              <a:rPr lang="en-US" dirty="0"/>
              <a:t>Dr caroline jawad 2019</a:t>
            </a:r>
          </a:p>
        </p:txBody>
      </p:sp>
    </p:spTree>
    <p:extLst>
      <p:ext uri="{BB962C8B-B14F-4D97-AF65-F5344CB8AC3E}">
        <p14:creationId xmlns:p14="http://schemas.microsoft.com/office/powerpoint/2010/main" val="131620304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xmlns=""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xmlns=""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xmlns=""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xmlns="" id="{4796D56F-58DC-3947-926D-B791E55E7175}"/>
              </a:ext>
            </a:extLst>
          </p:cNvPr>
          <p:cNvSpPr txBox="1"/>
          <p:nvPr/>
        </p:nvSpPr>
        <p:spPr>
          <a:xfrm>
            <a:off x="581192" y="702156"/>
            <a:ext cx="11029616" cy="1188720"/>
          </a:xfrm>
          <a:prstGeom prst="rect">
            <a:avLst/>
          </a:prstGeom>
        </p:spPr>
        <p:txBody>
          <a:bodyPr vert="horz" lIns="91440" tIns="45720" rIns="91440" bIns="45720" rtlCol="0" anchor="b">
            <a:normAutofit/>
          </a:bodyPr>
          <a:lstStyle/>
          <a:p>
            <a:pPr defTabSz="457200">
              <a:spcBef>
                <a:spcPct val="0"/>
              </a:spcBef>
              <a:spcAft>
                <a:spcPts val="600"/>
              </a:spcAft>
              <a:defRPr/>
            </a:pPr>
            <a:r>
              <a:rPr lang="en-US" sz="2800" cap="all">
                <a:solidFill>
                  <a:schemeClr val="tx1">
                    <a:lumMod val="75000"/>
                    <a:lumOff val="25000"/>
                  </a:schemeClr>
                </a:solidFill>
                <a:latin typeface="+mj-lt"/>
                <a:ea typeface="+mj-ea"/>
                <a:cs typeface="+mj-cs"/>
              </a:rPr>
              <a:t>Tourism</a:t>
            </a:r>
          </a:p>
        </p:txBody>
      </p:sp>
      <p:sp>
        <p:nvSpPr>
          <p:cNvPr id="79" name="Rectangle 78">
            <a:extLst>
              <a:ext uri="{FF2B5EF4-FFF2-40B4-BE49-F238E27FC236}">
                <a16:creationId xmlns:a16="http://schemas.microsoft.com/office/drawing/2014/main" xmlns="" id="{7A4CA679-3546-4E14-8FB8-F57168C37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80">
            <a:extLst>
              <a:ext uri="{FF2B5EF4-FFF2-40B4-BE49-F238E27FC236}">
                <a16:creationId xmlns:a16="http://schemas.microsoft.com/office/drawing/2014/main" xmlns="" id="{44D16E90-7C64-4C04-A50A-B866A1A92B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xmlns="" id="{DBE4DD59-5AA2-46C6-B6A8-9B4C62D198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a16="http://schemas.microsoft.com/office/drawing/2014/main" xmlns="" id="{160CE81C-67DC-489E-BFFB-877C80B854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2" name="Picture 11">
            <a:extLst>
              <a:ext uri="{FF2B5EF4-FFF2-40B4-BE49-F238E27FC236}">
                <a16:creationId xmlns:a16="http://schemas.microsoft.com/office/drawing/2014/main" xmlns="" id="{54A1A230-B682-4844-B891-C3F7AA7CDD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18" r="56277" b="-1"/>
          <a:stretch/>
        </p:blipFill>
        <p:spPr bwMode="auto">
          <a:xfrm>
            <a:off x="611392" y="2347105"/>
            <a:ext cx="5074920" cy="371246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290" name="Text Placeholder 3">
            <a:extLst>
              <a:ext uri="{FF2B5EF4-FFF2-40B4-BE49-F238E27FC236}">
                <a16:creationId xmlns:a16="http://schemas.microsoft.com/office/drawing/2014/main" xmlns="" id="{A2A99CD5-6EAB-394D-9F30-0B09FEDCCA79}"/>
              </a:ext>
            </a:extLst>
          </p:cNvPr>
          <p:cNvSpPr txBox="1">
            <a:spLocks/>
          </p:cNvSpPr>
          <p:nvPr/>
        </p:nvSpPr>
        <p:spPr bwMode="auto">
          <a:xfrm>
            <a:off x="6340830" y="2340864"/>
            <a:ext cx="5269977" cy="363448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defTabSz="457200">
              <a:spcBef>
                <a:spcPct val="20000"/>
              </a:spcBef>
              <a:spcAft>
                <a:spcPts val="600"/>
              </a:spcAft>
              <a:buClr>
                <a:schemeClr val="accent1"/>
              </a:buClr>
              <a:buSzPct val="92000"/>
              <a:buFont typeface="Wingdings 2" panose="05020102010507070707" pitchFamily="18" charset="2"/>
              <a:buChar char=""/>
            </a:pPr>
            <a:r>
              <a:rPr lang="en-US" altLang="en-US">
                <a:solidFill>
                  <a:schemeClr val="tx1">
                    <a:lumMod val="75000"/>
                    <a:lumOff val="25000"/>
                  </a:schemeClr>
                </a:solidFill>
                <a:latin typeface="+mn-lt"/>
              </a:rPr>
              <a:t>Tourism provides</a:t>
            </a:r>
            <a:r>
              <a:rPr lang="en-US" altLang="en-US" b="1">
                <a:solidFill>
                  <a:schemeClr val="tx1">
                    <a:lumMod val="75000"/>
                    <a:lumOff val="25000"/>
                  </a:schemeClr>
                </a:solidFill>
                <a:latin typeface="+mn-lt"/>
              </a:rPr>
              <a:t> a wide range of economic opportunities, </a:t>
            </a:r>
            <a:r>
              <a:rPr lang="en-US" altLang="en-US">
                <a:solidFill>
                  <a:schemeClr val="tx1">
                    <a:lumMod val="75000"/>
                    <a:lumOff val="25000"/>
                  </a:schemeClr>
                </a:solidFill>
                <a:latin typeface="+mn-lt"/>
              </a:rPr>
              <a:t>especially for developing and least developed countries:</a:t>
            </a:r>
          </a:p>
          <a:p>
            <a:pPr defTabSz="457200">
              <a:spcBef>
                <a:spcPct val="20000"/>
              </a:spcBef>
              <a:spcAft>
                <a:spcPts val="600"/>
              </a:spcAft>
              <a:buClr>
                <a:schemeClr val="accent1"/>
              </a:buClr>
              <a:buSzPct val="92000"/>
              <a:buFont typeface="Wingdings 2" panose="05020102010507070707" pitchFamily="18" charset="2"/>
              <a:buChar char=""/>
            </a:pPr>
            <a:endParaRPr lang="en-US" altLang="en-US">
              <a:solidFill>
                <a:schemeClr val="tx1">
                  <a:lumMod val="75000"/>
                  <a:lumOff val="25000"/>
                </a:schemeClr>
              </a:solidFill>
              <a:latin typeface="+mn-lt"/>
            </a:endParaRPr>
          </a:p>
          <a:p>
            <a:pPr defTabSz="457200">
              <a:spcBef>
                <a:spcPct val="20000"/>
              </a:spcBef>
              <a:spcAft>
                <a:spcPts val="600"/>
              </a:spcAft>
              <a:buClr>
                <a:schemeClr val="accent1"/>
              </a:buClr>
              <a:buSzPct val="92000"/>
              <a:buFont typeface="Wingdings 2" panose="05020102010507070707" pitchFamily="18" charset="2"/>
              <a:buChar char=""/>
            </a:pPr>
            <a:r>
              <a:rPr lang="en-US" altLang="en-US">
                <a:solidFill>
                  <a:schemeClr val="tx1">
                    <a:lumMod val="75000"/>
                    <a:lumOff val="25000"/>
                  </a:schemeClr>
                </a:solidFill>
                <a:latin typeface="+mn-lt"/>
              </a:rPr>
              <a:t>Transport, communications, infrastructure, education, security, health, immigration, customs, </a:t>
            </a:r>
            <a:r>
              <a:rPr lang="en-US" altLang="en-US" b="1">
                <a:solidFill>
                  <a:schemeClr val="tx1">
                    <a:lumMod val="75000"/>
                    <a:lumOff val="25000"/>
                  </a:schemeClr>
                </a:solidFill>
                <a:latin typeface="+mn-lt"/>
              </a:rPr>
              <a:t>accommodation</a:t>
            </a:r>
            <a:r>
              <a:rPr lang="en-US" altLang="en-US">
                <a:solidFill>
                  <a:schemeClr val="tx1">
                    <a:lumMod val="75000"/>
                    <a:lumOff val="25000"/>
                  </a:schemeClr>
                </a:solidFill>
                <a:latin typeface="+mn-lt"/>
              </a:rPr>
              <a:t>, </a:t>
            </a:r>
            <a:r>
              <a:rPr lang="en-US" altLang="en-US" b="1">
                <a:solidFill>
                  <a:schemeClr val="tx1">
                    <a:lumMod val="75000"/>
                    <a:lumOff val="25000"/>
                  </a:schemeClr>
                </a:solidFill>
                <a:latin typeface="+mn-lt"/>
              </a:rPr>
              <a:t>agriculture</a:t>
            </a:r>
            <a:r>
              <a:rPr lang="en-US" altLang="en-US">
                <a:solidFill>
                  <a:schemeClr val="tx1">
                    <a:lumMod val="75000"/>
                    <a:lumOff val="25000"/>
                  </a:schemeClr>
                </a:solidFill>
                <a:latin typeface="+mn-lt"/>
              </a:rPr>
              <a:t> and </a:t>
            </a:r>
            <a:r>
              <a:rPr lang="en-US" altLang="en-US" b="1">
                <a:solidFill>
                  <a:schemeClr val="tx1">
                    <a:lumMod val="75000"/>
                    <a:lumOff val="25000"/>
                  </a:schemeClr>
                </a:solidFill>
                <a:latin typeface="+mn-lt"/>
              </a:rPr>
              <a:t>creative industries</a:t>
            </a:r>
            <a:endParaRPr lang="en-US" altLang="en-US">
              <a:solidFill>
                <a:schemeClr val="tx1">
                  <a:lumMod val="75000"/>
                  <a:lumOff val="25000"/>
                </a:schemeClr>
              </a:solidFill>
              <a:latin typeface="+mn-lt"/>
            </a:endParaRPr>
          </a:p>
          <a:p>
            <a:pPr defTabSz="457200">
              <a:spcBef>
                <a:spcPct val="20000"/>
              </a:spcBef>
              <a:spcAft>
                <a:spcPts val="600"/>
              </a:spcAft>
              <a:buClr>
                <a:schemeClr val="accent1"/>
              </a:buClr>
              <a:buSzPct val="92000"/>
              <a:buFont typeface="Wingdings 2" panose="05020102010507070707" pitchFamily="18" charset="2"/>
              <a:buChar char=""/>
            </a:pPr>
            <a:endParaRPr lang="en-US" altLang="en-US">
              <a:solidFill>
                <a:schemeClr val="tx1">
                  <a:lumMod val="75000"/>
                  <a:lumOff val="25000"/>
                </a:schemeClr>
              </a:solidFill>
              <a:latin typeface="+mn-lt"/>
            </a:endParaRPr>
          </a:p>
          <a:p>
            <a:pPr defTabSz="457200">
              <a:spcBef>
                <a:spcPct val="20000"/>
              </a:spcBef>
              <a:spcAft>
                <a:spcPts val="600"/>
              </a:spcAft>
              <a:buClr>
                <a:schemeClr val="accent1"/>
              </a:buClr>
              <a:buSzPct val="92000"/>
              <a:buFont typeface="Wingdings 2" panose="05020102010507070707" pitchFamily="18" charset="2"/>
              <a:buChar char=""/>
            </a:pPr>
            <a:endParaRPr lang="en-US" altLang="en-US">
              <a:solidFill>
                <a:schemeClr val="tx1">
                  <a:lumMod val="75000"/>
                  <a:lumOff val="25000"/>
                </a:schemeClr>
              </a:solidFill>
              <a:latin typeface="+mn-lt"/>
            </a:endParaRPr>
          </a:p>
        </p:txBody>
      </p:sp>
    </p:spTree>
    <p:extLst>
      <p:ext uri="{BB962C8B-B14F-4D97-AF65-F5344CB8AC3E}">
        <p14:creationId xmlns:p14="http://schemas.microsoft.com/office/powerpoint/2010/main" val="3269436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a:extLst>
              <a:ext uri="{FF2B5EF4-FFF2-40B4-BE49-F238E27FC236}">
                <a16:creationId xmlns:a16="http://schemas.microsoft.com/office/drawing/2014/main" xmlns="" id="{D78BB282-2B99-E24C-ACDB-9FB4BBD99F24}"/>
              </a:ext>
            </a:extLst>
          </p:cNvPr>
          <p:cNvSpPr>
            <a:spLocks noGrp="1" noChangeArrowheads="1"/>
          </p:cNvSpPr>
          <p:nvPr>
            <p:ph type="title"/>
          </p:nvPr>
        </p:nvSpPr>
        <p:spPr>
          <a:xfrm>
            <a:off x="746228" y="1037967"/>
            <a:ext cx="3054091" cy="4709131"/>
          </a:xfrm>
        </p:spPr>
        <p:txBody>
          <a:bodyPr anchor="ctr">
            <a:normAutofit/>
          </a:bodyPr>
          <a:lstStyle/>
          <a:p>
            <a:r>
              <a:rPr lang="en-US" altLang="en-US">
                <a:solidFill>
                  <a:schemeClr val="bg1">
                    <a:lumMod val="85000"/>
                    <a:lumOff val="15000"/>
                  </a:schemeClr>
                </a:solidFill>
              </a:rPr>
              <a:t>Tourism’s Importance in Development</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077" name="Rectangle 3">
            <a:extLst>
              <a:ext uri="{FF2B5EF4-FFF2-40B4-BE49-F238E27FC236}">
                <a16:creationId xmlns:a16="http://schemas.microsoft.com/office/drawing/2014/main" xmlns="" id="{2237B068-B4C7-4F5B-9F86-277D9AB4DCDE}"/>
              </a:ext>
            </a:extLst>
          </p:cNvPr>
          <p:cNvGraphicFramePr>
            <a:graphicFrameLocks noGrp="1"/>
          </p:cNvGraphicFramePr>
          <p:nvPr>
            <p:ph idx="1"/>
            <p:extLst>
              <p:ext uri="{D42A27DB-BD31-4B8C-83A1-F6EECF244321}">
                <p14:modId xmlns:p14="http://schemas.microsoft.com/office/powerpoint/2010/main" val="221758800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237159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xmlns="" id="{10748E57-A28A-EB42-87A0-14EAD838850A}"/>
              </a:ext>
            </a:extLst>
          </p:cNvPr>
          <p:cNvSpPr>
            <a:spLocks noGrp="1" noChangeArrowheads="1"/>
          </p:cNvSpPr>
          <p:nvPr>
            <p:ph type="title"/>
          </p:nvPr>
        </p:nvSpPr>
        <p:spPr>
          <a:xfrm>
            <a:off x="746228" y="1037967"/>
            <a:ext cx="3054091" cy="4709131"/>
          </a:xfrm>
        </p:spPr>
        <p:txBody>
          <a:bodyPr anchor="ctr">
            <a:normAutofit/>
          </a:bodyPr>
          <a:lstStyle/>
          <a:p>
            <a:r>
              <a:rPr lang="en-US" altLang="en-US">
                <a:solidFill>
                  <a:schemeClr val="bg1">
                    <a:lumMod val="85000"/>
                    <a:lumOff val="15000"/>
                  </a:schemeClr>
                </a:solidFill>
              </a:rPr>
              <a:t>Sustainable Tourism</a:t>
            </a:r>
          </a:p>
        </p:txBody>
      </p:sp>
      <p:sp>
        <p:nvSpPr>
          <p:cNvPr id="76" name="Rectangle 75">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125" name="Rectangle 3">
            <a:extLst>
              <a:ext uri="{FF2B5EF4-FFF2-40B4-BE49-F238E27FC236}">
                <a16:creationId xmlns:a16="http://schemas.microsoft.com/office/drawing/2014/main" xmlns="" id="{A9A56DCD-80EF-45E3-BF77-78ADACC4454A}"/>
              </a:ext>
            </a:extLst>
          </p:cNvPr>
          <p:cNvGraphicFramePr/>
          <p:nvPr>
            <p:extLst>
              <p:ext uri="{D42A27DB-BD31-4B8C-83A1-F6EECF244321}">
                <p14:modId xmlns:p14="http://schemas.microsoft.com/office/powerpoint/2010/main" val="282024207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200470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xmlns="" id="{C21D8690-4345-344F-B032-EAB407F429AA}"/>
              </a:ext>
            </a:extLst>
          </p:cNvPr>
          <p:cNvSpPr>
            <a:spLocks noGrp="1" noChangeArrowheads="1"/>
          </p:cNvSpPr>
          <p:nvPr>
            <p:ph type="title"/>
          </p:nvPr>
        </p:nvSpPr>
        <p:spPr>
          <a:xfrm>
            <a:off x="959157" y="1113764"/>
            <a:ext cx="3269749" cy="4624327"/>
          </a:xfrm>
        </p:spPr>
        <p:txBody>
          <a:bodyPr anchor="ctr">
            <a:normAutofit/>
          </a:bodyPr>
          <a:lstStyle/>
          <a:p>
            <a:r>
              <a:rPr lang="en-US" altLang="en-US" sz="3200">
                <a:solidFill>
                  <a:srgbClr val="FFFFFF"/>
                </a:solidFill>
              </a:rPr>
              <a:t>Impacts of Tourism</a:t>
            </a:r>
          </a:p>
        </p:txBody>
      </p:sp>
      <p:sp>
        <p:nvSpPr>
          <p:cNvPr id="6147" name="Rectangle 3">
            <a:extLst>
              <a:ext uri="{FF2B5EF4-FFF2-40B4-BE49-F238E27FC236}">
                <a16:creationId xmlns:a16="http://schemas.microsoft.com/office/drawing/2014/main" xmlns="" id="{556B30CD-891F-9C4D-8D2B-C1450532B394}"/>
              </a:ext>
            </a:extLst>
          </p:cNvPr>
          <p:cNvSpPr>
            <a:spLocks noGrp="1" noChangeArrowheads="1"/>
          </p:cNvSpPr>
          <p:nvPr>
            <p:ph type="body" idx="1"/>
          </p:nvPr>
        </p:nvSpPr>
        <p:spPr>
          <a:xfrm>
            <a:off x="5155905" y="1113764"/>
            <a:ext cx="6108179" cy="4624327"/>
          </a:xfrm>
        </p:spPr>
        <p:txBody>
          <a:bodyPr anchor="ctr">
            <a:normAutofit/>
          </a:bodyPr>
          <a:lstStyle/>
          <a:p>
            <a:r>
              <a:rPr lang="en-US" altLang="en-US" b="1"/>
              <a:t>Environmental </a:t>
            </a:r>
          </a:p>
          <a:p>
            <a:r>
              <a:rPr lang="en-US" altLang="en-US"/>
              <a:t>The quality of the environment, both natural and man-made, is essential to tourism.</a:t>
            </a:r>
          </a:p>
          <a:p>
            <a:r>
              <a:rPr lang="en-US" altLang="en-US"/>
              <a:t> But tourism's relationship with the environment is complex. It involves many activities that can have adverse environmental effects. </a:t>
            </a:r>
          </a:p>
          <a:p>
            <a:r>
              <a:rPr lang="en-US" altLang="en-US"/>
              <a:t>Many impacts are linked with the construction of general infrastructure such as roads and airports, and of tourism facilities, including resorts, hotels, restaurants, shops, golf courses and marinas. </a:t>
            </a:r>
          </a:p>
          <a:p>
            <a:r>
              <a:rPr lang="en-US" altLang="en-US"/>
              <a:t>Negative impacts of tourism development can gradually destroy the environmental resources on which it depends.</a:t>
            </a:r>
          </a:p>
          <a:p>
            <a:r>
              <a:rPr lang="en-US" altLang="en-US"/>
              <a:t>Three main impact areas: natural resources, pollution, physical impacts </a:t>
            </a:r>
          </a:p>
        </p:txBody>
      </p:sp>
    </p:spTree>
    <p:extLst>
      <p:ext uri="{BB962C8B-B14F-4D97-AF65-F5344CB8AC3E}">
        <p14:creationId xmlns:p14="http://schemas.microsoft.com/office/powerpoint/2010/main" val="489356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19D9316-C110-A048-91D0-5249DDBBCEE1}"/>
              </a:ext>
            </a:extLst>
          </p:cNvPr>
          <p:cNvSpPr>
            <a:spLocks noGrp="1"/>
          </p:cNvSpPr>
          <p:nvPr>
            <p:ph type="title"/>
          </p:nvPr>
        </p:nvSpPr>
        <p:spPr>
          <a:xfrm>
            <a:off x="746228" y="1037967"/>
            <a:ext cx="3054091" cy="4709131"/>
          </a:xfrm>
        </p:spPr>
        <p:txBody>
          <a:bodyPr anchor="ctr">
            <a:normAutofit/>
          </a:bodyPr>
          <a:lstStyle/>
          <a:p>
            <a:r>
              <a:rPr lang="en-US">
                <a:solidFill>
                  <a:schemeClr val="bg1">
                    <a:lumMod val="85000"/>
                    <a:lumOff val="15000"/>
                  </a:schemeClr>
                </a:solidFill>
              </a:rPr>
              <a:t>continued</a:t>
            </a:r>
          </a:p>
        </p:txBody>
      </p:sp>
      <p:sp>
        <p:nvSpPr>
          <p:cNvPr id="12" name="Rectangle 11">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xmlns="" id="{58E760D3-A80D-400D-9856-379C22F22674}"/>
              </a:ext>
            </a:extLst>
          </p:cNvPr>
          <p:cNvGraphicFramePr>
            <a:graphicFrameLocks noGrp="1"/>
          </p:cNvGraphicFramePr>
          <p:nvPr>
            <p:ph idx="1"/>
            <p:extLst>
              <p:ext uri="{D42A27DB-BD31-4B8C-83A1-F6EECF244321}">
                <p14:modId xmlns:p14="http://schemas.microsoft.com/office/powerpoint/2010/main" val="306681507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650773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xmlns="" id="{9FDF6235-C6E6-EE43-997D-B16A509529B7}"/>
              </a:ext>
            </a:extLst>
          </p:cNvPr>
          <p:cNvSpPr>
            <a:spLocks noGrp="1" noChangeArrowheads="1"/>
          </p:cNvSpPr>
          <p:nvPr>
            <p:ph type="title"/>
          </p:nvPr>
        </p:nvSpPr>
        <p:spPr>
          <a:xfrm>
            <a:off x="959157" y="1113764"/>
            <a:ext cx="3269749" cy="4624327"/>
          </a:xfrm>
        </p:spPr>
        <p:txBody>
          <a:bodyPr anchor="ctr">
            <a:normAutofit/>
          </a:bodyPr>
          <a:lstStyle/>
          <a:p>
            <a:r>
              <a:rPr lang="en-US" altLang="en-US" sz="3200">
                <a:solidFill>
                  <a:srgbClr val="FFFFFF"/>
                </a:solidFill>
              </a:rPr>
              <a:t>Impacts of Tourism</a:t>
            </a:r>
          </a:p>
        </p:txBody>
      </p:sp>
      <p:sp>
        <p:nvSpPr>
          <p:cNvPr id="7171" name="Rectangle 3">
            <a:extLst>
              <a:ext uri="{FF2B5EF4-FFF2-40B4-BE49-F238E27FC236}">
                <a16:creationId xmlns:a16="http://schemas.microsoft.com/office/drawing/2014/main" xmlns="" id="{B5CD92EF-E1FB-7340-A07A-629E8551EBE7}"/>
              </a:ext>
            </a:extLst>
          </p:cNvPr>
          <p:cNvSpPr>
            <a:spLocks noGrp="1" noChangeArrowheads="1"/>
          </p:cNvSpPr>
          <p:nvPr>
            <p:ph type="body" idx="1"/>
          </p:nvPr>
        </p:nvSpPr>
        <p:spPr>
          <a:xfrm>
            <a:off x="5155905" y="1113764"/>
            <a:ext cx="6108179" cy="4624327"/>
          </a:xfrm>
        </p:spPr>
        <p:txBody>
          <a:bodyPr anchor="ctr">
            <a:normAutofit/>
          </a:bodyPr>
          <a:lstStyle/>
          <a:p>
            <a:r>
              <a:rPr lang="en-US" altLang="en-US" b="1"/>
              <a:t>Social-Cultural </a:t>
            </a:r>
            <a:r>
              <a:rPr lang="en-US" altLang="en-US"/>
              <a:t>- effects on host communities of direct and indirect relations with tourists, and of interaction with the tourism industry. </a:t>
            </a:r>
          </a:p>
          <a:p>
            <a:r>
              <a:rPr lang="en-US" altLang="en-US"/>
              <a:t>For a variety of reasons, host communities often are the weaker party in interactions with their guests and service providers, leveraging any influence they might have. </a:t>
            </a:r>
          </a:p>
          <a:p>
            <a:r>
              <a:rPr lang="en-US" altLang="en-US"/>
              <a:t>Tourism may bring about change in value systems and behavior and threaten indigenous identity </a:t>
            </a:r>
          </a:p>
          <a:p>
            <a:r>
              <a:rPr lang="en-US" altLang="en-US"/>
              <a:t>Changes often occur in community structure, family relationships, collective traditional life styles, ceremonies and morality. </a:t>
            </a:r>
          </a:p>
          <a:p>
            <a:r>
              <a:rPr lang="en-US" altLang="en-US"/>
              <a:t>Positive impacts- supportive force for peace, foster pride in cultural traditions and help avoid urban relocation by creating local jobs. </a:t>
            </a:r>
          </a:p>
        </p:txBody>
      </p:sp>
    </p:spTree>
    <p:extLst>
      <p:ext uri="{BB962C8B-B14F-4D97-AF65-F5344CB8AC3E}">
        <p14:creationId xmlns:p14="http://schemas.microsoft.com/office/powerpoint/2010/main" val="3007795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xmlns="" id="{BCF37BCE-A991-A74A-9933-5F62875F8869}"/>
              </a:ext>
            </a:extLst>
          </p:cNvPr>
          <p:cNvSpPr>
            <a:spLocks noGrp="1" noChangeArrowheads="1"/>
          </p:cNvSpPr>
          <p:nvPr>
            <p:ph type="title"/>
          </p:nvPr>
        </p:nvSpPr>
        <p:spPr>
          <a:xfrm>
            <a:off x="959157" y="1113764"/>
            <a:ext cx="3269749" cy="4624327"/>
          </a:xfrm>
        </p:spPr>
        <p:txBody>
          <a:bodyPr anchor="ctr">
            <a:normAutofit/>
          </a:bodyPr>
          <a:lstStyle/>
          <a:p>
            <a:r>
              <a:rPr lang="en-US" altLang="en-US" sz="3200">
                <a:solidFill>
                  <a:srgbClr val="FFFFFF"/>
                </a:solidFill>
              </a:rPr>
              <a:t/>
            </a:r>
            <a:br>
              <a:rPr lang="en-US" altLang="en-US" sz="3200">
                <a:solidFill>
                  <a:srgbClr val="FFFFFF"/>
                </a:solidFill>
              </a:rPr>
            </a:br>
            <a:r>
              <a:rPr lang="en-US" altLang="en-US" sz="3200">
                <a:solidFill>
                  <a:srgbClr val="FFFFFF"/>
                </a:solidFill>
              </a:rPr>
              <a:t>Impact of Tourism</a:t>
            </a:r>
            <a:endParaRPr lang="en-US" altLang="en-US" sz="3200" b="1">
              <a:solidFill>
                <a:srgbClr val="FFFFFF"/>
              </a:solidFill>
            </a:endParaRPr>
          </a:p>
        </p:txBody>
      </p:sp>
      <p:sp>
        <p:nvSpPr>
          <p:cNvPr id="8195" name="Rectangle 3">
            <a:extLst>
              <a:ext uri="{FF2B5EF4-FFF2-40B4-BE49-F238E27FC236}">
                <a16:creationId xmlns:a16="http://schemas.microsoft.com/office/drawing/2014/main" xmlns="" id="{96F722D2-FAE0-B743-9DD5-BFD451F08EAA}"/>
              </a:ext>
            </a:extLst>
          </p:cNvPr>
          <p:cNvSpPr>
            <a:spLocks noGrp="1" noChangeArrowheads="1"/>
          </p:cNvSpPr>
          <p:nvPr>
            <p:ph type="body" idx="1"/>
          </p:nvPr>
        </p:nvSpPr>
        <p:spPr>
          <a:xfrm>
            <a:off x="5155905" y="1113764"/>
            <a:ext cx="6108179" cy="4624327"/>
          </a:xfrm>
        </p:spPr>
        <p:txBody>
          <a:bodyPr anchor="ctr">
            <a:normAutofit/>
          </a:bodyPr>
          <a:lstStyle/>
          <a:p>
            <a:r>
              <a:rPr lang="en-US" altLang="en-US" b="1"/>
              <a:t>Economic</a:t>
            </a:r>
            <a:r>
              <a:rPr lang="en-US" altLang="en-US"/>
              <a:t>- tourism industry generates substantial economic benefits to both host countries and tourists' home countries </a:t>
            </a:r>
          </a:p>
          <a:p>
            <a:r>
              <a:rPr lang="en-US" altLang="en-US"/>
              <a:t>Especially in developing countries, one of the primary motivations for a region to promote itself as a tourism destination is the expected economic improvement.</a:t>
            </a:r>
          </a:p>
          <a:p>
            <a:r>
              <a:rPr lang="en-US" altLang="en-US"/>
              <a:t>Increased employment in service sector jobs </a:t>
            </a:r>
          </a:p>
          <a:p>
            <a:r>
              <a:rPr lang="en-US" altLang="en-US"/>
              <a:t>As with other impacts, this massive economic development brings along both positive and negative consequences.</a:t>
            </a:r>
          </a:p>
        </p:txBody>
      </p:sp>
    </p:spTree>
    <p:extLst>
      <p:ext uri="{BB962C8B-B14F-4D97-AF65-F5344CB8AC3E}">
        <p14:creationId xmlns:p14="http://schemas.microsoft.com/office/powerpoint/2010/main" val="1162376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647700"/>
            <a:ext cx="3703320" cy="57428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717283AA-61DD-0B44-8B86-3D806052CC5A}"/>
              </a:ext>
            </a:extLst>
          </p:cNvPr>
          <p:cNvSpPr>
            <a:spLocks noGrp="1"/>
          </p:cNvSpPr>
          <p:nvPr>
            <p:ph type="title"/>
          </p:nvPr>
        </p:nvSpPr>
        <p:spPr>
          <a:xfrm>
            <a:off x="8369643" y="1037967"/>
            <a:ext cx="3054091" cy="4709131"/>
          </a:xfrm>
        </p:spPr>
        <p:txBody>
          <a:bodyPr anchor="ctr">
            <a:normAutofit/>
          </a:bodyPr>
          <a:lstStyle/>
          <a:p>
            <a:r>
              <a:rPr lang="en-US">
                <a:solidFill>
                  <a:srgbClr val="FFFEFF"/>
                </a:solidFill>
              </a:rPr>
              <a:t>CONTINUED</a:t>
            </a:r>
          </a:p>
        </p:txBody>
      </p:sp>
      <p:sp>
        <p:nvSpPr>
          <p:cNvPr id="14" name="Rectangle 13">
            <a:extLst>
              <a:ext uri="{FF2B5EF4-FFF2-40B4-BE49-F238E27FC236}">
                <a16:creationId xmlns:a16="http://schemas.microsoft.com/office/drawing/2014/main" xmlns="" id="{EC930E8B-CABB-49C6-9609-F872BC0437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AFD211A8-7186-46C6-AC78-73F89CAA5E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xmlns="" id="{88062204-EE69-489C-87C1-C1958C334A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xmlns="" id="{A2797381-8F67-41F7-B917-177B67A76309}"/>
              </a:ext>
            </a:extLst>
          </p:cNvPr>
          <p:cNvGraphicFramePr>
            <a:graphicFrameLocks noGrp="1"/>
          </p:cNvGraphicFramePr>
          <p:nvPr>
            <p:ph idx="1"/>
            <p:extLst>
              <p:ext uri="{D42A27DB-BD31-4B8C-83A1-F6EECF244321}">
                <p14:modId xmlns:p14="http://schemas.microsoft.com/office/powerpoint/2010/main" val="3605032985"/>
              </p:ext>
            </p:extLst>
          </p:nvPr>
        </p:nvGraphicFramePr>
        <p:xfrm>
          <a:off x="486033"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8028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D46AD12-A9F0-DA47-9C30-CD46E43F86E8}"/>
              </a:ext>
            </a:extLst>
          </p:cNvPr>
          <p:cNvSpPr>
            <a:spLocks noGrp="1"/>
          </p:cNvSpPr>
          <p:nvPr>
            <p:ph type="title"/>
          </p:nvPr>
        </p:nvSpPr>
        <p:spPr>
          <a:xfrm>
            <a:off x="746228" y="1037967"/>
            <a:ext cx="3054091" cy="4709131"/>
          </a:xfrm>
        </p:spPr>
        <p:txBody>
          <a:bodyPr anchor="ctr">
            <a:normAutofit/>
          </a:bodyPr>
          <a:lstStyle/>
          <a:p>
            <a:r>
              <a:rPr lang="en-US">
                <a:solidFill>
                  <a:schemeClr val="bg1">
                    <a:lumMod val="85000"/>
                    <a:lumOff val="15000"/>
                  </a:schemeClr>
                </a:solidFill>
              </a:rPr>
              <a:t>POVERTY ALLEVIATION</a:t>
            </a:r>
          </a:p>
        </p:txBody>
      </p:sp>
      <p:sp>
        <p:nvSpPr>
          <p:cNvPr id="12" name="Rectangle 11">
            <a:extLst>
              <a:ext uri="{FF2B5EF4-FFF2-40B4-BE49-F238E27FC236}">
                <a16:creationId xmlns:a16="http://schemas.microsoft.com/office/drawing/2014/main" xmlns=""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xmlns="" id="{63772D38-93F7-404D-BC37-C1BF393161E7}"/>
              </a:ext>
            </a:extLst>
          </p:cNvPr>
          <p:cNvGraphicFramePr>
            <a:graphicFrameLocks noGrp="1"/>
          </p:cNvGraphicFramePr>
          <p:nvPr>
            <p:ph idx="1"/>
            <p:extLst>
              <p:ext uri="{D42A27DB-BD31-4B8C-83A1-F6EECF244321}">
                <p14:modId xmlns:p14="http://schemas.microsoft.com/office/powerpoint/2010/main" val="40427031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457018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xmlns="" id="{82C869E7-F6B5-3143-911E-BCDEE3B9BBA4}"/>
              </a:ext>
            </a:extLst>
          </p:cNvPr>
          <p:cNvSpPr>
            <a:spLocks noGrp="1" noChangeArrowheads="1"/>
          </p:cNvSpPr>
          <p:nvPr>
            <p:ph type="title"/>
          </p:nvPr>
        </p:nvSpPr>
        <p:spPr>
          <a:xfrm>
            <a:off x="959157" y="1113764"/>
            <a:ext cx="3269749" cy="4624327"/>
          </a:xfrm>
        </p:spPr>
        <p:txBody>
          <a:bodyPr anchor="ctr">
            <a:normAutofit/>
          </a:bodyPr>
          <a:lstStyle/>
          <a:p>
            <a:r>
              <a:rPr lang="en-US" altLang="en-US" sz="3200">
                <a:solidFill>
                  <a:srgbClr val="FFFFFF"/>
                </a:solidFill>
              </a:rPr>
              <a:t>Leakage Effects of Tourism</a:t>
            </a:r>
          </a:p>
        </p:txBody>
      </p:sp>
      <p:sp>
        <p:nvSpPr>
          <p:cNvPr id="9219" name="Rectangle 3">
            <a:extLst>
              <a:ext uri="{FF2B5EF4-FFF2-40B4-BE49-F238E27FC236}">
                <a16:creationId xmlns:a16="http://schemas.microsoft.com/office/drawing/2014/main" xmlns="" id="{3746CA3D-AC21-3447-B979-734817DB6C20}"/>
              </a:ext>
            </a:extLst>
          </p:cNvPr>
          <p:cNvSpPr>
            <a:spLocks noGrp="1" noChangeArrowheads="1"/>
          </p:cNvSpPr>
          <p:nvPr>
            <p:ph type="body" idx="1"/>
          </p:nvPr>
        </p:nvSpPr>
        <p:spPr>
          <a:xfrm>
            <a:off x="5155905" y="1113764"/>
            <a:ext cx="6108179" cy="4624327"/>
          </a:xfrm>
        </p:spPr>
        <p:txBody>
          <a:bodyPr anchor="ctr">
            <a:normAutofit/>
          </a:bodyPr>
          <a:lstStyle/>
          <a:p>
            <a:pPr>
              <a:lnSpc>
                <a:spcPct val="90000"/>
              </a:lnSpc>
            </a:pPr>
            <a:r>
              <a:rPr lang="en-US" altLang="en-US" sz="1500"/>
              <a:t>For each US$ 100 spent on a vacation tour by a tourist from a developed country, only around US$ 5 actually stays in a developing-country destination's economy. </a:t>
            </a:r>
          </a:p>
          <a:p>
            <a:pPr>
              <a:lnSpc>
                <a:spcPct val="90000"/>
              </a:lnSpc>
            </a:pPr>
            <a:r>
              <a:rPr lang="en-US" altLang="en-US" sz="1500"/>
              <a:t>Two main ways that leakage occurs</a:t>
            </a:r>
          </a:p>
          <a:p>
            <a:pPr>
              <a:lnSpc>
                <a:spcPct val="90000"/>
              </a:lnSpc>
            </a:pPr>
            <a:r>
              <a:rPr lang="en-US" altLang="en-US" sz="1500" b="1"/>
              <a:t>Import leakage-</a:t>
            </a:r>
            <a:r>
              <a:rPr lang="en-US" altLang="en-US" sz="1500"/>
              <a:t> occurs when tourists demand standards of equipment, food, and other products that the host country cannot supply. Especially in less-developed countries, food and drinks must often be imported, since local products are not up to the hotel's (i.e. tourist's) standards or the country simply doesn't have a supplying industry. Much of the income from tourism expenditures leaves the country again to pay for these imports. </a:t>
            </a:r>
          </a:p>
          <a:p>
            <a:pPr>
              <a:lnSpc>
                <a:spcPct val="90000"/>
              </a:lnSpc>
            </a:pPr>
            <a:r>
              <a:rPr lang="en-US" altLang="en-US" sz="1500" b="1"/>
              <a:t>Export leakage-</a:t>
            </a:r>
            <a:r>
              <a:rPr lang="en-US" altLang="en-US" sz="1500"/>
              <a:t> Multinational corporations and large foreign businesses have a substantial share in the import leakage. In poor developing destinations, MNCs are the only source of investment capital to construct tourism infrastructure and facilities. Thus an export leakage arises when overseas investors who finance the resorts and hotels take their profits back to their country of origin. </a:t>
            </a:r>
          </a:p>
        </p:txBody>
      </p:sp>
    </p:spTree>
    <p:extLst>
      <p:ext uri="{BB962C8B-B14F-4D97-AF65-F5344CB8AC3E}">
        <p14:creationId xmlns:p14="http://schemas.microsoft.com/office/powerpoint/2010/main" val="4281879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a:extLst>
              <a:ext uri="{FF2B5EF4-FFF2-40B4-BE49-F238E27FC236}">
                <a16:creationId xmlns:a16="http://schemas.microsoft.com/office/drawing/2014/main" xmlns="" id="{0B91BEC6-8E87-E042-875D-23C314BC34D3}"/>
              </a:ext>
            </a:extLst>
          </p:cNvPr>
          <p:cNvSpPr>
            <a:spLocks noGrp="1" noChangeArrowheads="1"/>
          </p:cNvSpPr>
          <p:nvPr>
            <p:ph type="title"/>
          </p:nvPr>
        </p:nvSpPr>
        <p:spPr>
          <a:xfrm>
            <a:off x="959157" y="1113764"/>
            <a:ext cx="3269749" cy="4624327"/>
          </a:xfrm>
        </p:spPr>
        <p:txBody>
          <a:bodyPr anchor="ctr">
            <a:normAutofit/>
          </a:bodyPr>
          <a:lstStyle/>
          <a:p>
            <a:r>
              <a:rPr lang="en-US" altLang="en-US" sz="3200">
                <a:solidFill>
                  <a:srgbClr val="FFFFFF"/>
                </a:solidFill>
              </a:rPr>
              <a:t>Ecotourism</a:t>
            </a:r>
          </a:p>
        </p:txBody>
      </p:sp>
      <p:sp>
        <p:nvSpPr>
          <p:cNvPr id="4099" name="Rectangle 3">
            <a:extLst>
              <a:ext uri="{FF2B5EF4-FFF2-40B4-BE49-F238E27FC236}">
                <a16:creationId xmlns:a16="http://schemas.microsoft.com/office/drawing/2014/main" xmlns="" id="{A302C17A-E104-564B-A740-92EB15DFB4C2}"/>
              </a:ext>
            </a:extLst>
          </p:cNvPr>
          <p:cNvSpPr>
            <a:spLocks noGrp="1" noChangeArrowheads="1"/>
          </p:cNvSpPr>
          <p:nvPr>
            <p:ph type="body" idx="1"/>
          </p:nvPr>
        </p:nvSpPr>
        <p:spPr>
          <a:xfrm>
            <a:off x="5155905" y="1113764"/>
            <a:ext cx="6108179" cy="4624327"/>
          </a:xfrm>
        </p:spPr>
        <p:txBody>
          <a:bodyPr anchor="ctr">
            <a:normAutofit/>
          </a:bodyPr>
          <a:lstStyle/>
          <a:p>
            <a:r>
              <a:rPr lang="en-US" altLang="en-US"/>
              <a:t>Growing concept and increasingly important in the Third World and elsewhere</a:t>
            </a:r>
          </a:p>
          <a:p>
            <a:r>
              <a:rPr lang="en-US" altLang="en-US"/>
              <a:t>Ecotourism embraces principles of sustainable tourism</a:t>
            </a:r>
          </a:p>
          <a:p>
            <a:r>
              <a:rPr lang="en-US" altLang="en-US"/>
              <a:t>Contributes actively to the conservation of natural and cultural heritage </a:t>
            </a:r>
          </a:p>
          <a:p>
            <a:r>
              <a:rPr lang="en-US" altLang="en-US"/>
              <a:t>Includes local and indigenous communities in its planning, development and operation, contributing to their well-being, </a:t>
            </a:r>
          </a:p>
          <a:p>
            <a:r>
              <a:rPr lang="en-US" altLang="en-US"/>
              <a:t>Interprets the natural and cultural heritage of the destination to visitor, </a:t>
            </a:r>
          </a:p>
          <a:p>
            <a:r>
              <a:rPr lang="en-US" altLang="en-US"/>
              <a:t>Lends itself better to independent travelers, as well as to organized tours for small size groups. </a:t>
            </a:r>
          </a:p>
          <a:p>
            <a:endParaRPr lang="en-US" altLang="en-US"/>
          </a:p>
        </p:txBody>
      </p:sp>
    </p:spTree>
    <p:extLst>
      <p:ext uri="{BB962C8B-B14F-4D97-AF65-F5344CB8AC3E}">
        <p14:creationId xmlns:p14="http://schemas.microsoft.com/office/powerpoint/2010/main" val="3079949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xmlns="" id="{910015B9-6046-41B8-83BD-71778D2F979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a16="http://schemas.microsoft.com/office/drawing/2014/main" xmlns="" id="{53908232-52E2-4794-A6C1-54300FB9891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86">
            <a:extLst>
              <a:ext uri="{FF2B5EF4-FFF2-40B4-BE49-F238E27FC236}">
                <a16:creationId xmlns:a16="http://schemas.microsoft.com/office/drawing/2014/main" xmlns="" id="{D2B9299F-BED7-44C5-9CC5-E542F9193C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89" name="Rectangle 88">
            <a:extLst>
              <a:ext uri="{FF2B5EF4-FFF2-40B4-BE49-F238E27FC236}">
                <a16:creationId xmlns:a16="http://schemas.microsoft.com/office/drawing/2014/main" xmlns=""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3" name="Rectangle 11">
            <a:extLst>
              <a:ext uri="{FF2B5EF4-FFF2-40B4-BE49-F238E27FC236}">
                <a16:creationId xmlns:a16="http://schemas.microsoft.com/office/drawing/2014/main" xmlns="" id="{991823B3-BEDB-7D44-96CA-694666B70A8E}"/>
              </a:ext>
            </a:extLst>
          </p:cNvPr>
          <p:cNvSpPr>
            <a:spLocks noGrp="1" noChangeArrowheads="1"/>
          </p:cNvSpPr>
          <p:nvPr>
            <p:ph type="title"/>
          </p:nvPr>
        </p:nvSpPr>
        <p:spPr>
          <a:xfrm>
            <a:off x="581193" y="702156"/>
            <a:ext cx="6540462" cy="1013800"/>
          </a:xfrm>
        </p:spPr>
        <p:txBody>
          <a:bodyPr vert="horz" lIns="91440" tIns="45720" rIns="91440" bIns="45720" rtlCol="0" anchor="b">
            <a:normAutofit/>
          </a:bodyPr>
          <a:lstStyle/>
          <a:p>
            <a:r>
              <a:rPr lang="en-US" altLang="en-US" b="0" kern="1200" cap="all">
                <a:solidFill>
                  <a:schemeClr val="tx2"/>
                </a:solidFill>
                <a:latin typeface="+mj-lt"/>
                <a:ea typeface="+mj-ea"/>
                <a:cs typeface="+mj-cs"/>
              </a:rPr>
              <a:t>Orangutan Rehabilitation</a:t>
            </a:r>
          </a:p>
        </p:txBody>
      </p:sp>
      <p:sp>
        <p:nvSpPr>
          <p:cNvPr id="91" name="Rectangle 90">
            <a:extLst>
              <a:ext uri="{FF2B5EF4-FFF2-40B4-BE49-F238E27FC236}">
                <a16:creationId xmlns:a16="http://schemas.microsoft.com/office/drawing/2014/main" xmlns=""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445" name="Rectangle 13">
            <a:extLst>
              <a:ext uri="{FF2B5EF4-FFF2-40B4-BE49-F238E27FC236}">
                <a16:creationId xmlns:a16="http://schemas.microsoft.com/office/drawing/2014/main" xmlns="" id="{088C182A-9582-8849-BD14-BB2A8238F6B9}"/>
              </a:ext>
            </a:extLst>
          </p:cNvPr>
          <p:cNvSpPr>
            <a:spLocks noGrp="1" noChangeArrowheads="1"/>
          </p:cNvSpPr>
          <p:nvPr>
            <p:ph type="body" sz="half" idx="3"/>
          </p:nvPr>
        </p:nvSpPr>
        <p:spPr>
          <a:xfrm>
            <a:off x="581194" y="1896533"/>
            <a:ext cx="6309003" cy="3962266"/>
          </a:xfrm>
        </p:spPr>
        <p:txBody>
          <a:bodyPr vert="horz" lIns="91440" tIns="45720" rIns="91440" bIns="45720" rtlCol="0" anchor="ctr">
            <a:normAutofit/>
          </a:bodyPr>
          <a:lstStyle/>
          <a:p>
            <a:pPr>
              <a:lnSpc>
                <a:spcPct val="90000"/>
              </a:lnSpc>
            </a:pPr>
            <a:r>
              <a:rPr lang="en-US" altLang="en-US" dirty="0">
                <a:solidFill>
                  <a:schemeClr val="tx2"/>
                </a:solidFill>
              </a:rPr>
              <a:t>The </a:t>
            </a:r>
            <a:r>
              <a:rPr lang="en-US" altLang="en-US" dirty="0" err="1">
                <a:solidFill>
                  <a:schemeClr val="tx2"/>
                </a:solidFill>
              </a:rPr>
              <a:t>Bohorok</a:t>
            </a:r>
            <a:r>
              <a:rPr lang="en-US" altLang="en-US" dirty="0">
                <a:solidFill>
                  <a:schemeClr val="tx2"/>
                </a:solidFill>
              </a:rPr>
              <a:t> Centre for ex-captive and refugee Sumatran orangutans was established in 1973 by two  Swiss zoologists,  whose funding  was originally provided by the Frankfurt Zoological Society (FZS) and the World Wildlife Fund (WWF). </a:t>
            </a:r>
          </a:p>
          <a:p>
            <a:pPr>
              <a:lnSpc>
                <a:spcPct val="90000"/>
              </a:lnSpc>
            </a:pPr>
            <a:r>
              <a:rPr lang="en-US" altLang="en-US" dirty="0">
                <a:solidFill>
                  <a:schemeClr val="tx2"/>
                </a:solidFill>
              </a:rPr>
              <a:t>In 1980 the Centre was taken over  by the Indonesian Government.</a:t>
            </a:r>
          </a:p>
          <a:p>
            <a:pPr>
              <a:lnSpc>
                <a:spcPct val="90000"/>
              </a:lnSpc>
            </a:pPr>
            <a:r>
              <a:rPr lang="en-US" altLang="en-US" dirty="0">
                <a:solidFill>
                  <a:schemeClr val="tx2"/>
                </a:solidFill>
              </a:rPr>
              <a:t>With the recent tourist explosion at </a:t>
            </a:r>
            <a:r>
              <a:rPr lang="en-US" altLang="en-US" dirty="0" err="1">
                <a:solidFill>
                  <a:schemeClr val="tx2"/>
                </a:solidFill>
              </a:rPr>
              <a:t>Bohorok</a:t>
            </a:r>
            <a:r>
              <a:rPr lang="en-US" altLang="en-US" dirty="0">
                <a:solidFill>
                  <a:schemeClr val="tx2"/>
                </a:solidFill>
              </a:rPr>
              <a:t>, the orangutan rehabilitation program was no longer feasible. No longer meets today's standards of species re-introduction. </a:t>
            </a:r>
          </a:p>
          <a:p>
            <a:pPr>
              <a:lnSpc>
                <a:spcPct val="90000"/>
              </a:lnSpc>
            </a:pPr>
            <a:r>
              <a:rPr lang="en-US" altLang="en-US" dirty="0">
                <a:solidFill>
                  <a:schemeClr val="tx2"/>
                </a:solidFill>
              </a:rPr>
              <a:t>Furthermore, the area is already  over-saturated with orangutans, and therefore not suitable for releasing more rehabilitants. </a:t>
            </a:r>
          </a:p>
          <a:p>
            <a:pPr>
              <a:lnSpc>
                <a:spcPct val="90000"/>
              </a:lnSpc>
            </a:pPr>
            <a:r>
              <a:rPr lang="en-GB" dirty="0">
                <a:hlinkClick r:id="rId2"/>
              </a:rPr>
              <a:t>https://www.orangutans-sos.org/</a:t>
            </a:r>
            <a:endParaRPr lang="en-US" altLang="en-US" dirty="0">
              <a:solidFill>
                <a:schemeClr val="tx2"/>
              </a:solidFill>
            </a:endParaRPr>
          </a:p>
        </p:txBody>
      </p:sp>
      <p:pic>
        <p:nvPicPr>
          <p:cNvPr id="18440" name="Picture 8" descr="bohorok">
            <a:extLst>
              <a:ext uri="{FF2B5EF4-FFF2-40B4-BE49-F238E27FC236}">
                <a16:creationId xmlns:a16="http://schemas.microsoft.com/office/drawing/2014/main" xmlns="" id="{46CB4F13-C308-934B-9541-CF18E443296D}"/>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tretch>
            <a:fillRect/>
          </a:stretch>
        </p:blipFill>
        <p:spPr>
          <a:xfrm>
            <a:off x="7662926" y="659654"/>
            <a:ext cx="3849979" cy="272706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8446" name="Picture 14" descr="Indonesia map">
            <a:extLst>
              <a:ext uri="{FF2B5EF4-FFF2-40B4-BE49-F238E27FC236}">
                <a16:creationId xmlns:a16="http://schemas.microsoft.com/office/drawing/2014/main" xmlns="" id="{731EB8A7-0FE5-B142-A828-C377F92CE833}"/>
              </a:ext>
            </a:extLst>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tretch>
            <a:fillRect/>
          </a:stretch>
        </p:blipFill>
        <p:spPr>
          <a:xfrm>
            <a:off x="7571351" y="3660776"/>
            <a:ext cx="4039455" cy="25852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1347989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62" name="Rectangle 84">
            <a:extLst>
              <a:ext uri="{FF2B5EF4-FFF2-40B4-BE49-F238E27FC236}">
                <a16:creationId xmlns:a16="http://schemas.microsoft.com/office/drawing/2014/main" xmlns="" id="{77F2BB43-1E8B-40A7-9733-9AEE76BFE2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7363" name="Rectangle 86">
            <a:extLst>
              <a:ext uri="{FF2B5EF4-FFF2-40B4-BE49-F238E27FC236}">
                <a16:creationId xmlns:a16="http://schemas.microsoft.com/office/drawing/2014/main" xmlns="" id="{2F2499BD-C67D-4CD4-9747-4DCC7EF1FC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57364" name="Rectangle 88">
            <a:extLst>
              <a:ext uri="{FF2B5EF4-FFF2-40B4-BE49-F238E27FC236}">
                <a16:creationId xmlns:a16="http://schemas.microsoft.com/office/drawing/2014/main" xmlns="" id="{80D02CAC-A533-4E24-84A6-B3171E16A2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57365" name="Rectangle 90">
            <a:extLst>
              <a:ext uri="{FF2B5EF4-FFF2-40B4-BE49-F238E27FC236}">
                <a16:creationId xmlns:a16="http://schemas.microsoft.com/office/drawing/2014/main" xmlns=""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346" name="Rectangle 2">
            <a:extLst>
              <a:ext uri="{FF2B5EF4-FFF2-40B4-BE49-F238E27FC236}">
                <a16:creationId xmlns:a16="http://schemas.microsoft.com/office/drawing/2014/main" xmlns="" id="{37C06994-0CF9-9340-ACE4-09D68C46A4BE}"/>
              </a:ext>
            </a:extLst>
          </p:cNvPr>
          <p:cNvSpPr>
            <a:spLocks noGrp="1" noChangeArrowheads="1"/>
          </p:cNvSpPr>
          <p:nvPr>
            <p:ph type="title"/>
          </p:nvPr>
        </p:nvSpPr>
        <p:spPr>
          <a:xfrm>
            <a:off x="581193" y="702156"/>
            <a:ext cx="6540462" cy="1013800"/>
          </a:xfrm>
        </p:spPr>
        <p:txBody>
          <a:bodyPr vert="horz" lIns="91440" tIns="45720" rIns="91440" bIns="45720" rtlCol="0" anchor="b">
            <a:normAutofit/>
          </a:bodyPr>
          <a:lstStyle/>
          <a:p>
            <a:r>
              <a:rPr lang="en-US" altLang="en-US" b="0" kern="1200" cap="all">
                <a:solidFill>
                  <a:schemeClr val="tx2"/>
                </a:solidFill>
                <a:latin typeface="+mj-lt"/>
                <a:ea typeface="+mj-ea"/>
                <a:cs typeface="+mj-cs"/>
              </a:rPr>
              <a:t>Green Sea Turtle Protection</a:t>
            </a:r>
          </a:p>
        </p:txBody>
      </p:sp>
      <p:sp>
        <p:nvSpPr>
          <p:cNvPr id="57366" name="Rectangle 92">
            <a:extLst>
              <a:ext uri="{FF2B5EF4-FFF2-40B4-BE49-F238E27FC236}">
                <a16:creationId xmlns:a16="http://schemas.microsoft.com/office/drawing/2014/main" xmlns=""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7360" name="Rectangle 16">
            <a:extLst>
              <a:ext uri="{FF2B5EF4-FFF2-40B4-BE49-F238E27FC236}">
                <a16:creationId xmlns:a16="http://schemas.microsoft.com/office/drawing/2014/main" xmlns="" id="{EED37A42-FA4C-D146-BDB0-7AD06D28431C}"/>
              </a:ext>
            </a:extLst>
          </p:cNvPr>
          <p:cNvSpPr>
            <a:spLocks noGrp="1" noChangeArrowheads="1"/>
          </p:cNvSpPr>
          <p:nvPr>
            <p:ph type="body" sz="half" idx="3"/>
          </p:nvPr>
        </p:nvSpPr>
        <p:spPr>
          <a:xfrm>
            <a:off x="581194" y="1896533"/>
            <a:ext cx="6309003" cy="3962266"/>
          </a:xfrm>
        </p:spPr>
        <p:txBody>
          <a:bodyPr vert="horz" lIns="91440" tIns="45720" rIns="91440" bIns="45720" rtlCol="0" anchor="ctr">
            <a:normAutofit/>
          </a:bodyPr>
          <a:lstStyle/>
          <a:p>
            <a:pPr>
              <a:lnSpc>
                <a:spcPct val="90000"/>
              </a:lnSpc>
            </a:pPr>
            <a:r>
              <a:rPr lang="en-US" altLang="en-US" sz="1500" b="1">
                <a:solidFill>
                  <a:schemeClr val="tx2"/>
                </a:solidFill>
              </a:rPr>
              <a:t>Size:</a:t>
            </a:r>
            <a:r>
              <a:rPr lang="en-US" altLang="en-US" sz="1500">
                <a:solidFill>
                  <a:schemeClr val="tx2"/>
                </a:solidFill>
              </a:rPr>
              <a:t> Adults are 3.5 to 4 feet in carapace length (76-91 cm).</a:t>
            </a:r>
            <a:r>
              <a:rPr lang="en-US" altLang="en-US" sz="1500" b="1">
                <a:solidFill>
                  <a:schemeClr val="tx2"/>
                </a:solidFill>
              </a:rPr>
              <a:t>Weight:</a:t>
            </a:r>
            <a:r>
              <a:rPr lang="en-US" altLang="en-US" sz="1500">
                <a:solidFill>
                  <a:schemeClr val="tx2"/>
                </a:solidFill>
              </a:rPr>
              <a:t> Adult weigh between 300 to 400 pounds (136-180 kg).</a:t>
            </a:r>
            <a:br>
              <a:rPr lang="en-US" altLang="en-US" sz="1500">
                <a:solidFill>
                  <a:schemeClr val="tx2"/>
                </a:solidFill>
              </a:rPr>
            </a:br>
            <a:r>
              <a:rPr lang="en-US" altLang="en-US" sz="1500">
                <a:solidFill>
                  <a:schemeClr val="tx2"/>
                </a:solidFill>
              </a:rPr>
              <a:t/>
            </a:r>
            <a:br>
              <a:rPr lang="en-US" altLang="en-US" sz="1500">
                <a:solidFill>
                  <a:schemeClr val="tx2"/>
                </a:solidFill>
              </a:rPr>
            </a:br>
            <a:r>
              <a:rPr lang="en-US" altLang="en-US" sz="1500" b="1">
                <a:solidFill>
                  <a:schemeClr val="tx2"/>
                </a:solidFill>
              </a:rPr>
              <a:t>Habitat:</a:t>
            </a:r>
            <a:r>
              <a:rPr lang="en-US" altLang="en-US" sz="1500">
                <a:solidFill>
                  <a:schemeClr val="tx2"/>
                </a:solidFill>
              </a:rPr>
              <a:t> Mainly stay near the coastline and around islands and live in bays and protected shores, especially in areas with seagrass beds. Rarely are they observed in the open ocean.</a:t>
            </a:r>
            <a:br>
              <a:rPr lang="en-US" altLang="en-US" sz="1500">
                <a:solidFill>
                  <a:schemeClr val="tx2"/>
                </a:solidFill>
              </a:rPr>
            </a:br>
            <a:r>
              <a:rPr lang="en-US" altLang="en-US" sz="1500">
                <a:solidFill>
                  <a:schemeClr val="tx2"/>
                </a:solidFill>
              </a:rPr>
              <a:t/>
            </a:r>
            <a:br>
              <a:rPr lang="en-US" altLang="en-US" sz="1500">
                <a:solidFill>
                  <a:schemeClr val="tx2"/>
                </a:solidFill>
              </a:rPr>
            </a:br>
            <a:r>
              <a:rPr lang="en-US" altLang="en-US" sz="1500" b="1">
                <a:solidFill>
                  <a:schemeClr val="tx2"/>
                </a:solidFill>
              </a:rPr>
              <a:t>Nesting:</a:t>
            </a:r>
            <a:r>
              <a:rPr lang="en-US" altLang="en-US" sz="1500">
                <a:solidFill>
                  <a:schemeClr val="tx2"/>
                </a:solidFill>
              </a:rPr>
              <a:t> Green turtles nest at intervals of 2, 3, or more years, with wide year-to-year fluctuations in numbers of nesting females. Nests between 3 to 5 times per season. Lays an average of 115 eggs in each nest, with the eggs incubating for about 60 days. </a:t>
            </a:r>
            <a:br>
              <a:rPr lang="en-US" altLang="en-US" sz="1500">
                <a:solidFill>
                  <a:schemeClr val="tx2"/>
                </a:solidFill>
              </a:rPr>
            </a:br>
            <a:r>
              <a:rPr lang="en-US" altLang="en-US" sz="1500">
                <a:solidFill>
                  <a:schemeClr val="tx2"/>
                </a:solidFill>
              </a:rPr>
              <a:t/>
            </a:r>
            <a:br>
              <a:rPr lang="en-US" altLang="en-US" sz="1500">
                <a:solidFill>
                  <a:schemeClr val="tx2"/>
                </a:solidFill>
              </a:rPr>
            </a:br>
            <a:r>
              <a:rPr lang="en-US" altLang="en-US" sz="1500">
                <a:solidFill>
                  <a:schemeClr val="tx2"/>
                </a:solidFill>
              </a:rPr>
              <a:t>The greatest threat is from the commercial harvest for eggs and food. Other green turtle parts are used for leather and small turtles are sometimes stuffed for curios. Incidental catch in commercial shrimp trawling is an increasing source of mortality.</a:t>
            </a:r>
            <a:br>
              <a:rPr lang="en-US" altLang="en-US" sz="1500">
                <a:solidFill>
                  <a:schemeClr val="tx2"/>
                </a:solidFill>
              </a:rPr>
            </a:br>
            <a:endParaRPr lang="en-US" altLang="en-US" sz="1500">
              <a:solidFill>
                <a:schemeClr val="tx2"/>
              </a:solidFill>
            </a:endParaRPr>
          </a:p>
        </p:txBody>
      </p:sp>
      <p:pic>
        <p:nvPicPr>
          <p:cNvPr id="57359" name="Picture 15" descr="tortturtle1">
            <a:extLst>
              <a:ext uri="{FF2B5EF4-FFF2-40B4-BE49-F238E27FC236}">
                <a16:creationId xmlns:a16="http://schemas.microsoft.com/office/drawing/2014/main" xmlns="" id="{D3B6B199-59D7-1246-A256-83CF3579A016}"/>
              </a:ext>
            </a:extLst>
          </p:cNvPr>
          <p:cNvPicPr>
            <a:picLocks noGrp="1" noChangeAspect="1" noChangeArrowheads="1"/>
          </p:cNvPicPr>
          <p:nvPr>
            <p:ph sz="quarter" idx="1"/>
          </p:nvPr>
        </p:nvPicPr>
        <p:blipFill rotWithShape="1">
          <a:blip r:embed="rId2">
            <a:extLst>
              <a:ext uri="{28A0092B-C50C-407E-A947-70E740481C1C}">
                <a14:useLocalDpi xmlns:a14="http://schemas.microsoft.com/office/drawing/2010/main" val="0"/>
              </a:ext>
            </a:extLst>
          </a:blip>
          <a:srcRect l="13967" r="2347" b="-1"/>
          <a:stretch/>
        </p:blipFill>
        <p:spPr>
          <a:xfrm>
            <a:off x="7568188" y="-1"/>
            <a:ext cx="4623812" cy="338150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7354" name="Picture 10" descr="greenseaturtle">
            <a:extLst>
              <a:ext uri="{FF2B5EF4-FFF2-40B4-BE49-F238E27FC236}">
                <a16:creationId xmlns:a16="http://schemas.microsoft.com/office/drawing/2014/main" xmlns="" id="{87F0834E-BA5D-9548-B62F-9835F2A97728}"/>
              </a:ext>
            </a:extLst>
          </p:cNvPr>
          <p:cNvPicPr>
            <a:picLocks noGrp="1" noChangeAspect="1" noChangeArrowheads="1"/>
          </p:cNvPicPr>
          <p:nvPr>
            <p:ph sz="quarter" idx="2"/>
          </p:nvPr>
        </p:nvPicPr>
        <p:blipFill rotWithShape="1">
          <a:blip r:embed="rId3">
            <a:extLst>
              <a:ext uri="{28A0092B-C50C-407E-A947-70E740481C1C}">
                <a14:useLocalDpi xmlns:a14="http://schemas.microsoft.com/office/drawing/2010/main" val="0"/>
              </a:ext>
            </a:extLst>
          </a:blip>
          <a:srcRect l="25263" r="29259" b="2"/>
          <a:stretch/>
        </p:blipFill>
        <p:spPr>
          <a:xfrm>
            <a:off x="7571351" y="3476499"/>
            <a:ext cx="4620649" cy="33815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806839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xmlns="" id="{BF2A816C-F8FF-624E-8265-2F51C8D0BD6E}"/>
              </a:ext>
            </a:extLst>
          </p:cNvPr>
          <p:cNvSpPr>
            <a:spLocks noGrp="1"/>
          </p:cNvSpPr>
          <p:nvPr>
            <p:ph type="title"/>
          </p:nvPr>
        </p:nvSpPr>
        <p:spPr/>
        <p:txBody>
          <a:bodyPr/>
          <a:lstStyle/>
          <a:p>
            <a:r>
              <a:rPr lang="en-US" dirty="0"/>
              <a:t>WHICH COUNTRY ?</a:t>
            </a:r>
          </a:p>
        </p:txBody>
      </p:sp>
    </p:spTree>
    <p:extLst>
      <p:ext uri="{BB962C8B-B14F-4D97-AF65-F5344CB8AC3E}">
        <p14:creationId xmlns:p14="http://schemas.microsoft.com/office/powerpoint/2010/main" val="10950287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636F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69C7978-D574-B046-BF70-43CA3EB95C26}"/>
              </a:ext>
            </a:extLst>
          </p:cNvPr>
          <p:cNvPicPr>
            <a:picLocks noChangeAspect="1"/>
          </p:cNvPicPr>
          <p:nvPr/>
        </p:nvPicPr>
        <p:blipFill>
          <a:blip r:embed="rId2"/>
          <a:stretch>
            <a:fillRect/>
          </a:stretch>
        </p:blipFill>
        <p:spPr>
          <a:xfrm>
            <a:off x="3707405" y="643467"/>
            <a:ext cx="4777189" cy="5571066"/>
          </a:xfrm>
          <a:prstGeom prst="rect">
            <a:avLst/>
          </a:prstGeom>
        </p:spPr>
      </p:pic>
    </p:spTree>
    <p:extLst>
      <p:ext uri="{BB962C8B-B14F-4D97-AF65-F5344CB8AC3E}">
        <p14:creationId xmlns:p14="http://schemas.microsoft.com/office/powerpoint/2010/main" val="2446205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7836A0-FDD4-114A-AD9D-9A319E9B71A1}"/>
              </a:ext>
            </a:extLst>
          </p:cNvPr>
          <p:cNvSpPr>
            <a:spLocks noGrp="1"/>
          </p:cNvSpPr>
          <p:nvPr>
            <p:ph type="title"/>
          </p:nvPr>
        </p:nvSpPr>
        <p:spPr/>
        <p:txBody>
          <a:bodyPr/>
          <a:lstStyle/>
          <a:p>
            <a:r>
              <a:rPr lang="en-US" dirty="0"/>
              <a:t>MARK ON YOUR SHEET THE FOLLOWING</a:t>
            </a:r>
          </a:p>
        </p:txBody>
      </p:sp>
      <p:sp>
        <p:nvSpPr>
          <p:cNvPr id="3" name="Content Placeholder 2">
            <a:extLst>
              <a:ext uri="{FF2B5EF4-FFF2-40B4-BE49-F238E27FC236}">
                <a16:creationId xmlns:a16="http://schemas.microsoft.com/office/drawing/2014/main" xmlns="" id="{64EB379A-14FB-314B-A06B-52FAD9196991}"/>
              </a:ext>
            </a:extLst>
          </p:cNvPr>
          <p:cNvSpPr>
            <a:spLocks noGrp="1"/>
          </p:cNvSpPr>
          <p:nvPr>
            <p:ph idx="1"/>
          </p:nvPr>
        </p:nvSpPr>
        <p:spPr/>
        <p:txBody>
          <a:bodyPr/>
          <a:lstStyle/>
          <a:p>
            <a:r>
              <a:rPr lang="en-US" dirty="0"/>
              <a:t>MOUNT EVEREST</a:t>
            </a:r>
          </a:p>
          <a:p>
            <a:r>
              <a:rPr lang="en-US" dirty="0"/>
              <a:t>NEW DELHI</a:t>
            </a:r>
          </a:p>
          <a:p>
            <a:r>
              <a:rPr lang="en-US" dirty="0"/>
              <a:t>TAJ MAHAL</a:t>
            </a:r>
          </a:p>
          <a:p>
            <a:r>
              <a:rPr lang="en-US" dirty="0"/>
              <a:t>BOMBAY/MUMBAI</a:t>
            </a:r>
          </a:p>
          <a:p>
            <a:r>
              <a:rPr lang="en-US" dirty="0"/>
              <a:t>KOLKATTA/CALCUTTA</a:t>
            </a:r>
          </a:p>
          <a:p>
            <a:r>
              <a:rPr lang="en-US" dirty="0"/>
              <a:t>MADRA/CHENNAI</a:t>
            </a:r>
          </a:p>
          <a:p>
            <a:r>
              <a:rPr lang="en-US" dirty="0"/>
              <a:t>SRI LANKA</a:t>
            </a:r>
          </a:p>
          <a:p>
            <a:r>
              <a:rPr lang="en-US" dirty="0"/>
              <a:t>GOA</a:t>
            </a:r>
          </a:p>
        </p:txBody>
      </p:sp>
    </p:spTree>
    <p:extLst>
      <p:ext uri="{BB962C8B-B14F-4D97-AF65-F5344CB8AC3E}">
        <p14:creationId xmlns:p14="http://schemas.microsoft.com/office/powerpoint/2010/main" val="698913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3F4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xmlns=""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xmlns="" id="{9ECF9775-2D23-1E44-AD83-6964676770FB}"/>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8692203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18FFF8BA-E008-4068-851C-2CED296AC5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xmlns="" id="{1BE04466-6EC5-7342-8C8A-A67E25FA0A88}"/>
              </a:ext>
            </a:extLst>
          </p:cNvPr>
          <p:cNvSpPr>
            <a:spLocks noGrp="1"/>
          </p:cNvSpPr>
          <p:nvPr>
            <p:ph type="title"/>
          </p:nvPr>
        </p:nvSpPr>
        <p:spPr>
          <a:xfrm>
            <a:off x="581193" y="702156"/>
            <a:ext cx="4076153" cy="5156642"/>
          </a:xfrm>
        </p:spPr>
        <p:txBody>
          <a:bodyPr anchor="ctr">
            <a:normAutofit/>
          </a:bodyPr>
          <a:lstStyle/>
          <a:p>
            <a:r>
              <a:rPr lang="en-US" sz="4400">
                <a:solidFill>
                  <a:schemeClr val="tx2"/>
                </a:solidFill>
              </a:rPr>
              <a:t>INDIA</a:t>
            </a:r>
          </a:p>
        </p:txBody>
      </p:sp>
      <p:sp>
        <p:nvSpPr>
          <p:cNvPr id="14" name="Rectangle 13">
            <a:extLst>
              <a:ext uri="{FF2B5EF4-FFF2-40B4-BE49-F238E27FC236}">
                <a16:creationId xmlns:a16="http://schemas.microsoft.com/office/drawing/2014/main" xmlns="" id="{832B0DA7-13B0-4805-B9BD-9BFACCB233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3" y="457199"/>
            <a:ext cx="4210812" cy="949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D5D17921-1EF4-488E-A9AA-AC6B7F3CE9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6743" y="457201"/>
            <a:ext cx="6834067" cy="94996"/>
          </a:xfrm>
          <a:prstGeom prst="rect">
            <a:avLst/>
          </a:prstGeom>
          <a:solidFill>
            <a:srgbClr val="3C474C"/>
          </a:solidFill>
          <a:ln>
            <a:noFill/>
          </a:ln>
          <a:effectLst/>
        </p:spPr>
        <p:style>
          <a:lnRef idx="1">
            <a:schemeClr val="accent1"/>
          </a:lnRef>
          <a:fillRef idx="3">
            <a:schemeClr val="accent1"/>
          </a:fillRef>
          <a:effectRef idx="2">
            <a:schemeClr val="accent1"/>
          </a:effectRef>
          <a:fontRef idx="minor">
            <a:schemeClr val="lt1"/>
          </a:fontRef>
        </p:style>
      </p:sp>
      <p:sp>
        <p:nvSpPr>
          <p:cNvPr id="7" name="Content Placeholder 6">
            <a:extLst>
              <a:ext uri="{FF2B5EF4-FFF2-40B4-BE49-F238E27FC236}">
                <a16:creationId xmlns:a16="http://schemas.microsoft.com/office/drawing/2014/main" xmlns="" id="{ED70883A-7FF3-2F4C-B0B3-9E73B99B3BC2}"/>
              </a:ext>
            </a:extLst>
          </p:cNvPr>
          <p:cNvSpPr>
            <a:spLocks noGrp="1"/>
          </p:cNvSpPr>
          <p:nvPr>
            <p:ph idx="1"/>
          </p:nvPr>
        </p:nvSpPr>
        <p:spPr>
          <a:xfrm>
            <a:off x="4776743" y="702156"/>
            <a:ext cx="6834065" cy="5156643"/>
          </a:xfrm>
        </p:spPr>
        <p:txBody>
          <a:bodyPr>
            <a:normAutofit/>
          </a:bodyPr>
          <a:lstStyle/>
          <a:p>
            <a:pPr>
              <a:lnSpc>
                <a:spcPct val="90000"/>
              </a:lnSpc>
            </a:pPr>
            <a:r>
              <a:rPr lang="en-GB" dirty="0"/>
              <a:t>Tourism continues to be a major activity in India, which inevitably produces economic, political, social, cultural and ecological consequences. In India, Tourism has created employment opportunities for airline executives, hotel sales managers, structural engineers, city planners, horticulturists, computer programmers, artisans, textiles workers, etc. In spite of its growth, it has not reached out to the masses because the net benefits accrue only to a limited segment of the society, to say, big business agents. It is an imperative duty of the so-called richer class to reach out the benefits directly to the Pro-Poor People who are actually working into the tourism sector day and night. Thus, Pro-Poor Tourism (PPT) is tourism that results in increased net benefits for poor people or marginalized section of the society. The aim of this paper is to explore the prospects and challenges of ‘pro-poor tourism strategies’ and its significance in poverty reduction by generating employment in handicraft sector of Varanasi in order to identify useful lessons and good practice for livelihood and capacity building, leadership and community development for sustainable development. </a:t>
            </a:r>
          </a:p>
          <a:p>
            <a:pPr>
              <a:lnSpc>
                <a:spcPct val="90000"/>
              </a:lnSpc>
            </a:pPr>
            <a:endParaRPr lang="en-US" dirty="0"/>
          </a:p>
        </p:txBody>
      </p:sp>
    </p:spTree>
    <p:extLst>
      <p:ext uri="{BB962C8B-B14F-4D97-AF65-F5344CB8AC3E}">
        <p14:creationId xmlns:p14="http://schemas.microsoft.com/office/powerpoint/2010/main" val="30495303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71C7AAD8-95E6-0A4E-B416-73219749AD68}"/>
              </a:ext>
            </a:extLst>
          </p:cNvPr>
          <p:cNvSpPr>
            <a:spLocks noGrp="1"/>
          </p:cNvSpPr>
          <p:nvPr>
            <p:ph type="title"/>
          </p:nvPr>
        </p:nvSpPr>
        <p:spPr>
          <a:xfrm>
            <a:off x="771148" y="1037967"/>
            <a:ext cx="3054091" cy="4709131"/>
          </a:xfrm>
        </p:spPr>
        <p:txBody>
          <a:bodyPr anchor="ctr">
            <a:normAutofit/>
          </a:bodyPr>
          <a:lstStyle/>
          <a:p>
            <a:r>
              <a:rPr lang="en-US" sz="2700">
                <a:solidFill>
                  <a:srgbClr val="FFFEFF"/>
                </a:solidFill>
              </a:rPr>
              <a:t>INTRODUCTION</a:t>
            </a:r>
          </a:p>
        </p:txBody>
      </p:sp>
      <p:sp>
        <p:nvSpPr>
          <p:cNvPr id="3" name="Content Placeholder 2">
            <a:extLst>
              <a:ext uri="{FF2B5EF4-FFF2-40B4-BE49-F238E27FC236}">
                <a16:creationId xmlns:a16="http://schemas.microsoft.com/office/drawing/2014/main" xmlns="" id="{C655A0A4-FA87-F041-B00B-331EB39EAACE}"/>
              </a:ext>
            </a:extLst>
          </p:cNvPr>
          <p:cNvSpPr>
            <a:spLocks noGrp="1"/>
          </p:cNvSpPr>
          <p:nvPr>
            <p:ph idx="1"/>
          </p:nvPr>
        </p:nvSpPr>
        <p:spPr>
          <a:xfrm>
            <a:off x="4534935" y="1037968"/>
            <a:ext cx="7014423" cy="4820832"/>
          </a:xfrm>
        </p:spPr>
        <p:txBody>
          <a:bodyPr>
            <a:normAutofit/>
          </a:bodyPr>
          <a:lstStyle/>
          <a:p>
            <a:pPr>
              <a:lnSpc>
                <a:spcPct val="90000"/>
              </a:lnSpc>
            </a:pPr>
            <a:r>
              <a:rPr lang="en-GB" sz="2000" dirty="0"/>
              <a:t>World over tourism has emerged as one of the priorities of governments as a sector with immense potential for economic development, employment generation thereby reducing poverty. Various international agencies like the World Tourism Organization (WTO) have pointed out the vast developmental potential of tourism, particularly with reference to the developing nations, like India. It is widely recognized that economies like India and China would emerge as the superpowers in world tourism in the next 20 years or so. </a:t>
            </a:r>
          </a:p>
          <a:p>
            <a:pPr>
              <a:lnSpc>
                <a:spcPct val="90000"/>
              </a:lnSpc>
            </a:pPr>
            <a:r>
              <a:rPr lang="en-GB" sz="2000" dirty="0"/>
              <a:t>In the year 2006, the foreign tourists’ arrivals in India (4.45 million) have been almost doubled that of 1996 (2.29 million), while the earnings have almost tripled during the period, from Rs. 10046 Crore to Rs. 29604 Crore. Further, in line with the above increasing trend, for the seven months’ period January to July 2007 the provisional figures stand at 2.76 million as against 2.47 for the corresponding period of 2006. </a:t>
            </a:r>
          </a:p>
          <a:p>
            <a:pPr marL="0" indent="0">
              <a:lnSpc>
                <a:spcPct val="90000"/>
              </a:lnSpc>
              <a:buNone/>
            </a:pPr>
            <a:endParaRPr lang="en-US" sz="2000" dirty="0"/>
          </a:p>
        </p:txBody>
      </p:sp>
    </p:spTree>
    <p:extLst>
      <p:ext uri="{BB962C8B-B14F-4D97-AF65-F5344CB8AC3E}">
        <p14:creationId xmlns:p14="http://schemas.microsoft.com/office/powerpoint/2010/main" val="35383201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xmlns=""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xmlns=""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 name="Title 5">
            <a:extLst>
              <a:ext uri="{FF2B5EF4-FFF2-40B4-BE49-F238E27FC236}">
                <a16:creationId xmlns:a16="http://schemas.microsoft.com/office/drawing/2014/main" xmlns="" id="{C1CB1999-4181-F145-9953-7583696C7BFF}"/>
              </a:ext>
            </a:extLst>
          </p:cNvPr>
          <p:cNvSpPr>
            <a:spLocks noGrp="1"/>
          </p:cNvSpPr>
          <p:nvPr>
            <p:ph type="title"/>
          </p:nvPr>
        </p:nvSpPr>
        <p:spPr>
          <a:xfrm>
            <a:off x="771148" y="1037967"/>
            <a:ext cx="3054091" cy="4709131"/>
          </a:xfrm>
        </p:spPr>
        <p:txBody>
          <a:bodyPr anchor="ctr">
            <a:normAutofit/>
          </a:bodyPr>
          <a:lstStyle/>
          <a:p>
            <a:r>
              <a:rPr lang="en-US" sz="3200">
                <a:solidFill>
                  <a:srgbClr val="FFFEFF"/>
                </a:solidFill>
              </a:rPr>
              <a:t>DEFINTION OF PPT</a:t>
            </a:r>
          </a:p>
        </p:txBody>
      </p:sp>
      <p:sp>
        <p:nvSpPr>
          <p:cNvPr id="7" name="Content Placeholder 6">
            <a:extLst>
              <a:ext uri="{FF2B5EF4-FFF2-40B4-BE49-F238E27FC236}">
                <a16:creationId xmlns:a16="http://schemas.microsoft.com/office/drawing/2014/main" xmlns="" id="{E9444818-4793-C049-8C29-785A279AF160}"/>
              </a:ext>
            </a:extLst>
          </p:cNvPr>
          <p:cNvSpPr>
            <a:spLocks noGrp="1"/>
          </p:cNvSpPr>
          <p:nvPr>
            <p:ph idx="1"/>
          </p:nvPr>
        </p:nvSpPr>
        <p:spPr>
          <a:xfrm>
            <a:off x="4534935" y="1037968"/>
            <a:ext cx="7014423" cy="4820832"/>
          </a:xfrm>
        </p:spPr>
        <p:txBody>
          <a:bodyPr>
            <a:normAutofit/>
          </a:bodyPr>
          <a:lstStyle/>
          <a:p>
            <a:r>
              <a:rPr lang="en-GB" sz="2000" dirty="0"/>
              <a:t>The World Tourism Organization defines tourism as ‘The activities of persons travelling and staying in places outside their usual environment for not more than one consecutive year for leisure, business and other purposes.’ However, we all know that </a:t>
            </a:r>
            <a:r>
              <a:rPr lang="en-GB" sz="2000" b="1" dirty="0"/>
              <a:t>Pro-poor tourism </a:t>
            </a:r>
            <a:r>
              <a:rPr lang="en-GB" sz="2000" dirty="0"/>
              <a:t>generates net benefits for the poor (i.e. benefits are greater than costs). Economic benefits are only one (very important) component – social, environmental and cultural costs and benefits also need to be taken into account. Pro-poor tourism </a:t>
            </a:r>
            <a:r>
              <a:rPr lang="en-GB" sz="2000" b="1" dirty="0"/>
              <a:t>strategies </a:t>
            </a:r>
            <a:r>
              <a:rPr lang="en-GB" sz="2000" dirty="0"/>
              <a:t>are concerned specifically with impacts on poor people, though the non-poor may also benefit. Strategies focus less on expanding the overall size of tourism, and more on unlocking opportunities for specific groups within it (on tilting the cake not expanding it) (Koch, with de Beer, and </a:t>
            </a:r>
            <a:r>
              <a:rPr lang="en-GB" sz="2000" dirty="0" err="1"/>
              <a:t>Elliffe</a:t>
            </a:r>
            <a:r>
              <a:rPr lang="en-GB" sz="2000" dirty="0"/>
              <a:t> 1998). </a:t>
            </a:r>
          </a:p>
          <a:p>
            <a:endParaRPr lang="en-US" sz="2000" dirty="0"/>
          </a:p>
        </p:txBody>
      </p:sp>
    </p:spTree>
    <p:extLst>
      <p:ext uri="{BB962C8B-B14F-4D97-AF65-F5344CB8AC3E}">
        <p14:creationId xmlns:p14="http://schemas.microsoft.com/office/powerpoint/2010/main" val="20104829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xmlns="" id="{BF24D6F9-CD94-AC47-9F53-C80AFB028F6C}"/>
              </a:ext>
            </a:extLst>
          </p:cNvPr>
          <p:cNvSpPr>
            <a:spLocks noGrp="1"/>
          </p:cNvSpPr>
          <p:nvPr>
            <p:ph type="title"/>
          </p:nvPr>
        </p:nvSpPr>
        <p:spPr>
          <a:xfrm>
            <a:off x="746228" y="1073231"/>
            <a:ext cx="3054091" cy="4711539"/>
          </a:xfrm>
        </p:spPr>
        <p:txBody>
          <a:bodyPr anchor="ctr">
            <a:normAutofit/>
          </a:bodyPr>
          <a:lstStyle/>
          <a:p>
            <a:r>
              <a:rPr lang="en-US" sz="3200">
                <a:solidFill>
                  <a:schemeClr val="bg1">
                    <a:lumMod val="85000"/>
                    <a:lumOff val="15000"/>
                  </a:schemeClr>
                </a:solidFill>
              </a:rPr>
              <a:t>LANGUAGE – USE ONE, BE CONSISTENT</a:t>
            </a:r>
          </a:p>
        </p:txBody>
      </p:sp>
      <p:sp>
        <p:nvSpPr>
          <p:cNvPr id="14" name="Rectangle 13">
            <a:extLst>
              <a:ext uri="{FF2B5EF4-FFF2-40B4-BE49-F238E27FC236}">
                <a16:creationId xmlns:a16="http://schemas.microsoft.com/office/drawing/2014/main" xmlns="" id="{DFEE959E-BF10-4204-9556-D1707088D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DDD17B6A-CB37-4005-9681-A20AFCDC7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xmlns="" id="{3B7BBDE9-DAED-40B0-A640-503C918D1C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 name="Content Placeholder 6">
            <a:extLst>
              <a:ext uri="{FF2B5EF4-FFF2-40B4-BE49-F238E27FC236}">
                <a16:creationId xmlns:a16="http://schemas.microsoft.com/office/drawing/2014/main" xmlns="" id="{ACF9D33E-51A4-8744-972D-EB7161AEFEC9}"/>
              </a:ext>
            </a:extLst>
          </p:cNvPr>
          <p:cNvSpPr>
            <a:spLocks noGrp="1"/>
          </p:cNvSpPr>
          <p:nvPr>
            <p:ph idx="1"/>
          </p:nvPr>
        </p:nvSpPr>
        <p:spPr>
          <a:xfrm>
            <a:off x="4702629" y="1073231"/>
            <a:ext cx="6599582" cy="4711539"/>
          </a:xfrm>
        </p:spPr>
        <p:txBody>
          <a:bodyPr>
            <a:normAutofit/>
          </a:bodyPr>
          <a:lstStyle/>
          <a:p>
            <a:r>
              <a:rPr lang="en-US" sz="2000">
                <a:solidFill>
                  <a:srgbClr val="FFFFFF"/>
                </a:solidFill>
              </a:rPr>
              <a:t>PPT</a:t>
            </a:r>
          </a:p>
          <a:p>
            <a:r>
              <a:rPr lang="en-US" sz="2000">
                <a:solidFill>
                  <a:srgbClr val="FFFFFF"/>
                </a:solidFill>
              </a:rPr>
              <a:t>LDC</a:t>
            </a:r>
          </a:p>
          <a:p>
            <a:r>
              <a:rPr lang="en-US" sz="2000">
                <a:solidFill>
                  <a:srgbClr val="FFFFFF"/>
                </a:solidFill>
              </a:rPr>
              <a:t>EMERGING</a:t>
            </a:r>
          </a:p>
          <a:p>
            <a:r>
              <a:rPr lang="en-US" sz="2000">
                <a:solidFill>
                  <a:srgbClr val="FFFFFF"/>
                </a:solidFill>
              </a:rPr>
              <a:t>DEVELOPING</a:t>
            </a:r>
          </a:p>
        </p:txBody>
      </p:sp>
    </p:spTree>
    <p:extLst>
      <p:ext uri="{BB962C8B-B14F-4D97-AF65-F5344CB8AC3E}">
        <p14:creationId xmlns:p14="http://schemas.microsoft.com/office/powerpoint/2010/main" val="2569734495"/>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xmlns="" id="{8E019540-1104-4B12-9F83-45F5867418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3C47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xmlns="" id="{5C2090D5-8C90-E94D-9371-0AF6E663CCAD}"/>
              </a:ext>
            </a:extLst>
          </p:cNvPr>
          <p:cNvSpPr>
            <a:spLocks noGrp="1"/>
          </p:cNvSpPr>
          <p:nvPr>
            <p:ph type="title"/>
          </p:nvPr>
        </p:nvSpPr>
        <p:spPr>
          <a:xfrm>
            <a:off x="1555733" y="1577340"/>
            <a:ext cx="4955798" cy="3703320"/>
          </a:xfrm>
        </p:spPr>
        <p:txBody>
          <a:bodyPr vert="horz" lIns="91440" tIns="45720" rIns="91440" bIns="45720" rtlCol="0" anchor="ctr">
            <a:normAutofit/>
          </a:bodyPr>
          <a:lstStyle/>
          <a:p>
            <a:pPr algn="r"/>
            <a:r>
              <a:rPr lang="en-US" sz="7200">
                <a:solidFill>
                  <a:srgbClr val="FFFFFF">
                    <a:alpha val="90000"/>
                  </a:srgbClr>
                </a:solidFill>
              </a:rPr>
              <a:t>WHO IS POOR ?</a:t>
            </a:r>
          </a:p>
        </p:txBody>
      </p:sp>
      <p:sp>
        <p:nvSpPr>
          <p:cNvPr id="23" name="Rectangle 22">
            <a:extLst>
              <a:ext uri="{FF2B5EF4-FFF2-40B4-BE49-F238E27FC236}">
                <a16:creationId xmlns:a16="http://schemas.microsoft.com/office/drawing/2014/main" xmlns="" id="{3580CFD6-E44A-486A-9E73-D8D948F78A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5171433" y="3383280"/>
            <a:ext cx="3703320" cy="9144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765741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xmlns="" id="{39171204-6A50-40E1-B631-84CEDFC939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xmlns="" id="{06C973F6-5187-412F-AACC-6E3FF8A6A1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xmlns="" id="{D11AE14F-1B7E-41E6-B579-2F71D13503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xmlns="" id="{4E7DD3FE-877D-7B44-B2E4-CCA805E32BB1}"/>
              </a:ext>
            </a:extLst>
          </p:cNvPr>
          <p:cNvSpPr>
            <a:spLocks noGrp="1"/>
          </p:cNvSpPr>
          <p:nvPr>
            <p:ph type="title"/>
          </p:nvPr>
        </p:nvSpPr>
        <p:spPr>
          <a:xfrm>
            <a:off x="1893715" y="708498"/>
            <a:ext cx="7574507" cy="3330055"/>
          </a:xfrm>
        </p:spPr>
        <p:txBody>
          <a:bodyPr vert="horz" lIns="91440" tIns="45720" rIns="91440" bIns="45720" rtlCol="0" anchor="ctr">
            <a:normAutofit/>
          </a:bodyPr>
          <a:lstStyle/>
          <a:p>
            <a:r>
              <a:rPr lang="en-US" sz="6000">
                <a:solidFill>
                  <a:srgbClr val="FFFFFF"/>
                </a:solidFill>
              </a:rPr>
              <a:t>WHAT IS POOR? GIVE ME A DEFINITION </a:t>
            </a:r>
          </a:p>
        </p:txBody>
      </p:sp>
      <p:sp>
        <p:nvSpPr>
          <p:cNvPr id="24" name="Rectangle 23">
            <a:extLst>
              <a:ext uri="{FF2B5EF4-FFF2-40B4-BE49-F238E27FC236}">
                <a16:creationId xmlns:a16="http://schemas.microsoft.com/office/drawing/2014/main" xmlns="" id="{752BB805-F7B7-4B80-A1C5-385D4DAF74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427700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B73A733-B3C9-934C-94DF-CFDE54223C7E}"/>
              </a:ext>
            </a:extLst>
          </p:cNvPr>
          <p:cNvSpPr>
            <a:spLocks noGrp="1"/>
          </p:cNvSpPr>
          <p:nvPr>
            <p:ph type="title"/>
          </p:nvPr>
        </p:nvSpPr>
        <p:spPr>
          <a:xfrm>
            <a:off x="959157" y="1113764"/>
            <a:ext cx="3269749" cy="4624327"/>
          </a:xfrm>
        </p:spPr>
        <p:txBody>
          <a:bodyPr anchor="ctr">
            <a:normAutofit/>
          </a:bodyPr>
          <a:lstStyle/>
          <a:p>
            <a:r>
              <a:rPr lang="en-US" sz="3200">
                <a:solidFill>
                  <a:srgbClr val="FFFFFF"/>
                </a:solidFill>
              </a:rPr>
              <a:t>THIS IS POOR </a:t>
            </a:r>
          </a:p>
        </p:txBody>
      </p:sp>
      <p:sp>
        <p:nvSpPr>
          <p:cNvPr id="3" name="Content Placeholder 2">
            <a:extLst>
              <a:ext uri="{FF2B5EF4-FFF2-40B4-BE49-F238E27FC236}">
                <a16:creationId xmlns:a16="http://schemas.microsoft.com/office/drawing/2014/main" xmlns="" id="{728D1652-E48D-FF40-BD9A-B419B16AE408}"/>
              </a:ext>
            </a:extLst>
          </p:cNvPr>
          <p:cNvSpPr>
            <a:spLocks noGrp="1"/>
          </p:cNvSpPr>
          <p:nvPr>
            <p:ph idx="1"/>
          </p:nvPr>
        </p:nvSpPr>
        <p:spPr>
          <a:xfrm>
            <a:off x="5155905" y="1113764"/>
            <a:ext cx="6108179" cy="4624327"/>
          </a:xfrm>
        </p:spPr>
        <p:txBody>
          <a:bodyPr anchor="ctr">
            <a:normAutofit/>
          </a:bodyPr>
          <a:lstStyle/>
          <a:p>
            <a:r>
              <a:rPr lang="en-GB" dirty="0"/>
              <a:t>To define poverty is difficult. There is an international poverty line (US$1.90 per person per day, averaged among household members) and most countries have a national poverty line, but these are hard to apply in the field. It is often more useful to identify disadvantaged groups by socio-economic status (landless labourers, female headed households, poor fisherman, etc) or use key indicators of poverty ( no regular wage income in the household, unable to eat 2/3 meals a day). Such indicators are also useful for distinguishing the ‘poorest’ (e.g. dependent on others etc) from the ‘fairly poor’ (e.g. unskilled labourers, struggling, some casual work etc). </a:t>
            </a:r>
          </a:p>
          <a:p>
            <a:pPr marL="0" indent="0">
              <a:buNone/>
            </a:pPr>
            <a:endParaRPr lang="en-US" dirty="0"/>
          </a:p>
        </p:txBody>
      </p:sp>
    </p:spTree>
    <p:extLst>
      <p:ext uri="{BB962C8B-B14F-4D97-AF65-F5344CB8AC3E}">
        <p14:creationId xmlns:p14="http://schemas.microsoft.com/office/powerpoint/2010/main" val="20485495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8E019540-1104-4B12-9F83-45F5867418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3C47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F6AAF43-A6FE-834C-AC49-2F5F67E896EE}"/>
              </a:ext>
            </a:extLst>
          </p:cNvPr>
          <p:cNvSpPr>
            <a:spLocks noGrp="1"/>
          </p:cNvSpPr>
          <p:nvPr>
            <p:ph type="title"/>
          </p:nvPr>
        </p:nvSpPr>
        <p:spPr>
          <a:xfrm>
            <a:off x="1555733" y="1577340"/>
            <a:ext cx="4955798" cy="3703320"/>
          </a:xfrm>
        </p:spPr>
        <p:txBody>
          <a:bodyPr vert="horz" lIns="91440" tIns="45720" rIns="91440" bIns="45720" rtlCol="0" anchor="ctr">
            <a:normAutofit/>
          </a:bodyPr>
          <a:lstStyle/>
          <a:p>
            <a:pPr algn="r">
              <a:lnSpc>
                <a:spcPct val="90000"/>
              </a:lnSpc>
            </a:pPr>
            <a:r>
              <a:rPr lang="en-US" sz="6100" dirty="0">
                <a:solidFill>
                  <a:srgbClr val="FFFFFF">
                    <a:alpha val="90000"/>
                  </a:srgbClr>
                </a:solidFill>
              </a:rPr>
              <a:t>WHAT IS THE DEFINITION OF POVERTY IN THE UK?</a:t>
            </a:r>
          </a:p>
        </p:txBody>
      </p:sp>
      <p:sp>
        <p:nvSpPr>
          <p:cNvPr id="3" name="Content Placeholder 2">
            <a:extLst>
              <a:ext uri="{FF2B5EF4-FFF2-40B4-BE49-F238E27FC236}">
                <a16:creationId xmlns:a16="http://schemas.microsoft.com/office/drawing/2014/main" xmlns="" id="{A4A293A0-A795-2F41-BFBD-32A120FB52FE}"/>
              </a:ext>
            </a:extLst>
          </p:cNvPr>
          <p:cNvSpPr>
            <a:spLocks noGrp="1"/>
          </p:cNvSpPr>
          <p:nvPr>
            <p:ph idx="1"/>
          </p:nvPr>
        </p:nvSpPr>
        <p:spPr>
          <a:xfrm>
            <a:off x="7534655" y="1577340"/>
            <a:ext cx="2895067" cy="3703320"/>
          </a:xfrm>
          <a:ln w="57150">
            <a:noFill/>
          </a:ln>
        </p:spPr>
        <p:txBody>
          <a:bodyPr vert="horz" lIns="91440" tIns="45720" rIns="91440" bIns="45720" rtlCol="0" anchor="ctr">
            <a:normAutofit/>
          </a:bodyPr>
          <a:lstStyle/>
          <a:p>
            <a:pPr marL="0" indent="0">
              <a:buNone/>
            </a:pPr>
            <a:r>
              <a:rPr lang="en-US" sz="2800" cap="all" dirty="0">
                <a:solidFill>
                  <a:schemeClr val="accent1"/>
                </a:solidFill>
                <a:hlinkClick r:id="rId2"/>
              </a:rPr>
              <a:t>https://fullfact.org/economy/poverty-uk-guide-facts-and-figures/</a:t>
            </a:r>
            <a:endParaRPr lang="en-US" sz="2800" cap="all" dirty="0">
              <a:solidFill>
                <a:schemeClr val="accent1"/>
              </a:solidFill>
            </a:endParaRPr>
          </a:p>
        </p:txBody>
      </p:sp>
      <p:sp>
        <p:nvSpPr>
          <p:cNvPr id="18" name="Rectangle 17">
            <a:extLst>
              <a:ext uri="{FF2B5EF4-FFF2-40B4-BE49-F238E27FC236}">
                <a16:creationId xmlns:a16="http://schemas.microsoft.com/office/drawing/2014/main" xmlns="" id="{3580CFD6-E44A-486A-9E73-D8D948F78A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5171433" y="3383280"/>
            <a:ext cx="3703320" cy="9144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1941530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808DC26-34DB-184B-AA25-3470748713E4}"/>
              </a:ext>
            </a:extLst>
          </p:cNvPr>
          <p:cNvSpPr>
            <a:spLocks noGrp="1"/>
          </p:cNvSpPr>
          <p:nvPr>
            <p:ph type="title"/>
          </p:nvPr>
        </p:nvSpPr>
        <p:spPr>
          <a:xfrm>
            <a:off x="959157" y="1113764"/>
            <a:ext cx="3269749" cy="4624327"/>
          </a:xfrm>
        </p:spPr>
        <p:txBody>
          <a:bodyPr anchor="ctr">
            <a:normAutofit/>
          </a:bodyPr>
          <a:lstStyle/>
          <a:p>
            <a:r>
              <a:rPr lang="en-US" sz="3200">
                <a:solidFill>
                  <a:srgbClr val="FFFFFF"/>
                </a:solidFill>
              </a:rPr>
              <a:t>BACK TO INDIA</a:t>
            </a:r>
          </a:p>
        </p:txBody>
      </p:sp>
      <p:sp>
        <p:nvSpPr>
          <p:cNvPr id="3" name="Content Placeholder 2">
            <a:extLst>
              <a:ext uri="{FF2B5EF4-FFF2-40B4-BE49-F238E27FC236}">
                <a16:creationId xmlns:a16="http://schemas.microsoft.com/office/drawing/2014/main" xmlns="" id="{A57C3A7E-EE40-FE46-852A-4768AE543D04}"/>
              </a:ext>
            </a:extLst>
          </p:cNvPr>
          <p:cNvSpPr>
            <a:spLocks noGrp="1"/>
          </p:cNvSpPr>
          <p:nvPr>
            <p:ph idx="1"/>
          </p:nvPr>
        </p:nvSpPr>
        <p:spPr>
          <a:xfrm>
            <a:off x="5155905" y="1113764"/>
            <a:ext cx="6108179" cy="4624327"/>
          </a:xfrm>
        </p:spPr>
        <p:txBody>
          <a:bodyPr anchor="ctr">
            <a:normAutofit/>
          </a:bodyPr>
          <a:lstStyle/>
          <a:p>
            <a:r>
              <a:rPr lang="en-GB" dirty="0"/>
              <a:t>To fully understand the economic impacts of tourism on poor people, on the local and national economy, would require a considerable amount of data and a strong methodology. For example, while most effects of an increase in tourism revenue lead, eventually, to an increase in national income, the direct consequences for the distribution of this among households (and within households) are not necessarily the most </a:t>
            </a:r>
            <a:r>
              <a:rPr lang="en-GB" dirty="0" err="1"/>
              <a:t>favoUrable</a:t>
            </a:r>
            <a:r>
              <a:rPr lang="en-GB" dirty="0"/>
              <a:t> for reducing poverty. </a:t>
            </a:r>
          </a:p>
          <a:p>
            <a:r>
              <a:rPr lang="en-GB" dirty="0"/>
              <a:t>Poverty may decrease for some and even increase for others. An increase in tourism provides a direct increase in income to those who supply the hotels, transport, and other services, and also to the host country through tax revenues and perhaps some service charges. It then provides indirect increases in income to others through the spending of the direct income. </a:t>
            </a:r>
            <a:endParaRPr lang="en-US" dirty="0"/>
          </a:p>
        </p:txBody>
      </p:sp>
    </p:spTree>
    <p:extLst>
      <p:ext uri="{BB962C8B-B14F-4D97-AF65-F5344CB8AC3E}">
        <p14:creationId xmlns:p14="http://schemas.microsoft.com/office/powerpoint/2010/main" val="194550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5C6CF9B-02A3-A640-A339-44395DB888C0}"/>
              </a:ext>
            </a:extLst>
          </p:cNvPr>
          <p:cNvSpPr>
            <a:spLocks noGrp="1"/>
          </p:cNvSpPr>
          <p:nvPr>
            <p:ph type="title"/>
          </p:nvPr>
        </p:nvSpPr>
        <p:spPr>
          <a:xfrm>
            <a:off x="746228" y="1073231"/>
            <a:ext cx="3054091" cy="4711539"/>
          </a:xfrm>
        </p:spPr>
        <p:txBody>
          <a:bodyPr anchor="ctr">
            <a:normAutofit/>
          </a:bodyPr>
          <a:lstStyle/>
          <a:p>
            <a:r>
              <a:rPr lang="en-US" sz="3200">
                <a:solidFill>
                  <a:schemeClr val="bg1">
                    <a:lumMod val="85000"/>
                    <a:lumOff val="15000"/>
                  </a:schemeClr>
                </a:solidFill>
              </a:rPr>
              <a:t>CONTINUED</a:t>
            </a:r>
          </a:p>
        </p:txBody>
      </p:sp>
      <p:sp>
        <p:nvSpPr>
          <p:cNvPr id="10" name="Rectangle 9">
            <a:extLst>
              <a:ext uri="{FF2B5EF4-FFF2-40B4-BE49-F238E27FC236}">
                <a16:creationId xmlns:a16="http://schemas.microsoft.com/office/drawing/2014/main" xmlns="" id="{DFEE959E-BF10-4204-9556-D1707088D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DDD17B6A-CB37-4005-9681-A20AFCDC7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3B7BBDE9-DAED-40B0-A640-503C918D1C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6D1B7D2F-54BC-9D45-AD6A-0021959843C5}"/>
              </a:ext>
            </a:extLst>
          </p:cNvPr>
          <p:cNvSpPr>
            <a:spLocks noGrp="1"/>
          </p:cNvSpPr>
          <p:nvPr>
            <p:ph idx="1"/>
          </p:nvPr>
        </p:nvSpPr>
        <p:spPr>
          <a:xfrm>
            <a:off x="4702629" y="1073231"/>
            <a:ext cx="6599582" cy="4711539"/>
          </a:xfrm>
        </p:spPr>
        <p:txBody>
          <a:bodyPr>
            <a:normAutofit/>
          </a:bodyPr>
          <a:lstStyle/>
          <a:p>
            <a:r>
              <a:rPr lang="en-GB" sz="2000" dirty="0">
                <a:solidFill>
                  <a:srgbClr val="FFFFFF"/>
                </a:solidFill>
              </a:rPr>
              <a:t>How these changes are distributed will determine the direct impact of tourism on poverty, thus distribution needs to be assessed. A major potential impact comes from how policy makers react to the increases in income: if they have a pro-poor orientation, they can both redistribute the income (through taxes and public spending) and influence its original allocation (e.g. by regulating the types of tourism). </a:t>
            </a:r>
            <a:endParaRPr lang="en-US" sz="2000" dirty="0">
              <a:solidFill>
                <a:srgbClr val="FFFFFF"/>
              </a:solidFill>
            </a:endParaRPr>
          </a:p>
        </p:txBody>
      </p:sp>
    </p:spTree>
    <p:extLst>
      <p:ext uri="{BB962C8B-B14F-4D97-AF65-F5344CB8AC3E}">
        <p14:creationId xmlns:p14="http://schemas.microsoft.com/office/powerpoint/2010/main" val="3827479533"/>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6D9F0B7-3162-154C-8A85-08B5B4F83B76}"/>
              </a:ext>
            </a:extLst>
          </p:cNvPr>
          <p:cNvSpPr>
            <a:spLocks noGrp="1"/>
          </p:cNvSpPr>
          <p:nvPr>
            <p:ph type="title"/>
          </p:nvPr>
        </p:nvSpPr>
        <p:spPr>
          <a:xfrm>
            <a:off x="746228" y="1073231"/>
            <a:ext cx="3054091" cy="4711539"/>
          </a:xfrm>
        </p:spPr>
        <p:txBody>
          <a:bodyPr anchor="ctr">
            <a:normAutofit/>
          </a:bodyPr>
          <a:lstStyle/>
          <a:p>
            <a:r>
              <a:rPr lang="en-GB" sz="3200">
                <a:solidFill>
                  <a:schemeClr val="bg1">
                    <a:lumMod val="85000"/>
                    <a:lumOff val="15000"/>
                  </a:schemeClr>
                </a:solidFill>
              </a:rPr>
              <a:t>Strategies for PPT can be broadly categorized into at least 6 types.</a:t>
            </a:r>
            <a:endParaRPr lang="en-US" sz="3200">
              <a:solidFill>
                <a:schemeClr val="bg1">
                  <a:lumMod val="85000"/>
                  <a:lumOff val="15000"/>
                </a:schemeClr>
              </a:solidFill>
            </a:endParaRPr>
          </a:p>
        </p:txBody>
      </p:sp>
      <p:sp>
        <p:nvSpPr>
          <p:cNvPr id="23" name="Rectangle 22">
            <a:extLst>
              <a:ext uri="{FF2B5EF4-FFF2-40B4-BE49-F238E27FC236}">
                <a16:creationId xmlns:a16="http://schemas.microsoft.com/office/drawing/2014/main" xmlns="" id="{DFEE959E-BF10-4204-9556-D1707088D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xmlns="" id="{DDD17B6A-CB37-4005-9681-A20AFCDC7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xmlns="" id="{3B7BBDE9-DAED-40B0-A640-503C918D1C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E740CF6A-BB80-0A4D-83F2-50DDAEA36DD4}"/>
              </a:ext>
            </a:extLst>
          </p:cNvPr>
          <p:cNvSpPr>
            <a:spLocks noGrp="1"/>
          </p:cNvSpPr>
          <p:nvPr>
            <p:ph idx="1"/>
          </p:nvPr>
        </p:nvSpPr>
        <p:spPr>
          <a:xfrm>
            <a:off x="4702629" y="1073231"/>
            <a:ext cx="6599582" cy="4711539"/>
          </a:xfrm>
        </p:spPr>
        <p:txBody>
          <a:bodyPr>
            <a:normAutofit/>
          </a:bodyPr>
          <a:lstStyle/>
          <a:p>
            <a:pPr marL="0" indent="0">
              <a:spcBef>
                <a:spcPts val="0"/>
              </a:spcBef>
              <a:buNone/>
            </a:pPr>
            <a:r>
              <a:rPr lang="en-GB" sz="2000">
                <a:solidFill>
                  <a:srgbClr val="FFFFFF"/>
                </a:solidFill>
              </a:rPr>
              <a:t/>
            </a:r>
            <a:br>
              <a:rPr lang="en-GB" sz="2000">
                <a:solidFill>
                  <a:srgbClr val="FFFFFF"/>
                </a:solidFill>
              </a:rPr>
            </a:br>
            <a:r>
              <a:rPr lang="en-GB" sz="2000">
                <a:solidFill>
                  <a:srgbClr val="FFFFFF"/>
                </a:solidFill>
              </a:rPr>
              <a:t>1. </a:t>
            </a:r>
            <a:r>
              <a:rPr lang="en-GB" sz="2000" b="1">
                <a:solidFill>
                  <a:srgbClr val="FFFFFF"/>
                </a:solidFill>
              </a:rPr>
              <a:t>Expansion of business opportunities for the poor</a:t>
            </a:r>
            <a:r>
              <a:rPr lang="en-GB" sz="2000">
                <a:solidFill>
                  <a:srgbClr val="FFFFFF"/>
                </a:solidFill>
              </a:rPr>
              <a:t>: e.g. have small enterprise development programmes (training/support/micro credit) been developed or markets expanded.</a:t>
            </a:r>
            <a:br>
              <a:rPr lang="en-GB" sz="2000">
                <a:solidFill>
                  <a:srgbClr val="FFFFFF"/>
                </a:solidFill>
              </a:rPr>
            </a:br>
            <a:r>
              <a:rPr lang="en-GB" sz="2000">
                <a:solidFill>
                  <a:srgbClr val="FFFFFF"/>
                </a:solidFill>
              </a:rPr>
              <a:t>2. </a:t>
            </a:r>
            <a:r>
              <a:rPr lang="en-GB" sz="2000" b="1">
                <a:solidFill>
                  <a:srgbClr val="FFFFFF"/>
                </a:solidFill>
              </a:rPr>
              <a:t>Expansion of employment opportunities for the poor</a:t>
            </a:r>
            <a:r>
              <a:rPr lang="en-GB" sz="2000">
                <a:solidFill>
                  <a:srgbClr val="FFFFFF"/>
                </a:solidFill>
              </a:rPr>
              <a:t>: e.g. are unskilled jobs created and available to the poor.</a:t>
            </a:r>
            <a:br>
              <a:rPr lang="en-GB" sz="2000">
                <a:solidFill>
                  <a:srgbClr val="FFFFFF"/>
                </a:solidFill>
              </a:rPr>
            </a:br>
            <a:r>
              <a:rPr lang="en-GB" sz="2000">
                <a:solidFill>
                  <a:srgbClr val="FFFFFF"/>
                </a:solidFill>
              </a:rPr>
              <a:t>3. </a:t>
            </a:r>
            <a:r>
              <a:rPr lang="en-GB" sz="2000" b="1">
                <a:solidFill>
                  <a:srgbClr val="FFFFFF"/>
                </a:solidFill>
              </a:rPr>
              <a:t>Addressing/enhancing the environmental impacts of tourism that particularly affect the poor</a:t>
            </a:r>
            <a:r>
              <a:rPr lang="en-GB" sz="2000">
                <a:solidFill>
                  <a:srgbClr val="FFFFFF"/>
                </a:solidFill>
              </a:rPr>
              <a:t>: e.g. any changes in access of the poor to land and natural resources. (Goodwin, Kent, Parker, and Walpole 1997). </a:t>
            </a:r>
          </a:p>
          <a:p>
            <a:pPr marL="0" indent="0">
              <a:spcBef>
                <a:spcPts val="0"/>
              </a:spcBef>
              <a:buNone/>
            </a:pPr>
            <a:endParaRPr lang="en-US" sz="2000">
              <a:solidFill>
                <a:srgbClr val="FFFFFF"/>
              </a:solidFill>
            </a:endParaRPr>
          </a:p>
        </p:txBody>
      </p:sp>
    </p:spTree>
    <p:extLst>
      <p:ext uri="{BB962C8B-B14F-4D97-AF65-F5344CB8AC3E}">
        <p14:creationId xmlns:p14="http://schemas.microsoft.com/office/powerpoint/2010/main" val="348634602"/>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A2853B4F-0BC2-A346-A465-9516A4E3DFF2}"/>
              </a:ext>
            </a:extLst>
          </p:cNvPr>
          <p:cNvSpPr>
            <a:spLocks noGrp="1"/>
          </p:cNvSpPr>
          <p:nvPr>
            <p:ph type="title"/>
          </p:nvPr>
        </p:nvSpPr>
        <p:spPr>
          <a:xfrm>
            <a:off x="771148" y="1037967"/>
            <a:ext cx="3054091" cy="4709131"/>
          </a:xfrm>
        </p:spPr>
        <p:txBody>
          <a:bodyPr anchor="ctr">
            <a:normAutofit/>
          </a:bodyPr>
          <a:lstStyle/>
          <a:p>
            <a:r>
              <a:rPr lang="en-US" sz="3200">
                <a:solidFill>
                  <a:srgbClr val="FFFEFF"/>
                </a:solidFill>
              </a:rPr>
              <a:t>CONTINUED</a:t>
            </a:r>
          </a:p>
        </p:txBody>
      </p:sp>
      <p:sp>
        <p:nvSpPr>
          <p:cNvPr id="3" name="Content Placeholder 2">
            <a:extLst>
              <a:ext uri="{FF2B5EF4-FFF2-40B4-BE49-F238E27FC236}">
                <a16:creationId xmlns:a16="http://schemas.microsoft.com/office/drawing/2014/main" xmlns="" id="{2BCC1A18-9BF2-864F-B96A-13DB5C8D28CB}"/>
              </a:ext>
            </a:extLst>
          </p:cNvPr>
          <p:cNvSpPr>
            <a:spLocks noGrp="1"/>
          </p:cNvSpPr>
          <p:nvPr>
            <p:ph idx="1"/>
          </p:nvPr>
        </p:nvSpPr>
        <p:spPr>
          <a:xfrm>
            <a:off x="4534935" y="1037968"/>
            <a:ext cx="7014423" cy="4820832"/>
          </a:xfrm>
        </p:spPr>
        <p:txBody>
          <a:bodyPr>
            <a:normAutofit/>
          </a:bodyPr>
          <a:lstStyle/>
          <a:p>
            <a:pPr marL="0" indent="0">
              <a:spcBef>
                <a:spcPts val="0"/>
              </a:spcBef>
              <a:spcAft>
                <a:spcPts val="0"/>
              </a:spcAft>
              <a:buNone/>
            </a:pPr>
            <a:r>
              <a:rPr lang="en-GB" sz="2000"/>
              <a:t>4. </a:t>
            </a:r>
            <a:r>
              <a:rPr lang="en-GB" sz="2000" b="1"/>
              <a:t>Enhancing the positive and addressing the negative social and cultural impacts of tourism on the poor </a:t>
            </a:r>
            <a:r>
              <a:rPr lang="en-GB" sz="2000"/>
              <a:t>(e.g. sexual exploitation, loss of identity, women’s economic participation, improved communication, health, schools, infrastructure, etc.). </a:t>
            </a:r>
          </a:p>
          <a:p>
            <a:pPr marL="0" indent="0">
              <a:spcBef>
                <a:spcPts val="0"/>
              </a:spcBef>
              <a:spcAft>
                <a:spcPts val="0"/>
              </a:spcAft>
              <a:buNone/>
            </a:pPr>
            <a:r>
              <a:rPr lang="en-GB" sz="2000"/>
              <a:t>5. </a:t>
            </a:r>
            <a:r>
              <a:rPr lang="en-GB" sz="2000" b="1"/>
              <a:t>Building a supportive policy and planning framework</a:t>
            </a:r>
            <a:r>
              <a:rPr lang="en-GB" sz="2000"/>
              <a:t>: e.g. encouraging government approaches that support PPT. </a:t>
            </a:r>
          </a:p>
          <a:p>
            <a:pPr marL="0" indent="0">
              <a:spcBef>
                <a:spcPts val="0"/>
              </a:spcBef>
              <a:spcAft>
                <a:spcPts val="0"/>
              </a:spcAft>
              <a:buNone/>
            </a:pPr>
            <a:r>
              <a:rPr lang="en-GB" sz="2000"/>
              <a:t>6. </a:t>
            </a:r>
            <a:r>
              <a:rPr lang="en-GB" sz="2000" b="1"/>
              <a:t>Developing pro-poor processes and institutions</a:t>
            </a:r>
            <a:r>
              <a:rPr lang="en-GB" sz="2000"/>
              <a:t>: e.g. decision-making that includes participation by the poor (whether in government, at local level, within a resort/enterprise etc). </a:t>
            </a:r>
          </a:p>
          <a:p>
            <a:endParaRPr lang="en-US" sz="2000"/>
          </a:p>
        </p:txBody>
      </p:sp>
    </p:spTree>
    <p:extLst>
      <p:ext uri="{BB962C8B-B14F-4D97-AF65-F5344CB8AC3E}">
        <p14:creationId xmlns:p14="http://schemas.microsoft.com/office/powerpoint/2010/main" val="29246635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3990CF34-39DD-3D44-A3D3-AD8F28425D01}"/>
              </a:ext>
            </a:extLst>
          </p:cNvPr>
          <p:cNvSpPr>
            <a:spLocks noGrp="1"/>
          </p:cNvSpPr>
          <p:nvPr>
            <p:ph type="title"/>
          </p:nvPr>
        </p:nvSpPr>
        <p:spPr>
          <a:xfrm>
            <a:off x="771148" y="1037967"/>
            <a:ext cx="3054091" cy="4709131"/>
          </a:xfrm>
        </p:spPr>
        <p:txBody>
          <a:bodyPr anchor="ctr">
            <a:normAutofit/>
          </a:bodyPr>
          <a:lstStyle/>
          <a:p>
            <a:pPr>
              <a:lnSpc>
                <a:spcPct val="90000"/>
              </a:lnSpc>
            </a:pPr>
            <a:r>
              <a:rPr lang="en-GB" sz="2700">
                <a:solidFill>
                  <a:srgbClr val="FFFEFF"/>
                </a:solidFill>
              </a:rPr>
              <a:t/>
            </a:r>
            <a:br>
              <a:rPr lang="en-GB" sz="2700">
                <a:solidFill>
                  <a:srgbClr val="FFFEFF"/>
                </a:solidFill>
              </a:rPr>
            </a:br>
            <a:r>
              <a:rPr lang="en-GB" sz="2700">
                <a:solidFill>
                  <a:srgbClr val="FFFEFF"/>
                </a:solidFill>
              </a:rPr>
              <a:t>PPT can generate four different types of local cash income generally involving four distinct categories of people: </a:t>
            </a:r>
            <a:br>
              <a:rPr lang="en-GB" sz="2700">
                <a:solidFill>
                  <a:srgbClr val="FFFEFF"/>
                </a:solidFill>
              </a:rPr>
            </a:br>
            <a:endParaRPr lang="en-US" sz="2700">
              <a:solidFill>
                <a:srgbClr val="FFFEFF"/>
              </a:solidFill>
            </a:endParaRPr>
          </a:p>
        </p:txBody>
      </p:sp>
      <p:sp>
        <p:nvSpPr>
          <p:cNvPr id="3" name="Content Placeholder 2">
            <a:extLst>
              <a:ext uri="{FF2B5EF4-FFF2-40B4-BE49-F238E27FC236}">
                <a16:creationId xmlns:a16="http://schemas.microsoft.com/office/drawing/2014/main" xmlns="" id="{CD5F90DB-8215-4A43-B826-A784F87EC49A}"/>
              </a:ext>
            </a:extLst>
          </p:cNvPr>
          <p:cNvSpPr>
            <a:spLocks noGrp="1"/>
          </p:cNvSpPr>
          <p:nvPr>
            <p:ph idx="1"/>
          </p:nvPr>
        </p:nvSpPr>
        <p:spPr>
          <a:xfrm>
            <a:off x="4534935" y="1037968"/>
            <a:ext cx="7014423" cy="4820832"/>
          </a:xfrm>
        </p:spPr>
        <p:txBody>
          <a:bodyPr>
            <a:normAutofit/>
          </a:bodyPr>
          <a:lstStyle/>
          <a:p>
            <a:r>
              <a:rPr lang="en-GB" sz="2000" dirty="0"/>
              <a:t>Wages from formal employment. </a:t>
            </a:r>
          </a:p>
          <a:p>
            <a:r>
              <a:rPr lang="en-GB" sz="2000" dirty="0"/>
              <a:t>Earnings from selling goods, services, or casual labour (e.g. food, crafts, building materials, guide services). </a:t>
            </a:r>
          </a:p>
          <a:p>
            <a:r>
              <a:rPr lang="en-GB" sz="2000" dirty="0"/>
              <a:t>Dividends and profits arising from locally-owned enterprises. </a:t>
            </a:r>
          </a:p>
          <a:p>
            <a:r>
              <a:rPr lang="en-GB" sz="2000" dirty="0"/>
              <a:t>Collective income: this may include profits from a community-run enterprise, dividends from a private sector partnership and land rental paid by an investor. </a:t>
            </a:r>
          </a:p>
          <a:p>
            <a:r>
              <a:rPr lang="en-GB" sz="2000" dirty="0"/>
              <a:t>However in Varanasi still the experiment has not been done therefore, it requires time to assess its real impact. </a:t>
            </a:r>
          </a:p>
          <a:p>
            <a:endParaRPr lang="en-US" sz="2000" dirty="0"/>
          </a:p>
        </p:txBody>
      </p:sp>
    </p:spTree>
    <p:extLst>
      <p:ext uri="{BB962C8B-B14F-4D97-AF65-F5344CB8AC3E}">
        <p14:creationId xmlns:p14="http://schemas.microsoft.com/office/powerpoint/2010/main" val="42436103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7CACCA4-3533-9A44-B888-B6E84FB62BF8}"/>
              </a:ext>
            </a:extLst>
          </p:cNvPr>
          <p:cNvSpPr>
            <a:spLocks noGrp="1"/>
          </p:cNvSpPr>
          <p:nvPr>
            <p:ph type="title"/>
          </p:nvPr>
        </p:nvSpPr>
        <p:spPr>
          <a:xfrm>
            <a:off x="959157" y="1113764"/>
            <a:ext cx="3269749" cy="4624327"/>
          </a:xfrm>
        </p:spPr>
        <p:txBody>
          <a:bodyPr anchor="ctr">
            <a:normAutofit/>
          </a:bodyPr>
          <a:lstStyle/>
          <a:p>
            <a:r>
              <a:rPr lang="en-US" sz="3200">
                <a:solidFill>
                  <a:srgbClr val="FFFFFF"/>
                </a:solidFill>
              </a:rPr>
              <a:t>CONCLUSIONS</a:t>
            </a:r>
          </a:p>
        </p:txBody>
      </p:sp>
      <p:sp>
        <p:nvSpPr>
          <p:cNvPr id="3" name="Content Placeholder 2">
            <a:extLst>
              <a:ext uri="{FF2B5EF4-FFF2-40B4-BE49-F238E27FC236}">
                <a16:creationId xmlns:a16="http://schemas.microsoft.com/office/drawing/2014/main" xmlns="" id="{8A99DD11-1EBB-BA40-9A59-CEE64964AA47}"/>
              </a:ext>
            </a:extLst>
          </p:cNvPr>
          <p:cNvSpPr>
            <a:spLocks noGrp="1"/>
          </p:cNvSpPr>
          <p:nvPr>
            <p:ph idx="1"/>
          </p:nvPr>
        </p:nvSpPr>
        <p:spPr>
          <a:xfrm>
            <a:off x="5155905" y="1113764"/>
            <a:ext cx="6108179" cy="4624327"/>
          </a:xfrm>
        </p:spPr>
        <p:txBody>
          <a:bodyPr anchor="ctr">
            <a:normAutofit/>
          </a:bodyPr>
          <a:lstStyle/>
          <a:p>
            <a:pPr>
              <a:lnSpc>
                <a:spcPct val="90000"/>
              </a:lnSpc>
            </a:pPr>
            <a:r>
              <a:rPr lang="en-GB" dirty="0"/>
              <a:t>Tourism development has not, to date, incorporated poverty elimination objectives. Participation by the poor in tourism, and the benefits they gain, depends on a range of critical factors including the type of tourism, planning regulations, land tenure, market context, and access to capital and training (Shah 2000). Many of these can be influenced by changes in policy or external support. Pro-poor interventions can and should be taken at three different levels: </a:t>
            </a:r>
          </a:p>
          <a:p>
            <a:pPr>
              <a:lnSpc>
                <a:spcPct val="90000"/>
              </a:lnSpc>
            </a:pPr>
            <a:r>
              <a:rPr lang="en-GB" dirty="0"/>
              <a:t>Strengthen rights at local level (e.g. tenure over tourism assets), so that local people have market power and make their own decisions over developments. </a:t>
            </a:r>
          </a:p>
          <a:p>
            <a:pPr>
              <a:lnSpc>
                <a:spcPct val="90000"/>
              </a:lnSpc>
            </a:pPr>
            <a:r>
              <a:rPr lang="en-GB" dirty="0"/>
              <a:t>Develop more participatory planning. </a:t>
            </a:r>
          </a:p>
          <a:p>
            <a:pPr>
              <a:lnSpc>
                <a:spcPct val="90000"/>
              </a:lnSpc>
            </a:pPr>
            <a:r>
              <a:rPr lang="en-GB" dirty="0"/>
              <a:t>Use planning gain and other incentives to encourage private investors to enhance local benefits. </a:t>
            </a:r>
          </a:p>
          <a:p>
            <a:pPr>
              <a:lnSpc>
                <a:spcPct val="90000"/>
              </a:lnSpc>
            </a:pPr>
            <a:endParaRPr lang="en-US" dirty="0"/>
          </a:p>
        </p:txBody>
      </p:sp>
    </p:spTree>
    <p:extLst>
      <p:ext uri="{BB962C8B-B14F-4D97-AF65-F5344CB8AC3E}">
        <p14:creationId xmlns:p14="http://schemas.microsoft.com/office/powerpoint/2010/main" val="17891681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587D26DA-9773-4A0E-B213-DDF20A1F1F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95751111-8D9E-AA4A-A575-9E5AB7D58280}"/>
              </a:ext>
            </a:extLst>
          </p:cNvPr>
          <p:cNvPicPr>
            <a:picLocks noChangeAspect="1"/>
          </p:cNvPicPr>
          <p:nvPr/>
        </p:nvPicPr>
        <p:blipFill>
          <a:blip r:embed="rId2"/>
          <a:stretch>
            <a:fillRect/>
          </a:stretch>
        </p:blipFill>
        <p:spPr>
          <a:xfrm>
            <a:off x="4313259" y="643466"/>
            <a:ext cx="3565482" cy="5571067"/>
          </a:xfrm>
          <a:prstGeom prst="rect">
            <a:avLst/>
          </a:prstGeom>
        </p:spPr>
      </p:pic>
    </p:spTree>
    <p:extLst>
      <p:ext uri="{BB962C8B-B14F-4D97-AF65-F5344CB8AC3E}">
        <p14:creationId xmlns:p14="http://schemas.microsoft.com/office/powerpoint/2010/main" val="20170499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97B3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xmlns="" id="{9AA354F2-DFFA-EB4A-8AD9-58EBAE52D1A9}"/>
              </a:ext>
            </a:extLst>
          </p:cNvPr>
          <p:cNvPicPr>
            <a:picLocks noChangeAspect="1"/>
          </p:cNvPicPr>
          <p:nvPr/>
        </p:nvPicPr>
        <p:blipFill>
          <a:blip r:embed="rId2"/>
          <a:stretch>
            <a:fillRect/>
          </a:stretch>
        </p:blipFill>
        <p:spPr>
          <a:xfrm>
            <a:off x="2490132" y="643467"/>
            <a:ext cx="7211735" cy="5571066"/>
          </a:xfrm>
          <a:prstGeom prst="rect">
            <a:avLst/>
          </a:prstGeom>
        </p:spPr>
      </p:pic>
    </p:spTree>
    <p:extLst>
      <p:ext uri="{BB962C8B-B14F-4D97-AF65-F5344CB8AC3E}">
        <p14:creationId xmlns:p14="http://schemas.microsoft.com/office/powerpoint/2010/main" val="32063142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4F32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6A3AE3A1-0851-104C-83F2-AEDCF919E6EE}"/>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18555057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xmlns="" id="{B448728E-2EDF-4F60-A97C-C0F08E06DB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xmlns="" id="{78CBB40F-4E03-45AE-9020-C27B0AE7FD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xmlns="" id="{A9F7CCD1-513F-4B7A-9497-7AA9144DB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xmlns="" id="{BFABBCE0-E08C-4BBE-9FD2-E2B253D4D5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 name="Tekstfelt 3"/>
          <p:cNvSpPr txBox="1"/>
          <p:nvPr/>
        </p:nvSpPr>
        <p:spPr>
          <a:xfrm>
            <a:off x="581192" y="702156"/>
            <a:ext cx="11029616" cy="1188720"/>
          </a:xfrm>
          <a:prstGeom prst="rect">
            <a:avLst/>
          </a:prstGeom>
        </p:spPr>
        <p:txBody>
          <a:bodyPr vert="horz" lIns="91440" tIns="45720" rIns="91440" bIns="45720" rtlCol="0" anchor="b">
            <a:normAutofit/>
          </a:bodyPr>
          <a:lstStyle/>
          <a:p>
            <a:pPr defTabSz="457200">
              <a:spcBef>
                <a:spcPct val="0"/>
              </a:spcBef>
              <a:spcAft>
                <a:spcPts val="600"/>
              </a:spcAft>
            </a:pPr>
            <a:r>
              <a:rPr lang="en-US" sz="2800" cap="all">
                <a:solidFill>
                  <a:schemeClr val="tx1">
                    <a:lumMod val="85000"/>
                    <a:lumOff val="15000"/>
                  </a:schemeClr>
                </a:solidFill>
                <a:latin typeface="+mj-lt"/>
                <a:ea typeface="+mj-ea"/>
                <a:cs typeface="+mj-cs"/>
              </a:rPr>
              <a:t>TOURISM STATISTICS REPORT Q3 2015 – VISIT GREENLAND</a:t>
            </a:r>
          </a:p>
        </p:txBody>
      </p:sp>
      <p:sp>
        <p:nvSpPr>
          <p:cNvPr id="21" name="Rectangle 20">
            <a:extLst>
              <a:ext uri="{FF2B5EF4-FFF2-40B4-BE49-F238E27FC236}">
                <a16:creationId xmlns:a16="http://schemas.microsoft.com/office/drawing/2014/main" xmlns="" id="{FF426BAC-43D6-468E-B6FF-167034D5CE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xmlns="" id="{FB02D80E-5995-4C54-8387-5893C2C89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xmlns="" id="{896083C8-1401-4950-AF56-E2FAFE42D6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2" name="Billed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45750" y="250047"/>
            <a:ext cx="1184476" cy="647908"/>
          </a:xfrm>
          <a:prstGeom prst="rect">
            <a:avLst/>
          </a:prstGeom>
        </p:spPr>
      </p:pic>
      <p:graphicFrame>
        <p:nvGraphicFramePr>
          <p:cNvPr id="8" name="Tekstfelt 5">
            <a:extLst>
              <a:ext uri="{FF2B5EF4-FFF2-40B4-BE49-F238E27FC236}">
                <a16:creationId xmlns:a16="http://schemas.microsoft.com/office/drawing/2014/main" xmlns="" id="{C30C7350-142D-4DE9-A6CC-232B1BBF7F5C}"/>
              </a:ext>
            </a:extLst>
          </p:cNvPr>
          <p:cNvGraphicFramePr/>
          <p:nvPr>
            <p:extLst>
              <p:ext uri="{D42A27DB-BD31-4B8C-83A1-F6EECF244321}">
                <p14:modId xmlns:p14="http://schemas.microsoft.com/office/powerpoint/2010/main" val="151143852"/>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81155380"/>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8D1F1056-9A78-4FBC-9404-54512B6B58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xmlns="" id="{71FF907D-1240-3345-B8EE-695546AF7911}"/>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sz="3600">
                <a:solidFill>
                  <a:schemeClr val="accent1"/>
                </a:solidFill>
              </a:rPr>
              <a:t>INTRO</a:t>
            </a:r>
          </a:p>
        </p:txBody>
      </p:sp>
      <p:sp>
        <p:nvSpPr>
          <p:cNvPr id="15" name="Rectangle 14">
            <a:extLst>
              <a:ext uri="{FF2B5EF4-FFF2-40B4-BE49-F238E27FC236}">
                <a16:creationId xmlns:a16="http://schemas.microsoft.com/office/drawing/2014/main" xmlns="" id="{9659E4B7-86DE-4B00-A707-DD85CE5DB3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 name="Content Placeholder 7">
            <a:extLst>
              <a:ext uri="{FF2B5EF4-FFF2-40B4-BE49-F238E27FC236}">
                <a16:creationId xmlns:a16="http://schemas.microsoft.com/office/drawing/2014/main" xmlns="" id="{9BD9A20F-43EA-C94C-A283-F7F709843445}"/>
              </a:ext>
            </a:extLst>
          </p:cNvPr>
          <p:cNvSpPr>
            <a:spLocks noGrp="1"/>
          </p:cNvSpPr>
          <p:nvPr>
            <p:ph idx="1"/>
          </p:nvPr>
        </p:nvSpPr>
        <p:spPr>
          <a:xfrm>
            <a:off x="581192" y="2340864"/>
            <a:ext cx="11029615" cy="3634486"/>
          </a:xfrm>
        </p:spPr>
        <p:txBody>
          <a:bodyPr vert="horz" lIns="91440" tIns="45720" rIns="91440" bIns="45720" rtlCol="0" anchor="ctr">
            <a:normAutofit/>
          </a:bodyPr>
          <a:lstStyle/>
          <a:p>
            <a:r>
              <a:rPr lang="en-US"/>
              <a:t>This is the second quarterly report on tourism related statistics released by VG. It will continue to be published quarterly displaying findings from the previous quarter. </a:t>
            </a:r>
          </a:p>
          <a:p>
            <a:endParaRPr lang="en-US"/>
          </a:p>
          <a:p>
            <a:r>
              <a:rPr lang="en-US" b="1"/>
              <a:t>Finally a Positive Development – and New Data Available</a:t>
            </a:r>
          </a:p>
          <a:p>
            <a:r>
              <a:rPr lang="en-US"/>
              <a:t>Q3-4 2015 saw an increase of </a:t>
            </a:r>
            <a:r>
              <a:rPr lang="en-US" b="1"/>
              <a:t>23.8%</a:t>
            </a:r>
            <a:r>
              <a:rPr lang="en-US"/>
              <a:t> more </a:t>
            </a:r>
            <a:r>
              <a:rPr lang="en-US" i="1"/>
              <a:t>tourists</a:t>
            </a:r>
            <a:r>
              <a:rPr lang="en-US"/>
              <a:t> (excl. residents of GL) arriving in Greenland by airplane compared to Q3-2014 after approximately five years with a general decline. Q3 2015 is the first quarter we can compare flight passenger statistics with the same period the year before, as the the flight pax registration did not start until July 2014. The mix of flight passengers according to country of residence are some of the most important data in order for us to say something qualified about the demand in different markets, and as we now have data on the development from period to period it is even more valuable. </a:t>
            </a:r>
          </a:p>
          <a:p>
            <a:endParaRPr lang="en-US"/>
          </a:p>
        </p:txBody>
      </p:sp>
      <p:pic>
        <p:nvPicPr>
          <p:cNvPr id="5" name="Billed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45750" y="250047"/>
            <a:ext cx="1184476" cy="647908"/>
          </a:xfrm>
          <a:prstGeom prst="rect">
            <a:avLst/>
          </a:prstGeom>
        </p:spPr>
      </p:pic>
    </p:spTree>
    <p:extLst>
      <p:ext uri="{BB962C8B-B14F-4D97-AF65-F5344CB8AC3E}">
        <p14:creationId xmlns:p14="http://schemas.microsoft.com/office/powerpoint/2010/main" val="21875526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xmlns=""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xmlns=""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xmlns=""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xmlns=""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CAAFE53E-CEDA-7B4D-9C54-81DCB907D876}"/>
              </a:ext>
            </a:extLst>
          </p:cNvPr>
          <p:cNvSpPr>
            <a:spLocks noGrp="1"/>
          </p:cNvSpPr>
          <p:nvPr>
            <p:ph type="title"/>
          </p:nvPr>
        </p:nvSpPr>
        <p:spPr>
          <a:xfrm>
            <a:off x="771148" y="1037967"/>
            <a:ext cx="3054091" cy="4709131"/>
          </a:xfrm>
        </p:spPr>
        <p:txBody>
          <a:bodyPr anchor="ctr">
            <a:normAutofit/>
          </a:bodyPr>
          <a:lstStyle/>
          <a:p>
            <a:r>
              <a:rPr lang="da-DK" sz="3200" b="1" dirty="0">
                <a:solidFill>
                  <a:srgbClr val="FFFEFF"/>
                </a:solidFill>
              </a:rPr>
              <a:t>New Flight Routes and </a:t>
            </a:r>
            <a:r>
              <a:rPr lang="da-DK" sz="3200" b="1" dirty="0" err="1">
                <a:solidFill>
                  <a:srgbClr val="FFFEFF"/>
                </a:solidFill>
              </a:rPr>
              <a:t>Increased</a:t>
            </a:r>
            <a:r>
              <a:rPr lang="da-DK" sz="3200" b="1" dirty="0">
                <a:solidFill>
                  <a:srgbClr val="FFFEFF"/>
                </a:solidFill>
              </a:rPr>
              <a:t> Air Services</a:t>
            </a:r>
          </a:p>
        </p:txBody>
      </p:sp>
      <p:sp>
        <p:nvSpPr>
          <p:cNvPr id="3" name="Content Placeholder 2">
            <a:extLst>
              <a:ext uri="{FF2B5EF4-FFF2-40B4-BE49-F238E27FC236}">
                <a16:creationId xmlns:a16="http://schemas.microsoft.com/office/drawing/2014/main" xmlns="" id="{F3942938-3B94-8C4F-945A-733C24D9E7F4}"/>
              </a:ext>
            </a:extLst>
          </p:cNvPr>
          <p:cNvSpPr>
            <a:spLocks noGrp="1"/>
          </p:cNvSpPr>
          <p:nvPr>
            <p:ph idx="1"/>
          </p:nvPr>
        </p:nvSpPr>
        <p:spPr>
          <a:xfrm>
            <a:off x="4534935" y="1037968"/>
            <a:ext cx="7014423" cy="4820832"/>
          </a:xfrm>
        </p:spPr>
        <p:txBody>
          <a:bodyPr>
            <a:normAutofit/>
          </a:bodyPr>
          <a:lstStyle/>
          <a:p>
            <a:r>
              <a:rPr lang="da-DK" sz="2000"/>
              <a:t>Air Greenland has announced increased international air services in the form of a new summer flight route between Keflavik and Ilulissat as well as increased summer air services of Narsarsuaq. Furthermore Air Iceland has announced the opening of the summer flight route Keflavik-Kangerlussuaq flying with the flight type Bombardier Q400 that carries up to 76 passengers</a:t>
            </a:r>
          </a:p>
          <a:p>
            <a:endParaRPr lang="en-US" sz="2000"/>
          </a:p>
        </p:txBody>
      </p:sp>
    </p:spTree>
    <p:extLst>
      <p:ext uri="{BB962C8B-B14F-4D97-AF65-F5344CB8AC3E}">
        <p14:creationId xmlns:p14="http://schemas.microsoft.com/office/powerpoint/2010/main" val="20591211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53AAB59-9875-7441-BB66-A6E6815196DA}"/>
              </a:ext>
            </a:extLst>
          </p:cNvPr>
          <p:cNvSpPr>
            <a:spLocks noGrp="1"/>
          </p:cNvSpPr>
          <p:nvPr>
            <p:ph type="title"/>
          </p:nvPr>
        </p:nvSpPr>
        <p:spPr>
          <a:xfrm>
            <a:off x="746228" y="1073231"/>
            <a:ext cx="3054091" cy="4711539"/>
          </a:xfrm>
        </p:spPr>
        <p:txBody>
          <a:bodyPr anchor="ctr">
            <a:normAutofit/>
          </a:bodyPr>
          <a:lstStyle/>
          <a:p>
            <a:r>
              <a:rPr lang="da-DK" sz="3200" b="1">
                <a:solidFill>
                  <a:schemeClr val="bg1">
                    <a:lumMod val="85000"/>
                    <a:lumOff val="15000"/>
                  </a:schemeClr>
                </a:solidFill>
              </a:rPr>
              <a:t>Greenland in Top 10 and Top 20</a:t>
            </a:r>
            <a:br>
              <a:rPr lang="da-DK" sz="3200" b="1">
                <a:solidFill>
                  <a:schemeClr val="bg1">
                    <a:lumMod val="85000"/>
                    <a:lumOff val="15000"/>
                  </a:schemeClr>
                </a:solidFill>
              </a:rPr>
            </a:br>
            <a:endParaRPr lang="en-US" sz="3200">
              <a:solidFill>
                <a:schemeClr val="bg1">
                  <a:lumMod val="85000"/>
                  <a:lumOff val="15000"/>
                </a:schemeClr>
              </a:solidFill>
            </a:endParaRPr>
          </a:p>
        </p:txBody>
      </p:sp>
      <p:sp>
        <p:nvSpPr>
          <p:cNvPr id="10" name="Rectangle 9">
            <a:extLst>
              <a:ext uri="{FF2B5EF4-FFF2-40B4-BE49-F238E27FC236}">
                <a16:creationId xmlns:a16="http://schemas.microsoft.com/office/drawing/2014/main" xmlns="" id="{DFEE959E-BF10-4204-9556-D1707088D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DDD17B6A-CB37-4005-9681-A20AFCDC7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3B7BBDE9-DAED-40B0-A640-503C918D1C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C93C4820-E20B-0740-A113-E29E1CBF7FFD}"/>
              </a:ext>
            </a:extLst>
          </p:cNvPr>
          <p:cNvSpPr>
            <a:spLocks noGrp="1"/>
          </p:cNvSpPr>
          <p:nvPr>
            <p:ph idx="1"/>
          </p:nvPr>
        </p:nvSpPr>
        <p:spPr>
          <a:xfrm>
            <a:off x="4702629" y="1073231"/>
            <a:ext cx="6599582" cy="4711539"/>
          </a:xfrm>
        </p:spPr>
        <p:txBody>
          <a:bodyPr>
            <a:normAutofit/>
          </a:bodyPr>
          <a:lstStyle/>
          <a:p>
            <a:r>
              <a:rPr lang="da-DK" sz="2000">
                <a:solidFill>
                  <a:srgbClr val="FFFFFF"/>
                </a:solidFill>
              </a:rPr>
              <a:t>Greenland has been fairly overlooked as a destination in the past, but this autumn Greenland made the Lonely Planet Top 10 ’</a:t>
            </a:r>
            <a:r>
              <a:rPr lang="da-DK" sz="2000" b="1">
                <a:solidFill>
                  <a:srgbClr val="FFFFFF"/>
                </a:solidFill>
              </a:rPr>
              <a:t>Best in Travel 2016</a:t>
            </a:r>
            <a:r>
              <a:rPr lang="da-DK" sz="2000">
                <a:solidFill>
                  <a:srgbClr val="FFFFFF"/>
                </a:solidFill>
              </a:rPr>
              <a:t>’ and the National Geographic Traveler’s Top 20 ’</a:t>
            </a:r>
            <a:r>
              <a:rPr lang="da-DK" sz="2000" b="1">
                <a:solidFill>
                  <a:srgbClr val="FFFFFF"/>
                </a:solidFill>
              </a:rPr>
              <a:t>Best trips 2016</a:t>
            </a:r>
            <a:r>
              <a:rPr lang="da-DK" sz="2000">
                <a:solidFill>
                  <a:srgbClr val="FFFFFF"/>
                </a:solidFill>
              </a:rPr>
              <a:t>’. These are two of the most influential travel media in the world, and the placings can help boost Greenland in terms of demand in 2016. The listings have led to placings on other top 10/20 lists.</a:t>
            </a:r>
          </a:p>
          <a:p>
            <a:endParaRPr lang="en-US" sz="2000">
              <a:solidFill>
                <a:srgbClr val="FFFFFF"/>
              </a:solidFill>
            </a:endParaRPr>
          </a:p>
        </p:txBody>
      </p:sp>
    </p:spTree>
    <p:extLst>
      <p:ext uri="{BB962C8B-B14F-4D97-AF65-F5344CB8AC3E}">
        <p14:creationId xmlns:p14="http://schemas.microsoft.com/office/powerpoint/2010/main" val="1765713866"/>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18FFF8BA-E008-4068-851C-2CED296AC5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504BFA2-A249-3746-B0D5-9E2D3848CEFC}"/>
              </a:ext>
            </a:extLst>
          </p:cNvPr>
          <p:cNvSpPr>
            <a:spLocks noGrp="1"/>
          </p:cNvSpPr>
          <p:nvPr>
            <p:ph type="title"/>
          </p:nvPr>
        </p:nvSpPr>
        <p:spPr>
          <a:xfrm>
            <a:off x="581193" y="702156"/>
            <a:ext cx="4076153" cy="5156642"/>
          </a:xfrm>
        </p:spPr>
        <p:txBody>
          <a:bodyPr anchor="ctr">
            <a:normAutofit/>
          </a:bodyPr>
          <a:lstStyle/>
          <a:p>
            <a:r>
              <a:rPr lang="da-DK" sz="4400" b="1">
                <a:solidFill>
                  <a:schemeClr val="tx2"/>
                </a:solidFill>
              </a:rPr>
              <a:t>Growth in the Global Tourism</a:t>
            </a:r>
            <a:br>
              <a:rPr lang="da-DK" sz="4400" b="1">
                <a:solidFill>
                  <a:schemeClr val="tx2"/>
                </a:solidFill>
              </a:rPr>
            </a:br>
            <a:endParaRPr lang="en-US" sz="4400">
              <a:solidFill>
                <a:schemeClr val="tx2"/>
              </a:solidFill>
            </a:endParaRPr>
          </a:p>
        </p:txBody>
      </p:sp>
      <p:sp>
        <p:nvSpPr>
          <p:cNvPr id="10" name="Rectangle 9">
            <a:extLst>
              <a:ext uri="{FF2B5EF4-FFF2-40B4-BE49-F238E27FC236}">
                <a16:creationId xmlns:a16="http://schemas.microsoft.com/office/drawing/2014/main" xmlns="" id="{832B0DA7-13B0-4805-B9BD-9BFACCB233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3" y="457199"/>
            <a:ext cx="4210812" cy="949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D5D17921-1EF4-488E-A9AA-AC6B7F3CE9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6743" y="457201"/>
            <a:ext cx="6834067" cy="94996"/>
          </a:xfrm>
          <a:prstGeom prst="rect">
            <a:avLst/>
          </a:prstGeom>
          <a:solidFill>
            <a:srgbClr val="3C474C"/>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5A14A6B0-5D43-3549-9B76-567436BA0F9E}"/>
              </a:ext>
            </a:extLst>
          </p:cNvPr>
          <p:cNvSpPr>
            <a:spLocks noGrp="1"/>
          </p:cNvSpPr>
          <p:nvPr>
            <p:ph idx="1"/>
          </p:nvPr>
        </p:nvSpPr>
        <p:spPr>
          <a:xfrm>
            <a:off x="4776743" y="702156"/>
            <a:ext cx="6834065" cy="5156643"/>
          </a:xfrm>
        </p:spPr>
        <p:txBody>
          <a:bodyPr>
            <a:normAutofit/>
          </a:bodyPr>
          <a:lstStyle/>
          <a:p>
            <a:r>
              <a:rPr lang="da-DK" dirty="0"/>
              <a:t>Even </a:t>
            </a:r>
            <a:r>
              <a:rPr lang="da-DK" dirty="0" err="1"/>
              <a:t>during</a:t>
            </a:r>
            <a:r>
              <a:rPr lang="da-DK" dirty="0"/>
              <a:t> the </a:t>
            </a:r>
            <a:r>
              <a:rPr lang="da-DK" dirty="0" err="1"/>
              <a:t>financial</a:t>
            </a:r>
            <a:r>
              <a:rPr lang="da-DK" dirty="0"/>
              <a:t> </a:t>
            </a:r>
            <a:r>
              <a:rPr lang="da-DK" dirty="0" err="1"/>
              <a:t>crisis</a:t>
            </a:r>
            <a:r>
              <a:rPr lang="da-DK" dirty="0"/>
              <a:t> the global </a:t>
            </a:r>
            <a:r>
              <a:rPr lang="da-DK" dirty="0" err="1"/>
              <a:t>tourism</a:t>
            </a:r>
            <a:r>
              <a:rPr lang="da-DK" dirty="0"/>
              <a:t> has had a </a:t>
            </a:r>
            <a:r>
              <a:rPr lang="da-DK" dirty="0" err="1"/>
              <a:t>growth</a:t>
            </a:r>
            <a:r>
              <a:rPr lang="da-DK" dirty="0"/>
              <a:t> of a </a:t>
            </a:r>
            <a:r>
              <a:rPr lang="da-DK" dirty="0" err="1"/>
              <a:t>couple</a:t>
            </a:r>
            <a:r>
              <a:rPr lang="da-DK" dirty="0"/>
              <a:t> of percent. In </a:t>
            </a:r>
            <a:r>
              <a:rPr lang="da-DK" dirty="0" err="1"/>
              <a:t>later</a:t>
            </a:r>
            <a:r>
              <a:rPr lang="da-DK" dirty="0"/>
              <a:t> </a:t>
            </a:r>
            <a:r>
              <a:rPr lang="da-DK" dirty="0" err="1"/>
              <a:t>years</a:t>
            </a:r>
            <a:r>
              <a:rPr lang="da-DK" dirty="0"/>
              <a:t> </a:t>
            </a:r>
            <a:r>
              <a:rPr lang="da-DK" dirty="0" err="1"/>
              <a:t>this</a:t>
            </a:r>
            <a:r>
              <a:rPr lang="da-DK" dirty="0"/>
              <a:t> </a:t>
            </a:r>
            <a:r>
              <a:rPr lang="da-DK" dirty="0" err="1"/>
              <a:t>growth</a:t>
            </a:r>
            <a:r>
              <a:rPr lang="da-DK" dirty="0"/>
              <a:t> has </a:t>
            </a:r>
            <a:r>
              <a:rPr lang="da-DK" dirty="0" err="1"/>
              <a:t>increased</a:t>
            </a:r>
            <a:r>
              <a:rPr lang="da-DK" dirty="0"/>
              <a:t> </a:t>
            </a:r>
            <a:r>
              <a:rPr lang="da-DK" dirty="0" err="1"/>
              <a:t>especially</a:t>
            </a:r>
            <a:r>
              <a:rPr lang="da-DK" dirty="0"/>
              <a:t> in the ‘</a:t>
            </a:r>
            <a:r>
              <a:rPr lang="da-DK" dirty="0" err="1"/>
              <a:t>growth</a:t>
            </a:r>
            <a:r>
              <a:rPr lang="da-DK" dirty="0"/>
              <a:t> </a:t>
            </a:r>
            <a:r>
              <a:rPr lang="da-DK" dirty="0" err="1"/>
              <a:t>economies</a:t>
            </a:r>
            <a:r>
              <a:rPr lang="da-DK" dirty="0"/>
              <a:t>’ in South East Asia </a:t>
            </a:r>
            <a:r>
              <a:rPr lang="da-DK" dirty="0" err="1"/>
              <a:t>also</a:t>
            </a:r>
            <a:r>
              <a:rPr lang="da-DK" dirty="0"/>
              <a:t> in </a:t>
            </a:r>
            <a:r>
              <a:rPr lang="da-DK" dirty="0" err="1"/>
              <a:t>spite</a:t>
            </a:r>
            <a:r>
              <a:rPr lang="da-DK" dirty="0"/>
              <a:t> of the </a:t>
            </a:r>
            <a:r>
              <a:rPr lang="da-DK" dirty="0" err="1"/>
              <a:t>slowing</a:t>
            </a:r>
            <a:r>
              <a:rPr lang="da-DK" dirty="0"/>
              <a:t> of the </a:t>
            </a:r>
            <a:r>
              <a:rPr lang="da-DK" dirty="0" err="1"/>
              <a:t>growth</a:t>
            </a:r>
            <a:r>
              <a:rPr lang="da-DK" dirty="0"/>
              <a:t> of China. In the </a:t>
            </a:r>
            <a:r>
              <a:rPr lang="da-DK" dirty="0" err="1"/>
              <a:t>latest</a:t>
            </a:r>
            <a:r>
              <a:rPr lang="da-DK" dirty="0"/>
              <a:t> </a:t>
            </a:r>
            <a:r>
              <a:rPr lang="da-DK" dirty="0" err="1"/>
              <a:t>quarters</a:t>
            </a:r>
            <a:r>
              <a:rPr lang="da-DK" dirty="0"/>
              <a:t> Western </a:t>
            </a:r>
            <a:r>
              <a:rPr lang="da-DK" dirty="0" err="1"/>
              <a:t>countries</a:t>
            </a:r>
            <a:r>
              <a:rPr lang="da-DK" dirty="0"/>
              <a:t> </a:t>
            </a:r>
            <a:r>
              <a:rPr lang="da-DK" dirty="0" err="1"/>
              <a:t>such</a:t>
            </a:r>
            <a:r>
              <a:rPr lang="da-DK" dirty="0"/>
              <a:t> as USA and the UK have had </a:t>
            </a:r>
            <a:r>
              <a:rPr lang="da-DK" dirty="0" err="1"/>
              <a:t>growth</a:t>
            </a:r>
            <a:r>
              <a:rPr lang="da-DK" dirty="0"/>
              <a:t> rates of up to 9-10% (</a:t>
            </a:r>
            <a:r>
              <a:rPr lang="da-DK" dirty="0" err="1"/>
              <a:t>sources</a:t>
            </a:r>
            <a:r>
              <a:rPr lang="da-DK" dirty="0"/>
              <a:t>: national </a:t>
            </a:r>
            <a:r>
              <a:rPr lang="da-DK" dirty="0" err="1"/>
              <a:t>statistical</a:t>
            </a:r>
            <a:r>
              <a:rPr lang="da-DK" dirty="0"/>
              <a:t> </a:t>
            </a:r>
            <a:r>
              <a:rPr lang="da-DK" dirty="0" err="1"/>
              <a:t>offices</a:t>
            </a:r>
            <a:r>
              <a:rPr lang="da-DK" dirty="0"/>
              <a:t> and UNWTO), in the nearest international hub of Greenland, Keflavik, the </a:t>
            </a:r>
            <a:r>
              <a:rPr lang="da-DK" dirty="0" err="1"/>
              <a:t>high</a:t>
            </a:r>
            <a:r>
              <a:rPr lang="da-DK" dirty="0"/>
              <a:t> </a:t>
            </a:r>
            <a:r>
              <a:rPr lang="da-DK" dirty="0" err="1"/>
              <a:t>growth</a:t>
            </a:r>
            <a:r>
              <a:rPr lang="da-DK" dirty="0"/>
              <a:t> of USA and the UK </a:t>
            </a:r>
            <a:r>
              <a:rPr lang="da-DK" dirty="0" err="1"/>
              <a:t>can</a:t>
            </a:r>
            <a:r>
              <a:rPr lang="da-DK" dirty="0"/>
              <a:t> </a:t>
            </a:r>
            <a:r>
              <a:rPr lang="da-DK" dirty="0" err="1"/>
              <a:t>be</a:t>
            </a:r>
            <a:r>
              <a:rPr lang="da-DK" dirty="0"/>
              <a:t> </a:t>
            </a:r>
            <a:r>
              <a:rPr lang="da-DK" dirty="0" err="1"/>
              <a:t>detected</a:t>
            </a:r>
            <a:r>
              <a:rPr lang="da-DK" dirty="0"/>
              <a:t> (source: </a:t>
            </a:r>
            <a:r>
              <a:rPr lang="da-DK" dirty="0">
                <a:hlinkClick r:id="rId2" action="ppaction://hlinkfile"/>
              </a:rPr>
              <a:t>statice.is</a:t>
            </a:r>
            <a:r>
              <a:rPr lang="da-DK" dirty="0"/>
              <a:t>).</a:t>
            </a:r>
            <a:endParaRPr lang="da-DK"/>
          </a:p>
          <a:p>
            <a:endParaRPr lang="en-US" dirty="0"/>
          </a:p>
        </p:txBody>
      </p:sp>
    </p:spTree>
    <p:extLst>
      <p:ext uri="{BB962C8B-B14F-4D97-AF65-F5344CB8AC3E}">
        <p14:creationId xmlns:p14="http://schemas.microsoft.com/office/powerpoint/2010/main" val="34955334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kstfelt 3"/>
          <p:cNvSpPr txBox="1"/>
          <p:nvPr/>
        </p:nvSpPr>
        <p:spPr>
          <a:xfrm>
            <a:off x="1470869" y="304018"/>
            <a:ext cx="5687326" cy="461665"/>
          </a:xfrm>
          <a:prstGeom prst="rect">
            <a:avLst/>
          </a:prstGeom>
          <a:noFill/>
        </p:spPr>
        <p:txBody>
          <a:bodyPr wrap="none" rtlCol="0">
            <a:spAutoFit/>
          </a:bodyPr>
          <a:lstStyle/>
          <a:p>
            <a:r>
              <a:rPr lang="da-DK" sz="2400" dirty="0">
                <a:ea typeface="Pioneerbrush" charset="0"/>
                <a:cs typeface="Century Gothic"/>
              </a:rPr>
              <a:t>NUMBER OF TOURISTS IN GREENLAND 2015</a:t>
            </a:r>
          </a:p>
        </p:txBody>
      </p:sp>
      <p:pic>
        <p:nvPicPr>
          <p:cNvPr id="5" name="Billed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9074" y="889049"/>
            <a:ext cx="6159314" cy="5712060"/>
          </a:xfrm>
          <a:prstGeom prst="rect">
            <a:avLst/>
          </a:prstGeom>
        </p:spPr>
      </p:pic>
      <p:sp>
        <p:nvSpPr>
          <p:cNvPr id="6" name="Tekstfelt 5"/>
          <p:cNvSpPr txBox="1"/>
          <p:nvPr/>
        </p:nvSpPr>
        <p:spPr>
          <a:xfrm>
            <a:off x="7776762" y="1515523"/>
            <a:ext cx="3394375" cy="4493538"/>
          </a:xfrm>
          <a:prstGeom prst="rect">
            <a:avLst/>
          </a:prstGeom>
          <a:noFill/>
        </p:spPr>
        <p:txBody>
          <a:bodyPr wrap="square" rtlCol="0">
            <a:spAutoFit/>
          </a:bodyPr>
          <a:lstStyle/>
          <a:p>
            <a:r>
              <a:rPr lang="da-DK" sz="1300" dirty="0"/>
              <a:t>In 2015 it is, for the first time, possible to calculate excactly how many tourists that visited Greenland within one calendar year. </a:t>
            </a:r>
          </a:p>
          <a:p>
            <a:r>
              <a:rPr lang="da-DK" sz="1300" dirty="0"/>
              <a:t>The grapf to the left is to be understood as follows:</a:t>
            </a:r>
          </a:p>
          <a:p>
            <a:endParaRPr lang="da-DK" sz="1300" dirty="0"/>
          </a:p>
          <a:p>
            <a:r>
              <a:rPr lang="da-DK" sz="1300" dirty="0"/>
              <a:t>In 2015 there were </a:t>
            </a:r>
            <a:r>
              <a:rPr lang="da-DK" sz="1300" b="1" dirty="0"/>
              <a:t>22.390 cruise tourists</a:t>
            </a:r>
            <a:r>
              <a:rPr lang="da-DK" sz="1300" dirty="0"/>
              <a:t>, of which 6.148 cruise passengers are included in the flight passenger registrations, as they were flown out of Greenland at the end of their cruise</a:t>
            </a:r>
          </a:p>
          <a:p>
            <a:endParaRPr lang="da-DK" sz="1300" dirty="0"/>
          </a:p>
          <a:p>
            <a:r>
              <a:rPr lang="da-DK" sz="1300" dirty="0"/>
              <a:t>51.287 tourists have been registered on planes out of Greenland. When subtrackting the 6.148 cruise tourists that were flown out of Greenland via Kangerlussuaq, we end up with </a:t>
            </a:r>
            <a:r>
              <a:rPr lang="da-DK" sz="1300" b="1" dirty="0"/>
              <a:t>45.486 land-based tourists</a:t>
            </a:r>
          </a:p>
          <a:p>
            <a:endParaRPr lang="da-DK" sz="1300" b="1" i="1" dirty="0"/>
          </a:p>
          <a:p>
            <a:r>
              <a:rPr lang="da-DK" sz="1300" b="1" dirty="0"/>
              <a:t>Overall Greenland was visited by 67.876 tourists in 2015</a:t>
            </a:r>
            <a:endParaRPr lang="da-DK" sz="1300" dirty="0"/>
          </a:p>
          <a:p>
            <a:endParaRPr lang="da-DK" sz="1300" dirty="0"/>
          </a:p>
          <a:p>
            <a:r>
              <a:rPr lang="da-DK" sz="1300" dirty="0"/>
              <a:t> </a:t>
            </a:r>
          </a:p>
        </p:txBody>
      </p:sp>
      <p:sp>
        <p:nvSpPr>
          <p:cNvPr id="7" name="Tekstfelt 6"/>
          <p:cNvSpPr txBox="1"/>
          <p:nvPr/>
        </p:nvSpPr>
        <p:spPr>
          <a:xfrm>
            <a:off x="4875890" y="3893907"/>
            <a:ext cx="1215333" cy="307777"/>
          </a:xfrm>
          <a:prstGeom prst="rect">
            <a:avLst/>
          </a:prstGeom>
          <a:noFill/>
        </p:spPr>
        <p:txBody>
          <a:bodyPr wrap="none" rtlCol="0">
            <a:spAutoFit/>
          </a:bodyPr>
          <a:lstStyle/>
          <a:p>
            <a:r>
              <a:rPr lang="da-DK" sz="1400"/>
              <a:t>Source: stat.gl</a:t>
            </a:r>
          </a:p>
        </p:txBody>
      </p:sp>
      <p:sp>
        <p:nvSpPr>
          <p:cNvPr id="3" name="Tekstfelt 2"/>
          <p:cNvSpPr txBox="1"/>
          <p:nvPr/>
        </p:nvSpPr>
        <p:spPr>
          <a:xfrm>
            <a:off x="1794960" y="1016374"/>
            <a:ext cx="3405021" cy="615553"/>
          </a:xfrm>
          <a:prstGeom prst="rect">
            <a:avLst/>
          </a:prstGeom>
          <a:solidFill>
            <a:schemeClr val="bg1"/>
          </a:solidFill>
        </p:spPr>
        <p:txBody>
          <a:bodyPr wrap="square" rtlCol="0">
            <a:spAutoFit/>
          </a:bodyPr>
          <a:lstStyle/>
          <a:p>
            <a:r>
              <a:rPr lang="da-DK" sz="1700" b="1"/>
              <a:t>Greenland – tourists by plane and</a:t>
            </a:r>
          </a:p>
          <a:p>
            <a:r>
              <a:rPr lang="da-DK" sz="1700" b="1"/>
              <a:t>cruise guests 2015</a:t>
            </a:r>
          </a:p>
        </p:txBody>
      </p:sp>
      <p:sp>
        <p:nvSpPr>
          <p:cNvPr id="8" name="Tekstfelt 7"/>
          <p:cNvSpPr txBox="1"/>
          <p:nvPr/>
        </p:nvSpPr>
        <p:spPr>
          <a:xfrm>
            <a:off x="5199981" y="1666548"/>
            <a:ext cx="2138368" cy="600164"/>
          </a:xfrm>
          <a:prstGeom prst="rect">
            <a:avLst/>
          </a:prstGeom>
          <a:solidFill>
            <a:schemeClr val="bg1"/>
          </a:solidFill>
        </p:spPr>
        <p:txBody>
          <a:bodyPr wrap="square" rtlCol="0">
            <a:spAutoFit/>
          </a:bodyPr>
          <a:lstStyle/>
          <a:p>
            <a:r>
              <a:rPr lang="da-DK" sz="1100"/>
              <a:t>Number of tourists by plane, apart from cruise guests exchanged via plane </a:t>
            </a:r>
          </a:p>
        </p:txBody>
      </p:sp>
      <p:sp>
        <p:nvSpPr>
          <p:cNvPr id="9" name="Tekstfelt 8"/>
          <p:cNvSpPr txBox="1"/>
          <p:nvPr/>
        </p:nvSpPr>
        <p:spPr>
          <a:xfrm>
            <a:off x="5209112" y="2266712"/>
            <a:ext cx="2314431" cy="430887"/>
          </a:xfrm>
          <a:prstGeom prst="rect">
            <a:avLst/>
          </a:prstGeom>
          <a:solidFill>
            <a:schemeClr val="bg1"/>
          </a:solidFill>
        </p:spPr>
        <p:txBody>
          <a:bodyPr wrap="square" rtlCol="0">
            <a:spAutoFit/>
          </a:bodyPr>
          <a:lstStyle/>
          <a:p>
            <a:r>
              <a:rPr lang="da-DK" sz="1100"/>
              <a:t>Number of cruise guests that travelled out of Greenland by plane</a:t>
            </a:r>
          </a:p>
        </p:txBody>
      </p:sp>
      <p:sp>
        <p:nvSpPr>
          <p:cNvPr id="10" name="Tekstfelt 9"/>
          <p:cNvSpPr txBox="1"/>
          <p:nvPr/>
        </p:nvSpPr>
        <p:spPr>
          <a:xfrm>
            <a:off x="5209112" y="2697599"/>
            <a:ext cx="2314431" cy="430887"/>
          </a:xfrm>
          <a:prstGeom prst="rect">
            <a:avLst/>
          </a:prstGeom>
          <a:solidFill>
            <a:schemeClr val="bg1"/>
          </a:solidFill>
        </p:spPr>
        <p:txBody>
          <a:bodyPr wrap="square" rtlCol="0">
            <a:spAutoFit/>
          </a:bodyPr>
          <a:lstStyle/>
          <a:p>
            <a:r>
              <a:rPr lang="da-DK" sz="1100"/>
              <a:t>Number of cruise guests that travelled out of Greenland by ship</a:t>
            </a:r>
          </a:p>
        </p:txBody>
      </p:sp>
    </p:spTree>
    <p:extLst>
      <p:ext uri="{BB962C8B-B14F-4D97-AF65-F5344CB8AC3E}">
        <p14:creationId xmlns:p14="http://schemas.microsoft.com/office/powerpoint/2010/main" val="7482293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kstfelt 3"/>
          <p:cNvSpPr txBox="1"/>
          <p:nvPr/>
        </p:nvSpPr>
        <p:spPr>
          <a:xfrm>
            <a:off x="498616" y="257716"/>
            <a:ext cx="3983398" cy="461665"/>
          </a:xfrm>
          <a:prstGeom prst="rect">
            <a:avLst/>
          </a:prstGeom>
          <a:noFill/>
        </p:spPr>
        <p:txBody>
          <a:bodyPr wrap="none" rtlCol="0">
            <a:spAutoFit/>
          </a:bodyPr>
          <a:lstStyle/>
          <a:p>
            <a:r>
              <a:rPr lang="da-DK" sz="2400" dirty="0">
                <a:ea typeface="Pioneerbrush" charset="0"/>
                <a:cs typeface="Pioneerbrush" charset="0"/>
              </a:rPr>
              <a:t>FLIGHT PASSENGER STATISTICS</a:t>
            </a:r>
          </a:p>
        </p:txBody>
      </p:sp>
      <p:pic>
        <p:nvPicPr>
          <p:cNvPr id="2" name="Billed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1567" y="2122155"/>
            <a:ext cx="8150031" cy="4447523"/>
          </a:xfrm>
          <a:prstGeom prst="rect">
            <a:avLst/>
          </a:prstGeom>
        </p:spPr>
      </p:pic>
      <p:sp>
        <p:nvSpPr>
          <p:cNvPr id="5" name="Tekstfelt 4"/>
          <p:cNvSpPr txBox="1"/>
          <p:nvPr/>
        </p:nvSpPr>
        <p:spPr>
          <a:xfrm>
            <a:off x="5025716" y="2728042"/>
            <a:ext cx="2284060" cy="2677656"/>
          </a:xfrm>
          <a:prstGeom prst="rect">
            <a:avLst/>
          </a:prstGeom>
          <a:noFill/>
        </p:spPr>
        <p:txBody>
          <a:bodyPr wrap="square" rtlCol="0">
            <a:spAutoFit/>
          </a:bodyPr>
          <a:lstStyle/>
          <a:p>
            <a:r>
              <a:rPr lang="da-DK" sz="1200" b="1" dirty="0"/>
              <a:t>11.3% </a:t>
            </a:r>
            <a:r>
              <a:rPr lang="da-DK" sz="1200" dirty="0" err="1"/>
              <a:t>increase</a:t>
            </a:r>
            <a:r>
              <a:rPr lang="da-DK" sz="1200" dirty="0"/>
              <a:t> in the total </a:t>
            </a:r>
            <a:r>
              <a:rPr lang="da-DK" sz="1200" dirty="0" err="1"/>
              <a:t>number</a:t>
            </a:r>
            <a:r>
              <a:rPr lang="da-DK" sz="1200" dirty="0"/>
              <a:t> of </a:t>
            </a:r>
            <a:r>
              <a:rPr lang="da-DK" sz="1200" dirty="0" err="1"/>
              <a:t>flight</a:t>
            </a:r>
            <a:r>
              <a:rPr lang="da-DK" sz="1200" dirty="0"/>
              <a:t> </a:t>
            </a:r>
            <a:r>
              <a:rPr lang="da-DK" sz="1200" dirty="0" err="1"/>
              <a:t>passengers</a:t>
            </a:r>
            <a:r>
              <a:rPr lang="da-DK" sz="1200" dirty="0"/>
              <a:t> </a:t>
            </a:r>
          </a:p>
          <a:p>
            <a:r>
              <a:rPr lang="da-DK" sz="1200" dirty="0"/>
              <a:t>in Q3-4 2015 vs Q3-4 2014</a:t>
            </a:r>
          </a:p>
          <a:p>
            <a:endParaRPr lang="da-DK" sz="1200" dirty="0"/>
          </a:p>
          <a:p>
            <a:r>
              <a:rPr lang="da-DK" sz="1200" b="1" dirty="0"/>
              <a:t>23.8% </a:t>
            </a:r>
            <a:r>
              <a:rPr lang="da-DK" sz="1200" dirty="0" err="1"/>
              <a:t>increase</a:t>
            </a:r>
            <a:r>
              <a:rPr lang="da-DK" sz="1200" dirty="0"/>
              <a:t> in the </a:t>
            </a:r>
            <a:r>
              <a:rPr lang="da-DK" sz="1200" dirty="0" err="1"/>
              <a:t>number</a:t>
            </a:r>
            <a:r>
              <a:rPr lang="da-DK" sz="1200" dirty="0"/>
              <a:t> of </a:t>
            </a:r>
            <a:r>
              <a:rPr lang="da-DK" sz="1200" i="1" dirty="0" err="1"/>
              <a:t>tourists</a:t>
            </a:r>
            <a:endParaRPr lang="da-DK" sz="1200" i="1" dirty="0"/>
          </a:p>
          <a:p>
            <a:r>
              <a:rPr lang="da-DK" sz="1200" dirty="0"/>
              <a:t>(</a:t>
            </a:r>
            <a:r>
              <a:rPr lang="da-DK" sz="1200" dirty="0" err="1"/>
              <a:t>excl</a:t>
            </a:r>
            <a:r>
              <a:rPr lang="da-DK" sz="1200" dirty="0"/>
              <a:t>. residents of GL) in Q3-4 2015 vs Q3-4 2014</a:t>
            </a:r>
          </a:p>
          <a:p>
            <a:endParaRPr lang="da-DK" sz="1200" dirty="0"/>
          </a:p>
          <a:p>
            <a:r>
              <a:rPr lang="da-DK" sz="1200" b="1" dirty="0"/>
              <a:t>49.4% </a:t>
            </a:r>
            <a:r>
              <a:rPr lang="da-DK" sz="1200" dirty="0" err="1"/>
              <a:t>increase</a:t>
            </a:r>
            <a:r>
              <a:rPr lang="da-DK" sz="1200" dirty="0"/>
              <a:t> in the </a:t>
            </a:r>
            <a:r>
              <a:rPr lang="da-DK" sz="1200" dirty="0" err="1"/>
              <a:t>number</a:t>
            </a:r>
            <a:r>
              <a:rPr lang="da-DK" sz="1200" dirty="0"/>
              <a:t> of </a:t>
            </a:r>
            <a:r>
              <a:rPr lang="da-DK" sz="1200" i="1" dirty="0"/>
              <a:t>international </a:t>
            </a:r>
            <a:r>
              <a:rPr lang="da-DK" sz="1200" i="1" dirty="0" err="1"/>
              <a:t>tourists</a:t>
            </a:r>
            <a:endParaRPr lang="da-DK" sz="1200" i="1" dirty="0"/>
          </a:p>
          <a:p>
            <a:r>
              <a:rPr lang="da-DK" sz="1200" dirty="0"/>
              <a:t>(</a:t>
            </a:r>
            <a:r>
              <a:rPr lang="da-DK" sz="1200" dirty="0" err="1"/>
              <a:t>excl</a:t>
            </a:r>
            <a:r>
              <a:rPr lang="da-DK" sz="1200" dirty="0"/>
              <a:t>. residents of GL and DK) in Q3-4 2015 vs Q3-4 2014		</a:t>
            </a:r>
          </a:p>
        </p:txBody>
      </p:sp>
      <p:sp>
        <p:nvSpPr>
          <p:cNvPr id="6" name="Tekstfelt 5"/>
          <p:cNvSpPr txBox="1"/>
          <p:nvPr/>
        </p:nvSpPr>
        <p:spPr>
          <a:xfrm>
            <a:off x="8587439" y="2144092"/>
            <a:ext cx="3265036" cy="3693319"/>
          </a:xfrm>
          <a:prstGeom prst="rect">
            <a:avLst/>
          </a:prstGeom>
          <a:noFill/>
        </p:spPr>
        <p:txBody>
          <a:bodyPr wrap="square" rtlCol="0">
            <a:spAutoFit/>
          </a:bodyPr>
          <a:lstStyle/>
          <a:p>
            <a:r>
              <a:rPr lang="da-DK" sz="1300" dirty="0" err="1"/>
              <a:t>We</a:t>
            </a:r>
            <a:r>
              <a:rPr lang="da-DK" sz="1300" dirty="0"/>
              <a:t> </a:t>
            </a:r>
            <a:r>
              <a:rPr lang="da-DK" sz="1300" dirty="0" err="1"/>
              <a:t>are</a:t>
            </a:r>
            <a:r>
              <a:rPr lang="da-DK" sz="1300" dirty="0"/>
              <a:t> </a:t>
            </a:r>
            <a:r>
              <a:rPr lang="da-DK" sz="1300" dirty="0" err="1"/>
              <a:t>experiencing</a:t>
            </a:r>
            <a:r>
              <a:rPr lang="da-DK" sz="1300" dirty="0"/>
              <a:t> a </a:t>
            </a:r>
            <a:r>
              <a:rPr lang="da-DK" sz="1300" dirty="0" err="1"/>
              <a:t>strong</a:t>
            </a:r>
            <a:r>
              <a:rPr lang="da-DK" sz="1300" dirty="0"/>
              <a:t> </a:t>
            </a:r>
            <a:r>
              <a:rPr lang="da-DK" sz="1300" dirty="0" err="1"/>
              <a:t>growth</a:t>
            </a:r>
            <a:r>
              <a:rPr lang="da-DK" sz="1300" dirty="0"/>
              <a:t> in </a:t>
            </a:r>
            <a:r>
              <a:rPr lang="da-DK" sz="1300" dirty="0" err="1"/>
              <a:t>Other</a:t>
            </a:r>
            <a:r>
              <a:rPr lang="da-DK" sz="1300" dirty="0"/>
              <a:t> European, Germany, USA, France, Canada, </a:t>
            </a:r>
            <a:r>
              <a:rPr lang="da-DK" sz="1300" dirty="0" err="1"/>
              <a:t>Iceland</a:t>
            </a:r>
            <a:r>
              <a:rPr lang="da-DK" sz="1300" dirty="0"/>
              <a:t> and China. </a:t>
            </a:r>
            <a:r>
              <a:rPr lang="da-DK" sz="1300" dirty="0" err="1"/>
              <a:t>After</a:t>
            </a:r>
            <a:r>
              <a:rPr lang="da-DK" sz="1300" dirty="0"/>
              <a:t> Denmark </a:t>
            </a:r>
            <a:r>
              <a:rPr lang="da-DK" sz="1300" dirty="0" err="1"/>
              <a:t>they</a:t>
            </a:r>
            <a:r>
              <a:rPr lang="da-DK" sz="1300" dirty="0"/>
              <a:t> </a:t>
            </a:r>
            <a:r>
              <a:rPr lang="da-DK" sz="1300" dirty="0" err="1"/>
              <a:t>represent</a:t>
            </a:r>
            <a:r>
              <a:rPr lang="da-DK" sz="1300" dirty="0"/>
              <a:t> the </a:t>
            </a:r>
            <a:r>
              <a:rPr lang="da-DK" sz="1300" dirty="0" err="1"/>
              <a:t>largest</a:t>
            </a:r>
            <a:r>
              <a:rPr lang="da-DK" sz="1300" dirty="0"/>
              <a:t> </a:t>
            </a:r>
            <a:r>
              <a:rPr lang="da-DK" sz="1300" dirty="0" err="1"/>
              <a:t>markets</a:t>
            </a:r>
            <a:r>
              <a:rPr lang="da-DK" sz="1300" dirty="0"/>
              <a:t>. </a:t>
            </a:r>
          </a:p>
          <a:p>
            <a:endParaRPr lang="da-DK" sz="1300" dirty="0"/>
          </a:p>
          <a:p>
            <a:r>
              <a:rPr lang="da-DK" sz="1300" dirty="0"/>
              <a:t>To </a:t>
            </a:r>
            <a:r>
              <a:rPr lang="da-DK" sz="1300" dirty="0" err="1"/>
              <a:t>gain</a:t>
            </a:r>
            <a:r>
              <a:rPr lang="da-DK" sz="1300" dirty="0"/>
              <a:t> more </a:t>
            </a:r>
            <a:r>
              <a:rPr lang="da-DK" sz="1300" dirty="0" err="1"/>
              <a:t>insight</a:t>
            </a:r>
            <a:r>
              <a:rPr lang="da-DK" sz="1300" dirty="0"/>
              <a:t> </a:t>
            </a:r>
            <a:r>
              <a:rPr lang="da-DK" sz="1300" dirty="0" err="1"/>
              <a:t>into</a:t>
            </a:r>
            <a:r>
              <a:rPr lang="da-DK" sz="1300" dirty="0"/>
              <a:t> the </a:t>
            </a:r>
            <a:r>
              <a:rPr lang="da-DK" sz="1300" dirty="0" err="1"/>
              <a:t>category</a:t>
            </a:r>
            <a:r>
              <a:rPr lang="da-DK" sz="1300" dirty="0"/>
              <a:t> </a:t>
            </a:r>
            <a:r>
              <a:rPr lang="da-DK" sz="1300" dirty="0" err="1"/>
              <a:t>Other</a:t>
            </a:r>
            <a:r>
              <a:rPr lang="da-DK" sz="1300" dirty="0"/>
              <a:t> European (country) </a:t>
            </a:r>
            <a:r>
              <a:rPr lang="da-DK" sz="1300" dirty="0" err="1"/>
              <a:t>along</a:t>
            </a:r>
            <a:r>
              <a:rPr lang="da-DK" sz="1300" dirty="0"/>
              <a:t> with </a:t>
            </a:r>
            <a:r>
              <a:rPr lang="da-DK" sz="1300" dirty="0" err="1"/>
              <a:t>Mittarfeqarfiit</a:t>
            </a:r>
            <a:r>
              <a:rPr lang="da-DK" sz="1300" dirty="0"/>
              <a:t> </a:t>
            </a:r>
            <a:r>
              <a:rPr lang="da-DK" sz="1300" dirty="0" err="1"/>
              <a:t>we</a:t>
            </a:r>
            <a:r>
              <a:rPr lang="da-DK" sz="1300" dirty="0"/>
              <a:t> have </a:t>
            </a:r>
            <a:r>
              <a:rPr lang="da-DK" sz="1300" dirty="0" err="1"/>
              <a:t>added</a:t>
            </a:r>
            <a:r>
              <a:rPr lang="da-DK" sz="1300" dirty="0"/>
              <a:t> </a:t>
            </a:r>
            <a:r>
              <a:rPr lang="da-DK" sz="1300" dirty="0" err="1"/>
              <a:t>Austria</a:t>
            </a:r>
            <a:r>
              <a:rPr lang="da-DK" sz="1300" dirty="0"/>
              <a:t>, </a:t>
            </a:r>
            <a:r>
              <a:rPr lang="da-DK" sz="1300" dirty="0" err="1"/>
              <a:t>Switzerland</a:t>
            </a:r>
            <a:r>
              <a:rPr lang="da-DK" sz="1300" dirty="0"/>
              <a:t>, Holland and </a:t>
            </a:r>
            <a:r>
              <a:rPr lang="da-DK" sz="1300" dirty="0" err="1"/>
              <a:t>Poland</a:t>
            </a:r>
            <a:r>
              <a:rPr lang="da-DK" sz="1300" dirty="0"/>
              <a:t> from 2016. </a:t>
            </a:r>
            <a:r>
              <a:rPr lang="da-DK" sz="1300" dirty="0" err="1"/>
              <a:t>Furthermore</a:t>
            </a:r>
            <a:r>
              <a:rPr lang="da-DK" sz="1300" dirty="0"/>
              <a:t> the </a:t>
            </a:r>
            <a:r>
              <a:rPr lang="da-DK" sz="1300" dirty="0" err="1"/>
              <a:t>following</a:t>
            </a:r>
            <a:r>
              <a:rPr lang="da-DK" sz="1300" dirty="0"/>
              <a:t> </a:t>
            </a:r>
            <a:r>
              <a:rPr lang="da-DK" sz="1300" dirty="0" err="1"/>
              <a:t>Asian</a:t>
            </a:r>
            <a:r>
              <a:rPr lang="da-DK" sz="1300" dirty="0"/>
              <a:t> </a:t>
            </a:r>
            <a:r>
              <a:rPr lang="da-DK" sz="1300" dirty="0" err="1"/>
              <a:t>countries</a:t>
            </a:r>
            <a:r>
              <a:rPr lang="da-DK" sz="1300" dirty="0"/>
              <a:t> have </a:t>
            </a:r>
            <a:r>
              <a:rPr lang="da-DK" sz="1300" dirty="0" err="1"/>
              <a:t>been</a:t>
            </a:r>
            <a:r>
              <a:rPr lang="da-DK" sz="1300" dirty="0"/>
              <a:t> </a:t>
            </a:r>
            <a:r>
              <a:rPr lang="da-DK" sz="1300" dirty="0" err="1"/>
              <a:t>added</a:t>
            </a:r>
            <a:r>
              <a:rPr lang="da-DK" sz="1300" dirty="0"/>
              <a:t>: Hong Kong, Singapore, Malaysia, </a:t>
            </a:r>
            <a:r>
              <a:rPr lang="da-DK" sz="1300" dirty="0" err="1"/>
              <a:t>Indonesia</a:t>
            </a:r>
            <a:r>
              <a:rPr lang="da-DK" sz="1300" dirty="0"/>
              <a:t>, South Korea and Australia.</a:t>
            </a:r>
          </a:p>
          <a:p>
            <a:endParaRPr lang="da-DK" sz="1300" dirty="0"/>
          </a:p>
          <a:p>
            <a:r>
              <a:rPr lang="da-DK" sz="1300" dirty="0"/>
              <a:t>Thus the </a:t>
            </a:r>
            <a:r>
              <a:rPr lang="da-DK" sz="1300" dirty="0" err="1"/>
              <a:t>maximum</a:t>
            </a:r>
            <a:r>
              <a:rPr lang="da-DK" sz="1300" dirty="0"/>
              <a:t> 26 </a:t>
            </a:r>
            <a:r>
              <a:rPr lang="da-DK" sz="1300" dirty="0" err="1"/>
              <a:t>countries</a:t>
            </a:r>
            <a:r>
              <a:rPr lang="da-DK" sz="1300" dirty="0"/>
              <a:t> </a:t>
            </a:r>
            <a:r>
              <a:rPr lang="da-DK" sz="1300" dirty="0" err="1"/>
              <a:t>are</a:t>
            </a:r>
            <a:r>
              <a:rPr lang="da-DK" sz="1300" dirty="0"/>
              <a:t> </a:t>
            </a:r>
            <a:r>
              <a:rPr lang="da-DK" sz="1300" dirty="0" err="1"/>
              <a:t>registered</a:t>
            </a:r>
            <a:r>
              <a:rPr lang="da-DK" sz="1300" dirty="0"/>
              <a:t> </a:t>
            </a:r>
            <a:r>
              <a:rPr lang="da-DK" sz="1300" dirty="0" err="1"/>
              <a:t>according</a:t>
            </a:r>
            <a:r>
              <a:rPr lang="da-DK" sz="1300" dirty="0"/>
              <a:t> to the </a:t>
            </a:r>
            <a:r>
              <a:rPr lang="da-DK" sz="1300" dirty="0" err="1"/>
              <a:t>contract</a:t>
            </a:r>
            <a:r>
              <a:rPr lang="da-DK" sz="1300" dirty="0"/>
              <a:t> with </a:t>
            </a:r>
            <a:r>
              <a:rPr lang="da-DK" sz="1300" dirty="0" err="1"/>
              <a:t>Mittarfeqarfiit</a:t>
            </a:r>
            <a:r>
              <a:rPr lang="da-DK" sz="1300" dirty="0"/>
              <a:t>, as the </a:t>
            </a:r>
            <a:r>
              <a:rPr lang="da-DK" sz="1300" dirty="0" err="1"/>
              <a:t>registration</a:t>
            </a:r>
            <a:r>
              <a:rPr lang="da-DK" sz="1300" dirty="0"/>
              <a:t> must </a:t>
            </a:r>
            <a:r>
              <a:rPr lang="da-DK" sz="1300" dirty="0" err="1"/>
              <a:t>be</a:t>
            </a:r>
            <a:r>
              <a:rPr lang="da-DK" sz="1300" dirty="0"/>
              <a:t> </a:t>
            </a:r>
            <a:r>
              <a:rPr lang="da-DK" sz="1300" dirty="0" err="1"/>
              <a:t>completed</a:t>
            </a:r>
            <a:r>
              <a:rPr lang="da-DK" sz="1300" dirty="0"/>
              <a:t> with just </a:t>
            </a:r>
            <a:r>
              <a:rPr lang="da-DK" sz="1300" dirty="0" err="1"/>
              <a:t>one</a:t>
            </a:r>
            <a:r>
              <a:rPr lang="da-DK" sz="1300" dirty="0"/>
              <a:t> </a:t>
            </a:r>
            <a:r>
              <a:rPr lang="da-DK" sz="1300" dirty="0" err="1"/>
              <a:t>click</a:t>
            </a:r>
            <a:r>
              <a:rPr lang="da-DK" sz="1300" dirty="0"/>
              <a:t> on an iPad in </a:t>
            </a:r>
            <a:r>
              <a:rPr lang="da-DK" sz="1300" dirty="0" err="1"/>
              <a:t>airport</a:t>
            </a:r>
            <a:r>
              <a:rPr lang="da-DK" sz="1300" dirty="0"/>
              <a:t> </a:t>
            </a:r>
            <a:r>
              <a:rPr lang="da-DK" sz="1300" dirty="0" err="1"/>
              <a:t>security</a:t>
            </a:r>
            <a:r>
              <a:rPr lang="da-DK" sz="1300" dirty="0"/>
              <a:t>.</a:t>
            </a:r>
          </a:p>
        </p:txBody>
      </p:sp>
      <p:sp>
        <p:nvSpPr>
          <p:cNvPr id="7" name="Tekstfelt 6"/>
          <p:cNvSpPr txBox="1"/>
          <p:nvPr/>
        </p:nvSpPr>
        <p:spPr>
          <a:xfrm>
            <a:off x="6408842" y="6069460"/>
            <a:ext cx="994183" cy="261610"/>
          </a:xfrm>
          <a:prstGeom prst="rect">
            <a:avLst/>
          </a:prstGeom>
          <a:noFill/>
        </p:spPr>
        <p:txBody>
          <a:bodyPr wrap="none" rtlCol="0">
            <a:spAutoFit/>
          </a:bodyPr>
          <a:lstStyle/>
          <a:p>
            <a:r>
              <a:rPr lang="da-DK" sz="1100" dirty="0"/>
              <a:t>Source: stat.gl</a:t>
            </a:r>
          </a:p>
        </p:txBody>
      </p:sp>
      <p:sp>
        <p:nvSpPr>
          <p:cNvPr id="8" name="Tekstfelt 7"/>
          <p:cNvSpPr txBox="1"/>
          <p:nvPr/>
        </p:nvSpPr>
        <p:spPr>
          <a:xfrm>
            <a:off x="498615" y="914402"/>
            <a:ext cx="11180241" cy="1092607"/>
          </a:xfrm>
          <a:prstGeom prst="rect">
            <a:avLst/>
          </a:prstGeom>
          <a:noFill/>
        </p:spPr>
        <p:txBody>
          <a:bodyPr wrap="square" rtlCol="0">
            <a:spAutoFit/>
          </a:bodyPr>
          <a:lstStyle/>
          <a:p>
            <a:r>
              <a:rPr lang="da-DK" sz="1300" dirty="0"/>
              <a:t>Q3-4 2015 </a:t>
            </a:r>
            <a:r>
              <a:rPr lang="da-DK" sz="1300" dirty="0" err="1"/>
              <a:t>was</a:t>
            </a:r>
            <a:r>
              <a:rPr lang="da-DK" sz="1300" dirty="0"/>
              <a:t> </a:t>
            </a:r>
            <a:r>
              <a:rPr lang="da-DK" sz="1300" dirty="0" err="1"/>
              <a:t>characterized</a:t>
            </a:r>
            <a:r>
              <a:rPr lang="da-DK" sz="1300" dirty="0"/>
              <a:t> by </a:t>
            </a:r>
            <a:r>
              <a:rPr lang="da-DK" sz="1300" dirty="0" err="1"/>
              <a:t>strong</a:t>
            </a:r>
            <a:r>
              <a:rPr lang="da-DK" sz="1300" dirty="0"/>
              <a:t> </a:t>
            </a:r>
            <a:r>
              <a:rPr lang="da-DK" sz="1300" dirty="0" err="1"/>
              <a:t>growth</a:t>
            </a:r>
            <a:r>
              <a:rPr lang="da-DK" sz="1300" dirty="0"/>
              <a:t> in the </a:t>
            </a:r>
            <a:r>
              <a:rPr lang="da-DK" sz="1300" dirty="0" err="1"/>
              <a:t>category</a:t>
            </a:r>
            <a:r>
              <a:rPr lang="da-DK" sz="1300" dirty="0"/>
              <a:t> of </a:t>
            </a:r>
            <a:r>
              <a:rPr lang="da-DK" sz="1300" i="1" dirty="0"/>
              <a:t>international </a:t>
            </a:r>
            <a:r>
              <a:rPr lang="da-DK" sz="1300" i="1" dirty="0" err="1"/>
              <a:t>tourists</a:t>
            </a:r>
            <a:r>
              <a:rPr lang="da-DK" sz="1300" i="1" dirty="0"/>
              <a:t> </a:t>
            </a:r>
            <a:r>
              <a:rPr lang="da-DK" sz="1300" dirty="0"/>
              <a:t>of</a:t>
            </a:r>
            <a:r>
              <a:rPr lang="da-DK" sz="1300" i="1" dirty="0"/>
              <a:t> </a:t>
            </a:r>
            <a:r>
              <a:rPr lang="da-DK" sz="1300" b="1" dirty="0"/>
              <a:t>49.4% </a:t>
            </a:r>
            <a:r>
              <a:rPr lang="da-DK" sz="1300" dirty="0"/>
              <a:t>(</a:t>
            </a:r>
            <a:r>
              <a:rPr lang="da-DK" sz="1300" dirty="0" err="1"/>
              <a:t>excl</a:t>
            </a:r>
            <a:r>
              <a:rPr lang="da-DK" sz="1300" dirty="0"/>
              <a:t>. residents of GL and DK). Q3-4 2015 at the same time </a:t>
            </a:r>
            <a:r>
              <a:rPr lang="da-DK" sz="1300" dirty="0" err="1"/>
              <a:t>saw</a:t>
            </a:r>
            <a:r>
              <a:rPr lang="da-DK" sz="1300" dirty="0"/>
              <a:t> </a:t>
            </a:r>
            <a:r>
              <a:rPr lang="da-DK" sz="1300" b="1" dirty="0"/>
              <a:t>8.8% </a:t>
            </a:r>
            <a:r>
              <a:rPr lang="da-DK" sz="1300" dirty="0" err="1"/>
              <a:t>fewer</a:t>
            </a:r>
            <a:r>
              <a:rPr lang="da-DK" sz="1300" dirty="0"/>
              <a:t> GL residents </a:t>
            </a:r>
            <a:r>
              <a:rPr lang="da-DK" sz="1300" dirty="0" err="1"/>
              <a:t>compared</a:t>
            </a:r>
            <a:r>
              <a:rPr lang="da-DK" sz="1300" dirty="0"/>
              <a:t> to the same </a:t>
            </a:r>
            <a:r>
              <a:rPr lang="da-DK" sz="1300" dirty="0" err="1"/>
              <a:t>period</a:t>
            </a:r>
            <a:r>
              <a:rPr lang="da-DK" sz="1300" dirty="0"/>
              <a:t> in 2014. The </a:t>
            </a:r>
            <a:r>
              <a:rPr lang="da-DK" sz="1300" dirty="0" err="1"/>
              <a:t>number</a:t>
            </a:r>
            <a:r>
              <a:rPr lang="da-DK" sz="1300" dirty="0"/>
              <a:t> of DK residents is status quo. </a:t>
            </a:r>
            <a:r>
              <a:rPr lang="da-DK" sz="1300" dirty="0" err="1"/>
              <a:t>Every</a:t>
            </a:r>
            <a:r>
              <a:rPr lang="da-DK" sz="1300" dirty="0"/>
              <a:t> </a:t>
            </a:r>
            <a:r>
              <a:rPr lang="da-DK" sz="1300" dirty="0" err="1"/>
              <a:t>second</a:t>
            </a:r>
            <a:r>
              <a:rPr lang="da-DK" sz="1300" dirty="0"/>
              <a:t> </a:t>
            </a:r>
            <a:r>
              <a:rPr lang="da-DK" sz="1300" dirty="0" err="1"/>
              <a:t>flight</a:t>
            </a:r>
            <a:r>
              <a:rPr lang="da-DK" sz="1300" dirty="0"/>
              <a:t> </a:t>
            </a:r>
            <a:r>
              <a:rPr lang="da-DK" sz="1300" dirty="0" err="1"/>
              <a:t>passenger</a:t>
            </a:r>
            <a:r>
              <a:rPr lang="da-DK" sz="1300" dirty="0"/>
              <a:t> in Q3-4 2015 is a resident of a </a:t>
            </a:r>
            <a:r>
              <a:rPr lang="da-DK" sz="1300" dirty="0" err="1"/>
              <a:t>different</a:t>
            </a:r>
            <a:r>
              <a:rPr lang="da-DK" sz="1300" dirty="0"/>
              <a:t> country </a:t>
            </a:r>
            <a:r>
              <a:rPr lang="da-DK" sz="1300" dirty="0" err="1"/>
              <a:t>than</a:t>
            </a:r>
            <a:r>
              <a:rPr lang="da-DK" sz="1300" dirty="0"/>
              <a:t> GL and DK. In 2014 the same </a:t>
            </a:r>
            <a:r>
              <a:rPr lang="da-DK" sz="1300" dirty="0" err="1"/>
              <a:t>could</a:t>
            </a:r>
            <a:r>
              <a:rPr lang="da-DK" sz="1300" dirty="0"/>
              <a:t> </a:t>
            </a:r>
            <a:r>
              <a:rPr lang="da-DK" sz="1300" dirty="0" err="1"/>
              <a:t>only</a:t>
            </a:r>
            <a:r>
              <a:rPr lang="da-DK" sz="1300" dirty="0"/>
              <a:t> </a:t>
            </a:r>
            <a:r>
              <a:rPr lang="da-DK" sz="1300" dirty="0" err="1"/>
              <a:t>be</a:t>
            </a:r>
            <a:r>
              <a:rPr lang="da-DK" sz="1300" dirty="0"/>
              <a:t> </a:t>
            </a:r>
            <a:r>
              <a:rPr lang="da-DK" sz="1300" dirty="0" err="1"/>
              <a:t>said</a:t>
            </a:r>
            <a:r>
              <a:rPr lang="da-DK" sz="1300" dirty="0"/>
              <a:t> for </a:t>
            </a:r>
            <a:r>
              <a:rPr lang="da-DK" sz="1300" dirty="0" err="1"/>
              <a:t>every</a:t>
            </a:r>
            <a:r>
              <a:rPr lang="da-DK" sz="1300" dirty="0"/>
              <a:t> </a:t>
            </a:r>
            <a:r>
              <a:rPr lang="da-DK" sz="1300" dirty="0" err="1"/>
              <a:t>third</a:t>
            </a:r>
            <a:r>
              <a:rPr lang="da-DK" sz="1300" dirty="0"/>
              <a:t> </a:t>
            </a:r>
            <a:r>
              <a:rPr lang="da-DK" sz="1300" dirty="0" err="1"/>
              <a:t>passenger</a:t>
            </a:r>
            <a:r>
              <a:rPr lang="da-DK" sz="1300" dirty="0"/>
              <a:t>. In 2008 the total </a:t>
            </a:r>
            <a:r>
              <a:rPr lang="da-DK" sz="1300" dirty="0" err="1"/>
              <a:t>number</a:t>
            </a:r>
            <a:r>
              <a:rPr lang="da-DK" sz="1300" dirty="0"/>
              <a:t> of </a:t>
            </a:r>
            <a:r>
              <a:rPr lang="da-DK" sz="1300" dirty="0" err="1"/>
              <a:t>flight</a:t>
            </a:r>
            <a:r>
              <a:rPr lang="da-DK" sz="1300" dirty="0"/>
              <a:t> </a:t>
            </a:r>
            <a:r>
              <a:rPr lang="da-DK" sz="1300" dirty="0" err="1"/>
              <a:t>passengers</a:t>
            </a:r>
            <a:r>
              <a:rPr lang="da-DK" sz="1300" dirty="0"/>
              <a:t> </a:t>
            </a:r>
            <a:r>
              <a:rPr lang="da-DK" sz="1300" dirty="0" err="1"/>
              <a:t>peaked</a:t>
            </a:r>
            <a:r>
              <a:rPr lang="da-DK" sz="1300" dirty="0"/>
              <a:t> at 76,068 </a:t>
            </a:r>
            <a:r>
              <a:rPr lang="da-DK" sz="1300" dirty="0" err="1"/>
              <a:t>pax</a:t>
            </a:r>
            <a:r>
              <a:rPr lang="da-DK" sz="1300" dirty="0"/>
              <a:t>, and </a:t>
            </a:r>
            <a:r>
              <a:rPr lang="da-DK" sz="1300" dirty="0" err="1"/>
              <a:t>decreased</a:t>
            </a:r>
            <a:r>
              <a:rPr lang="da-DK" sz="1300" dirty="0"/>
              <a:t> to 69,580 </a:t>
            </a:r>
            <a:r>
              <a:rPr lang="da-DK" sz="1300" dirty="0" err="1"/>
              <a:t>pax</a:t>
            </a:r>
            <a:r>
              <a:rPr lang="da-DK" sz="1300" dirty="0"/>
              <a:t> in 2014. With an </a:t>
            </a:r>
            <a:r>
              <a:rPr lang="da-DK" sz="1300" dirty="0" err="1"/>
              <a:t>increase</a:t>
            </a:r>
            <a:r>
              <a:rPr lang="da-DK" sz="1300" dirty="0"/>
              <a:t> of </a:t>
            </a:r>
            <a:r>
              <a:rPr lang="da-DK" sz="1300" b="1" dirty="0"/>
              <a:t>11.3% </a:t>
            </a:r>
            <a:r>
              <a:rPr lang="da-DK" sz="1300" dirty="0"/>
              <a:t>(Q3-4 2015) in the total </a:t>
            </a:r>
            <a:r>
              <a:rPr lang="da-DK" sz="1300" dirty="0" err="1"/>
              <a:t>number</a:t>
            </a:r>
            <a:r>
              <a:rPr lang="da-DK" sz="1300" dirty="0"/>
              <a:t> of </a:t>
            </a:r>
            <a:r>
              <a:rPr lang="da-DK" sz="1300" dirty="0" err="1"/>
              <a:t>flight</a:t>
            </a:r>
            <a:r>
              <a:rPr lang="da-DK" sz="1300" dirty="0"/>
              <a:t> </a:t>
            </a:r>
            <a:r>
              <a:rPr lang="da-DK" sz="1300" dirty="0" err="1"/>
              <a:t>passengers,</a:t>
            </a:r>
            <a:r>
              <a:rPr lang="da-DK" sz="1300" dirty="0"/>
              <a:t> 2015 is the </a:t>
            </a:r>
            <a:r>
              <a:rPr lang="da-DK" sz="1300" dirty="0" err="1"/>
              <a:t>best</a:t>
            </a:r>
            <a:r>
              <a:rPr lang="da-DK" sz="1300" dirty="0"/>
              <a:t> </a:t>
            </a:r>
            <a:r>
              <a:rPr lang="da-DK" sz="1300" dirty="0" err="1"/>
              <a:t>year</a:t>
            </a:r>
            <a:r>
              <a:rPr lang="da-DK" sz="1300" dirty="0"/>
              <a:t> so far with 80,862 </a:t>
            </a:r>
            <a:r>
              <a:rPr lang="da-DK" sz="1300" dirty="0" err="1"/>
              <a:t>pax</a:t>
            </a:r>
            <a:r>
              <a:rPr lang="da-DK" sz="1300" dirty="0"/>
              <a:t>. </a:t>
            </a:r>
            <a:r>
              <a:rPr lang="da-DK" sz="1300" dirty="0" err="1"/>
              <a:t>Please</a:t>
            </a:r>
            <a:r>
              <a:rPr lang="da-DK" sz="1300" dirty="0"/>
              <a:t> note </a:t>
            </a:r>
            <a:r>
              <a:rPr lang="da-DK" sz="1300" dirty="0" err="1"/>
              <a:t>that</a:t>
            </a:r>
            <a:r>
              <a:rPr lang="da-DK" sz="1300" dirty="0"/>
              <a:t> </a:t>
            </a:r>
            <a:r>
              <a:rPr lang="da-DK" sz="1300" dirty="0" err="1"/>
              <a:t>flight</a:t>
            </a:r>
            <a:r>
              <a:rPr lang="da-DK" sz="1300" dirty="0"/>
              <a:t> </a:t>
            </a:r>
            <a:r>
              <a:rPr lang="da-DK" sz="1300" dirty="0" err="1"/>
              <a:t>passenger</a:t>
            </a:r>
            <a:r>
              <a:rPr lang="da-DK" sz="1300" dirty="0"/>
              <a:t> country of </a:t>
            </a:r>
            <a:r>
              <a:rPr lang="da-DK" sz="1300" dirty="0" err="1"/>
              <a:t>residence</a:t>
            </a:r>
            <a:r>
              <a:rPr lang="da-DK" sz="1300" dirty="0"/>
              <a:t> has </a:t>
            </a:r>
            <a:r>
              <a:rPr lang="da-DK" sz="1300" dirty="0" err="1"/>
              <a:t>only</a:t>
            </a:r>
            <a:r>
              <a:rPr lang="da-DK" sz="1300" dirty="0"/>
              <a:t> </a:t>
            </a:r>
            <a:r>
              <a:rPr lang="da-DK" sz="1300" dirty="0" err="1"/>
              <a:t>been</a:t>
            </a:r>
            <a:r>
              <a:rPr lang="da-DK" sz="1300" dirty="0"/>
              <a:t> </a:t>
            </a:r>
            <a:r>
              <a:rPr lang="da-DK" sz="1300" dirty="0" err="1"/>
              <a:t>registered</a:t>
            </a:r>
            <a:r>
              <a:rPr lang="da-DK" sz="1300" dirty="0"/>
              <a:t> </a:t>
            </a:r>
            <a:r>
              <a:rPr lang="da-DK" sz="1300" dirty="0" err="1"/>
              <a:t>since</a:t>
            </a:r>
            <a:r>
              <a:rPr lang="da-DK" sz="1300" dirty="0"/>
              <a:t> </a:t>
            </a:r>
            <a:r>
              <a:rPr lang="da-DK" sz="1300" dirty="0" err="1"/>
              <a:t>July</a:t>
            </a:r>
            <a:r>
              <a:rPr lang="da-DK" sz="1300" dirty="0"/>
              <a:t> 2014.</a:t>
            </a:r>
          </a:p>
        </p:txBody>
      </p:sp>
    </p:spTree>
    <p:extLst>
      <p:ext uri="{BB962C8B-B14F-4D97-AF65-F5344CB8AC3E}">
        <p14:creationId xmlns:p14="http://schemas.microsoft.com/office/powerpoint/2010/main" val="22554698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illed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1713" y="1983255"/>
            <a:ext cx="6403216" cy="4447523"/>
          </a:xfrm>
          <a:prstGeom prst="rect">
            <a:avLst/>
          </a:prstGeom>
        </p:spPr>
      </p:pic>
      <p:sp>
        <p:nvSpPr>
          <p:cNvPr id="7" name="Tekstfelt 6"/>
          <p:cNvSpPr txBox="1"/>
          <p:nvPr/>
        </p:nvSpPr>
        <p:spPr>
          <a:xfrm>
            <a:off x="6217809" y="5699558"/>
            <a:ext cx="1067152" cy="276999"/>
          </a:xfrm>
          <a:prstGeom prst="rect">
            <a:avLst/>
          </a:prstGeom>
          <a:noFill/>
        </p:spPr>
        <p:txBody>
          <a:bodyPr wrap="none" rtlCol="0">
            <a:spAutoFit/>
          </a:bodyPr>
          <a:lstStyle/>
          <a:p>
            <a:r>
              <a:rPr lang="da-DK" sz="1200"/>
              <a:t>Source: stat.gl</a:t>
            </a:r>
          </a:p>
        </p:txBody>
      </p:sp>
      <p:sp>
        <p:nvSpPr>
          <p:cNvPr id="8" name="Tekstfelt 7"/>
          <p:cNvSpPr txBox="1"/>
          <p:nvPr/>
        </p:nvSpPr>
        <p:spPr>
          <a:xfrm>
            <a:off x="463890" y="912402"/>
            <a:ext cx="11099219" cy="954107"/>
          </a:xfrm>
          <a:prstGeom prst="rect">
            <a:avLst/>
          </a:prstGeom>
          <a:noFill/>
        </p:spPr>
        <p:txBody>
          <a:bodyPr wrap="square" rtlCol="0">
            <a:spAutoFit/>
          </a:bodyPr>
          <a:lstStyle/>
          <a:p>
            <a:r>
              <a:rPr lang="da-DK" sz="1400" dirty="0"/>
              <a:t>On the basis of the </a:t>
            </a:r>
            <a:r>
              <a:rPr lang="da-DK" sz="1400" i="1" dirty="0"/>
              <a:t>Country of Residence </a:t>
            </a:r>
            <a:r>
              <a:rPr lang="da-DK" sz="1400" dirty="0"/>
              <a:t>registration of flight passengers, we can now see the overall distribution for 2015. We cannot yet, though, compare with the calendar year 2014, as the registration only started in Q3-14. 2008 was until recently the year with the most flight passengers (76.068 pax). During the years 2008 through 2014 (with 69.580 pax), there was a general tendency of decline in the number of annually passengers. 2015 now shows to have the highest number ever (80.862 pax) and an overall growth of </a:t>
            </a:r>
            <a:r>
              <a:rPr lang="da-DK" sz="1400" b="1" dirty="0"/>
              <a:t>11,3% </a:t>
            </a:r>
            <a:r>
              <a:rPr lang="da-DK" sz="1400" dirty="0"/>
              <a:t>compared to 2014.</a:t>
            </a:r>
          </a:p>
        </p:txBody>
      </p:sp>
      <p:sp>
        <p:nvSpPr>
          <p:cNvPr id="5" name="Tekstfelt 4"/>
          <p:cNvSpPr txBox="1"/>
          <p:nvPr/>
        </p:nvSpPr>
        <p:spPr>
          <a:xfrm>
            <a:off x="2268638" y="1983255"/>
            <a:ext cx="5467522" cy="307777"/>
          </a:xfrm>
          <a:prstGeom prst="rect">
            <a:avLst/>
          </a:prstGeom>
          <a:noFill/>
        </p:spPr>
        <p:txBody>
          <a:bodyPr wrap="none" rtlCol="0">
            <a:spAutoFit/>
          </a:bodyPr>
          <a:lstStyle/>
          <a:p>
            <a:r>
              <a:rPr lang="da-DK" sz="1400" b="1"/>
              <a:t>Number of flight passengers out of Greenland, by Country of Residence</a:t>
            </a:r>
          </a:p>
        </p:txBody>
      </p:sp>
      <p:sp>
        <p:nvSpPr>
          <p:cNvPr id="10" name="Tekstfelt 9"/>
          <p:cNvSpPr txBox="1"/>
          <p:nvPr/>
        </p:nvSpPr>
        <p:spPr>
          <a:xfrm>
            <a:off x="498616" y="257716"/>
            <a:ext cx="3983398" cy="461665"/>
          </a:xfrm>
          <a:prstGeom prst="rect">
            <a:avLst/>
          </a:prstGeom>
          <a:noFill/>
        </p:spPr>
        <p:txBody>
          <a:bodyPr wrap="none" rtlCol="0">
            <a:spAutoFit/>
          </a:bodyPr>
          <a:lstStyle/>
          <a:p>
            <a:r>
              <a:rPr lang="da-DK" sz="2400" dirty="0">
                <a:ea typeface="Pioneerbrush" charset="0"/>
                <a:cs typeface="Pioneerbrush" charset="0"/>
              </a:rPr>
              <a:t>FLIGHT PASSENGER STATISTICS</a:t>
            </a:r>
          </a:p>
        </p:txBody>
      </p:sp>
      <p:sp>
        <p:nvSpPr>
          <p:cNvPr id="11" name="Tekstfelt 10"/>
          <p:cNvSpPr txBox="1"/>
          <p:nvPr/>
        </p:nvSpPr>
        <p:spPr>
          <a:xfrm>
            <a:off x="8299048" y="2511706"/>
            <a:ext cx="3264061" cy="2462213"/>
          </a:xfrm>
          <a:prstGeom prst="rect">
            <a:avLst/>
          </a:prstGeom>
          <a:noFill/>
        </p:spPr>
        <p:txBody>
          <a:bodyPr wrap="square" rtlCol="0">
            <a:spAutoFit/>
          </a:bodyPr>
          <a:lstStyle/>
          <a:p>
            <a:r>
              <a:rPr lang="da-DK" sz="1400"/>
              <a:t>The red colour in the graph to the left represents all of the tourist segments.</a:t>
            </a:r>
          </a:p>
          <a:p>
            <a:endParaRPr lang="da-DK" sz="1400"/>
          </a:p>
          <a:p>
            <a:r>
              <a:rPr lang="da-DK" sz="1400"/>
              <a:t>If the distribution among Countries of Residence reflected in the Q3-4 2015 report turns out to reflect a trend for the coming years, then we should expect the share of Greenlandic residents – maybe even also Danish residents to become smaller. The volume and share of other countries should increase accordingly.</a:t>
            </a:r>
          </a:p>
        </p:txBody>
      </p:sp>
    </p:spTree>
    <p:extLst>
      <p:ext uri="{BB962C8B-B14F-4D97-AF65-F5344CB8AC3E}">
        <p14:creationId xmlns:p14="http://schemas.microsoft.com/office/powerpoint/2010/main" val="16282794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kstfelt 3"/>
          <p:cNvSpPr txBox="1"/>
          <p:nvPr/>
        </p:nvSpPr>
        <p:spPr>
          <a:xfrm>
            <a:off x="498615" y="385041"/>
            <a:ext cx="3348555" cy="461665"/>
          </a:xfrm>
          <a:prstGeom prst="rect">
            <a:avLst/>
          </a:prstGeom>
          <a:noFill/>
        </p:spPr>
        <p:txBody>
          <a:bodyPr wrap="square" rtlCol="0">
            <a:spAutoFit/>
          </a:bodyPr>
          <a:lstStyle/>
          <a:p>
            <a:r>
              <a:rPr lang="da-DK" sz="2400" dirty="0">
                <a:ea typeface="Pioneerbrush" charset="0"/>
                <a:cs typeface="Pioneerbrush" charset="0"/>
              </a:rPr>
              <a:t>CRUISE STATISTICS</a:t>
            </a:r>
          </a:p>
        </p:txBody>
      </p:sp>
      <p:pic>
        <p:nvPicPr>
          <p:cNvPr id="7" name="Billed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9855" y="1356901"/>
            <a:ext cx="7502242" cy="5116058"/>
          </a:xfrm>
          <a:prstGeom prst="rect">
            <a:avLst/>
          </a:prstGeom>
        </p:spPr>
      </p:pic>
      <p:sp>
        <p:nvSpPr>
          <p:cNvPr id="8" name="Tekstfelt 7"/>
          <p:cNvSpPr txBox="1"/>
          <p:nvPr/>
        </p:nvSpPr>
        <p:spPr>
          <a:xfrm>
            <a:off x="6099860" y="5717897"/>
            <a:ext cx="1067152" cy="276999"/>
          </a:xfrm>
          <a:prstGeom prst="rect">
            <a:avLst/>
          </a:prstGeom>
          <a:noFill/>
        </p:spPr>
        <p:txBody>
          <a:bodyPr wrap="none" rtlCol="0">
            <a:spAutoFit/>
          </a:bodyPr>
          <a:lstStyle/>
          <a:p>
            <a:r>
              <a:rPr lang="da-DK" sz="1200" dirty="0"/>
              <a:t>Source: stat.gl</a:t>
            </a:r>
          </a:p>
        </p:txBody>
      </p:sp>
      <p:sp>
        <p:nvSpPr>
          <p:cNvPr id="2" name="Tekstfelt 1"/>
          <p:cNvSpPr txBox="1"/>
          <p:nvPr/>
        </p:nvSpPr>
        <p:spPr>
          <a:xfrm>
            <a:off x="8201025" y="937547"/>
            <a:ext cx="3524126" cy="3785652"/>
          </a:xfrm>
          <a:prstGeom prst="rect">
            <a:avLst/>
          </a:prstGeom>
          <a:noFill/>
        </p:spPr>
        <p:txBody>
          <a:bodyPr wrap="square" rtlCol="0">
            <a:spAutoFit/>
          </a:bodyPr>
          <a:lstStyle/>
          <a:p>
            <a:r>
              <a:rPr lang="da-DK" sz="2400" dirty="0" err="1"/>
              <a:t>Compared</a:t>
            </a:r>
            <a:r>
              <a:rPr lang="da-DK" sz="2400" dirty="0"/>
              <a:t> to 2014, 2015 </a:t>
            </a:r>
            <a:r>
              <a:rPr lang="da-DK" sz="2400" dirty="0" err="1"/>
              <a:t>saw</a:t>
            </a:r>
            <a:r>
              <a:rPr lang="da-DK" sz="2400" dirty="0"/>
              <a:t> an </a:t>
            </a:r>
            <a:r>
              <a:rPr lang="da-DK" sz="2400" dirty="0" err="1"/>
              <a:t>increase</a:t>
            </a:r>
            <a:r>
              <a:rPr lang="da-DK" sz="2400" dirty="0"/>
              <a:t> in the </a:t>
            </a:r>
            <a:r>
              <a:rPr lang="da-DK" sz="2400" dirty="0" err="1"/>
              <a:t>number</a:t>
            </a:r>
            <a:r>
              <a:rPr lang="da-DK" sz="2400" dirty="0"/>
              <a:t> of cruise </a:t>
            </a:r>
            <a:r>
              <a:rPr lang="da-DK" sz="2400" dirty="0" err="1"/>
              <a:t>passengers</a:t>
            </a:r>
            <a:r>
              <a:rPr lang="da-DK" sz="2400" dirty="0"/>
              <a:t> of </a:t>
            </a:r>
            <a:r>
              <a:rPr lang="da-DK" sz="2400" b="1" dirty="0"/>
              <a:t>10.8%</a:t>
            </a:r>
            <a:r>
              <a:rPr lang="da-DK" sz="2400" dirty="0"/>
              <a:t>. This </a:t>
            </a:r>
            <a:r>
              <a:rPr lang="da-DK" sz="2400" dirty="0" err="1"/>
              <a:t>came</a:t>
            </a:r>
            <a:r>
              <a:rPr lang="da-DK" sz="2400" dirty="0"/>
              <a:t> </a:t>
            </a:r>
            <a:r>
              <a:rPr lang="da-DK" sz="2400" dirty="0" err="1"/>
              <a:t>after</a:t>
            </a:r>
            <a:r>
              <a:rPr lang="da-DK" sz="2400" dirty="0"/>
              <a:t> a general negative </a:t>
            </a:r>
            <a:r>
              <a:rPr lang="da-DK" sz="2400" dirty="0" err="1"/>
              <a:t>growth</a:t>
            </a:r>
            <a:r>
              <a:rPr lang="da-DK" sz="2400" dirty="0"/>
              <a:t> </a:t>
            </a:r>
            <a:r>
              <a:rPr lang="da-DK" sz="2400" dirty="0" err="1"/>
              <a:t>since</a:t>
            </a:r>
            <a:r>
              <a:rPr lang="da-DK" sz="2400" dirty="0"/>
              <a:t> 2010 (a </a:t>
            </a:r>
            <a:r>
              <a:rPr lang="da-DK" sz="2400" dirty="0" err="1"/>
              <a:t>staggering</a:t>
            </a:r>
            <a:r>
              <a:rPr lang="da-DK" sz="2400" dirty="0"/>
              <a:t> -33% from 2010 to 2014). Stat.gl </a:t>
            </a:r>
            <a:r>
              <a:rPr lang="da-DK" sz="2400" dirty="0" err="1"/>
              <a:t>uses</a:t>
            </a:r>
            <a:r>
              <a:rPr lang="da-DK" sz="2400" dirty="0"/>
              <a:t> the </a:t>
            </a:r>
            <a:r>
              <a:rPr lang="da-DK" sz="2400" dirty="0" err="1"/>
              <a:t>period</a:t>
            </a:r>
            <a:r>
              <a:rPr lang="da-DK" sz="2400" dirty="0"/>
              <a:t> </a:t>
            </a:r>
            <a:r>
              <a:rPr lang="da-DK" sz="2400" dirty="0" err="1"/>
              <a:t>Oct</a:t>
            </a:r>
            <a:r>
              <a:rPr lang="da-DK" sz="2400" dirty="0"/>
              <a:t>.-</a:t>
            </a:r>
            <a:r>
              <a:rPr lang="da-DK" sz="2400" dirty="0" err="1"/>
              <a:t>Oct</a:t>
            </a:r>
            <a:r>
              <a:rPr lang="da-DK" sz="2400" dirty="0"/>
              <a:t>. </a:t>
            </a:r>
            <a:r>
              <a:rPr lang="da-DK" sz="2400" dirty="0" err="1"/>
              <a:t>called</a:t>
            </a:r>
            <a:r>
              <a:rPr lang="da-DK" sz="2400" dirty="0"/>
              <a:t> </a:t>
            </a:r>
            <a:r>
              <a:rPr lang="da-DK" sz="2400" i="1" dirty="0"/>
              <a:t>the </a:t>
            </a:r>
            <a:r>
              <a:rPr lang="da-DK" sz="2400" i="1" dirty="0" err="1"/>
              <a:t>tourist</a:t>
            </a:r>
            <a:r>
              <a:rPr lang="da-DK" sz="2400" i="1" dirty="0"/>
              <a:t> </a:t>
            </a:r>
            <a:r>
              <a:rPr lang="da-DK" sz="2400" i="1" dirty="0" err="1"/>
              <a:t>season</a:t>
            </a:r>
            <a:r>
              <a:rPr lang="da-DK" sz="2400" dirty="0"/>
              <a:t>.</a:t>
            </a:r>
            <a:endParaRPr lang="da-DK" sz="2400" i="1" dirty="0"/>
          </a:p>
        </p:txBody>
      </p:sp>
      <p:sp>
        <p:nvSpPr>
          <p:cNvPr id="5" name="Tekstfelt 4"/>
          <p:cNvSpPr txBox="1"/>
          <p:nvPr/>
        </p:nvSpPr>
        <p:spPr>
          <a:xfrm>
            <a:off x="810227" y="1724591"/>
            <a:ext cx="5463252" cy="338554"/>
          </a:xfrm>
          <a:prstGeom prst="rect">
            <a:avLst/>
          </a:prstGeom>
          <a:solidFill>
            <a:schemeClr val="bg1"/>
          </a:solidFill>
        </p:spPr>
        <p:txBody>
          <a:bodyPr wrap="square" rtlCol="0">
            <a:spAutoFit/>
          </a:bodyPr>
          <a:lstStyle/>
          <a:p>
            <a:r>
              <a:rPr lang="en-US" sz="1600" b="1" dirty="0"/>
              <a:t>Number of Cruise Passengers in Greenland 2008-2015</a:t>
            </a:r>
          </a:p>
        </p:txBody>
      </p:sp>
    </p:spTree>
    <p:extLst>
      <p:ext uri="{BB962C8B-B14F-4D97-AF65-F5344CB8AC3E}">
        <p14:creationId xmlns:p14="http://schemas.microsoft.com/office/powerpoint/2010/main" val="1173573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18FFF8BA-E008-4068-851C-2CED296AC5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278A427-D103-A04C-9819-8697CCDB396B}"/>
              </a:ext>
            </a:extLst>
          </p:cNvPr>
          <p:cNvSpPr>
            <a:spLocks noGrp="1"/>
          </p:cNvSpPr>
          <p:nvPr>
            <p:ph type="title"/>
          </p:nvPr>
        </p:nvSpPr>
        <p:spPr>
          <a:xfrm>
            <a:off x="581193" y="702156"/>
            <a:ext cx="4076153" cy="5156642"/>
          </a:xfrm>
        </p:spPr>
        <p:txBody>
          <a:bodyPr anchor="ctr">
            <a:normAutofit/>
          </a:bodyPr>
          <a:lstStyle/>
          <a:p>
            <a:r>
              <a:rPr lang="en-US" sz="4400" dirty="0">
                <a:solidFill>
                  <a:schemeClr val="tx2"/>
                </a:solidFill>
              </a:rPr>
              <a:t>CONTINUED</a:t>
            </a:r>
          </a:p>
        </p:txBody>
      </p:sp>
      <p:sp>
        <p:nvSpPr>
          <p:cNvPr id="10" name="Rectangle 9">
            <a:extLst>
              <a:ext uri="{FF2B5EF4-FFF2-40B4-BE49-F238E27FC236}">
                <a16:creationId xmlns:a16="http://schemas.microsoft.com/office/drawing/2014/main" xmlns="" id="{832B0DA7-13B0-4805-B9BD-9BFACCB233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3" y="457199"/>
            <a:ext cx="4210812" cy="949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D5D17921-1EF4-488E-A9AA-AC6B7F3CE9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6743" y="457201"/>
            <a:ext cx="6834067" cy="94996"/>
          </a:xfrm>
          <a:prstGeom prst="rect">
            <a:avLst/>
          </a:prstGeom>
          <a:solidFill>
            <a:srgbClr val="3C474C"/>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60279CBA-02AF-3645-8820-FE1A107D97F9}"/>
              </a:ext>
            </a:extLst>
          </p:cNvPr>
          <p:cNvSpPr>
            <a:spLocks noGrp="1"/>
          </p:cNvSpPr>
          <p:nvPr>
            <p:ph idx="1"/>
          </p:nvPr>
        </p:nvSpPr>
        <p:spPr>
          <a:xfrm>
            <a:off x="4776743" y="702156"/>
            <a:ext cx="6834065" cy="5156643"/>
          </a:xfrm>
        </p:spPr>
        <p:txBody>
          <a:bodyPr>
            <a:normAutofit/>
          </a:bodyPr>
          <a:lstStyle/>
          <a:p>
            <a:r>
              <a:rPr lang="da-DK" dirty="0"/>
              <a:t>As per the 1st of </a:t>
            </a:r>
            <a:r>
              <a:rPr lang="da-DK" dirty="0" err="1"/>
              <a:t>January</a:t>
            </a:r>
            <a:r>
              <a:rPr lang="da-DK" dirty="0"/>
              <a:t> 2015 the </a:t>
            </a:r>
            <a:r>
              <a:rPr lang="da-DK" dirty="0" err="1"/>
              <a:t>pax</a:t>
            </a:r>
            <a:r>
              <a:rPr lang="da-DK" dirty="0"/>
              <a:t> </a:t>
            </a:r>
            <a:r>
              <a:rPr lang="da-DK" dirty="0" err="1"/>
              <a:t>tax</a:t>
            </a:r>
            <a:r>
              <a:rPr lang="da-DK" dirty="0"/>
              <a:t> (</a:t>
            </a:r>
            <a:r>
              <a:rPr lang="da-DK" dirty="0" err="1"/>
              <a:t>tax</a:t>
            </a:r>
            <a:r>
              <a:rPr lang="da-DK" dirty="0"/>
              <a:t> per </a:t>
            </a:r>
            <a:r>
              <a:rPr lang="da-DK" dirty="0" err="1"/>
              <a:t>passenger</a:t>
            </a:r>
            <a:r>
              <a:rPr lang="da-DK" dirty="0"/>
              <a:t>) </a:t>
            </a:r>
            <a:r>
              <a:rPr lang="da-DK" dirty="0" err="1"/>
              <a:t>was</a:t>
            </a:r>
            <a:r>
              <a:rPr lang="da-DK" dirty="0"/>
              <a:t> changed to a port </a:t>
            </a:r>
            <a:r>
              <a:rPr lang="da-DK" dirty="0" err="1"/>
              <a:t>call</a:t>
            </a:r>
            <a:r>
              <a:rPr lang="da-DK" dirty="0"/>
              <a:t> </a:t>
            </a:r>
            <a:r>
              <a:rPr lang="da-DK" dirty="0" err="1"/>
              <a:t>tax</a:t>
            </a:r>
            <a:r>
              <a:rPr lang="da-DK" dirty="0"/>
              <a:t> dependent on the </a:t>
            </a:r>
            <a:r>
              <a:rPr lang="da-DK" dirty="0" err="1"/>
              <a:t>number</a:t>
            </a:r>
            <a:r>
              <a:rPr lang="da-DK" dirty="0"/>
              <a:t> of port </a:t>
            </a:r>
            <a:r>
              <a:rPr lang="da-DK" dirty="0" err="1"/>
              <a:t>calls</a:t>
            </a:r>
            <a:r>
              <a:rPr lang="da-DK" dirty="0"/>
              <a:t> per </a:t>
            </a:r>
            <a:r>
              <a:rPr lang="da-DK" dirty="0" err="1"/>
              <a:t>gross</a:t>
            </a:r>
            <a:r>
              <a:rPr lang="da-DK" dirty="0"/>
              <a:t> tonnage. This </a:t>
            </a:r>
            <a:r>
              <a:rPr lang="da-DK" dirty="0" err="1"/>
              <a:t>will</a:t>
            </a:r>
            <a:r>
              <a:rPr lang="da-DK" dirty="0"/>
              <a:t> </a:t>
            </a:r>
            <a:r>
              <a:rPr lang="da-DK" dirty="0" err="1"/>
              <a:t>make</a:t>
            </a:r>
            <a:r>
              <a:rPr lang="da-DK" dirty="0"/>
              <a:t> it </a:t>
            </a:r>
            <a:r>
              <a:rPr lang="da-DK" dirty="0" err="1"/>
              <a:t>cheaper</a:t>
            </a:r>
            <a:r>
              <a:rPr lang="da-DK" dirty="0"/>
              <a:t> for </a:t>
            </a:r>
            <a:r>
              <a:rPr lang="da-DK" dirty="0" err="1"/>
              <a:t>especially</a:t>
            </a:r>
            <a:r>
              <a:rPr lang="da-DK" dirty="0"/>
              <a:t> the </a:t>
            </a:r>
            <a:r>
              <a:rPr lang="da-DK" dirty="0" err="1"/>
              <a:t>larger</a:t>
            </a:r>
            <a:r>
              <a:rPr lang="da-DK" dirty="0"/>
              <a:t> </a:t>
            </a:r>
            <a:r>
              <a:rPr lang="da-DK" dirty="0" err="1"/>
              <a:t>ships</a:t>
            </a:r>
            <a:r>
              <a:rPr lang="da-DK" dirty="0"/>
              <a:t> with </a:t>
            </a:r>
            <a:r>
              <a:rPr lang="da-DK" dirty="0" err="1"/>
              <a:t>fewer</a:t>
            </a:r>
            <a:r>
              <a:rPr lang="da-DK" dirty="0"/>
              <a:t> port </a:t>
            </a:r>
            <a:r>
              <a:rPr lang="da-DK" dirty="0" err="1"/>
              <a:t>calls</a:t>
            </a:r>
            <a:r>
              <a:rPr lang="da-DK" dirty="0"/>
              <a:t> </a:t>
            </a:r>
            <a:r>
              <a:rPr lang="da-DK" dirty="0" err="1"/>
              <a:t>than</a:t>
            </a:r>
            <a:r>
              <a:rPr lang="da-DK" dirty="0"/>
              <a:t> with the old </a:t>
            </a:r>
            <a:r>
              <a:rPr lang="da-DK" dirty="0" err="1"/>
              <a:t>pax</a:t>
            </a:r>
            <a:r>
              <a:rPr lang="da-DK" dirty="0"/>
              <a:t> </a:t>
            </a:r>
            <a:r>
              <a:rPr lang="da-DK" dirty="0" err="1"/>
              <a:t>tax</a:t>
            </a:r>
            <a:r>
              <a:rPr lang="da-DK" dirty="0"/>
              <a:t>. The </a:t>
            </a:r>
            <a:r>
              <a:rPr lang="da-DK" dirty="0" err="1"/>
              <a:t>financial</a:t>
            </a:r>
            <a:r>
              <a:rPr lang="da-DK" dirty="0"/>
              <a:t> </a:t>
            </a:r>
            <a:r>
              <a:rPr lang="da-DK" dirty="0" err="1"/>
              <a:t>gain</a:t>
            </a:r>
            <a:r>
              <a:rPr lang="da-DK" dirty="0"/>
              <a:t> is </a:t>
            </a:r>
            <a:r>
              <a:rPr lang="da-DK" dirty="0" err="1"/>
              <a:t>slightly</a:t>
            </a:r>
            <a:r>
              <a:rPr lang="da-DK" dirty="0"/>
              <a:t> smaller for the smaller </a:t>
            </a:r>
            <a:r>
              <a:rPr lang="da-DK" dirty="0" err="1"/>
              <a:t>ships</a:t>
            </a:r>
            <a:r>
              <a:rPr lang="da-DK" dirty="0"/>
              <a:t>. </a:t>
            </a:r>
          </a:p>
          <a:p>
            <a:endParaRPr lang="da-DK" dirty="0"/>
          </a:p>
          <a:p>
            <a:r>
              <a:rPr lang="da-DK" dirty="0"/>
              <a:t>As the </a:t>
            </a:r>
            <a:r>
              <a:rPr lang="da-DK" dirty="0" err="1"/>
              <a:t>planning</a:t>
            </a:r>
            <a:r>
              <a:rPr lang="da-DK" dirty="0"/>
              <a:t> </a:t>
            </a:r>
            <a:r>
              <a:rPr lang="da-DK" dirty="0" err="1"/>
              <a:t>horizon</a:t>
            </a:r>
            <a:r>
              <a:rPr lang="da-DK" dirty="0"/>
              <a:t> of the large cruise lines is </a:t>
            </a:r>
            <a:r>
              <a:rPr lang="da-DK" dirty="0" err="1"/>
              <a:t>often</a:t>
            </a:r>
            <a:r>
              <a:rPr lang="da-DK" dirty="0"/>
              <a:t> at </a:t>
            </a:r>
            <a:r>
              <a:rPr lang="da-DK" dirty="0" err="1"/>
              <a:t>least</a:t>
            </a:r>
            <a:r>
              <a:rPr lang="da-DK" dirty="0"/>
              <a:t> </a:t>
            </a:r>
            <a:r>
              <a:rPr lang="da-DK" dirty="0" err="1"/>
              <a:t>two</a:t>
            </a:r>
            <a:r>
              <a:rPr lang="da-DK" dirty="0"/>
              <a:t> </a:t>
            </a:r>
            <a:r>
              <a:rPr lang="da-DK" dirty="0" err="1"/>
              <a:t>years</a:t>
            </a:r>
            <a:r>
              <a:rPr lang="da-DK" dirty="0"/>
              <a:t>, it is </a:t>
            </a:r>
            <a:r>
              <a:rPr lang="da-DK" dirty="0" err="1"/>
              <a:t>unlikely</a:t>
            </a:r>
            <a:r>
              <a:rPr lang="da-DK" dirty="0"/>
              <a:t> </a:t>
            </a:r>
            <a:r>
              <a:rPr lang="da-DK" dirty="0" err="1"/>
              <a:t>that</a:t>
            </a:r>
            <a:r>
              <a:rPr lang="da-DK" dirty="0"/>
              <a:t> the </a:t>
            </a:r>
            <a:r>
              <a:rPr lang="da-DK" dirty="0" err="1"/>
              <a:t>growth</a:t>
            </a:r>
            <a:r>
              <a:rPr lang="da-DK" dirty="0"/>
              <a:t> </a:t>
            </a:r>
            <a:r>
              <a:rPr lang="da-DK" dirty="0" err="1"/>
              <a:t>we</a:t>
            </a:r>
            <a:r>
              <a:rPr lang="da-DK" dirty="0"/>
              <a:t> </a:t>
            </a:r>
            <a:r>
              <a:rPr lang="da-DK" dirty="0" err="1"/>
              <a:t>noted</a:t>
            </a:r>
            <a:r>
              <a:rPr lang="da-DK" dirty="0"/>
              <a:t> in 2015 is due to the </a:t>
            </a:r>
            <a:r>
              <a:rPr lang="da-DK" dirty="0" err="1"/>
              <a:t>change</a:t>
            </a:r>
            <a:r>
              <a:rPr lang="da-DK" dirty="0"/>
              <a:t> in the cruise </a:t>
            </a:r>
            <a:r>
              <a:rPr lang="da-DK" dirty="0" err="1"/>
              <a:t>tax</a:t>
            </a:r>
            <a:r>
              <a:rPr lang="da-DK" dirty="0"/>
              <a:t>. It must </a:t>
            </a:r>
            <a:r>
              <a:rPr lang="da-DK" dirty="0" err="1"/>
              <a:t>be</a:t>
            </a:r>
            <a:r>
              <a:rPr lang="da-DK" dirty="0"/>
              <a:t> </a:t>
            </a:r>
            <a:r>
              <a:rPr lang="da-DK" dirty="0" err="1"/>
              <a:t>caused</a:t>
            </a:r>
            <a:r>
              <a:rPr lang="da-DK" dirty="0"/>
              <a:t> by a </a:t>
            </a:r>
            <a:r>
              <a:rPr lang="da-DK" dirty="0" err="1"/>
              <a:t>larger</a:t>
            </a:r>
            <a:r>
              <a:rPr lang="da-DK" dirty="0"/>
              <a:t> </a:t>
            </a:r>
            <a:r>
              <a:rPr lang="da-DK" dirty="0" err="1"/>
              <a:t>demand</a:t>
            </a:r>
            <a:r>
              <a:rPr lang="da-DK" dirty="0"/>
              <a:t> for cruises in Greenland. One </a:t>
            </a:r>
            <a:r>
              <a:rPr lang="da-DK" dirty="0" err="1"/>
              <a:t>can</a:t>
            </a:r>
            <a:r>
              <a:rPr lang="da-DK" dirty="0"/>
              <a:t> </a:t>
            </a:r>
            <a:r>
              <a:rPr lang="da-DK" dirty="0" err="1"/>
              <a:t>hope</a:t>
            </a:r>
            <a:r>
              <a:rPr lang="da-DK" dirty="0"/>
              <a:t> </a:t>
            </a:r>
            <a:r>
              <a:rPr lang="da-DK" dirty="0" err="1"/>
              <a:t>that</a:t>
            </a:r>
            <a:r>
              <a:rPr lang="da-DK" dirty="0"/>
              <a:t> the </a:t>
            </a:r>
            <a:r>
              <a:rPr lang="da-DK" dirty="0" err="1"/>
              <a:t>reduced</a:t>
            </a:r>
            <a:r>
              <a:rPr lang="da-DK" dirty="0"/>
              <a:t> </a:t>
            </a:r>
            <a:r>
              <a:rPr lang="da-DK" dirty="0" err="1"/>
              <a:t>tax</a:t>
            </a:r>
            <a:r>
              <a:rPr lang="da-DK" dirty="0"/>
              <a:t> </a:t>
            </a:r>
            <a:r>
              <a:rPr lang="da-DK" dirty="0" err="1"/>
              <a:t>can</a:t>
            </a:r>
            <a:r>
              <a:rPr lang="da-DK" dirty="0"/>
              <a:t> </a:t>
            </a:r>
            <a:r>
              <a:rPr lang="da-DK" dirty="0" err="1"/>
              <a:t>lead</a:t>
            </a:r>
            <a:r>
              <a:rPr lang="da-DK" dirty="0"/>
              <a:t> to </a:t>
            </a:r>
            <a:r>
              <a:rPr lang="da-DK" dirty="0" err="1"/>
              <a:t>further</a:t>
            </a:r>
            <a:r>
              <a:rPr lang="da-DK" dirty="0"/>
              <a:t> </a:t>
            </a:r>
            <a:r>
              <a:rPr lang="da-DK" dirty="0" err="1"/>
              <a:t>growth</a:t>
            </a:r>
            <a:r>
              <a:rPr lang="da-DK" dirty="0"/>
              <a:t> in the long term. </a:t>
            </a:r>
          </a:p>
          <a:p>
            <a:endParaRPr lang="da-DK" dirty="0"/>
          </a:p>
          <a:p>
            <a:r>
              <a:rPr lang="da-DK" dirty="0"/>
              <a:t>2015 marks the </a:t>
            </a:r>
            <a:r>
              <a:rPr lang="da-DK" dirty="0" err="1"/>
              <a:t>first</a:t>
            </a:r>
            <a:r>
              <a:rPr lang="da-DK" dirty="0"/>
              <a:t> </a:t>
            </a:r>
            <a:r>
              <a:rPr lang="da-DK" dirty="0" err="1"/>
              <a:t>year</a:t>
            </a:r>
            <a:r>
              <a:rPr lang="da-DK" dirty="0"/>
              <a:t> </a:t>
            </a:r>
            <a:r>
              <a:rPr lang="da-DK" dirty="0" err="1"/>
              <a:t>that</a:t>
            </a:r>
            <a:r>
              <a:rPr lang="da-DK" dirty="0"/>
              <a:t> </a:t>
            </a:r>
            <a:r>
              <a:rPr lang="da-DK" dirty="0" err="1"/>
              <a:t>registered</a:t>
            </a:r>
            <a:r>
              <a:rPr lang="da-DK" dirty="0"/>
              <a:t> the country of </a:t>
            </a:r>
            <a:r>
              <a:rPr lang="da-DK" dirty="0" err="1"/>
              <a:t>residence</a:t>
            </a:r>
            <a:r>
              <a:rPr lang="da-DK" dirty="0"/>
              <a:t> </a:t>
            </a:r>
            <a:r>
              <a:rPr lang="da-DK" dirty="0" err="1"/>
              <a:t>among</a:t>
            </a:r>
            <a:r>
              <a:rPr lang="da-DK" dirty="0"/>
              <a:t> cruise </a:t>
            </a:r>
            <a:r>
              <a:rPr lang="da-DK" dirty="0" err="1"/>
              <a:t>guests</a:t>
            </a:r>
            <a:r>
              <a:rPr lang="da-DK" dirty="0"/>
              <a:t>. Top 10 </a:t>
            </a:r>
            <a:r>
              <a:rPr lang="da-DK" dirty="0" err="1"/>
              <a:t>countries</a:t>
            </a:r>
            <a:r>
              <a:rPr lang="da-DK" dirty="0"/>
              <a:t> </a:t>
            </a:r>
            <a:r>
              <a:rPr lang="da-DK" dirty="0" err="1"/>
              <a:t>are</a:t>
            </a:r>
            <a:r>
              <a:rPr lang="da-DK" dirty="0"/>
              <a:t>: Germany (46.5%), USA (13.4%), UK (7.4%), Canada (7.2%), France (4.4%), Denmark (3.5%), </a:t>
            </a:r>
            <a:r>
              <a:rPr lang="da-DK" dirty="0" err="1"/>
              <a:t>Switzerland</a:t>
            </a:r>
            <a:r>
              <a:rPr lang="da-DK" dirty="0"/>
              <a:t> (3.2%), Australia (2.7%), </a:t>
            </a:r>
            <a:r>
              <a:rPr lang="da-DK" dirty="0" err="1"/>
              <a:t>Austria</a:t>
            </a:r>
            <a:r>
              <a:rPr lang="da-DK" dirty="0"/>
              <a:t> (2.4%) and China (1.7%).</a:t>
            </a:r>
          </a:p>
          <a:p>
            <a:endParaRPr lang="en-US" dirty="0"/>
          </a:p>
        </p:txBody>
      </p:sp>
    </p:spTree>
    <p:extLst>
      <p:ext uri="{BB962C8B-B14F-4D97-AF65-F5344CB8AC3E}">
        <p14:creationId xmlns:p14="http://schemas.microsoft.com/office/powerpoint/2010/main" val="22874492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kstfelt 7"/>
          <p:cNvSpPr txBox="1"/>
          <p:nvPr/>
        </p:nvSpPr>
        <p:spPr>
          <a:xfrm>
            <a:off x="6099257" y="5717899"/>
            <a:ext cx="1080156" cy="307777"/>
          </a:xfrm>
          <a:prstGeom prst="rect">
            <a:avLst/>
          </a:prstGeom>
          <a:noFill/>
        </p:spPr>
        <p:txBody>
          <a:bodyPr wrap="none" rtlCol="0">
            <a:spAutoFit/>
          </a:bodyPr>
          <a:lstStyle/>
          <a:p>
            <a:r>
              <a:rPr lang="da-DK" sz="1400"/>
              <a:t>Kilde: stat.gl</a:t>
            </a:r>
          </a:p>
        </p:txBody>
      </p:sp>
      <p:pic>
        <p:nvPicPr>
          <p:cNvPr id="5" name="Billed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5758" y="1379623"/>
            <a:ext cx="7527325" cy="4586964"/>
          </a:xfrm>
          <a:prstGeom prst="rect">
            <a:avLst/>
          </a:prstGeom>
        </p:spPr>
      </p:pic>
      <p:sp>
        <p:nvSpPr>
          <p:cNvPr id="9" name="Tekstfelt 8"/>
          <p:cNvSpPr txBox="1"/>
          <p:nvPr/>
        </p:nvSpPr>
        <p:spPr>
          <a:xfrm>
            <a:off x="8745683" y="1839333"/>
            <a:ext cx="2425454" cy="4093428"/>
          </a:xfrm>
          <a:prstGeom prst="rect">
            <a:avLst/>
          </a:prstGeom>
          <a:noFill/>
        </p:spPr>
        <p:txBody>
          <a:bodyPr wrap="square" rtlCol="0">
            <a:spAutoFit/>
          </a:bodyPr>
          <a:lstStyle/>
          <a:p>
            <a:r>
              <a:rPr lang="da-DK" sz="1300" dirty="0"/>
              <a:t>As mentioned before, there were 22.390 cruise passengers visiting Greenland in 2015. When you take into account how many passengers visited each port, the collective number is, of course, much higher than the annual total, because every passenger usually visits several ports.</a:t>
            </a:r>
          </a:p>
          <a:p>
            <a:endParaRPr lang="da-DK" sz="1300" dirty="0"/>
          </a:p>
          <a:p>
            <a:endParaRPr lang="da-DK" sz="1300" dirty="0"/>
          </a:p>
          <a:p>
            <a:r>
              <a:rPr lang="da-DK" sz="1300" dirty="0"/>
              <a:t>The graph to the left gives an overview of cruise tourism in Greenland, but only from the perspective of how many passengers visited each port – not from the perspective of how many ships or the size of the ships</a:t>
            </a:r>
          </a:p>
          <a:p>
            <a:endParaRPr lang="da-DK" sz="1300" dirty="0"/>
          </a:p>
        </p:txBody>
      </p:sp>
      <p:sp>
        <p:nvSpPr>
          <p:cNvPr id="10" name="Tekstfelt 9"/>
          <p:cNvSpPr txBox="1"/>
          <p:nvPr/>
        </p:nvSpPr>
        <p:spPr>
          <a:xfrm>
            <a:off x="6849096" y="5857632"/>
            <a:ext cx="1067152" cy="276999"/>
          </a:xfrm>
          <a:prstGeom prst="rect">
            <a:avLst/>
          </a:prstGeom>
          <a:noFill/>
        </p:spPr>
        <p:txBody>
          <a:bodyPr wrap="none" rtlCol="0">
            <a:spAutoFit/>
          </a:bodyPr>
          <a:lstStyle/>
          <a:p>
            <a:r>
              <a:rPr lang="da-DK" sz="1200"/>
              <a:t>Source: stat.gl</a:t>
            </a:r>
          </a:p>
        </p:txBody>
      </p:sp>
      <p:sp>
        <p:nvSpPr>
          <p:cNvPr id="11" name="Tekstfelt 10"/>
          <p:cNvSpPr txBox="1"/>
          <p:nvPr/>
        </p:nvSpPr>
        <p:spPr>
          <a:xfrm>
            <a:off x="718535" y="477639"/>
            <a:ext cx="2468561" cy="461665"/>
          </a:xfrm>
          <a:prstGeom prst="rect">
            <a:avLst/>
          </a:prstGeom>
          <a:noFill/>
        </p:spPr>
        <p:txBody>
          <a:bodyPr wrap="none" rtlCol="0">
            <a:spAutoFit/>
          </a:bodyPr>
          <a:lstStyle/>
          <a:p>
            <a:r>
              <a:rPr lang="da-DK" sz="2400" dirty="0">
                <a:ea typeface="Pioneerbrush" charset="0"/>
                <a:cs typeface="Pioneerbrush" charset="0"/>
              </a:rPr>
              <a:t>CRUISE STATISTICS</a:t>
            </a:r>
          </a:p>
        </p:txBody>
      </p:sp>
      <p:sp>
        <p:nvSpPr>
          <p:cNvPr id="2" name="Tekstfelt 1"/>
          <p:cNvSpPr txBox="1"/>
          <p:nvPr/>
        </p:nvSpPr>
        <p:spPr>
          <a:xfrm>
            <a:off x="2233914" y="1393433"/>
            <a:ext cx="5590572" cy="323165"/>
          </a:xfrm>
          <a:prstGeom prst="rect">
            <a:avLst/>
          </a:prstGeom>
          <a:solidFill>
            <a:schemeClr val="bg1"/>
          </a:solidFill>
        </p:spPr>
        <p:txBody>
          <a:bodyPr wrap="square" rtlCol="0">
            <a:spAutoFit/>
          </a:bodyPr>
          <a:lstStyle/>
          <a:p>
            <a:r>
              <a:rPr lang="da-DK" sz="1500" b="1"/>
              <a:t>Number of cruise passengers arriving at Greenlandic ports 2015</a:t>
            </a:r>
          </a:p>
        </p:txBody>
      </p:sp>
      <p:pic>
        <p:nvPicPr>
          <p:cNvPr id="12" name="Billed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45750" y="250047"/>
            <a:ext cx="1184476" cy="647908"/>
          </a:xfrm>
          <a:prstGeom prst="rect">
            <a:avLst/>
          </a:prstGeom>
        </p:spPr>
      </p:pic>
    </p:spTree>
    <p:extLst>
      <p:ext uri="{BB962C8B-B14F-4D97-AF65-F5344CB8AC3E}">
        <p14:creationId xmlns:p14="http://schemas.microsoft.com/office/powerpoint/2010/main" val="33728340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kstfelt 3"/>
          <p:cNvSpPr txBox="1"/>
          <p:nvPr/>
        </p:nvSpPr>
        <p:spPr>
          <a:xfrm>
            <a:off x="498616" y="385041"/>
            <a:ext cx="2817631" cy="461665"/>
          </a:xfrm>
          <a:prstGeom prst="rect">
            <a:avLst/>
          </a:prstGeom>
          <a:noFill/>
        </p:spPr>
        <p:txBody>
          <a:bodyPr wrap="none" rtlCol="0">
            <a:spAutoFit/>
          </a:bodyPr>
          <a:lstStyle/>
          <a:p>
            <a:r>
              <a:rPr lang="da-DK" sz="2400" dirty="0">
                <a:ea typeface="Pioneerbrush" charset="0"/>
                <a:cs typeface="Pioneerbrush" charset="0"/>
              </a:rPr>
              <a:t>CRUISE SURVEY 2015</a:t>
            </a:r>
          </a:p>
        </p:txBody>
      </p:sp>
      <p:sp>
        <p:nvSpPr>
          <p:cNvPr id="2" name="Tekstfelt 1"/>
          <p:cNvSpPr txBox="1"/>
          <p:nvPr/>
        </p:nvSpPr>
        <p:spPr>
          <a:xfrm>
            <a:off x="498616" y="1006997"/>
            <a:ext cx="10922734" cy="1815882"/>
          </a:xfrm>
          <a:prstGeom prst="rect">
            <a:avLst/>
          </a:prstGeom>
          <a:noFill/>
        </p:spPr>
        <p:txBody>
          <a:bodyPr wrap="none" rtlCol="0">
            <a:spAutoFit/>
          </a:bodyPr>
          <a:lstStyle/>
          <a:p>
            <a:r>
              <a:rPr lang="da-DK" sz="1400" dirty="0"/>
              <a:t>In 2015 GP Wild did a </a:t>
            </a:r>
            <a:r>
              <a:rPr lang="da-DK" sz="1400" dirty="0" err="1"/>
              <a:t>survey</a:t>
            </a:r>
            <a:r>
              <a:rPr lang="da-DK" sz="1400" dirty="0"/>
              <a:t> for VG in Qaqortoq, Ilulissat and Ittoqqortoormiit with 1,649 cruise </a:t>
            </a:r>
            <a:r>
              <a:rPr lang="da-DK" sz="1400" dirty="0" err="1"/>
              <a:t>passengers</a:t>
            </a:r>
            <a:r>
              <a:rPr lang="da-DK" sz="1400" dirty="0"/>
              <a:t> and 279 </a:t>
            </a:r>
            <a:r>
              <a:rPr lang="da-DK" sz="1400" dirty="0" err="1"/>
              <a:t>crew members</a:t>
            </a:r>
            <a:r>
              <a:rPr lang="da-DK" sz="1400" dirty="0"/>
              <a:t> </a:t>
            </a:r>
            <a:r>
              <a:rPr lang="da-DK" sz="1400" dirty="0" err="1"/>
              <a:t>participating</a:t>
            </a:r>
            <a:r>
              <a:rPr lang="da-DK" sz="1400" dirty="0"/>
              <a:t>:</a:t>
            </a:r>
          </a:p>
          <a:p>
            <a:pPr marL="285750" indent="-285750">
              <a:buFont typeface="Arial" charset="0"/>
              <a:buChar char="•"/>
            </a:pPr>
            <a:r>
              <a:rPr lang="da-DK" sz="1400" b="1" dirty="0"/>
              <a:t>89% </a:t>
            </a:r>
            <a:r>
              <a:rPr lang="da-DK" sz="1400" dirty="0"/>
              <a:t>of the respondents felt </a:t>
            </a:r>
            <a:r>
              <a:rPr lang="da-DK" sz="1400" dirty="0" err="1"/>
              <a:t>very</a:t>
            </a:r>
            <a:r>
              <a:rPr lang="da-DK" sz="1400" dirty="0"/>
              <a:t> </a:t>
            </a:r>
            <a:r>
              <a:rPr lang="da-DK" sz="1400" dirty="0" err="1"/>
              <a:t>satisfied</a:t>
            </a:r>
            <a:r>
              <a:rPr lang="da-DK" sz="1400" dirty="0"/>
              <a:t> with </a:t>
            </a:r>
            <a:r>
              <a:rPr lang="da-DK" sz="1400" dirty="0" err="1"/>
              <a:t>their</a:t>
            </a:r>
            <a:r>
              <a:rPr lang="da-DK" sz="1400" dirty="0"/>
              <a:t> visit to Greenland</a:t>
            </a:r>
          </a:p>
          <a:p>
            <a:pPr marL="285750" indent="-285750">
              <a:buFont typeface="Arial" charset="0"/>
              <a:buChar char="•"/>
            </a:pPr>
            <a:r>
              <a:rPr lang="da-DK" sz="1400" b="1" dirty="0"/>
              <a:t>61% </a:t>
            </a:r>
            <a:r>
              <a:rPr lang="da-DK" sz="1400" dirty="0" err="1"/>
              <a:t>even</a:t>
            </a:r>
            <a:r>
              <a:rPr lang="da-DK" sz="1400" dirty="0"/>
              <a:t> felt </a:t>
            </a:r>
            <a:r>
              <a:rPr lang="da-DK" sz="1400" dirty="0" err="1"/>
              <a:t>that</a:t>
            </a:r>
            <a:r>
              <a:rPr lang="da-DK" sz="1400" dirty="0"/>
              <a:t> the visit </a:t>
            </a:r>
            <a:r>
              <a:rPr lang="da-DK" sz="1400" dirty="0" err="1"/>
              <a:t>exceeded</a:t>
            </a:r>
            <a:r>
              <a:rPr lang="da-DK" sz="1400" dirty="0"/>
              <a:t> </a:t>
            </a:r>
            <a:r>
              <a:rPr lang="da-DK" sz="1400" dirty="0" err="1"/>
              <a:t>their</a:t>
            </a:r>
            <a:r>
              <a:rPr lang="da-DK" sz="1400" dirty="0"/>
              <a:t> </a:t>
            </a:r>
            <a:r>
              <a:rPr lang="da-DK" sz="1400" dirty="0" err="1"/>
              <a:t>expectations</a:t>
            </a:r>
            <a:endParaRPr lang="da-DK" sz="1400" dirty="0"/>
          </a:p>
          <a:p>
            <a:pPr marL="285750" indent="-285750">
              <a:buFont typeface="Arial" charset="0"/>
              <a:buChar char="•"/>
            </a:pPr>
            <a:r>
              <a:rPr lang="da-DK" sz="1400" b="1" dirty="0"/>
              <a:t>The </a:t>
            </a:r>
            <a:r>
              <a:rPr lang="da-DK" sz="1400" b="1" dirty="0" err="1"/>
              <a:t>friendliness</a:t>
            </a:r>
            <a:r>
              <a:rPr lang="da-DK" sz="1400" b="1" dirty="0"/>
              <a:t> of </a:t>
            </a:r>
            <a:r>
              <a:rPr lang="da-DK" sz="1400" b="1" dirty="0" err="1"/>
              <a:t>staff</a:t>
            </a:r>
            <a:r>
              <a:rPr lang="da-DK" sz="1400" b="1" dirty="0"/>
              <a:t>, the </a:t>
            </a:r>
            <a:r>
              <a:rPr lang="da-DK" sz="1400" b="1" dirty="0" err="1"/>
              <a:t>friendliness</a:t>
            </a:r>
            <a:r>
              <a:rPr lang="da-DK" sz="1400" b="1" dirty="0"/>
              <a:t> of </a:t>
            </a:r>
            <a:r>
              <a:rPr lang="da-DK" sz="1400" b="1" dirty="0" err="1"/>
              <a:t>locals</a:t>
            </a:r>
            <a:r>
              <a:rPr lang="da-DK" sz="1400" b="1" dirty="0"/>
              <a:t> and </a:t>
            </a:r>
            <a:r>
              <a:rPr lang="da-DK" sz="1400" b="1" dirty="0" err="1"/>
              <a:t>guided</a:t>
            </a:r>
            <a:r>
              <a:rPr lang="da-DK" sz="1400" b="1" dirty="0"/>
              <a:t> tour </a:t>
            </a:r>
            <a:r>
              <a:rPr lang="da-DK" sz="1400" dirty="0" err="1"/>
              <a:t>were</a:t>
            </a:r>
            <a:r>
              <a:rPr lang="da-DK" sz="1400" dirty="0"/>
              <a:t> the </a:t>
            </a:r>
            <a:r>
              <a:rPr lang="da-DK" sz="1400" dirty="0" err="1"/>
              <a:t>things</a:t>
            </a:r>
            <a:r>
              <a:rPr lang="da-DK" sz="1400" dirty="0"/>
              <a:t> </a:t>
            </a:r>
            <a:r>
              <a:rPr lang="da-DK" sz="1400" dirty="0" err="1"/>
              <a:t>that</a:t>
            </a:r>
            <a:r>
              <a:rPr lang="da-DK" sz="1400" dirty="0"/>
              <a:t> </a:t>
            </a:r>
            <a:r>
              <a:rPr lang="da-DK" sz="1400" dirty="0" err="1"/>
              <a:t>got</a:t>
            </a:r>
            <a:r>
              <a:rPr lang="da-DK" sz="1400" dirty="0"/>
              <a:t> the </a:t>
            </a:r>
            <a:r>
              <a:rPr lang="da-DK" sz="1400" dirty="0" err="1"/>
              <a:t>highest</a:t>
            </a:r>
            <a:r>
              <a:rPr lang="da-DK" sz="1400" dirty="0"/>
              <a:t> scores (</a:t>
            </a:r>
            <a:r>
              <a:rPr lang="da-DK" sz="1400" dirty="0" err="1"/>
              <a:t>between</a:t>
            </a:r>
            <a:r>
              <a:rPr lang="da-DK" sz="1400" dirty="0"/>
              <a:t> 4.3 and 4.1 out of 5)</a:t>
            </a:r>
          </a:p>
          <a:p>
            <a:pPr marL="285750" indent="-285750">
              <a:buFont typeface="Arial" charset="0"/>
              <a:buChar char="•"/>
            </a:pPr>
            <a:r>
              <a:rPr lang="da-DK" sz="1400" b="1" dirty="0"/>
              <a:t>98% </a:t>
            </a:r>
            <a:r>
              <a:rPr lang="da-DK" sz="1400" dirty="0"/>
              <a:t>of the cruise </a:t>
            </a:r>
            <a:r>
              <a:rPr lang="da-DK" sz="1400" dirty="0" err="1"/>
              <a:t>guests</a:t>
            </a:r>
            <a:r>
              <a:rPr lang="da-DK" sz="1400" dirty="0"/>
              <a:t> </a:t>
            </a:r>
            <a:r>
              <a:rPr lang="da-DK" sz="1400" dirty="0" err="1"/>
              <a:t>went</a:t>
            </a:r>
            <a:r>
              <a:rPr lang="da-DK" sz="1400" dirty="0"/>
              <a:t> </a:t>
            </a:r>
            <a:r>
              <a:rPr lang="da-DK" sz="1400" dirty="0" err="1"/>
              <a:t>ashore</a:t>
            </a:r>
            <a:r>
              <a:rPr lang="da-DK" sz="1400" dirty="0"/>
              <a:t> and for </a:t>
            </a:r>
            <a:r>
              <a:rPr lang="da-DK" sz="1400" b="1" dirty="0"/>
              <a:t>92% </a:t>
            </a:r>
            <a:r>
              <a:rPr lang="da-DK" sz="1400" dirty="0"/>
              <a:t>of the </a:t>
            </a:r>
            <a:r>
              <a:rPr lang="da-DK" sz="1400" dirty="0" err="1"/>
              <a:t>guests</a:t>
            </a:r>
            <a:r>
              <a:rPr lang="da-DK" sz="1400" dirty="0"/>
              <a:t> it </a:t>
            </a:r>
            <a:r>
              <a:rPr lang="da-DK" sz="1400" dirty="0" err="1"/>
              <a:t>was</a:t>
            </a:r>
            <a:r>
              <a:rPr lang="da-DK" sz="1400" dirty="0"/>
              <a:t> </a:t>
            </a:r>
            <a:r>
              <a:rPr lang="da-DK" sz="1400" dirty="0" err="1"/>
              <a:t>their</a:t>
            </a:r>
            <a:r>
              <a:rPr lang="da-DK" sz="1400" dirty="0"/>
              <a:t> </a:t>
            </a:r>
            <a:r>
              <a:rPr lang="da-DK" sz="1400" dirty="0" err="1"/>
              <a:t>first</a:t>
            </a:r>
            <a:r>
              <a:rPr lang="da-DK" sz="1400" dirty="0"/>
              <a:t> visit to Greenland</a:t>
            </a:r>
          </a:p>
          <a:p>
            <a:pPr marL="285750" indent="-285750">
              <a:buFont typeface="Arial" charset="0"/>
              <a:buChar char="•"/>
            </a:pPr>
            <a:r>
              <a:rPr lang="da-DK" sz="1400" b="1" dirty="0"/>
              <a:t>76% </a:t>
            </a:r>
            <a:r>
              <a:rPr lang="da-DK" sz="1400" dirty="0"/>
              <a:t>of the </a:t>
            </a:r>
            <a:r>
              <a:rPr lang="da-DK" sz="1400" dirty="0" err="1"/>
              <a:t>guests</a:t>
            </a:r>
            <a:r>
              <a:rPr lang="da-DK" sz="1400" dirty="0"/>
              <a:t> </a:t>
            </a:r>
            <a:r>
              <a:rPr lang="da-DK" sz="1400" dirty="0" err="1"/>
              <a:t>were</a:t>
            </a:r>
            <a:r>
              <a:rPr lang="da-DK" sz="1400" dirty="0"/>
              <a:t> at </a:t>
            </a:r>
            <a:r>
              <a:rPr lang="da-DK" sz="1400" dirty="0" err="1"/>
              <a:t>least</a:t>
            </a:r>
            <a:r>
              <a:rPr lang="da-DK" sz="1400" dirty="0"/>
              <a:t> 65 </a:t>
            </a:r>
            <a:r>
              <a:rPr lang="da-DK" sz="1400" dirty="0" err="1"/>
              <a:t>years</a:t>
            </a:r>
            <a:r>
              <a:rPr lang="da-DK" sz="1400" dirty="0"/>
              <a:t> old and the average guest had a </a:t>
            </a:r>
            <a:r>
              <a:rPr lang="da-DK" sz="1400" dirty="0" err="1"/>
              <a:t>household</a:t>
            </a:r>
            <a:r>
              <a:rPr lang="da-DK" sz="1400" dirty="0"/>
              <a:t> </a:t>
            </a:r>
            <a:r>
              <a:rPr lang="da-DK" sz="1400" dirty="0" err="1"/>
              <a:t>income</a:t>
            </a:r>
            <a:r>
              <a:rPr lang="da-DK" sz="1400" dirty="0"/>
              <a:t> of 600,000 DKK</a:t>
            </a:r>
          </a:p>
          <a:p>
            <a:pPr marL="285750" indent="-285750">
              <a:buFont typeface="Arial" charset="0"/>
              <a:buChar char="•"/>
            </a:pPr>
            <a:r>
              <a:rPr lang="da-DK" sz="1400" dirty="0"/>
              <a:t>On average </a:t>
            </a:r>
            <a:r>
              <a:rPr lang="da-DK" sz="1400" dirty="0" err="1"/>
              <a:t>each</a:t>
            </a:r>
            <a:r>
              <a:rPr lang="da-DK" sz="1400" dirty="0"/>
              <a:t> guest </a:t>
            </a:r>
            <a:r>
              <a:rPr lang="da-DK" sz="1400" dirty="0" err="1"/>
              <a:t>spent</a:t>
            </a:r>
            <a:r>
              <a:rPr lang="da-DK" sz="1400" dirty="0"/>
              <a:t> ca. 370 DKK </a:t>
            </a:r>
            <a:r>
              <a:rPr lang="da-DK" sz="1400" dirty="0" err="1"/>
              <a:t>ashore</a:t>
            </a:r>
            <a:r>
              <a:rPr lang="da-DK" sz="1400" dirty="0"/>
              <a:t> (Note </a:t>
            </a:r>
            <a:r>
              <a:rPr lang="da-DK" sz="1400" dirty="0" err="1"/>
              <a:t>that</a:t>
            </a:r>
            <a:r>
              <a:rPr lang="da-DK" sz="1400" dirty="0"/>
              <a:t> cruise </a:t>
            </a:r>
            <a:r>
              <a:rPr lang="da-DK" sz="1400" dirty="0" err="1"/>
              <a:t>companies</a:t>
            </a:r>
            <a:r>
              <a:rPr lang="da-DK" sz="1400" dirty="0"/>
              <a:t> profit on tours), the </a:t>
            </a:r>
            <a:r>
              <a:rPr lang="da-DK" sz="1400" dirty="0" err="1"/>
              <a:t>equivalent</a:t>
            </a:r>
            <a:r>
              <a:rPr lang="da-DK" sz="1400" dirty="0"/>
              <a:t> of ca. </a:t>
            </a:r>
            <a:r>
              <a:rPr lang="da-DK" sz="1400" b="1" dirty="0"/>
              <a:t>8.12 m. DKK</a:t>
            </a:r>
            <a:r>
              <a:rPr lang="da-DK" sz="1400" dirty="0"/>
              <a:t> in 2015</a:t>
            </a:r>
          </a:p>
          <a:p>
            <a:pPr marL="285750" indent="-285750">
              <a:buFont typeface="Arial" charset="0"/>
              <a:buChar char="•"/>
            </a:pPr>
            <a:r>
              <a:rPr lang="da-DK" sz="1400" dirty="0"/>
              <a:t>Half the </a:t>
            </a:r>
            <a:r>
              <a:rPr lang="da-DK" sz="1400" dirty="0" err="1"/>
              <a:t>crew</a:t>
            </a:r>
            <a:r>
              <a:rPr lang="da-DK" sz="1400" dirty="0"/>
              <a:t> </a:t>
            </a:r>
            <a:r>
              <a:rPr lang="da-DK" sz="1400" dirty="0" err="1"/>
              <a:t>went</a:t>
            </a:r>
            <a:r>
              <a:rPr lang="da-DK" sz="1400" dirty="0"/>
              <a:t> </a:t>
            </a:r>
            <a:r>
              <a:rPr lang="da-DK" sz="1400" dirty="0" err="1"/>
              <a:t>ashore</a:t>
            </a:r>
            <a:r>
              <a:rPr lang="da-DK" sz="1400" dirty="0"/>
              <a:t> and </a:t>
            </a:r>
            <a:r>
              <a:rPr lang="da-DK" sz="1400" dirty="0" err="1"/>
              <a:t>spent</a:t>
            </a:r>
            <a:r>
              <a:rPr lang="da-DK" sz="1400" dirty="0"/>
              <a:t> on average 30 DKK, the </a:t>
            </a:r>
            <a:r>
              <a:rPr lang="da-DK" sz="1400" dirty="0" err="1"/>
              <a:t>equivalent</a:t>
            </a:r>
            <a:r>
              <a:rPr lang="da-DK" sz="1400" dirty="0"/>
              <a:t> of </a:t>
            </a:r>
            <a:r>
              <a:rPr lang="da-DK" sz="1400" b="1" dirty="0"/>
              <a:t>100.000 DKK </a:t>
            </a:r>
            <a:r>
              <a:rPr lang="da-DK" sz="1400" dirty="0"/>
              <a:t>in 2015, </a:t>
            </a:r>
            <a:r>
              <a:rPr lang="da-DK" sz="1400" dirty="0" err="1"/>
              <a:t>counting</a:t>
            </a:r>
            <a:r>
              <a:rPr lang="da-DK" sz="1400" dirty="0"/>
              <a:t> 15 </a:t>
            </a:r>
            <a:r>
              <a:rPr lang="da-DK" sz="1400" dirty="0" err="1"/>
              <a:t>crew</a:t>
            </a:r>
            <a:r>
              <a:rPr lang="da-DK" sz="1400" dirty="0"/>
              <a:t> per 100 </a:t>
            </a:r>
            <a:r>
              <a:rPr lang="da-DK" sz="1400" dirty="0" err="1"/>
              <a:t>guests</a:t>
            </a:r>
            <a:r>
              <a:rPr lang="da-DK" sz="1400" dirty="0"/>
              <a:t> on average</a:t>
            </a:r>
          </a:p>
        </p:txBody>
      </p:sp>
      <p:grpSp>
        <p:nvGrpSpPr>
          <p:cNvPr id="7" name="Grupper 6"/>
          <p:cNvGrpSpPr/>
          <p:nvPr/>
        </p:nvGrpSpPr>
        <p:grpSpPr>
          <a:xfrm>
            <a:off x="9176013" y="3230989"/>
            <a:ext cx="2167177" cy="1872681"/>
            <a:chOff x="8759324" y="3300439"/>
            <a:chExt cx="2167177" cy="1872681"/>
          </a:xfrm>
        </p:grpSpPr>
        <p:pic>
          <p:nvPicPr>
            <p:cNvPr id="11" name="Billed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9324" y="3300439"/>
              <a:ext cx="1205452" cy="602726"/>
            </a:xfrm>
            <a:prstGeom prst="rect">
              <a:avLst/>
            </a:prstGeom>
          </p:spPr>
        </p:pic>
        <p:pic>
          <p:nvPicPr>
            <p:cNvPr id="13" name="Billed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2889" y="4607094"/>
              <a:ext cx="1033612" cy="566026"/>
            </a:xfrm>
            <a:prstGeom prst="rect">
              <a:avLst/>
            </a:prstGeom>
          </p:spPr>
        </p:pic>
        <p:pic>
          <p:nvPicPr>
            <p:cNvPr id="14" name="Billede 1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32053" y="3973670"/>
              <a:ext cx="1125837" cy="562919"/>
            </a:xfrm>
            <a:prstGeom prst="rect">
              <a:avLst/>
            </a:prstGeom>
          </p:spPr>
        </p:pic>
      </p:grpSp>
      <p:sp>
        <p:nvSpPr>
          <p:cNvPr id="21" name="Tekstfelt 20"/>
          <p:cNvSpPr txBox="1"/>
          <p:nvPr/>
        </p:nvSpPr>
        <p:spPr>
          <a:xfrm>
            <a:off x="7903757" y="3237095"/>
            <a:ext cx="1731572" cy="1815882"/>
          </a:xfrm>
          <a:prstGeom prst="rect">
            <a:avLst/>
          </a:prstGeom>
          <a:noFill/>
        </p:spPr>
        <p:txBody>
          <a:bodyPr wrap="square" rtlCol="0">
            <a:spAutoFit/>
          </a:bodyPr>
          <a:lstStyle/>
          <a:p>
            <a:r>
              <a:rPr lang="da-DK" sz="1400" dirty="0"/>
              <a:t>The most </a:t>
            </a:r>
          </a:p>
          <a:p>
            <a:r>
              <a:rPr lang="da-DK" sz="1400" dirty="0" err="1"/>
              <a:t>important</a:t>
            </a:r>
            <a:r>
              <a:rPr lang="da-DK" sz="1400" dirty="0"/>
              <a:t> </a:t>
            </a:r>
          </a:p>
          <a:p>
            <a:r>
              <a:rPr lang="da-DK" sz="1400" dirty="0" err="1"/>
              <a:t>secondary</a:t>
            </a:r>
            <a:endParaRPr lang="da-DK" sz="1400" dirty="0"/>
          </a:p>
          <a:p>
            <a:r>
              <a:rPr lang="da-DK" sz="1400" dirty="0"/>
              <a:t>nations in the </a:t>
            </a:r>
          </a:p>
          <a:p>
            <a:r>
              <a:rPr lang="da-DK" sz="1400" dirty="0" err="1"/>
              <a:t>survey</a:t>
            </a:r>
            <a:r>
              <a:rPr lang="da-DK" sz="1400" dirty="0"/>
              <a:t> </a:t>
            </a:r>
            <a:r>
              <a:rPr lang="da-DK" sz="1400" dirty="0" err="1"/>
              <a:t>are</a:t>
            </a:r>
            <a:r>
              <a:rPr lang="da-DK" sz="1400" dirty="0"/>
              <a:t> </a:t>
            </a:r>
          </a:p>
          <a:p>
            <a:r>
              <a:rPr lang="da-DK" sz="1400" dirty="0"/>
              <a:t>Australia,</a:t>
            </a:r>
          </a:p>
          <a:p>
            <a:r>
              <a:rPr lang="da-DK" sz="1400" dirty="0"/>
              <a:t>Canada and</a:t>
            </a:r>
          </a:p>
          <a:p>
            <a:r>
              <a:rPr lang="da-DK" sz="1400" dirty="0" err="1"/>
              <a:t>Switzerland</a:t>
            </a:r>
            <a:r>
              <a:rPr lang="da-DK" sz="1400" dirty="0"/>
              <a:t>.</a:t>
            </a:r>
          </a:p>
        </p:txBody>
      </p:sp>
      <p:sp>
        <p:nvSpPr>
          <p:cNvPr id="28" name="Tekstfelt 27"/>
          <p:cNvSpPr txBox="1"/>
          <p:nvPr/>
        </p:nvSpPr>
        <p:spPr>
          <a:xfrm>
            <a:off x="533340" y="5040467"/>
            <a:ext cx="9444038" cy="1169551"/>
          </a:xfrm>
          <a:prstGeom prst="rect">
            <a:avLst/>
          </a:prstGeom>
          <a:noFill/>
        </p:spPr>
        <p:txBody>
          <a:bodyPr wrap="square" rtlCol="0">
            <a:spAutoFit/>
          </a:bodyPr>
          <a:lstStyle/>
          <a:p>
            <a:r>
              <a:rPr lang="da-DK" sz="1400" dirty="0"/>
              <a:t>A </a:t>
            </a:r>
            <a:r>
              <a:rPr lang="da-DK" sz="1400" dirty="0" err="1"/>
              <a:t>similar</a:t>
            </a:r>
            <a:r>
              <a:rPr lang="da-DK" sz="1400" dirty="0"/>
              <a:t> </a:t>
            </a:r>
            <a:r>
              <a:rPr lang="da-DK" sz="1400" dirty="0" err="1"/>
              <a:t>survey</a:t>
            </a:r>
            <a:r>
              <a:rPr lang="da-DK" sz="1400" dirty="0"/>
              <a:t> </a:t>
            </a:r>
            <a:r>
              <a:rPr lang="da-DK" sz="1400" dirty="0" err="1"/>
              <a:t>was</a:t>
            </a:r>
            <a:r>
              <a:rPr lang="da-DK" sz="1400" dirty="0"/>
              <a:t> </a:t>
            </a:r>
            <a:r>
              <a:rPr lang="da-DK" sz="1400" dirty="0" err="1"/>
              <a:t>carried</a:t>
            </a:r>
            <a:r>
              <a:rPr lang="da-DK" sz="1400" dirty="0"/>
              <a:t> out in 2012. At the time 96.4% of the </a:t>
            </a:r>
            <a:r>
              <a:rPr lang="da-DK" sz="1400" dirty="0" err="1"/>
              <a:t>guests</a:t>
            </a:r>
            <a:r>
              <a:rPr lang="da-DK" sz="1400" dirty="0"/>
              <a:t> </a:t>
            </a:r>
            <a:r>
              <a:rPr lang="da-DK" sz="1400" dirty="0" err="1"/>
              <a:t>went</a:t>
            </a:r>
            <a:r>
              <a:rPr lang="da-DK" sz="1400" dirty="0"/>
              <a:t> </a:t>
            </a:r>
            <a:r>
              <a:rPr lang="da-DK" sz="1400" dirty="0" err="1"/>
              <a:t>ashore</a:t>
            </a:r>
            <a:r>
              <a:rPr lang="da-DK" sz="1400" dirty="0"/>
              <a:t>, and </a:t>
            </a:r>
            <a:r>
              <a:rPr lang="da-DK" sz="1400" dirty="0" err="1"/>
              <a:t>spent</a:t>
            </a:r>
            <a:r>
              <a:rPr lang="da-DK" sz="1400" dirty="0"/>
              <a:t> </a:t>
            </a:r>
            <a:r>
              <a:rPr lang="da-DK" sz="1400" dirty="0" err="1"/>
              <a:t>approximately</a:t>
            </a:r>
            <a:r>
              <a:rPr lang="da-DK" sz="1400" dirty="0"/>
              <a:t> 440 DKK </a:t>
            </a:r>
            <a:r>
              <a:rPr lang="da-DK" sz="1400" dirty="0" err="1"/>
              <a:t>each</a:t>
            </a:r>
            <a:r>
              <a:rPr lang="da-DK" sz="1400" dirty="0"/>
              <a:t>, </a:t>
            </a:r>
            <a:r>
              <a:rPr lang="da-DK" sz="1400" dirty="0" err="1"/>
              <a:t>which</a:t>
            </a:r>
            <a:r>
              <a:rPr lang="da-DK" sz="1400" dirty="0"/>
              <a:t> is the </a:t>
            </a:r>
            <a:r>
              <a:rPr lang="da-DK" sz="1400" dirty="0" err="1"/>
              <a:t>equivalent</a:t>
            </a:r>
            <a:r>
              <a:rPr lang="da-DK" sz="1400" dirty="0"/>
              <a:t> of 9.9 million Danish kroner in 2012. In the last </a:t>
            </a:r>
            <a:r>
              <a:rPr lang="da-DK" sz="1400" dirty="0" err="1"/>
              <a:t>couple</a:t>
            </a:r>
            <a:r>
              <a:rPr lang="da-DK" sz="1400" dirty="0"/>
              <a:t> of </a:t>
            </a:r>
            <a:r>
              <a:rPr lang="da-DK" sz="1400" dirty="0" err="1"/>
              <a:t>years</a:t>
            </a:r>
            <a:r>
              <a:rPr lang="da-DK" sz="1400" dirty="0"/>
              <a:t> </a:t>
            </a:r>
            <a:r>
              <a:rPr lang="da-DK" sz="1400" dirty="0" err="1"/>
              <a:t>we</a:t>
            </a:r>
            <a:r>
              <a:rPr lang="da-DK" sz="1400" dirty="0"/>
              <a:t> have </a:t>
            </a:r>
            <a:r>
              <a:rPr lang="da-DK" sz="1400" dirty="0" err="1"/>
              <a:t>seen</a:t>
            </a:r>
            <a:r>
              <a:rPr lang="da-DK" sz="1400" dirty="0"/>
              <a:t> an </a:t>
            </a:r>
            <a:r>
              <a:rPr lang="da-DK" sz="1400" dirty="0" err="1"/>
              <a:t>increase</a:t>
            </a:r>
            <a:r>
              <a:rPr lang="da-DK" sz="1400" dirty="0"/>
              <a:t> in the </a:t>
            </a:r>
            <a:r>
              <a:rPr lang="da-DK" sz="1400" dirty="0" err="1"/>
              <a:t>number</a:t>
            </a:r>
            <a:r>
              <a:rPr lang="da-DK" sz="1400" dirty="0"/>
              <a:t> of cruises by the smaller cruise </a:t>
            </a:r>
            <a:r>
              <a:rPr lang="da-DK" sz="1400" dirty="0" err="1"/>
              <a:t>ship</a:t>
            </a:r>
            <a:r>
              <a:rPr lang="da-DK" sz="1400" dirty="0"/>
              <a:t> </a:t>
            </a:r>
            <a:r>
              <a:rPr lang="da-DK" sz="1400" dirty="0" err="1"/>
              <a:t>categories</a:t>
            </a:r>
            <a:r>
              <a:rPr lang="da-DK" sz="1400" dirty="0"/>
              <a:t>, with the 26-250 </a:t>
            </a:r>
            <a:r>
              <a:rPr lang="da-DK" sz="1400" dirty="0" err="1"/>
              <a:t>pax</a:t>
            </a:r>
            <a:r>
              <a:rPr lang="da-DK" sz="1400" dirty="0"/>
              <a:t> (</a:t>
            </a:r>
            <a:r>
              <a:rPr lang="da-DK" sz="1400" dirty="0" err="1"/>
              <a:t>also</a:t>
            </a:r>
            <a:r>
              <a:rPr lang="da-DK" sz="1400" dirty="0"/>
              <a:t> </a:t>
            </a:r>
            <a:r>
              <a:rPr lang="da-DK" sz="1400" dirty="0" err="1"/>
              <a:t>called</a:t>
            </a:r>
            <a:r>
              <a:rPr lang="da-DK" sz="1400" dirty="0"/>
              <a:t> </a:t>
            </a:r>
            <a:r>
              <a:rPr lang="da-DK" sz="1400" i="1" dirty="0" err="1"/>
              <a:t>expedition</a:t>
            </a:r>
            <a:r>
              <a:rPr lang="da-DK" sz="1400" i="1" dirty="0"/>
              <a:t> </a:t>
            </a:r>
            <a:r>
              <a:rPr lang="da-DK" sz="1400" i="1" dirty="0" err="1"/>
              <a:t>ships</a:t>
            </a:r>
            <a:r>
              <a:rPr lang="da-DK" sz="1400" dirty="0"/>
              <a:t>) </a:t>
            </a:r>
            <a:r>
              <a:rPr lang="da-DK" sz="1400" dirty="0" err="1"/>
              <a:t>showing</a:t>
            </a:r>
            <a:r>
              <a:rPr lang="da-DK" sz="1400" dirty="0"/>
              <a:t> the </a:t>
            </a:r>
            <a:r>
              <a:rPr lang="da-DK" sz="1400" dirty="0" err="1"/>
              <a:t>largest</a:t>
            </a:r>
            <a:r>
              <a:rPr lang="da-DK" sz="1400" dirty="0"/>
              <a:t> </a:t>
            </a:r>
            <a:r>
              <a:rPr lang="da-DK" sz="1400" dirty="0" err="1"/>
              <a:t>growth</a:t>
            </a:r>
            <a:r>
              <a:rPr lang="da-DK" sz="1400" dirty="0"/>
              <a:t> in the </a:t>
            </a:r>
            <a:r>
              <a:rPr lang="da-DK" sz="1400" dirty="0" err="1"/>
              <a:t>number</a:t>
            </a:r>
            <a:r>
              <a:rPr lang="da-DK" sz="1400" dirty="0"/>
              <a:t> of cruises (from </a:t>
            </a:r>
            <a:r>
              <a:rPr lang="da-DK" sz="1400" b="1" dirty="0"/>
              <a:t>32</a:t>
            </a:r>
            <a:r>
              <a:rPr lang="da-DK" sz="1400" dirty="0"/>
              <a:t> in 2011 to </a:t>
            </a:r>
            <a:r>
              <a:rPr lang="da-DK" sz="1400" b="1" dirty="0"/>
              <a:t>76</a:t>
            </a:r>
            <a:r>
              <a:rPr lang="da-DK" sz="1400" dirty="0"/>
              <a:t> in 2015). The 251-500 pax ships have also experienced more cruise departures (from </a:t>
            </a:r>
            <a:r>
              <a:rPr lang="da-DK" sz="1400" b="1" dirty="0"/>
              <a:t>9</a:t>
            </a:r>
            <a:r>
              <a:rPr lang="da-DK" sz="1400" dirty="0"/>
              <a:t> in 2011 to </a:t>
            </a:r>
            <a:r>
              <a:rPr lang="da-DK" sz="1400" b="1" dirty="0"/>
              <a:t>19</a:t>
            </a:r>
            <a:r>
              <a:rPr lang="da-DK" sz="1400" dirty="0"/>
              <a:t> in 2015). </a:t>
            </a:r>
          </a:p>
        </p:txBody>
      </p:sp>
      <p:grpSp>
        <p:nvGrpSpPr>
          <p:cNvPr id="5" name="Grupper 4"/>
          <p:cNvGrpSpPr/>
          <p:nvPr/>
        </p:nvGrpSpPr>
        <p:grpSpPr>
          <a:xfrm>
            <a:off x="1932488" y="3279963"/>
            <a:ext cx="5393863" cy="1713831"/>
            <a:chOff x="973048" y="3731221"/>
            <a:chExt cx="5393863" cy="1713831"/>
          </a:xfrm>
        </p:grpSpPr>
        <p:pic>
          <p:nvPicPr>
            <p:cNvPr id="9" name="Billed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33044" y="3741176"/>
              <a:ext cx="1302078" cy="855517"/>
            </a:xfrm>
            <a:prstGeom prst="rect">
              <a:avLst/>
            </a:prstGeom>
          </p:spPr>
        </p:pic>
        <p:pic>
          <p:nvPicPr>
            <p:cNvPr id="10" name="Billed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08244" y="3731221"/>
              <a:ext cx="1428968" cy="857381"/>
            </a:xfrm>
            <a:prstGeom prst="rect">
              <a:avLst/>
            </a:prstGeom>
          </p:spPr>
        </p:pic>
        <p:grpSp>
          <p:nvGrpSpPr>
            <p:cNvPr id="22" name="Grupper 21"/>
            <p:cNvGrpSpPr/>
            <p:nvPr/>
          </p:nvGrpSpPr>
          <p:grpSpPr>
            <a:xfrm>
              <a:off x="973048" y="4683561"/>
              <a:ext cx="5393863" cy="761491"/>
              <a:chOff x="1135098" y="4440499"/>
              <a:chExt cx="5393863" cy="761491"/>
            </a:xfrm>
          </p:grpSpPr>
          <p:sp>
            <p:nvSpPr>
              <p:cNvPr id="18" name="Tekstfelt 17"/>
              <p:cNvSpPr txBox="1"/>
              <p:nvPr/>
            </p:nvSpPr>
            <p:spPr>
              <a:xfrm>
                <a:off x="1135098" y="4463326"/>
                <a:ext cx="1450848" cy="738664"/>
              </a:xfrm>
              <a:prstGeom prst="rect">
                <a:avLst/>
              </a:prstGeom>
              <a:noFill/>
            </p:spPr>
            <p:txBody>
              <a:bodyPr wrap="square" rtlCol="0">
                <a:spAutoFit/>
              </a:bodyPr>
              <a:lstStyle/>
              <a:p>
                <a:r>
                  <a:rPr lang="da-DK" sz="1400" dirty="0"/>
                  <a:t>48% of the respondents </a:t>
                </a:r>
                <a:r>
                  <a:rPr lang="da-DK" sz="1400" dirty="0" err="1"/>
                  <a:t>are</a:t>
                </a:r>
                <a:r>
                  <a:rPr lang="da-DK" sz="1400" dirty="0"/>
                  <a:t> from the USA</a:t>
                </a:r>
              </a:p>
            </p:txBody>
          </p:sp>
          <p:sp>
            <p:nvSpPr>
              <p:cNvPr id="19" name="Tekstfelt 18"/>
              <p:cNvSpPr txBox="1"/>
              <p:nvPr/>
            </p:nvSpPr>
            <p:spPr>
              <a:xfrm>
                <a:off x="2995094" y="4463326"/>
                <a:ext cx="1593555" cy="738664"/>
              </a:xfrm>
              <a:prstGeom prst="rect">
                <a:avLst/>
              </a:prstGeom>
              <a:noFill/>
            </p:spPr>
            <p:txBody>
              <a:bodyPr wrap="square" rtlCol="0">
                <a:spAutoFit/>
              </a:bodyPr>
              <a:lstStyle/>
              <a:p>
                <a:r>
                  <a:rPr lang="da-DK" sz="1400" dirty="0"/>
                  <a:t>21% of the respondents </a:t>
                </a:r>
                <a:r>
                  <a:rPr lang="da-DK" sz="1400" dirty="0" err="1"/>
                  <a:t>are</a:t>
                </a:r>
                <a:endParaRPr lang="da-DK" sz="1400" dirty="0"/>
              </a:p>
              <a:p>
                <a:r>
                  <a:rPr lang="da-DK" sz="1400" dirty="0"/>
                  <a:t>from Great Britain</a:t>
                </a:r>
              </a:p>
            </p:txBody>
          </p:sp>
          <p:sp>
            <p:nvSpPr>
              <p:cNvPr id="20" name="Tekstfelt 19"/>
              <p:cNvSpPr txBox="1"/>
              <p:nvPr/>
            </p:nvSpPr>
            <p:spPr>
              <a:xfrm>
                <a:off x="4670294" y="4440499"/>
                <a:ext cx="1858667" cy="738664"/>
              </a:xfrm>
              <a:prstGeom prst="rect">
                <a:avLst/>
              </a:prstGeom>
              <a:noFill/>
            </p:spPr>
            <p:txBody>
              <a:bodyPr wrap="square" rtlCol="0">
                <a:spAutoFit/>
              </a:bodyPr>
              <a:lstStyle/>
              <a:p>
                <a:r>
                  <a:rPr lang="da-DK" sz="1400" dirty="0"/>
                  <a:t>12% of the respondents </a:t>
                </a:r>
              </a:p>
              <a:p>
                <a:r>
                  <a:rPr lang="da-DK" sz="1400" dirty="0" err="1"/>
                  <a:t>are</a:t>
                </a:r>
                <a:r>
                  <a:rPr lang="da-DK" sz="1400" dirty="0"/>
                  <a:t> from Germany</a:t>
                </a:r>
              </a:p>
            </p:txBody>
          </p:sp>
        </p:grpSp>
        <p:pic>
          <p:nvPicPr>
            <p:cNvPr id="6" name="Billed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73048" y="3731221"/>
              <a:ext cx="1450848" cy="853440"/>
            </a:xfrm>
            <a:prstGeom prst="rect">
              <a:avLst/>
            </a:prstGeom>
          </p:spPr>
        </p:pic>
      </p:grpSp>
    </p:spTree>
    <p:extLst>
      <p:ext uri="{BB962C8B-B14F-4D97-AF65-F5344CB8AC3E}">
        <p14:creationId xmlns:p14="http://schemas.microsoft.com/office/powerpoint/2010/main" val="144588059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kstfelt 3"/>
          <p:cNvSpPr txBox="1"/>
          <p:nvPr/>
        </p:nvSpPr>
        <p:spPr>
          <a:xfrm>
            <a:off x="498616" y="385041"/>
            <a:ext cx="4409092" cy="461665"/>
          </a:xfrm>
          <a:prstGeom prst="rect">
            <a:avLst/>
          </a:prstGeom>
          <a:noFill/>
        </p:spPr>
        <p:txBody>
          <a:bodyPr wrap="none" rtlCol="0">
            <a:spAutoFit/>
          </a:bodyPr>
          <a:lstStyle/>
          <a:p>
            <a:r>
              <a:rPr lang="da-DK" sz="2400" dirty="0">
                <a:ea typeface="Pioneerbrush" charset="0"/>
                <a:cs typeface="Pioneerbrush" charset="0"/>
              </a:rPr>
              <a:t>OVERNIGHT STAY STATISTICS 2015</a:t>
            </a:r>
          </a:p>
        </p:txBody>
      </p:sp>
      <p:pic>
        <p:nvPicPr>
          <p:cNvPr id="10" name="Billed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6322" y="2025260"/>
            <a:ext cx="5761563" cy="4571763"/>
          </a:xfrm>
          <a:prstGeom prst="rect">
            <a:avLst/>
          </a:prstGeom>
        </p:spPr>
      </p:pic>
      <p:pic>
        <p:nvPicPr>
          <p:cNvPr id="11" name="Billed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20005" y="204302"/>
            <a:ext cx="5460051" cy="4371220"/>
          </a:xfrm>
          <a:prstGeom prst="rect">
            <a:avLst/>
          </a:prstGeom>
        </p:spPr>
      </p:pic>
      <p:sp>
        <p:nvSpPr>
          <p:cNvPr id="12" name="Tekstfelt 11"/>
          <p:cNvSpPr txBox="1"/>
          <p:nvPr/>
        </p:nvSpPr>
        <p:spPr>
          <a:xfrm>
            <a:off x="498615" y="1087435"/>
            <a:ext cx="5418475" cy="738664"/>
          </a:xfrm>
          <a:prstGeom prst="rect">
            <a:avLst/>
          </a:prstGeom>
          <a:noFill/>
        </p:spPr>
        <p:txBody>
          <a:bodyPr wrap="square" rtlCol="0">
            <a:spAutoFit/>
          </a:bodyPr>
          <a:lstStyle/>
          <a:p>
            <a:r>
              <a:rPr lang="da-DK" sz="1400" dirty="0"/>
              <a:t>Data from the </a:t>
            </a:r>
            <a:r>
              <a:rPr lang="da-DK" sz="1400" dirty="0" err="1"/>
              <a:t>accommodations</a:t>
            </a:r>
            <a:r>
              <a:rPr lang="da-DK" sz="1400" dirty="0"/>
              <a:t> in Greenland in 2015 versus 2014 show an </a:t>
            </a:r>
            <a:r>
              <a:rPr lang="da-DK" sz="1400" dirty="0" err="1"/>
              <a:t>increase</a:t>
            </a:r>
            <a:r>
              <a:rPr lang="da-DK" sz="1400" dirty="0"/>
              <a:t> of </a:t>
            </a:r>
            <a:r>
              <a:rPr lang="da-DK" sz="1400" b="1" dirty="0"/>
              <a:t>1,3%</a:t>
            </a:r>
            <a:r>
              <a:rPr lang="da-DK" sz="1400" dirty="0"/>
              <a:t> in the </a:t>
            </a:r>
            <a:r>
              <a:rPr lang="da-DK" sz="1400" i="1" dirty="0" err="1"/>
              <a:t>number</a:t>
            </a:r>
            <a:r>
              <a:rPr lang="da-DK" sz="1400" i="1" dirty="0"/>
              <a:t> of </a:t>
            </a:r>
            <a:r>
              <a:rPr lang="da-DK" sz="1400" i="1" dirty="0" err="1"/>
              <a:t>tourist</a:t>
            </a:r>
            <a:r>
              <a:rPr lang="da-DK" sz="1400" i="1" dirty="0"/>
              <a:t> </a:t>
            </a:r>
            <a:r>
              <a:rPr lang="da-DK" sz="1400" i="1" dirty="0" err="1"/>
              <a:t>overnight</a:t>
            </a:r>
            <a:r>
              <a:rPr lang="da-DK" sz="1400" i="1" dirty="0"/>
              <a:t> </a:t>
            </a:r>
            <a:r>
              <a:rPr lang="da-DK" sz="1400" i="1" dirty="0" err="1"/>
              <a:t>stays</a:t>
            </a:r>
            <a:r>
              <a:rPr lang="da-DK" sz="1400" dirty="0"/>
              <a:t>, and a total </a:t>
            </a:r>
            <a:r>
              <a:rPr lang="da-DK" sz="1400" dirty="0" err="1"/>
              <a:t>growth</a:t>
            </a:r>
            <a:r>
              <a:rPr lang="da-DK" sz="1400" dirty="0"/>
              <a:t> of </a:t>
            </a:r>
            <a:r>
              <a:rPr lang="da-DK" sz="1400" b="1" dirty="0"/>
              <a:t>4,3%.</a:t>
            </a:r>
            <a:endParaRPr lang="da-DK" sz="1400" b="1" i="1" dirty="0"/>
          </a:p>
        </p:txBody>
      </p:sp>
      <p:sp>
        <p:nvSpPr>
          <p:cNvPr id="13" name="Tekstfelt 12"/>
          <p:cNvSpPr txBox="1"/>
          <p:nvPr/>
        </p:nvSpPr>
        <p:spPr>
          <a:xfrm>
            <a:off x="6222215" y="4685105"/>
            <a:ext cx="5796162" cy="1815882"/>
          </a:xfrm>
          <a:prstGeom prst="rect">
            <a:avLst/>
          </a:prstGeom>
          <a:noFill/>
        </p:spPr>
        <p:txBody>
          <a:bodyPr wrap="square" rtlCol="0">
            <a:spAutoFit/>
          </a:bodyPr>
          <a:lstStyle/>
          <a:p>
            <a:r>
              <a:rPr lang="da-DK" sz="1400" dirty="0"/>
              <a:t>For </a:t>
            </a:r>
            <a:r>
              <a:rPr lang="da-DK" sz="1400" dirty="0" err="1"/>
              <a:t>tourists</a:t>
            </a:r>
            <a:r>
              <a:rPr lang="da-DK" sz="1400" dirty="0"/>
              <a:t> </a:t>
            </a:r>
            <a:r>
              <a:rPr lang="da-DK" sz="1400" dirty="0" err="1"/>
              <a:t>one</a:t>
            </a:r>
            <a:r>
              <a:rPr lang="da-DK" sz="1400" dirty="0"/>
              <a:t> </a:t>
            </a:r>
            <a:r>
              <a:rPr lang="da-DK" sz="1400" dirty="0" err="1"/>
              <a:t>can</a:t>
            </a:r>
            <a:r>
              <a:rPr lang="da-DK" sz="1400" dirty="0"/>
              <a:t> </a:t>
            </a:r>
            <a:r>
              <a:rPr lang="da-DK" sz="1400" dirty="0" err="1"/>
              <a:t>observe</a:t>
            </a:r>
            <a:r>
              <a:rPr lang="da-DK" sz="1400" dirty="0"/>
              <a:t> a </a:t>
            </a:r>
            <a:r>
              <a:rPr lang="da-DK" sz="1400" b="1" dirty="0"/>
              <a:t>4,6% </a:t>
            </a:r>
            <a:r>
              <a:rPr lang="da-DK" sz="1400" dirty="0" err="1"/>
              <a:t>increase</a:t>
            </a:r>
            <a:r>
              <a:rPr lang="da-DK" sz="1400" dirty="0"/>
              <a:t> in the </a:t>
            </a:r>
            <a:r>
              <a:rPr lang="da-DK" sz="1400" i="1" dirty="0" err="1"/>
              <a:t>number</a:t>
            </a:r>
            <a:r>
              <a:rPr lang="da-DK" sz="1400" i="1" dirty="0"/>
              <a:t> of </a:t>
            </a:r>
            <a:r>
              <a:rPr lang="da-DK" sz="1400" i="1" dirty="0" err="1"/>
              <a:t>guests</a:t>
            </a:r>
            <a:r>
              <a:rPr lang="da-DK" sz="1400" dirty="0"/>
              <a:t>, and the total </a:t>
            </a:r>
            <a:r>
              <a:rPr lang="da-DK" sz="1400" dirty="0" err="1"/>
              <a:t>growth</a:t>
            </a:r>
            <a:r>
              <a:rPr lang="da-DK" sz="1400" dirty="0"/>
              <a:t> is </a:t>
            </a:r>
            <a:r>
              <a:rPr lang="da-DK" sz="1400" b="1" dirty="0"/>
              <a:t>9,2%</a:t>
            </a:r>
            <a:r>
              <a:rPr lang="da-DK" sz="1400" dirty="0"/>
              <a:t>. The </a:t>
            </a:r>
            <a:r>
              <a:rPr lang="da-DK" sz="1400" dirty="0" err="1"/>
              <a:t>two</a:t>
            </a:r>
            <a:r>
              <a:rPr lang="da-DK" sz="1400" dirty="0"/>
              <a:t> </a:t>
            </a:r>
            <a:r>
              <a:rPr lang="da-DK" sz="1400" dirty="0" err="1"/>
              <a:t>figures</a:t>
            </a:r>
            <a:r>
              <a:rPr lang="da-DK" sz="1400" dirty="0"/>
              <a:t> on </a:t>
            </a:r>
            <a:r>
              <a:rPr lang="da-DK" sz="1400" dirty="0" err="1"/>
              <a:t>overnight</a:t>
            </a:r>
            <a:r>
              <a:rPr lang="da-DK" sz="1400" dirty="0"/>
              <a:t> </a:t>
            </a:r>
            <a:r>
              <a:rPr lang="da-DK" sz="1400" dirty="0" err="1"/>
              <a:t>stays</a:t>
            </a:r>
            <a:r>
              <a:rPr lang="da-DK" sz="1400" dirty="0"/>
              <a:t> show </a:t>
            </a:r>
            <a:r>
              <a:rPr lang="da-DK" sz="1400" dirty="0" err="1"/>
              <a:t>that</a:t>
            </a:r>
            <a:r>
              <a:rPr lang="da-DK" sz="1400" dirty="0"/>
              <a:t> on average </a:t>
            </a:r>
            <a:r>
              <a:rPr lang="da-DK" sz="1400" dirty="0" err="1"/>
              <a:t>each</a:t>
            </a:r>
            <a:r>
              <a:rPr lang="da-DK" sz="1400" dirty="0"/>
              <a:t> </a:t>
            </a:r>
            <a:r>
              <a:rPr lang="da-DK" sz="1400" dirty="0" err="1"/>
              <a:t>tourist</a:t>
            </a:r>
            <a:r>
              <a:rPr lang="da-DK" sz="1400" dirty="0"/>
              <a:t> had </a:t>
            </a:r>
            <a:r>
              <a:rPr lang="da-DK" sz="1400" dirty="0" err="1"/>
              <a:t>fewer</a:t>
            </a:r>
            <a:r>
              <a:rPr lang="da-DK" sz="1400" dirty="0"/>
              <a:t> </a:t>
            </a:r>
            <a:r>
              <a:rPr lang="da-DK" sz="1400" dirty="0" err="1"/>
              <a:t>overnight</a:t>
            </a:r>
            <a:r>
              <a:rPr lang="da-DK" sz="1400" dirty="0"/>
              <a:t> </a:t>
            </a:r>
            <a:r>
              <a:rPr lang="da-DK" sz="1400" dirty="0" err="1"/>
              <a:t>stays</a:t>
            </a:r>
            <a:r>
              <a:rPr lang="da-DK" sz="1400" dirty="0"/>
              <a:t> </a:t>
            </a:r>
            <a:r>
              <a:rPr lang="da-DK" sz="1400" dirty="0" err="1"/>
              <a:t>than</a:t>
            </a:r>
            <a:r>
              <a:rPr lang="da-DK" sz="1400" dirty="0"/>
              <a:t> in 2014. </a:t>
            </a:r>
            <a:endParaRPr lang="da-DK" sz="1400" b="1" dirty="0"/>
          </a:p>
          <a:p>
            <a:endParaRPr lang="da-DK" sz="1400" dirty="0"/>
          </a:p>
          <a:p>
            <a:r>
              <a:rPr lang="da-DK" sz="1400" dirty="0" err="1"/>
              <a:t>Please</a:t>
            </a:r>
            <a:r>
              <a:rPr lang="da-DK" sz="1400" dirty="0"/>
              <a:t>, </a:t>
            </a:r>
            <a:r>
              <a:rPr lang="da-DK" sz="1400" dirty="0" err="1"/>
              <a:t>keep</a:t>
            </a:r>
            <a:r>
              <a:rPr lang="da-DK" sz="1400" dirty="0"/>
              <a:t> in mind </a:t>
            </a:r>
            <a:r>
              <a:rPr lang="da-DK" sz="1400" dirty="0" err="1"/>
              <a:t>that</a:t>
            </a:r>
            <a:r>
              <a:rPr lang="da-DK" sz="1400" dirty="0"/>
              <a:t> </a:t>
            </a:r>
            <a:r>
              <a:rPr lang="da-DK" sz="1400" dirty="0" err="1"/>
              <a:t>only</a:t>
            </a:r>
            <a:r>
              <a:rPr lang="da-DK" sz="1400" dirty="0"/>
              <a:t> 47 (</a:t>
            </a:r>
            <a:r>
              <a:rPr lang="da-DK" sz="1400" dirty="0" err="1"/>
              <a:t>primarily</a:t>
            </a:r>
            <a:r>
              <a:rPr lang="da-DK" sz="1400" dirty="0"/>
              <a:t> hotels) out of at </a:t>
            </a:r>
            <a:r>
              <a:rPr lang="da-DK" sz="1400" dirty="0" err="1"/>
              <a:t>least</a:t>
            </a:r>
            <a:r>
              <a:rPr lang="da-DK" sz="1400" dirty="0"/>
              <a:t> 80 </a:t>
            </a:r>
            <a:r>
              <a:rPr lang="da-DK" sz="1400" dirty="0" err="1"/>
              <a:t>accommodations</a:t>
            </a:r>
            <a:r>
              <a:rPr lang="da-DK" sz="1400" dirty="0"/>
              <a:t> in Greenland </a:t>
            </a:r>
            <a:r>
              <a:rPr lang="da-DK" sz="1400" dirty="0" err="1"/>
              <a:t>submit</a:t>
            </a:r>
            <a:r>
              <a:rPr lang="da-DK" sz="1400" dirty="0"/>
              <a:t> </a:t>
            </a:r>
            <a:r>
              <a:rPr lang="da-DK" sz="1400" dirty="0" err="1"/>
              <a:t>records</a:t>
            </a:r>
            <a:r>
              <a:rPr lang="da-DK" sz="1400" dirty="0"/>
              <a:t>. </a:t>
            </a:r>
          </a:p>
          <a:p>
            <a:endParaRPr lang="da-DK" sz="1400" dirty="0"/>
          </a:p>
          <a:p>
            <a:r>
              <a:rPr lang="da-DK" sz="1400" dirty="0"/>
              <a:t>(Regional data </a:t>
            </a:r>
            <a:r>
              <a:rPr lang="da-DK" sz="1400" dirty="0" err="1"/>
              <a:t>can</a:t>
            </a:r>
            <a:r>
              <a:rPr lang="da-DK" sz="1400" dirty="0"/>
              <a:t> </a:t>
            </a:r>
            <a:r>
              <a:rPr lang="da-DK" sz="1400" dirty="0" err="1"/>
              <a:t>be</a:t>
            </a:r>
            <a:r>
              <a:rPr lang="da-DK" sz="1400" dirty="0"/>
              <a:t> </a:t>
            </a:r>
            <a:r>
              <a:rPr lang="da-DK" sz="1400" dirty="0" err="1"/>
              <a:t>found</a:t>
            </a:r>
            <a:r>
              <a:rPr lang="da-DK" sz="1400" dirty="0"/>
              <a:t> </a:t>
            </a:r>
            <a:r>
              <a:rPr lang="da-DK" sz="1400" dirty="0" err="1"/>
              <a:t>separately</a:t>
            </a:r>
            <a:r>
              <a:rPr lang="da-DK" sz="1400" dirty="0"/>
              <a:t> on </a:t>
            </a:r>
            <a:r>
              <a:rPr lang="da-DK" sz="1400" dirty="0">
                <a:hlinkClick r:id="rId5"/>
              </a:rPr>
              <a:t>tourismstat.gl</a:t>
            </a:r>
            <a:r>
              <a:rPr lang="da-DK" sz="1400" dirty="0"/>
              <a:t> under </a:t>
            </a:r>
            <a:r>
              <a:rPr lang="da-DK" sz="1400" i="1" dirty="0"/>
              <a:t>Analysis</a:t>
            </a:r>
            <a:r>
              <a:rPr lang="da-DK" sz="1400" dirty="0"/>
              <a:t>)</a:t>
            </a:r>
          </a:p>
        </p:txBody>
      </p:sp>
      <p:sp>
        <p:nvSpPr>
          <p:cNvPr id="14" name="Tekstfelt 13"/>
          <p:cNvSpPr txBox="1"/>
          <p:nvPr/>
        </p:nvSpPr>
        <p:spPr>
          <a:xfrm>
            <a:off x="11124848" y="1456767"/>
            <a:ext cx="1067152" cy="276999"/>
          </a:xfrm>
          <a:prstGeom prst="rect">
            <a:avLst/>
          </a:prstGeom>
          <a:noFill/>
        </p:spPr>
        <p:txBody>
          <a:bodyPr wrap="none" rtlCol="0">
            <a:spAutoFit/>
          </a:bodyPr>
          <a:lstStyle/>
          <a:p>
            <a:r>
              <a:rPr lang="da-DK" sz="1200" dirty="0"/>
              <a:t>Source: stat.gl</a:t>
            </a:r>
          </a:p>
        </p:txBody>
      </p:sp>
      <p:sp>
        <p:nvSpPr>
          <p:cNvPr id="15" name="Tekstfelt 14"/>
          <p:cNvSpPr txBox="1"/>
          <p:nvPr/>
        </p:nvSpPr>
        <p:spPr>
          <a:xfrm>
            <a:off x="5270100" y="3178584"/>
            <a:ext cx="1067152" cy="276999"/>
          </a:xfrm>
          <a:prstGeom prst="rect">
            <a:avLst/>
          </a:prstGeom>
          <a:noFill/>
        </p:spPr>
        <p:txBody>
          <a:bodyPr wrap="none" rtlCol="0">
            <a:spAutoFit/>
          </a:bodyPr>
          <a:lstStyle/>
          <a:p>
            <a:r>
              <a:rPr lang="da-DK" sz="1200" dirty="0"/>
              <a:t>Source: stat.gl</a:t>
            </a:r>
          </a:p>
        </p:txBody>
      </p:sp>
    </p:spTree>
    <p:extLst>
      <p:ext uri="{BB962C8B-B14F-4D97-AF65-F5344CB8AC3E}">
        <p14:creationId xmlns:p14="http://schemas.microsoft.com/office/powerpoint/2010/main" val="16206902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kstfelt 3"/>
          <p:cNvSpPr txBox="1"/>
          <p:nvPr/>
        </p:nvSpPr>
        <p:spPr>
          <a:xfrm>
            <a:off x="498616" y="385041"/>
            <a:ext cx="4481163" cy="461665"/>
          </a:xfrm>
          <a:prstGeom prst="rect">
            <a:avLst/>
          </a:prstGeom>
          <a:noFill/>
        </p:spPr>
        <p:txBody>
          <a:bodyPr wrap="none" rtlCol="0">
            <a:spAutoFit/>
          </a:bodyPr>
          <a:lstStyle/>
          <a:p>
            <a:r>
              <a:rPr lang="da-DK" sz="2400">
                <a:ea typeface="Pioneerbrush" charset="0"/>
                <a:cs typeface="Pioneerbrush" charset="0"/>
              </a:rPr>
              <a:t>GREENLAND.COM STATS FOR 2015</a:t>
            </a:r>
          </a:p>
        </p:txBody>
      </p:sp>
      <p:pic>
        <p:nvPicPr>
          <p:cNvPr id="5" name="Billed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4099" y="1004725"/>
            <a:ext cx="11585667" cy="2132013"/>
          </a:xfrm>
          <a:prstGeom prst="rect">
            <a:avLst/>
          </a:prstGeom>
        </p:spPr>
      </p:pic>
      <p:sp>
        <p:nvSpPr>
          <p:cNvPr id="6" name="Tekstfelt 5"/>
          <p:cNvSpPr txBox="1"/>
          <p:nvPr/>
        </p:nvSpPr>
        <p:spPr>
          <a:xfrm>
            <a:off x="533341" y="3402951"/>
            <a:ext cx="11458031" cy="3108543"/>
          </a:xfrm>
          <a:prstGeom prst="rect">
            <a:avLst/>
          </a:prstGeom>
          <a:noFill/>
        </p:spPr>
        <p:txBody>
          <a:bodyPr wrap="square" rtlCol="0">
            <a:spAutoFit/>
          </a:bodyPr>
          <a:lstStyle/>
          <a:p>
            <a:r>
              <a:rPr lang="da-DK" sz="1400" dirty="0"/>
              <a:t>For the </a:t>
            </a:r>
            <a:r>
              <a:rPr lang="da-DK" sz="1400" dirty="0" err="1"/>
              <a:t>first</a:t>
            </a:r>
            <a:r>
              <a:rPr lang="da-DK" sz="1400" dirty="0"/>
              <a:t> time </a:t>
            </a:r>
            <a:r>
              <a:rPr lang="da-DK" sz="1400" dirty="0" err="1"/>
              <a:t>ever</a:t>
            </a:r>
            <a:r>
              <a:rPr lang="da-DK" sz="1400" dirty="0"/>
              <a:t> Greenland.com has </a:t>
            </a:r>
            <a:r>
              <a:rPr lang="da-DK" sz="1400" dirty="0" err="1"/>
              <a:t>attracted</a:t>
            </a:r>
            <a:r>
              <a:rPr lang="da-DK" sz="1400" dirty="0"/>
              <a:t> </a:t>
            </a:r>
            <a:r>
              <a:rPr lang="da-DK" sz="1400" b="1" dirty="0"/>
              <a:t>more </a:t>
            </a:r>
            <a:r>
              <a:rPr lang="da-DK" sz="1400" b="1" dirty="0" err="1"/>
              <a:t>than</a:t>
            </a:r>
            <a:r>
              <a:rPr lang="da-DK" sz="1400" b="1" dirty="0"/>
              <a:t> 1 million </a:t>
            </a:r>
            <a:r>
              <a:rPr lang="da-DK" sz="1400" b="1" dirty="0" err="1"/>
              <a:t>users</a:t>
            </a:r>
            <a:r>
              <a:rPr lang="da-DK" sz="1400" b="1" dirty="0"/>
              <a:t> </a:t>
            </a:r>
            <a:r>
              <a:rPr lang="da-DK" sz="1400" dirty="0"/>
              <a:t>(1.09 M) in 2015. The </a:t>
            </a:r>
            <a:r>
              <a:rPr lang="da-DK" sz="1400" dirty="0" err="1"/>
              <a:t>largest</a:t>
            </a:r>
            <a:r>
              <a:rPr lang="da-DK" sz="1400" dirty="0"/>
              <a:t> </a:t>
            </a:r>
            <a:r>
              <a:rPr lang="da-DK" sz="1400" dirty="0" err="1"/>
              <a:t>audience</a:t>
            </a:r>
            <a:r>
              <a:rPr lang="da-DK" sz="1400" dirty="0"/>
              <a:t> </a:t>
            </a:r>
            <a:r>
              <a:rPr lang="da-DK" sz="1400" dirty="0" err="1"/>
              <a:t>comes</a:t>
            </a:r>
            <a:r>
              <a:rPr lang="da-DK" sz="1400" dirty="0"/>
              <a:t> from the </a:t>
            </a:r>
            <a:r>
              <a:rPr lang="da-DK" sz="1400" dirty="0" err="1"/>
              <a:t>following</a:t>
            </a:r>
            <a:r>
              <a:rPr lang="da-DK" sz="1400" dirty="0"/>
              <a:t> </a:t>
            </a:r>
            <a:r>
              <a:rPr lang="da-DK" sz="1400" dirty="0" err="1"/>
              <a:t>countries</a:t>
            </a:r>
            <a:r>
              <a:rPr lang="da-DK" sz="1400" dirty="0"/>
              <a:t>: </a:t>
            </a:r>
          </a:p>
          <a:p>
            <a:r>
              <a:rPr lang="da-DK" sz="1400" dirty="0"/>
              <a:t>USA 26.5%, </a:t>
            </a:r>
            <a:r>
              <a:rPr lang="da-DK" sz="1400" dirty="0">
                <a:solidFill>
                  <a:srgbClr val="0070C0"/>
                </a:solidFill>
              </a:rPr>
              <a:t>DK 12.6%, </a:t>
            </a:r>
            <a:r>
              <a:rPr lang="da-DK" sz="1400" dirty="0"/>
              <a:t>GER 10%, </a:t>
            </a:r>
            <a:r>
              <a:rPr lang="da-DK" sz="1400" dirty="0">
                <a:solidFill>
                  <a:srgbClr val="0070C0"/>
                </a:solidFill>
              </a:rPr>
              <a:t>UK 8.6%, </a:t>
            </a:r>
            <a:r>
              <a:rPr lang="da-DK" sz="1400" dirty="0"/>
              <a:t>CAN 5%, </a:t>
            </a:r>
            <a:r>
              <a:rPr lang="da-DK" sz="1400" dirty="0">
                <a:solidFill>
                  <a:srgbClr val="0070C0"/>
                </a:solidFill>
              </a:rPr>
              <a:t>IND 4.3%, </a:t>
            </a:r>
            <a:r>
              <a:rPr lang="da-DK" sz="1400" dirty="0"/>
              <a:t>AUS 4%, </a:t>
            </a:r>
            <a:r>
              <a:rPr lang="da-DK" sz="1400" dirty="0">
                <a:solidFill>
                  <a:srgbClr val="0070C0"/>
                </a:solidFill>
              </a:rPr>
              <a:t>GRL 3.7%, </a:t>
            </a:r>
            <a:r>
              <a:rPr lang="da-DK" sz="1400" dirty="0"/>
              <a:t>CHE (Schweiz) 1.7% og </a:t>
            </a:r>
            <a:r>
              <a:rPr lang="da-DK" sz="1400" dirty="0">
                <a:solidFill>
                  <a:srgbClr val="0070C0"/>
                </a:solidFill>
              </a:rPr>
              <a:t>FRA 1.4%</a:t>
            </a:r>
            <a:r>
              <a:rPr lang="da-DK" sz="1400" dirty="0"/>
              <a:t>.</a:t>
            </a:r>
            <a:endParaRPr lang="da-DK" sz="1400" dirty="0">
              <a:solidFill>
                <a:srgbClr val="0070C0"/>
              </a:solidFill>
            </a:endParaRPr>
          </a:p>
          <a:p>
            <a:endParaRPr lang="da-DK" sz="1400" dirty="0"/>
          </a:p>
          <a:p>
            <a:r>
              <a:rPr lang="da-DK" sz="1400" b="1" dirty="0"/>
              <a:t>30.356 </a:t>
            </a:r>
            <a:r>
              <a:rPr lang="da-DK" sz="1400" dirty="0"/>
              <a:t>is the </a:t>
            </a:r>
            <a:r>
              <a:rPr lang="da-DK" sz="1400" dirty="0" err="1"/>
              <a:t>number</a:t>
            </a:r>
            <a:r>
              <a:rPr lang="da-DK" sz="1400" dirty="0"/>
              <a:t> of times </a:t>
            </a:r>
            <a:r>
              <a:rPr lang="da-DK" sz="1400" dirty="0" err="1"/>
              <a:t>that</a:t>
            </a:r>
            <a:r>
              <a:rPr lang="da-DK" sz="1400" dirty="0"/>
              <a:t> </a:t>
            </a:r>
            <a:r>
              <a:rPr lang="da-DK" sz="1400" dirty="0" err="1"/>
              <a:t>users</a:t>
            </a:r>
            <a:r>
              <a:rPr lang="da-DK" sz="1400" dirty="0"/>
              <a:t> in 2015 have </a:t>
            </a:r>
            <a:r>
              <a:rPr lang="da-DK" sz="1400" dirty="0" err="1"/>
              <a:t>clicked</a:t>
            </a:r>
            <a:r>
              <a:rPr lang="da-DK" sz="1400" dirty="0"/>
              <a:t> </a:t>
            </a:r>
            <a:r>
              <a:rPr lang="da-DK" sz="1400" dirty="0" err="1"/>
              <a:t>through</a:t>
            </a:r>
            <a:r>
              <a:rPr lang="da-DK" sz="1400" dirty="0"/>
              <a:t> to greenland.com via an </a:t>
            </a:r>
            <a:r>
              <a:rPr lang="da-DK" sz="1400" dirty="0" err="1"/>
              <a:t>add</a:t>
            </a:r>
            <a:r>
              <a:rPr lang="da-DK" sz="1400" dirty="0"/>
              <a:t> or a website of </a:t>
            </a:r>
            <a:r>
              <a:rPr lang="da-DK" sz="1400" dirty="0" err="1"/>
              <a:t>tourist</a:t>
            </a:r>
            <a:r>
              <a:rPr lang="da-DK" sz="1400" dirty="0"/>
              <a:t> operator – </a:t>
            </a:r>
            <a:r>
              <a:rPr lang="da-DK" sz="1400" dirty="0" err="1"/>
              <a:t>which</a:t>
            </a:r>
            <a:r>
              <a:rPr lang="da-DK" sz="1400" dirty="0"/>
              <a:t> is </a:t>
            </a:r>
            <a:r>
              <a:rPr lang="da-DK" sz="1400" dirty="0" err="1"/>
              <a:t>known</a:t>
            </a:r>
            <a:r>
              <a:rPr lang="da-DK" sz="1400" dirty="0"/>
              <a:t> as a ’</a:t>
            </a:r>
            <a:r>
              <a:rPr lang="da-DK" sz="1400" dirty="0" err="1"/>
              <a:t>conversion</a:t>
            </a:r>
            <a:r>
              <a:rPr lang="da-DK" sz="1400" dirty="0"/>
              <a:t>’.</a:t>
            </a:r>
          </a:p>
          <a:p>
            <a:endParaRPr lang="da-DK" sz="1400" dirty="0"/>
          </a:p>
          <a:p>
            <a:r>
              <a:rPr lang="da-DK" sz="1400" b="1" dirty="0"/>
              <a:t>76% </a:t>
            </a:r>
            <a:r>
              <a:rPr lang="da-DK" sz="1400" dirty="0"/>
              <a:t>of the </a:t>
            </a:r>
            <a:r>
              <a:rPr lang="da-DK" sz="1400" dirty="0" err="1"/>
              <a:t>users</a:t>
            </a:r>
            <a:r>
              <a:rPr lang="da-DK" sz="1400" dirty="0"/>
              <a:t> </a:t>
            </a:r>
            <a:r>
              <a:rPr lang="da-DK" sz="1400" dirty="0" err="1"/>
              <a:t>are</a:t>
            </a:r>
            <a:r>
              <a:rPr lang="da-DK" sz="1400" dirty="0"/>
              <a:t> </a:t>
            </a:r>
            <a:r>
              <a:rPr lang="da-DK" sz="1400" dirty="0" err="1"/>
              <a:t>directed</a:t>
            </a:r>
            <a:r>
              <a:rPr lang="da-DK" sz="1400" dirty="0"/>
              <a:t> to </a:t>
            </a:r>
            <a:r>
              <a:rPr lang="da-DK" sz="1400" dirty="0" err="1"/>
              <a:t>us</a:t>
            </a:r>
            <a:r>
              <a:rPr lang="da-DK" sz="1400" dirty="0"/>
              <a:t> via </a:t>
            </a:r>
            <a:r>
              <a:rPr lang="da-DK" sz="1400" dirty="0" err="1"/>
              <a:t>searches</a:t>
            </a:r>
            <a:r>
              <a:rPr lang="da-DK" sz="1400" dirty="0"/>
              <a:t> on </a:t>
            </a:r>
            <a:r>
              <a:rPr lang="da-DK" sz="1400" dirty="0" err="1"/>
              <a:t>search</a:t>
            </a:r>
            <a:r>
              <a:rPr lang="da-DK" sz="1400" dirty="0"/>
              <a:t> </a:t>
            </a:r>
            <a:r>
              <a:rPr lang="da-DK" sz="1400" dirty="0" err="1"/>
              <a:t>engines</a:t>
            </a:r>
            <a:r>
              <a:rPr lang="da-DK" sz="1400" dirty="0"/>
              <a:t> </a:t>
            </a:r>
            <a:r>
              <a:rPr lang="da-DK" sz="1400" dirty="0" err="1"/>
              <a:t>such</a:t>
            </a:r>
            <a:r>
              <a:rPr lang="da-DK" sz="1400" dirty="0"/>
              <a:t> as Google, </a:t>
            </a:r>
            <a:r>
              <a:rPr lang="da-DK" sz="1400" b="1" dirty="0"/>
              <a:t>14% </a:t>
            </a:r>
            <a:r>
              <a:rPr lang="da-DK" sz="1400" dirty="0"/>
              <a:t>by </a:t>
            </a:r>
            <a:r>
              <a:rPr lang="da-DK" sz="1400" dirty="0" err="1"/>
              <a:t>typing</a:t>
            </a:r>
            <a:r>
              <a:rPr lang="da-DK" sz="1400" dirty="0"/>
              <a:t> greenland.com in the browser </a:t>
            </a:r>
            <a:r>
              <a:rPr lang="da-DK" sz="1400" dirty="0" err="1"/>
              <a:t>address</a:t>
            </a:r>
            <a:r>
              <a:rPr lang="da-DK" sz="1400" dirty="0"/>
              <a:t> line, </a:t>
            </a:r>
            <a:r>
              <a:rPr lang="da-DK" sz="1400" b="1" dirty="0"/>
              <a:t>6,3% </a:t>
            </a:r>
            <a:r>
              <a:rPr lang="da-DK" sz="1400" dirty="0"/>
              <a:t>via links on </a:t>
            </a:r>
            <a:r>
              <a:rPr lang="da-DK" sz="1400" dirty="0" err="1"/>
              <a:t>other</a:t>
            </a:r>
            <a:r>
              <a:rPr lang="da-DK" sz="1400" dirty="0"/>
              <a:t> websites and </a:t>
            </a:r>
            <a:r>
              <a:rPr lang="da-DK" sz="1400" b="1" dirty="0"/>
              <a:t>2.1% </a:t>
            </a:r>
            <a:r>
              <a:rPr lang="da-DK" sz="1400" dirty="0"/>
              <a:t>via social media (</a:t>
            </a:r>
            <a:r>
              <a:rPr lang="da-DK" sz="1400" dirty="0" err="1"/>
              <a:t>primarily</a:t>
            </a:r>
            <a:r>
              <a:rPr lang="da-DK" sz="1400" dirty="0"/>
              <a:t> Facebook).</a:t>
            </a:r>
          </a:p>
          <a:p>
            <a:endParaRPr lang="da-DK" sz="1400" dirty="0"/>
          </a:p>
          <a:p>
            <a:r>
              <a:rPr lang="da-DK" sz="1400" dirty="0"/>
              <a:t>In general Internet </a:t>
            </a:r>
            <a:r>
              <a:rPr lang="da-DK" sz="1400" dirty="0" err="1"/>
              <a:t>users</a:t>
            </a:r>
            <a:r>
              <a:rPr lang="da-DK" sz="1400" dirty="0"/>
              <a:t> </a:t>
            </a:r>
            <a:r>
              <a:rPr lang="da-DK" sz="1400" dirty="0" err="1"/>
              <a:t>are</a:t>
            </a:r>
            <a:r>
              <a:rPr lang="da-DK" sz="1400" dirty="0"/>
              <a:t> </a:t>
            </a:r>
            <a:r>
              <a:rPr lang="da-DK" sz="1400" dirty="0" err="1"/>
              <a:t>becoming</a:t>
            </a:r>
            <a:r>
              <a:rPr lang="da-DK" sz="1400" dirty="0"/>
              <a:t> </a:t>
            </a:r>
            <a:r>
              <a:rPr lang="da-DK" sz="1400" dirty="0" err="1"/>
              <a:t>increasingly</a:t>
            </a:r>
            <a:r>
              <a:rPr lang="da-DK" sz="1400" dirty="0"/>
              <a:t> </a:t>
            </a:r>
            <a:r>
              <a:rPr lang="da-DK" sz="1400" dirty="0" err="1"/>
              <a:t>impatient</a:t>
            </a:r>
            <a:r>
              <a:rPr lang="da-DK" sz="1400" dirty="0"/>
              <a:t> </a:t>
            </a:r>
            <a:r>
              <a:rPr lang="da-DK" sz="1400" dirty="0" err="1"/>
              <a:t>when</a:t>
            </a:r>
            <a:r>
              <a:rPr lang="da-DK" sz="1400" dirty="0"/>
              <a:t> </a:t>
            </a:r>
            <a:r>
              <a:rPr lang="da-DK" sz="1400" dirty="0" err="1"/>
              <a:t>browsing</a:t>
            </a:r>
            <a:r>
              <a:rPr lang="da-DK" sz="1400" dirty="0"/>
              <a:t> and </a:t>
            </a:r>
            <a:r>
              <a:rPr lang="da-DK" sz="1400" dirty="0" err="1"/>
              <a:t>are</a:t>
            </a:r>
            <a:r>
              <a:rPr lang="da-DK" sz="1400" dirty="0"/>
              <a:t> more </a:t>
            </a:r>
            <a:r>
              <a:rPr lang="da-DK" sz="1400" dirty="0" err="1"/>
              <a:t>likely</a:t>
            </a:r>
            <a:r>
              <a:rPr lang="da-DK" sz="1400" dirty="0"/>
              <a:t> to </a:t>
            </a:r>
            <a:r>
              <a:rPr lang="da-DK" sz="1400" dirty="0" err="1"/>
              <a:t>leave</a:t>
            </a:r>
            <a:r>
              <a:rPr lang="da-DK" sz="1400" dirty="0"/>
              <a:t> a page if </a:t>
            </a:r>
            <a:r>
              <a:rPr lang="da-DK" sz="1400" dirty="0" err="1"/>
              <a:t>their</a:t>
            </a:r>
            <a:r>
              <a:rPr lang="da-DK" sz="1400" dirty="0"/>
              <a:t> </a:t>
            </a:r>
            <a:r>
              <a:rPr lang="da-DK" sz="1400" dirty="0" err="1"/>
              <a:t>interest</a:t>
            </a:r>
            <a:r>
              <a:rPr lang="da-DK" sz="1400" dirty="0"/>
              <a:t> is not </a:t>
            </a:r>
            <a:r>
              <a:rPr lang="da-DK" sz="1400" dirty="0" err="1"/>
              <a:t>immediately</a:t>
            </a:r>
            <a:r>
              <a:rPr lang="da-DK" sz="1400" dirty="0"/>
              <a:t> </a:t>
            </a:r>
            <a:r>
              <a:rPr lang="da-DK" sz="1400" dirty="0" err="1"/>
              <a:t>met</a:t>
            </a:r>
            <a:r>
              <a:rPr lang="da-DK" sz="1400" dirty="0"/>
              <a:t>. On greenland.com </a:t>
            </a:r>
            <a:r>
              <a:rPr lang="da-DK" sz="1400" dirty="0" err="1"/>
              <a:t>this</a:t>
            </a:r>
            <a:r>
              <a:rPr lang="da-DK" sz="1400" dirty="0"/>
              <a:t> </a:t>
            </a:r>
            <a:r>
              <a:rPr lang="da-DK" sz="1400" dirty="0" err="1"/>
              <a:t>results</a:t>
            </a:r>
            <a:r>
              <a:rPr lang="da-DK" sz="1400" dirty="0"/>
              <a:t> in the </a:t>
            </a:r>
            <a:r>
              <a:rPr lang="da-DK" sz="1400" dirty="0" err="1"/>
              <a:t>users</a:t>
            </a:r>
            <a:r>
              <a:rPr lang="da-DK" sz="1400" dirty="0"/>
              <a:t> </a:t>
            </a:r>
            <a:r>
              <a:rPr lang="da-DK" sz="1400" dirty="0" err="1"/>
              <a:t>opening</a:t>
            </a:r>
            <a:r>
              <a:rPr lang="da-DK" sz="1400" dirty="0"/>
              <a:t> </a:t>
            </a:r>
            <a:r>
              <a:rPr lang="da-DK" sz="1400" dirty="0" err="1"/>
              <a:t>slightly</a:t>
            </a:r>
            <a:r>
              <a:rPr lang="da-DK" sz="1400" dirty="0"/>
              <a:t> </a:t>
            </a:r>
            <a:r>
              <a:rPr lang="da-DK" sz="1400" dirty="0" err="1"/>
              <a:t>less</a:t>
            </a:r>
            <a:r>
              <a:rPr lang="da-DK" sz="1400" dirty="0"/>
              <a:t> pages per visit, and </a:t>
            </a:r>
            <a:r>
              <a:rPr lang="da-DK" sz="1400" dirty="0" err="1"/>
              <a:t>slightly</a:t>
            </a:r>
            <a:r>
              <a:rPr lang="da-DK" sz="1400" dirty="0"/>
              <a:t> more </a:t>
            </a:r>
            <a:r>
              <a:rPr lang="da-DK" sz="1400" dirty="0" err="1"/>
              <a:t>users</a:t>
            </a:r>
            <a:r>
              <a:rPr lang="da-DK" sz="1400" dirty="0"/>
              <a:t> </a:t>
            </a:r>
            <a:r>
              <a:rPr lang="da-DK" sz="1400" dirty="0" err="1"/>
              <a:t>tend</a:t>
            </a:r>
            <a:r>
              <a:rPr lang="da-DK" sz="1400" dirty="0"/>
              <a:t> to </a:t>
            </a:r>
            <a:r>
              <a:rPr lang="da-DK" sz="1400" dirty="0" err="1"/>
              <a:t>leave</a:t>
            </a:r>
            <a:r>
              <a:rPr lang="da-DK" sz="1400" dirty="0"/>
              <a:t> greenland.com </a:t>
            </a:r>
            <a:r>
              <a:rPr lang="da-DK" sz="1400" dirty="0" err="1"/>
              <a:t>without</a:t>
            </a:r>
            <a:r>
              <a:rPr lang="da-DK" sz="1400" dirty="0"/>
              <a:t> </a:t>
            </a:r>
            <a:r>
              <a:rPr lang="da-DK" sz="1400" dirty="0" err="1"/>
              <a:t>clicking</a:t>
            </a:r>
            <a:r>
              <a:rPr lang="da-DK" sz="1400" dirty="0"/>
              <a:t> to </a:t>
            </a:r>
            <a:r>
              <a:rPr lang="da-DK" sz="1400" dirty="0" err="1"/>
              <a:t>see</a:t>
            </a:r>
            <a:r>
              <a:rPr lang="da-DK" sz="1400" dirty="0"/>
              <a:t> more pages on the website – both compared to the year before.</a:t>
            </a:r>
          </a:p>
          <a:p>
            <a:r>
              <a:rPr lang="da-DK" sz="1400" dirty="0"/>
              <a:t>VG is </a:t>
            </a:r>
            <a:r>
              <a:rPr lang="da-DK" sz="1400" dirty="0" err="1"/>
              <a:t>currently</a:t>
            </a:r>
            <a:r>
              <a:rPr lang="da-DK" sz="1400" dirty="0"/>
              <a:t> </a:t>
            </a:r>
            <a:r>
              <a:rPr lang="da-DK" sz="1400" dirty="0" err="1"/>
              <a:t>working</a:t>
            </a:r>
            <a:r>
              <a:rPr lang="da-DK" sz="1400" dirty="0"/>
              <a:t> on </a:t>
            </a:r>
            <a:r>
              <a:rPr lang="da-DK" sz="1400" dirty="0" err="1"/>
              <a:t>improving</a:t>
            </a:r>
            <a:r>
              <a:rPr lang="da-DK" sz="1400" dirty="0"/>
              <a:t> the </a:t>
            </a:r>
            <a:r>
              <a:rPr lang="da-DK" sz="1400" dirty="0" err="1"/>
              <a:t>user</a:t>
            </a:r>
            <a:r>
              <a:rPr lang="da-DK" sz="1400" dirty="0"/>
              <a:t> </a:t>
            </a:r>
            <a:r>
              <a:rPr lang="da-DK" sz="1400" dirty="0" err="1"/>
              <a:t>experience</a:t>
            </a:r>
            <a:r>
              <a:rPr lang="da-DK" sz="1400" dirty="0"/>
              <a:t> on the front page in </a:t>
            </a:r>
            <a:r>
              <a:rPr lang="da-DK" sz="1400" dirty="0" err="1"/>
              <a:t>order</a:t>
            </a:r>
            <a:r>
              <a:rPr lang="da-DK" sz="1400" dirty="0"/>
              <a:t> to </a:t>
            </a:r>
            <a:r>
              <a:rPr lang="da-DK" sz="1400" dirty="0" err="1"/>
              <a:t>get</a:t>
            </a:r>
            <a:r>
              <a:rPr lang="da-DK" sz="1400" dirty="0"/>
              <a:t> the </a:t>
            </a:r>
            <a:r>
              <a:rPr lang="da-DK" sz="1400" dirty="0" err="1"/>
              <a:t>users</a:t>
            </a:r>
            <a:r>
              <a:rPr lang="da-DK" sz="1400" dirty="0"/>
              <a:t> to </a:t>
            </a:r>
            <a:r>
              <a:rPr lang="da-DK" sz="1400" dirty="0" err="1"/>
              <a:t>click</a:t>
            </a:r>
            <a:r>
              <a:rPr lang="da-DK" sz="1400" dirty="0"/>
              <a:t> </a:t>
            </a:r>
            <a:r>
              <a:rPr lang="da-DK" sz="1400" dirty="0" err="1"/>
              <a:t>their</a:t>
            </a:r>
            <a:r>
              <a:rPr lang="da-DK" sz="1400" dirty="0"/>
              <a:t> </a:t>
            </a:r>
            <a:r>
              <a:rPr lang="da-DK" sz="1400" dirty="0" err="1"/>
              <a:t>way</a:t>
            </a:r>
            <a:r>
              <a:rPr lang="da-DK" sz="1400" dirty="0"/>
              <a:t> </a:t>
            </a:r>
            <a:r>
              <a:rPr lang="da-DK" sz="1400" dirty="0" err="1"/>
              <a:t>into</a:t>
            </a:r>
            <a:r>
              <a:rPr lang="da-DK" sz="1400" dirty="0"/>
              <a:t> the </a:t>
            </a:r>
            <a:r>
              <a:rPr lang="da-DK" sz="1400" dirty="0" err="1"/>
              <a:t>universe</a:t>
            </a:r>
            <a:r>
              <a:rPr lang="da-DK" sz="1400" dirty="0"/>
              <a:t> of greenland.com and </a:t>
            </a:r>
            <a:r>
              <a:rPr lang="da-DK" sz="1400" dirty="0" err="1"/>
              <a:t>ultimately</a:t>
            </a:r>
            <a:r>
              <a:rPr lang="da-DK" sz="1400" dirty="0"/>
              <a:t> </a:t>
            </a:r>
            <a:r>
              <a:rPr lang="da-DK" sz="1400" dirty="0" err="1"/>
              <a:t>purchase</a:t>
            </a:r>
            <a:r>
              <a:rPr lang="da-DK" sz="1400" dirty="0"/>
              <a:t> a trip. </a:t>
            </a:r>
          </a:p>
        </p:txBody>
      </p:sp>
      <p:sp>
        <p:nvSpPr>
          <p:cNvPr id="9" name="Tekstfelt 8"/>
          <p:cNvSpPr txBox="1"/>
          <p:nvPr/>
        </p:nvSpPr>
        <p:spPr>
          <a:xfrm>
            <a:off x="9880737" y="2518026"/>
            <a:ext cx="1730025" cy="276999"/>
          </a:xfrm>
          <a:prstGeom prst="rect">
            <a:avLst/>
          </a:prstGeom>
          <a:noFill/>
        </p:spPr>
        <p:txBody>
          <a:bodyPr wrap="none" rtlCol="0">
            <a:spAutoFit/>
          </a:bodyPr>
          <a:lstStyle/>
          <a:p>
            <a:r>
              <a:rPr lang="da-DK" sz="1200" dirty="0"/>
              <a:t>Source: Google Analytics</a:t>
            </a:r>
          </a:p>
        </p:txBody>
      </p:sp>
    </p:spTree>
    <p:extLst>
      <p:ext uri="{BB962C8B-B14F-4D97-AF65-F5344CB8AC3E}">
        <p14:creationId xmlns:p14="http://schemas.microsoft.com/office/powerpoint/2010/main" val="21522038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18FFF8BA-E008-4068-851C-2CED296AC5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kstfelt 3"/>
          <p:cNvSpPr txBox="1"/>
          <p:nvPr/>
        </p:nvSpPr>
        <p:spPr>
          <a:xfrm>
            <a:off x="581193" y="702156"/>
            <a:ext cx="4076153" cy="5156642"/>
          </a:xfrm>
          <a:prstGeom prst="rect">
            <a:avLst/>
          </a:prstGeom>
        </p:spPr>
        <p:txBody>
          <a:bodyPr vert="horz" lIns="91440" tIns="45720" rIns="91440" bIns="45720" rtlCol="0" anchor="ctr">
            <a:normAutofit/>
          </a:bodyPr>
          <a:lstStyle/>
          <a:p>
            <a:pPr defTabSz="457200">
              <a:spcBef>
                <a:spcPct val="0"/>
              </a:spcBef>
              <a:spcAft>
                <a:spcPts val="600"/>
              </a:spcAft>
            </a:pPr>
            <a:r>
              <a:rPr lang="en-US" sz="4400" cap="all" dirty="0">
                <a:solidFill>
                  <a:schemeClr val="tx2"/>
                </a:solidFill>
                <a:latin typeface="+mj-lt"/>
                <a:ea typeface="+mj-ea"/>
                <a:cs typeface="+mj-cs"/>
              </a:rPr>
              <a:t>WHAT’S HAPPENING IN ICELAND?</a:t>
            </a:r>
          </a:p>
          <a:p>
            <a:pPr defTabSz="457200">
              <a:spcBef>
                <a:spcPct val="0"/>
              </a:spcBef>
              <a:spcAft>
                <a:spcPts val="600"/>
              </a:spcAft>
            </a:pPr>
            <a:r>
              <a:rPr lang="en-US" sz="4400" b="1" dirty="0">
                <a:solidFill>
                  <a:schemeClr val="tx1">
                    <a:lumMod val="75000"/>
                    <a:lumOff val="25000"/>
                  </a:schemeClr>
                </a:solidFill>
              </a:rPr>
              <a:t>Flight passengers</a:t>
            </a:r>
          </a:p>
          <a:p>
            <a:pPr defTabSz="457200">
              <a:spcBef>
                <a:spcPct val="0"/>
              </a:spcBef>
              <a:spcAft>
                <a:spcPts val="600"/>
              </a:spcAft>
            </a:pPr>
            <a:endParaRPr lang="en-US" sz="4400" cap="all" dirty="0">
              <a:solidFill>
                <a:schemeClr val="tx2"/>
              </a:solidFill>
              <a:latin typeface="+mj-lt"/>
              <a:ea typeface="+mj-ea"/>
              <a:cs typeface="+mj-cs"/>
            </a:endParaRPr>
          </a:p>
        </p:txBody>
      </p:sp>
      <p:sp>
        <p:nvSpPr>
          <p:cNvPr id="14" name="Rectangle 13">
            <a:extLst>
              <a:ext uri="{FF2B5EF4-FFF2-40B4-BE49-F238E27FC236}">
                <a16:creationId xmlns:a16="http://schemas.microsoft.com/office/drawing/2014/main" xmlns="" id="{832B0DA7-13B0-4805-B9BD-9BFACCB233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3" y="457199"/>
            <a:ext cx="4210812" cy="949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D5D17921-1EF4-488E-A9AA-AC6B7F3CE9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6743" y="457201"/>
            <a:ext cx="6834067" cy="94996"/>
          </a:xfrm>
          <a:prstGeom prst="rect">
            <a:avLst/>
          </a:prstGeom>
          <a:solidFill>
            <a:srgbClr val="3C474C"/>
          </a:solidFill>
          <a:ln>
            <a:noFill/>
          </a:ln>
          <a:effectLst/>
        </p:spPr>
        <p:style>
          <a:lnRef idx="1">
            <a:schemeClr val="accent1"/>
          </a:lnRef>
          <a:fillRef idx="3">
            <a:schemeClr val="accent1"/>
          </a:fillRef>
          <a:effectRef idx="2">
            <a:schemeClr val="accent1"/>
          </a:effectRef>
          <a:fontRef idx="minor">
            <a:schemeClr val="lt1"/>
          </a:fontRef>
        </p:style>
      </p:sp>
      <p:sp>
        <p:nvSpPr>
          <p:cNvPr id="7" name="Tekstfelt 6"/>
          <p:cNvSpPr txBox="1"/>
          <p:nvPr/>
        </p:nvSpPr>
        <p:spPr>
          <a:xfrm>
            <a:off x="4776743" y="702156"/>
            <a:ext cx="6834065" cy="5156643"/>
          </a:xfrm>
          <a:prstGeom prst="rect">
            <a:avLst/>
          </a:prstGeom>
        </p:spPr>
        <p:txBody>
          <a:bodyPr vert="horz" lIns="91440" tIns="45720" rIns="91440" bIns="45720" rtlCol="0" anchor="ctr">
            <a:normAutofit/>
          </a:bodyPr>
          <a:lstStyle/>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500" dirty="0">
                <a:solidFill>
                  <a:schemeClr val="tx1">
                    <a:lumMod val="75000"/>
                    <a:lumOff val="25000"/>
                  </a:schemeClr>
                </a:solidFill>
              </a:rPr>
              <a:t>As mentioned earlier both Air Greenland and Air Iceland will be opening new flight routes via Keflavik in the summer of 2016. Based on the data on Iceland we can objectively conclude a large potential in feeding in more tourists to Greenland with Keflavik as the hub, as Keflavik International Airport once again presents a growth of </a:t>
            </a:r>
            <a:r>
              <a:rPr lang="en-US" sz="1500" b="1" dirty="0">
                <a:solidFill>
                  <a:schemeClr val="tx1">
                    <a:lumMod val="75000"/>
                    <a:lumOff val="25000"/>
                  </a:schemeClr>
                </a:solidFill>
              </a:rPr>
              <a:t>25.5% </a:t>
            </a:r>
            <a:r>
              <a:rPr lang="en-US" sz="1500" dirty="0">
                <a:solidFill>
                  <a:schemeClr val="tx1">
                    <a:lumMod val="75000"/>
                    <a:lumOff val="25000"/>
                  </a:schemeClr>
                </a:solidFill>
              </a:rPr>
              <a:t>in 2015 (source: </a:t>
            </a:r>
            <a:r>
              <a:rPr lang="en-US" sz="1500" dirty="0">
                <a:solidFill>
                  <a:schemeClr val="tx1">
                    <a:lumMod val="75000"/>
                    <a:lumOff val="25000"/>
                  </a:schemeClr>
                </a:solidFill>
                <a:hlinkClick r:id="rId3"/>
              </a:rPr>
              <a:t>isavia.is</a:t>
            </a:r>
            <a:r>
              <a:rPr lang="en-US" sz="1500" dirty="0">
                <a:solidFill>
                  <a:schemeClr val="tx1">
                    <a:lumMod val="75000"/>
                    <a:lumOff val="25000"/>
                  </a:schemeClr>
                </a:solidFill>
              </a:rPr>
              <a:t>) compared to 2014. The Greenlandic increase in the number of passengers in Q3-4 2015 vs Q3-4 2014 was a total of </a:t>
            </a:r>
            <a:r>
              <a:rPr lang="en-US" sz="1500" b="1" dirty="0">
                <a:solidFill>
                  <a:schemeClr val="tx1">
                    <a:lumMod val="75000"/>
                    <a:lumOff val="25000"/>
                  </a:schemeClr>
                </a:solidFill>
              </a:rPr>
              <a:t>11.3%</a:t>
            </a:r>
            <a:r>
              <a:rPr lang="en-US" sz="1500" dirty="0">
                <a:solidFill>
                  <a:schemeClr val="tx1">
                    <a:lumMod val="75000"/>
                    <a:lumOff val="25000"/>
                  </a:schemeClr>
                </a:solidFill>
              </a:rPr>
              <a:t>,</a:t>
            </a:r>
            <a:r>
              <a:rPr lang="en-US" sz="1500" b="1" dirty="0">
                <a:solidFill>
                  <a:schemeClr val="tx1">
                    <a:lumMod val="75000"/>
                    <a:lumOff val="25000"/>
                  </a:schemeClr>
                </a:solidFill>
              </a:rPr>
              <a:t> </a:t>
            </a:r>
            <a:r>
              <a:rPr lang="en-US" sz="1500" dirty="0">
                <a:solidFill>
                  <a:schemeClr val="tx1">
                    <a:lumMod val="75000"/>
                    <a:lumOff val="25000"/>
                  </a:schemeClr>
                </a:solidFill>
              </a:rPr>
              <a:t>and a massive </a:t>
            </a:r>
            <a:r>
              <a:rPr lang="en-US" sz="1500" b="1" dirty="0">
                <a:solidFill>
                  <a:schemeClr val="tx1">
                    <a:lumMod val="75000"/>
                    <a:lumOff val="25000"/>
                  </a:schemeClr>
                </a:solidFill>
              </a:rPr>
              <a:t>23.8% </a:t>
            </a:r>
            <a:r>
              <a:rPr lang="en-US" sz="1500" dirty="0">
                <a:solidFill>
                  <a:schemeClr val="tx1">
                    <a:lumMod val="75000"/>
                    <a:lumOff val="25000"/>
                  </a:schemeClr>
                </a:solidFill>
              </a:rPr>
              <a:t>for </a:t>
            </a:r>
            <a:r>
              <a:rPr lang="en-US" sz="1500" i="1" dirty="0">
                <a:solidFill>
                  <a:schemeClr val="tx1">
                    <a:lumMod val="75000"/>
                    <a:lumOff val="25000"/>
                  </a:schemeClr>
                </a:solidFill>
              </a:rPr>
              <a:t>tourists</a:t>
            </a:r>
            <a:r>
              <a:rPr lang="en-US" sz="1500" dirty="0">
                <a:solidFill>
                  <a:schemeClr val="tx1">
                    <a:lumMod val="75000"/>
                    <a:lumOff val="25000"/>
                  </a:schemeClr>
                </a:solidFill>
              </a:rPr>
              <a:t>. The growth in global tourism is roughly </a:t>
            </a:r>
            <a:r>
              <a:rPr lang="en-US" sz="1500" b="1" dirty="0">
                <a:solidFill>
                  <a:schemeClr val="tx1">
                    <a:lumMod val="75000"/>
                    <a:lumOff val="25000"/>
                  </a:schemeClr>
                </a:solidFill>
              </a:rPr>
              <a:t>6%</a:t>
            </a:r>
            <a:r>
              <a:rPr lang="en-US" sz="1500" dirty="0">
                <a:solidFill>
                  <a:schemeClr val="tx1">
                    <a:lumMod val="75000"/>
                    <a:lumOff val="25000"/>
                  </a:schemeClr>
                </a:solidFill>
              </a:rPr>
              <a:t>, so even if we are not quite on the same level as Iceland, it is still a high growth.</a:t>
            </a:r>
          </a:p>
          <a:p>
            <a:pPr defTabSz="457200">
              <a:lnSpc>
                <a:spcPct val="90000"/>
              </a:lnSpc>
              <a:spcBef>
                <a:spcPct val="20000"/>
              </a:spcBef>
              <a:spcAft>
                <a:spcPts val="600"/>
              </a:spcAft>
              <a:buClr>
                <a:schemeClr val="accent1"/>
              </a:buClr>
              <a:buSzPct val="92000"/>
            </a:pPr>
            <a:endParaRPr lang="en-US" sz="1500" dirty="0">
              <a:solidFill>
                <a:schemeClr val="tx1">
                  <a:lumMod val="75000"/>
                  <a:lumOff val="25000"/>
                </a:schemeClr>
              </a:solidFill>
            </a:endParaRPr>
          </a:p>
        </p:txBody>
      </p:sp>
    </p:spTree>
    <p:extLst>
      <p:ext uri="{BB962C8B-B14F-4D97-AF65-F5344CB8AC3E}">
        <p14:creationId xmlns:p14="http://schemas.microsoft.com/office/powerpoint/2010/main" val="14282226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8D2B4922-7602-46A0-9EEB-1F737C65FE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21F693B-539A-E340-9818-B94E287940EE}"/>
              </a:ext>
            </a:extLst>
          </p:cNvPr>
          <p:cNvSpPr>
            <a:spLocks noGrp="1"/>
          </p:cNvSpPr>
          <p:nvPr>
            <p:ph type="title"/>
          </p:nvPr>
        </p:nvSpPr>
        <p:spPr>
          <a:xfrm>
            <a:off x="581192" y="702156"/>
            <a:ext cx="11029616" cy="1188720"/>
          </a:xfrm>
        </p:spPr>
        <p:txBody>
          <a:bodyPr>
            <a:normAutofit/>
          </a:bodyPr>
          <a:lstStyle/>
          <a:p>
            <a:r>
              <a:rPr lang="en-US" dirty="0"/>
              <a:t>CONTINUED</a:t>
            </a:r>
          </a:p>
        </p:txBody>
      </p:sp>
      <p:sp>
        <p:nvSpPr>
          <p:cNvPr id="12" name="Rectangle 11">
            <a:extLst>
              <a:ext uri="{FF2B5EF4-FFF2-40B4-BE49-F238E27FC236}">
                <a16:creationId xmlns:a16="http://schemas.microsoft.com/office/drawing/2014/main" xmlns="" id="{970450C2-785F-4B9A-ADCF-A3081A1CF7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6616FE08-2FA4-454F-8805-C2B340EE8C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AD6FD8DB-BEB0-487A-910E-E4D3E89D73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xmlns="" id="{E7F0B04F-9887-478F-B1F0-5B28D467D1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2180496"/>
            <a:ext cx="3703320"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Airplane">
            <a:extLst>
              <a:ext uri="{FF2B5EF4-FFF2-40B4-BE49-F238E27FC236}">
                <a16:creationId xmlns:a16="http://schemas.microsoft.com/office/drawing/2014/main" xmlns="" id="{1BB16ED4-2BCA-4DE7-8DEA-991A207BB8B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76650" y="2682603"/>
            <a:ext cx="3061163" cy="3061163"/>
          </a:xfrm>
          <a:prstGeom prst="rect">
            <a:avLst/>
          </a:prstGeom>
        </p:spPr>
      </p:pic>
      <p:sp>
        <p:nvSpPr>
          <p:cNvPr id="3" name="Content Placeholder 2">
            <a:extLst>
              <a:ext uri="{FF2B5EF4-FFF2-40B4-BE49-F238E27FC236}">
                <a16:creationId xmlns:a16="http://schemas.microsoft.com/office/drawing/2014/main" xmlns="" id="{43651204-F3A4-5240-ACF6-16B07F4B97F2}"/>
              </a:ext>
            </a:extLst>
          </p:cNvPr>
          <p:cNvSpPr>
            <a:spLocks noGrp="1"/>
          </p:cNvSpPr>
          <p:nvPr>
            <p:ph idx="1"/>
          </p:nvPr>
        </p:nvSpPr>
        <p:spPr>
          <a:xfrm>
            <a:off x="4505325" y="2180496"/>
            <a:ext cx="7105481" cy="4045683"/>
          </a:xfrm>
        </p:spPr>
        <p:txBody>
          <a:bodyPr>
            <a:normAutofit/>
          </a:bodyPr>
          <a:lstStyle/>
          <a:p>
            <a:r>
              <a:rPr lang="en-US" dirty="0"/>
              <a:t>When it comes to flight traffic the most significant difference between Iceland and Greenland is the advantageous geographical placement of Iceland that makes it a natural Atlantic hub. Additionally new flight routes are opening (e.g. Wow Air, EasyJet and Icelandair) and air services are increased on the most popular routes, and Keflavik International Airport opened a new section this past summer. With respect to new flight routes and increased air services Greenland is on the slow side, but this is linked to the high season being so short while the shoulder season has not yet caught on. </a:t>
            </a:r>
          </a:p>
          <a:p>
            <a:endParaRPr lang="en-US" dirty="0"/>
          </a:p>
        </p:txBody>
      </p:sp>
    </p:spTree>
    <p:extLst>
      <p:ext uri="{BB962C8B-B14F-4D97-AF65-F5344CB8AC3E}">
        <p14:creationId xmlns:p14="http://schemas.microsoft.com/office/powerpoint/2010/main" val="29961903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18FFF8BA-E008-4068-851C-2CED296AC5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A3F5EDF-47E4-0646-A552-C340B61B8EE6}"/>
              </a:ext>
            </a:extLst>
          </p:cNvPr>
          <p:cNvSpPr>
            <a:spLocks noGrp="1"/>
          </p:cNvSpPr>
          <p:nvPr>
            <p:ph type="title"/>
          </p:nvPr>
        </p:nvSpPr>
        <p:spPr>
          <a:xfrm>
            <a:off x="581193" y="702156"/>
            <a:ext cx="4076153" cy="5156642"/>
          </a:xfrm>
        </p:spPr>
        <p:txBody>
          <a:bodyPr anchor="ctr">
            <a:normAutofit/>
          </a:bodyPr>
          <a:lstStyle/>
          <a:p>
            <a:r>
              <a:rPr lang="da-DK" b="1">
                <a:solidFill>
                  <a:schemeClr val="tx2"/>
                </a:solidFill>
              </a:rPr>
              <a:t>Guests in accommodations</a:t>
            </a:r>
            <a:br>
              <a:rPr lang="da-DK" b="1">
                <a:solidFill>
                  <a:schemeClr val="tx2"/>
                </a:solidFill>
              </a:rPr>
            </a:br>
            <a:endParaRPr lang="en-US">
              <a:solidFill>
                <a:schemeClr val="tx2"/>
              </a:solidFill>
            </a:endParaRPr>
          </a:p>
        </p:txBody>
      </p:sp>
      <p:sp>
        <p:nvSpPr>
          <p:cNvPr id="10" name="Rectangle 9">
            <a:extLst>
              <a:ext uri="{FF2B5EF4-FFF2-40B4-BE49-F238E27FC236}">
                <a16:creationId xmlns:a16="http://schemas.microsoft.com/office/drawing/2014/main" xmlns="" id="{832B0DA7-13B0-4805-B9BD-9BFACCB233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3" y="457199"/>
            <a:ext cx="4210812" cy="949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D5D17921-1EF4-488E-A9AA-AC6B7F3CE9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6743" y="457201"/>
            <a:ext cx="6834067" cy="94996"/>
          </a:xfrm>
          <a:prstGeom prst="rect">
            <a:avLst/>
          </a:prstGeom>
          <a:solidFill>
            <a:srgbClr val="3C474C"/>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E4EA73FC-B659-7043-A236-5168F1EA868F}"/>
              </a:ext>
            </a:extLst>
          </p:cNvPr>
          <p:cNvSpPr>
            <a:spLocks noGrp="1"/>
          </p:cNvSpPr>
          <p:nvPr>
            <p:ph idx="1"/>
          </p:nvPr>
        </p:nvSpPr>
        <p:spPr>
          <a:xfrm>
            <a:off x="4776743" y="702156"/>
            <a:ext cx="6834065" cy="5156643"/>
          </a:xfrm>
        </p:spPr>
        <p:txBody>
          <a:bodyPr>
            <a:normAutofit/>
          </a:bodyPr>
          <a:lstStyle/>
          <a:p>
            <a:r>
              <a:rPr lang="da-DK" dirty="0" err="1"/>
              <a:t>Iceland</a:t>
            </a:r>
            <a:r>
              <a:rPr lang="da-DK" dirty="0"/>
              <a:t> </a:t>
            </a:r>
            <a:r>
              <a:rPr lang="da-DK" dirty="0" err="1"/>
              <a:t>saw</a:t>
            </a:r>
            <a:r>
              <a:rPr lang="da-DK" dirty="0"/>
              <a:t> a </a:t>
            </a:r>
            <a:r>
              <a:rPr lang="da-DK" b="1" dirty="0"/>
              <a:t>21%</a:t>
            </a:r>
            <a:r>
              <a:rPr lang="da-DK" dirty="0"/>
              <a:t> </a:t>
            </a:r>
            <a:r>
              <a:rPr lang="da-DK" dirty="0" err="1"/>
              <a:t>increase</a:t>
            </a:r>
            <a:r>
              <a:rPr lang="da-DK" dirty="0"/>
              <a:t> in the </a:t>
            </a:r>
            <a:r>
              <a:rPr lang="da-DK" dirty="0" err="1"/>
              <a:t>number</a:t>
            </a:r>
            <a:r>
              <a:rPr lang="da-DK" dirty="0"/>
              <a:t> of </a:t>
            </a:r>
            <a:r>
              <a:rPr lang="da-DK" dirty="0" err="1"/>
              <a:t>overnight</a:t>
            </a:r>
            <a:r>
              <a:rPr lang="da-DK" dirty="0"/>
              <a:t> </a:t>
            </a:r>
            <a:r>
              <a:rPr lang="da-DK" dirty="0" err="1"/>
              <a:t>stays</a:t>
            </a:r>
            <a:r>
              <a:rPr lang="da-DK" dirty="0"/>
              <a:t> in 2015. In November 32% of the </a:t>
            </a:r>
            <a:r>
              <a:rPr lang="da-DK" dirty="0" err="1"/>
              <a:t>guests</a:t>
            </a:r>
            <a:r>
              <a:rPr lang="da-DK" dirty="0"/>
              <a:t> </a:t>
            </a:r>
            <a:r>
              <a:rPr lang="da-DK" dirty="0" err="1"/>
              <a:t>came</a:t>
            </a:r>
            <a:r>
              <a:rPr lang="da-DK" dirty="0"/>
              <a:t> from Great Britain, 21% from USA and 6.5% from Germany. The </a:t>
            </a:r>
            <a:r>
              <a:rPr lang="da-DK" dirty="0" err="1"/>
              <a:t>share</a:t>
            </a:r>
            <a:r>
              <a:rPr lang="da-DK" dirty="0"/>
              <a:t> of </a:t>
            </a:r>
            <a:r>
              <a:rPr lang="da-DK" dirty="0" err="1"/>
              <a:t>Icelanders</a:t>
            </a:r>
            <a:r>
              <a:rPr lang="da-DK" dirty="0"/>
              <a:t> </a:t>
            </a:r>
            <a:r>
              <a:rPr lang="da-DK" dirty="0" err="1"/>
              <a:t>was</a:t>
            </a:r>
            <a:r>
              <a:rPr lang="da-DK" dirty="0"/>
              <a:t> </a:t>
            </a:r>
            <a:r>
              <a:rPr lang="da-DK" dirty="0" err="1"/>
              <a:t>only</a:t>
            </a:r>
            <a:r>
              <a:rPr lang="da-DK" dirty="0"/>
              <a:t> 12% (source: </a:t>
            </a:r>
            <a:r>
              <a:rPr lang="da-DK" dirty="0">
                <a:hlinkClick r:id="rId2"/>
              </a:rPr>
              <a:t>statice.is</a:t>
            </a:r>
            <a:r>
              <a:rPr lang="da-DK" dirty="0"/>
              <a:t>). </a:t>
            </a:r>
          </a:p>
          <a:p>
            <a:r>
              <a:rPr lang="da-DK" dirty="0"/>
              <a:t>As </a:t>
            </a:r>
            <a:r>
              <a:rPr lang="da-DK" dirty="0" err="1"/>
              <a:t>mentioned</a:t>
            </a:r>
            <a:r>
              <a:rPr lang="da-DK" dirty="0"/>
              <a:t> the 2015 </a:t>
            </a:r>
            <a:r>
              <a:rPr lang="da-DK" dirty="0" err="1"/>
              <a:t>Greenlandic</a:t>
            </a:r>
            <a:r>
              <a:rPr lang="da-DK" dirty="0"/>
              <a:t> </a:t>
            </a:r>
            <a:r>
              <a:rPr lang="da-DK" dirty="0" err="1"/>
              <a:t>growth</a:t>
            </a:r>
            <a:r>
              <a:rPr lang="da-DK" dirty="0"/>
              <a:t> in the </a:t>
            </a:r>
            <a:r>
              <a:rPr lang="da-DK" i="1" dirty="0" err="1"/>
              <a:t>number</a:t>
            </a:r>
            <a:r>
              <a:rPr lang="da-DK" i="1" dirty="0"/>
              <a:t> of </a:t>
            </a:r>
            <a:r>
              <a:rPr lang="da-DK" i="1" dirty="0" err="1"/>
              <a:t>tourist</a:t>
            </a:r>
            <a:r>
              <a:rPr lang="da-DK" i="1" dirty="0"/>
              <a:t> </a:t>
            </a:r>
            <a:r>
              <a:rPr lang="da-DK" i="1" dirty="0" err="1"/>
              <a:t>overnight</a:t>
            </a:r>
            <a:r>
              <a:rPr lang="da-DK" i="1" dirty="0"/>
              <a:t> </a:t>
            </a:r>
            <a:r>
              <a:rPr lang="da-DK" i="1" dirty="0" err="1"/>
              <a:t>stays</a:t>
            </a:r>
            <a:r>
              <a:rPr lang="da-DK" i="1" dirty="0"/>
              <a:t> </a:t>
            </a:r>
            <a:r>
              <a:rPr lang="da-DK" dirty="0" err="1"/>
              <a:t>was</a:t>
            </a:r>
            <a:r>
              <a:rPr lang="da-DK" dirty="0"/>
              <a:t> </a:t>
            </a:r>
            <a:r>
              <a:rPr lang="da-DK" dirty="0" err="1"/>
              <a:t>only</a:t>
            </a:r>
            <a:r>
              <a:rPr lang="da-DK" dirty="0"/>
              <a:t> </a:t>
            </a:r>
            <a:r>
              <a:rPr lang="da-DK" b="1" dirty="0"/>
              <a:t>1,3%</a:t>
            </a:r>
            <a:r>
              <a:rPr lang="da-DK" dirty="0"/>
              <a:t>, </a:t>
            </a:r>
            <a:r>
              <a:rPr lang="da-DK" dirty="0" err="1"/>
              <a:t>while</a:t>
            </a:r>
            <a:r>
              <a:rPr lang="da-DK" dirty="0"/>
              <a:t> the </a:t>
            </a:r>
            <a:r>
              <a:rPr lang="da-DK" dirty="0" err="1"/>
              <a:t>increase</a:t>
            </a:r>
            <a:r>
              <a:rPr lang="da-DK" dirty="0"/>
              <a:t> in relation to </a:t>
            </a:r>
            <a:r>
              <a:rPr lang="da-DK" i="1" dirty="0"/>
              <a:t>the </a:t>
            </a:r>
            <a:r>
              <a:rPr lang="da-DK" i="1" dirty="0" err="1"/>
              <a:t>number</a:t>
            </a:r>
            <a:r>
              <a:rPr lang="da-DK" i="1" dirty="0"/>
              <a:t> of </a:t>
            </a:r>
            <a:r>
              <a:rPr lang="da-DK" i="1" dirty="0" err="1"/>
              <a:t>guests</a:t>
            </a:r>
            <a:r>
              <a:rPr lang="da-DK" i="1" dirty="0"/>
              <a:t> </a:t>
            </a:r>
            <a:r>
              <a:rPr lang="da-DK" dirty="0"/>
              <a:t>(</a:t>
            </a:r>
            <a:r>
              <a:rPr lang="da-DK" dirty="0" err="1"/>
              <a:t>tourists</a:t>
            </a:r>
            <a:r>
              <a:rPr lang="da-DK" dirty="0"/>
              <a:t>) </a:t>
            </a:r>
            <a:r>
              <a:rPr lang="da-DK" dirty="0" err="1"/>
              <a:t>was</a:t>
            </a:r>
            <a:r>
              <a:rPr lang="da-DK" dirty="0"/>
              <a:t> </a:t>
            </a:r>
            <a:r>
              <a:rPr lang="da-DK" b="1" dirty="0"/>
              <a:t>4,6%</a:t>
            </a:r>
            <a:r>
              <a:rPr lang="da-DK" dirty="0"/>
              <a:t>. In 2015 3.2% of the </a:t>
            </a:r>
            <a:r>
              <a:rPr lang="da-DK" dirty="0" err="1"/>
              <a:t>guests</a:t>
            </a:r>
            <a:r>
              <a:rPr lang="da-DK" dirty="0"/>
              <a:t> </a:t>
            </a:r>
            <a:r>
              <a:rPr lang="da-DK" dirty="0" err="1"/>
              <a:t>were</a:t>
            </a:r>
            <a:r>
              <a:rPr lang="da-DK" dirty="0"/>
              <a:t> from Germany, 3.1% </a:t>
            </a:r>
            <a:r>
              <a:rPr lang="da-DK" dirty="0" err="1"/>
              <a:t>came</a:t>
            </a:r>
            <a:r>
              <a:rPr lang="da-DK" dirty="0"/>
              <a:t> from the USA and 1.7% from Great Britain (the </a:t>
            </a:r>
            <a:r>
              <a:rPr lang="da-DK" dirty="0" err="1"/>
              <a:t>three</a:t>
            </a:r>
            <a:r>
              <a:rPr lang="da-DK" dirty="0"/>
              <a:t> </a:t>
            </a:r>
            <a:r>
              <a:rPr lang="da-DK" dirty="0" err="1"/>
              <a:t>biggest</a:t>
            </a:r>
            <a:r>
              <a:rPr lang="da-DK" dirty="0"/>
              <a:t> segments </a:t>
            </a:r>
            <a:r>
              <a:rPr lang="da-DK" dirty="0" err="1"/>
              <a:t>apart</a:t>
            </a:r>
            <a:r>
              <a:rPr lang="da-DK" dirty="0"/>
              <a:t> from Greenland and Denmark). </a:t>
            </a:r>
            <a:r>
              <a:rPr lang="da-DK" dirty="0" err="1"/>
              <a:t>Especially</a:t>
            </a:r>
            <a:r>
              <a:rPr lang="da-DK" dirty="0"/>
              <a:t> in relation to the </a:t>
            </a:r>
            <a:r>
              <a:rPr lang="da-DK" dirty="0" err="1"/>
              <a:t>share</a:t>
            </a:r>
            <a:r>
              <a:rPr lang="da-DK" dirty="0"/>
              <a:t> of British </a:t>
            </a:r>
            <a:r>
              <a:rPr lang="da-DK" dirty="0" err="1"/>
              <a:t>guests</a:t>
            </a:r>
            <a:r>
              <a:rPr lang="da-DK" dirty="0"/>
              <a:t> </a:t>
            </a:r>
            <a:r>
              <a:rPr lang="da-DK" dirty="0" err="1"/>
              <a:t>we</a:t>
            </a:r>
            <a:r>
              <a:rPr lang="da-DK" dirty="0"/>
              <a:t> </a:t>
            </a:r>
            <a:r>
              <a:rPr lang="da-DK" dirty="0" err="1"/>
              <a:t>are</a:t>
            </a:r>
            <a:r>
              <a:rPr lang="da-DK" dirty="0"/>
              <a:t> far </a:t>
            </a:r>
            <a:r>
              <a:rPr lang="da-DK" dirty="0" err="1"/>
              <a:t>behind</a:t>
            </a:r>
            <a:r>
              <a:rPr lang="da-DK" dirty="0"/>
              <a:t> </a:t>
            </a:r>
            <a:r>
              <a:rPr lang="da-DK" dirty="0" err="1"/>
              <a:t>Iceland</a:t>
            </a:r>
            <a:r>
              <a:rPr lang="da-DK" dirty="0"/>
              <a:t>. </a:t>
            </a:r>
          </a:p>
          <a:p>
            <a:r>
              <a:rPr lang="da-DK" dirty="0"/>
              <a:t>One </a:t>
            </a:r>
            <a:r>
              <a:rPr lang="da-DK" dirty="0" err="1"/>
              <a:t>could</a:t>
            </a:r>
            <a:r>
              <a:rPr lang="da-DK" dirty="0"/>
              <a:t> </a:t>
            </a:r>
            <a:r>
              <a:rPr lang="da-DK" dirty="0" err="1"/>
              <a:t>see</a:t>
            </a:r>
            <a:r>
              <a:rPr lang="da-DK" dirty="0"/>
              <a:t> the </a:t>
            </a:r>
            <a:r>
              <a:rPr lang="da-DK" dirty="0" err="1"/>
              <a:t>big</a:t>
            </a:r>
            <a:r>
              <a:rPr lang="da-DK" dirty="0"/>
              <a:t> difference the </a:t>
            </a:r>
            <a:r>
              <a:rPr lang="da-DK" dirty="0" err="1"/>
              <a:t>numbers</a:t>
            </a:r>
            <a:r>
              <a:rPr lang="da-DK" dirty="0"/>
              <a:t> on </a:t>
            </a:r>
            <a:r>
              <a:rPr lang="da-DK" dirty="0" err="1"/>
              <a:t>overnight</a:t>
            </a:r>
            <a:r>
              <a:rPr lang="da-DK" dirty="0"/>
              <a:t> </a:t>
            </a:r>
            <a:r>
              <a:rPr lang="da-DK" dirty="0" err="1"/>
              <a:t>stays</a:t>
            </a:r>
            <a:r>
              <a:rPr lang="da-DK" dirty="0"/>
              <a:t> (</a:t>
            </a:r>
            <a:r>
              <a:rPr lang="da-DK" dirty="0" err="1"/>
              <a:t>between</a:t>
            </a:r>
            <a:r>
              <a:rPr lang="da-DK" dirty="0"/>
              <a:t> ISL and GL) as a bad </a:t>
            </a:r>
            <a:r>
              <a:rPr lang="da-DK" dirty="0" err="1"/>
              <a:t>indicator</a:t>
            </a:r>
            <a:r>
              <a:rPr lang="da-DK" dirty="0"/>
              <a:t>, on the </a:t>
            </a:r>
            <a:r>
              <a:rPr lang="da-DK" dirty="0" err="1"/>
              <a:t>other</a:t>
            </a:r>
            <a:r>
              <a:rPr lang="da-DK" dirty="0"/>
              <a:t> </a:t>
            </a:r>
            <a:r>
              <a:rPr lang="da-DK" dirty="0" err="1"/>
              <a:t>hand</a:t>
            </a:r>
            <a:r>
              <a:rPr lang="da-DK" dirty="0"/>
              <a:t> </a:t>
            </a:r>
            <a:r>
              <a:rPr lang="da-DK" dirty="0" err="1"/>
              <a:t>however</a:t>
            </a:r>
            <a:r>
              <a:rPr lang="da-DK" dirty="0"/>
              <a:t> the data </a:t>
            </a:r>
            <a:r>
              <a:rPr lang="da-DK" dirty="0" err="1"/>
              <a:t>tell</a:t>
            </a:r>
            <a:r>
              <a:rPr lang="da-DK" dirty="0"/>
              <a:t> </a:t>
            </a:r>
            <a:r>
              <a:rPr lang="da-DK" dirty="0" err="1"/>
              <a:t>us</a:t>
            </a:r>
            <a:r>
              <a:rPr lang="da-DK" dirty="0"/>
              <a:t> it is </a:t>
            </a:r>
            <a:r>
              <a:rPr lang="da-DK" dirty="0" err="1"/>
              <a:t>worth</a:t>
            </a:r>
            <a:r>
              <a:rPr lang="da-DK" dirty="0"/>
              <a:t> </a:t>
            </a:r>
            <a:r>
              <a:rPr lang="da-DK" dirty="0" err="1"/>
              <a:t>considering</a:t>
            </a:r>
            <a:r>
              <a:rPr lang="da-DK" dirty="0"/>
              <a:t> the </a:t>
            </a:r>
            <a:r>
              <a:rPr lang="da-DK" dirty="0" err="1"/>
              <a:t>opportunities</a:t>
            </a:r>
            <a:r>
              <a:rPr lang="da-DK" dirty="0"/>
              <a:t> the </a:t>
            </a:r>
            <a:r>
              <a:rPr lang="da-DK" dirty="0" err="1"/>
              <a:t>combination</a:t>
            </a:r>
            <a:r>
              <a:rPr lang="da-DK" dirty="0"/>
              <a:t> of </a:t>
            </a:r>
            <a:r>
              <a:rPr lang="da-DK" dirty="0" err="1"/>
              <a:t>Iceland</a:t>
            </a:r>
            <a:r>
              <a:rPr lang="da-DK" dirty="0"/>
              <a:t> and Greenland affords </a:t>
            </a:r>
            <a:r>
              <a:rPr lang="da-DK" dirty="0" err="1"/>
              <a:t>us</a:t>
            </a:r>
            <a:r>
              <a:rPr lang="da-DK" dirty="0"/>
              <a:t>. </a:t>
            </a:r>
            <a:r>
              <a:rPr lang="da-DK" dirty="0" err="1"/>
              <a:t>We</a:t>
            </a:r>
            <a:r>
              <a:rPr lang="da-DK" dirty="0"/>
              <a:t> have </a:t>
            </a:r>
            <a:r>
              <a:rPr lang="da-DK" dirty="0" err="1"/>
              <a:t>heard</a:t>
            </a:r>
            <a:r>
              <a:rPr lang="da-DK" dirty="0"/>
              <a:t> from </a:t>
            </a:r>
            <a:r>
              <a:rPr lang="da-DK" dirty="0" err="1"/>
              <a:t>several</a:t>
            </a:r>
            <a:r>
              <a:rPr lang="da-DK" dirty="0"/>
              <a:t> </a:t>
            </a:r>
            <a:r>
              <a:rPr lang="da-DK" dirty="0" err="1"/>
              <a:t>Icelandic</a:t>
            </a:r>
            <a:r>
              <a:rPr lang="da-DK" dirty="0"/>
              <a:t> operators </a:t>
            </a:r>
            <a:r>
              <a:rPr lang="da-DK" dirty="0" err="1"/>
              <a:t>that</a:t>
            </a:r>
            <a:r>
              <a:rPr lang="da-DK" dirty="0"/>
              <a:t> </a:t>
            </a:r>
            <a:r>
              <a:rPr lang="da-DK" dirty="0" err="1"/>
              <a:t>there</a:t>
            </a:r>
            <a:r>
              <a:rPr lang="da-DK" dirty="0"/>
              <a:t> </a:t>
            </a:r>
            <a:r>
              <a:rPr lang="da-DK" i="1" dirty="0"/>
              <a:t>is</a:t>
            </a:r>
            <a:r>
              <a:rPr lang="da-DK" dirty="0"/>
              <a:t> a </a:t>
            </a:r>
            <a:r>
              <a:rPr lang="da-DK" dirty="0" err="1"/>
              <a:t>demand</a:t>
            </a:r>
            <a:r>
              <a:rPr lang="da-DK" dirty="0"/>
              <a:t> for Greenland as an ’</a:t>
            </a:r>
            <a:r>
              <a:rPr lang="da-DK" dirty="0" err="1"/>
              <a:t>add-on</a:t>
            </a:r>
            <a:r>
              <a:rPr lang="da-DK" dirty="0"/>
              <a:t>’ </a:t>
            </a:r>
            <a:r>
              <a:rPr lang="da-DK" dirty="0" err="1"/>
              <a:t>when</a:t>
            </a:r>
            <a:r>
              <a:rPr lang="da-DK" dirty="0"/>
              <a:t> the right segments </a:t>
            </a:r>
            <a:r>
              <a:rPr lang="da-DK" dirty="0" err="1"/>
              <a:t>are</a:t>
            </a:r>
            <a:r>
              <a:rPr lang="da-DK" dirty="0"/>
              <a:t> </a:t>
            </a:r>
            <a:r>
              <a:rPr lang="da-DK" dirty="0" err="1"/>
              <a:t>targeted</a:t>
            </a:r>
            <a:r>
              <a:rPr lang="da-DK" dirty="0"/>
              <a:t>. </a:t>
            </a:r>
          </a:p>
          <a:p>
            <a:endParaRPr lang="en-US" dirty="0"/>
          </a:p>
        </p:txBody>
      </p:sp>
    </p:spTree>
    <p:extLst>
      <p:ext uri="{BB962C8B-B14F-4D97-AF65-F5344CB8AC3E}">
        <p14:creationId xmlns:p14="http://schemas.microsoft.com/office/powerpoint/2010/main" val="1901323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Billed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00848" y="2528185"/>
            <a:ext cx="5954853" cy="3335965"/>
          </a:xfrm>
          <a:prstGeom prst="rect">
            <a:avLst/>
          </a:prstGeom>
        </p:spPr>
      </p:pic>
      <p:sp>
        <p:nvSpPr>
          <p:cNvPr id="4" name="Tekstfelt 3"/>
          <p:cNvSpPr txBox="1"/>
          <p:nvPr/>
        </p:nvSpPr>
        <p:spPr>
          <a:xfrm>
            <a:off x="371291" y="385041"/>
            <a:ext cx="3278846" cy="461665"/>
          </a:xfrm>
          <a:prstGeom prst="rect">
            <a:avLst/>
          </a:prstGeom>
          <a:noFill/>
        </p:spPr>
        <p:txBody>
          <a:bodyPr wrap="none" rtlCol="0">
            <a:spAutoFit/>
          </a:bodyPr>
          <a:lstStyle/>
          <a:p>
            <a:r>
              <a:rPr lang="da-DK" sz="2400" dirty="0">
                <a:ea typeface="Pioneerbrush" charset="0"/>
                <a:cs typeface="Pioneerbrush" charset="0"/>
              </a:rPr>
              <a:t>GLOBAL TRENDS IN 2016</a:t>
            </a:r>
          </a:p>
        </p:txBody>
      </p:sp>
      <p:sp>
        <p:nvSpPr>
          <p:cNvPr id="7" name="Tekstfelt 6"/>
          <p:cNvSpPr txBox="1"/>
          <p:nvPr/>
        </p:nvSpPr>
        <p:spPr>
          <a:xfrm>
            <a:off x="10039086" y="4880430"/>
            <a:ext cx="1456681" cy="276999"/>
          </a:xfrm>
          <a:prstGeom prst="rect">
            <a:avLst/>
          </a:prstGeom>
          <a:noFill/>
        </p:spPr>
        <p:txBody>
          <a:bodyPr wrap="none" rtlCol="0">
            <a:spAutoFit/>
          </a:bodyPr>
          <a:lstStyle/>
          <a:p>
            <a:r>
              <a:rPr lang="da-DK" sz="1200" dirty="0"/>
              <a:t>Source: </a:t>
            </a:r>
            <a:r>
              <a:rPr lang="da-DK" sz="1200" dirty="0">
                <a:hlinkClick r:id="rId3"/>
              </a:rPr>
              <a:t>Statista.com</a:t>
            </a:r>
            <a:endParaRPr lang="da-DK" sz="1200" dirty="0"/>
          </a:p>
        </p:txBody>
      </p:sp>
      <p:sp>
        <p:nvSpPr>
          <p:cNvPr id="9" name="Tekstfelt 8"/>
          <p:cNvSpPr txBox="1"/>
          <p:nvPr/>
        </p:nvSpPr>
        <p:spPr>
          <a:xfrm>
            <a:off x="324995" y="1180622"/>
            <a:ext cx="3732655" cy="3754874"/>
          </a:xfrm>
          <a:prstGeom prst="rect">
            <a:avLst/>
          </a:prstGeom>
          <a:noFill/>
        </p:spPr>
        <p:txBody>
          <a:bodyPr wrap="square" rtlCol="0">
            <a:spAutoFit/>
          </a:bodyPr>
          <a:lstStyle/>
          <a:p>
            <a:r>
              <a:rPr lang="da-DK" sz="1400" dirty="0"/>
              <a:t>The global </a:t>
            </a:r>
            <a:r>
              <a:rPr lang="da-DK" sz="1400" dirty="0" err="1"/>
              <a:t>tourism</a:t>
            </a:r>
            <a:r>
              <a:rPr lang="da-DK" sz="1400" dirty="0"/>
              <a:t> is </a:t>
            </a:r>
            <a:r>
              <a:rPr lang="da-DK" sz="1400" dirty="0" err="1"/>
              <a:t>surging</a:t>
            </a:r>
            <a:r>
              <a:rPr lang="da-DK" sz="1400" dirty="0"/>
              <a:t> with a </a:t>
            </a:r>
            <a:r>
              <a:rPr lang="da-DK" sz="1400" dirty="0" err="1"/>
              <a:t>few</a:t>
            </a:r>
            <a:r>
              <a:rPr lang="da-DK" sz="1400" dirty="0"/>
              <a:t> </a:t>
            </a:r>
            <a:r>
              <a:rPr lang="da-DK" sz="1400" dirty="0" err="1"/>
              <a:t>exceptions</a:t>
            </a:r>
            <a:r>
              <a:rPr lang="da-DK" sz="1400" dirty="0"/>
              <a:t> </a:t>
            </a:r>
            <a:r>
              <a:rPr lang="da-DK" sz="1400" dirty="0" err="1"/>
              <a:t>such</a:t>
            </a:r>
            <a:r>
              <a:rPr lang="da-DK" sz="1400" dirty="0"/>
              <a:t> as </a:t>
            </a:r>
            <a:r>
              <a:rPr lang="da-DK" sz="1400" dirty="0" err="1"/>
              <a:t>Russia</a:t>
            </a:r>
            <a:r>
              <a:rPr lang="da-DK" sz="1400" dirty="0"/>
              <a:t> </a:t>
            </a:r>
            <a:r>
              <a:rPr lang="da-DK" sz="1400" dirty="0" err="1"/>
              <a:t>that</a:t>
            </a:r>
            <a:r>
              <a:rPr lang="da-DK" sz="1400" dirty="0"/>
              <a:t> is </a:t>
            </a:r>
            <a:r>
              <a:rPr lang="da-DK" sz="1400" dirty="0" err="1"/>
              <a:t>inhibited</a:t>
            </a:r>
            <a:r>
              <a:rPr lang="da-DK" sz="1400" dirty="0"/>
              <a:t> by international </a:t>
            </a:r>
            <a:r>
              <a:rPr lang="da-DK" sz="1400" dirty="0" err="1"/>
              <a:t>sanctions</a:t>
            </a:r>
            <a:r>
              <a:rPr lang="da-DK" sz="1400" dirty="0"/>
              <a:t>. In </a:t>
            </a:r>
            <a:r>
              <a:rPr lang="da-DK" sz="1400" dirty="0" err="1"/>
              <a:t>spite</a:t>
            </a:r>
            <a:r>
              <a:rPr lang="da-DK" sz="1400" dirty="0"/>
              <a:t> of Europe </a:t>
            </a:r>
            <a:r>
              <a:rPr lang="da-DK" sz="1400" dirty="0" err="1"/>
              <a:t>being</a:t>
            </a:r>
            <a:r>
              <a:rPr lang="da-DK" sz="1400" dirty="0"/>
              <a:t> the part of the </a:t>
            </a:r>
            <a:r>
              <a:rPr lang="da-DK" sz="1400" dirty="0" err="1"/>
              <a:t>world</a:t>
            </a:r>
            <a:r>
              <a:rPr lang="da-DK" sz="1400" dirty="0"/>
              <a:t> with the </a:t>
            </a:r>
            <a:r>
              <a:rPr lang="da-DK" sz="1400" dirty="0" err="1"/>
              <a:t>lowest</a:t>
            </a:r>
            <a:r>
              <a:rPr lang="da-DK" sz="1400" dirty="0"/>
              <a:t> </a:t>
            </a:r>
            <a:r>
              <a:rPr lang="da-DK" sz="1400" dirty="0" err="1"/>
              <a:t>estimated</a:t>
            </a:r>
            <a:r>
              <a:rPr lang="da-DK" sz="1400" dirty="0"/>
              <a:t> </a:t>
            </a:r>
            <a:r>
              <a:rPr lang="da-DK" sz="1400" dirty="0" err="1"/>
              <a:t>growth</a:t>
            </a:r>
            <a:r>
              <a:rPr lang="da-DK" sz="1400" dirty="0"/>
              <a:t> (</a:t>
            </a:r>
            <a:r>
              <a:rPr lang="da-DK" sz="1400" dirty="0" err="1"/>
              <a:t>see</a:t>
            </a:r>
            <a:r>
              <a:rPr lang="da-DK" sz="1400" dirty="0"/>
              <a:t> the </a:t>
            </a:r>
            <a:r>
              <a:rPr lang="da-DK" sz="1400" dirty="0" err="1"/>
              <a:t>graph</a:t>
            </a:r>
            <a:r>
              <a:rPr lang="da-DK" sz="1400" dirty="0"/>
              <a:t>) an </a:t>
            </a:r>
            <a:r>
              <a:rPr lang="da-DK" sz="1400" dirty="0" err="1"/>
              <a:t>increase</a:t>
            </a:r>
            <a:r>
              <a:rPr lang="da-DK" sz="1400" dirty="0"/>
              <a:t> of </a:t>
            </a:r>
            <a:r>
              <a:rPr lang="da-DK" sz="1400" dirty="0" err="1"/>
              <a:t>appoximately</a:t>
            </a:r>
            <a:r>
              <a:rPr lang="da-DK" sz="1400" dirty="0"/>
              <a:t> 4 % is still a solid </a:t>
            </a:r>
            <a:r>
              <a:rPr lang="da-DK" sz="1400" dirty="0" err="1"/>
              <a:t>growth</a:t>
            </a:r>
            <a:r>
              <a:rPr lang="da-DK" sz="1400" dirty="0"/>
              <a:t>.</a:t>
            </a:r>
          </a:p>
          <a:p>
            <a:endParaRPr lang="da-DK" sz="1400" dirty="0"/>
          </a:p>
          <a:p>
            <a:r>
              <a:rPr lang="da-DK" sz="1400" dirty="0" err="1"/>
              <a:t>According</a:t>
            </a:r>
            <a:r>
              <a:rPr lang="da-DK" sz="1400" dirty="0"/>
              <a:t> to ITB World Travel Trends Report 2015 ’city trips’ </a:t>
            </a:r>
            <a:r>
              <a:rPr lang="da-DK" sz="1400" dirty="0" err="1"/>
              <a:t>will</a:t>
            </a:r>
            <a:r>
              <a:rPr lang="da-DK" sz="1400" dirty="0"/>
              <a:t> </a:t>
            </a:r>
            <a:r>
              <a:rPr lang="da-DK" sz="1400" dirty="0" err="1"/>
              <a:t>primarily</a:t>
            </a:r>
            <a:r>
              <a:rPr lang="da-DK" sz="1400" dirty="0"/>
              <a:t> </a:t>
            </a:r>
            <a:r>
              <a:rPr lang="da-DK" sz="1400" dirty="0" err="1"/>
              <a:t>dominate</a:t>
            </a:r>
            <a:r>
              <a:rPr lang="da-DK" sz="1400" dirty="0"/>
              <a:t> </a:t>
            </a:r>
            <a:r>
              <a:rPr lang="da-DK" sz="1400" dirty="0" err="1"/>
              <a:t>growth</a:t>
            </a:r>
            <a:r>
              <a:rPr lang="da-DK" sz="1400" dirty="0"/>
              <a:t>, but ’</a:t>
            </a:r>
            <a:r>
              <a:rPr lang="da-DK" sz="1400" dirty="0" err="1"/>
              <a:t>adventure</a:t>
            </a:r>
            <a:r>
              <a:rPr lang="da-DK" sz="1400" dirty="0"/>
              <a:t> </a:t>
            </a:r>
            <a:r>
              <a:rPr lang="da-DK" sz="1400" dirty="0" err="1"/>
              <a:t>tourism</a:t>
            </a:r>
            <a:r>
              <a:rPr lang="da-DK" sz="1400" dirty="0"/>
              <a:t>’, </a:t>
            </a:r>
            <a:r>
              <a:rPr lang="da-DK" sz="1400" dirty="0" err="1"/>
              <a:t>which</a:t>
            </a:r>
            <a:r>
              <a:rPr lang="da-DK" sz="1400" dirty="0"/>
              <a:t> is relevant to Greenland is </a:t>
            </a:r>
            <a:r>
              <a:rPr lang="da-DK" sz="1400" dirty="0" err="1"/>
              <a:t>also</a:t>
            </a:r>
            <a:r>
              <a:rPr lang="da-DK" sz="1400" dirty="0"/>
              <a:t> </a:t>
            </a:r>
            <a:r>
              <a:rPr lang="da-DK" sz="1400" dirty="0" err="1"/>
              <a:t>predicted</a:t>
            </a:r>
            <a:r>
              <a:rPr lang="da-DK" sz="1400" dirty="0"/>
              <a:t> </a:t>
            </a:r>
            <a:r>
              <a:rPr lang="da-DK" sz="1400" dirty="0" err="1"/>
              <a:t>strong</a:t>
            </a:r>
            <a:r>
              <a:rPr lang="da-DK" sz="1400" dirty="0"/>
              <a:t> </a:t>
            </a:r>
            <a:r>
              <a:rPr lang="da-DK" sz="1400" dirty="0" err="1"/>
              <a:t>gorwth</a:t>
            </a:r>
            <a:r>
              <a:rPr lang="da-DK" sz="1400" dirty="0"/>
              <a:t>:</a:t>
            </a:r>
          </a:p>
          <a:p>
            <a:endParaRPr lang="da-DK" sz="1400" dirty="0"/>
          </a:p>
          <a:p>
            <a:r>
              <a:rPr lang="da-DK" sz="1400" i="1" dirty="0"/>
              <a:t>”Adventure </a:t>
            </a:r>
            <a:r>
              <a:rPr lang="da-DK" sz="1400" i="1" dirty="0" err="1"/>
              <a:t>tourism</a:t>
            </a:r>
            <a:r>
              <a:rPr lang="da-DK" sz="1400" i="1" dirty="0"/>
              <a:t> is on of the fastest growing </a:t>
            </a:r>
            <a:r>
              <a:rPr lang="da-DK" sz="1400" i="1" dirty="0" err="1"/>
              <a:t>categories</a:t>
            </a:r>
            <a:r>
              <a:rPr lang="da-DK" sz="1400" i="1" dirty="0"/>
              <a:t> in </a:t>
            </a:r>
            <a:r>
              <a:rPr lang="da-DK" sz="1400" i="1" dirty="0" err="1"/>
              <a:t>tourism</a:t>
            </a:r>
            <a:r>
              <a:rPr lang="da-DK" sz="1400" i="1" dirty="0"/>
              <a:t>.” </a:t>
            </a:r>
          </a:p>
          <a:p>
            <a:r>
              <a:rPr lang="da-DK" sz="1400" dirty="0"/>
              <a:t>(UNWTO Report on Adventure </a:t>
            </a:r>
            <a:r>
              <a:rPr lang="da-DK" sz="1400" dirty="0" err="1"/>
              <a:t>Tourism</a:t>
            </a:r>
            <a:r>
              <a:rPr lang="da-DK" sz="1400" dirty="0"/>
              <a:t>, 2014)</a:t>
            </a:r>
          </a:p>
          <a:p>
            <a:endParaRPr lang="da-DK" sz="1400" dirty="0"/>
          </a:p>
          <a:p>
            <a:endParaRPr lang="da-DK" sz="1400" dirty="0"/>
          </a:p>
        </p:txBody>
      </p:sp>
    </p:spTree>
    <p:extLst>
      <p:ext uri="{BB962C8B-B14F-4D97-AF65-F5344CB8AC3E}">
        <p14:creationId xmlns:p14="http://schemas.microsoft.com/office/powerpoint/2010/main" val="356058816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AC0E2BE-40B3-FA41-A144-92C8AC13C561}"/>
              </a:ext>
            </a:extLst>
          </p:cNvPr>
          <p:cNvSpPr>
            <a:spLocks noGrp="1"/>
          </p:cNvSpPr>
          <p:nvPr>
            <p:ph type="title"/>
          </p:nvPr>
        </p:nvSpPr>
        <p:spPr>
          <a:xfrm>
            <a:off x="746228" y="1073231"/>
            <a:ext cx="3054091" cy="4711539"/>
          </a:xfrm>
        </p:spPr>
        <p:txBody>
          <a:bodyPr anchor="ctr">
            <a:normAutofit/>
          </a:bodyPr>
          <a:lstStyle/>
          <a:p>
            <a:r>
              <a:rPr lang="en-US" sz="3200">
                <a:solidFill>
                  <a:schemeClr val="bg1">
                    <a:lumMod val="85000"/>
                    <a:lumOff val="15000"/>
                  </a:schemeClr>
                </a:solidFill>
              </a:rPr>
              <a:t>CONTINUED</a:t>
            </a:r>
          </a:p>
        </p:txBody>
      </p:sp>
      <p:sp>
        <p:nvSpPr>
          <p:cNvPr id="10" name="Rectangle 9">
            <a:extLst>
              <a:ext uri="{FF2B5EF4-FFF2-40B4-BE49-F238E27FC236}">
                <a16:creationId xmlns:a16="http://schemas.microsoft.com/office/drawing/2014/main" xmlns="" id="{DFEE959E-BF10-4204-9556-D1707088D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DDD17B6A-CB37-4005-9681-A20AFCDC78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3B7BBDE9-DAED-40B0-A640-503C918D1C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02786E79-90D0-6B4D-A7B0-322155CEC508}"/>
              </a:ext>
            </a:extLst>
          </p:cNvPr>
          <p:cNvSpPr>
            <a:spLocks noGrp="1"/>
          </p:cNvSpPr>
          <p:nvPr>
            <p:ph idx="1"/>
          </p:nvPr>
        </p:nvSpPr>
        <p:spPr>
          <a:xfrm>
            <a:off x="4702629" y="1073231"/>
            <a:ext cx="6599582" cy="4711539"/>
          </a:xfrm>
        </p:spPr>
        <p:txBody>
          <a:bodyPr>
            <a:normAutofit/>
          </a:bodyPr>
          <a:lstStyle/>
          <a:p>
            <a:r>
              <a:rPr lang="da-DK" sz="2000">
                <a:solidFill>
                  <a:srgbClr val="FFFFFF"/>
                </a:solidFill>
              </a:rPr>
              <a:t>Travelmarketreport.com describes the tendency:</a:t>
            </a:r>
          </a:p>
          <a:p>
            <a:r>
              <a:rPr lang="da-DK" sz="2000">
                <a:solidFill>
                  <a:srgbClr val="FFFFFF"/>
                </a:solidFill>
              </a:rPr>
              <a:t>”Travellers seek out a</a:t>
            </a:r>
            <a:r>
              <a:rPr lang="da-DK" sz="2000" i="1">
                <a:solidFill>
                  <a:srgbClr val="FFFFFF"/>
                </a:solidFill>
              </a:rPr>
              <a:t>utentic experiences, whether it be the local off-the-beaten path destination or one that offers unique cultural experiences.” </a:t>
            </a:r>
            <a:r>
              <a:rPr lang="da-DK" sz="2000">
                <a:solidFill>
                  <a:srgbClr val="FFFFFF"/>
                </a:solidFill>
              </a:rPr>
              <a:t>(</a:t>
            </a:r>
            <a:r>
              <a:rPr lang="da-DK" sz="2000">
                <a:solidFill>
                  <a:srgbClr val="FFFFFF"/>
                </a:solidFill>
                <a:hlinkClick r:id="rId2" action="ppaction://hlinkfile"/>
              </a:rPr>
              <a:t>goo.gl/7QPrfa</a:t>
            </a:r>
            <a:r>
              <a:rPr lang="da-DK" sz="2000">
                <a:solidFill>
                  <a:srgbClr val="FFFFFF"/>
                </a:solidFill>
              </a:rPr>
              <a:t>)</a:t>
            </a:r>
          </a:p>
          <a:p>
            <a:r>
              <a:rPr lang="da-DK" sz="2000">
                <a:solidFill>
                  <a:srgbClr val="FFFFFF"/>
                </a:solidFill>
              </a:rPr>
              <a:t>One of the biggest analysis on travel trends in 2016 is carried out by Ipsos for TripAdvisor (TripBarometer Travel Trends 2016,  </a:t>
            </a:r>
            <a:r>
              <a:rPr lang="da-DK" sz="2000">
                <a:solidFill>
                  <a:srgbClr val="FFFFFF"/>
                </a:solidFill>
                <a:hlinkClick r:id="rId3"/>
              </a:rPr>
              <a:t>goo.gl/BSiHJy</a:t>
            </a:r>
            <a:r>
              <a:rPr lang="da-DK" sz="2000">
                <a:solidFill>
                  <a:srgbClr val="FFFFFF"/>
                </a:solidFill>
              </a:rPr>
              <a:t>) and has over 34.000 respondents. It pinpoints 6 key trends for 2016, and the following three are particuarly relevant for Greenland: </a:t>
            </a:r>
          </a:p>
          <a:p>
            <a:r>
              <a:rPr lang="da-DK" sz="2000" i="1">
                <a:solidFill>
                  <a:srgbClr val="FFFFFF"/>
                </a:solidFill>
              </a:rPr>
              <a:t>#1 Seek new experiences #3 Choose destinations based on culture </a:t>
            </a:r>
          </a:p>
          <a:p>
            <a:r>
              <a:rPr lang="da-DK" sz="2000" i="1">
                <a:solidFill>
                  <a:srgbClr val="FFFFFF"/>
                </a:solidFill>
              </a:rPr>
              <a:t>(and special offerings) #6 Handles online reputation</a:t>
            </a:r>
          </a:p>
          <a:p>
            <a:endParaRPr lang="en-US" sz="2000">
              <a:solidFill>
                <a:srgbClr val="FFFFFF"/>
              </a:solidFill>
            </a:endParaRPr>
          </a:p>
        </p:txBody>
      </p:sp>
    </p:spTree>
    <p:extLst>
      <p:ext uri="{BB962C8B-B14F-4D97-AF65-F5344CB8AC3E}">
        <p14:creationId xmlns:p14="http://schemas.microsoft.com/office/powerpoint/2010/main" val="3891225193"/>
      </p:ext>
    </p:extLst>
  </p:cSld>
  <p:clrMapOvr>
    <a:overrideClrMapping bg1="dk1" tx1="lt1" bg2="dk2" tx2="lt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xmlns=""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xmlns=""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xmlns=""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 name="Tekstfelt 3"/>
          <p:cNvSpPr txBox="1"/>
          <p:nvPr/>
        </p:nvSpPr>
        <p:spPr>
          <a:xfrm>
            <a:off x="771148" y="1037967"/>
            <a:ext cx="3054091" cy="4709131"/>
          </a:xfrm>
          <a:prstGeom prst="rect">
            <a:avLst/>
          </a:prstGeom>
        </p:spPr>
        <p:txBody>
          <a:bodyPr vert="horz" lIns="91440" tIns="45720" rIns="91440" bIns="45720" rtlCol="0" anchor="ctr">
            <a:normAutofit/>
          </a:bodyPr>
          <a:lstStyle/>
          <a:p>
            <a:pPr defTabSz="457200">
              <a:spcBef>
                <a:spcPct val="0"/>
              </a:spcBef>
              <a:spcAft>
                <a:spcPts val="600"/>
              </a:spcAft>
            </a:pPr>
            <a:r>
              <a:rPr lang="en-US" sz="3200" cap="all">
                <a:solidFill>
                  <a:srgbClr val="FFFEFF"/>
                </a:solidFill>
                <a:latin typeface="+mj-lt"/>
                <a:ea typeface="+mj-ea"/>
                <a:cs typeface="+mj-cs"/>
              </a:rPr>
              <a:t>GLOBAL TRENDS FOR 2016 (continued)</a:t>
            </a:r>
          </a:p>
        </p:txBody>
      </p:sp>
      <p:sp>
        <p:nvSpPr>
          <p:cNvPr id="5" name="Tekstfelt 4"/>
          <p:cNvSpPr txBox="1"/>
          <p:nvPr/>
        </p:nvSpPr>
        <p:spPr>
          <a:xfrm>
            <a:off x="4534935" y="1037968"/>
            <a:ext cx="7014423" cy="4820832"/>
          </a:xfrm>
          <a:prstGeom prst="rect">
            <a:avLst/>
          </a:prstGeom>
        </p:spPr>
        <p:txBody>
          <a:bodyPr vert="horz" lIns="91440" tIns="45720" rIns="91440" bIns="45720" rtlCol="0" anchor="ctr">
            <a:normAutofit/>
          </a:bodyPr>
          <a:lstStyle/>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b="1">
                <a:solidFill>
                  <a:schemeClr val="tx1">
                    <a:lumMod val="75000"/>
                    <a:lumOff val="25000"/>
                  </a:schemeClr>
                </a:solidFill>
              </a:rPr>
              <a:t>Cf. #1</a:t>
            </a:r>
            <a:r>
              <a:rPr lang="en-US" sz="1400">
                <a:solidFill>
                  <a:schemeClr val="tx1">
                    <a:lumMod val="75000"/>
                    <a:lumOff val="25000"/>
                  </a:schemeClr>
                </a:solidFill>
              </a:rPr>
              <a:t> (</a:t>
            </a:r>
            <a:r>
              <a:rPr lang="en-US" sz="1400" i="1">
                <a:solidFill>
                  <a:schemeClr val="tx1">
                    <a:lumMod val="75000"/>
                    <a:lumOff val="25000"/>
                  </a:schemeClr>
                </a:solidFill>
              </a:rPr>
              <a:t>Seek new experiences)</a:t>
            </a:r>
            <a:r>
              <a:rPr lang="en-US" sz="1400">
                <a:solidFill>
                  <a:schemeClr val="tx1">
                    <a:lumMod val="75000"/>
                    <a:lumOff val="25000"/>
                  </a:schemeClr>
                </a:solidFill>
              </a:rPr>
              <a:t>: The fact that very few people have ever been to Greenland is an advantage. As a tourist you are likely to be the first in your social circle to visit the country, and you are guaranteed to experience new and unique things.</a:t>
            </a: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400">
              <a:solidFill>
                <a:schemeClr val="tx1">
                  <a:lumMod val="75000"/>
                  <a:lumOff val="25000"/>
                </a:schemeClr>
              </a:solidFill>
            </a:endParaRP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b="1">
                <a:solidFill>
                  <a:schemeClr val="tx1">
                    <a:lumMod val="75000"/>
                    <a:lumOff val="25000"/>
                  </a:schemeClr>
                </a:solidFill>
              </a:rPr>
              <a:t>Cf. #3</a:t>
            </a:r>
            <a:r>
              <a:rPr lang="en-US" sz="1400">
                <a:solidFill>
                  <a:schemeClr val="tx1">
                    <a:lumMod val="75000"/>
                    <a:lumOff val="25000"/>
                  </a:schemeClr>
                </a:solidFill>
              </a:rPr>
              <a:t> (</a:t>
            </a:r>
            <a:r>
              <a:rPr lang="en-US" sz="1400" i="1">
                <a:solidFill>
                  <a:schemeClr val="tx1">
                    <a:lumMod val="75000"/>
                    <a:lumOff val="25000"/>
                  </a:schemeClr>
                </a:solidFill>
              </a:rPr>
              <a:t>Choose destination based on culture and special offerings)</a:t>
            </a:r>
            <a:r>
              <a:rPr lang="en-US" sz="1400">
                <a:solidFill>
                  <a:schemeClr val="tx1">
                    <a:lumMod val="75000"/>
                    <a:lumOff val="25000"/>
                  </a:schemeClr>
                </a:solidFill>
              </a:rPr>
              <a:t>: When marketing the destination Greenland it is important to highlight the unique Greenlandic culture. The ’Pioneering Nation’ brand is used to showcase the Greenlandic pioneering spirit and culture as well as the opportunity for the traveler to </a:t>
            </a:r>
            <a:r>
              <a:rPr lang="en-US" sz="1400" i="1">
                <a:solidFill>
                  <a:schemeClr val="tx1">
                    <a:lumMod val="75000"/>
                    <a:lumOff val="25000"/>
                  </a:schemeClr>
                </a:solidFill>
              </a:rPr>
              <a:t>feel like a pioneer</a:t>
            </a:r>
            <a:r>
              <a:rPr lang="en-US" sz="1400">
                <a:solidFill>
                  <a:schemeClr val="tx1">
                    <a:lumMod val="75000"/>
                    <a:lumOff val="25000"/>
                  </a:schemeClr>
                </a:solidFill>
              </a:rPr>
              <a:t>. A good example of a special offering is one that offers unique experiences at a good price in the shoulder season thus making the shoulder season a positive selling point as well as an incentive for previous high season guests to come back. </a:t>
            </a: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400">
              <a:solidFill>
                <a:schemeClr val="tx1">
                  <a:lumMod val="75000"/>
                  <a:lumOff val="25000"/>
                </a:schemeClr>
              </a:solidFill>
            </a:endParaRP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b="1">
                <a:solidFill>
                  <a:schemeClr val="tx1">
                    <a:lumMod val="75000"/>
                    <a:lumOff val="25000"/>
                  </a:schemeClr>
                </a:solidFill>
              </a:rPr>
              <a:t>Cf. #6</a:t>
            </a:r>
            <a:r>
              <a:rPr lang="en-US" sz="1400">
                <a:solidFill>
                  <a:schemeClr val="tx1">
                    <a:lumMod val="75000"/>
                    <a:lumOff val="25000"/>
                  </a:schemeClr>
                </a:solidFill>
              </a:rPr>
              <a:t> (</a:t>
            </a:r>
            <a:r>
              <a:rPr lang="en-US" sz="1400" i="1">
                <a:solidFill>
                  <a:schemeClr val="tx1">
                    <a:lumMod val="75000"/>
                    <a:lumOff val="25000"/>
                  </a:schemeClr>
                </a:solidFill>
              </a:rPr>
              <a:t>Handle online reputation</a:t>
            </a:r>
            <a:r>
              <a:rPr lang="en-US" sz="1400">
                <a:solidFill>
                  <a:schemeClr val="tx1">
                    <a:lumMod val="75000"/>
                    <a:lumOff val="25000"/>
                  </a:schemeClr>
                </a:solidFill>
              </a:rPr>
              <a:t>)</a:t>
            </a:r>
            <a:r>
              <a:rPr lang="en-US" sz="1400" i="1">
                <a:solidFill>
                  <a:schemeClr val="tx1">
                    <a:lumMod val="75000"/>
                    <a:lumOff val="25000"/>
                  </a:schemeClr>
                </a:solidFill>
              </a:rPr>
              <a:t>: </a:t>
            </a:r>
            <a:r>
              <a:rPr lang="en-US" sz="1400">
                <a:solidFill>
                  <a:schemeClr val="tx1">
                    <a:lumMod val="75000"/>
                    <a:lumOff val="25000"/>
                  </a:schemeClr>
                </a:solidFill>
              </a:rPr>
              <a:t>According to the analysis the rating on review sites (such as TripAdvisor) is the second most important factor for travelers aside from price, when they book accommodation. VG therefore recommend that all accommodations and tour operators create a profile on TripAdvisor, allowing the users to rate the experienced quality thus improving the visibility and credibility of the products.  </a:t>
            </a: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400">
              <a:solidFill>
                <a:schemeClr val="tx1">
                  <a:lumMod val="75000"/>
                  <a:lumOff val="25000"/>
                </a:schemeClr>
              </a:solidFill>
            </a:endParaRP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a:solidFill>
                  <a:schemeClr val="tx1">
                    <a:lumMod val="75000"/>
                    <a:lumOff val="25000"/>
                  </a:schemeClr>
                </a:solidFill>
              </a:rPr>
              <a:t>One third of the respondents plan to increase their travel budget in 2016, and all segments are very eager to </a:t>
            </a:r>
            <a:r>
              <a:rPr lang="en-US" sz="1400" i="1">
                <a:solidFill>
                  <a:schemeClr val="tx1">
                    <a:lumMod val="75000"/>
                    <a:lumOff val="25000"/>
                  </a:schemeClr>
                </a:solidFill>
              </a:rPr>
              <a:t>’try something new</a:t>
            </a:r>
            <a:r>
              <a:rPr lang="en-US" sz="1400">
                <a:solidFill>
                  <a:schemeClr val="tx1">
                    <a:lumMod val="75000"/>
                    <a:lumOff val="25000"/>
                  </a:schemeClr>
                </a:solidFill>
              </a:rPr>
              <a:t>’ in 2016.</a:t>
            </a: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400">
              <a:solidFill>
                <a:schemeClr val="tx1">
                  <a:lumMod val="75000"/>
                  <a:lumOff val="25000"/>
                </a:schemeClr>
              </a:solidFill>
            </a:endParaRPr>
          </a:p>
        </p:txBody>
      </p:sp>
      <p:sp>
        <p:nvSpPr>
          <p:cNvPr id="8" name="Tekstfelt 7"/>
          <p:cNvSpPr txBox="1"/>
          <p:nvPr/>
        </p:nvSpPr>
        <p:spPr>
          <a:xfrm>
            <a:off x="8505418" y="3756197"/>
            <a:ext cx="3163002" cy="892552"/>
          </a:xfrm>
          <a:prstGeom prst="rect">
            <a:avLst/>
          </a:prstGeom>
          <a:noFill/>
        </p:spPr>
        <p:txBody>
          <a:bodyPr wrap="square" rtlCol="0">
            <a:spAutoFit/>
          </a:bodyPr>
          <a:lstStyle/>
          <a:p>
            <a:pPr>
              <a:spcAft>
                <a:spcPts val="600"/>
              </a:spcAft>
            </a:pPr>
            <a:endParaRPr lang="da-DK" sz="1400"/>
          </a:p>
          <a:p>
            <a:pPr>
              <a:spcAft>
                <a:spcPts val="600"/>
              </a:spcAft>
            </a:pPr>
            <a:endParaRPr lang="da-DK" sz="1400"/>
          </a:p>
          <a:p>
            <a:pPr>
              <a:spcAft>
                <a:spcPts val="600"/>
              </a:spcAft>
            </a:pPr>
            <a:endParaRPr lang="da-DK" sz="1400"/>
          </a:p>
        </p:txBody>
      </p:sp>
    </p:spTree>
    <p:extLst>
      <p:ext uri="{BB962C8B-B14F-4D97-AF65-F5344CB8AC3E}">
        <p14:creationId xmlns:p14="http://schemas.microsoft.com/office/powerpoint/2010/main" val="21433882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xmlns="" id="{DD651B61-325E-4E73-8445-38B0DE8AAA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B42E5253-D3AC-4AC2-B766-8B34F13C2F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xmlns="" id="{10AE8D57-436A-4073-9A75-15BB5949F8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xmlns="" id="{E2852671-8EB6-4EAF-8AF8-65CF3FD664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2" name="Rectangle 21">
            <a:extLst>
              <a:ext uri="{FF2B5EF4-FFF2-40B4-BE49-F238E27FC236}">
                <a16:creationId xmlns:a16="http://schemas.microsoft.com/office/drawing/2014/main" xmlns="" id="{963FC0CD-F19B-4D9C-9C47-EB7E9D16E4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kstfelt 2"/>
          <p:cNvSpPr txBox="1"/>
          <p:nvPr/>
        </p:nvSpPr>
        <p:spPr>
          <a:xfrm>
            <a:off x="581191" y="723901"/>
            <a:ext cx="10993549" cy="1428750"/>
          </a:xfrm>
          <a:prstGeom prst="rect">
            <a:avLst/>
          </a:prstGeom>
        </p:spPr>
        <p:txBody>
          <a:bodyPr vert="horz" lIns="91440" tIns="45720" rIns="91440" bIns="45720" rtlCol="0" anchor="b">
            <a:normAutofit/>
          </a:bodyPr>
          <a:lstStyle/>
          <a:p>
            <a:pPr defTabSz="457200">
              <a:lnSpc>
                <a:spcPct val="90000"/>
              </a:lnSpc>
              <a:spcBef>
                <a:spcPct val="0"/>
              </a:spcBef>
              <a:spcAft>
                <a:spcPts val="600"/>
              </a:spcAft>
            </a:pPr>
            <a:r>
              <a:rPr lang="en-US" sz="3100" cap="all">
                <a:solidFill>
                  <a:schemeClr val="tx1">
                    <a:lumMod val="75000"/>
                    <a:lumOff val="25000"/>
                  </a:schemeClr>
                </a:solidFill>
                <a:latin typeface="+mj-lt"/>
                <a:ea typeface="+mj-ea"/>
                <a:cs typeface="+mj-cs"/>
              </a:rPr>
              <a:t>This tourism report was developed by Mads Lumholt</a:t>
            </a:r>
          </a:p>
          <a:p>
            <a:pPr defTabSz="457200">
              <a:lnSpc>
                <a:spcPct val="90000"/>
              </a:lnSpc>
              <a:spcBef>
                <a:spcPct val="0"/>
              </a:spcBef>
              <a:spcAft>
                <a:spcPts val="600"/>
              </a:spcAft>
            </a:pPr>
            <a:r>
              <a:rPr lang="en-US" sz="3100" cap="all">
                <a:solidFill>
                  <a:schemeClr val="tx1">
                    <a:lumMod val="75000"/>
                    <a:lumOff val="25000"/>
                  </a:schemeClr>
                </a:solidFill>
                <a:latin typeface="+mj-lt"/>
                <a:ea typeface="+mj-ea"/>
                <a:cs typeface="+mj-cs"/>
              </a:rPr>
              <a:t>Visit Greenland</a:t>
            </a:r>
          </a:p>
          <a:p>
            <a:pPr defTabSz="457200">
              <a:lnSpc>
                <a:spcPct val="90000"/>
              </a:lnSpc>
              <a:spcBef>
                <a:spcPct val="0"/>
              </a:spcBef>
              <a:spcAft>
                <a:spcPts val="600"/>
              </a:spcAft>
            </a:pPr>
            <a:endParaRPr lang="en-US" sz="3100" cap="all">
              <a:solidFill>
                <a:schemeClr val="tx1">
                  <a:lumMod val="75000"/>
                  <a:lumOff val="25000"/>
                </a:schemeClr>
              </a:solidFill>
              <a:latin typeface="+mj-lt"/>
              <a:ea typeface="+mj-ea"/>
              <a:cs typeface="+mj-cs"/>
            </a:endParaRPr>
          </a:p>
        </p:txBody>
      </p:sp>
      <p:sp>
        <p:nvSpPr>
          <p:cNvPr id="24" name="Rectangle 23">
            <a:extLst>
              <a:ext uri="{FF2B5EF4-FFF2-40B4-BE49-F238E27FC236}">
                <a16:creationId xmlns:a16="http://schemas.microsoft.com/office/drawing/2014/main" xmlns="" id="{2E70159E-5269-4C18-AA0B-D50513DB3B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xmlns="" id="{BBBE9C8C-98B2-41C2-B47B-9A396CBA23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xmlns="" id="{B2ECCA3D-5ECA-4A8B-B9D7-CE6DEB72B9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Billede 1">
            <a:extLst>
              <a:ext uri="{FF2B5EF4-FFF2-40B4-BE49-F238E27FC236}">
                <a16:creationId xmlns:a16="http://schemas.microsoft.com/office/drawing/2014/main" xmlns="" id="{C1B9166D-DC1D-6E46-A493-EB32721290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0040" y="2790605"/>
            <a:ext cx="9607297" cy="3602736"/>
          </a:xfrm>
          <a:prstGeom prst="rect">
            <a:avLst/>
          </a:prstGeom>
        </p:spPr>
      </p:pic>
    </p:spTree>
    <p:extLst>
      <p:ext uri="{BB962C8B-B14F-4D97-AF65-F5344CB8AC3E}">
        <p14:creationId xmlns:p14="http://schemas.microsoft.com/office/powerpoint/2010/main" val="144647971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55FAF145-5B4C-43BD-940F-4078B66CE2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useBgFill="1">
        <p:nvSpPr>
          <p:cNvPr id="9" name="Rectangle 8">
            <a:extLst>
              <a:ext uri="{FF2B5EF4-FFF2-40B4-BE49-F238E27FC236}">
                <a16:creationId xmlns:a16="http://schemas.microsoft.com/office/drawing/2014/main" xmlns="" id="{BA84E9D7-79F4-4111-9A13-89E56A860A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xmlns="" id="{5D983AD6-73EA-4FD4-BF85-9C8E2CD017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11298933" cy="102197"/>
          </a:xfrm>
          <a:prstGeom prst="rect">
            <a:avLst/>
          </a:prstGeom>
          <a:solidFill>
            <a:srgbClr val="33CEE2"/>
          </a:solidFill>
          <a:ln>
            <a:noFill/>
          </a:ln>
          <a:effectLst/>
        </p:spPr>
        <p:style>
          <a:lnRef idx="1">
            <a:schemeClr val="accent1"/>
          </a:lnRef>
          <a:fillRef idx="3">
            <a:schemeClr val="accent1"/>
          </a:fillRef>
          <a:effectRef idx="2">
            <a:schemeClr val="accent1"/>
          </a:effectRef>
          <a:fontRef idx="minor">
            <a:schemeClr val="lt1"/>
          </a:fontRef>
        </p:style>
      </p:sp>
      <p:pic>
        <p:nvPicPr>
          <p:cNvPr id="2" name="Picture 1">
            <a:extLst>
              <a:ext uri="{FF2B5EF4-FFF2-40B4-BE49-F238E27FC236}">
                <a16:creationId xmlns:a16="http://schemas.microsoft.com/office/drawing/2014/main" xmlns="" id="{D644D650-2DB2-994B-B540-3C1F5A3B4129}"/>
              </a:ext>
            </a:extLst>
          </p:cNvPr>
          <p:cNvPicPr>
            <a:picLocks noChangeAspect="1"/>
          </p:cNvPicPr>
          <p:nvPr/>
        </p:nvPicPr>
        <p:blipFill rotWithShape="1">
          <a:blip r:embed="rId2"/>
          <a:srcRect t="22610" r="-1" b="350"/>
          <a:stretch/>
        </p:blipFill>
        <p:spPr>
          <a:xfrm>
            <a:off x="446534" y="699247"/>
            <a:ext cx="11298933" cy="4896333"/>
          </a:xfrm>
          <a:prstGeom prst="rect">
            <a:avLst/>
          </a:prstGeom>
        </p:spPr>
      </p:pic>
    </p:spTree>
    <p:extLst>
      <p:ext uri="{BB962C8B-B14F-4D97-AF65-F5344CB8AC3E}">
        <p14:creationId xmlns:p14="http://schemas.microsoft.com/office/powerpoint/2010/main" val="588657405"/>
      </p:ext>
    </p:extLst>
  </p:cSld>
  <p:clrMapOvr>
    <a:overrideClrMapping bg1="dk1" tx1="lt1" bg2="dk2" tx2="lt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EB6EA917-5A1A-C242-B268-82A48C0163AD}"/>
              </a:ext>
            </a:extLst>
          </p:cNvPr>
          <p:cNvPicPr>
            <a:picLocks noChangeAspect="1"/>
          </p:cNvPicPr>
          <p:nvPr/>
        </p:nvPicPr>
        <p:blipFill rotWithShape="1">
          <a:blip r:embed="rId2"/>
          <a:srcRect l="1951" r="12272" b="1"/>
          <a:stretch/>
        </p:blipFill>
        <p:spPr>
          <a:xfrm>
            <a:off x="20" y="10"/>
            <a:ext cx="12191980" cy="6857990"/>
          </a:xfrm>
          <a:prstGeom prst="rect">
            <a:avLst/>
          </a:prstGeom>
        </p:spPr>
      </p:pic>
    </p:spTree>
    <p:extLst>
      <p:ext uri="{BB962C8B-B14F-4D97-AF65-F5344CB8AC3E}">
        <p14:creationId xmlns:p14="http://schemas.microsoft.com/office/powerpoint/2010/main" val="342398767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xmlns="" id="{20C97E5C-C165-417B-BBDE-6701E226BE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95D0E1C6-221C-4835-B0D4-24184F6B6E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A98F2782-0AD1-4AB6-BBB8-3BA1BB416C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xmlns="" id="{BA2695D9-9DF4-6D47-856A-594F96DA14DD}"/>
              </a:ext>
            </a:extLst>
          </p:cNvPr>
          <p:cNvPicPr>
            <a:picLocks noChangeAspect="1"/>
          </p:cNvPicPr>
          <p:nvPr/>
        </p:nvPicPr>
        <p:blipFill>
          <a:blip r:embed="rId2"/>
          <a:stretch>
            <a:fillRect/>
          </a:stretch>
        </p:blipFill>
        <p:spPr>
          <a:xfrm>
            <a:off x="3633538" y="1136974"/>
            <a:ext cx="4924919" cy="4604800"/>
          </a:xfrm>
          <a:prstGeom prst="rect">
            <a:avLst/>
          </a:prstGeom>
        </p:spPr>
      </p:pic>
    </p:spTree>
    <p:extLst>
      <p:ext uri="{BB962C8B-B14F-4D97-AF65-F5344CB8AC3E}">
        <p14:creationId xmlns:p14="http://schemas.microsoft.com/office/powerpoint/2010/main" val="818458341"/>
      </p:ext>
    </p:extLst>
  </p:cSld>
  <p:clrMapOvr>
    <a:overrideClrMapping bg1="dk1" tx1="lt1" bg2="dk2" tx2="lt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BFABBCE0-E08C-4BBE-9FD2-E2B253D4D5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xmlns="" id="{1F3408F6-3CAD-5B48-AAB7-52211F763342}"/>
              </a:ext>
            </a:extLst>
          </p:cNvPr>
          <p:cNvSpPr>
            <a:spLocks noGrp="1"/>
          </p:cNvSpPr>
          <p:nvPr>
            <p:ph type="title"/>
          </p:nvPr>
        </p:nvSpPr>
        <p:spPr>
          <a:xfrm>
            <a:off x="581192" y="702156"/>
            <a:ext cx="11029616" cy="1188720"/>
          </a:xfrm>
        </p:spPr>
        <p:txBody>
          <a:bodyPr>
            <a:normAutofit/>
          </a:bodyPr>
          <a:lstStyle/>
          <a:p>
            <a:r>
              <a:rPr lang="en-US">
                <a:solidFill>
                  <a:schemeClr val="tx1">
                    <a:lumMod val="85000"/>
                    <a:lumOff val="15000"/>
                  </a:schemeClr>
                </a:solidFill>
              </a:rPr>
              <a:t>Please label </a:t>
            </a:r>
          </a:p>
        </p:txBody>
      </p:sp>
      <p:sp>
        <p:nvSpPr>
          <p:cNvPr id="12" name="Rectangle 11">
            <a:extLst>
              <a:ext uri="{FF2B5EF4-FFF2-40B4-BE49-F238E27FC236}">
                <a16:creationId xmlns:a16="http://schemas.microsoft.com/office/drawing/2014/main" xmlns="" id="{FF426BAC-43D6-468E-B6FF-167034D5CE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FB02D80E-5995-4C54-8387-5893C2C89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896083C8-1401-4950-AF56-E2FAFE42D6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xmlns="" id="{3D812AE3-ACEF-4C28-B4C0-D1B3F0D5FD4E}"/>
              </a:ext>
            </a:extLst>
          </p:cNvPr>
          <p:cNvGraphicFramePr>
            <a:graphicFrameLocks noGrp="1"/>
          </p:cNvGraphicFramePr>
          <p:nvPr>
            <p:ph idx="1"/>
            <p:extLst>
              <p:ext uri="{D42A27DB-BD31-4B8C-83A1-F6EECF244321}">
                <p14:modId xmlns:p14="http://schemas.microsoft.com/office/powerpoint/2010/main" val="414361406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7985389"/>
      </p:ext>
    </p:extLst>
  </p:cSld>
  <p:clrMapOvr>
    <a:overrideClrMapping bg1="dk1" tx1="lt1" bg2="dk2" tx2="lt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542C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xmlns="" id="{68307FCC-2FD7-CD46-B616-13064EBE0215}"/>
              </a:ext>
            </a:extLst>
          </p:cNvPr>
          <p:cNvPicPr>
            <a:picLocks noChangeAspect="1"/>
          </p:cNvPicPr>
          <p:nvPr/>
        </p:nvPicPr>
        <p:blipFill>
          <a:blip r:embed="rId2"/>
          <a:stretch>
            <a:fillRect/>
          </a:stretch>
        </p:blipFill>
        <p:spPr>
          <a:xfrm>
            <a:off x="2729797" y="643467"/>
            <a:ext cx="6732406" cy="5571066"/>
          </a:xfrm>
          <a:prstGeom prst="rect">
            <a:avLst/>
          </a:prstGeom>
        </p:spPr>
      </p:pic>
    </p:spTree>
    <p:extLst>
      <p:ext uri="{BB962C8B-B14F-4D97-AF65-F5344CB8AC3E}">
        <p14:creationId xmlns:p14="http://schemas.microsoft.com/office/powerpoint/2010/main" val="238767304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8E019540-1104-4B12-9F83-45F5867418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3C47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76A386B-E207-1047-9867-833FB808FF6F}"/>
              </a:ext>
            </a:extLst>
          </p:cNvPr>
          <p:cNvSpPr>
            <a:spLocks noGrp="1"/>
          </p:cNvSpPr>
          <p:nvPr>
            <p:ph type="title"/>
          </p:nvPr>
        </p:nvSpPr>
        <p:spPr>
          <a:xfrm>
            <a:off x="1555733" y="1577340"/>
            <a:ext cx="4955798" cy="3703320"/>
          </a:xfrm>
        </p:spPr>
        <p:txBody>
          <a:bodyPr vert="horz" lIns="91440" tIns="45720" rIns="91440" bIns="45720" rtlCol="0" anchor="ctr">
            <a:normAutofit/>
          </a:bodyPr>
          <a:lstStyle/>
          <a:p>
            <a:pPr algn="r"/>
            <a:r>
              <a:rPr lang="en-US" sz="7200">
                <a:solidFill>
                  <a:srgbClr val="FFFFFF">
                    <a:alpha val="90000"/>
                  </a:srgbClr>
                </a:solidFill>
              </a:rPr>
              <a:t>Figures</a:t>
            </a:r>
          </a:p>
        </p:txBody>
      </p:sp>
      <p:sp>
        <p:nvSpPr>
          <p:cNvPr id="3" name="Content Placeholder 2">
            <a:extLst>
              <a:ext uri="{FF2B5EF4-FFF2-40B4-BE49-F238E27FC236}">
                <a16:creationId xmlns:a16="http://schemas.microsoft.com/office/drawing/2014/main" xmlns="" id="{0FA89332-8103-2B46-A33E-83106EA6BF04}"/>
              </a:ext>
            </a:extLst>
          </p:cNvPr>
          <p:cNvSpPr>
            <a:spLocks noGrp="1"/>
          </p:cNvSpPr>
          <p:nvPr>
            <p:ph idx="1"/>
          </p:nvPr>
        </p:nvSpPr>
        <p:spPr>
          <a:xfrm>
            <a:off x="7534655" y="1577340"/>
            <a:ext cx="2895067" cy="3703320"/>
          </a:xfrm>
          <a:ln w="57150">
            <a:noFill/>
          </a:ln>
        </p:spPr>
        <p:txBody>
          <a:bodyPr vert="horz" lIns="91440" tIns="45720" rIns="91440" bIns="45720" rtlCol="0" anchor="ctr">
            <a:normAutofit/>
          </a:bodyPr>
          <a:lstStyle/>
          <a:p>
            <a:pPr marL="0" indent="0">
              <a:buNone/>
            </a:pPr>
            <a:r>
              <a:rPr lang="en-US" sz="2800" cap="all">
                <a:solidFill>
                  <a:schemeClr val="accent1"/>
                </a:solidFill>
              </a:rPr>
              <a:t>https://ec.europa.eu/eurostat/statistics-explained/index.php/Tourism_statistics</a:t>
            </a:r>
          </a:p>
        </p:txBody>
      </p:sp>
      <p:sp>
        <p:nvSpPr>
          <p:cNvPr id="18" name="Rectangle 17">
            <a:extLst>
              <a:ext uri="{FF2B5EF4-FFF2-40B4-BE49-F238E27FC236}">
                <a16:creationId xmlns:a16="http://schemas.microsoft.com/office/drawing/2014/main" xmlns="" id="{3580CFD6-E44A-486A-9E73-D8D948F78A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5171433" y="3383280"/>
            <a:ext cx="3703320" cy="9144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58330189"/>
      </p:ext>
    </p:extLst>
  </p:cSld>
  <p:clrMapOvr>
    <a:overrideClrMapping bg1="dk1" tx1="lt1" bg2="dk2" tx2="lt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168FFAE6-9A26-C84B-8EB2-F6E1AABAEDDC}"/>
              </a:ext>
            </a:extLst>
          </p:cNvPr>
          <p:cNvPicPr>
            <a:picLocks noChangeAspect="1"/>
          </p:cNvPicPr>
          <p:nvPr/>
        </p:nvPicPr>
        <p:blipFill>
          <a:blip r:embed="rId2"/>
          <a:stretch>
            <a:fillRect/>
          </a:stretch>
        </p:blipFill>
        <p:spPr>
          <a:xfrm>
            <a:off x="2344440" y="643467"/>
            <a:ext cx="7503119" cy="5571066"/>
          </a:xfrm>
          <a:prstGeom prst="rect">
            <a:avLst/>
          </a:prstGeom>
        </p:spPr>
      </p:pic>
    </p:spTree>
    <p:extLst>
      <p:ext uri="{BB962C8B-B14F-4D97-AF65-F5344CB8AC3E}">
        <p14:creationId xmlns:p14="http://schemas.microsoft.com/office/powerpoint/2010/main" val="189514249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xmlns="" id="{33AF3B4B-8CC2-9940-B5DA-E4F088ED1CED}"/>
              </a:ext>
            </a:extLst>
          </p:cNvPr>
          <p:cNvPicPr>
            <a:picLocks noChangeAspect="1"/>
          </p:cNvPicPr>
          <p:nvPr/>
        </p:nvPicPr>
        <p:blipFill>
          <a:blip r:embed="rId2"/>
          <a:stretch>
            <a:fillRect/>
          </a:stretch>
        </p:blipFill>
        <p:spPr>
          <a:xfrm>
            <a:off x="1143941" y="643467"/>
            <a:ext cx="9904117" cy="5571066"/>
          </a:xfrm>
          <a:prstGeom prst="rect">
            <a:avLst/>
          </a:prstGeom>
        </p:spPr>
      </p:pic>
    </p:spTree>
    <p:extLst>
      <p:ext uri="{BB962C8B-B14F-4D97-AF65-F5344CB8AC3E}">
        <p14:creationId xmlns:p14="http://schemas.microsoft.com/office/powerpoint/2010/main" val="215246253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444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xmlns="" id="{4777C0F5-DE84-134D-89D0-AE6CD90DF97D}"/>
              </a:ext>
            </a:extLst>
          </p:cNvPr>
          <p:cNvPicPr>
            <a:picLocks noChangeAspect="1"/>
          </p:cNvPicPr>
          <p:nvPr/>
        </p:nvPicPr>
        <p:blipFill>
          <a:blip r:embed="rId2"/>
          <a:stretch>
            <a:fillRect/>
          </a:stretch>
        </p:blipFill>
        <p:spPr>
          <a:xfrm>
            <a:off x="2186480" y="643467"/>
            <a:ext cx="7819040" cy="5571066"/>
          </a:xfrm>
          <a:prstGeom prst="rect">
            <a:avLst/>
          </a:prstGeom>
        </p:spPr>
      </p:pic>
    </p:spTree>
    <p:extLst>
      <p:ext uri="{BB962C8B-B14F-4D97-AF65-F5344CB8AC3E}">
        <p14:creationId xmlns:p14="http://schemas.microsoft.com/office/powerpoint/2010/main" val="224464916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4459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xmlns="" id="{CAA6014B-F9F6-7544-936D-7691C12929FC}"/>
              </a:ext>
            </a:extLst>
          </p:cNvPr>
          <p:cNvPicPr>
            <a:picLocks noChangeAspect="1"/>
          </p:cNvPicPr>
          <p:nvPr/>
        </p:nvPicPr>
        <p:blipFill>
          <a:blip r:embed="rId2"/>
          <a:stretch>
            <a:fillRect/>
          </a:stretch>
        </p:blipFill>
        <p:spPr>
          <a:xfrm>
            <a:off x="2357030" y="643467"/>
            <a:ext cx="7477940" cy="5571066"/>
          </a:xfrm>
          <a:prstGeom prst="rect">
            <a:avLst/>
          </a:prstGeom>
        </p:spPr>
      </p:pic>
    </p:spTree>
    <p:extLst>
      <p:ext uri="{BB962C8B-B14F-4D97-AF65-F5344CB8AC3E}">
        <p14:creationId xmlns:p14="http://schemas.microsoft.com/office/powerpoint/2010/main" val="203801116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3D57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xmlns="" id="{F854082B-B3EB-924E-BD0E-ED305A6C42E2}"/>
              </a:ext>
            </a:extLst>
          </p:cNvPr>
          <p:cNvPicPr>
            <a:picLocks noChangeAspect="1"/>
          </p:cNvPicPr>
          <p:nvPr/>
        </p:nvPicPr>
        <p:blipFill>
          <a:blip r:embed="rId2"/>
          <a:stretch>
            <a:fillRect/>
          </a:stretch>
        </p:blipFill>
        <p:spPr>
          <a:xfrm>
            <a:off x="2267089" y="643467"/>
            <a:ext cx="7657822" cy="5571066"/>
          </a:xfrm>
          <a:prstGeom prst="rect">
            <a:avLst/>
          </a:prstGeom>
        </p:spPr>
      </p:pic>
    </p:spTree>
    <p:extLst>
      <p:ext uri="{BB962C8B-B14F-4D97-AF65-F5344CB8AC3E}">
        <p14:creationId xmlns:p14="http://schemas.microsoft.com/office/powerpoint/2010/main" val="227859906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62979C96-1D9B-B94C-AD68-A385E14EC565}"/>
              </a:ext>
            </a:extLst>
          </p:cNvPr>
          <p:cNvPicPr>
            <a:picLocks noChangeAspect="1"/>
          </p:cNvPicPr>
          <p:nvPr/>
        </p:nvPicPr>
        <p:blipFill rotWithShape="1">
          <a:blip r:embed="rId2">
            <a:grayscl/>
          </a:blip>
          <a:srcRect/>
          <a:stretch/>
        </p:blipFill>
        <p:spPr>
          <a:xfrm>
            <a:off x="20" y="10"/>
            <a:ext cx="12191980" cy="6857990"/>
          </a:xfrm>
          <a:prstGeom prst="rect">
            <a:avLst/>
          </a:prstGeom>
        </p:spPr>
      </p:pic>
    </p:spTree>
    <p:extLst>
      <p:ext uri="{BB962C8B-B14F-4D97-AF65-F5344CB8AC3E}">
        <p14:creationId xmlns:p14="http://schemas.microsoft.com/office/powerpoint/2010/main" val="302319086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9">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11">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13">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6" name="Rectangle 15">
            <a:extLst>
              <a:ext uri="{FF2B5EF4-FFF2-40B4-BE49-F238E27FC236}">
                <a16:creationId xmlns:a16="http://schemas.microsoft.com/office/drawing/2014/main" xmlns="" id="{39171204-6A50-40E1-B631-84CEDFC939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7">
            <a:extLst>
              <a:ext uri="{FF2B5EF4-FFF2-40B4-BE49-F238E27FC236}">
                <a16:creationId xmlns:a16="http://schemas.microsoft.com/office/drawing/2014/main" xmlns="" id="{06C973F6-5187-412F-AACC-6E3FF8A6A1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xmlns="" id="{D11AE14F-1B7E-41E6-B579-2F71D13503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D017CF16-D016-2543-A4BE-A155BA60531B}"/>
              </a:ext>
            </a:extLst>
          </p:cNvPr>
          <p:cNvSpPr>
            <a:spLocks noGrp="1"/>
          </p:cNvSpPr>
          <p:nvPr>
            <p:ph type="title"/>
          </p:nvPr>
        </p:nvSpPr>
        <p:spPr>
          <a:xfrm>
            <a:off x="1893715" y="708498"/>
            <a:ext cx="7574507" cy="3330055"/>
          </a:xfrm>
        </p:spPr>
        <p:txBody>
          <a:bodyPr vert="horz" lIns="91440" tIns="45720" rIns="91440" bIns="45720" rtlCol="0" anchor="ctr">
            <a:normAutofit/>
          </a:bodyPr>
          <a:lstStyle/>
          <a:p>
            <a:r>
              <a:rPr lang="en-US" sz="6000">
                <a:solidFill>
                  <a:srgbClr val="FFFFFF"/>
                </a:solidFill>
              </a:rPr>
              <a:t>Facts and figures</a:t>
            </a:r>
          </a:p>
        </p:txBody>
      </p:sp>
      <p:sp>
        <p:nvSpPr>
          <p:cNvPr id="22" name="Rectangle 21">
            <a:extLst>
              <a:ext uri="{FF2B5EF4-FFF2-40B4-BE49-F238E27FC236}">
                <a16:creationId xmlns:a16="http://schemas.microsoft.com/office/drawing/2014/main" xmlns="" id="{752BB805-F7B7-4B80-A1C5-385D4DAF74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9272FDC6-E156-D34A-ABBC-F467DE24ABDA}"/>
              </a:ext>
            </a:extLst>
          </p:cNvPr>
          <p:cNvSpPr>
            <a:spLocks noGrp="1"/>
          </p:cNvSpPr>
          <p:nvPr>
            <p:ph idx="1"/>
          </p:nvPr>
        </p:nvSpPr>
        <p:spPr>
          <a:xfrm>
            <a:off x="1893715" y="4502576"/>
            <a:ext cx="7574507" cy="1640983"/>
          </a:xfrm>
        </p:spPr>
        <p:txBody>
          <a:bodyPr vert="horz" lIns="91440" tIns="45720" rIns="91440" bIns="45720" rtlCol="0" anchor="t">
            <a:normAutofit/>
          </a:bodyPr>
          <a:lstStyle/>
          <a:p>
            <a:pPr marL="0" indent="0">
              <a:buNone/>
            </a:pPr>
            <a:r>
              <a:rPr lang="en-US" sz="3200" cap="all" dirty="0">
                <a:solidFill>
                  <a:srgbClr val="FFFFFF"/>
                </a:solidFill>
              </a:rPr>
              <a:t>https://</a:t>
            </a:r>
            <a:r>
              <a:rPr lang="en-US" sz="3200" cap="all" dirty="0" err="1">
                <a:solidFill>
                  <a:srgbClr val="FFFFFF"/>
                </a:solidFill>
              </a:rPr>
              <a:t>www.e-unwto.org</a:t>
            </a:r>
            <a:r>
              <a:rPr lang="en-US" sz="3200" cap="all" dirty="0">
                <a:solidFill>
                  <a:srgbClr val="FFFFFF"/>
                </a:solidFill>
              </a:rPr>
              <a:t>/</a:t>
            </a:r>
            <a:r>
              <a:rPr lang="en-US" sz="3200" cap="all" dirty="0" err="1">
                <a:solidFill>
                  <a:srgbClr val="FFFFFF"/>
                </a:solidFill>
              </a:rPr>
              <a:t>doi</a:t>
            </a:r>
            <a:r>
              <a:rPr lang="en-US" sz="3200" cap="all" dirty="0">
                <a:solidFill>
                  <a:srgbClr val="FFFFFF"/>
                </a:solidFill>
              </a:rPr>
              <a:t>/pdf/10.18111/9789284419876</a:t>
            </a:r>
          </a:p>
        </p:txBody>
      </p:sp>
    </p:spTree>
    <p:extLst>
      <p:ext uri="{BB962C8B-B14F-4D97-AF65-F5344CB8AC3E}">
        <p14:creationId xmlns:p14="http://schemas.microsoft.com/office/powerpoint/2010/main" val="201218112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xmlns="" id="{39171204-6A50-40E1-B631-84CEDFC939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06C973F6-5187-412F-AACC-6E3FF8A6A1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xmlns="" id="{D11AE14F-1B7E-41E6-B579-2F71D13503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4FFF3182-592B-FE48-B402-AC8D58D68F47}"/>
              </a:ext>
            </a:extLst>
          </p:cNvPr>
          <p:cNvSpPr>
            <a:spLocks noGrp="1"/>
          </p:cNvSpPr>
          <p:nvPr>
            <p:ph type="title"/>
          </p:nvPr>
        </p:nvSpPr>
        <p:spPr>
          <a:xfrm>
            <a:off x="1893715" y="708498"/>
            <a:ext cx="7574507" cy="3330055"/>
          </a:xfrm>
        </p:spPr>
        <p:txBody>
          <a:bodyPr vert="horz" lIns="91440" tIns="45720" rIns="91440" bIns="45720" rtlCol="0" anchor="ctr">
            <a:normAutofit/>
          </a:bodyPr>
          <a:lstStyle/>
          <a:p>
            <a:r>
              <a:rPr lang="en-US" sz="6000">
                <a:solidFill>
                  <a:srgbClr val="FFFFFF"/>
                </a:solidFill>
              </a:rPr>
              <a:t>2019 facts and figures</a:t>
            </a:r>
          </a:p>
        </p:txBody>
      </p:sp>
      <p:sp>
        <p:nvSpPr>
          <p:cNvPr id="22" name="Rectangle 21">
            <a:extLst>
              <a:ext uri="{FF2B5EF4-FFF2-40B4-BE49-F238E27FC236}">
                <a16:creationId xmlns:a16="http://schemas.microsoft.com/office/drawing/2014/main" xmlns="" id="{752BB805-F7B7-4B80-A1C5-385D4DAF74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6BF9D3D8-6A29-1A4B-9F42-0669E6334325}"/>
              </a:ext>
            </a:extLst>
          </p:cNvPr>
          <p:cNvSpPr>
            <a:spLocks noGrp="1"/>
          </p:cNvSpPr>
          <p:nvPr>
            <p:ph idx="1"/>
          </p:nvPr>
        </p:nvSpPr>
        <p:spPr>
          <a:xfrm>
            <a:off x="1893715" y="4502576"/>
            <a:ext cx="7574507" cy="1640983"/>
          </a:xfrm>
        </p:spPr>
        <p:txBody>
          <a:bodyPr vert="horz" lIns="91440" tIns="45720" rIns="91440" bIns="45720" rtlCol="0" anchor="t">
            <a:normAutofit/>
          </a:bodyPr>
          <a:lstStyle/>
          <a:p>
            <a:pPr marL="0" indent="0">
              <a:buNone/>
            </a:pPr>
            <a:r>
              <a:rPr lang="en-US" sz="3200" cap="all" dirty="0">
                <a:solidFill>
                  <a:srgbClr val="FFFFFF"/>
                </a:solidFill>
              </a:rPr>
              <a:t>http://www3.weforum.org/docs/WEF_TTCR_2019.pdf</a:t>
            </a:r>
          </a:p>
        </p:txBody>
      </p:sp>
    </p:spTree>
    <p:extLst>
      <p:ext uri="{BB962C8B-B14F-4D97-AF65-F5344CB8AC3E}">
        <p14:creationId xmlns:p14="http://schemas.microsoft.com/office/powerpoint/2010/main" val="132637550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xmlns="" id="{39171204-6A50-40E1-B631-84CEDFC939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06C973F6-5187-412F-AACC-6E3FF8A6A1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xmlns="" id="{D11AE14F-1B7E-41E6-B579-2F71D13503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CCEA9669-236F-2944-BB06-4DB953FDE8D8}"/>
              </a:ext>
            </a:extLst>
          </p:cNvPr>
          <p:cNvSpPr>
            <a:spLocks noGrp="1"/>
          </p:cNvSpPr>
          <p:nvPr>
            <p:ph type="title"/>
          </p:nvPr>
        </p:nvSpPr>
        <p:spPr>
          <a:xfrm>
            <a:off x="1893715" y="708498"/>
            <a:ext cx="7574507" cy="3330055"/>
          </a:xfrm>
        </p:spPr>
        <p:txBody>
          <a:bodyPr vert="horz" lIns="91440" tIns="45720" rIns="91440" bIns="45720" rtlCol="0" anchor="ctr">
            <a:normAutofit/>
          </a:bodyPr>
          <a:lstStyle/>
          <a:p>
            <a:r>
              <a:rPr lang="en-US" sz="6000">
                <a:solidFill>
                  <a:srgbClr val="FFFFFF"/>
                </a:solidFill>
              </a:rPr>
              <a:t>receipts</a:t>
            </a:r>
          </a:p>
        </p:txBody>
      </p:sp>
      <p:sp>
        <p:nvSpPr>
          <p:cNvPr id="22" name="Rectangle 21">
            <a:extLst>
              <a:ext uri="{FF2B5EF4-FFF2-40B4-BE49-F238E27FC236}">
                <a16:creationId xmlns:a16="http://schemas.microsoft.com/office/drawing/2014/main" xmlns="" id="{752BB805-F7B7-4B80-A1C5-385D4DAF74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360CB820-80FF-4146-9B92-C1AD539E6ABC}"/>
              </a:ext>
            </a:extLst>
          </p:cNvPr>
          <p:cNvSpPr>
            <a:spLocks noGrp="1"/>
          </p:cNvSpPr>
          <p:nvPr>
            <p:ph idx="1"/>
          </p:nvPr>
        </p:nvSpPr>
        <p:spPr>
          <a:xfrm>
            <a:off x="1893715" y="4502576"/>
            <a:ext cx="7574507" cy="1640983"/>
          </a:xfrm>
        </p:spPr>
        <p:txBody>
          <a:bodyPr vert="horz" lIns="91440" tIns="45720" rIns="91440" bIns="45720" rtlCol="0" anchor="t">
            <a:normAutofit/>
          </a:bodyPr>
          <a:lstStyle/>
          <a:p>
            <a:pPr marL="0" indent="0">
              <a:buNone/>
            </a:pPr>
            <a:r>
              <a:rPr lang="en-US" sz="3200" cap="all" dirty="0">
                <a:solidFill>
                  <a:srgbClr val="FFFFFF"/>
                </a:solidFill>
              </a:rPr>
              <a:t>https://</a:t>
            </a:r>
            <a:r>
              <a:rPr lang="en-US" sz="3200" cap="all" dirty="0" err="1">
                <a:solidFill>
                  <a:srgbClr val="FFFFFF"/>
                </a:solidFill>
              </a:rPr>
              <a:t>knoema.com</a:t>
            </a:r>
            <a:r>
              <a:rPr lang="en-US" sz="3200" cap="all" dirty="0">
                <a:solidFill>
                  <a:srgbClr val="FFFFFF"/>
                </a:solidFill>
              </a:rPr>
              <a:t>/atlas/Spain/Tourism-receipts</a:t>
            </a:r>
          </a:p>
        </p:txBody>
      </p:sp>
    </p:spTree>
    <p:extLst>
      <p:ext uri="{BB962C8B-B14F-4D97-AF65-F5344CB8AC3E}">
        <p14:creationId xmlns:p14="http://schemas.microsoft.com/office/powerpoint/2010/main" val="100490125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xmlns="" id="{39171204-6A50-40E1-B631-84CEDFC939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06C973F6-5187-412F-AACC-6E3FF8A6A1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xmlns="" id="{D11AE14F-1B7E-41E6-B579-2F71D13503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30434E08-182B-2C4D-B7B2-18305E7CA071}"/>
              </a:ext>
            </a:extLst>
          </p:cNvPr>
          <p:cNvSpPr>
            <a:spLocks noGrp="1"/>
          </p:cNvSpPr>
          <p:nvPr>
            <p:ph type="title"/>
          </p:nvPr>
        </p:nvSpPr>
        <p:spPr>
          <a:xfrm>
            <a:off x="1893715" y="708498"/>
            <a:ext cx="7574507" cy="3330055"/>
          </a:xfrm>
        </p:spPr>
        <p:txBody>
          <a:bodyPr vert="horz" lIns="91440" tIns="45720" rIns="91440" bIns="45720" rtlCol="0" anchor="ctr">
            <a:normAutofit/>
          </a:bodyPr>
          <a:lstStyle/>
          <a:p>
            <a:r>
              <a:rPr lang="en-US" sz="6000">
                <a:solidFill>
                  <a:srgbClr val="FFFFFF"/>
                </a:solidFill>
              </a:rPr>
              <a:t>Top figures world bank</a:t>
            </a:r>
          </a:p>
        </p:txBody>
      </p:sp>
      <p:sp>
        <p:nvSpPr>
          <p:cNvPr id="22" name="Rectangle 21">
            <a:extLst>
              <a:ext uri="{FF2B5EF4-FFF2-40B4-BE49-F238E27FC236}">
                <a16:creationId xmlns:a16="http://schemas.microsoft.com/office/drawing/2014/main" xmlns="" id="{752BB805-F7B7-4B80-A1C5-385D4DAF74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B27FD781-00FA-A24E-BF34-D4BD2744DBF3}"/>
              </a:ext>
            </a:extLst>
          </p:cNvPr>
          <p:cNvSpPr>
            <a:spLocks noGrp="1"/>
          </p:cNvSpPr>
          <p:nvPr>
            <p:ph idx="1"/>
          </p:nvPr>
        </p:nvSpPr>
        <p:spPr>
          <a:xfrm>
            <a:off x="1893715" y="4502576"/>
            <a:ext cx="7574507" cy="1640983"/>
          </a:xfrm>
        </p:spPr>
        <p:txBody>
          <a:bodyPr vert="horz" lIns="91440" tIns="45720" rIns="91440" bIns="45720" rtlCol="0" anchor="t">
            <a:normAutofit/>
          </a:bodyPr>
          <a:lstStyle/>
          <a:p>
            <a:pPr marL="0" indent="0">
              <a:buNone/>
            </a:pPr>
            <a:r>
              <a:rPr lang="en-US" sz="3200" cap="all" dirty="0">
                <a:solidFill>
                  <a:srgbClr val="FFFFFF"/>
                </a:solidFill>
              </a:rPr>
              <a:t>https://</a:t>
            </a:r>
            <a:r>
              <a:rPr lang="en-US" sz="3200" cap="all" dirty="0" err="1">
                <a:solidFill>
                  <a:srgbClr val="FFFFFF"/>
                </a:solidFill>
              </a:rPr>
              <a:t>data.worldbank.org</a:t>
            </a:r>
            <a:r>
              <a:rPr lang="en-US" sz="3200" cap="all" dirty="0">
                <a:solidFill>
                  <a:srgbClr val="FFFFFF"/>
                </a:solidFill>
              </a:rPr>
              <a:t>/indicator/</a:t>
            </a:r>
            <a:r>
              <a:rPr lang="en-US" sz="3200" cap="all" dirty="0" err="1">
                <a:solidFill>
                  <a:srgbClr val="FFFFFF"/>
                </a:solidFill>
              </a:rPr>
              <a:t>st.int.xpnd.cd</a:t>
            </a:r>
            <a:endParaRPr lang="en-US" sz="3200" cap="all" dirty="0">
              <a:solidFill>
                <a:srgbClr val="FFFFFF"/>
              </a:solidFill>
            </a:endParaRPr>
          </a:p>
        </p:txBody>
      </p:sp>
    </p:spTree>
    <p:extLst>
      <p:ext uri="{BB962C8B-B14F-4D97-AF65-F5344CB8AC3E}">
        <p14:creationId xmlns:p14="http://schemas.microsoft.com/office/powerpoint/2010/main" val="315792383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xmlns="" id="{39171204-6A50-40E1-B631-84CEDFC939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06C973F6-5187-412F-AACC-6E3FF8A6A1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xmlns="" id="{D11AE14F-1B7E-41E6-B579-2F71D13503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0AEB115E-1A42-3B49-8C8D-CB6F30458BB4}"/>
              </a:ext>
            </a:extLst>
          </p:cNvPr>
          <p:cNvSpPr>
            <a:spLocks noGrp="1"/>
          </p:cNvSpPr>
          <p:nvPr>
            <p:ph type="title"/>
          </p:nvPr>
        </p:nvSpPr>
        <p:spPr>
          <a:xfrm>
            <a:off x="1893715" y="708498"/>
            <a:ext cx="7574507" cy="3330055"/>
          </a:xfrm>
        </p:spPr>
        <p:txBody>
          <a:bodyPr vert="horz" lIns="91440" tIns="45720" rIns="91440" bIns="45720" rtlCol="0" anchor="ctr">
            <a:normAutofit/>
          </a:bodyPr>
          <a:lstStyle/>
          <a:p>
            <a:r>
              <a:rPr lang="en-US" sz="5600">
                <a:solidFill>
                  <a:srgbClr val="FFFFFF"/>
                </a:solidFill>
              </a:rPr>
              <a:t>Travel and tourism competitiveness index</a:t>
            </a:r>
          </a:p>
        </p:txBody>
      </p:sp>
      <p:sp>
        <p:nvSpPr>
          <p:cNvPr id="22" name="Rectangle 21">
            <a:extLst>
              <a:ext uri="{FF2B5EF4-FFF2-40B4-BE49-F238E27FC236}">
                <a16:creationId xmlns:a16="http://schemas.microsoft.com/office/drawing/2014/main" xmlns="" id="{752BB805-F7B7-4B80-A1C5-385D4DAF74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A100DDB9-DC70-3348-8684-8AE9C086401A}"/>
              </a:ext>
            </a:extLst>
          </p:cNvPr>
          <p:cNvSpPr>
            <a:spLocks noGrp="1"/>
          </p:cNvSpPr>
          <p:nvPr>
            <p:ph idx="1"/>
          </p:nvPr>
        </p:nvSpPr>
        <p:spPr>
          <a:xfrm>
            <a:off x="1893715" y="4502576"/>
            <a:ext cx="7574507" cy="1640983"/>
          </a:xfrm>
        </p:spPr>
        <p:txBody>
          <a:bodyPr vert="horz" lIns="91440" tIns="45720" rIns="91440" bIns="45720" rtlCol="0" anchor="t">
            <a:normAutofit/>
          </a:bodyPr>
          <a:lstStyle/>
          <a:p>
            <a:pPr marL="0" indent="0">
              <a:buNone/>
            </a:pPr>
            <a:r>
              <a:rPr lang="en-US" sz="3200" cap="all" dirty="0">
                <a:solidFill>
                  <a:srgbClr val="FFFFFF"/>
                </a:solidFill>
              </a:rPr>
              <a:t>http://www3.weforum.org/docs/WEF_TTCR_2019.pdf</a:t>
            </a:r>
          </a:p>
        </p:txBody>
      </p:sp>
    </p:spTree>
    <p:extLst>
      <p:ext uri="{BB962C8B-B14F-4D97-AF65-F5344CB8AC3E}">
        <p14:creationId xmlns:p14="http://schemas.microsoft.com/office/powerpoint/2010/main" val="309868861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DCF4EB5C-ED25-4675-8255-2F5B12CFF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xmlns="" id="{9514EC6E-A557-42A2-BCDC-3ABFFC5E5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905482C9-EB42-4BFE-95BF-7FD661F076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7539E646-A625-4A26-86ED-BD90EDD329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xmlns="" id="{39171204-6A50-40E1-B631-84CEDFC939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06C973F6-5187-412F-AACC-6E3FF8A6A1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xmlns="" id="{D11AE14F-1B7E-41E6-B579-2F71D13503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6000B4A1-853D-B74F-9917-812A2B11065E}"/>
              </a:ext>
            </a:extLst>
          </p:cNvPr>
          <p:cNvSpPr>
            <a:spLocks noGrp="1"/>
          </p:cNvSpPr>
          <p:nvPr>
            <p:ph type="title"/>
          </p:nvPr>
        </p:nvSpPr>
        <p:spPr>
          <a:xfrm>
            <a:off x="1893715" y="708498"/>
            <a:ext cx="7574507" cy="3330055"/>
          </a:xfrm>
        </p:spPr>
        <p:txBody>
          <a:bodyPr vert="horz" lIns="91440" tIns="45720" rIns="91440" bIns="45720" rtlCol="0" anchor="ctr">
            <a:normAutofit/>
          </a:bodyPr>
          <a:lstStyle/>
          <a:p>
            <a:r>
              <a:rPr lang="en-US" sz="6000">
                <a:solidFill>
                  <a:srgbClr val="FFFFFF"/>
                </a:solidFill>
              </a:rPr>
              <a:t>Spain 2030</a:t>
            </a:r>
          </a:p>
        </p:txBody>
      </p:sp>
      <p:sp>
        <p:nvSpPr>
          <p:cNvPr id="22" name="Rectangle 21">
            <a:extLst>
              <a:ext uri="{FF2B5EF4-FFF2-40B4-BE49-F238E27FC236}">
                <a16:creationId xmlns:a16="http://schemas.microsoft.com/office/drawing/2014/main" xmlns="" id="{752BB805-F7B7-4B80-A1C5-385D4DAF74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873C7538-7886-8B4F-8357-47356352AE71}"/>
              </a:ext>
            </a:extLst>
          </p:cNvPr>
          <p:cNvSpPr>
            <a:spLocks noGrp="1"/>
          </p:cNvSpPr>
          <p:nvPr>
            <p:ph idx="1"/>
          </p:nvPr>
        </p:nvSpPr>
        <p:spPr>
          <a:xfrm>
            <a:off x="1893715" y="4502576"/>
            <a:ext cx="7574507" cy="1640983"/>
          </a:xfrm>
        </p:spPr>
        <p:txBody>
          <a:bodyPr vert="horz" lIns="91440" tIns="45720" rIns="91440" bIns="45720" rtlCol="0" anchor="t">
            <a:normAutofit/>
          </a:bodyPr>
          <a:lstStyle/>
          <a:p>
            <a:pPr marL="0" indent="0">
              <a:buNone/>
            </a:pPr>
            <a:r>
              <a:rPr lang="en-US" sz="3200" cap="all" dirty="0">
                <a:solidFill>
                  <a:srgbClr val="FFFFFF"/>
                </a:solidFill>
              </a:rPr>
              <a:t>https://</a:t>
            </a:r>
            <a:r>
              <a:rPr lang="en-US" sz="3200" cap="all" dirty="0" err="1">
                <a:solidFill>
                  <a:srgbClr val="FFFFFF"/>
                </a:solidFill>
              </a:rPr>
              <a:t>turismo.gob.es</a:t>
            </a:r>
            <a:r>
              <a:rPr lang="en-US" sz="3200" cap="all" dirty="0">
                <a:solidFill>
                  <a:srgbClr val="FFFFFF"/>
                </a:solidFill>
              </a:rPr>
              <a:t>/</a:t>
            </a:r>
            <a:r>
              <a:rPr lang="en-US" sz="3200" cap="all" dirty="0" err="1">
                <a:solidFill>
                  <a:srgbClr val="FFFFFF"/>
                </a:solidFill>
              </a:rPr>
              <a:t>en</a:t>
            </a:r>
            <a:r>
              <a:rPr lang="en-US" sz="3200" cap="all" dirty="0">
                <a:solidFill>
                  <a:srgbClr val="FFFFFF"/>
                </a:solidFill>
              </a:rPr>
              <a:t>-us/</a:t>
            </a:r>
            <a:r>
              <a:rPr lang="en-US" sz="3200" cap="all" dirty="0" err="1">
                <a:solidFill>
                  <a:srgbClr val="FFFFFF"/>
                </a:solidFill>
              </a:rPr>
              <a:t>estrategia</a:t>
            </a:r>
            <a:r>
              <a:rPr lang="en-US" sz="3200" cap="all" dirty="0">
                <a:solidFill>
                  <a:srgbClr val="FFFFFF"/>
                </a:solidFill>
              </a:rPr>
              <a:t>-turismo-</a:t>
            </a:r>
            <a:r>
              <a:rPr lang="en-US" sz="3200" cap="all" dirty="0" err="1">
                <a:solidFill>
                  <a:srgbClr val="FFFFFF"/>
                </a:solidFill>
              </a:rPr>
              <a:t>sostenible</a:t>
            </a:r>
            <a:r>
              <a:rPr lang="en-US" sz="3200" cap="all" dirty="0">
                <a:solidFill>
                  <a:srgbClr val="FFFFFF"/>
                </a:solidFill>
              </a:rPr>
              <a:t>/</a:t>
            </a:r>
            <a:r>
              <a:rPr lang="en-US" sz="3200" cap="all" dirty="0" err="1">
                <a:solidFill>
                  <a:srgbClr val="FFFFFF"/>
                </a:solidFill>
              </a:rPr>
              <a:t>Paginas</a:t>
            </a:r>
            <a:r>
              <a:rPr lang="en-US" sz="3200" cap="all" dirty="0">
                <a:solidFill>
                  <a:srgbClr val="FFFFFF"/>
                </a:solidFill>
              </a:rPr>
              <a:t>/</a:t>
            </a:r>
            <a:r>
              <a:rPr lang="en-US" sz="3200" cap="all" dirty="0" err="1">
                <a:solidFill>
                  <a:srgbClr val="FFFFFF"/>
                </a:solidFill>
              </a:rPr>
              <a:t>Index.aspx</a:t>
            </a:r>
            <a:endParaRPr lang="en-US" sz="3200" cap="all" dirty="0">
              <a:solidFill>
                <a:srgbClr val="FFFFFF"/>
              </a:solidFill>
            </a:endParaRPr>
          </a:p>
        </p:txBody>
      </p:sp>
    </p:spTree>
    <p:extLst>
      <p:ext uri="{BB962C8B-B14F-4D97-AF65-F5344CB8AC3E}">
        <p14:creationId xmlns:p14="http://schemas.microsoft.com/office/powerpoint/2010/main" val="299035779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xmlns="" id="{A43B05A4-157F-403C-939A-ED1B6A0A02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D03E02A-7478-1C4A-81D8-66AE46F6D63C}"/>
              </a:ext>
            </a:extLst>
          </p:cNvPr>
          <p:cNvSpPr>
            <a:spLocks noGrp="1"/>
          </p:cNvSpPr>
          <p:nvPr>
            <p:ph type="title"/>
          </p:nvPr>
        </p:nvSpPr>
        <p:spPr>
          <a:xfrm>
            <a:off x="581192" y="1507414"/>
            <a:ext cx="5120255" cy="3903332"/>
          </a:xfrm>
        </p:spPr>
        <p:txBody>
          <a:bodyPr anchor="t">
            <a:normAutofit/>
          </a:bodyPr>
          <a:lstStyle/>
          <a:p>
            <a:r>
              <a:rPr lang="en-US" sz="4000">
                <a:solidFill>
                  <a:schemeClr val="tx1">
                    <a:lumMod val="85000"/>
                    <a:lumOff val="15000"/>
                  </a:schemeClr>
                </a:solidFill>
              </a:rPr>
              <a:t>Research gate spain</a:t>
            </a:r>
          </a:p>
        </p:txBody>
      </p:sp>
      <p:sp>
        <p:nvSpPr>
          <p:cNvPr id="15" name="Rectangle 9">
            <a:extLst>
              <a:ext uri="{FF2B5EF4-FFF2-40B4-BE49-F238E27FC236}">
                <a16:creationId xmlns:a16="http://schemas.microsoft.com/office/drawing/2014/main" xmlns="" id="{E8CCE107-A70B-4916-9A0B-751C70B9B5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3642"/>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9A925BC7-7CC5-4A0C-9B3D-8829EBF281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75F4196A-473C-304C-AB81-4448F229195F}"/>
              </a:ext>
            </a:extLst>
          </p:cNvPr>
          <p:cNvSpPr>
            <a:spLocks noGrp="1"/>
          </p:cNvSpPr>
          <p:nvPr>
            <p:ph idx="1"/>
          </p:nvPr>
        </p:nvSpPr>
        <p:spPr>
          <a:xfrm>
            <a:off x="6441743" y="1507415"/>
            <a:ext cx="5169064" cy="3903331"/>
          </a:xfrm>
          <a:ln w="57150">
            <a:noFill/>
          </a:ln>
        </p:spPr>
        <p:txBody>
          <a:bodyPr anchor="t">
            <a:normAutofit/>
          </a:bodyPr>
          <a:lstStyle/>
          <a:p>
            <a:r>
              <a:rPr lang="en-US" sz="2000" dirty="0"/>
              <a:t>https://</a:t>
            </a:r>
            <a:r>
              <a:rPr lang="en-US" sz="2000" dirty="0" err="1"/>
              <a:t>www.researchgate.net</a:t>
            </a:r>
            <a:r>
              <a:rPr lang="en-US" sz="2000" dirty="0"/>
              <a:t>/publication/275951947_Tourist_Spaces_and_Tourism_Policy_in_Spain_and_Portugal</a:t>
            </a:r>
          </a:p>
        </p:txBody>
      </p:sp>
      <p:sp>
        <p:nvSpPr>
          <p:cNvPr id="14" name="Rectangle 13">
            <a:extLst>
              <a:ext uri="{FF2B5EF4-FFF2-40B4-BE49-F238E27FC236}">
                <a16:creationId xmlns:a16="http://schemas.microsoft.com/office/drawing/2014/main" xmlns="" id="{6E67D916-28C7-4965-BA3C-287FB85797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878019"/>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94390286"/>
      </p:ext>
    </p:extLst>
  </p:cSld>
  <p:clrMapOvr>
    <a:overrideClrMapping bg1="dk1" tx1="lt1" bg2="dk2" tx2="lt2" accent1="accent1" accent2="accent2" accent3="accent3" accent4="accent4" accent5="accent5" accent6="accent6" hlink="hlink" folHlink="folHlink"/>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A43B05A4-157F-403C-939A-ED1B6A0A02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8DC56CF-B385-9D43-AD07-B7A984170767}"/>
              </a:ext>
            </a:extLst>
          </p:cNvPr>
          <p:cNvSpPr>
            <a:spLocks noGrp="1"/>
          </p:cNvSpPr>
          <p:nvPr>
            <p:ph type="title"/>
          </p:nvPr>
        </p:nvSpPr>
        <p:spPr>
          <a:xfrm>
            <a:off x="581192" y="1507414"/>
            <a:ext cx="5120255" cy="3903332"/>
          </a:xfrm>
        </p:spPr>
        <p:txBody>
          <a:bodyPr anchor="t">
            <a:normAutofit/>
          </a:bodyPr>
          <a:lstStyle/>
          <a:p>
            <a:r>
              <a:rPr lang="en-US" sz="4000">
                <a:solidFill>
                  <a:schemeClr val="tx1">
                    <a:lumMod val="85000"/>
                    <a:lumOff val="15000"/>
                  </a:schemeClr>
                </a:solidFill>
              </a:rPr>
              <a:t>spain</a:t>
            </a:r>
          </a:p>
        </p:txBody>
      </p:sp>
      <p:sp>
        <p:nvSpPr>
          <p:cNvPr id="10" name="Rectangle 9">
            <a:extLst>
              <a:ext uri="{FF2B5EF4-FFF2-40B4-BE49-F238E27FC236}">
                <a16:creationId xmlns:a16="http://schemas.microsoft.com/office/drawing/2014/main" xmlns="" id="{E8CCE107-A70B-4916-9A0B-751C70B9B5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9A925BC7-7CC5-4A0C-9B3D-8829EBF281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5AF241F3-BF63-CC4A-BB1B-C12E1F49BA91}"/>
              </a:ext>
            </a:extLst>
          </p:cNvPr>
          <p:cNvSpPr>
            <a:spLocks noGrp="1"/>
          </p:cNvSpPr>
          <p:nvPr>
            <p:ph idx="1"/>
          </p:nvPr>
        </p:nvSpPr>
        <p:spPr>
          <a:xfrm>
            <a:off x="6441743" y="1507415"/>
            <a:ext cx="5169064" cy="3903331"/>
          </a:xfrm>
          <a:ln w="57150">
            <a:noFill/>
          </a:ln>
        </p:spPr>
        <p:txBody>
          <a:bodyPr anchor="t">
            <a:normAutofit/>
          </a:bodyPr>
          <a:lstStyle/>
          <a:p>
            <a:r>
              <a:rPr lang="en-US" sz="2000" dirty="0"/>
              <a:t>https://</a:t>
            </a:r>
            <a:r>
              <a:rPr lang="en-US" sz="2000" dirty="0" err="1"/>
              <a:t>www.google.com</a:t>
            </a:r>
            <a:r>
              <a:rPr lang="en-US" sz="2000" dirty="0"/>
              <a:t>/</a:t>
            </a:r>
            <a:r>
              <a:rPr lang="en-US" sz="2000" dirty="0" err="1"/>
              <a:t>url?sa</a:t>
            </a:r>
            <a:r>
              <a:rPr lang="en-US" sz="2000" dirty="0"/>
              <a:t>=</a:t>
            </a:r>
            <a:r>
              <a:rPr lang="en-US" sz="2000" dirty="0" err="1"/>
              <a:t>t&amp;rct</a:t>
            </a:r>
            <a:r>
              <a:rPr lang="en-US" sz="2000" dirty="0"/>
              <a:t>=</a:t>
            </a:r>
            <a:r>
              <a:rPr lang="en-US" sz="2000" dirty="0" err="1"/>
              <a:t>j&amp;q</a:t>
            </a:r>
            <a:r>
              <a:rPr lang="en-US" sz="2000" dirty="0"/>
              <a:t>=&amp;</a:t>
            </a:r>
            <a:r>
              <a:rPr lang="en-US" sz="2000" dirty="0" err="1"/>
              <a:t>esrc</a:t>
            </a:r>
            <a:r>
              <a:rPr lang="en-US" sz="2000" dirty="0"/>
              <a:t>=</a:t>
            </a:r>
            <a:r>
              <a:rPr lang="en-US" sz="2000" dirty="0" err="1"/>
              <a:t>s&amp;source</a:t>
            </a:r>
            <a:r>
              <a:rPr lang="en-US" sz="2000" dirty="0"/>
              <a:t>=</a:t>
            </a:r>
            <a:r>
              <a:rPr lang="en-US" sz="2000" dirty="0" err="1"/>
              <a:t>web&amp;cd</a:t>
            </a:r>
            <a:r>
              <a:rPr lang="en-US" sz="2000" dirty="0"/>
              <a:t>=15&amp;cad=</a:t>
            </a:r>
            <a:r>
              <a:rPr lang="en-US" sz="2000" dirty="0" err="1"/>
              <a:t>rja&amp;uact</a:t>
            </a:r>
            <a:r>
              <a:rPr lang="en-US" sz="2000" dirty="0"/>
              <a:t>=8&amp;ved=2ahUKEwjXzLjjr9jlAhXVi1wKHeBXC68QFjAOegQIBhAC&amp;url=https%3A%2F%2Fdialnet.unirioja.es%2Fdescarga%2Farticulo%2F4157783.pdf&amp;usg=AOvVaw2f-Tbrp3GhGMAaTHLYxuTC</a:t>
            </a:r>
          </a:p>
        </p:txBody>
      </p:sp>
      <p:sp>
        <p:nvSpPr>
          <p:cNvPr id="14" name="Rectangle 13">
            <a:extLst>
              <a:ext uri="{FF2B5EF4-FFF2-40B4-BE49-F238E27FC236}">
                <a16:creationId xmlns:a16="http://schemas.microsoft.com/office/drawing/2014/main" xmlns="" id="{6E67D916-28C7-4965-BA3C-287FB85797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5014745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2611E2E7-0840-744B-9D28-E2F10F66154C}"/>
              </a:ext>
            </a:extLst>
          </p:cNvPr>
          <p:cNvPicPr>
            <a:picLocks noChangeAspect="1"/>
          </p:cNvPicPr>
          <p:nvPr/>
        </p:nvPicPr>
        <p:blipFill>
          <a:blip r:embed="rId2"/>
          <a:stretch>
            <a:fillRect/>
          </a:stretch>
        </p:blipFill>
        <p:spPr>
          <a:xfrm>
            <a:off x="3026542" y="643467"/>
            <a:ext cx="6138915" cy="5571066"/>
          </a:xfrm>
          <a:prstGeom prst="rect">
            <a:avLst/>
          </a:prstGeom>
        </p:spPr>
      </p:pic>
    </p:spTree>
    <p:extLst>
      <p:ext uri="{BB962C8B-B14F-4D97-AF65-F5344CB8AC3E}">
        <p14:creationId xmlns:p14="http://schemas.microsoft.com/office/powerpoint/2010/main" val="298094958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5CFA85-C775-6443-BE76-5FBD9BB64A09}"/>
              </a:ext>
            </a:extLst>
          </p:cNvPr>
          <p:cNvSpPr>
            <a:spLocks noGrp="1"/>
          </p:cNvSpPr>
          <p:nvPr>
            <p:ph type="title"/>
          </p:nvPr>
        </p:nvSpPr>
        <p:spPr>
          <a:xfrm>
            <a:off x="581192" y="702156"/>
            <a:ext cx="11029616" cy="1188720"/>
          </a:xfrm>
        </p:spPr>
        <p:txBody>
          <a:bodyPr>
            <a:normAutofit/>
          </a:bodyPr>
          <a:lstStyle/>
          <a:p>
            <a:r>
              <a:rPr lang="en-US">
                <a:solidFill>
                  <a:schemeClr val="tx1">
                    <a:lumMod val="85000"/>
                    <a:lumOff val="15000"/>
                  </a:schemeClr>
                </a:solidFill>
              </a:rPr>
              <a:t>Spain top pillars</a:t>
            </a:r>
          </a:p>
        </p:txBody>
      </p:sp>
      <p:graphicFrame>
        <p:nvGraphicFramePr>
          <p:cNvPr id="7" name="Content Placeholder 2">
            <a:extLst>
              <a:ext uri="{FF2B5EF4-FFF2-40B4-BE49-F238E27FC236}">
                <a16:creationId xmlns:a16="http://schemas.microsoft.com/office/drawing/2014/main" xmlns="" id="{9E3027FB-E24A-4A4B-9BC2-7BA7C0860822}"/>
              </a:ext>
            </a:extLst>
          </p:cNvPr>
          <p:cNvGraphicFramePr>
            <a:graphicFrameLocks noGrp="1"/>
          </p:cNvGraphicFramePr>
          <p:nvPr>
            <p:ph idx="1"/>
            <p:extLst>
              <p:ext uri="{D42A27DB-BD31-4B8C-83A1-F6EECF244321}">
                <p14:modId xmlns:p14="http://schemas.microsoft.com/office/powerpoint/2010/main" val="3894659595"/>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351651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xmlns=""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xmlns=""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xmlns=""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77" name="Rectangle 76">
            <a:extLst>
              <a:ext uri="{FF2B5EF4-FFF2-40B4-BE49-F238E27FC236}">
                <a16:creationId xmlns:a16="http://schemas.microsoft.com/office/drawing/2014/main" xmlns=""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2"/>
          <p:cNvSpPr txBox="1">
            <a:spLocks noChangeArrowheads="1"/>
          </p:cNvSpPr>
          <p:nvPr/>
        </p:nvSpPr>
        <p:spPr bwMode="auto">
          <a:xfrm>
            <a:off x="581193" y="702156"/>
            <a:ext cx="6540462" cy="10138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numCol="1" rtlCol="0" anchor="b" anchorCtr="0" compatLnSpc="1">
            <a:prstTxWarp prst="textNoShape">
              <a:avLst/>
            </a:prstTxWarp>
            <a:normAutofit/>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pPr defTabSz="457200">
              <a:lnSpc>
                <a:spcPct val="90000"/>
              </a:lnSpc>
              <a:spcAft>
                <a:spcPts val="600"/>
              </a:spcAft>
            </a:pPr>
            <a:r>
              <a:rPr lang="en-US" sz="2000" cap="all" dirty="0"/>
              <a:t>Distribution of Tourism Competences in Spain</a:t>
            </a:r>
          </a:p>
          <a:p>
            <a:pPr defTabSz="457200">
              <a:lnSpc>
                <a:spcPct val="90000"/>
              </a:lnSpc>
              <a:spcAft>
                <a:spcPts val="600"/>
              </a:spcAft>
            </a:pPr>
            <a:r>
              <a:rPr lang="en-US" sz="2000" cap="all" dirty="0"/>
              <a:t>    </a:t>
            </a:r>
          </a:p>
        </p:txBody>
      </p:sp>
      <p:sp>
        <p:nvSpPr>
          <p:cNvPr id="79" name="Rectangle 78">
            <a:extLst>
              <a:ext uri="{FF2B5EF4-FFF2-40B4-BE49-F238E27FC236}">
                <a16:creationId xmlns:a16="http://schemas.microsoft.com/office/drawing/2014/main" xmlns=""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Rectangle 14"/>
          <p:cNvSpPr>
            <a:spLocks noChangeArrowheads="1"/>
          </p:cNvSpPr>
          <p:nvPr/>
        </p:nvSpPr>
        <p:spPr bwMode="auto">
          <a:xfrm>
            <a:off x="581194" y="1896533"/>
            <a:ext cx="6309003" cy="3962266"/>
          </a:xfrm>
          <a:prstGeom prst="rect">
            <a:avLst/>
          </a:prstGeom>
        </p:spPr>
        <p:txBody>
          <a:bodyPr vert="horz" lIns="91440" tIns="45720" rIns="91440" bIns="45720" rtlCol="0" anchor="ctr">
            <a:normAutofit/>
          </a:bodyPr>
          <a:lstStyle/>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b="1">
                <a:solidFill>
                  <a:schemeClr val="tx2"/>
                </a:solidFill>
              </a:rPr>
              <a:t>Spanish Constitution 1978</a:t>
            </a:r>
            <a:r>
              <a:rPr lang="en-US" sz="1400">
                <a:solidFill>
                  <a:schemeClr val="tx2"/>
                </a:solidFill>
              </a:rPr>
              <a:t> </a:t>
            </a: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400">
              <a:solidFill>
                <a:schemeClr val="tx2"/>
              </a:solidFill>
            </a:endParaRP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a:solidFill>
                  <a:schemeClr val="tx2"/>
                </a:solidFill>
              </a:rPr>
              <a:t>The Regions/Comunidades Autónomas “are responsible for the promotion and regulation of Tourism within their geografic  area.”</a:t>
            </a:r>
            <a:endParaRPr lang="en-US" sz="1400" b="1">
              <a:solidFill>
                <a:schemeClr val="tx2"/>
              </a:solidFill>
            </a:endParaRP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400" b="1">
              <a:solidFill>
                <a:schemeClr val="tx2"/>
              </a:solidFill>
            </a:endParaRP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b="1">
                <a:solidFill>
                  <a:schemeClr val="tx2"/>
                </a:solidFill>
              </a:rPr>
              <a:t>State competences</a:t>
            </a:r>
            <a:r>
              <a:rPr lang="en-US" sz="1400">
                <a:solidFill>
                  <a:schemeClr val="tx2"/>
                </a:solidFill>
              </a:rPr>
              <a:t>:</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a:solidFill>
                  <a:schemeClr val="tx2"/>
                </a:solidFill>
              </a:rPr>
              <a:t>Plans to develope and promote tourist products </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a:solidFill>
                  <a:schemeClr val="tx2"/>
                </a:solidFill>
              </a:rPr>
              <a:t>International tourist cooperation.</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a:solidFill>
                  <a:schemeClr val="tx2"/>
                </a:solidFill>
              </a:rPr>
              <a:t>Cooperation with private sector .</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a:solidFill>
                  <a:schemeClr val="tx2"/>
                </a:solidFill>
              </a:rPr>
              <a:t>Relations with Comunidades Autónomas.</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a:solidFill>
                  <a:schemeClr val="tx2"/>
                </a:solidFill>
              </a:rPr>
              <a:t>General coordination of tourist activity.</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a:solidFill>
                  <a:schemeClr val="tx2"/>
                </a:solidFill>
              </a:rPr>
              <a:t>International promotion and commercialization support . </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400">
                <a:solidFill>
                  <a:schemeClr val="tx2"/>
                </a:solidFill>
              </a:rPr>
              <a:t>Tourist Intelligence and Statistics.</a:t>
            </a:r>
          </a:p>
        </p:txBody>
      </p:sp>
      <p:pic>
        <p:nvPicPr>
          <p:cNvPr id="1026" name="Picture 2" descr="http://liberalismoonline.files.wordpress.com/2009/12/constitucion-1978.jpg"/>
          <p:cNvPicPr>
            <a:picLocks noChangeAspect="1" noChangeArrowheads="1"/>
          </p:cNvPicPr>
          <p:nvPr/>
        </p:nvPicPr>
        <p:blipFill rotWithShape="1">
          <a:blip r:embed="rId3"/>
          <a:srcRect t="156" r="1" b="1"/>
          <a:stretch/>
        </p:blipFill>
        <p:spPr bwMode="auto">
          <a:xfrm>
            <a:off x="7521283" y="10"/>
            <a:ext cx="4670717" cy="6857990"/>
          </a:xfrm>
          <a:prstGeom prst="rect">
            <a:avLst/>
          </a:prstGeom>
          <a:solidFill>
            <a:srgbClr val="FFFFFF">
              <a:shade val="85000"/>
            </a:srgbClr>
          </a:solidFill>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4126594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Distribution of Tourism Competences in Spain</a:t>
            </a:r>
            <a:endParaRPr lang="en-US" sz="2000" b="1" dirty="0">
              <a:latin typeface="Arial" charset="0"/>
            </a:endParaRPr>
          </a:p>
          <a:p>
            <a:r>
              <a:rPr lang="en-US" sz="2200" b="1" dirty="0">
                <a:latin typeface="Arial" charset="0"/>
              </a:rPr>
              <a:t>    </a:t>
            </a:r>
            <a:endParaRPr lang="en-US" sz="2000" b="1" dirty="0">
              <a:latin typeface="Arial" charset="0"/>
            </a:endParaRPr>
          </a:p>
        </p:txBody>
      </p:sp>
      <p:pic>
        <p:nvPicPr>
          <p:cNvPr id="1028" name="Picture 4" descr="http://www.cprcalahorra.org/alfaro/Material/Geograf%C3%ADa%20de%203%C2%BA/Mapas/Espa%C3%B1a1.jpg"/>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1535072" y="2411958"/>
            <a:ext cx="6793176" cy="4545434"/>
          </a:xfrm>
          <a:prstGeom prst="rect">
            <a:avLst/>
          </a:prstGeom>
          <a:noFill/>
          <a:effectLst>
            <a:outerShdw blurRad="50800" dist="38100" dir="2700000" algn="tl" rotWithShape="0">
              <a:prstClr val="black">
                <a:alpha val="40000"/>
              </a:prstClr>
            </a:outerShdw>
          </a:effectLst>
        </p:spPr>
      </p:pic>
      <p:graphicFrame>
        <p:nvGraphicFramePr>
          <p:cNvPr id="5" name="4 Diagrama"/>
          <p:cNvGraphicFramePr/>
          <p:nvPr>
            <p:extLst>
              <p:ext uri="{D42A27DB-BD31-4B8C-83A1-F6EECF244321}">
                <p14:modId xmlns:p14="http://schemas.microsoft.com/office/powerpoint/2010/main" val="2334368388"/>
              </p:ext>
            </p:extLst>
          </p:nvPr>
        </p:nvGraphicFramePr>
        <p:xfrm>
          <a:off x="498416" y="1628800"/>
          <a:ext cx="6061158" cy="40407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246" name="6 CuadroTexto"/>
          <p:cNvSpPr txBox="1">
            <a:spLocks noChangeArrowheads="1"/>
          </p:cNvSpPr>
          <p:nvPr/>
        </p:nvSpPr>
        <p:spPr bwMode="auto">
          <a:xfrm>
            <a:off x="8130912" y="1628800"/>
            <a:ext cx="3851920" cy="3416320"/>
          </a:xfrm>
          <a:prstGeom prst="rect">
            <a:avLst/>
          </a:prstGeom>
          <a:noFill/>
          <a:ln w="9525">
            <a:noFill/>
            <a:miter lim="800000"/>
            <a:headEnd/>
            <a:tailEnd/>
          </a:ln>
        </p:spPr>
        <p:txBody>
          <a:bodyPr wrap="square">
            <a:spAutoFit/>
          </a:bodyPr>
          <a:lstStyle/>
          <a:p>
            <a:pPr algn="r"/>
            <a:r>
              <a:rPr lang="es-ES" b="1" dirty="0">
                <a:solidFill>
                  <a:srgbClr val="C00000"/>
                </a:solidFill>
              </a:rPr>
              <a:t>Interministerial </a:t>
            </a:r>
            <a:r>
              <a:rPr lang="es-ES" b="1" dirty="0" err="1">
                <a:solidFill>
                  <a:srgbClr val="C00000"/>
                </a:solidFill>
              </a:rPr>
              <a:t>Commission</a:t>
            </a:r>
            <a:endParaRPr lang="es-ES" b="1" dirty="0">
              <a:solidFill>
                <a:srgbClr val="C00000"/>
              </a:solidFill>
            </a:endParaRPr>
          </a:p>
          <a:p>
            <a:pPr algn="r"/>
            <a:r>
              <a:rPr lang="es-ES" dirty="0">
                <a:solidFill>
                  <a:srgbClr val="C00000"/>
                </a:solidFill>
                <a:sym typeface="Wingdings" pitchFamily="2" charset="2"/>
              </a:rPr>
              <a:t> </a:t>
            </a:r>
            <a:r>
              <a:rPr lang="es-ES" dirty="0">
                <a:sym typeface="Wingdings" pitchFamily="2" charset="2"/>
              </a:rPr>
              <a:t>Departamentos ministeriales</a:t>
            </a:r>
            <a:endParaRPr lang="es-ES" dirty="0"/>
          </a:p>
          <a:p>
            <a:pPr algn="r"/>
            <a:endParaRPr lang="es-ES" b="1" dirty="0">
              <a:solidFill>
                <a:srgbClr val="C00000"/>
              </a:solidFill>
            </a:endParaRPr>
          </a:p>
          <a:p>
            <a:pPr algn="r"/>
            <a:r>
              <a:rPr lang="es-ES" b="1" dirty="0">
                <a:solidFill>
                  <a:srgbClr val="C00000"/>
                </a:solidFill>
              </a:rPr>
              <a:t>Sectorial </a:t>
            </a:r>
            <a:r>
              <a:rPr lang="es-ES" b="1" dirty="0" err="1">
                <a:solidFill>
                  <a:srgbClr val="C00000"/>
                </a:solidFill>
              </a:rPr>
              <a:t>Conference</a:t>
            </a:r>
            <a:endParaRPr lang="es-ES" dirty="0">
              <a:solidFill>
                <a:srgbClr val="C00000"/>
              </a:solidFill>
              <a:sym typeface="Wingdings" pitchFamily="2" charset="2"/>
            </a:endParaRPr>
          </a:p>
          <a:p>
            <a:pPr algn="r"/>
            <a:r>
              <a:rPr lang="es-ES" dirty="0" err="1">
                <a:sym typeface="Wingdings" pitchFamily="2" charset="2"/>
              </a:rPr>
              <a:t>Autonomous</a:t>
            </a:r>
            <a:r>
              <a:rPr lang="es-ES" dirty="0">
                <a:sym typeface="Wingdings" pitchFamily="2" charset="2"/>
              </a:rPr>
              <a:t> </a:t>
            </a:r>
            <a:r>
              <a:rPr lang="es-ES" dirty="0" err="1">
                <a:sym typeface="Wingdings" pitchFamily="2" charset="2"/>
              </a:rPr>
              <a:t>Regions</a:t>
            </a:r>
            <a:endParaRPr lang="es-ES" dirty="0">
              <a:sym typeface="Wingdings" pitchFamily="2" charset="2"/>
            </a:endParaRPr>
          </a:p>
          <a:p>
            <a:pPr algn="r"/>
            <a:endParaRPr lang="es-ES" b="1" dirty="0">
              <a:solidFill>
                <a:srgbClr val="C00000"/>
              </a:solidFill>
              <a:sym typeface="Wingdings" pitchFamily="2" charset="2"/>
            </a:endParaRPr>
          </a:p>
          <a:p>
            <a:pPr algn="r"/>
            <a:r>
              <a:rPr lang="es-ES" b="1" dirty="0">
                <a:solidFill>
                  <a:srgbClr val="C00000"/>
                </a:solidFill>
                <a:sym typeface="Wingdings" pitchFamily="2" charset="2"/>
              </a:rPr>
              <a:t>Council of </a:t>
            </a:r>
            <a:r>
              <a:rPr lang="es-ES" b="1" dirty="0" err="1">
                <a:solidFill>
                  <a:srgbClr val="C00000"/>
                </a:solidFill>
                <a:sym typeface="Wingdings" pitchFamily="2" charset="2"/>
              </a:rPr>
              <a:t>Tourism</a:t>
            </a:r>
            <a:endParaRPr lang="es-ES" b="1" dirty="0">
              <a:solidFill>
                <a:srgbClr val="C00000"/>
              </a:solidFill>
              <a:sym typeface="Wingdings" pitchFamily="2" charset="2"/>
            </a:endParaRPr>
          </a:p>
          <a:p>
            <a:pPr algn="r"/>
            <a:r>
              <a:rPr lang="es-ES" dirty="0" err="1">
                <a:sym typeface="Wingdings" pitchFamily="2" charset="2"/>
              </a:rPr>
              <a:t>Private&amp;public</a:t>
            </a:r>
            <a:endParaRPr lang="es-ES" dirty="0">
              <a:sym typeface="Wingdings" pitchFamily="2" charset="2"/>
            </a:endParaRPr>
          </a:p>
          <a:p>
            <a:pPr algn="r"/>
            <a:endParaRPr lang="es-ES" dirty="0">
              <a:sym typeface="Wingdings" pitchFamily="2" charset="2"/>
            </a:endParaRPr>
          </a:p>
          <a:p>
            <a:pPr algn="r"/>
            <a:r>
              <a:rPr lang="es-ES" b="1" dirty="0" err="1">
                <a:solidFill>
                  <a:srgbClr val="C00000"/>
                </a:solidFill>
                <a:sym typeface="Wingdings" pitchFamily="2" charset="2"/>
              </a:rPr>
              <a:t>Advisory</a:t>
            </a:r>
            <a:r>
              <a:rPr lang="es-ES" b="1" dirty="0">
                <a:solidFill>
                  <a:srgbClr val="C00000"/>
                </a:solidFill>
                <a:sym typeface="Wingdings" pitchFamily="2" charset="2"/>
              </a:rPr>
              <a:t> Council of </a:t>
            </a:r>
            <a:r>
              <a:rPr lang="es-ES" b="1" dirty="0" err="1">
                <a:solidFill>
                  <a:srgbClr val="C00000"/>
                </a:solidFill>
                <a:sym typeface="Wingdings" pitchFamily="2" charset="2"/>
              </a:rPr>
              <a:t>Tourspain</a:t>
            </a:r>
            <a:endParaRPr lang="es-ES" b="1" dirty="0">
              <a:solidFill>
                <a:srgbClr val="C00000"/>
              </a:solidFill>
              <a:sym typeface="Wingdings" pitchFamily="2" charset="2"/>
            </a:endParaRPr>
          </a:p>
          <a:p>
            <a:pPr algn="r"/>
            <a:r>
              <a:rPr lang="es-ES" dirty="0" err="1">
                <a:sym typeface="Wingdings" pitchFamily="2" charset="2"/>
              </a:rPr>
              <a:t>Private&amp;Public</a:t>
            </a:r>
            <a:r>
              <a:rPr lang="es-ES" dirty="0">
                <a:sym typeface="Wingdings" pitchFamily="2" charset="2"/>
              </a:rPr>
              <a:t> – </a:t>
            </a:r>
            <a:r>
              <a:rPr lang="es-ES" dirty="0" err="1">
                <a:sym typeface="Wingdings" pitchFamily="2" charset="2"/>
              </a:rPr>
              <a:t>decision-making</a:t>
            </a:r>
            <a:r>
              <a:rPr lang="es-ES" dirty="0">
                <a:sym typeface="Wingdings" pitchFamily="2" charset="2"/>
              </a:rPr>
              <a:t> </a:t>
            </a:r>
            <a:r>
              <a:rPr lang="es-ES" dirty="0" err="1">
                <a:sym typeface="Wingdings" pitchFamily="2" charset="2"/>
              </a:rPr>
              <a:t>about</a:t>
            </a:r>
            <a:r>
              <a:rPr lang="es-ES" dirty="0">
                <a:sym typeface="Wingdings" pitchFamily="2" charset="2"/>
              </a:rPr>
              <a:t> </a:t>
            </a:r>
            <a:r>
              <a:rPr lang="es-ES" dirty="0" err="1">
                <a:sym typeface="Wingdings" pitchFamily="2" charset="2"/>
              </a:rPr>
              <a:t>TourSpain’s</a:t>
            </a:r>
            <a:r>
              <a:rPr lang="es-ES" dirty="0">
                <a:sym typeface="Wingdings" pitchFamily="2" charset="2"/>
              </a:rPr>
              <a:t> </a:t>
            </a:r>
            <a:r>
              <a:rPr lang="es-ES" dirty="0" err="1">
                <a:sym typeface="Wingdings" pitchFamily="2" charset="2"/>
              </a:rPr>
              <a:t>activities</a:t>
            </a:r>
            <a:endParaRPr lang="es-ES" dirty="0"/>
          </a:p>
        </p:txBody>
      </p:sp>
    </p:spTree>
    <p:extLst>
      <p:ext uri="{BB962C8B-B14F-4D97-AF65-F5344CB8AC3E}">
        <p14:creationId xmlns:p14="http://schemas.microsoft.com/office/powerpoint/2010/main" val="255492686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 name="24 Diagrama"/>
          <p:cNvGraphicFramePr/>
          <p:nvPr/>
        </p:nvGraphicFramePr>
        <p:xfrm>
          <a:off x="1991544" y="1829048"/>
          <a:ext cx="8208912" cy="4408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2 CuadroTexto"/>
          <p:cNvSpPr txBox="1"/>
          <p:nvPr/>
        </p:nvSpPr>
        <p:spPr>
          <a:xfrm>
            <a:off x="2495600" y="5503280"/>
            <a:ext cx="7110088" cy="400110"/>
          </a:xfrm>
          <a:prstGeom prst="rect">
            <a:avLst/>
          </a:prstGeom>
          <a:noFill/>
        </p:spPr>
        <p:txBody>
          <a:bodyPr wrap="none">
            <a:spAutoFit/>
          </a:bodyPr>
          <a:lstStyle/>
          <a:p>
            <a:pPr algn="ctr">
              <a:defRPr/>
            </a:pPr>
            <a:r>
              <a:rPr lang="es-ES" sz="2000" b="1" dirty="0" err="1">
                <a:solidFill>
                  <a:srgbClr val="002060"/>
                </a:solidFill>
                <a:latin typeface="+mj-lt"/>
                <a:ea typeface="+mj-ea"/>
                <a:cs typeface="+mj-cs"/>
              </a:rPr>
              <a:t>Transformations</a:t>
            </a:r>
            <a:r>
              <a:rPr lang="es-ES" sz="2000" b="1" dirty="0">
                <a:solidFill>
                  <a:srgbClr val="002060"/>
                </a:solidFill>
                <a:latin typeface="+mj-lt"/>
                <a:ea typeface="+mj-ea"/>
                <a:cs typeface="+mj-cs"/>
              </a:rPr>
              <a:t> </a:t>
            </a:r>
            <a:r>
              <a:rPr lang="es-ES" sz="2000" b="1" dirty="0" err="1">
                <a:solidFill>
                  <a:srgbClr val="002060"/>
                </a:solidFill>
                <a:latin typeface="+mj-lt"/>
                <a:ea typeface="+mj-ea"/>
                <a:cs typeface="+mj-cs"/>
              </a:rPr>
              <a:t>with</a:t>
            </a:r>
            <a:r>
              <a:rPr lang="es-ES" sz="2000" b="1" dirty="0">
                <a:solidFill>
                  <a:srgbClr val="002060"/>
                </a:solidFill>
                <a:latin typeface="+mj-lt"/>
                <a:ea typeface="+mj-ea"/>
                <a:cs typeface="+mj-cs"/>
              </a:rPr>
              <a:t> </a:t>
            </a:r>
            <a:r>
              <a:rPr lang="es-ES" sz="2000" b="1" dirty="0" err="1">
                <a:solidFill>
                  <a:srgbClr val="002060"/>
                </a:solidFill>
                <a:latin typeface="+mj-lt"/>
                <a:ea typeface="+mj-ea"/>
                <a:cs typeface="+mj-cs"/>
              </a:rPr>
              <a:t>important</a:t>
            </a:r>
            <a:r>
              <a:rPr lang="es-ES" sz="2000" b="1" dirty="0">
                <a:solidFill>
                  <a:srgbClr val="002060"/>
                </a:solidFill>
                <a:latin typeface="+mj-lt"/>
                <a:ea typeface="+mj-ea"/>
                <a:cs typeface="+mj-cs"/>
              </a:rPr>
              <a:t> </a:t>
            </a:r>
            <a:r>
              <a:rPr lang="es-ES" sz="2000" b="1" dirty="0" err="1">
                <a:solidFill>
                  <a:srgbClr val="002060"/>
                </a:solidFill>
                <a:latin typeface="+mj-lt"/>
                <a:ea typeface="+mj-ea"/>
                <a:cs typeface="+mj-cs"/>
              </a:rPr>
              <a:t>implications</a:t>
            </a:r>
            <a:r>
              <a:rPr lang="es-ES" sz="2000" b="1" dirty="0">
                <a:solidFill>
                  <a:srgbClr val="002060"/>
                </a:solidFill>
                <a:latin typeface="+mj-lt"/>
                <a:ea typeface="+mj-ea"/>
                <a:cs typeface="+mj-cs"/>
              </a:rPr>
              <a:t> </a:t>
            </a:r>
            <a:r>
              <a:rPr lang="es-ES" sz="2000" b="1" dirty="0" err="1">
                <a:solidFill>
                  <a:srgbClr val="002060"/>
                </a:solidFill>
                <a:latin typeface="+mj-lt"/>
                <a:ea typeface="+mj-ea"/>
                <a:cs typeface="+mj-cs"/>
              </a:rPr>
              <a:t>on</a:t>
            </a:r>
            <a:r>
              <a:rPr lang="es-ES" sz="2000" b="1" dirty="0">
                <a:solidFill>
                  <a:srgbClr val="002060"/>
                </a:solidFill>
                <a:latin typeface="+mj-lt"/>
                <a:ea typeface="+mj-ea"/>
                <a:cs typeface="+mj-cs"/>
              </a:rPr>
              <a:t> </a:t>
            </a:r>
            <a:r>
              <a:rPr lang="es-ES" sz="2000" b="1" dirty="0" err="1">
                <a:solidFill>
                  <a:srgbClr val="002060"/>
                </a:solidFill>
                <a:latin typeface="+mj-lt"/>
                <a:ea typeface="+mj-ea"/>
                <a:cs typeface="+mj-cs"/>
              </a:rPr>
              <a:t>Tourism</a:t>
            </a:r>
            <a:r>
              <a:rPr lang="es-ES" sz="2000" b="1" dirty="0">
                <a:solidFill>
                  <a:srgbClr val="002060"/>
                </a:solidFill>
                <a:latin typeface="+mj-lt"/>
                <a:ea typeface="+mj-ea"/>
                <a:cs typeface="+mj-cs"/>
              </a:rPr>
              <a:t> </a:t>
            </a:r>
          </a:p>
        </p:txBody>
      </p:sp>
      <p:sp>
        <p:nvSpPr>
          <p:cNvPr id="18" name="Circular 8"/>
          <p:cNvSpPr/>
          <p:nvPr/>
        </p:nvSpPr>
        <p:spPr>
          <a:xfrm>
            <a:off x="4748214" y="3383111"/>
            <a:ext cx="1158875" cy="1138238"/>
          </a:xfrm>
          <a:prstGeom prst="rect">
            <a:avLst/>
          </a:prstGeom>
        </p:spPr>
        <p:style>
          <a:lnRef idx="0">
            <a:scrgbClr r="0" g="0" b="0"/>
          </a:lnRef>
          <a:fillRef idx="0">
            <a:scrgbClr r="0" g="0" b="0"/>
          </a:fillRef>
          <a:effectRef idx="0">
            <a:scrgbClr r="0" g="0" b="0"/>
          </a:effectRef>
          <a:fontRef idx="minor">
            <a:schemeClr val="lt1"/>
          </a:fontRef>
        </p:style>
        <p:txBody>
          <a:bodyPr lIns="38100" tIns="38100" rIns="38100" bIns="38100" spcCol="1270" anchor="ctr"/>
          <a:lstStyle/>
          <a:p>
            <a:pPr algn="ctr" defTabSz="1333500">
              <a:lnSpc>
                <a:spcPct val="90000"/>
              </a:lnSpc>
              <a:spcAft>
                <a:spcPct val="35000"/>
              </a:spcAft>
              <a:defRPr/>
            </a:pPr>
            <a:endParaRPr lang="es-ES" sz="3000"/>
          </a:p>
        </p:txBody>
      </p:sp>
      <p:sp>
        <p:nvSpPr>
          <p:cNvPr id="26" name="25 CuadroTexto"/>
          <p:cNvSpPr txBox="1"/>
          <p:nvPr/>
        </p:nvSpPr>
        <p:spPr>
          <a:xfrm>
            <a:off x="1992313" y="3861048"/>
            <a:ext cx="2755900" cy="707886"/>
          </a:xfrm>
          <a:prstGeom prst="rect">
            <a:avLst/>
          </a:prstGeom>
          <a:noFill/>
        </p:spPr>
        <p:txBody>
          <a:bodyPr>
            <a:spAutoFit/>
          </a:bodyPr>
          <a:lstStyle/>
          <a:p>
            <a:pPr algn="ctr">
              <a:defRPr/>
            </a:pPr>
            <a:r>
              <a:rPr lang="es-ES" sz="2000" b="1" dirty="0">
                <a:solidFill>
                  <a:schemeClr val="bg1"/>
                </a:solidFill>
                <a:latin typeface="+mj-lt"/>
              </a:rPr>
              <a:t>Socio-</a:t>
            </a:r>
            <a:r>
              <a:rPr lang="es-ES" sz="2000" b="1" dirty="0" err="1">
                <a:solidFill>
                  <a:schemeClr val="bg1"/>
                </a:solidFill>
                <a:latin typeface="+mj-lt"/>
              </a:rPr>
              <a:t>demográphic</a:t>
            </a:r>
            <a:r>
              <a:rPr lang="es-ES" sz="2000" b="1" dirty="0">
                <a:solidFill>
                  <a:schemeClr val="bg1"/>
                </a:solidFill>
                <a:latin typeface="+mj-lt"/>
              </a:rPr>
              <a:t> </a:t>
            </a:r>
            <a:r>
              <a:rPr lang="es-ES" sz="2000" b="1" dirty="0" err="1">
                <a:solidFill>
                  <a:schemeClr val="bg1"/>
                </a:solidFill>
                <a:latin typeface="+mj-lt"/>
              </a:rPr>
              <a:t>changes</a:t>
            </a:r>
            <a:endParaRPr lang="es-ES" sz="2000" b="1" dirty="0">
              <a:solidFill>
                <a:schemeClr val="bg1"/>
              </a:solidFill>
              <a:latin typeface="+mj-lt"/>
            </a:endParaRPr>
          </a:p>
        </p:txBody>
      </p:sp>
      <p:sp>
        <p:nvSpPr>
          <p:cNvPr id="40" name="39 CuadroTexto"/>
          <p:cNvSpPr txBox="1"/>
          <p:nvPr/>
        </p:nvSpPr>
        <p:spPr>
          <a:xfrm>
            <a:off x="4764089" y="3861048"/>
            <a:ext cx="2757487" cy="707886"/>
          </a:xfrm>
          <a:prstGeom prst="rect">
            <a:avLst/>
          </a:prstGeom>
          <a:noFill/>
        </p:spPr>
        <p:txBody>
          <a:bodyPr>
            <a:spAutoFit/>
          </a:bodyPr>
          <a:lstStyle/>
          <a:p>
            <a:pPr algn="ctr">
              <a:defRPr/>
            </a:pPr>
            <a:r>
              <a:rPr lang="es-ES" sz="2000" b="1" dirty="0" err="1">
                <a:solidFill>
                  <a:schemeClr val="bg1"/>
                </a:solidFill>
                <a:latin typeface="+mj-lt"/>
              </a:rPr>
              <a:t>Economic</a:t>
            </a:r>
            <a:r>
              <a:rPr lang="es-ES" sz="2000" b="1" dirty="0">
                <a:solidFill>
                  <a:schemeClr val="bg1"/>
                </a:solidFill>
                <a:latin typeface="+mj-lt"/>
              </a:rPr>
              <a:t> </a:t>
            </a:r>
          </a:p>
          <a:p>
            <a:pPr algn="ctr">
              <a:defRPr/>
            </a:pPr>
            <a:r>
              <a:rPr lang="es-ES" sz="2000" b="1" dirty="0" err="1">
                <a:solidFill>
                  <a:schemeClr val="bg1"/>
                </a:solidFill>
                <a:latin typeface="+mj-lt"/>
              </a:rPr>
              <a:t>changes</a:t>
            </a:r>
            <a:endParaRPr lang="es-ES" sz="2000" b="1" dirty="0">
              <a:solidFill>
                <a:schemeClr val="bg1"/>
              </a:solidFill>
              <a:latin typeface="+mj-lt"/>
            </a:endParaRPr>
          </a:p>
        </p:txBody>
      </p:sp>
      <p:sp>
        <p:nvSpPr>
          <p:cNvPr id="41" name="40 CuadroTexto"/>
          <p:cNvSpPr txBox="1"/>
          <p:nvPr/>
        </p:nvSpPr>
        <p:spPr>
          <a:xfrm>
            <a:off x="7391400" y="3861048"/>
            <a:ext cx="2757488" cy="400110"/>
          </a:xfrm>
          <a:prstGeom prst="rect">
            <a:avLst/>
          </a:prstGeom>
          <a:noFill/>
        </p:spPr>
        <p:txBody>
          <a:bodyPr>
            <a:spAutoFit/>
          </a:bodyPr>
          <a:lstStyle/>
          <a:p>
            <a:pPr algn="ctr">
              <a:defRPr/>
            </a:pPr>
            <a:r>
              <a:rPr lang="es-ES" sz="2000" b="1" dirty="0" err="1">
                <a:solidFill>
                  <a:schemeClr val="bg1"/>
                </a:solidFill>
                <a:latin typeface="+mj-lt"/>
              </a:rPr>
              <a:t>Technologic</a:t>
            </a:r>
            <a:r>
              <a:rPr lang="es-ES" sz="2000" b="1" dirty="0">
                <a:solidFill>
                  <a:schemeClr val="bg1"/>
                </a:solidFill>
                <a:latin typeface="+mj-lt"/>
              </a:rPr>
              <a:t> </a:t>
            </a:r>
            <a:r>
              <a:rPr lang="es-ES" sz="2000" b="1" dirty="0" err="1">
                <a:solidFill>
                  <a:schemeClr val="bg1"/>
                </a:solidFill>
                <a:latin typeface="+mj-lt"/>
              </a:rPr>
              <a:t>changes</a:t>
            </a:r>
            <a:endParaRPr lang="es-ES" sz="2000" b="1" dirty="0">
              <a:solidFill>
                <a:schemeClr val="bg1"/>
              </a:solidFill>
              <a:latin typeface="+mj-lt"/>
            </a:endParaRPr>
          </a:p>
        </p:txBody>
      </p:sp>
      <p:sp>
        <p:nvSpPr>
          <p:cNvPr id="10"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Tourism policy goals and objectives in Spain</a:t>
            </a:r>
            <a:endParaRPr lang="en-US" sz="2000" b="1" dirty="0">
              <a:latin typeface="Arial" charset="0"/>
            </a:endParaRPr>
          </a:p>
          <a:p>
            <a:r>
              <a:rPr lang="en-US" sz="2200" b="1" dirty="0">
                <a:latin typeface="Arial" charset="0"/>
              </a:rPr>
              <a:t>Global trends – effects on tourism. Huge changes</a:t>
            </a:r>
            <a:endParaRPr lang="en-US" sz="2000" b="1" dirty="0">
              <a:latin typeface="Arial" charset="0"/>
            </a:endParaRPr>
          </a:p>
        </p:txBody>
      </p:sp>
    </p:spTree>
    <p:extLst>
      <p:ext uri="{BB962C8B-B14F-4D97-AF65-F5344CB8AC3E}">
        <p14:creationId xmlns:p14="http://schemas.microsoft.com/office/powerpoint/2010/main" val="196214417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6 Grupo"/>
          <p:cNvGrpSpPr/>
          <p:nvPr/>
        </p:nvGrpSpPr>
        <p:grpSpPr>
          <a:xfrm>
            <a:off x="2333526" y="3002084"/>
            <a:ext cx="1150106" cy="1081722"/>
            <a:chOff x="539552" y="1502688"/>
            <a:chExt cx="1980823" cy="1858192"/>
          </a:xfrm>
        </p:grpSpPr>
        <p:pic>
          <p:nvPicPr>
            <p:cNvPr id="1026" name="Picture 2" descr="http://1.bp.blogspot.com/_pGRxl51_oJY/TUFRPTEN3VI/AAAAAAAACQ0/AEwk8niC5Mo/s1600/cooperacion_misionera.jpg"/>
            <p:cNvPicPr>
              <a:picLocks noChangeAspect="1" noChangeArrowheads="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4972" t="2943" r="4033"/>
            <a:stretch/>
          </p:blipFill>
          <p:spPr bwMode="auto">
            <a:xfrm>
              <a:off x="539552" y="1502688"/>
              <a:ext cx="1965694" cy="1843260"/>
            </a:xfrm>
            <a:prstGeom prst="ellipse">
              <a:avLst/>
            </a:prstGeom>
            <a:ln w="63500" cap="rnd">
              <a:noFill/>
            </a:ln>
            <a:effectLst>
              <a:softEdge rad="317500"/>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6" name="5 Elipse"/>
            <p:cNvSpPr/>
            <p:nvPr/>
          </p:nvSpPr>
          <p:spPr>
            <a:xfrm>
              <a:off x="554681" y="1517620"/>
              <a:ext cx="1965694" cy="1843260"/>
            </a:xfrm>
            <a:prstGeom prst="ellipse">
              <a:avLst/>
            </a:prstGeom>
            <a:no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8" name="Picture 4" descr="http://www.rrhhmagazine.com/upload/img/CONOCIMIENTO.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4551" t="6555" r="7003" b="5783"/>
          <a:stretch/>
        </p:blipFill>
        <p:spPr bwMode="auto">
          <a:xfrm>
            <a:off x="2430621" y="5389015"/>
            <a:ext cx="973487" cy="962074"/>
          </a:xfrm>
          <a:prstGeom prst="ellipse">
            <a:avLst/>
          </a:prstGeom>
          <a:noFill/>
          <a:extLst>
            <a:ext uri="{909E8E84-426E-40DD-AFC4-6F175D3DCCD1}">
              <a14:hiddenFill xmlns:a14="http://schemas.microsoft.com/office/drawing/2010/main">
                <a:solidFill>
                  <a:srgbClr val="FFFFFF"/>
                </a:solidFill>
              </a14:hiddenFill>
            </a:ext>
          </a:extLst>
        </p:spPr>
      </p:pic>
      <p:sp>
        <p:nvSpPr>
          <p:cNvPr id="8" name="AutoShape 10" descr="data:image/jpeg;base64,/9j/4AAQSkZJRgABAQAAAQABAAD/2wCEAAkGBhQSEBUQERAQEBQVFRcVGBUVFBAWFRUUFBQVFhQWFBcYGyYeFxkjGhUVIC8gJCcpLCwsFR8xNTAqNScrLCkBCQoKDgwOGg8PGiwkHyQqLC0wLywsLCwsLCwpKSwsKSosLCwpLCksKiwpLCwsLCwpKSksLCwsKSwsLCwsKSksKf/AABEIAOEA4QMBIgACEQEDEQH/xAAcAAEAAgMBAQEAAAAAAAAAAAAABQYDBAcBAgj/xABHEAABAwICBwQGBAwFBQEAAAABAAIDBBESIQUGMUFRYYEHEyJxFDJCUpGhYoKx0SMzQ0RTcpKTosHS8KOywuHjJHOD0/EW/8QAGwEBAAIDAQEAAAAAAAAAAAAAAAMEAQIFBgf/xAAtEQACAgEEAQMCBgIDAAAAAAAAAQIDEQQSITFBBRNRImEycaGxwdGB4RQjJP/aAAwDAQACEQMRAD8A7iiIgCIiAIiIAiIgCq+u+ujaGMNaA+Z4u1p2NGzG/lfYN9jwKn9JaQZBE+aQ2axpJ4ngBxJNgBxK4PpiufUzvnk9Z5vbc0ey0cgLBVNVf7UeO2R2T2oyVGu1a9xcaqUX3NOEDyAssJ1oqztqp/23/etcUy+xTLjPUS+WVt7+T06dqTtqJ/3kn3rC/TM/6eb95J96+5YrBaMm1ZjbJ+QpNmwdKzfppf3kn3r7pXzzPEcbp5HONg1rpCT5C680PomSpmbBE27nHoBvc47gOP8AsFZNM6xRaOYaPR5DpSMM1V7RO9kR9loO8fb4lZri5LdJ8G6TfLMzdXoaUYtJVz2vtf0eF7nSZ++69m/Lk5ZKPtGoqR5dSUMhJGHHJM/ERe+/HwXOJZHOJc4lxJvc55naV4I1v7+38K/kzvx0deo+22Em0tNIwcWvD7dC1qv2idLxVMTZoXh7Hb94I2gjcV+ZRCrx2Y60Gln7mQ/gZiAb7GP9l3luP+ymp1bcsTNo2c4Z25ERdEnCIiAIiIAiIgCIiAIiIAiIgCIiAj9Ptl9Head2GVoxsyDg4tzwkHaHC46quaB7R45AG1Le4cfbFzEb8TtZ1y5q5rlesOhRDVyRgWa78KzhheTiaPJ+IeRCo6y6dEVZHryiK2TgtyNvtC073zxSxODo47OeQbh0hF2tuNoaDfzcOCqIpFKx0IGQAHkFlbSLzeo1jum5FGdu55IgUi+nU9gpj0VaVW1V1ZuZopZIKqCjZRmpaqCltQNW/SqsOeLxQ2e7g438DOpBJ5NI3rp6eLnJRRPBZeDJVuOi9HCwLaqsbm7YYofdB3ONx5XPALngdnmv0Rrtqs2upXR2HeN8UbuDvdPI7Pgdy/PM8DmPLHgtc0kEHIgg2IK6epg44XgnmsGeOO6zNp1ggcpOnK5ljaIG8GBtOszKZb8dPdZ20qqSuI3I6d2faxekQd1IbyxAA32uZsa7nbYenFWtcY0NVvppmzMzLTmPeafWb1Hzsuw0dW2WNsjDdrgHA8j/ADXotBqlfXh9rv8Asu02b0ZkRF0CYIiIAiIgCIiAIiIAiIgCIiAKt676PxQioA8UBuecTrCQdLNd9RWRfMkYcC1wBBFiDsIO0FR21qyDhLpmJLcsM5vHCCsopkZSmGR8Bue6dhBO0xnOM+eEgHm0rbJyXzu+MqrHB+GcWacXhkdUMyUPVtU5UhQ9WFJSzMSBqm8ATyG0k5ADmTl1XY9UNA+iUrYyBjPjkPGRwFx5AANH6q5homsjhqoppmOexjsVm2uHW8Dre0Ac7bbgLsFBpGOdgkhkbIw7wfkRtB5HNet9MhHa5Z5OjQljJsrlHa9qfn6fE3bYSgDfsa/rsPO3E26usVTTNkY6N7Q5rgWuB2EHIhdOyCnHDLEllYPzBCVI0zlta36suoap0RuWHxRu95h2dRsPktCncvP3wcW0ylJYJulcpWAAqEpXKYpXLj3IrSN9lMrPqZpPu3+jPPheS6Pk+13M6gFw5h3FV+mctmUtDRd2A3GEi+LGDdpYBmXAgGwUWj1c9PepLnw18o1qscJpnTEWpomofJAx8sZjeWjE05EHfluvtscxfNba+gJ5OyERFkBERAEREAREQBERAFXanW9rJ3M7suhYcLpG5uDx63gAu5gyBIzuDkbLa1o0x3EPhNpJPCzl7z/Joz87DeqXTuAaANgH9kneea4nqnqT0m2NfMu3+X+yrqL/AG8JdnR6apbIwPjc17XC4c0ggjkVlXM6bST4Hl8LsJJu5hzjf+s3c76Qz89iueg9aYqnwfi5d8biL8yw+23mM+ICtaL1GrVLjiXx/Xyb1XRs/M1NaNDve9k8MZkdYxvaCxpLM3Md4yB4XX37HlQ7dEVZ/NrfrTQj/KXK+Is3+m0Xz9ya5/MzOiE3llG//N1bvydO3znefsiWGTUapdtkpW9ZXfyCueldKx08RlldZosAALuc45NYxozc4nIAKg6ZNZXtJDmtYL3o2vwyNscu/BsXk5G3q5jI7VXnodJSvw5fxl/2aOquPghNJ6PgjJa6uZK4bW08L5Lebi8MHUrV0VpN1NL3lO6pGy4Jpw14G5zQXA/aNyturuhnU723pQfweJz5rMDCSAWMtibkOIBN9oC+g0iob6VRQnFcDD3RDWucMNmgeIjfe5zytfOJPZiUUo/4f7mvXKWDLT9qbT+Mo5mgbSx8T7dCWlWHRGuNLUnBHMBJ+jeCyTo11sXS6+ZKSFkRYWRMi3ghoblnnfbsXKdKQtMjwAHMxuLTaww4jhLbbOisT1c6cb8P8uDd2OPZ0/XnVYV1MWADvWXdGee9t+DrDqAdy4Q1ha4tcCCDYg3BBG0FdI1Z15lpyI6gvnpxtebulhGy5O17PPMc9iwdpurTTh0jT2dHJbGW2Lbu9WQHg7Z524pft1EPcr8dieJrcioUrlLU0i3NWtQKmos5ze4jPtPBuR9Fm09bBdL0HqjBS2LW45P0j7F31dzeioQ9Nnc8y4X6kKocuyraG1XnmAcR6Oz3njxkfRj3ebreRVy0Vq9DBmxpc+1jI84nnr7I5NAHJSSLsabRU6f8C5+fJZhVGHQREVwlCIiAIiIAiIgCIiALx7wASSABmScgANpK9VI7S9ZO6iFKw+OUXfyj4fWOXkDxUdtiri5PwYk9qyV/TWnfSah0oJwDwxjgwHbbcXHP4DcvmKdV2CoUjDOvC6rdbNzl2zkWZk8s2551GzVFiCCQQbggkEEbCCMwea9qJ1GzzpTW08oRRfNW+0rCRFWG42CYDMf9wDb5j4b10KKoa5ge1zXNIuHAgtI4g8F+cJplcdE97T6JkkdI8CreIY2XyDDcyyAHeWtcAeueS9RpNVNxanzhdnQrseOS56GrW1076snEyJxjgZuaCPFOfpPzsdzRxJVgNr338VTezx7AyVo9e7SRbYy1hY8L3Vtc9bQu3x3PyZUsrJG1dBI+UY34oifVBLQBuuN5vvWHS9Jexa8uLfZJuRzG/cFIVFThG0X3BR07i7Mm652pnCGY9tkE2lwQ+lal8ti87BsFwLi+duOahKyJ0hYwvNm+Ftz4Wtvna+Q/sKeqmqGqgL57N/lvVHe28tkOWS2rsfdOdCIBK0nxTC2bJBiYHNPK1xfK62tVy+jkZSzEOhnJwe7DUZuMY+g8C44OBG9eSzzMY1lNGZWixxSO3e60G1xbfzUZW6wR1EDonHuZSTgvsbIzxxPxbvEAP/q6dNvtSRYjLazp6LQ0FpIVFNFOMu8ja4jg4jxDobjotuedrGue8hrWguJOwAC5J6Lv58lwiNYtOOhLIocBlfd3jDi1kbfWcQCDmSGjPaTwKj49a5x68ET+bJHtP7LmEfxKJZUmWR9Q8EGQizTtZEL92zzsSTzeVme7JeS1frFyvapf0rjrv7nNs1MlP6eiXbrswfjKeoZ5CN4/hdf5LYj10pDtm7v9dkjLdXC3zVRqHqJqZFLT6zc/xRT/AEN46qXlHVqXSkMv4uaKT9R7HfYVtLjui9V5qw3jYAy/4148IsbHDvebjdlzC6Rq5quykblJLK8jNznuw/UZfC0fPmV39PdO1ZlHBbhJy7RNIiK0SBERAEREBraS0gyCF80hs1jS49Nw5k5dV+fNLacdU1D53nN7r24N9lo5AWC6D21aQkbDDC3KN7iXHiWWwg8s1yOORcvWycnsK9rzwTcE6kIahQEMy3oZ1xLKirKJuTzqOnmXs8y0ZZVtXWZjEltW9DOrKpkDbgE3cfdYM3H4fNdE7S2CP0SBgDWNbKQOGERtHycVt9lOrPcU3pLxaSfMX9mP2fjt/ZWHtUh8VNJuvKzq5rXD/IV2XT7eml8tFrbiDKjo6vMMgkbmR0/v+xvV8qZvSWtdDK0ssbtuQb7QLfLNc5Uho2sLbWNi05H7FxY2Yi4voqp8YLd6WT65OJpItlu5heuqck0cwSNMj4wC45bQCLC7rX3m6+K+isC5l8vZzJ6LSdbf1GrXk1KmZYdGUzZJCHX8IxW3HPeeGxaU1SvNFaTEcviIDXCxJ3bwfj9q0hwzCLgXrA6FhOIsYSSCSWgk22XURHrZA54YC+7jhBw5XvYc8/LfnZSuNTym0btm/qAbUjo90c87B5d65wH8S1deNK3LaRp22kl/UB8DPrOFzyYeK91QrWw6NfVSZNMk83MgyuDbcyA23mFR5NJOkkfLIfHI4udy3Bo5NADR5Lr6291adRXbRZtnthjyTbKlZRNdQjKpbDKleQlUc1xM9S9RNU9b08uSiap6nqibRRcOzbTtnPo3nbeSPz/KMH+YebuC6AuAwaQdDKyZhs5jg4eY3Hkdh5Erumi9ItnhZMz1XtDhyvtB5g3HRev0F2+va+0dKmWVg2kRFfJgiIgCIiArPaHq+auhexovIz8IwbyWg3aPNpNudl+e3Cxsv01pyGUwkwOLZWEPYL+F5bn3b/ouF28rg7lyfWXViOuYa/R7SH7Z6b8pG85ktaNtzc5bcyN4FLU17nldkU45KBHItuKZaLmEGxFivpki5co5K7RsyyqZ1F1dNbWNjIPdt8ch+iN3U2HVV1zrld77NdWPRKMF4tLNZ777QPYafIG9uLirGmp3S+yJK45ZbGtAAAAAGQA2ADgq/r5ooz0T8Au+MiVo3ks9Zo82lw6hWFamlqzuqeWYAExxveAdhLWkgHlkuvJJxaZYfRw8SAgEG4OYPI7EbLY3C39OUAaG1UI/6eckgfoZrnvIHcPFiw/DcLxJevL20uuWChKOGX3VrSokhDSRiZ4bXFy0WsbcM7X5KVL1SdTRedx4MPzICm9P6dEDMrGR3qjh9Ijh9qjbecIwaWs8zA4Na0BwF3EWAsdl+f3qsVNZuB6/ctapq3PcXvJcSSSeZ2+SwF6kjX5MqJI6Gxmoj7tuIhwOy4ABzJ5AXV30vVObERHnI8iOMcZJDhb8L38gqfqjNaoJJAaI3FxJAAAtmetl0DVDRhqJRXyNIiYCKdpFi7Fk+cjdcZN5XO9SV0O65R8Llm0YOUsEZrPHI4Q6Jo2PlEDGd5hGWIN8Ae45C3r5naW8FjPZxO2ndK6RplaMTYWDEHWzLS8+0RewA22zK6Y1gF7AC5ubbydp819LuS0sJy3T5/gtOtN5ZwaOq5rZjqlI9oegvRqnvWC0UxLhbY2TbI3qTiHmeCrDKhedv03tzcWUpww8E4Ki4WjUvWFlSvieS6gjXhmiRqVD10/si0gX00kJN+7eCOQkBy+LHHquVTOXZezXV801JjeLPmIeR7rbeAHnmT9ZdrQRe/KLVK5LaiIuyWgiIgCIiALkvaBo6ShrBW0znRiUk3blaTa8HcQ71rHI+LI2XWlF6y6EbV0z4HWBIu0n2XjNp+PyJUVsN8cLs1kso5O7WGjrMtIUxjlO2op7Ak8Xxm4PzPABYn9nsEudLpKmf9GQmN45EG5HUKtVVM6N7o3gtc0lpB2gg2IKxLle94ms/oV93yi96r9lz21TJKiSndEw4iGShxcR6othGV7X5XXXwRuX5oEztznDqVlje73nfEqWGrhWsKJsrEvB+k1B67yW0fUc4y39shn+pcTiaTtJW7DTX2i6xP1KOGsGHevgsGp2kGNe6lqGtfT1PhcHeq2Q5Mdyvk2+44DuXms3Z7NTkvgDqiHblnLGODh+UHMZ8RvWlFSgixFwcl0nU7TRmiMUhvLFYOJ2vYfUk6gEH6TSoNFbDUR9mfa6NapKa2s5xqrXtZFOcTcbQXWt4rNb9+7d1Vbqq10ji97i5x3n7BwC7tpXValqTeanje73wC1/7bbO+agJeyajcbh1S3kJQR/E0lTP09ptpm3s46OPl6+ooXPcGMa5zjsa0EuPk0ZldI1k1FpKGlfUBks5aWgMkleGHE4A37vCdl1XdHdpDqcYYKGkhG/CHXPm69z1K1dMa3ixjal2ye1Q7L3XE1aLDaIL3LuHfEZW+gOp3LprW2FgLALjru2Oq3Qwjo771gf2x1m5kA+o7+pXIX0wWIkinFdHakXEHdsVbwp/3Z/qWM9sNdxgH/jP9S3/AOVWZ9xHXdaNBirpXwmwd6zCfZkb6p8tx5ErgUocxxY4Frmkgg7QQbEHndTw7X6++bobf9ofes+vdO2TudIxCzKpt3D3Zm5Pb/e2zlV1Lhct0e0RzxJZRXGzrJ31wtJZ6KnfLI2JgxOeQ0DiSbBc7Zl8EOC09n2rHpVT3j23his519jneyznfaeQ5hdqUXq1oJtJTsgbYkZud7zz6x8tw5AKUXeoq9qGPJbhHagiIpzcIiIAiIgCIiA5V2s6t4XtrWDJ/hktueB4XdQLebea5yv0hpXRrKiF8Eg8L2kHiOBHMGx6L8/6R0U6CZ8Mgs5jiDz4EciLHquTrK9r3ryV7Y45NSONbsMKQwqQggXJnMrNiCnUlT06U8CkoIFQssIZSPIKdb0EroHtqIwS5l8TR7cZtjZ55Aj6TQvqGFbXdZKrDUSqsU49o0U3F5Rd6apbIxsjHBzXAOaRsIIuCsqqOqlf3UppXepJifF9F3rSx+RzePrDcFbl77T3xvrVkfJ14TU45RTu1J//AEQb70rR/C8/yC5C6mXWu003jhZxe4/stt/qXPH0q4nqVu27H2Kt8sSIJ1MsbqdTb6VYXUqpRuIlIhXQLG6FTD6ZakzbKaNuTdSI10dleNX5O/0PVQONzTvZO3kHeF/wALvrKlTFW7s6zir2nYaKY9QG2V+jl4fklh2VpdR7KNV7A10jczdsQO4bHP8AtaPrcVStVtXnVlWIhcNBLnu91gOfU7BzPmu908DWMaxgDWtAaANgAFgAp9JTl72b1x8mRERdMnCIiAIiIAiIgCIiALnnarq7iY2tjGbLMktvaT4XdCbdRwXQ1jqadsjHRvAc1zS0g7wRYhR2QVkXFmJLKwfnaGZSEE62tZdSZ6SR1mOkhv4ZGgnLcH29U+ahoZV5y6iUXhooyi0WGnqFJU86rsEp4H5qRgm81zbaiCUSxQzLYlqg1pc42A/vqeSh6edWXVXRPfOFTIPwbDeJp9tw/Kn6I9nnd3uqPTaGWptUF15f2MQqc5YJTVnQpYPSJhaV4sGn8lHtDP1jkXHjYbAFPoi9zVXGqChBYSOrGKisIpXaB4pYGcGyO+JYFU3Uqtutviq2j3YB/HIf6FDPhXi/V7v/AFyXxj9jmamX/YyFdSrWmiAUtUFRNU9VK5ORFF5I2pcomocpCqcoqocutSizFGpKVedSoO70bX1JyxRinbzdLYOtxydH8SqZR0T5pWxRtL3vIAA2kld+0Pqa2GnpoHOBbC7vXtAykmt4XE8GuNx5N4Lsaatt5LNaPNQ9WPRKa7xaaXxycvdZ0v8AEnkrKiLpxiorCJ0sBERbGQiIgCIiAIiIAiIgCIiALXm0dE/14o3/AKzGH7QthEBHO1cpTtpKY/8Ahi/pVX1+0LTw0zZIqeCJ3etGJkbGmxa+4uBsV5Ve110NJVQxwxWBMzC5x2MYGvxOPG19m82UN0N0GkvBrJZTKZqroQ1cljcQs/GHZi3iJp4kZngD9IW6kxgAAAAAFgBkABsAC1tF6MZTxNhiFmtHUk5lzjvJNyTzW2tNNp40Q2rvya1wUFgIiKySELpTVoTSmYTSRksawgCMizS4g+JpPtlaTtSr/nL/AN3F9ys6KpZotPZLfOCb+cEbqhJ5aKfL2f3/ADo9Ym/ycFqS9mBP50P3P/Ir2i1Wg0y6gjHsw+DnMnZDf88/wT/7FrP7FAfz3/A/5F09FItJSuomfbj8FY1S1BgoLvbeWUixkcALDgwZ4fiSrOiKeMVFYRulgIiLYyEREAREQBERAEREAREQBERAEReFyA9WKpkIFxxWTGOIWGqN29VFbL6HhmsnwZY5Li4X0tGCTCeS3limzfH7iMsoIiKY2CLG6YA2J+RXnpLePyK09yK8oxlGVFi9Jbx+RT0lvH5FPch8oZRlRYvSW8fkU9Jbx+RT3IfKGUZUXjXA5herdPJkIiIAiIgCIiAIiIAiIgCIiAIi+JXblhvCyGYJZCfJY8KyYUwqhJOTyyF8mPCmFZMKYVrsGDHhWaCTcV84V7ZbwTi8oyuDZRfEbrr7V5PKySmtUNz6LFhWxMM1jwqlZD6mRNcmPCmFZMKYVHsMYMeFMKyYUwpsGD5jdYraDwtfCvsHIHgp6248G0XgzovAV6rZIEREAREQBERAEREAREQBYiFkK8stJLJhmPCmFZLJZa7DGDHhTCslksmwYMeFMKyWSybBg+WNWREUiWDY+JAvjCspC8stHHLMYMeFMKyWSyxsMYMeFMKyWSybBgx4V7Zfdksm0YPGL7XzZfS3jxwZQREWxkIiIAiIgCIiAIiIDxERYAREQBERAEC9RAERFkArxEWAEREAREQBERAF6ERAERFkBERAEREB/9k="/>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s-ES"/>
          </a:p>
        </p:txBody>
      </p:sp>
      <p:grpSp>
        <p:nvGrpSpPr>
          <p:cNvPr id="5" name="9 Grupo"/>
          <p:cNvGrpSpPr/>
          <p:nvPr/>
        </p:nvGrpSpPr>
        <p:grpSpPr>
          <a:xfrm>
            <a:off x="2390991" y="4194463"/>
            <a:ext cx="1095603" cy="1075873"/>
            <a:chOff x="3059832" y="2899002"/>
            <a:chExt cx="2186180" cy="2186182"/>
          </a:xfrm>
        </p:grpSpPr>
        <p:pic>
          <p:nvPicPr>
            <p:cNvPr id="1032" name="Picture 8" descr="https://encrypted-tbn3.google.com/images?q=tbn:ANd9GcTloi5-siyeP9hFKGDVDRv_iXb9TY3HqZsrW9aDiGAAPSNJ0X4_"/>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059832" y="2899002"/>
              <a:ext cx="2186180" cy="2186182"/>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ttp://3.bp.blogspot.com/_mP2RKIx0FCI/TJx3yc7DQEI/AAAAAAAAACE/rWHpxWOySyk/s1600/energia+renovable.pn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b="23983"/>
            <a:stretch/>
          </p:blipFill>
          <p:spPr bwMode="auto">
            <a:xfrm>
              <a:off x="3347864" y="3517278"/>
              <a:ext cx="1371600" cy="1042644"/>
            </a:xfrm>
            <a:prstGeom prst="rect">
              <a:avLst/>
            </a:prstGeom>
            <a:noFill/>
            <a:extLst>
              <a:ext uri="{909E8E84-426E-40DD-AFC4-6F175D3DCCD1}">
                <a14:hiddenFill xmlns:a14="http://schemas.microsoft.com/office/drawing/2010/main">
                  <a:solidFill>
                    <a:srgbClr val="FFFFFF"/>
                  </a:solidFill>
                </a14:hiddenFill>
              </a:ext>
            </a:extLst>
          </p:spPr>
        </p:pic>
      </p:grpSp>
      <p:sp>
        <p:nvSpPr>
          <p:cNvPr id="18" name="17 Elipse"/>
          <p:cNvSpPr/>
          <p:nvPr/>
        </p:nvSpPr>
        <p:spPr>
          <a:xfrm>
            <a:off x="2342310" y="1772816"/>
            <a:ext cx="1229268" cy="1229268"/>
          </a:xfrm>
          <a:prstGeom prst="ellipse">
            <a:avLst/>
          </a:prstGeom>
          <a:blipFill rotWithShape="0">
            <a:blip r:embed="rId7" cstate="prin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
        <p:nvSpPr>
          <p:cNvPr id="4" name="3 Rectángulo"/>
          <p:cNvSpPr/>
          <p:nvPr/>
        </p:nvSpPr>
        <p:spPr>
          <a:xfrm>
            <a:off x="3725682" y="1773188"/>
            <a:ext cx="6762806" cy="4293483"/>
          </a:xfrm>
          <a:prstGeom prst="rect">
            <a:avLst/>
          </a:prstGeom>
        </p:spPr>
        <p:txBody>
          <a:bodyPr wrap="square">
            <a:spAutoFit/>
          </a:bodyPr>
          <a:lstStyle/>
          <a:p>
            <a:pPr>
              <a:spcAft>
                <a:spcPts val="600"/>
              </a:spcAft>
            </a:pPr>
            <a:r>
              <a:rPr lang="en-US" sz="1600" b="1" dirty="0"/>
              <a:t>7 main goals</a:t>
            </a:r>
            <a:r>
              <a:rPr lang="en-US" sz="1600" dirty="0"/>
              <a:t> :</a:t>
            </a:r>
          </a:p>
          <a:p>
            <a:pPr marL="285750" indent="-285750">
              <a:spcBef>
                <a:spcPts val="600"/>
              </a:spcBef>
              <a:spcAft>
                <a:spcPts val="600"/>
              </a:spcAft>
              <a:buFont typeface="Arial" panose="020B0604020202020204" pitchFamily="34" charset="0"/>
              <a:buChar char="•"/>
            </a:pPr>
            <a:r>
              <a:rPr lang="en-US" sz="1600" dirty="0"/>
              <a:t>Grow tourist activity and profitability.</a:t>
            </a:r>
          </a:p>
          <a:p>
            <a:pPr marL="285750" indent="-285750">
              <a:spcAft>
                <a:spcPts val="600"/>
              </a:spcAft>
              <a:buFont typeface="Arial" panose="020B0604020202020204" pitchFamily="34" charset="0"/>
              <a:buChar char="•"/>
            </a:pPr>
            <a:r>
              <a:rPr lang="en-US" sz="1600" dirty="0"/>
              <a:t>Generate quality employment.</a:t>
            </a:r>
          </a:p>
          <a:p>
            <a:pPr marL="285750" indent="-285750">
              <a:spcAft>
                <a:spcPts val="600"/>
              </a:spcAft>
              <a:buFont typeface="Arial" panose="020B0604020202020204" pitchFamily="34" charset="0"/>
              <a:buChar char="•"/>
            </a:pPr>
            <a:r>
              <a:rPr lang="en-US" sz="1600" dirty="0"/>
              <a:t>Promote market unity and competitiveness. </a:t>
            </a:r>
          </a:p>
          <a:p>
            <a:pPr marL="285750" indent="-285750">
              <a:spcAft>
                <a:spcPts val="600"/>
              </a:spcAft>
              <a:buFont typeface="Arial" panose="020B0604020202020204" pitchFamily="34" charset="0"/>
              <a:buChar char="•"/>
            </a:pPr>
            <a:r>
              <a:rPr lang="en-US" sz="1600" dirty="0"/>
              <a:t>Improve international positioning.</a:t>
            </a:r>
          </a:p>
          <a:p>
            <a:pPr marL="285750" indent="-285750">
              <a:spcAft>
                <a:spcPts val="600"/>
              </a:spcAft>
              <a:buFont typeface="Arial" panose="020B0604020202020204" pitchFamily="34" charset="0"/>
              <a:buChar char="•"/>
            </a:pPr>
            <a:r>
              <a:rPr lang="en-US" sz="1600" dirty="0"/>
              <a:t>Improve awareness and cohesiveness of the brand Spain.</a:t>
            </a:r>
          </a:p>
          <a:p>
            <a:pPr marL="285750" indent="-285750">
              <a:spcAft>
                <a:spcPts val="600"/>
              </a:spcAft>
              <a:buFont typeface="Arial" panose="020B0604020202020204" pitchFamily="34" charset="0"/>
              <a:buChar char="•"/>
            </a:pPr>
            <a:r>
              <a:rPr lang="en-US" sz="1600" dirty="0"/>
              <a:t>Improve private-public partnership.</a:t>
            </a:r>
          </a:p>
          <a:p>
            <a:pPr marL="285750" indent="-285750">
              <a:spcAft>
                <a:spcPts val="600"/>
              </a:spcAft>
              <a:buFont typeface="Arial" panose="020B0604020202020204" pitchFamily="34" charset="0"/>
              <a:buChar char="•"/>
            </a:pPr>
            <a:r>
              <a:rPr lang="en-US" sz="1600" dirty="0"/>
              <a:t>Reduce seasonality.</a:t>
            </a:r>
          </a:p>
          <a:p>
            <a:pPr>
              <a:spcAft>
                <a:spcPts val="600"/>
              </a:spcAft>
            </a:pPr>
            <a:r>
              <a:rPr lang="en-US" sz="1600" dirty="0"/>
              <a:t> </a:t>
            </a:r>
          </a:p>
          <a:p>
            <a:pPr>
              <a:spcAft>
                <a:spcPts val="600"/>
              </a:spcAft>
            </a:pPr>
            <a:r>
              <a:rPr lang="en-US" sz="1600" dirty="0"/>
              <a:t>This goals are facilitated mainly trough </a:t>
            </a:r>
            <a:r>
              <a:rPr lang="en-US" sz="1600" b="1" dirty="0"/>
              <a:t>3 means</a:t>
            </a:r>
            <a:r>
              <a:rPr lang="en-US" sz="1600" dirty="0"/>
              <a:t>: </a:t>
            </a:r>
          </a:p>
          <a:p>
            <a:pPr marL="285750" indent="-285750">
              <a:spcAft>
                <a:spcPts val="600"/>
              </a:spcAft>
              <a:buFont typeface="Arial" panose="020B0604020202020204" pitchFamily="34" charset="0"/>
              <a:buChar char="•"/>
            </a:pPr>
            <a:r>
              <a:rPr lang="en-US" sz="1600" dirty="0"/>
              <a:t>Better knowledge, entrepreneurship and education.</a:t>
            </a:r>
          </a:p>
          <a:p>
            <a:pPr marL="285750" indent="-285750">
              <a:spcAft>
                <a:spcPts val="600"/>
              </a:spcAft>
              <a:buFont typeface="Arial" panose="020B0604020202020204" pitchFamily="34" charset="0"/>
              <a:buChar char="•"/>
            </a:pPr>
            <a:r>
              <a:rPr lang="en-US" sz="1600" dirty="0"/>
              <a:t>Updating tourist offer. </a:t>
            </a:r>
          </a:p>
          <a:p>
            <a:pPr marL="285750" indent="-285750">
              <a:spcAft>
                <a:spcPts val="600"/>
              </a:spcAft>
              <a:buFont typeface="Arial" panose="020B0604020202020204" pitchFamily="34" charset="0"/>
              <a:buChar char="•"/>
            </a:pPr>
            <a:r>
              <a:rPr lang="en-US" sz="1600" dirty="0"/>
              <a:t>Diversifying tourist demand.</a:t>
            </a:r>
          </a:p>
        </p:txBody>
      </p:sp>
      <p:sp>
        <p:nvSpPr>
          <p:cNvPr id="13"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Tourism policy goals and objectives in Spain</a:t>
            </a:r>
            <a:r>
              <a:rPr lang="en-US" sz="2000" b="1" dirty="0">
                <a:solidFill>
                  <a:srgbClr val="C00000"/>
                </a:solidFill>
                <a:latin typeface="Arial" charset="0"/>
              </a:rPr>
              <a:t> </a:t>
            </a:r>
            <a:r>
              <a:rPr lang="en-US" sz="2000" b="1" dirty="0">
                <a:latin typeface="Arial" charset="0"/>
              </a:rPr>
              <a:t>Current tourism policy: National and Integral Tourism Plan 12-15 (PNIT)</a:t>
            </a:r>
          </a:p>
        </p:txBody>
      </p:sp>
    </p:spTree>
    <p:extLst>
      <p:ext uri="{BB962C8B-B14F-4D97-AF65-F5344CB8AC3E}">
        <p14:creationId xmlns:p14="http://schemas.microsoft.com/office/powerpoint/2010/main" val="341770477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2" name="81 Diagrama"/>
          <p:cNvGraphicFramePr/>
          <p:nvPr/>
        </p:nvGraphicFramePr>
        <p:xfrm>
          <a:off x="1672132" y="1405342"/>
          <a:ext cx="8995868" cy="5452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3"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8. Tourism policy goals and objectives in Spain</a:t>
            </a:r>
            <a:endParaRPr lang="en-US" sz="2000" b="1" dirty="0">
              <a:latin typeface="Arial" charset="0"/>
            </a:endParaRPr>
          </a:p>
          <a:p>
            <a:r>
              <a:rPr lang="en-US" sz="2200" b="1" dirty="0">
                <a:latin typeface="Arial" charset="0"/>
              </a:rPr>
              <a:t>    </a:t>
            </a:r>
            <a:r>
              <a:rPr lang="en-US" sz="2000" b="1" dirty="0">
                <a:latin typeface="Arial" charset="0"/>
              </a:rPr>
              <a:t>Current tourism policy: National and Integral Tourism Plan 12-15 (PNIT)</a:t>
            </a:r>
          </a:p>
        </p:txBody>
      </p:sp>
    </p:spTree>
    <p:extLst>
      <p:ext uri="{BB962C8B-B14F-4D97-AF65-F5344CB8AC3E}">
        <p14:creationId xmlns:p14="http://schemas.microsoft.com/office/powerpoint/2010/main" val="89893543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255175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43" name="Picture 3" descr="Simulacion_playa_Palma_Mallorc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7243" y="4149320"/>
            <a:ext cx="2989091" cy="2160000"/>
          </a:xfrm>
          <a:prstGeom prst="rect">
            <a:avLst/>
          </a:prstGeom>
          <a:noFill/>
          <a:extLst>
            <a:ext uri="{909E8E84-426E-40DD-AFC4-6F175D3DCCD1}">
              <a14:hiddenFill xmlns:a14="http://schemas.microsoft.com/office/drawing/2010/main">
                <a:solidFill>
                  <a:srgbClr val="FFFFFF"/>
                </a:solidFill>
              </a14:hiddenFill>
            </a:ext>
          </a:extLst>
        </p:spPr>
      </p:pic>
      <p:sp>
        <p:nvSpPr>
          <p:cNvPr id="317444" name="Text Box 4"/>
          <p:cNvSpPr txBox="1">
            <a:spLocks noChangeArrowheads="1"/>
          </p:cNvSpPr>
          <p:nvPr/>
        </p:nvSpPr>
        <p:spPr bwMode="auto">
          <a:xfrm>
            <a:off x="1822798" y="2548882"/>
            <a:ext cx="7472362" cy="160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FontTx/>
              <a:buChar char="•"/>
            </a:pPr>
            <a:r>
              <a:rPr lang="es-ES" altLang="es-ES" sz="1400" b="1" dirty="0"/>
              <a:t>Playa de Palma</a:t>
            </a:r>
          </a:p>
          <a:p>
            <a:pPr>
              <a:spcBef>
                <a:spcPct val="50000"/>
              </a:spcBef>
              <a:buFontTx/>
              <a:buChar char="•"/>
            </a:pPr>
            <a:r>
              <a:rPr lang="es-ES" altLang="es-ES" sz="1400" b="1" dirty="0"/>
              <a:t>Costa del Sol Occidental</a:t>
            </a:r>
          </a:p>
          <a:p>
            <a:pPr>
              <a:spcBef>
                <a:spcPct val="50000"/>
              </a:spcBef>
              <a:buFontTx/>
              <a:buChar char="•"/>
            </a:pPr>
            <a:r>
              <a:rPr lang="es-ES" altLang="es-ES" sz="1400" b="1" dirty="0"/>
              <a:t>San Bartolomé de </a:t>
            </a:r>
            <a:r>
              <a:rPr lang="es-ES" altLang="es-ES" sz="1400" b="1" dirty="0" err="1"/>
              <a:t>Tirajana</a:t>
            </a:r>
            <a:endParaRPr lang="es-ES" altLang="es-ES" sz="1400" b="1" dirty="0"/>
          </a:p>
          <a:p>
            <a:pPr>
              <a:spcBef>
                <a:spcPct val="50000"/>
              </a:spcBef>
              <a:buFontTx/>
              <a:buChar char="•"/>
            </a:pPr>
            <a:r>
              <a:rPr lang="es-ES" altLang="es-ES" sz="1400" b="1" dirty="0"/>
              <a:t>Puerto de la Cruz</a:t>
            </a:r>
          </a:p>
          <a:p>
            <a:pPr>
              <a:spcBef>
                <a:spcPct val="50000"/>
              </a:spcBef>
              <a:buFontTx/>
              <a:buChar char="•"/>
            </a:pPr>
            <a:endParaRPr lang="es-ES" altLang="es-ES" sz="1400" b="1" dirty="0"/>
          </a:p>
        </p:txBody>
      </p:sp>
      <p:pic>
        <p:nvPicPr>
          <p:cNvPr id="317445" name="Picture 5" descr="playa palma"/>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95600" y="4149320"/>
            <a:ext cx="3000360" cy="2160000"/>
          </a:xfrm>
          <a:prstGeom prst="rect">
            <a:avLst/>
          </a:prstGeom>
          <a:noFill/>
          <a:extLst>
            <a:ext uri="{909E8E84-426E-40DD-AFC4-6F175D3DCCD1}">
              <a14:hiddenFill xmlns:a14="http://schemas.microsoft.com/office/drawing/2010/main">
                <a:solidFill>
                  <a:srgbClr val="FFFFFF"/>
                </a:solidFill>
              </a14:hiddenFill>
            </a:ext>
          </a:extLst>
        </p:spPr>
      </p:pic>
      <p:sp>
        <p:nvSpPr>
          <p:cNvPr id="317446" name="Text Box 6"/>
          <p:cNvSpPr txBox="1">
            <a:spLocks noChangeArrowheads="1"/>
          </p:cNvSpPr>
          <p:nvPr/>
        </p:nvSpPr>
        <p:spPr bwMode="auto">
          <a:xfrm>
            <a:off x="6616701" y="6309320"/>
            <a:ext cx="377666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s-ES" altLang="es-ES" dirty="0" err="1">
                <a:latin typeface="DIN" charset="0"/>
              </a:rPr>
              <a:t>Simulation</a:t>
            </a:r>
            <a:r>
              <a:rPr lang="es-ES" altLang="es-ES" dirty="0">
                <a:latin typeface="DIN" charset="0"/>
              </a:rPr>
              <a:t> Playa de Palma </a:t>
            </a:r>
            <a:r>
              <a:rPr lang="es-ES" altLang="es-ES" dirty="0" err="1">
                <a:latin typeface="DIN" charset="0"/>
              </a:rPr>
              <a:t>after</a:t>
            </a:r>
            <a:endParaRPr lang="es-ES" altLang="es-ES" dirty="0">
              <a:latin typeface="DIN" charset="0"/>
            </a:endParaRPr>
          </a:p>
        </p:txBody>
      </p:sp>
      <p:sp>
        <p:nvSpPr>
          <p:cNvPr id="317447" name="Text Box 7"/>
          <p:cNvSpPr txBox="1">
            <a:spLocks noChangeArrowheads="1"/>
          </p:cNvSpPr>
          <p:nvPr/>
        </p:nvSpPr>
        <p:spPr bwMode="auto">
          <a:xfrm>
            <a:off x="2305051" y="6309320"/>
            <a:ext cx="351472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s-ES" altLang="es-ES" dirty="0">
                <a:latin typeface="DIN" charset="0"/>
              </a:rPr>
              <a:t>Playa de Palma </a:t>
            </a:r>
            <a:r>
              <a:rPr lang="es-ES" altLang="es-ES" dirty="0" err="1">
                <a:latin typeface="DIN" charset="0"/>
              </a:rPr>
              <a:t>Before</a:t>
            </a:r>
            <a:endParaRPr lang="es-ES" altLang="es-ES" dirty="0">
              <a:latin typeface="DIN" charset="0"/>
            </a:endParaRPr>
          </a:p>
        </p:txBody>
      </p:sp>
      <p:sp>
        <p:nvSpPr>
          <p:cNvPr id="317448" name="Text Box 8"/>
          <p:cNvSpPr txBox="1">
            <a:spLocks noChangeArrowheads="1"/>
          </p:cNvSpPr>
          <p:nvPr/>
        </p:nvSpPr>
        <p:spPr bwMode="auto">
          <a:xfrm>
            <a:off x="6507767" y="2542967"/>
            <a:ext cx="3828040" cy="690958"/>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s-ES" altLang="es-ES" sz="2000" b="1" dirty="0">
                <a:solidFill>
                  <a:srgbClr val="F23D04"/>
                </a:solidFill>
                <a:latin typeface="DIN" charset="0"/>
              </a:rPr>
              <a:t>Total </a:t>
            </a:r>
            <a:r>
              <a:rPr lang="es-ES" altLang="es-ES" sz="2000" b="1" dirty="0" err="1">
                <a:solidFill>
                  <a:srgbClr val="F23D04"/>
                </a:solidFill>
                <a:latin typeface="DIN" charset="0"/>
              </a:rPr>
              <a:t>investment</a:t>
            </a:r>
            <a:r>
              <a:rPr lang="es-ES" altLang="es-ES" sz="2000" b="1" dirty="0">
                <a:solidFill>
                  <a:srgbClr val="F23D04"/>
                </a:solidFill>
                <a:latin typeface="DIN" charset="0"/>
              </a:rPr>
              <a:t> </a:t>
            </a:r>
            <a:r>
              <a:rPr lang="es-ES" altLang="es-ES" sz="2000" b="1" dirty="0" err="1">
                <a:solidFill>
                  <a:srgbClr val="F23D04"/>
                </a:solidFill>
                <a:latin typeface="DIN" charset="0"/>
              </a:rPr>
              <a:t>on</a:t>
            </a:r>
            <a:r>
              <a:rPr lang="es-ES" altLang="es-ES" sz="2000" b="1" dirty="0">
                <a:solidFill>
                  <a:srgbClr val="F23D04"/>
                </a:solidFill>
                <a:latin typeface="DIN" charset="0"/>
              </a:rPr>
              <a:t> 4 </a:t>
            </a:r>
            <a:r>
              <a:rPr lang="es-ES" altLang="es-ES" sz="2000" b="1" dirty="0" err="1">
                <a:solidFill>
                  <a:srgbClr val="F23D04"/>
                </a:solidFill>
                <a:latin typeface="DIN" charset="0"/>
              </a:rPr>
              <a:t>projects</a:t>
            </a:r>
            <a:r>
              <a:rPr lang="es-ES" altLang="es-ES" sz="2000" b="1" dirty="0">
                <a:solidFill>
                  <a:srgbClr val="F23D04"/>
                </a:solidFill>
                <a:latin typeface="DIN" charset="0"/>
              </a:rPr>
              <a:t>:</a:t>
            </a:r>
          </a:p>
          <a:p>
            <a:pPr algn="ctr">
              <a:lnSpc>
                <a:spcPct val="30000"/>
              </a:lnSpc>
              <a:spcBef>
                <a:spcPct val="50000"/>
              </a:spcBef>
            </a:pPr>
            <a:r>
              <a:rPr lang="es-ES" altLang="es-ES" sz="2000" b="1" dirty="0">
                <a:solidFill>
                  <a:srgbClr val="F23D04"/>
                </a:solidFill>
                <a:latin typeface="DIN" charset="0"/>
              </a:rPr>
              <a:t>51,4 </a:t>
            </a:r>
            <a:r>
              <a:rPr lang="es-ES" altLang="es-ES" sz="2000" b="1" dirty="0" err="1">
                <a:solidFill>
                  <a:srgbClr val="F23D04"/>
                </a:solidFill>
                <a:latin typeface="DIN" charset="0"/>
              </a:rPr>
              <a:t>million</a:t>
            </a:r>
            <a:r>
              <a:rPr lang="es-ES" altLang="es-ES" sz="2000" b="1" dirty="0">
                <a:solidFill>
                  <a:srgbClr val="F23D04"/>
                </a:solidFill>
                <a:latin typeface="DIN" charset="0"/>
              </a:rPr>
              <a:t> euros</a:t>
            </a:r>
          </a:p>
        </p:txBody>
      </p:sp>
      <p:sp>
        <p:nvSpPr>
          <p:cNvPr id="317451" name="Rectangle 11"/>
          <p:cNvSpPr>
            <a:spLocks noChangeArrowheads="1"/>
          </p:cNvSpPr>
          <p:nvPr/>
        </p:nvSpPr>
        <p:spPr bwMode="auto">
          <a:xfrm>
            <a:off x="1524000" y="1674864"/>
            <a:ext cx="9144000" cy="3877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a:solidFill>
                  <a:schemeClr val="tx1"/>
                </a:solidFill>
                <a:latin typeface="Arial" pitchFamily="34" charset="0"/>
                <a:cs typeface="Arial" pitchFamily="34" charset="0"/>
              </a:defRPr>
            </a:lvl1pPr>
            <a:lvl2pPr marL="800100" indent="-342900">
              <a:defRPr>
                <a:solidFill>
                  <a:schemeClr val="tx1"/>
                </a:solidFill>
                <a:latin typeface="Arial" pitchFamily="34" charset="0"/>
                <a:cs typeface="Arial" pitchFamily="34" charset="0"/>
              </a:defRPr>
            </a:lvl2pPr>
            <a:lvl3pPr marL="1257300" indent="-342900">
              <a:defRPr>
                <a:solidFill>
                  <a:schemeClr val="tx1"/>
                </a:solidFill>
                <a:latin typeface="Arial" pitchFamily="34" charset="0"/>
                <a:cs typeface="Arial" pitchFamily="34" charset="0"/>
              </a:defRPr>
            </a:lvl3pPr>
            <a:lvl4pPr marL="1714500" indent="-342900">
              <a:defRPr>
                <a:solidFill>
                  <a:schemeClr val="tx1"/>
                </a:solidFill>
                <a:latin typeface="Arial" pitchFamily="34" charset="0"/>
                <a:cs typeface="Arial" pitchFamily="34" charset="0"/>
              </a:defRPr>
            </a:lvl4pPr>
            <a:lvl5pPr marL="2171700" indent="-342900">
              <a:defRPr>
                <a:solidFill>
                  <a:schemeClr val="tx1"/>
                </a:solidFill>
                <a:latin typeface="Arial" pitchFamily="34" charset="0"/>
                <a:cs typeface="Arial" pitchFamily="34" charset="0"/>
              </a:defRPr>
            </a:lvl5pPr>
            <a:lvl6pPr marL="2628900" indent="-342900" fontAlgn="base">
              <a:spcBef>
                <a:spcPct val="0"/>
              </a:spcBef>
              <a:spcAft>
                <a:spcPct val="0"/>
              </a:spcAft>
              <a:defRPr>
                <a:solidFill>
                  <a:schemeClr val="tx1"/>
                </a:solidFill>
                <a:latin typeface="Arial" pitchFamily="34" charset="0"/>
                <a:cs typeface="Arial" pitchFamily="34" charset="0"/>
              </a:defRPr>
            </a:lvl6pPr>
            <a:lvl7pPr marL="3086100" indent="-342900" fontAlgn="base">
              <a:spcBef>
                <a:spcPct val="0"/>
              </a:spcBef>
              <a:spcAft>
                <a:spcPct val="0"/>
              </a:spcAft>
              <a:defRPr>
                <a:solidFill>
                  <a:schemeClr val="tx1"/>
                </a:solidFill>
                <a:latin typeface="Arial" pitchFamily="34" charset="0"/>
                <a:cs typeface="Arial" pitchFamily="34" charset="0"/>
              </a:defRPr>
            </a:lvl7pPr>
            <a:lvl8pPr marL="3543300" indent="-342900" fontAlgn="base">
              <a:spcBef>
                <a:spcPct val="0"/>
              </a:spcBef>
              <a:spcAft>
                <a:spcPct val="0"/>
              </a:spcAft>
              <a:defRPr>
                <a:solidFill>
                  <a:schemeClr val="tx1"/>
                </a:solidFill>
                <a:latin typeface="Arial" pitchFamily="34" charset="0"/>
                <a:cs typeface="Arial" pitchFamily="34" charset="0"/>
              </a:defRPr>
            </a:lvl8pPr>
            <a:lvl9pPr marL="4000500" indent="-342900" fontAlgn="base">
              <a:spcBef>
                <a:spcPct val="0"/>
              </a:spcBef>
              <a:spcAft>
                <a:spcPct val="0"/>
              </a:spcAft>
              <a:defRPr>
                <a:solidFill>
                  <a:schemeClr val="tx1"/>
                </a:solidFill>
                <a:latin typeface="Arial" pitchFamily="34" charset="0"/>
                <a:cs typeface="Arial" pitchFamily="34" charset="0"/>
              </a:defRPr>
            </a:lvl9pPr>
          </a:lstStyle>
          <a:p>
            <a:pPr algn="ctr">
              <a:lnSpc>
                <a:spcPct val="80000"/>
              </a:lnSpc>
              <a:spcBef>
                <a:spcPct val="20000"/>
              </a:spcBef>
            </a:pPr>
            <a:r>
              <a:rPr lang="es-ES" altLang="es-ES" sz="2400" b="1" dirty="0">
                <a:solidFill>
                  <a:srgbClr val="E71C03"/>
                </a:solidFill>
              </a:rPr>
              <a:t>REQUALIFICATION OF MATURE DESTINATIONS</a:t>
            </a:r>
          </a:p>
        </p:txBody>
      </p:sp>
      <p:sp>
        <p:nvSpPr>
          <p:cNvPr id="317452" name="Text Box 12"/>
          <p:cNvSpPr txBox="1">
            <a:spLocks noChangeArrowheads="1"/>
          </p:cNvSpPr>
          <p:nvPr/>
        </p:nvSpPr>
        <p:spPr bwMode="auto">
          <a:xfrm>
            <a:off x="1847529" y="2173635"/>
            <a:ext cx="251936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s-ES" altLang="es-ES" b="1" u="sng" dirty="0"/>
              <a:t>4 </a:t>
            </a:r>
            <a:r>
              <a:rPr lang="es-ES" altLang="es-ES" b="1" u="sng" dirty="0" err="1"/>
              <a:t>Projects</a:t>
            </a:r>
            <a:endParaRPr lang="es-ES" altLang="es-ES" b="1" u="sng" dirty="0"/>
          </a:p>
        </p:txBody>
      </p:sp>
      <p:sp>
        <p:nvSpPr>
          <p:cNvPr id="10"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Main action areas</a:t>
            </a:r>
            <a:r>
              <a:rPr lang="en-US" sz="2000" b="1" dirty="0">
                <a:solidFill>
                  <a:srgbClr val="C00000"/>
                </a:solidFill>
                <a:latin typeface="Arial" charset="0"/>
              </a:rPr>
              <a:t> </a:t>
            </a:r>
            <a:r>
              <a:rPr lang="en-US" sz="2000" b="1" dirty="0">
                <a:latin typeface="Arial" charset="0"/>
              </a:rPr>
              <a:t>Supply oriented activities</a:t>
            </a:r>
          </a:p>
        </p:txBody>
      </p:sp>
    </p:spTree>
    <p:extLst>
      <p:ext uri="{BB962C8B-B14F-4D97-AF65-F5344CB8AC3E}">
        <p14:creationId xmlns:p14="http://schemas.microsoft.com/office/powerpoint/2010/main" val="135316840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6116" name="Picture 4" descr="RECUPERACIÓN DEL ENTORNO DE MONUMENTOS HISTÓRICO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86565" y="3288179"/>
            <a:ext cx="3977243" cy="2448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 Main action areas</a:t>
            </a:r>
            <a:r>
              <a:rPr lang="en-US" sz="2000" b="1" dirty="0">
                <a:solidFill>
                  <a:srgbClr val="C00000"/>
                </a:solidFill>
                <a:latin typeface="Arial" charset="0"/>
              </a:rPr>
              <a:t> </a:t>
            </a:r>
            <a:r>
              <a:rPr lang="en-US" sz="2000" b="1" dirty="0">
                <a:latin typeface="Arial" charset="0"/>
              </a:rPr>
              <a:t>Supply oriented activities</a:t>
            </a:r>
          </a:p>
        </p:txBody>
      </p:sp>
      <p:sp>
        <p:nvSpPr>
          <p:cNvPr id="8" name="Rectangle 11"/>
          <p:cNvSpPr>
            <a:spLocks noChangeArrowheads="1"/>
          </p:cNvSpPr>
          <p:nvPr/>
        </p:nvSpPr>
        <p:spPr bwMode="auto">
          <a:xfrm>
            <a:off x="1524000" y="1674864"/>
            <a:ext cx="9144000" cy="3877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a:solidFill>
                  <a:schemeClr val="tx1"/>
                </a:solidFill>
                <a:latin typeface="Arial" pitchFamily="34" charset="0"/>
                <a:cs typeface="Arial" pitchFamily="34" charset="0"/>
              </a:defRPr>
            </a:lvl1pPr>
            <a:lvl2pPr marL="800100" indent="-342900">
              <a:defRPr>
                <a:solidFill>
                  <a:schemeClr val="tx1"/>
                </a:solidFill>
                <a:latin typeface="Arial" pitchFamily="34" charset="0"/>
                <a:cs typeface="Arial" pitchFamily="34" charset="0"/>
              </a:defRPr>
            </a:lvl2pPr>
            <a:lvl3pPr marL="1257300" indent="-342900">
              <a:defRPr>
                <a:solidFill>
                  <a:schemeClr val="tx1"/>
                </a:solidFill>
                <a:latin typeface="Arial" pitchFamily="34" charset="0"/>
                <a:cs typeface="Arial" pitchFamily="34" charset="0"/>
              </a:defRPr>
            </a:lvl3pPr>
            <a:lvl4pPr marL="1714500" indent="-342900">
              <a:defRPr>
                <a:solidFill>
                  <a:schemeClr val="tx1"/>
                </a:solidFill>
                <a:latin typeface="Arial" pitchFamily="34" charset="0"/>
                <a:cs typeface="Arial" pitchFamily="34" charset="0"/>
              </a:defRPr>
            </a:lvl4pPr>
            <a:lvl5pPr marL="2171700" indent="-342900">
              <a:defRPr>
                <a:solidFill>
                  <a:schemeClr val="tx1"/>
                </a:solidFill>
                <a:latin typeface="Arial" pitchFamily="34" charset="0"/>
                <a:cs typeface="Arial" pitchFamily="34" charset="0"/>
              </a:defRPr>
            </a:lvl5pPr>
            <a:lvl6pPr marL="2628900" indent="-342900" fontAlgn="base">
              <a:spcBef>
                <a:spcPct val="0"/>
              </a:spcBef>
              <a:spcAft>
                <a:spcPct val="0"/>
              </a:spcAft>
              <a:defRPr>
                <a:solidFill>
                  <a:schemeClr val="tx1"/>
                </a:solidFill>
                <a:latin typeface="Arial" pitchFamily="34" charset="0"/>
                <a:cs typeface="Arial" pitchFamily="34" charset="0"/>
              </a:defRPr>
            </a:lvl6pPr>
            <a:lvl7pPr marL="3086100" indent="-342900" fontAlgn="base">
              <a:spcBef>
                <a:spcPct val="0"/>
              </a:spcBef>
              <a:spcAft>
                <a:spcPct val="0"/>
              </a:spcAft>
              <a:defRPr>
                <a:solidFill>
                  <a:schemeClr val="tx1"/>
                </a:solidFill>
                <a:latin typeface="Arial" pitchFamily="34" charset="0"/>
                <a:cs typeface="Arial" pitchFamily="34" charset="0"/>
              </a:defRPr>
            </a:lvl7pPr>
            <a:lvl8pPr marL="3543300" indent="-342900" fontAlgn="base">
              <a:spcBef>
                <a:spcPct val="0"/>
              </a:spcBef>
              <a:spcAft>
                <a:spcPct val="0"/>
              </a:spcAft>
              <a:defRPr>
                <a:solidFill>
                  <a:schemeClr val="tx1"/>
                </a:solidFill>
                <a:latin typeface="Arial" pitchFamily="34" charset="0"/>
                <a:cs typeface="Arial" pitchFamily="34" charset="0"/>
              </a:defRPr>
            </a:lvl8pPr>
            <a:lvl9pPr marL="4000500" indent="-342900" fontAlgn="base">
              <a:spcBef>
                <a:spcPct val="0"/>
              </a:spcBef>
              <a:spcAft>
                <a:spcPct val="0"/>
              </a:spcAft>
              <a:defRPr>
                <a:solidFill>
                  <a:schemeClr val="tx1"/>
                </a:solidFill>
                <a:latin typeface="Arial" pitchFamily="34" charset="0"/>
                <a:cs typeface="Arial" pitchFamily="34" charset="0"/>
              </a:defRPr>
            </a:lvl9pPr>
          </a:lstStyle>
          <a:p>
            <a:pPr algn="ctr">
              <a:lnSpc>
                <a:spcPct val="80000"/>
              </a:lnSpc>
              <a:spcBef>
                <a:spcPct val="20000"/>
              </a:spcBef>
            </a:pPr>
            <a:r>
              <a:rPr lang="es-ES" altLang="es-ES" sz="2400" b="1" dirty="0">
                <a:solidFill>
                  <a:srgbClr val="E71C03"/>
                </a:solidFill>
              </a:rPr>
              <a:t>COMPETITIVENESS PLANS</a:t>
            </a:r>
          </a:p>
        </p:txBody>
      </p:sp>
      <p:sp>
        <p:nvSpPr>
          <p:cNvPr id="2" name="1 Rectángulo"/>
          <p:cNvSpPr/>
          <p:nvPr/>
        </p:nvSpPr>
        <p:spPr>
          <a:xfrm>
            <a:off x="5763807" y="3789041"/>
            <a:ext cx="4572000" cy="2585323"/>
          </a:xfrm>
          <a:prstGeom prst="rect">
            <a:avLst/>
          </a:prstGeom>
        </p:spPr>
        <p:txBody>
          <a:bodyPr>
            <a:spAutoFit/>
          </a:bodyPr>
          <a:lstStyle/>
          <a:p>
            <a:pPr>
              <a:buClr>
                <a:srgbClr val="F23D04"/>
              </a:buClr>
              <a:buFont typeface="Wingdings" pitchFamily="2" charset="2"/>
              <a:buChar char="§"/>
            </a:pPr>
            <a:r>
              <a:rPr lang="es-ES" altLang="es-ES" dirty="0" err="1"/>
              <a:t>Objectives</a:t>
            </a:r>
            <a:r>
              <a:rPr lang="es-ES" altLang="es-ES" dirty="0"/>
              <a:t>: </a:t>
            </a:r>
          </a:p>
          <a:p>
            <a:pPr>
              <a:buClr>
                <a:srgbClr val="F23D04"/>
              </a:buClr>
              <a:buFont typeface="Wingdings" pitchFamily="2" charset="2"/>
              <a:buChar char="§"/>
            </a:pPr>
            <a:endParaRPr lang="es-ES" altLang="es-ES" dirty="0"/>
          </a:p>
          <a:p>
            <a:pPr lvl="1">
              <a:lnSpc>
                <a:spcPct val="150000"/>
              </a:lnSpc>
              <a:buClr>
                <a:srgbClr val="F23D04"/>
              </a:buClr>
              <a:buFont typeface="Wingdings" pitchFamily="2" charset="2"/>
              <a:buChar char="§"/>
            </a:pPr>
            <a:r>
              <a:rPr lang="es-ES" altLang="es-ES" sz="1400" dirty="0" err="1"/>
              <a:t>Increase</a:t>
            </a:r>
            <a:r>
              <a:rPr lang="es-ES" altLang="es-ES" sz="1400" dirty="0"/>
              <a:t> </a:t>
            </a:r>
            <a:r>
              <a:rPr lang="es-ES" altLang="es-ES" sz="1400" dirty="0" err="1"/>
              <a:t>competitiveness</a:t>
            </a:r>
            <a:r>
              <a:rPr lang="es-ES" altLang="es-ES" sz="1400" dirty="0"/>
              <a:t>, </a:t>
            </a:r>
            <a:r>
              <a:rPr lang="es-ES" altLang="es-ES" sz="1400" dirty="0" err="1"/>
              <a:t>sustainability</a:t>
            </a:r>
            <a:r>
              <a:rPr lang="es-ES" altLang="es-ES" sz="1400" dirty="0"/>
              <a:t> and </a:t>
            </a:r>
            <a:r>
              <a:rPr lang="es-ES" altLang="es-ES" sz="1400" dirty="0" err="1"/>
              <a:t>accessibility</a:t>
            </a:r>
            <a:r>
              <a:rPr lang="es-ES" altLang="es-ES" sz="1400" dirty="0"/>
              <a:t> in </a:t>
            </a:r>
            <a:r>
              <a:rPr lang="es-ES" altLang="es-ES" sz="1400" dirty="0" err="1"/>
              <a:t>tourist</a:t>
            </a:r>
            <a:r>
              <a:rPr lang="es-ES" altLang="es-ES" sz="1400" dirty="0"/>
              <a:t> </a:t>
            </a:r>
            <a:r>
              <a:rPr lang="es-ES" altLang="es-ES" sz="1400" dirty="0" err="1"/>
              <a:t>destinations</a:t>
            </a:r>
            <a:r>
              <a:rPr lang="es-ES" altLang="es-ES" sz="1400" dirty="0"/>
              <a:t>. </a:t>
            </a:r>
          </a:p>
          <a:p>
            <a:pPr lvl="1">
              <a:lnSpc>
                <a:spcPct val="150000"/>
              </a:lnSpc>
              <a:buClr>
                <a:srgbClr val="F23D04"/>
              </a:buClr>
              <a:buFont typeface="Wingdings" pitchFamily="2" charset="2"/>
              <a:buChar char="§"/>
            </a:pPr>
            <a:r>
              <a:rPr lang="es-ES" altLang="es-ES" sz="1400" dirty="0" err="1"/>
              <a:t>Fight</a:t>
            </a:r>
            <a:r>
              <a:rPr lang="es-ES" altLang="es-ES" sz="1400" dirty="0"/>
              <a:t> </a:t>
            </a:r>
            <a:r>
              <a:rPr lang="es-ES" altLang="es-ES" sz="1400" dirty="0" err="1"/>
              <a:t>seasonality</a:t>
            </a:r>
            <a:r>
              <a:rPr lang="es-ES" altLang="es-ES" sz="1400" dirty="0"/>
              <a:t> </a:t>
            </a:r>
            <a:r>
              <a:rPr lang="es-ES" altLang="es-ES" sz="1400" dirty="0" err="1"/>
              <a:t>creating</a:t>
            </a:r>
            <a:r>
              <a:rPr lang="es-ES" altLang="es-ES" sz="1400" dirty="0"/>
              <a:t> new </a:t>
            </a:r>
            <a:r>
              <a:rPr lang="es-ES" altLang="es-ES" sz="1400" dirty="0" err="1"/>
              <a:t>products</a:t>
            </a:r>
            <a:r>
              <a:rPr lang="es-ES" altLang="es-ES" sz="1400" dirty="0"/>
              <a:t>. </a:t>
            </a:r>
          </a:p>
          <a:p>
            <a:pPr lvl="1">
              <a:lnSpc>
                <a:spcPct val="150000"/>
              </a:lnSpc>
              <a:buClr>
                <a:srgbClr val="F23D04"/>
              </a:buClr>
              <a:buFont typeface="Wingdings" pitchFamily="2" charset="2"/>
              <a:buChar char="§"/>
            </a:pPr>
            <a:r>
              <a:rPr lang="es-ES" altLang="es-ES" sz="1400" dirty="0" err="1"/>
              <a:t>Promote</a:t>
            </a:r>
            <a:r>
              <a:rPr lang="es-ES" altLang="es-ES" sz="1400" dirty="0"/>
              <a:t> </a:t>
            </a:r>
            <a:r>
              <a:rPr lang="es-ES" altLang="es-ES" sz="1400" dirty="0" err="1"/>
              <a:t>high</a:t>
            </a:r>
            <a:r>
              <a:rPr lang="es-ES" altLang="es-ES" sz="1400" dirty="0"/>
              <a:t> </a:t>
            </a:r>
            <a:r>
              <a:rPr lang="es-ES" altLang="es-ES" sz="1400" dirty="0" err="1"/>
              <a:t>potential</a:t>
            </a:r>
            <a:r>
              <a:rPr lang="es-ES" altLang="es-ES" sz="1400" dirty="0"/>
              <a:t> </a:t>
            </a:r>
            <a:r>
              <a:rPr lang="es-ES" altLang="es-ES" sz="1400" dirty="0" err="1"/>
              <a:t>products</a:t>
            </a:r>
            <a:r>
              <a:rPr lang="es-ES" altLang="es-ES" sz="1400" dirty="0"/>
              <a:t>.  </a:t>
            </a:r>
          </a:p>
          <a:p>
            <a:pPr lvl="1">
              <a:lnSpc>
                <a:spcPct val="150000"/>
              </a:lnSpc>
              <a:buClr>
                <a:srgbClr val="F23D04"/>
              </a:buClr>
              <a:buFont typeface="Wingdings" pitchFamily="2" charset="2"/>
              <a:buChar char="§"/>
            </a:pPr>
            <a:r>
              <a:rPr lang="es-ES" altLang="es-ES" sz="1400" dirty="0" err="1"/>
              <a:t>Maximize</a:t>
            </a:r>
            <a:r>
              <a:rPr lang="es-ES" altLang="es-ES" sz="1400" dirty="0"/>
              <a:t> </a:t>
            </a:r>
            <a:r>
              <a:rPr lang="es-ES" altLang="es-ES" sz="1400" dirty="0" err="1"/>
              <a:t>commitment</a:t>
            </a:r>
            <a:r>
              <a:rPr lang="es-ES" altLang="es-ES" sz="1400" dirty="0"/>
              <a:t> </a:t>
            </a:r>
            <a:r>
              <a:rPr lang="es-ES" altLang="es-ES" sz="1400" dirty="0" err="1"/>
              <a:t>among</a:t>
            </a:r>
            <a:r>
              <a:rPr lang="es-ES" altLang="es-ES" sz="1400" dirty="0"/>
              <a:t> </a:t>
            </a:r>
            <a:r>
              <a:rPr lang="es-ES" altLang="es-ES" sz="1400" dirty="0" err="1"/>
              <a:t>administrations</a:t>
            </a:r>
            <a:r>
              <a:rPr lang="es-ES" altLang="es-ES" sz="1400" dirty="0"/>
              <a:t> at </a:t>
            </a:r>
            <a:r>
              <a:rPr lang="es-ES" altLang="es-ES" sz="1400" dirty="0" err="1"/>
              <a:t>all</a:t>
            </a:r>
            <a:r>
              <a:rPr lang="es-ES" altLang="es-ES" sz="1400" dirty="0"/>
              <a:t> </a:t>
            </a:r>
            <a:r>
              <a:rPr lang="es-ES" altLang="es-ES" sz="1400" dirty="0" err="1"/>
              <a:t>levels</a:t>
            </a:r>
            <a:r>
              <a:rPr lang="es-ES" altLang="es-ES" sz="1400" dirty="0"/>
              <a:t>: central, </a:t>
            </a:r>
            <a:r>
              <a:rPr lang="es-ES" altLang="es-ES" sz="1400" dirty="0" err="1"/>
              <a:t>autonomous</a:t>
            </a:r>
            <a:r>
              <a:rPr lang="es-ES" altLang="es-ES" sz="1400" dirty="0"/>
              <a:t> and local. </a:t>
            </a:r>
          </a:p>
        </p:txBody>
      </p:sp>
      <p:sp>
        <p:nvSpPr>
          <p:cNvPr id="10" name="Text Box 8"/>
          <p:cNvSpPr txBox="1">
            <a:spLocks noChangeArrowheads="1"/>
          </p:cNvSpPr>
          <p:nvPr/>
        </p:nvSpPr>
        <p:spPr bwMode="auto">
          <a:xfrm>
            <a:off x="6507767" y="2542967"/>
            <a:ext cx="3828040" cy="707886"/>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s-ES" altLang="es-ES" sz="2000" b="1" dirty="0">
                <a:solidFill>
                  <a:srgbClr val="F23D04"/>
                </a:solidFill>
                <a:latin typeface="DIN" charset="0"/>
              </a:rPr>
              <a:t>A total </a:t>
            </a:r>
            <a:r>
              <a:rPr lang="es-ES" altLang="es-ES" sz="2000" b="1" dirty="0" err="1">
                <a:solidFill>
                  <a:srgbClr val="F23D04"/>
                </a:solidFill>
                <a:latin typeface="DIN" charset="0"/>
              </a:rPr>
              <a:t>amount</a:t>
            </a:r>
            <a:r>
              <a:rPr lang="es-ES" altLang="es-ES" sz="2000" b="1" dirty="0">
                <a:solidFill>
                  <a:srgbClr val="F23D04"/>
                </a:solidFill>
                <a:latin typeface="DIN" charset="0"/>
              </a:rPr>
              <a:t> of 256 </a:t>
            </a:r>
            <a:r>
              <a:rPr lang="es-ES" altLang="es-ES" sz="2000" b="1" dirty="0" err="1">
                <a:solidFill>
                  <a:srgbClr val="F23D04"/>
                </a:solidFill>
                <a:latin typeface="DIN" charset="0"/>
              </a:rPr>
              <a:t>plans</a:t>
            </a:r>
            <a:r>
              <a:rPr lang="es-ES" altLang="es-ES" sz="2000" b="1" dirty="0">
                <a:solidFill>
                  <a:srgbClr val="F23D04"/>
                </a:solidFill>
                <a:latin typeface="DIN" charset="0"/>
              </a:rPr>
              <a:t> </a:t>
            </a:r>
            <a:r>
              <a:rPr lang="es-ES" altLang="es-ES" sz="2000" b="1" dirty="0" err="1">
                <a:solidFill>
                  <a:srgbClr val="F23D04"/>
                </a:solidFill>
                <a:latin typeface="DIN" charset="0"/>
              </a:rPr>
              <a:t>since</a:t>
            </a:r>
            <a:r>
              <a:rPr lang="es-ES" altLang="es-ES" sz="2000" b="1" dirty="0">
                <a:solidFill>
                  <a:srgbClr val="F23D04"/>
                </a:solidFill>
                <a:latin typeface="DIN" charset="0"/>
              </a:rPr>
              <a:t> 1993</a:t>
            </a:r>
          </a:p>
        </p:txBody>
      </p:sp>
    </p:spTree>
    <p:extLst>
      <p:ext uri="{BB962C8B-B14F-4D97-AF65-F5344CB8AC3E}">
        <p14:creationId xmlns:p14="http://schemas.microsoft.com/office/powerpoint/2010/main" val="375983768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48" name="Text Box 8"/>
          <p:cNvSpPr txBox="1">
            <a:spLocks noChangeArrowheads="1"/>
          </p:cNvSpPr>
          <p:nvPr/>
        </p:nvSpPr>
        <p:spPr bwMode="auto">
          <a:xfrm>
            <a:off x="1754241" y="4170392"/>
            <a:ext cx="3828040" cy="690958"/>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s-ES" altLang="es-ES" sz="2000" b="1" dirty="0">
                <a:solidFill>
                  <a:srgbClr val="F23D04"/>
                </a:solidFill>
                <a:latin typeface="DIN" charset="0"/>
              </a:rPr>
              <a:t>205 local </a:t>
            </a:r>
            <a:r>
              <a:rPr lang="es-ES" altLang="es-ES" sz="2000" b="1" dirty="0" err="1">
                <a:solidFill>
                  <a:srgbClr val="F23D04"/>
                </a:solidFill>
                <a:latin typeface="DIN" charset="0"/>
              </a:rPr>
              <a:t>projects</a:t>
            </a:r>
            <a:endParaRPr lang="es-ES" altLang="es-ES" sz="2000" b="1" dirty="0">
              <a:solidFill>
                <a:srgbClr val="F23D04"/>
              </a:solidFill>
              <a:latin typeface="DIN" charset="0"/>
            </a:endParaRPr>
          </a:p>
          <a:p>
            <a:pPr algn="ctr">
              <a:lnSpc>
                <a:spcPct val="30000"/>
              </a:lnSpc>
              <a:spcBef>
                <a:spcPct val="50000"/>
              </a:spcBef>
            </a:pPr>
            <a:r>
              <a:rPr lang="es-ES" altLang="es-ES" sz="2000" b="1" dirty="0">
                <a:solidFill>
                  <a:srgbClr val="F23D04"/>
                </a:solidFill>
                <a:latin typeface="DIN" charset="0"/>
              </a:rPr>
              <a:t>493 </a:t>
            </a:r>
            <a:r>
              <a:rPr lang="es-ES" altLang="es-ES" sz="2000" b="1" dirty="0" err="1">
                <a:solidFill>
                  <a:srgbClr val="F23D04"/>
                </a:solidFill>
                <a:latin typeface="DIN" charset="0"/>
              </a:rPr>
              <a:t>million</a:t>
            </a:r>
            <a:r>
              <a:rPr lang="es-ES" altLang="es-ES" sz="2000" b="1" dirty="0">
                <a:solidFill>
                  <a:srgbClr val="F23D04"/>
                </a:solidFill>
                <a:latin typeface="DIN" charset="0"/>
              </a:rPr>
              <a:t> euros</a:t>
            </a:r>
          </a:p>
        </p:txBody>
      </p:sp>
      <p:sp>
        <p:nvSpPr>
          <p:cNvPr id="317451" name="Rectangle 11"/>
          <p:cNvSpPr>
            <a:spLocks noChangeArrowheads="1"/>
          </p:cNvSpPr>
          <p:nvPr/>
        </p:nvSpPr>
        <p:spPr bwMode="auto">
          <a:xfrm>
            <a:off x="1524000" y="1674864"/>
            <a:ext cx="9144000" cy="3877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a:solidFill>
                  <a:schemeClr val="tx1"/>
                </a:solidFill>
                <a:latin typeface="Arial" pitchFamily="34" charset="0"/>
                <a:cs typeface="Arial" pitchFamily="34" charset="0"/>
              </a:defRPr>
            </a:lvl1pPr>
            <a:lvl2pPr marL="800100" indent="-342900">
              <a:defRPr>
                <a:solidFill>
                  <a:schemeClr val="tx1"/>
                </a:solidFill>
                <a:latin typeface="Arial" pitchFamily="34" charset="0"/>
                <a:cs typeface="Arial" pitchFamily="34" charset="0"/>
              </a:defRPr>
            </a:lvl2pPr>
            <a:lvl3pPr marL="1257300" indent="-342900">
              <a:defRPr>
                <a:solidFill>
                  <a:schemeClr val="tx1"/>
                </a:solidFill>
                <a:latin typeface="Arial" pitchFamily="34" charset="0"/>
                <a:cs typeface="Arial" pitchFamily="34" charset="0"/>
              </a:defRPr>
            </a:lvl3pPr>
            <a:lvl4pPr marL="1714500" indent="-342900">
              <a:defRPr>
                <a:solidFill>
                  <a:schemeClr val="tx1"/>
                </a:solidFill>
                <a:latin typeface="Arial" pitchFamily="34" charset="0"/>
                <a:cs typeface="Arial" pitchFamily="34" charset="0"/>
              </a:defRPr>
            </a:lvl4pPr>
            <a:lvl5pPr marL="2171700" indent="-342900">
              <a:defRPr>
                <a:solidFill>
                  <a:schemeClr val="tx1"/>
                </a:solidFill>
                <a:latin typeface="Arial" pitchFamily="34" charset="0"/>
                <a:cs typeface="Arial" pitchFamily="34" charset="0"/>
              </a:defRPr>
            </a:lvl5pPr>
            <a:lvl6pPr marL="2628900" indent="-342900" fontAlgn="base">
              <a:spcBef>
                <a:spcPct val="0"/>
              </a:spcBef>
              <a:spcAft>
                <a:spcPct val="0"/>
              </a:spcAft>
              <a:defRPr>
                <a:solidFill>
                  <a:schemeClr val="tx1"/>
                </a:solidFill>
                <a:latin typeface="Arial" pitchFamily="34" charset="0"/>
                <a:cs typeface="Arial" pitchFamily="34" charset="0"/>
              </a:defRPr>
            </a:lvl6pPr>
            <a:lvl7pPr marL="3086100" indent="-342900" fontAlgn="base">
              <a:spcBef>
                <a:spcPct val="0"/>
              </a:spcBef>
              <a:spcAft>
                <a:spcPct val="0"/>
              </a:spcAft>
              <a:defRPr>
                <a:solidFill>
                  <a:schemeClr val="tx1"/>
                </a:solidFill>
                <a:latin typeface="Arial" pitchFamily="34" charset="0"/>
                <a:cs typeface="Arial" pitchFamily="34" charset="0"/>
              </a:defRPr>
            </a:lvl7pPr>
            <a:lvl8pPr marL="3543300" indent="-342900" fontAlgn="base">
              <a:spcBef>
                <a:spcPct val="0"/>
              </a:spcBef>
              <a:spcAft>
                <a:spcPct val="0"/>
              </a:spcAft>
              <a:defRPr>
                <a:solidFill>
                  <a:schemeClr val="tx1"/>
                </a:solidFill>
                <a:latin typeface="Arial" pitchFamily="34" charset="0"/>
                <a:cs typeface="Arial" pitchFamily="34" charset="0"/>
              </a:defRPr>
            </a:lvl8pPr>
            <a:lvl9pPr marL="4000500" indent="-342900" fontAlgn="base">
              <a:spcBef>
                <a:spcPct val="0"/>
              </a:spcBef>
              <a:spcAft>
                <a:spcPct val="0"/>
              </a:spcAft>
              <a:defRPr>
                <a:solidFill>
                  <a:schemeClr val="tx1"/>
                </a:solidFill>
                <a:latin typeface="Arial" pitchFamily="34" charset="0"/>
                <a:cs typeface="Arial" pitchFamily="34" charset="0"/>
              </a:defRPr>
            </a:lvl9pPr>
          </a:lstStyle>
          <a:p>
            <a:pPr algn="ctr">
              <a:lnSpc>
                <a:spcPct val="80000"/>
              </a:lnSpc>
              <a:spcBef>
                <a:spcPct val="20000"/>
              </a:spcBef>
            </a:pPr>
            <a:r>
              <a:rPr lang="es-ES" altLang="es-ES" sz="2400" b="1" dirty="0">
                <a:solidFill>
                  <a:srgbClr val="E71C03"/>
                </a:solidFill>
              </a:rPr>
              <a:t>CREDIT LINES FOR LOCAL ENTITIES &amp; BUSINESSES</a:t>
            </a:r>
          </a:p>
        </p:txBody>
      </p:sp>
      <p:sp>
        <p:nvSpPr>
          <p:cNvPr id="10"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Main action areas</a:t>
            </a:r>
            <a:r>
              <a:rPr lang="en-US" sz="2000" b="1" dirty="0">
                <a:solidFill>
                  <a:srgbClr val="C00000"/>
                </a:solidFill>
                <a:latin typeface="Arial" charset="0"/>
              </a:rPr>
              <a:t> - </a:t>
            </a:r>
            <a:r>
              <a:rPr lang="en-US" sz="2000" b="1" dirty="0">
                <a:latin typeface="Arial" charset="0"/>
              </a:rPr>
              <a:t>Supply oriented activities</a:t>
            </a:r>
          </a:p>
        </p:txBody>
      </p:sp>
      <p:pic>
        <p:nvPicPr>
          <p:cNvPr id="8194" name="Picture 2" descr="https://encrypted-tbn2.gstatic.com/images?q=tbn:ANd9GcQG_qO1TT_RLTisrC7XbTZv1F2W82sDwAtocIEEM26gsa69fr9yUQ">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16262" y="4941168"/>
            <a:ext cx="2581275" cy="1581151"/>
          </a:xfrm>
          <a:prstGeom prst="rect">
            <a:avLst/>
          </a:prstGeom>
          <a:noFill/>
          <a:extLst>
            <a:ext uri="{909E8E84-426E-40DD-AFC4-6F175D3DCCD1}">
              <a14:hiddenFill xmlns:a14="http://schemas.microsoft.com/office/drawing/2010/main">
                <a:solidFill>
                  <a:srgbClr val="FFFFFF"/>
                </a:solidFill>
              </a14:hiddenFill>
            </a:ext>
          </a:extLst>
        </p:spPr>
      </p:pic>
      <p:sp>
        <p:nvSpPr>
          <p:cNvPr id="7" name="6 Rectángulo"/>
          <p:cNvSpPr/>
          <p:nvPr/>
        </p:nvSpPr>
        <p:spPr>
          <a:xfrm>
            <a:off x="1473622" y="2696856"/>
            <a:ext cx="4266554" cy="1015663"/>
          </a:xfrm>
          <a:prstGeom prst="rect">
            <a:avLst/>
          </a:prstGeom>
          <a:noFill/>
        </p:spPr>
        <p:txBody>
          <a:bodyPr wrap="none" lIns="91440" tIns="45720" rIns="91440" bIns="45720">
            <a:spAutoFit/>
          </a:bodyPr>
          <a:lstStyle/>
          <a:p>
            <a:pPr algn="ctr"/>
            <a:r>
              <a:rPr lang="es-ES" sz="2000" b="1" cap="all" dirty="0">
                <a:ln w="9000" cmpd="sng">
                  <a:solidFill>
                    <a:schemeClr val="accent4">
                      <a:shade val="50000"/>
                      <a:satMod val="120000"/>
                    </a:schemeClr>
                  </a:solidFill>
                  <a:prstDash val="solid"/>
                </a:ln>
                <a:effectLst>
                  <a:reflection blurRad="12700" stA="28000" endPos="45000" dist="1000" dir="5400000" sy="-100000" algn="bl" rotWithShape="0"/>
                </a:effectLst>
              </a:rPr>
              <a:t>FOMIT</a:t>
            </a:r>
          </a:p>
          <a:p>
            <a:pPr algn="ctr"/>
            <a:r>
              <a:rPr lang="es-ES" sz="2000" b="1" cap="all" dirty="0">
                <a:ln w="9000" cmpd="sng">
                  <a:solidFill>
                    <a:schemeClr val="accent4">
                      <a:shade val="50000"/>
                      <a:satMod val="120000"/>
                    </a:schemeClr>
                  </a:solidFill>
                  <a:prstDash val="solid"/>
                </a:ln>
                <a:effectLst>
                  <a:reflection blurRad="12700" stA="28000" endPos="45000" dist="1000" dir="5400000" sy="-100000" algn="bl" rotWithShape="0"/>
                </a:effectLst>
              </a:rPr>
              <a:t>MODERNIZATION OF TOURISM</a:t>
            </a:r>
          </a:p>
          <a:p>
            <a:pPr algn="ctr"/>
            <a:r>
              <a:rPr lang="es-ES" sz="2000" b="1" cap="all" dirty="0">
                <a:ln w="9000" cmpd="sng">
                  <a:solidFill>
                    <a:schemeClr val="accent4">
                      <a:shade val="50000"/>
                      <a:satMod val="120000"/>
                    </a:schemeClr>
                  </a:solidFill>
                  <a:prstDash val="solid"/>
                </a:ln>
                <a:effectLst>
                  <a:reflection blurRad="12700" stA="28000" endPos="45000" dist="1000" dir="5400000" sy="-100000" algn="bl" rotWithShape="0"/>
                </a:effectLst>
              </a:rPr>
              <a:t>INFRASTRUCTURES</a:t>
            </a:r>
          </a:p>
        </p:txBody>
      </p:sp>
      <p:sp>
        <p:nvSpPr>
          <p:cNvPr id="8" name="7 Rectángulo"/>
          <p:cNvSpPr/>
          <p:nvPr/>
        </p:nvSpPr>
        <p:spPr>
          <a:xfrm>
            <a:off x="6281783" y="2849255"/>
            <a:ext cx="3638175" cy="707886"/>
          </a:xfrm>
          <a:prstGeom prst="rect">
            <a:avLst/>
          </a:prstGeom>
          <a:noFill/>
        </p:spPr>
        <p:txBody>
          <a:bodyPr wrap="none" lIns="91440" tIns="45720" rIns="91440" bIns="45720">
            <a:spAutoFit/>
          </a:bodyPr>
          <a:lstStyle/>
          <a:p>
            <a:pPr algn="ctr"/>
            <a:r>
              <a:rPr lang="es-ES" sz="2000" b="1" cap="all" dirty="0">
                <a:ln w="9000" cmpd="sng">
                  <a:solidFill>
                    <a:schemeClr val="accent4">
                      <a:shade val="50000"/>
                      <a:satMod val="120000"/>
                    </a:schemeClr>
                  </a:solidFill>
                  <a:prstDash val="solid"/>
                </a:ln>
                <a:effectLst>
                  <a:reflection blurRad="12700" stA="28000" endPos="45000" dist="1000" dir="5400000" sy="-100000" algn="bl" rotWithShape="0"/>
                </a:effectLst>
              </a:rPr>
              <a:t>EMPRENDETUR</a:t>
            </a:r>
          </a:p>
          <a:p>
            <a:pPr algn="ctr"/>
            <a:r>
              <a:rPr lang="es-ES" sz="2000" b="1" cap="all" dirty="0">
                <a:ln w="9000" cmpd="sng">
                  <a:solidFill>
                    <a:schemeClr val="accent4">
                      <a:shade val="50000"/>
                      <a:satMod val="120000"/>
                    </a:schemeClr>
                  </a:solidFill>
                  <a:prstDash val="solid"/>
                </a:ln>
                <a:effectLst>
                  <a:reflection blurRad="12700" stA="28000" endPos="45000" dist="1000" dir="5400000" sy="-100000" algn="bl" rotWithShape="0"/>
                </a:effectLst>
              </a:rPr>
              <a:t>INTERNACIONALIZATION</a:t>
            </a:r>
          </a:p>
        </p:txBody>
      </p:sp>
      <p:sp>
        <p:nvSpPr>
          <p:cNvPr id="9" name="Text Box 8"/>
          <p:cNvSpPr txBox="1">
            <a:spLocks noChangeArrowheads="1"/>
          </p:cNvSpPr>
          <p:nvPr/>
        </p:nvSpPr>
        <p:spPr bwMode="auto">
          <a:xfrm>
            <a:off x="6186847" y="4194670"/>
            <a:ext cx="3828040" cy="861774"/>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s-ES" altLang="es-ES" sz="2000" b="1" dirty="0">
                <a:solidFill>
                  <a:srgbClr val="F23D04"/>
                </a:solidFill>
                <a:latin typeface="DIN" charset="0"/>
              </a:rPr>
              <a:t>33 </a:t>
            </a:r>
            <a:r>
              <a:rPr lang="es-ES" altLang="es-ES" sz="2000" b="1" dirty="0" err="1">
                <a:solidFill>
                  <a:srgbClr val="F23D04"/>
                </a:solidFill>
                <a:latin typeface="DIN" charset="0"/>
              </a:rPr>
              <a:t>million</a:t>
            </a:r>
            <a:r>
              <a:rPr lang="es-ES" altLang="es-ES" sz="2000" b="1" dirty="0">
                <a:solidFill>
                  <a:srgbClr val="F23D04"/>
                </a:solidFill>
                <a:latin typeface="DIN" charset="0"/>
              </a:rPr>
              <a:t> euros in  </a:t>
            </a:r>
          </a:p>
          <a:p>
            <a:pPr algn="ctr">
              <a:spcBef>
                <a:spcPct val="50000"/>
              </a:spcBef>
            </a:pPr>
            <a:r>
              <a:rPr lang="es-ES" altLang="es-ES" sz="2000" b="1" dirty="0">
                <a:solidFill>
                  <a:srgbClr val="F23D04"/>
                </a:solidFill>
                <a:latin typeface="DIN" charset="0"/>
              </a:rPr>
              <a:t>2014 and 2015</a:t>
            </a:r>
          </a:p>
        </p:txBody>
      </p:sp>
      <p:pic>
        <p:nvPicPr>
          <p:cNvPr id="1026" name="Picture 2" descr="http://www.segittur.es/opencms/export/sites/segitur/.content/galerias/logotipos/Programa-Emprendetur.jpg">
            <a:hlinkClick r:id="rId5"/>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32750" b="32750"/>
          <a:stretch/>
        </p:blipFill>
        <p:spPr bwMode="auto">
          <a:xfrm>
            <a:off x="5945005" y="5259392"/>
            <a:ext cx="4173165" cy="1079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514838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Main action areas</a:t>
            </a:r>
            <a:r>
              <a:rPr lang="en-US" sz="2200" b="1" dirty="0">
                <a:latin typeface="Arial" charset="0"/>
              </a:rPr>
              <a:t> </a:t>
            </a:r>
            <a:r>
              <a:rPr lang="en-US" sz="2000" b="1" dirty="0">
                <a:latin typeface="Arial" charset="0"/>
              </a:rPr>
              <a:t>Supply oriented activities</a:t>
            </a:r>
          </a:p>
        </p:txBody>
      </p:sp>
      <p:sp>
        <p:nvSpPr>
          <p:cNvPr id="6" name="5 CuadroTexto"/>
          <p:cNvSpPr txBox="1"/>
          <p:nvPr/>
        </p:nvSpPr>
        <p:spPr>
          <a:xfrm>
            <a:off x="1877058" y="4437113"/>
            <a:ext cx="8437884" cy="2246769"/>
          </a:xfrm>
          <a:prstGeom prst="rect">
            <a:avLst/>
          </a:prstGeom>
          <a:noFill/>
        </p:spPr>
        <p:txBody>
          <a:bodyPr wrap="square" rtlCol="0">
            <a:spAutoFit/>
          </a:bodyPr>
          <a:lstStyle/>
          <a:p>
            <a:r>
              <a:rPr lang="en-US" sz="1400" b="1" dirty="0"/>
              <a:t>What is a Product Club? </a:t>
            </a:r>
          </a:p>
          <a:p>
            <a:pPr marL="285750" indent="-285750">
              <a:buClr>
                <a:srgbClr val="FF0000"/>
              </a:buClr>
              <a:buFont typeface="Arial" panose="020B0604020202020204" pitchFamily="34" charset="0"/>
              <a:buChar char="•"/>
            </a:pPr>
            <a:r>
              <a:rPr lang="en-US" sz="1400" dirty="0"/>
              <a:t>A strategic alliance among tourism managers, businesses, institutions to create and manage a sustainable tourism product</a:t>
            </a:r>
          </a:p>
          <a:p>
            <a:pPr marL="285750" indent="-285750">
              <a:buClr>
                <a:srgbClr val="FF0000"/>
              </a:buClr>
              <a:buFont typeface="Arial" panose="020B0604020202020204" pitchFamily="34" charset="0"/>
              <a:buChar char="•"/>
            </a:pPr>
            <a:r>
              <a:rPr lang="en-US" sz="1400" dirty="0"/>
              <a:t>A Set of well-structured tourist services</a:t>
            </a:r>
          </a:p>
          <a:p>
            <a:pPr marL="285750" indent="-285750">
              <a:buClr>
                <a:srgbClr val="FF0000"/>
              </a:buClr>
              <a:buFont typeface="Arial" panose="020B0604020202020204" pitchFamily="34" charset="0"/>
              <a:buChar char="•"/>
            </a:pPr>
            <a:r>
              <a:rPr lang="en-US" sz="1400" dirty="0"/>
              <a:t>Guarantee for consumers</a:t>
            </a:r>
          </a:p>
          <a:p>
            <a:pPr marL="285750" indent="-285750">
              <a:buClr>
                <a:srgbClr val="FF0000"/>
              </a:buClr>
              <a:buFont typeface="Arial" panose="020B0604020202020204" pitchFamily="34" charset="0"/>
              <a:buChar char="•"/>
            </a:pPr>
            <a:r>
              <a:rPr lang="en-US" sz="1400" dirty="0"/>
              <a:t>Association of businesses</a:t>
            </a:r>
          </a:p>
          <a:p>
            <a:pPr marL="285750" indent="-285750">
              <a:buClr>
                <a:srgbClr val="FF0000"/>
              </a:buClr>
              <a:buFont typeface="Arial" panose="020B0604020202020204" pitchFamily="34" charset="0"/>
              <a:buChar char="•"/>
            </a:pPr>
            <a:r>
              <a:rPr lang="en-US" sz="1400" dirty="0"/>
              <a:t>A method of </a:t>
            </a:r>
            <a:r>
              <a:rPr lang="en-US" sz="1400" dirty="0" err="1"/>
              <a:t>planification</a:t>
            </a:r>
            <a:r>
              <a:rPr lang="en-US" sz="1400" dirty="0"/>
              <a:t> and promotion</a:t>
            </a:r>
          </a:p>
          <a:p>
            <a:pPr marL="285750" indent="-285750">
              <a:buClr>
                <a:srgbClr val="FF0000"/>
              </a:buClr>
              <a:buFont typeface="Arial" panose="020B0604020202020204" pitchFamily="34" charset="0"/>
              <a:buChar char="•"/>
            </a:pPr>
            <a:endParaRPr lang="en-US" sz="1400" dirty="0"/>
          </a:p>
          <a:p>
            <a:r>
              <a:rPr lang="en-US" sz="1400" b="1" dirty="0"/>
              <a:t>Objective</a:t>
            </a:r>
          </a:p>
          <a:p>
            <a:pPr marL="285750" indent="-285750">
              <a:buClr>
                <a:srgbClr val="FF0000"/>
              </a:buClr>
              <a:buFont typeface="Arial" panose="020B0604020202020204" pitchFamily="34" charset="0"/>
              <a:buChar char="•"/>
            </a:pPr>
            <a:r>
              <a:rPr lang="en-US" sz="1400" dirty="0"/>
              <a:t>Ensure the quality and sustainability of best products and promote them in an efficient manner</a:t>
            </a:r>
          </a:p>
        </p:txBody>
      </p:sp>
      <p:sp>
        <p:nvSpPr>
          <p:cNvPr id="37" name="Rectangle 11"/>
          <p:cNvSpPr>
            <a:spLocks noChangeArrowheads="1"/>
          </p:cNvSpPr>
          <p:nvPr/>
        </p:nvSpPr>
        <p:spPr bwMode="auto">
          <a:xfrm>
            <a:off x="1524000" y="1674864"/>
            <a:ext cx="9144000" cy="3877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a:solidFill>
                  <a:schemeClr val="tx1"/>
                </a:solidFill>
                <a:latin typeface="Arial" pitchFamily="34" charset="0"/>
                <a:cs typeface="Arial" pitchFamily="34" charset="0"/>
              </a:defRPr>
            </a:lvl1pPr>
            <a:lvl2pPr marL="800100" indent="-342900">
              <a:defRPr>
                <a:solidFill>
                  <a:schemeClr val="tx1"/>
                </a:solidFill>
                <a:latin typeface="Arial" pitchFamily="34" charset="0"/>
                <a:cs typeface="Arial" pitchFamily="34" charset="0"/>
              </a:defRPr>
            </a:lvl2pPr>
            <a:lvl3pPr marL="1257300" indent="-342900">
              <a:defRPr>
                <a:solidFill>
                  <a:schemeClr val="tx1"/>
                </a:solidFill>
                <a:latin typeface="Arial" pitchFamily="34" charset="0"/>
                <a:cs typeface="Arial" pitchFamily="34" charset="0"/>
              </a:defRPr>
            </a:lvl3pPr>
            <a:lvl4pPr marL="1714500" indent="-342900">
              <a:defRPr>
                <a:solidFill>
                  <a:schemeClr val="tx1"/>
                </a:solidFill>
                <a:latin typeface="Arial" pitchFamily="34" charset="0"/>
                <a:cs typeface="Arial" pitchFamily="34" charset="0"/>
              </a:defRPr>
            </a:lvl4pPr>
            <a:lvl5pPr marL="2171700" indent="-342900">
              <a:defRPr>
                <a:solidFill>
                  <a:schemeClr val="tx1"/>
                </a:solidFill>
                <a:latin typeface="Arial" pitchFamily="34" charset="0"/>
                <a:cs typeface="Arial" pitchFamily="34" charset="0"/>
              </a:defRPr>
            </a:lvl5pPr>
            <a:lvl6pPr marL="2628900" indent="-342900" fontAlgn="base">
              <a:spcBef>
                <a:spcPct val="0"/>
              </a:spcBef>
              <a:spcAft>
                <a:spcPct val="0"/>
              </a:spcAft>
              <a:defRPr>
                <a:solidFill>
                  <a:schemeClr val="tx1"/>
                </a:solidFill>
                <a:latin typeface="Arial" pitchFamily="34" charset="0"/>
                <a:cs typeface="Arial" pitchFamily="34" charset="0"/>
              </a:defRPr>
            </a:lvl6pPr>
            <a:lvl7pPr marL="3086100" indent="-342900" fontAlgn="base">
              <a:spcBef>
                <a:spcPct val="0"/>
              </a:spcBef>
              <a:spcAft>
                <a:spcPct val="0"/>
              </a:spcAft>
              <a:defRPr>
                <a:solidFill>
                  <a:schemeClr val="tx1"/>
                </a:solidFill>
                <a:latin typeface="Arial" pitchFamily="34" charset="0"/>
                <a:cs typeface="Arial" pitchFamily="34" charset="0"/>
              </a:defRPr>
            </a:lvl7pPr>
            <a:lvl8pPr marL="3543300" indent="-342900" fontAlgn="base">
              <a:spcBef>
                <a:spcPct val="0"/>
              </a:spcBef>
              <a:spcAft>
                <a:spcPct val="0"/>
              </a:spcAft>
              <a:defRPr>
                <a:solidFill>
                  <a:schemeClr val="tx1"/>
                </a:solidFill>
                <a:latin typeface="Arial" pitchFamily="34" charset="0"/>
                <a:cs typeface="Arial" pitchFamily="34" charset="0"/>
              </a:defRPr>
            </a:lvl8pPr>
            <a:lvl9pPr marL="4000500" indent="-342900" fontAlgn="base">
              <a:spcBef>
                <a:spcPct val="0"/>
              </a:spcBef>
              <a:spcAft>
                <a:spcPct val="0"/>
              </a:spcAft>
              <a:defRPr>
                <a:solidFill>
                  <a:schemeClr val="tx1"/>
                </a:solidFill>
                <a:latin typeface="Arial" pitchFamily="34" charset="0"/>
                <a:cs typeface="Arial" pitchFamily="34" charset="0"/>
              </a:defRPr>
            </a:lvl9pPr>
          </a:lstStyle>
          <a:p>
            <a:pPr algn="ctr">
              <a:lnSpc>
                <a:spcPct val="80000"/>
              </a:lnSpc>
              <a:spcBef>
                <a:spcPct val="20000"/>
              </a:spcBef>
            </a:pPr>
            <a:r>
              <a:rPr lang="es-ES" altLang="es-ES" sz="2400" b="1" dirty="0">
                <a:solidFill>
                  <a:srgbClr val="E71C03"/>
                </a:solidFill>
              </a:rPr>
              <a:t>STRUCTURED PRODUCT CLUBS</a:t>
            </a:r>
          </a:p>
        </p:txBody>
      </p:sp>
      <p:graphicFrame>
        <p:nvGraphicFramePr>
          <p:cNvPr id="36" name="35 Diagrama"/>
          <p:cNvGraphicFramePr/>
          <p:nvPr/>
        </p:nvGraphicFramePr>
        <p:xfrm>
          <a:off x="1691680" y="980728"/>
          <a:ext cx="8808640" cy="5461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893417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Main action areas</a:t>
            </a:r>
            <a:r>
              <a:rPr lang="en-US" sz="2000" b="1" dirty="0">
                <a:solidFill>
                  <a:srgbClr val="C00000"/>
                </a:solidFill>
                <a:latin typeface="Arial" charset="0"/>
              </a:rPr>
              <a:t> </a:t>
            </a:r>
            <a:r>
              <a:rPr lang="en-US" sz="2000" b="1" dirty="0">
                <a:latin typeface="Arial" charset="0"/>
              </a:rPr>
              <a:t>Supply oriented activities</a:t>
            </a:r>
          </a:p>
        </p:txBody>
      </p:sp>
      <p:sp>
        <p:nvSpPr>
          <p:cNvPr id="5" name="Rectangle 11"/>
          <p:cNvSpPr>
            <a:spLocks noChangeArrowheads="1"/>
          </p:cNvSpPr>
          <p:nvPr/>
        </p:nvSpPr>
        <p:spPr bwMode="auto">
          <a:xfrm>
            <a:off x="1524000" y="1674864"/>
            <a:ext cx="9144000" cy="3877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a:solidFill>
                  <a:schemeClr val="tx1"/>
                </a:solidFill>
                <a:latin typeface="Arial" pitchFamily="34" charset="0"/>
                <a:cs typeface="Arial" pitchFamily="34" charset="0"/>
              </a:defRPr>
            </a:lvl1pPr>
            <a:lvl2pPr marL="800100" indent="-342900">
              <a:defRPr>
                <a:solidFill>
                  <a:schemeClr val="tx1"/>
                </a:solidFill>
                <a:latin typeface="Arial" pitchFamily="34" charset="0"/>
                <a:cs typeface="Arial" pitchFamily="34" charset="0"/>
              </a:defRPr>
            </a:lvl2pPr>
            <a:lvl3pPr marL="1257300" indent="-342900">
              <a:defRPr>
                <a:solidFill>
                  <a:schemeClr val="tx1"/>
                </a:solidFill>
                <a:latin typeface="Arial" pitchFamily="34" charset="0"/>
                <a:cs typeface="Arial" pitchFamily="34" charset="0"/>
              </a:defRPr>
            </a:lvl3pPr>
            <a:lvl4pPr marL="1714500" indent="-342900">
              <a:defRPr>
                <a:solidFill>
                  <a:schemeClr val="tx1"/>
                </a:solidFill>
                <a:latin typeface="Arial" pitchFamily="34" charset="0"/>
                <a:cs typeface="Arial" pitchFamily="34" charset="0"/>
              </a:defRPr>
            </a:lvl4pPr>
            <a:lvl5pPr marL="2171700" indent="-342900">
              <a:defRPr>
                <a:solidFill>
                  <a:schemeClr val="tx1"/>
                </a:solidFill>
                <a:latin typeface="Arial" pitchFamily="34" charset="0"/>
                <a:cs typeface="Arial" pitchFamily="34" charset="0"/>
              </a:defRPr>
            </a:lvl5pPr>
            <a:lvl6pPr marL="2628900" indent="-342900" fontAlgn="base">
              <a:spcBef>
                <a:spcPct val="0"/>
              </a:spcBef>
              <a:spcAft>
                <a:spcPct val="0"/>
              </a:spcAft>
              <a:defRPr>
                <a:solidFill>
                  <a:schemeClr val="tx1"/>
                </a:solidFill>
                <a:latin typeface="Arial" pitchFamily="34" charset="0"/>
                <a:cs typeface="Arial" pitchFamily="34" charset="0"/>
              </a:defRPr>
            </a:lvl6pPr>
            <a:lvl7pPr marL="3086100" indent="-342900" fontAlgn="base">
              <a:spcBef>
                <a:spcPct val="0"/>
              </a:spcBef>
              <a:spcAft>
                <a:spcPct val="0"/>
              </a:spcAft>
              <a:defRPr>
                <a:solidFill>
                  <a:schemeClr val="tx1"/>
                </a:solidFill>
                <a:latin typeface="Arial" pitchFamily="34" charset="0"/>
                <a:cs typeface="Arial" pitchFamily="34" charset="0"/>
              </a:defRPr>
            </a:lvl7pPr>
            <a:lvl8pPr marL="3543300" indent="-342900" fontAlgn="base">
              <a:spcBef>
                <a:spcPct val="0"/>
              </a:spcBef>
              <a:spcAft>
                <a:spcPct val="0"/>
              </a:spcAft>
              <a:defRPr>
                <a:solidFill>
                  <a:schemeClr val="tx1"/>
                </a:solidFill>
                <a:latin typeface="Arial" pitchFamily="34" charset="0"/>
                <a:cs typeface="Arial" pitchFamily="34" charset="0"/>
              </a:defRPr>
            </a:lvl8pPr>
            <a:lvl9pPr marL="4000500" indent="-342900" fontAlgn="base">
              <a:spcBef>
                <a:spcPct val="0"/>
              </a:spcBef>
              <a:spcAft>
                <a:spcPct val="0"/>
              </a:spcAft>
              <a:defRPr>
                <a:solidFill>
                  <a:schemeClr val="tx1"/>
                </a:solidFill>
                <a:latin typeface="Arial" pitchFamily="34" charset="0"/>
                <a:cs typeface="Arial" pitchFamily="34" charset="0"/>
              </a:defRPr>
            </a:lvl9pPr>
          </a:lstStyle>
          <a:p>
            <a:pPr algn="ctr">
              <a:lnSpc>
                <a:spcPct val="80000"/>
              </a:lnSpc>
              <a:spcBef>
                <a:spcPct val="20000"/>
              </a:spcBef>
            </a:pPr>
            <a:r>
              <a:rPr lang="es-ES" altLang="es-ES" sz="2400" b="1" dirty="0">
                <a:solidFill>
                  <a:srgbClr val="E71C03"/>
                </a:solidFill>
              </a:rPr>
              <a:t>STRUCTURED PRODUCT CLUBS</a:t>
            </a:r>
          </a:p>
        </p:txBody>
      </p:sp>
      <p:pic>
        <p:nvPicPr>
          <p:cNvPr id="614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5982" t="19161" r="27050" b="21484"/>
          <a:stretch/>
        </p:blipFill>
        <p:spPr bwMode="auto">
          <a:xfrm>
            <a:off x="2207569" y="2420888"/>
            <a:ext cx="3732081" cy="377311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3" name="22 Rectángulo"/>
          <p:cNvSpPr/>
          <p:nvPr/>
        </p:nvSpPr>
        <p:spPr>
          <a:xfrm>
            <a:off x="6984336" y="2384386"/>
            <a:ext cx="2606163" cy="400110"/>
          </a:xfrm>
          <a:prstGeom prst="rect">
            <a:avLst/>
          </a:prstGeom>
          <a:noFill/>
        </p:spPr>
        <p:txBody>
          <a:bodyPr wrap="none" lIns="91440" tIns="45720" rIns="91440" bIns="45720">
            <a:spAutoFit/>
          </a:bodyPr>
          <a:lstStyle/>
          <a:p>
            <a:pPr algn="ctr"/>
            <a:r>
              <a:rPr lang="es-ES" sz="2000" b="1" cap="all" dirty="0">
                <a:ln w="9000" cmpd="sng">
                  <a:solidFill>
                    <a:schemeClr val="accent4">
                      <a:shade val="50000"/>
                      <a:satMod val="120000"/>
                    </a:schemeClr>
                  </a:solidFill>
                  <a:prstDash val="solid"/>
                </a:ln>
                <a:effectLst>
                  <a:reflection blurRad="12700" stA="28000" endPos="45000" dist="1000" dir="5400000" sy="-100000" algn="bl" rotWithShape="0"/>
                </a:effectLst>
              </a:rPr>
              <a:t>ECOTURISM CLUB</a:t>
            </a:r>
          </a:p>
        </p:txBody>
      </p:sp>
      <p:sp>
        <p:nvSpPr>
          <p:cNvPr id="34" name="Text Box 8"/>
          <p:cNvSpPr txBox="1">
            <a:spLocks noChangeArrowheads="1"/>
          </p:cNvSpPr>
          <p:nvPr/>
        </p:nvSpPr>
        <p:spPr bwMode="auto">
          <a:xfrm>
            <a:off x="6483111" y="3356992"/>
            <a:ext cx="3828040" cy="1477328"/>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s-ES" altLang="es-ES" sz="2000" b="1" dirty="0">
                <a:solidFill>
                  <a:srgbClr val="F23D04"/>
                </a:solidFill>
                <a:latin typeface="DIN" charset="0"/>
              </a:rPr>
              <a:t>47 UNESCO </a:t>
            </a:r>
            <a:r>
              <a:rPr lang="es-ES" altLang="es-ES" sz="2000" b="1" dirty="0" err="1">
                <a:solidFill>
                  <a:srgbClr val="F23D04"/>
                </a:solidFill>
                <a:latin typeface="DIN" charset="0"/>
              </a:rPr>
              <a:t>Biosphere</a:t>
            </a:r>
            <a:r>
              <a:rPr lang="es-ES" altLang="es-ES" sz="2000" b="1" dirty="0">
                <a:solidFill>
                  <a:srgbClr val="F23D04"/>
                </a:solidFill>
                <a:latin typeface="DIN" charset="0"/>
              </a:rPr>
              <a:t> reserves (2</a:t>
            </a:r>
            <a:r>
              <a:rPr lang="es-ES" altLang="es-ES" sz="1200" b="1" dirty="0">
                <a:solidFill>
                  <a:srgbClr val="F23D04"/>
                </a:solidFill>
                <a:latin typeface="DIN" charset="0"/>
              </a:rPr>
              <a:t>nd</a:t>
            </a:r>
            <a:r>
              <a:rPr lang="es-ES" altLang="es-ES" sz="2000" b="1" dirty="0">
                <a:solidFill>
                  <a:srgbClr val="F23D04"/>
                </a:solidFill>
                <a:latin typeface="DIN" charset="0"/>
              </a:rPr>
              <a:t>  in </a:t>
            </a:r>
            <a:r>
              <a:rPr lang="es-ES" altLang="es-ES" sz="2000" b="1" dirty="0" err="1">
                <a:solidFill>
                  <a:srgbClr val="F23D04"/>
                </a:solidFill>
                <a:latin typeface="DIN" charset="0"/>
              </a:rPr>
              <a:t>the</a:t>
            </a:r>
            <a:r>
              <a:rPr lang="es-ES" altLang="es-ES" sz="2000" b="1" dirty="0">
                <a:solidFill>
                  <a:srgbClr val="F23D04"/>
                </a:solidFill>
                <a:latin typeface="DIN" charset="0"/>
              </a:rPr>
              <a:t> </a:t>
            </a:r>
            <a:r>
              <a:rPr lang="es-ES" altLang="es-ES" sz="2000" b="1" dirty="0" err="1">
                <a:solidFill>
                  <a:srgbClr val="F23D04"/>
                </a:solidFill>
                <a:latin typeface="DIN" charset="0"/>
              </a:rPr>
              <a:t>world</a:t>
            </a:r>
            <a:r>
              <a:rPr lang="es-ES" altLang="es-ES" sz="2000" b="1" dirty="0">
                <a:solidFill>
                  <a:srgbClr val="F23D04"/>
                </a:solidFill>
                <a:latin typeface="DIN" charset="0"/>
              </a:rPr>
              <a:t>)</a:t>
            </a:r>
          </a:p>
          <a:p>
            <a:pPr algn="ctr">
              <a:spcBef>
                <a:spcPct val="50000"/>
              </a:spcBef>
            </a:pPr>
            <a:r>
              <a:rPr lang="es-ES" altLang="es-ES" sz="2000" b="1" dirty="0">
                <a:solidFill>
                  <a:srgbClr val="F23D04"/>
                </a:solidFill>
                <a:latin typeface="DIN" charset="0"/>
              </a:rPr>
              <a:t>More </a:t>
            </a:r>
            <a:r>
              <a:rPr lang="es-ES" altLang="es-ES" sz="2000" b="1" dirty="0" err="1">
                <a:solidFill>
                  <a:srgbClr val="F23D04"/>
                </a:solidFill>
                <a:latin typeface="DIN" charset="0"/>
              </a:rPr>
              <a:t>than</a:t>
            </a:r>
            <a:r>
              <a:rPr lang="es-ES" altLang="es-ES" sz="2000" b="1" dirty="0">
                <a:solidFill>
                  <a:srgbClr val="F23D04"/>
                </a:solidFill>
                <a:latin typeface="DIN" charset="0"/>
              </a:rPr>
              <a:t> 400 </a:t>
            </a:r>
            <a:r>
              <a:rPr lang="es-ES" altLang="es-ES" sz="2000" b="1" dirty="0" err="1">
                <a:solidFill>
                  <a:srgbClr val="F23D04"/>
                </a:solidFill>
                <a:latin typeface="DIN" charset="0"/>
              </a:rPr>
              <a:t>businesses</a:t>
            </a:r>
            <a:r>
              <a:rPr lang="es-ES" altLang="es-ES" sz="2000" b="1" dirty="0">
                <a:solidFill>
                  <a:srgbClr val="F23D04"/>
                </a:solidFill>
                <a:latin typeface="DIN" charset="0"/>
              </a:rPr>
              <a:t> in </a:t>
            </a:r>
            <a:r>
              <a:rPr lang="es-ES" altLang="es-ES" sz="2000" b="1" dirty="0" err="1">
                <a:solidFill>
                  <a:srgbClr val="F23D04"/>
                </a:solidFill>
                <a:latin typeface="DIN" charset="0"/>
              </a:rPr>
              <a:t>Spain</a:t>
            </a:r>
            <a:r>
              <a:rPr lang="es-ES" altLang="es-ES" sz="2000" b="1" dirty="0">
                <a:solidFill>
                  <a:srgbClr val="F23D04"/>
                </a:solidFill>
                <a:latin typeface="DIN" charset="0"/>
              </a:rPr>
              <a:t> </a:t>
            </a:r>
            <a:r>
              <a:rPr lang="es-ES" altLang="es-ES" sz="2000" b="1" dirty="0" err="1">
                <a:solidFill>
                  <a:srgbClr val="F23D04"/>
                </a:solidFill>
                <a:latin typeface="DIN" charset="0"/>
              </a:rPr>
              <a:t>attached</a:t>
            </a:r>
            <a:endParaRPr lang="es-ES" altLang="es-ES" sz="2000" b="1" dirty="0">
              <a:solidFill>
                <a:srgbClr val="F23D04"/>
              </a:solidFill>
              <a:latin typeface="DIN" charset="0"/>
            </a:endParaRPr>
          </a:p>
        </p:txBody>
      </p:sp>
      <p:pic>
        <p:nvPicPr>
          <p:cNvPr id="717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80808" y="5128494"/>
            <a:ext cx="2299568" cy="12528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460261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3590" name="Picture 6" descr="logo-princip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7832" y="5495329"/>
            <a:ext cx="3559175" cy="1096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3591" name="Picture 7" descr="ruta vin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91545" y="3212976"/>
            <a:ext cx="3992563" cy="243205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Main action areas</a:t>
            </a:r>
            <a:r>
              <a:rPr lang="en-US" sz="2000" b="1" dirty="0">
                <a:solidFill>
                  <a:srgbClr val="C00000"/>
                </a:solidFill>
                <a:latin typeface="Arial" charset="0"/>
              </a:rPr>
              <a:t> </a:t>
            </a:r>
            <a:r>
              <a:rPr lang="en-US" sz="2000" b="1" dirty="0">
                <a:latin typeface="Arial" charset="0"/>
              </a:rPr>
              <a:t>Supply oriented activities</a:t>
            </a:r>
          </a:p>
        </p:txBody>
      </p:sp>
      <p:sp>
        <p:nvSpPr>
          <p:cNvPr id="7" name="Rectangle 11"/>
          <p:cNvSpPr>
            <a:spLocks noChangeArrowheads="1"/>
          </p:cNvSpPr>
          <p:nvPr/>
        </p:nvSpPr>
        <p:spPr bwMode="auto">
          <a:xfrm>
            <a:off x="1524000" y="1674864"/>
            <a:ext cx="9144000" cy="3877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a:solidFill>
                  <a:schemeClr val="tx1"/>
                </a:solidFill>
                <a:latin typeface="Arial" pitchFamily="34" charset="0"/>
                <a:cs typeface="Arial" pitchFamily="34" charset="0"/>
              </a:defRPr>
            </a:lvl1pPr>
            <a:lvl2pPr marL="800100" indent="-342900">
              <a:defRPr>
                <a:solidFill>
                  <a:schemeClr val="tx1"/>
                </a:solidFill>
                <a:latin typeface="Arial" pitchFamily="34" charset="0"/>
                <a:cs typeface="Arial" pitchFamily="34" charset="0"/>
              </a:defRPr>
            </a:lvl2pPr>
            <a:lvl3pPr marL="1257300" indent="-342900">
              <a:defRPr>
                <a:solidFill>
                  <a:schemeClr val="tx1"/>
                </a:solidFill>
                <a:latin typeface="Arial" pitchFamily="34" charset="0"/>
                <a:cs typeface="Arial" pitchFamily="34" charset="0"/>
              </a:defRPr>
            </a:lvl3pPr>
            <a:lvl4pPr marL="1714500" indent="-342900">
              <a:defRPr>
                <a:solidFill>
                  <a:schemeClr val="tx1"/>
                </a:solidFill>
                <a:latin typeface="Arial" pitchFamily="34" charset="0"/>
                <a:cs typeface="Arial" pitchFamily="34" charset="0"/>
              </a:defRPr>
            </a:lvl4pPr>
            <a:lvl5pPr marL="2171700" indent="-342900">
              <a:defRPr>
                <a:solidFill>
                  <a:schemeClr val="tx1"/>
                </a:solidFill>
                <a:latin typeface="Arial" pitchFamily="34" charset="0"/>
                <a:cs typeface="Arial" pitchFamily="34" charset="0"/>
              </a:defRPr>
            </a:lvl5pPr>
            <a:lvl6pPr marL="2628900" indent="-342900" fontAlgn="base">
              <a:spcBef>
                <a:spcPct val="0"/>
              </a:spcBef>
              <a:spcAft>
                <a:spcPct val="0"/>
              </a:spcAft>
              <a:defRPr>
                <a:solidFill>
                  <a:schemeClr val="tx1"/>
                </a:solidFill>
                <a:latin typeface="Arial" pitchFamily="34" charset="0"/>
                <a:cs typeface="Arial" pitchFamily="34" charset="0"/>
              </a:defRPr>
            </a:lvl6pPr>
            <a:lvl7pPr marL="3086100" indent="-342900" fontAlgn="base">
              <a:spcBef>
                <a:spcPct val="0"/>
              </a:spcBef>
              <a:spcAft>
                <a:spcPct val="0"/>
              </a:spcAft>
              <a:defRPr>
                <a:solidFill>
                  <a:schemeClr val="tx1"/>
                </a:solidFill>
                <a:latin typeface="Arial" pitchFamily="34" charset="0"/>
                <a:cs typeface="Arial" pitchFamily="34" charset="0"/>
              </a:defRPr>
            </a:lvl7pPr>
            <a:lvl8pPr marL="3543300" indent="-342900" fontAlgn="base">
              <a:spcBef>
                <a:spcPct val="0"/>
              </a:spcBef>
              <a:spcAft>
                <a:spcPct val="0"/>
              </a:spcAft>
              <a:defRPr>
                <a:solidFill>
                  <a:schemeClr val="tx1"/>
                </a:solidFill>
                <a:latin typeface="Arial" pitchFamily="34" charset="0"/>
                <a:cs typeface="Arial" pitchFamily="34" charset="0"/>
              </a:defRPr>
            </a:lvl8pPr>
            <a:lvl9pPr marL="4000500" indent="-342900" fontAlgn="base">
              <a:spcBef>
                <a:spcPct val="0"/>
              </a:spcBef>
              <a:spcAft>
                <a:spcPct val="0"/>
              </a:spcAft>
              <a:defRPr>
                <a:solidFill>
                  <a:schemeClr val="tx1"/>
                </a:solidFill>
                <a:latin typeface="Arial" pitchFamily="34" charset="0"/>
                <a:cs typeface="Arial" pitchFamily="34" charset="0"/>
              </a:defRPr>
            </a:lvl9pPr>
          </a:lstStyle>
          <a:p>
            <a:pPr algn="ctr">
              <a:lnSpc>
                <a:spcPct val="80000"/>
              </a:lnSpc>
              <a:spcBef>
                <a:spcPct val="20000"/>
              </a:spcBef>
            </a:pPr>
            <a:r>
              <a:rPr lang="es-ES" altLang="es-ES" sz="2400" b="1" dirty="0">
                <a:solidFill>
                  <a:srgbClr val="E71C03"/>
                </a:solidFill>
              </a:rPr>
              <a:t>STRUCTURED PRODUCT CLUBS</a:t>
            </a:r>
          </a:p>
        </p:txBody>
      </p:sp>
      <p:sp>
        <p:nvSpPr>
          <p:cNvPr id="8" name="7 Rectángulo"/>
          <p:cNvSpPr/>
          <p:nvPr/>
        </p:nvSpPr>
        <p:spPr>
          <a:xfrm>
            <a:off x="6564032" y="2384386"/>
            <a:ext cx="3446777" cy="400110"/>
          </a:xfrm>
          <a:prstGeom prst="rect">
            <a:avLst/>
          </a:prstGeom>
          <a:noFill/>
        </p:spPr>
        <p:txBody>
          <a:bodyPr wrap="none" lIns="91440" tIns="45720" rIns="91440" bIns="45720">
            <a:spAutoFit/>
          </a:bodyPr>
          <a:lstStyle/>
          <a:p>
            <a:pPr algn="ctr"/>
            <a:r>
              <a:rPr lang="es-ES" sz="2000" b="1" cap="all" dirty="0">
                <a:ln w="9000" cmpd="sng">
                  <a:solidFill>
                    <a:schemeClr val="accent4">
                      <a:shade val="50000"/>
                      <a:satMod val="120000"/>
                    </a:schemeClr>
                  </a:solidFill>
                  <a:prstDash val="solid"/>
                </a:ln>
                <a:effectLst>
                  <a:reflection blurRad="12700" stA="28000" endPos="45000" dist="1000" dir="5400000" sy="-100000" algn="bl" rotWithShape="0"/>
                </a:effectLst>
              </a:rPr>
              <a:t>WINE ROUTES OF SPAIN</a:t>
            </a:r>
          </a:p>
        </p:txBody>
      </p:sp>
      <p:sp>
        <p:nvSpPr>
          <p:cNvPr id="9" name="Text Box 8"/>
          <p:cNvSpPr txBox="1">
            <a:spLocks noChangeArrowheads="1"/>
          </p:cNvSpPr>
          <p:nvPr/>
        </p:nvSpPr>
        <p:spPr bwMode="auto">
          <a:xfrm>
            <a:off x="6483111" y="3356992"/>
            <a:ext cx="3828040" cy="1785104"/>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s-ES" altLang="es-ES" sz="2000" b="1" dirty="0">
                <a:solidFill>
                  <a:srgbClr val="F23D04"/>
                </a:solidFill>
                <a:latin typeface="DIN" charset="0"/>
              </a:rPr>
              <a:t>20 </a:t>
            </a:r>
            <a:r>
              <a:rPr lang="es-ES" altLang="es-ES" sz="2000" b="1" dirty="0" err="1">
                <a:solidFill>
                  <a:srgbClr val="F23D04"/>
                </a:solidFill>
                <a:latin typeface="DIN" charset="0"/>
              </a:rPr>
              <a:t>certified</a:t>
            </a:r>
            <a:r>
              <a:rPr lang="es-ES" altLang="es-ES" sz="2000" b="1" dirty="0">
                <a:solidFill>
                  <a:srgbClr val="F23D04"/>
                </a:solidFill>
                <a:latin typeface="DIN" charset="0"/>
              </a:rPr>
              <a:t> </a:t>
            </a:r>
            <a:r>
              <a:rPr lang="es-ES" altLang="es-ES" sz="2000" b="1" dirty="0" err="1">
                <a:solidFill>
                  <a:srgbClr val="F23D04"/>
                </a:solidFill>
                <a:latin typeface="DIN" charset="0"/>
              </a:rPr>
              <a:t>Wine</a:t>
            </a:r>
            <a:r>
              <a:rPr lang="es-ES" altLang="es-ES" sz="2000" b="1" dirty="0">
                <a:solidFill>
                  <a:srgbClr val="F23D04"/>
                </a:solidFill>
                <a:latin typeface="DIN" charset="0"/>
              </a:rPr>
              <a:t> </a:t>
            </a:r>
            <a:r>
              <a:rPr lang="es-ES" altLang="es-ES" sz="2000" b="1" dirty="0" err="1">
                <a:solidFill>
                  <a:srgbClr val="F23D04"/>
                </a:solidFill>
                <a:latin typeface="DIN" charset="0"/>
              </a:rPr>
              <a:t>Routes</a:t>
            </a:r>
            <a:endParaRPr lang="es-ES" altLang="es-ES" sz="2000" b="1" dirty="0">
              <a:solidFill>
                <a:srgbClr val="F23D04"/>
              </a:solidFill>
              <a:latin typeface="DIN" charset="0"/>
            </a:endParaRPr>
          </a:p>
          <a:p>
            <a:pPr algn="ctr">
              <a:spcBef>
                <a:spcPct val="50000"/>
              </a:spcBef>
            </a:pPr>
            <a:r>
              <a:rPr lang="es-ES" altLang="es-ES" sz="2000" b="1" dirty="0" err="1">
                <a:solidFill>
                  <a:srgbClr val="F23D04"/>
                </a:solidFill>
                <a:latin typeface="DIN" charset="0"/>
              </a:rPr>
              <a:t>Genuine</a:t>
            </a:r>
            <a:r>
              <a:rPr lang="es-ES" altLang="es-ES" sz="2000" b="1" dirty="0">
                <a:solidFill>
                  <a:srgbClr val="F23D04"/>
                </a:solidFill>
                <a:latin typeface="DIN" charset="0"/>
              </a:rPr>
              <a:t> rural </a:t>
            </a:r>
            <a:r>
              <a:rPr lang="es-ES" altLang="es-ES" sz="2000" b="1" dirty="0" err="1">
                <a:solidFill>
                  <a:srgbClr val="F23D04"/>
                </a:solidFill>
                <a:latin typeface="DIN" charset="0"/>
              </a:rPr>
              <a:t>environment</a:t>
            </a:r>
            <a:endParaRPr lang="es-ES" altLang="es-ES" sz="2000" b="1" dirty="0">
              <a:solidFill>
                <a:srgbClr val="F23D04"/>
              </a:solidFill>
              <a:latin typeface="DIN" charset="0"/>
            </a:endParaRPr>
          </a:p>
          <a:p>
            <a:pPr algn="ctr">
              <a:spcBef>
                <a:spcPct val="50000"/>
              </a:spcBef>
            </a:pPr>
            <a:r>
              <a:rPr lang="es-ES" altLang="es-ES" sz="2000" b="1" dirty="0">
                <a:solidFill>
                  <a:srgbClr val="F23D04"/>
                </a:solidFill>
                <a:latin typeface="DIN" charset="0"/>
              </a:rPr>
              <a:t>450 </a:t>
            </a:r>
            <a:r>
              <a:rPr lang="es-ES" altLang="es-ES" sz="2000" b="1" dirty="0" err="1">
                <a:solidFill>
                  <a:srgbClr val="F23D04"/>
                </a:solidFill>
                <a:latin typeface="DIN" charset="0"/>
              </a:rPr>
              <a:t>wine</a:t>
            </a:r>
            <a:r>
              <a:rPr lang="es-ES" altLang="es-ES" sz="2000" b="1" dirty="0">
                <a:solidFill>
                  <a:srgbClr val="F23D04"/>
                </a:solidFill>
                <a:latin typeface="DIN" charset="0"/>
              </a:rPr>
              <a:t> </a:t>
            </a:r>
            <a:r>
              <a:rPr lang="es-ES" altLang="es-ES" sz="2000" b="1" dirty="0" err="1">
                <a:solidFill>
                  <a:srgbClr val="F23D04"/>
                </a:solidFill>
                <a:latin typeface="DIN" charset="0"/>
              </a:rPr>
              <a:t>cellars</a:t>
            </a:r>
            <a:endParaRPr lang="es-ES" altLang="es-ES" sz="2000" b="1" dirty="0">
              <a:solidFill>
                <a:srgbClr val="F23D04"/>
              </a:solidFill>
              <a:latin typeface="DIN" charset="0"/>
            </a:endParaRPr>
          </a:p>
          <a:p>
            <a:pPr algn="ctr">
              <a:spcBef>
                <a:spcPct val="50000"/>
              </a:spcBef>
            </a:pPr>
            <a:r>
              <a:rPr lang="es-ES" altLang="es-ES" sz="2000" b="1" dirty="0">
                <a:solidFill>
                  <a:srgbClr val="F23D04"/>
                </a:solidFill>
                <a:latin typeface="DIN" charset="0"/>
              </a:rPr>
              <a:t>1.7 </a:t>
            </a:r>
            <a:r>
              <a:rPr lang="es-ES" altLang="es-ES" sz="2000" b="1" dirty="0" err="1">
                <a:solidFill>
                  <a:srgbClr val="F23D04"/>
                </a:solidFill>
                <a:latin typeface="DIN" charset="0"/>
              </a:rPr>
              <a:t>million</a:t>
            </a:r>
            <a:r>
              <a:rPr lang="es-ES" altLang="es-ES" sz="2000" b="1" dirty="0">
                <a:solidFill>
                  <a:srgbClr val="F23D04"/>
                </a:solidFill>
                <a:latin typeface="DIN" charset="0"/>
              </a:rPr>
              <a:t> </a:t>
            </a:r>
            <a:r>
              <a:rPr lang="es-ES" altLang="es-ES" sz="2000" b="1" dirty="0" err="1">
                <a:solidFill>
                  <a:srgbClr val="F23D04"/>
                </a:solidFill>
                <a:latin typeface="DIN" charset="0"/>
              </a:rPr>
              <a:t>visitors</a:t>
            </a:r>
            <a:r>
              <a:rPr lang="es-ES" altLang="es-ES" sz="2000" b="1" dirty="0">
                <a:solidFill>
                  <a:srgbClr val="F23D04"/>
                </a:solidFill>
                <a:latin typeface="DIN" charset="0"/>
              </a:rPr>
              <a:t> per </a:t>
            </a:r>
            <a:r>
              <a:rPr lang="es-ES" altLang="es-ES" sz="2000" b="1" dirty="0" err="1">
                <a:solidFill>
                  <a:srgbClr val="F23D04"/>
                </a:solidFill>
                <a:latin typeface="DIN" charset="0"/>
              </a:rPr>
              <a:t>year</a:t>
            </a:r>
            <a:endParaRPr lang="es-ES" altLang="es-ES" sz="2000" b="1" dirty="0">
              <a:solidFill>
                <a:srgbClr val="F23D04"/>
              </a:solidFill>
              <a:latin typeface="DIN" charset="0"/>
            </a:endParaRPr>
          </a:p>
        </p:txBody>
      </p:sp>
    </p:spTree>
    <p:extLst>
      <p:ext uri="{BB962C8B-B14F-4D97-AF65-F5344CB8AC3E}">
        <p14:creationId xmlns:p14="http://schemas.microsoft.com/office/powerpoint/2010/main" val="298689167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Main action areas</a:t>
            </a:r>
            <a:r>
              <a:rPr lang="en-US" sz="2000" b="1" dirty="0">
                <a:solidFill>
                  <a:srgbClr val="C00000"/>
                </a:solidFill>
                <a:latin typeface="Arial" charset="0"/>
              </a:rPr>
              <a:t> </a:t>
            </a:r>
            <a:r>
              <a:rPr lang="en-US" sz="2000" b="1" dirty="0">
                <a:latin typeface="Arial" charset="0"/>
              </a:rPr>
              <a:t>Supply oriented activities</a:t>
            </a:r>
          </a:p>
        </p:txBody>
      </p:sp>
      <p:sp>
        <p:nvSpPr>
          <p:cNvPr id="8" name="Rectangle 11"/>
          <p:cNvSpPr>
            <a:spLocks noChangeArrowheads="1"/>
          </p:cNvSpPr>
          <p:nvPr/>
        </p:nvSpPr>
        <p:spPr bwMode="auto">
          <a:xfrm>
            <a:off x="1524000" y="1674864"/>
            <a:ext cx="9144000" cy="3877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a:solidFill>
                  <a:schemeClr val="tx1"/>
                </a:solidFill>
                <a:latin typeface="Arial" pitchFamily="34" charset="0"/>
                <a:cs typeface="Arial" pitchFamily="34" charset="0"/>
              </a:defRPr>
            </a:lvl1pPr>
            <a:lvl2pPr marL="800100" indent="-342900">
              <a:defRPr>
                <a:solidFill>
                  <a:schemeClr val="tx1"/>
                </a:solidFill>
                <a:latin typeface="Arial" pitchFamily="34" charset="0"/>
                <a:cs typeface="Arial" pitchFamily="34" charset="0"/>
              </a:defRPr>
            </a:lvl2pPr>
            <a:lvl3pPr marL="1257300" indent="-342900">
              <a:defRPr>
                <a:solidFill>
                  <a:schemeClr val="tx1"/>
                </a:solidFill>
                <a:latin typeface="Arial" pitchFamily="34" charset="0"/>
                <a:cs typeface="Arial" pitchFamily="34" charset="0"/>
              </a:defRPr>
            </a:lvl3pPr>
            <a:lvl4pPr marL="1714500" indent="-342900">
              <a:defRPr>
                <a:solidFill>
                  <a:schemeClr val="tx1"/>
                </a:solidFill>
                <a:latin typeface="Arial" pitchFamily="34" charset="0"/>
                <a:cs typeface="Arial" pitchFamily="34" charset="0"/>
              </a:defRPr>
            </a:lvl4pPr>
            <a:lvl5pPr marL="2171700" indent="-342900">
              <a:defRPr>
                <a:solidFill>
                  <a:schemeClr val="tx1"/>
                </a:solidFill>
                <a:latin typeface="Arial" pitchFamily="34" charset="0"/>
                <a:cs typeface="Arial" pitchFamily="34" charset="0"/>
              </a:defRPr>
            </a:lvl5pPr>
            <a:lvl6pPr marL="2628900" indent="-342900" fontAlgn="base">
              <a:spcBef>
                <a:spcPct val="0"/>
              </a:spcBef>
              <a:spcAft>
                <a:spcPct val="0"/>
              </a:spcAft>
              <a:defRPr>
                <a:solidFill>
                  <a:schemeClr val="tx1"/>
                </a:solidFill>
                <a:latin typeface="Arial" pitchFamily="34" charset="0"/>
                <a:cs typeface="Arial" pitchFamily="34" charset="0"/>
              </a:defRPr>
            </a:lvl6pPr>
            <a:lvl7pPr marL="3086100" indent="-342900" fontAlgn="base">
              <a:spcBef>
                <a:spcPct val="0"/>
              </a:spcBef>
              <a:spcAft>
                <a:spcPct val="0"/>
              </a:spcAft>
              <a:defRPr>
                <a:solidFill>
                  <a:schemeClr val="tx1"/>
                </a:solidFill>
                <a:latin typeface="Arial" pitchFamily="34" charset="0"/>
                <a:cs typeface="Arial" pitchFamily="34" charset="0"/>
              </a:defRPr>
            </a:lvl7pPr>
            <a:lvl8pPr marL="3543300" indent="-342900" fontAlgn="base">
              <a:spcBef>
                <a:spcPct val="0"/>
              </a:spcBef>
              <a:spcAft>
                <a:spcPct val="0"/>
              </a:spcAft>
              <a:defRPr>
                <a:solidFill>
                  <a:schemeClr val="tx1"/>
                </a:solidFill>
                <a:latin typeface="Arial" pitchFamily="34" charset="0"/>
                <a:cs typeface="Arial" pitchFamily="34" charset="0"/>
              </a:defRPr>
            </a:lvl8pPr>
            <a:lvl9pPr marL="4000500" indent="-342900" fontAlgn="base">
              <a:spcBef>
                <a:spcPct val="0"/>
              </a:spcBef>
              <a:spcAft>
                <a:spcPct val="0"/>
              </a:spcAft>
              <a:defRPr>
                <a:solidFill>
                  <a:schemeClr val="tx1"/>
                </a:solidFill>
                <a:latin typeface="Arial" pitchFamily="34" charset="0"/>
                <a:cs typeface="Arial" pitchFamily="34" charset="0"/>
              </a:defRPr>
            </a:lvl9pPr>
          </a:lstStyle>
          <a:p>
            <a:pPr algn="ctr">
              <a:lnSpc>
                <a:spcPct val="80000"/>
              </a:lnSpc>
              <a:spcBef>
                <a:spcPct val="20000"/>
              </a:spcBef>
            </a:pPr>
            <a:r>
              <a:rPr lang="es-ES" altLang="es-ES" sz="2400" b="1" dirty="0">
                <a:solidFill>
                  <a:srgbClr val="E71C03"/>
                </a:solidFill>
              </a:rPr>
              <a:t>STRUCTURED PRODUCT CLUBS</a:t>
            </a:r>
          </a:p>
        </p:txBody>
      </p:sp>
      <p:sp>
        <p:nvSpPr>
          <p:cNvPr id="9" name="8 Rectángulo"/>
          <p:cNvSpPr/>
          <p:nvPr/>
        </p:nvSpPr>
        <p:spPr>
          <a:xfrm>
            <a:off x="6392065" y="2384386"/>
            <a:ext cx="3790718" cy="400110"/>
          </a:xfrm>
          <a:prstGeom prst="rect">
            <a:avLst/>
          </a:prstGeom>
          <a:noFill/>
        </p:spPr>
        <p:txBody>
          <a:bodyPr wrap="none" lIns="91440" tIns="45720" rIns="91440" bIns="45720">
            <a:spAutoFit/>
          </a:bodyPr>
          <a:lstStyle/>
          <a:p>
            <a:pPr algn="ctr"/>
            <a:r>
              <a:rPr lang="es-ES" sz="2000" b="1" cap="all" dirty="0" err="1">
                <a:ln w="9000" cmpd="sng">
                  <a:solidFill>
                    <a:schemeClr val="accent4">
                      <a:shade val="50000"/>
                      <a:satMod val="120000"/>
                    </a:schemeClr>
                  </a:solidFill>
                  <a:prstDash val="solid"/>
                </a:ln>
                <a:effectLst>
                  <a:reflection blurRad="12700" stA="28000" endPos="45000" dist="1000" dir="5400000" sy="-100000" algn="bl" rotWithShape="0"/>
                </a:effectLst>
              </a:rPr>
              <a:t>Route</a:t>
            </a:r>
            <a:r>
              <a:rPr lang="es-ES" sz="2000" b="1" cap="all" dirty="0">
                <a:ln w="9000" cmpd="sng">
                  <a:solidFill>
                    <a:schemeClr val="accent4">
                      <a:shade val="50000"/>
                      <a:satMod val="120000"/>
                    </a:schemeClr>
                  </a:solidFill>
                  <a:prstDash val="solid"/>
                </a:ln>
                <a:effectLst>
                  <a:reflection blurRad="12700" stA="28000" endPos="45000" dist="1000" dir="5400000" sy="-100000" algn="bl" rotWithShape="0"/>
                </a:effectLst>
              </a:rPr>
              <a:t> of jamón ibérico</a:t>
            </a:r>
          </a:p>
        </p:txBody>
      </p:sp>
      <p:sp>
        <p:nvSpPr>
          <p:cNvPr id="10" name="Text Box 8"/>
          <p:cNvSpPr txBox="1">
            <a:spLocks noChangeArrowheads="1"/>
          </p:cNvSpPr>
          <p:nvPr/>
        </p:nvSpPr>
        <p:spPr bwMode="auto">
          <a:xfrm>
            <a:off x="6483111" y="3356992"/>
            <a:ext cx="3828040" cy="861774"/>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s-ES" altLang="es-ES" sz="2000" b="1" dirty="0" err="1">
                <a:solidFill>
                  <a:srgbClr val="F23D04"/>
                </a:solidFill>
                <a:latin typeface="DIN" charset="0"/>
              </a:rPr>
              <a:t>Genuine</a:t>
            </a:r>
            <a:r>
              <a:rPr lang="es-ES" altLang="es-ES" sz="2000" b="1" dirty="0">
                <a:solidFill>
                  <a:srgbClr val="F23D04"/>
                </a:solidFill>
                <a:latin typeface="DIN" charset="0"/>
              </a:rPr>
              <a:t> </a:t>
            </a:r>
            <a:r>
              <a:rPr lang="es-ES" altLang="es-ES" sz="2000" b="1" dirty="0" err="1">
                <a:solidFill>
                  <a:srgbClr val="F23D04"/>
                </a:solidFill>
                <a:latin typeface="DIN" charset="0"/>
              </a:rPr>
              <a:t>spanish</a:t>
            </a:r>
            <a:r>
              <a:rPr lang="es-ES" altLang="es-ES" sz="2000" b="1" dirty="0">
                <a:solidFill>
                  <a:srgbClr val="F23D04"/>
                </a:solidFill>
                <a:latin typeface="DIN" charset="0"/>
              </a:rPr>
              <a:t> </a:t>
            </a:r>
            <a:r>
              <a:rPr lang="es-ES" altLang="es-ES" sz="2000" b="1" dirty="0" err="1">
                <a:solidFill>
                  <a:srgbClr val="F23D04"/>
                </a:solidFill>
                <a:latin typeface="DIN" charset="0"/>
              </a:rPr>
              <a:t>gastronomy</a:t>
            </a:r>
            <a:endParaRPr lang="es-ES" altLang="es-ES" sz="2000" b="1" dirty="0">
              <a:solidFill>
                <a:srgbClr val="F23D04"/>
              </a:solidFill>
              <a:latin typeface="DIN" charset="0"/>
            </a:endParaRPr>
          </a:p>
          <a:p>
            <a:pPr algn="ctr">
              <a:spcBef>
                <a:spcPct val="50000"/>
              </a:spcBef>
            </a:pPr>
            <a:r>
              <a:rPr lang="es-ES" altLang="es-ES" sz="2000" b="1" dirty="0">
                <a:solidFill>
                  <a:srgbClr val="F23D04"/>
                </a:solidFill>
                <a:latin typeface="DIN" charset="0"/>
              </a:rPr>
              <a:t>5 </a:t>
            </a:r>
            <a:r>
              <a:rPr lang="es-ES" altLang="es-ES" sz="2000" b="1" dirty="0" err="1">
                <a:solidFill>
                  <a:srgbClr val="F23D04"/>
                </a:solidFill>
                <a:latin typeface="DIN" charset="0"/>
              </a:rPr>
              <a:t>destinations</a:t>
            </a:r>
            <a:r>
              <a:rPr lang="es-ES" altLang="es-ES" sz="2000" b="1" dirty="0">
                <a:solidFill>
                  <a:srgbClr val="F23D04"/>
                </a:solidFill>
                <a:latin typeface="DIN" charset="0"/>
              </a:rPr>
              <a:t> D.O. Jamón Ibérico</a:t>
            </a:r>
          </a:p>
        </p:txBody>
      </p:sp>
      <p:pic>
        <p:nvPicPr>
          <p:cNvPr id="325636" name="Picture 4" descr="IRJI Logo Jamón"/>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t="18967" b="16106"/>
          <a:stretch>
            <a:fillRect/>
          </a:stretch>
        </p:blipFill>
        <p:spPr>
          <a:xfrm>
            <a:off x="1774826" y="3219907"/>
            <a:ext cx="4321175" cy="12811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25637" name="Text Box 5"/>
          <p:cNvSpPr txBox="1">
            <a:spLocks noGrp="1" noChangeArrowheads="1"/>
          </p:cNvSpPr>
          <p:nvPr>
            <p:ph type="body" sz="half" idx="1"/>
          </p:nvPr>
        </p:nvSpPr>
        <p:spPr>
          <a:xfrm>
            <a:off x="1651000" y="2205038"/>
            <a:ext cx="4262438" cy="4525962"/>
          </a:xfrm>
          <a:noFill/>
          <a:ln/>
        </p:spPr>
        <p:txBody>
          <a:bodyPr/>
          <a:lstStyle/>
          <a:p>
            <a:pPr>
              <a:lnSpc>
                <a:spcPct val="80000"/>
              </a:lnSpc>
            </a:pPr>
            <a:endParaRPr lang="es-ES" altLang="es-ES" sz="2400" dirty="0">
              <a:latin typeface="DIN" charset="0"/>
            </a:endParaRPr>
          </a:p>
          <a:p>
            <a:pPr>
              <a:lnSpc>
                <a:spcPct val="80000"/>
              </a:lnSpc>
            </a:pPr>
            <a:endParaRPr lang="es-ES" altLang="es-ES" sz="2400" dirty="0">
              <a:latin typeface="DIN" charset="0"/>
            </a:endParaRPr>
          </a:p>
          <a:p>
            <a:pPr>
              <a:lnSpc>
                <a:spcPct val="80000"/>
              </a:lnSpc>
              <a:spcBef>
                <a:spcPct val="0"/>
              </a:spcBef>
              <a:buFontTx/>
              <a:buNone/>
            </a:pPr>
            <a:endParaRPr lang="es-ES" altLang="es-ES" sz="2400" dirty="0">
              <a:latin typeface="DIN" charset="0"/>
            </a:endParaRPr>
          </a:p>
        </p:txBody>
      </p:sp>
      <p:pic>
        <p:nvPicPr>
          <p:cNvPr id="325639" name="Picture 7" descr="Stitched_00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5589588"/>
            <a:ext cx="9144000" cy="127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209168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Main action areas</a:t>
            </a:r>
            <a:r>
              <a:rPr lang="en-US" sz="2000" b="1" dirty="0">
                <a:solidFill>
                  <a:srgbClr val="C00000"/>
                </a:solidFill>
                <a:latin typeface="Arial" charset="0"/>
              </a:rPr>
              <a:t> </a:t>
            </a:r>
            <a:r>
              <a:rPr lang="en-US" sz="2000" b="1" dirty="0">
                <a:latin typeface="Arial" charset="0"/>
              </a:rPr>
              <a:t>Supply oriented activities</a:t>
            </a:r>
          </a:p>
        </p:txBody>
      </p:sp>
      <p:sp>
        <p:nvSpPr>
          <p:cNvPr id="8" name="Rectangle 11"/>
          <p:cNvSpPr>
            <a:spLocks noChangeArrowheads="1"/>
          </p:cNvSpPr>
          <p:nvPr/>
        </p:nvSpPr>
        <p:spPr bwMode="auto">
          <a:xfrm>
            <a:off x="1524000" y="1674864"/>
            <a:ext cx="9144000" cy="3877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defRPr>
                <a:solidFill>
                  <a:schemeClr val="tx1"/>
                </a:solidFill>
                <a:latin typeface="Arial" pitchFamily="34" charset="0"/>
                <a:cs typeface="Arial" pitchFamily="34" charset="0"/>
              </a:defRPr>
            </a:lvl1pPr>
            <a:lvl2pPr marL="800100" indent="-342900">
              <a:defRPr>
                <a:solidFill>
                  <a:schemeClr val="tx1"/>
                </a:solidFill>
                <a:latin typeface="Arial" pitchFamily="34" charset="0"/>
                <a:cs typeface="Arial" pitchFamily="34" charset="0"/>
              </a:defRPr>
            </a:lvl2pPr>
            <a:lvl3pPr marL="1257300" indent="-342900">
              <a:defRPr>
                <a:solidFill>
                  <a:schemeClr val="tx1"/>
                </a:solidFill>
                <a:latin typeface="Arial" pitchFamily="34" charset="0"/>
                <a:cs typeface="Arial" pitchFamily="34" charset="0"/>
              </a:defRPr>
            </a:lvl3pPr>
            <a:lvl4pPr marL="1714500" indent="-342900">
              <a:defRPr>
                <a:solidFill>
                  <a:schemeClr val="tx1"/>
                </a:solidFill>
                <a:latin typeface="Arial" pitchFamily="34" charset="0"/>
                <a:cs typeface="Arial" pitchFamily="34" charset="0"/>
              </a:defRPr>
            </a:lvl4pPr>
            <a:lvl5pPr marL="2171700" indent="-342900">
              <a:defRPr>
                <a:solidFill>
                  <a:schemeClr val="tx1"/>
                </a:solidFill>
                <a:latin typeface="Arial" pitchFamily="34" charset="0"/>
                <a:cs typeface="Arial" pitchFamily="34" charset="0"/>
              </a:defRPr>
            </a:lvl5pPr>
            <a:lvl6pPr marL="2628900" indent="-342900" fontAlgn="base">
              <a:spcBef>
                <a:spcPct val="0"/>
              </a:spcBef>
              <a:spcAft>
                <a:spcPct val="0"/>
              </a:spcAft>
              <a:defRPr>
                <a:solidFill>
                  <a:schemeClr val="tx1"/>
                </a:solidFill>
                <a:latin typeface="Arial" pitchFamily="34" charset="0"/>
                <a:cs typeface="Arial" pitchFamily="34" charset="0"/>
              </a:defRPr>
            </a:lvl6pPr>
            <a:lvl7pPr marL="3086100" indent="-342900" fontAlgn="base">
              <a:spcBef>
                <a:spcPct val="0"/>
              </a:spcBef>
              <a:spcAft>
                <a:spcPct val="0"/>
              </a:spcAft>
              <a:defRPr>
                <a:solidFill>
                  <a:schemeClr val="tx1"/>
                </a:solidFill>
                <a:latin typeface="Arial" pitchFamily="34" charset="0"/>
                <a:cs typeface="Arial" pitchFamily="34" charset="0"/>
              </a:defRPr>
            </a:lvl7pPr>
            <a:lvl8pPr marL="3543300" indent="-342900" fontAlgn="base">
              <a:spcBef>
                <a:spcPct val="0"/>
              </a:spcBef>
              <a:spcAft>
                <a:spcPct val="0"/>
              </a:spcAft>
              <a:defRPr>
                <a:solidFill>
                  <a:schemeClr val="tx1"/>
                </a:solidFill>
                <a:latin typeface="Arial" pitchFamily="34" charset="0"/>
                <a:cs typeface="Arial" pitchFamily="34" charset="0"/>
              </a:defRPr>
            </a:lvl8pPr>
            <a:lvl9pPr marL="4000500" indent="-342900" fontAlgn="base">
              <a:spcBef>
                <a:spcPct val="0"/>
              </a:spcBef>
              <a:spcAft>
                <a:spcPct val="0"/>
              </a:spcAft>
              <a:defRPr>
                <a:solidFill>
                  <a:schemeClr val="tx1"/>
                </a:solidFill>
                <a:latin typeface="Arial" pitchFamily="34" charset="0"/>
                <a:cs typeface="Arial" pitchFamily="34" charset="0"/>
              </a:defRPr>
            </a:lvl9pPr>
          </a:lstStyle>
          <a:p>
            <a:pPr algn="ctr">
              <a:lnSpc>
                <a:spcPct val="80000"/>
              </a:lnSpc>
              <a:spcBef>
                <a:spcPct val="20000"/>
              </a:spcBef>
            </a:pPr>
            <a:r>
              <a:rPr lang="es-ES" altLang="es-ES" sz="2400" b="1" dirty="0">
                <a:solidFill>
                  <a:srgbClr val="E71C03"/>
                </a:solidFill>
              </a:rPr>
              <a:t>STRUCTURED PRODUCT CLUBS</a:t>
            </a:r>
          </a:p>
        </p:txBody>
      </p:sp>
      <p:sp>
        <p:nvSpPr>
          <p:cNvPr id="9" name="8 Rectángulo"/>
          <p:cNvSpPr/>
          <p:nvPr/>
        </p:nvSpPr>
        <p:spPr>
          <a:xfrm>
            <a:off x="6071079" y="2384386"/>
            <a:ext cx="4432688" cy="400110"/>
          </a:xfrm>
          <a:prstGeom prst="rect">
            <a:avLst/>
          </a:prstGeom>
          <a:noFill/>
        </p:spPr>
        <p:txBody>
          <a:bodyPr wrap="none" lIns="91440" tIns="45720" rIns="91440" bIns="45720">
            <a:spAutoFit/>
          </a:bodyPr>
          <a:lstStyle/>
          <a:p>
            <a:pPr algn="ctr"/>
            <a:r>
              <a:rPr lang="es-ES" sz="2000" b="1" cap="all" dirty="0" err="1">
                <a:ln w="9000" cmpd="sng">
                  <a:solidFill>
                    <a:schemeClr val="accent4">
                      <a:shade val="50000"/>
                      <a:satMod val="120000"/>
                    </a:schemeClr>
                  </a:solidFill>
                  <a:prstDash val="solid"/>
                </a:ln>
                <a:effectLst>
                  <a:reflection blurRad="12700" stA="28000" endPos="45000" dist="1000" dir="5400000" sy="-100000" algn="bl" rotWithShape="0"/>
                </a:effectLst>
              </a:rPr>
              <a:t>Health</a:t>
            </a:r>
            <a:r>
              <a:rPr lang="es-ES" sz="2000" b="1" cap="all" dirty="0">
                <a:ln w="9000" cmpd="sng">
                  <a:solidFill>
                    <a:schemeClr val="accent4">
                      <a:shade val="50000"/>
                      <a:satMod val="120000"/>
                    </a:schemeClr>
                  </a:solidFill>
                  <a:prstDash val="solid"/>
                </a:ln>
                <a:effectLst>
                  <a:reflection blurRad="12700" stA="28000" endPos="45000" dist="1000" dir="5400000" sy="-100000" algn="bl" rotWithShape="0"/>
                </a:effectLst>
              </a:rPr>
              <a:t> </a:t>
            </a:r>
            <a:r>
              <a:rPr lang="es-ES" sz="2000" b="1" cap="all" dirty="0" err="1">
                <a:ln w="9000" cmpd="sng">
                  <a:solidFill>
                    <a:schemeClr val="accent4">
                      <a:shade val="50000"/>
                      <a:satMod val="120000"/>
                    </a:schemeClr>
                  </a:solidFill>
                  <a:prstDash val="solid"/>
                </a:ln>
                <a:effectLst>
                  <a:reflection blurRad="12700" stA="28000" endPos="45000" dist="1000" dir="5400000" sy="-100000" algn="bl" rotWithShape="0"/>
                </a:effectLst>
              </a:rPr>
              <a:t>tourism</a:t>
            </a:r>
            <a:r>
              <a:rPr lang="es-ES" sz="2000" b="1" cap="all" dirty="0">
                <a:ln w="9000" cmpd="sng">
                  <a:solidFill>
                    <a:schemeClr val="accent4">
                      <a:shade val="50000"/>
                      <a:satMod val="120000"/>
                    </a:schemeClr>
                  </a:solidFill>
                  <a:prstDash val="solid"/>
                </a:ln>
                <a:effectLst>
                  <a:reflection blurRad="12700" stA="28000" endPos="45000" dist="1000" dir="5400000" sy="-100000" algn="bl" rotWithShape="0"/>
                </a:effectLst>
              </a:rPr>
              <a:t>: </a:t>
            </a:r>
            <a:r>
              <a:rPr lang="es-ES" sz="2000" b="1" cap="all" dirty="0" err="1">
                <a:ln w="9000" cmpd="sng">
                  <a:solidFill>
                    <a:schemeClr val="accent4">
                      <a:shade val="50000"/>
                      <a:satMod val="120000"/>
                    </a:schemeClr>
                  </a:solidFill>
                  <a:prstDash val="solid"/>
                </a:ln>
                <a:effectLst>
                  <a:reflection blurRad="12700" stA="28000" endPos="45000" dist="1000" dir="5400000" sy="-100000" algn="bl" rotWithShape="0"/>
                </a:effectLst>
              </a:rPr>
              <a:t>spain</a:t>
            </a:r>
            <a:r>
              <a:rPr lang="es-ES" sz="2000" b="1" cap="all" dirty="0">
                <a:ln w="9000" cmpd="sng">
                  <a:solidFill>
                    <a:schemeClr val="accent4">
                      <a:shade val="50000"/>
                      <a:satMod val="120000"/>
                    </a:schemeClr>
                  </a:solidFill>
                  <a:prstDash val="solid"/>
                </a:ln>
                <a:effectLst>
                  <a:reflection blurRad="12700" stA="28000" endPos="45000" dist="1000" dir="5400000" sy="-100000" algn="bl" rotWithShape="0"/>
                </a:effectLst>
              </a:rPr>
              <a:t> cares</a:t>
            </a:r>
          </a:p>
        </p:txBody>
      </p:sp>
      <p:sp>
        <p:nvSpPr>
          <p:cNvPr id="10" name="Text Box 8"/>
          <p:cNvSpPr txBox="1">
            <a:spLocks noChangeArrowheads="1"/>
          </p:cNvSpPr>
          <p:nvPr/>
        </p:nvSpPr>
        <p:spPr bwMode="auto">
          <a:xfrm>
            <a:off x="6483111" y="3356993"/>
            <a:ext cx="3828040" cy="2246769"/>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s-ES" altLang="es-ES" sz="2000" b="1" dirty="0" err="1">
                <a:solidFill>
                  <a:srgbClr val="F23D04"/>
                </a:solidFill>
                <a:latin typeface="DIN" charset="0"/>
              </a:rPr>
              <a:t>Close</a:t>
            </a:r>
            <a:r>
              <a:rPr lang="es-ES" altLang="es-ES" sz="2000" b="1" dirty="0">
                <a:solidFill>
                  <a:srgbClr val="F23D04"/>
                </a:solidFill>
                <a:latin typeface="DIN" charset="0"/>
              </a:rPr>
              <a:t> </a:t>
            </a:r>
            <a:r>
              <a:rPr lang="es-ES" altLang="es-ES" sz="2000" b="1" dirty="0" err="1">
                <a:solidFill>
                  <a:srgbClr val="F23D04"/>
                </a:solidFill>
                <a:latin typeface="DIN" charset="0"/>
              </a:rPr>
              <a:t>cooperation</a:t>
            </a:r>
            <a:r>
              <a:rPr lang="es-ES" altLang="es-ES" sz="2000" b="1" dirty="0">
                <a:solidFill>
                  <a:srgbClr val="F23D04"/>
                </a:solidFill>
                <a:latin typeface="DIN" charset="0"/>
              </a:rPr>
              <a:t> </a:t>
            </a:r>
            <a:r>
              <a:rPr lang="es-ES" altLang="es-ES" sz="2000" b="1" dirty="0" err="1">
                <a:solidFill>
                  <a:srgbClr val="F23D04"/>
                </a:solidFill>
                <a:latin typeface="DIN" charset="0"/>
              </a:rPr>
              <a:t>between</a:t>
            </a:r>
            <a:r>
              <a:rPr lang="es-ES" altLang="es-ES" sz="2000" b="1" dirty="0">
                <a:solidFill>
                  <a:srgbClr val="F23D04"/>
                </a:solidFill>
                <a:latin typeface="DIN" charset="0"/>
              </a:rPr>
              <a:t> </a:t>
            </a:r>
            <a:r>
              <a:rPr lang="es-ES" altLang="es-ES" sz="2000" b="1" dirty="0" err="1">
                <a:solidFill>
                  <a:srgbClr val="F23D04"/>
                </a:solidFill>
                <a:latin typeface="DIN" charset="0"/>
              </a:rPr>
              <a:t>private</a:t>
            </a:r>
            <a:r>
              <a:rPr lang="es-ES" altLang="es-ES" sz="2000" b="1" dirty="0">
                <a:solidFill>
                  <a:srgbClr val="F23D04"/>
                </a:solidFill>
                <a:latin typeface="DIN" charset="0"/>
              </a:rPr>
              <a:t> and </a:t>
            </a:r>
            <a:r>
              <a:rPr lang="es-ES" altLang="es-ES" sz="2000" b="1" dirty="0" err="1">
                <a:solidFill>
                  <a:srgbClr val="F23D04"/>
                </a:solidFill>
                <a:latin typeface="DIN" charset="0"/>
              </a:rPr>
              <a:t>public</a:t>
            </a:r>
            <a:r>
              <a:rPr lang="es-ES" altLang="es-ES" sz="2000" b="1" dirty="0">
                <a:solidFill>
                  <a:srgbClr val="F23D04"/>
                </a:solidFill>
                <a:latin typeface="DIN" charset="0"/>
              </a:rPr>
              <a:t> sector</a:t>
            </a:r>
          </a:p>
          <a:p>
            <a:pPr algn="ctr">
              <a:spcBef>
                <a:spcPct val="50000"/>
              </a:spcBef>
            </a:pPr>
            <a:r>
              <a:rPr lang="es-ES" altLang="es-ES" sz="2000" b="1" dirty="0">
                <a:solidFill>
                  <a:srgbClr val="F23D04"/>
                </a:solidFill>
                <a:latin typeface="DIN" charset="0"/>
              </a:rPr>
              <a:t>Foster </a:t>
            </a:r>
            <a:r>
              <a:rPr lang="es-ES" altLang="es-ES" sz="2000" b="1" dirty="0" err="1">
                <a:solidFill>
                  <a:srgbClr val="F23D04"/>
                </a:solidFill>
                <a:latin typeface="DIN" charset="0"/>
              </a:rPr>
              <a:t>Spain</a:t>
            </a:r>
            <a:r>
              <a:rPr lang="es-ES" altLang="es-ES" sz="2000" b="1" dirty="0">
                <a:solidFill>
                  <a:srgbClr val="F23D04"/>
                </a:solidFill>
                <a:latin typeface="DIN" charset="0"/>
              </a:rPr>
              <a:t> </a:t>
            </a:r>
            <a:r>
              <a:rPr lang="es-ES" altLang="es-ES" sz="2000" b="1" dirty="0" err="1">
                <a:solidFill>
                  <a:srgbClr val="F23D04"/>
                </a:solidFill>
                <a:latin typeface="DIN" charset="0"/>
              </a:rPr>
              <a:t>promotion</a:t>
            </a:r>
            <a:r>
              <a:rPr lang="es-ES" altLang="es-ES" sz="2000" b="1" dirty="0">
                <a:solidFill>
                  <a:srgbClr val="F23D04"/>
                </a:solidFill>
                <a:latin typeface="DIN" charset="0"/>
              </a:rPr>
              <a:t> as </a:t>
            </a:r>
            <a:r>
              <a:rPr lang="es-ES" altLang="es-ES" sz="2000" b="1" dirty="0" err="1">
                <a:solidFill>
                  <a:srgbClr val="F23D04"/>
                </a:solidFill>
                <a:latin typeface="DIN" charset="0"/>
              </a:rPr>
              <a:t>Health</a:t>
            </a:r>
            <a:r>
              <a:rPr lang="es-ES" altLang="es-ES" sz="2000" b="1" dirty="0">
                <a:solidFill>
                  <a:srgbClr val="F23D04"/>
                </a:solidFill>
                <a:latin typeface="DIN" charset="0"/>
              </a:rPr>
              <a:t> and </a:t>
            </a:r>
            <a:r>
              <a:rPr lang="es-ES" altLang="es-ES" sz="2000" b="1" dirty="0" err="1">
                <a:solidFill>
                  <a:srgbClr val="F23D04"/>
                </a:solidFill>
                <a:latin typeface="DIN" charset="0"/>
              </a:rPr>
              <a:t>wellness</a:t>
            </a:r>
            <a:r>
              <a:rPr lang="es-ES" altLang="es-ES" sz="2000" b="1" dirty="0">
                <a:solidFill>
                  <a:srgbClr val="F23D04"/>
                </a:solidFill>
                <a:latin typeface="DIN" charset="0"/>
              </a:rPr>
              <a:t> </a:t>
            </a:r>
            <a:r>
              <a:rPr lang="es-ES" altLang="es-ES" sz="2000" b="1" dirty="0" err="1">
                <a:solidFill>
                  <a:srgbClr val="F23D04"/>
                </a:solidFill>
                <a:latin typeface="DIN" charset="0"/>
              </a:rPr>
              <a:t>destination</a:t>
            </a:r>
            <a:endParaRPr lang="es-ES" altLang="es-ES" sz="2000" b="1" dirty="0">
              <a:solidFill>
                <a:srgbClr val="F23D04"/>
              </a:solidFill>
              <a:latin typeface="DIN" charset="0"/>
            </a:endParaRPr>
          </a:p>
          <a:p>
            <a:pPr algn="ctr">
              <a:spcBef>
                <a:spcPct val="50000"/>
              </a:spcBef>
            </a:pPr>
            <a:r>
              <a:rPr lang="es-ES" altLang="es-ES" sz="2000" b="1" dirty="0">
                <a:solidFill>
                  <a:srgbClr val="F23D04"/>
                </a:solidFill>
                <a:latin typeface="DIN" charset="0"/>
              </a:rPr>
              <a:t>50 </a:t>
            </a:r>
            <a:r>
              <a:rPr lang="es-ES" altLang="es-ES" sz="2000" b="1" dirty="0" err="1">
                <a:solidFill>
                  <a:srgbClr val="F23D04"/>
                </a:solidFill>
                <a:latin typeface="DIN" charset="0"/>
              </a:rPr>
              <a:t>hospitals</a:t>
            </a:r>
            <a:r>
              <a:rPr lang="es-ES" altLang="es-ES" sz="2000" b="1" dirty="0">
                <a:solidFill>
                  <a:srgbClr val="F23D04"/>
                </a:solidFill>
                <a:latin typeface="DIN" charset="0"/>
              </a:rPr>
              <a:t> 100 </a:t>
            </a:r>
            <a:r>
              <a:rPr lang="es-ES" altLang="es-ES" sz="2000" b="1" dirty="0" err="1">
                <a:solidFill>
                  <a:srgbClr val="F23D04"/>
                </a:solidFill>
                <a:latin typeface="DIN" charset="0"/>
              </a:rPr>
              <a:t>treatments</a:t>
            </a:r>
            <a:r>
              <a:rPr lang="es-ES" altLang="es-ES" sz="2000" b="1" dirty="0">
                <a:solidFill>
                  <a:srgbClr val="F23D04"/>
                </a:solidFill>
                <a:latin typeface="DIN" charset="0"/>
              </a:rPr>
              <a:t> </a:t>
            </a:r>
            <a:r>
              <a:rPr lang="es-ES" altLang="es-ES" sz="2000" b="1" dirty="0" err="1">
                <a:solidFill>
                  <a:srgbClr val="F23D04"/>
                </a:solidFill>
                <a:latin typeface="DIN" charset="0"/>
              </a:rPr>
              <a:t>inluded</a:t>
            </a:r>
            <a:r>
              <a:rPr lang="es-ES" altLang="es-ES" sz="2000" b="1" dirty="0">
                <a:solidFill>
                  <a:srgbClr val="F23D04"/>
                </a:solidFill>
                <a:latin typeface="DIN" charset="0"/>
              </a:rPr>
              <a:t>.</a:t>
            </a:r>
          </a:p>
        </p:txBody>
      </p:sp>
      <p:sp>
        <p:nvSpPr>
          <p:cNvPr id="325637" name="Text Box 5"/>
          <p:cNvSpPr txBox="1">
            <a:spLocks noGrp="1" noChangeArrowheads="1"/>
          </p:cNvSpPr>
          <p:nvPr>
            <p:ph type="body" sz="half" idx="1"/>
          </p:nvPr>
        </p:nvSpPr>
        <p:spPr>
          <a:xfrm>
            <a:off x="1651000" y="2205038"/>
            <a:ext cx="4262438" cy="4525962"/>
          </a:xfrm>
          <a:noFill/>
          <a:ln/>
        </p:spPr>
        <p:txBody>
          <a:bodyPr/>
          <a:lstStyle/>
          <a:p>
            <a:pPr>
              <a:lnSpc>
                <a:spcPct val="80000"/>
              </a:lnSpc>
            </a:pPr>
            <a:endParaRPr lang="es-ES" altLang="es-ES" sz="2400" dirty="0">
              <a:latin typeface="DIN" charset="0"/>
            </a:endParaRPr>
          </a:p>
          <a:p>
            <a:pPr>
              <a:lnSpc>
                <a:spcPct val="80000"/>
              </a:lnSpc>
            </a:pPr>
            <a:endParaRPr lang="es-ES" altLang="es-ES" sz="2400" dirty="0">
              <a:latin typeface="DIN" charset="0"/>
            </a:endParaRPr>
          </a:p>
          <a:p>
            <a:pPr>
              <a:lnSpc>
                <a:spcPct val="80000"/>
              </a:lnSpc>
              <a:spcBef>
                <a:spcPct val="0"/>
              </a:spcBef>
              <a:buFontTx/>
              <a:buNone/>
            </a:pPr>
            <a:endParaRPr lang="es-ES" altLang="es-ES" sz="2400" dirty="0">
              <a:latin typeface="DIN" charset="0"/>
            </a:endParaRPr>
          </a:p>
        </p:txBody>
      </p:sp>
      <p:pic>
        <p:nvPicPr>
          <p:cNvPr id="11"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987" t="10580" r="1727" b="6572"/>
          <a:stretch/>
        </p:blipFill>
        <p:spPr bwMode="auto">
          <a:xfrm>
            <a:off x="1842790" y="3064455"/>
            <a:ext cx="4248150" cy="292417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621385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44 Rectángulo redondeado"/>
          <p:cNvSpPr/>
          <p:nvPr/>
        </p:nvSpPr>
        <p:spPr>
          <a:xfrm>
            <a:off x="1847528" y="2204864"/>
            <a:ext cx="8424936" cy="4581128"/>
          </a:xfrm>
          <a:prstGeom prst="roundRect">
            <a:avLst>
              <a:gd name="adj" fmla="val 4112"/>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700" b="1" dirty="0">
                <a:solidFill>
                  <a:srgbClr val="C00000"/>
                </a:solidFill>
              </a:rPr>
              <a:t>Demand research and market knowledge by TOS</a:t>
            </a: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a:p>
            <a:pPr algn="ctr"/>
            <a:endParaRPr lang="en-US" sz="1700" b="1" dirty="0">
              <a:effectLst>
                <a:outerShdw blurRad="38100" dist="38100" dir="2700000" algn="tl">
                  <a:srgbClr val="000000">
                    <a:alpha val="43137"/>
                  </a:srgbClr>
                </a:outerShdw>
              </a:effectLst>
            </a:endParaRPr>
          </a:p>
        </p:txBody>
      </p:sp>
      <p:sp>
        <p:nvSpPr>
          <p:cNvPr id="46" name="Rectangle 2"/>
          <p:cNvSpPr txBox="1">
            <a:spLocks noChangeAspect="1" noChangeArrowheads="1"/>
          </p:cNvSpPr>
          <p:nvPr/>
        </p:nvSpPr>
        <p:spPr>
          <a:xfrm>
            <a:off x="1504865" y="1628800"/>
            <a:ext cx="9163135" cy="540060"/>
          </a:xfrm>
          <a:prstGeom prst="rect">
            <a:avLst/>
          </a:prstGeom>
          <a:noFill/>
        </p:spPr>
        <p:txBody>
          <a:bodyPr/>
          <a:lst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400" b="1" dirty="0">
                <a:latin typeface="Arial" pitchFamily="34" charset="0"/>
                <a:cs typeface="Arial" pitchFamily="34" charset="0"/>
              </a:rPr>
              <a:t>STRATEGIC MARKETING PLAN</a:t>
            </a:r>
            <a:endParaRPr lang="en-US" sz="1400" dirty="0">
              <a:latin typeface="Arial" pitchFamily="34" charset="0"/>
              <a:cs typeface="Arial" pitchFamily="34" charset="0"/>
            </a:endParaRPr>
          </a:p>
        </p:txBody>
      </p:sp>
      <p:sp>
        <p:nvSpPr>
          <p:cNvPr id="22" name="21 Rectángulo redondeado"/>
          <p:cNvSpPr/>
          <p:nvPr/>
        </p:nvSpPr>
        <p:spPr>
          <a:xfrm>
            <a:off x="2088952" y="5426376"/>
            <a:ext cx="7920000" cy="1260000"/>
          </a:xfrm>
          <a:prstGeom prst="roundRect">
            <a:avLst>
              <a:gd name="adj" fmla="val 9978"/>
            </a:avLst>
          </a:prstGeom>
          <a:solidFill>
            <a:srgbClr val="89AAD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a:solidFill>
                <a:srgbClr val="4F81BD"/>
              </a:solidFill>
              <a:effectLst>
                <a:outerShdw blurRad="38100" dist="38100" dir="2700000" algn="tl">
                  <a:srgbClr val="000000">
                    <a:alpha val="43137"/>
                  </a:srgbClr>
                </a:outerShdw>
              </a:effectLst>
            </a:endParaRPr>
          </a:p>
        </p:txBody>
      </p:sp>
      <p:sp>
        <p:nvSpPr>
          <p:cNvPr id="6" name="5 Rectángulo redondeado"/>
          <p:cNvSpPr/>
          <p:nvPr/>
        </p:nvSpPr>
        <p:spPr>
          <a:xfrm>
            <a:off x="2088952" y="4022080"/>
            <a:ext cx="7920000" cy="1260000"/>
          </a:xfrm>
          <a:prstGeom prst="roundRect">
            <a:avLst/>
          </a:prstGeom>
          <a:solidFill>
            <a:srgbClr val="89AAD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solidFill>
                <a:srgbClr val="4F81BD"/>
              </a:solidFill>
              <a:effectLst>
                <a:outerShdw blurRad="38100" dist="38100" dir="2700000" algn="tl">
                  <a:srgbClr val="000000">
                    <a:alpha val="43137"/>
                  </a:srgbClr>
                </a:outerShdw>
              </a:effectLst>
            </a:endParaRPr>
          </a:p>
        </p:txBody>
      </p:sp>
      <p:sp>
        <p:nvSpPr>
          <p:cNvPr id="43" name="42 Rectángulo redondeado"/>
          <p:cNvSpPr/>
          <p:nvPr/>
        </p:nvSpPr>
        <p:spPr>
          <a:xfrm>
            <a:off x="2171413" y="4129600"/>
            <a:ext cx="1068346" cy="1068346"/>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4" name="3 Rectángulo redondeado"/>
          <p:cNvSpPr/>
          <p:nvPr/>
        </p:nvSpPr>
        <p:spPr>
          <a:xfrm>
            <a:off x="2088952" y="2797944"/>
            <a:ext cx="7920000" cy="540000"/>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outerShdw blurRad="38100" dist="38100" dir="2700000" algn="tl">
                    <a:srgbClr val="000000">
                      <a:alpha val="43137"/>
                    </a:srgbClr>
                  </a:outerShdw>
                </a:effectLst>
              </a:rPr>
              <a:t>Strategic Marketing Plan 2012-2015</a:t>
            </a:r>
          </a:p>
        </p:txBody>
      </p:sp>
      <p:sp>
        <p:nvSpPr>
          <p:cNvPr id="73" name="72 Rectángulo redondeado"/>
          <p:cNvSpPr/>
          <p:nvPr/>
        </p:nvSpPr>
        <p:spPr>
          <a:xfrm>
            <a:off x="2088952" y="3410072"/>
            <a:ext cx="7920000" cy="540000"/>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effectLst>
                  <a:outerShdw blurRad="38100" dist="38100" dir="2700000" algn="tl">
                    <a:srgbClr val="000000">
                      <a:alpha val="43137"/>
                    </a:srgbClr>
                  </a:outerShdw>
                </a:effectLst>
              </a:rPr>
              <a:t>Global Plan</a:t>
            </a:r>
          </a:p>
        </p:txBody>
      </p:sp>
      <p:sp>
        <p:nvSpPr>
          <p:cNvPr id="75" name="74 Rectángulo redondeado"/>
          <p:cNvSpPr/>
          <p:nvPr/>
        </p:nvSpPr>
        <p:spPr>
          <a:xfrm>
            <a:off x="3285795" y="4129600"/>
            <a:ext cx="1068346" cy="1068346"/>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77" name="76 Rectángulo redondeado"/>
          <p:cNvSpPr/>
          <p:nvPr/>
        </p:nvSpPr>
        <p:spPr>
          <a:xfrm>
            <a:off x="4400177" y="4129600"/>
            <a:ext cx="1068346" cy="1068346"/>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78" name="77 Rectángulo redondeado"/>
          <p:cNvSpPr/>
          <p:nvPr/>
        </p:nvSpPr>
        <p:spPr>
          <a:xfrm>
            <a:off x="5514559" y="4129600"/>
            <a:ext cx="1068346" cy="1068346"/>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79 Rectángulo redondeado"/>
          <p:cNvSpPr/>
          <p:nvPr/>
        </p:nvSpPr>
        <p:spPr>
          <a:xfrm>
            <a:off x="6628941" y="4129600"/>
            <a:ext cx="1068346" cy="1068346"/>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81" name="80 Rectángulo redondeado"/>
          <p:cNvSpPr/>
          <p:nvPr/>
        </p:nvSpPr>
        <p:spPr>
          <a:xfrm>
            <a:off x="7743323" y="4129600"/>
            <a:ext cx="1068346" cy="1068346"/>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82" name="81 Rectángulo redondeado"/>
          <p:cNvSpPr/>
          <p:nvPr/>
        </p:nvSpPr>
        <p:spPr>
          <a:xfrm>
            <a:off x="8857704" y="4129600"/>
            <a:ext cx="1068346" cy="1068346"/>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4" name="13 Rectángulo"/>
          <p:cNvSpPr/>
          <p:nvPr/>
        </p:nvSpPr>
        <p:spPr>
          <a:xfrm>
            <a:off x="2437442" y="4444837"/>
            <a:ext cx="7428374" cy="461665"/>
          </a:xfrm>
          <a:prstGeom prst="rect">
            <a:avLst/>
          </a:prstGeom>
        </p:spPr>
        <p:txBody>
          <a:bodyPr wrap="square">
            <a:spAutoFit/>
          </a:bodyPr>
          <a:lstStyle/>
          <a:p>
            <a:pPr algn="ctr"/>
            <a:r>
              <a:rPr lang="en-US" sz="2400" b="1" dirty="0">
                <a:solidFill>
                  <a:schemeClr val="bg1"/>
                </a:solidFill>
                <a:effectLst>
                  <a:outerShdw blurRad="38100" dist="38100" dir="2700000" algn="tl">
                    <a:srgbClr val="000000">
                      <a:alpha val="43137"/>
                    </a:srgbClr>
                  </a:outerShdw>
                </a:effectLst>
              </a:rPr>
              <a:t>Regional Strategic Marketing Plans</a:t>
            </a:r>
          </a:p>
        </p:txBody>
      </p:sp>
      <p:sp>
        <p:nvSpPr>
          <p:cNvPr id="83" name="82 Rectángulo redondeado"/>
          <p:cNvSpPr/>
          <p:nvPr/>
        </p:nvSpPr>
        <p:spPr>
          <a:xfrm>
            <a:off x="2169298" y="5506662"/>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85" name="84 Rectángulo redondeado"/>
          <p:cNvSpPr/>
          <p:nvPr/>
        </p:nvSpPr>
        <p:spPr>
          <a:xfrm>
            <a:off x="3974413" y="5506662"/>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87" name="86 Rectángulo redondeado"/>
          <p:cNvSpPr/>
          <p:nvPr/>
        </p:nvSpPr>
        <p:spPr>
          <a:xfrm>
            <a:off x="3372708" y="5506662"/>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89" name="88 Rectángulo redondeado"/>
          <p:cNvSpPr/>
          <p:nvPr/>
        </p:nvSpPr>
        <p:spPr>
          <a:xfrm>
            <a:off x="4576118" y="5506662"/>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91" name="90 Rectángulo redondeado"/>
          <p:cNvSpPr/>
          <p:nvPr/>
        </p:nvSpPr>
        <p:spPr>
          <a:xfrm>
            <a:off x="5177823" y="5506662"/>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93" name="92 Rectángulo redondeado"/>
          <p:cNvSpPr/>
          <p:nvPr/>
        </p:nvSpPr>
        <p:spPr>
          <a:xfrm>
            <a:off x="5779528" y="5506662"/>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95" name="94 Rectángulo redondeado"/>
          <p:cNvSpPr/>
          <p:nvPr/>
        </p:nvSpPr>
        <p:spPr>
          <a:xfrm>
            <a:off x="6381233" y="5506662"/>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97" name="96 Rectángulo redondeado"/>
          <p:cNvSpPr/>
          <p:nvPr/>
        </p:nvSpPr>
        <p:spPr>
          <a:xfrm>
            <a:off x="6982938" y="5506662"/>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99" name="98 Rectángulo redondeado"/>
          <p:cNvSpPr/>
          <p:nvPr/>
        </p:nvSpPr>
        <p:spPr>
          <a:xfrm>
            <a:off x="7584643" y="5506662"/>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01" name="100 Rectángulo redondeado"/>
          <p:cNvSpPr/>
          <p:nvPr/>
        </p:nvSpPr>
        <p:spPr>
          <a:xfrm>
            <a:off x="8186348" y="5506662"/>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03" name="102 Rectángulo redondeado"/>
          <p:cNvSpPr/>
          <p:nvPr/>
        </p:nvSpPr>
        <p:spPr>
          <a:xfrm>
            <a:off x="9389762" y="5506662"/>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05" name="104 Rectángulo redondeado"/>
          <p:cNvSpPr/>
          <p:nvPr/>
        </p:nvSpPr>
        <p:spPr>
          <a:xfrm>
            <a:off x="2771003" y="5506662"/>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18" name="117 Rectángulo redondeado"/>
          <p:cNvSpPr/>
          <p:nvPr/>
        </p:nvSpPr>
        <p:spPr>
          <a:xfrm>
            <a:off x="8788053" y="5506662"/>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19" name="118 Rectángulo redondeado"/>
          <p:cNvSpPr/>
          <p:nvPr/>
        </p:nvSpPr>
        <p:spPr>
          <a:xfrm>
            <a:off x="2181072" y="6078080"/>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20" name="119 Rectángulo redondeado"/>
          <p:cNvSpPr/>
          <p:nvPr/>
        </p:nvSpPr>
        <p:spPr>
          <a:xfrm>
            <a:off x="3986187" y="6078080"/>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21" name="120 Rectángulo redondeado"/>
          <p:cNvSpPr/>
          <p:nvPr/>
        </p:nvSpPr>
        <p:spPr>
          <a:xfrm>
            <a:off x="3384482" y="6078080"/>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22" name="121 Rectángulo redondeado"/>
          <p:cNvSpPr/>
          <p:nvPr/>
        </p:nvSpPr>
        <p:spPr>
          <a:xfrm>
            <a:off x="4587892" y="6078080"/>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23" name="122 Rectángulo redondeado"/>
          <p:cNvSpPr/>
          <p:nvPr/>
        </p:nvSpPr>
        <p:spPr>
          <a:xfrm>
            <a:off x="5189597" y="6078080"/>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24" name="123 Rectángulo redondeado"/>
          <p:cNvSpPr/>
          <p:nvPr/>
        </p:nvSpPr>
        <p:spPr>
          <a:xfrm>
            <a:off x="5791302" y="6078080"/>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25" name="124 Rectángulo redondeado"/>
          <p:cNvSpPr/>
          <p:nvPr/>
        </p:nvSpPr>
        <p:spPr>
          <a:xfrm>
            <a:off x="6393007" y="6078080"/>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26" name="125 Rectángulo redondeado"/>
          <p:cNvSpPr/>
          <p:nvPr/>
        </p:nvSpPr>
        <p:spPr>
          <a:xfrm>
            <a:off x="6994712" y="6078080"/>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27" name="126 Rectángulo redondeado"/>
          <p:cNvSpPr/>
          <p:nvPr/>
        </p:nvSpPr>
        <p:spPr>
          <a:xfrm>
            <a:off x="7596417" y="6078080"/>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28" name="127 Rectángulo redondeado"/>
          <p:cNvSpPr/>
          <p:nvPr/>
        </p:nvSpPr>
        <p:spPr>
          <a:xfrm>
            <a:off x="8198122" y="6078080"/>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29" name="128 Rectángulo redondeado"/>
          <p:cNvSpPr/>
          <p:nvPr/>
        </p:nvSpPr>
        <p:spPr>
          <a:xfrm>
            <a:off x="9401536" y="6078080"/>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30" name="129 Rectángulo redondeado"/>
          <p:cNvSpPr/>
          <p:nvPr/>
        </p:nvSpPr>
        <p:spPr>
          <a:xfrm>
            <a:off x="2782777" y="6078080"/>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31" name="130 Rectángulo redondeado"/>
          <p:cNvSpPr/>
          <p:nvPr/>
        </p:nvSpPr>
        <p:spPr>
          <a:xfrm>
            <a:off x="8799827" y="6078080"/>
            <a:ext cx="536288" cy="536288"/>
          </a:xfrm>
          <a:prstGeom prst="round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5" name="14 Rectángulo"/>
          <p:cNvSpPr/>
          <p:nvPr/>
        </p:nvSpPr>
        <p:spPr>
          <a:xfrm>
            <a:off x="4534406" y="5822281"/>
            <a:ext cx="3195747" cy="461665"/>
          </a:xfrm>
          <a:prstGeom prst="rect">
            <a:avLst/>
          </a:prstGeom>
        </p:spPr>
        <p:txBody>
          <a:bodyPr wrap="none">
            <a:spAutoFit/>
          </a:bodyPr>
          <a:lstStyle/>
          <a:p>
            <a:pPr algn="ctr"/>
            <a:r>
              <a:rPr lang="en-US" sz="2400" b="1" dirty="0">
                <a:solidFill>
                  <a:schemeClr val="bg1"/>
                </a:solidFill>
                <a:effectLst>
                  <a:outerShdw blurRad="38100" dist="38100" dir="2700000" algn="tl">
                    <a:srgbClr val="000000">
                      <a:alpha val="43137"/>
                    </a:srgbClr>
                  </a:outerShdw>
                </a:effectLst>
              </a:rPr>
              <a:t>Annual Tactical Plans</a:t>
            </a:r>
          </a:p>
        </p:txBody>
      </p:sp>
      <p:sp>
        <p:nvSpPr>
          <p:cNvPr id="50"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9. Main action areas</a:t>
            </a:r>
            <a:endParaRPr lang="en-US" sz="2000" b="1" dirty="0">
              <a:latin typeface="Arial" charset="0"/>
            </a:endParaRPr>
          </a:p>
          <a:p>
            <a:r>
              <a:rPr lang="en-US" sz="2200" b="1" dirty="0">
                <a:latin typeface="Arial" charset="0"/>
              </a:rPr>
              <a:t>    </a:t>
            </a:r>
            <a:r>
              <a:rPr lang="en-US" sz="2000" b="1" dirty="0">
                <a:latin typeface="Arial" charset="0"/>
              </a:rPr>
              <a:t>Definition and execution of Spain’s marketing strategy abroad</a:t>
            </a:r>
          </a:p>
        </p:txBody>
      </p:sp>
    </p:spTree>
    <p:extLst>
      <p:ext uri="{BB962C8B-B14F-4D97-AF65-F5344CB8AC3E}">
        <p14:creationId xmlns:p14="http://schemas.microsoft.com/office/powerpoint/2010/main" val="190267868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03. S.G. ESTRATEGIA\OFICINAS\MAPAS\mapas\Mundo.jpg"/>
          <p:cNvPicPr>
            <a:picLocks noChangeAspect="1" noChangeArrowheads="1"/>
          </p:cNvPicPr>
          <p:nvPr/>
        </p:nvPicPr>
        <p:blipFill rotWithShape="1">
          <a:blip r:embed="rId3">
            <a:duotone>
              <a:prstClr val="black"/>
              <a:srgbClr val="C5DCFF">
                <a:alpha val="50980"/>
                <a:tint val="45000"/>
                <a:satMod val="400000"/>
              </a:srgbClr>
            </a:duotone>
            <a:extLst>
              <a:ext uri="{28A0092B-C50C-407E-A947-70E740481C1C}">
                <a14:useLocalDpi xmlns:a14="http://schemas.microsoft.com/office/drawing/2010/main" val="0"/>
              </a:ext>
            </a:extLst>
          </a:blip>
          <a:srcRect l="12872" t="-1959" r="-440" b="1959"/>
          <a:stretch/>
        </p:blipFill>
        <p:spPr bwMode="auto">
          <a:xfrm>
            <a:off x="2318504" y="2629091"/>
            <a:ext cx="7740860" cy="40740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4 Tabla"/>
          <p:cNvGraphicFramePr>
            <a:graphicFrameLocks noGrp="1"/>
          </p:cNvGraphicFramePr>
          <p:nvPr/>
        </p:nvGraphicFramePr>
        <p:xfrm>
          <a:off x="2279576" y="2492897"/>
          <a:ext cx="7704856" cy="4115637"/>
        </p:xfrm>
        <a:graphic>
          <a:graphicData uri="http://schemas.openxmlformats.org/drawingml/2006/table">
            <a:tbl>
              <a:tblPr firstRow="1" firstCol="1" bandRow="1"/>
              <a:tblGrid>
                <a:gridCol w="1478229">
                  <a:extLst>
                    <a:ext uri="{9D8B030D-6E8A-4147-A177-3AD203B41FA5}">
                      <a16:colId xmlns:a16="http://schemas.microsoft.com/office/drawing/2014/main" xmlns="" val="20000"/>
                    </a:ext>
                  </a:extLst>
                </a:gridCol>
                <a:gridCol w="1514031">
                  <a:extLst>
                    <a:ext uri="{9D8B030D-6E8A-4147-A177-3AD203B41FA5}">
                      <a16:colId xmlns:a16="http://schemas.microsoft.com/office/drawing/2014/main" xmlns="" val="20001"/>
                    </a:ext>
                  </a:extLst>
                </a:gridCol>
                <a:gridCol w="1813258">
                  <a:extLst>
                    <a:ext uri="{9D8B030D-6E8A-4147-A177-3AD203B41FA5}">
                      <a16:colId xmlns:a16="http://schemas.microsoft.com/office/drawing/2014/main" xmlns="" val="20002"/>
                    </a:ext>
                  </a:extLst>
                </a:gridCol>
                <a:gridCol w="1570297">
                  <a:extLst>
                    <a:ext uri="{9D8B030D-6E8A-4147-A177-3AD203B41FA5}">
                      <a16:colId xmlns:a16="http://schemas.microsoft.com/office/drawing/2014/main" xmlns="" val="20003"/>
                    </a:ext>
                  </a:extLst>
                </a:gridCol>
                <a:gridCol w="1329041">
                  <a:extLst>
                    <a:ext uri="{9D8B030D-6E8A-4147-A177-3AD203B41FA5}">
                      <a16:colId xmlns:a16="http://schemas.microsoft.com/office/drawing/2014/main" xmlns="" val="20004"/>
                    </a:ext>
                  </a:extLst>
                </a:gridCol>
              </a:tblGrid>
              <a:tr h="432048">
                <a:tc>
                  <a:txBody>
                    <a:bodyPr/>
                    <a:lstStyle/>
                    <a:p>
                      <a:pPr algn="ctr">
                        <a:spcAft>
                          <a:spcPts val="0"/>
                        </a:spcAft>
                      </a:pPr>
                      <a:r>
                        <a:rPr lang="en-US" sz="1400" b="1" noProof="0" dirty="0">
                          <a:solidFill>
                            <a:srgbClr val="FFFFFF"/>
                          </a:solidFill>
                          <a:effectLst/>
                          <a:latin typeface="+mj-lt"/>
                          <a:ea typeface="Calibri"/>
                          <a:cs typeface="Times New Roman"/>
                        </a:rPr>
                        <a:t>RELAX</a:t>
                      </a:r>
                      <a:endParaRPr lang="en-US" sz="1400" b="1" noProof="0" dirty="0">
                        <a:effectLst/>
                        <a:latin typeface="+mj-lt"/>
                        <a:ea typeface="Times New Roman"/>
                        <a:cs typeface="Times New Roman"/>
                      </a:endParaRPr>
                    </a:p>
                  </a:txBody>
                  <a:tcPr marL="68580" marR="68580" marT="0" marB="0" anchor="ctr">
                    <a:lnL>
                      <a:noFill/>
                    </a:lnL>
                    <a:lnR>
                      <a:noFill/>
                    </a:lnR>
                    <a:lnT>
                      <a:noFill/>
                    </a:lnT>
                    <a:lnB>
                      <a:noFill/>
                    </a:lnB>
                    <a:solidFill>
                      <a:srgbClr val="4F81BD"/>
                    </a:solidFill>
                  </a:tcPr>
                </a:tc>
                <a:tc>
                  <a:txBody>
                    <a:bodyPr/>
                    <a:lstStyle/>
                    <a:p>
                      <a:pPr algn="ctr">
                        <a:spcAft>
                          <a:spcPts val="0"/>
                        </a:spcAft>
                      </a:pPr>
                      <a:r>
                        <a:rPr lang="en-US" sz="1400" b="1" noProof="0">
                          <a:solidFill>
                            <a:srgbClr val="FFFFFF"/>
                          </a:solidFill>
                          <a:effectLst/>
                          <a:latin typeface="+mj-lt"/>
                          <a:ea typeface="Calibri"/>
                          <a:cs typeface="Times New Roman"/>
                        </a:rPr>
                        <a:t>DISCOVER</a:t>
                      </a:r>
                      <a:endParaRPr lang="en-US" sz="1400" b="1" noProof="0">
                        <a:effectLst/>
                        <a:latin typeface="+mj-lt"/>
                        <a:ea typeface="Times New Roman"/>
                        <a:cs typeface="Times New Roman"/>
                      </a:endParaRPr>
                    </a:p>
                  </a:txBody>
                  <a:tcPr marL="68580" marR="68580" marT="0" marB="0" anchor="ctr">
                    <a:lnL>
                      <a:noFill/>
                    </a:lnL>
                    <a:lnR>
                      <a:noFill/>
                    </a:lnR>
                    <a:lnT>
                      <a:noFill/>
                    </a:lnT>
                    <a:lnB>
                      <a:noFill/>
                    </a:lnB>
                    <a:solidFill>
                      <a:srgbClr val="4F81BD"/>
                    </a:solidFill>
                  </a:tcPr>
                </a:tc>
                <a:tc>
                  <a:txBody>
                    <a:bodyPr/>
                    <a:lstStyle/>
                    <a:p>
                      <a:pPr algn="ctr">
                        <a:spcAft>
                          <a:spcPts val="0"/>
                        </a:spcAft>
                      </a:pPr>
                      <a:r>
                        <a:rPr lang="en-US" sz="1400" b="1" noProof="0">
                          <a:solidFill>
                            <a:srgbClr val="FFFFFF"/>
                          </a:solidFill>
                          <a:effectLst/>
                          <a:latin typeface="+mj-lt"/>
                          <a:ea typeface="Calibri"/>
                          <a:cs typeface="Times New Roman"/>
                        </a:rPr>
                        <a:t>ENJOY</a:t>
                      </a:r>
                      <a:endParaRPr lang="en-US" sz="1400" b="1" noProof="0">
                        <a:effectLst/>
                        <a:latin typeface="+mj-lt"/>
                        <a:ea typeface="Times New Roman"/>
                        <a:cs typeface="Times New Roman"/>
                      </a:endParaRPr>
                    </a:p>
                  </a:txBody>
                  <a:tcPr marL="68580" marR="68580" marT="0" marB="0" anchor="ctr">
                    <a:lnL>
                      <a:noFill/>
                    </a:lnL>
                    <a:lnR>
                      <a:noFill/>
                    </a:lnR>
                    <a:lnT>
                      <a:noFill/>
                    </a:lnT>
                    <a:lnB>
                      <a:noFill/>
                    </a:lnB>
                    <a:solidFill>
                      <a:srgbClr val="4F81BD"/>
                    </a:solidFill>
                  </a:tcPr>
                </a:tc>
                <a:tc>
                  <a:txBody>
                    <a:bodyPr/>
                    <a:lstStyle/>
                    <a:p>
                      <a:pPr algn="ctr">
                        <a:spcAft>
                          <a:spcPts val="0"/>
                        </a:spcAft>
                      </a:pPr>
                      <a:r>
                        <a:rPr lang="en-US" sz="1400" b="1" noProof="0">
                          <a:solidFill>
                            <a:srgbClr val="FFFFFF"/>
                          </a:solidFill>
                          <a:effectLst/>
                          <a:latin typeface="+mj-lt"/>
                          <a:ea typeface="Calibri"/>
                          <a:cs typeface="Times New Roman"/>
                        </a:rPr>
                        <a:t>LEARN</a:t>
                      </a:r>
                      <a:endParaRPr lang="en-US" sz="1400" b="1" noProof="0">
                        <a:effectLst/>
                        <a:latin typeface="+mj-lt"/>
                        <a:ea typeface="Times New Roman"/>
                        <a:cs typeface="Times New Roman"/>
                      </a:endParaRPr>
                    </a:p>
                  </a:txBody>
                  <a:tcPr marL="68580" marR="68580" marT="0" marB="0" anchor="ctr">
                    <a:lnL>
                      <a:noFill/>
                    </a:lnL>
                    <a:lnR>
                      <a:noFill/>
                    </a:lnR>
                    <a:lnT>
                      <a:noFill/>
                    </a:lnT>
                    <a:lnB>
                      <a:noFill/>
                    </a:lnB>
                    <a:solidFill>
                      <a:srgbClr val="4F81BD"/>
                    </a:solidFill>
                  </a:tcPr>
                </a:tc>
                <a:tc>
                  <a:txBody>
                    <a:bodyPr/>
                    <a:lstStyle/>
                    <a:p>
                      <a:pPr algn="ctr">
                        <a:spcAft>
                          <a:spcPts val="0"/>
                        </a:spcAft>
                      </a:pPr>
                      <a:r>
                        <a:rPr lang="en-US" sz="1400" b="1" noProof="0" dirty="0">
                          <a:solidFill>
                            <a:srgbClr val="FFFFFF"/>
                          </a:solidFill>
                          <a:effectLst/>
                          <a:latin typeface="+mj-lt"/>
                          <a:ea typeface="Calibri"/>
                          <a:cs typeface="Times New Roman"/>
                        </a:rPr>
                        <a:t>MEET</a:t>
                      </a:r>
                      <a:endParaRPr lang="en-US" sz="1400" b="1" noProof="0" dirty="0">
                        <a:effectLst/>
                        <a:latin typeface="+mj-lt"/>
                        <a:ea typeface="Times New Roman"/>
                        <a:cs typeface="Times New Roman"/>
                      </a:endParaRPr>
                    </a:p>
                  </a:txBody>
                  <a:tcPr marL="68580" marR="68580" marT="0" marB="0" anchor="ctr">
                    <a:lnL>
                      <a:noFill/>
                    </a:lnL>
                    <a:lnR>
                      <a:noFill/>
                    </a:lnR>
                    <a:lnT>
                      <a:noFill/>
                    </a:lnT>
                    <a:lnB>
                      <a:noFill/>
                    </a:lnB>
                    <a:solidFill>
                      <a:srgbClr val="4F81BD"/>
                    </a:solidFill>
                  </a:tcPr>
                </a:tc>
                <a:extLst>
                  <a:ext uri="{0D108BD9-81ED-4DB2-BD59-A6C34878D82A}">
                    <a16:rowId xmlns:a16="http://schemas.microsoft.com/office/drawing/2014/main" xmlns="" val="10000"/>
                  </a:ext>
                </a:extLst>
              </a:tr>
              <a:tr h="434478">
                <a:tc>
                  <a:txBody>
                    <a:bodyPr/>
                    <a:lstStyle/>
                    <a:p>
                      <a:pPr algn="ctr">
                        <a:lnSpc>
                          <a:spcPts val="1400"/>
                        </a:lnSpc>
                        <a:spcAft>
                          <a:spcPts val="0"/>
                        </a:spcAft>
                      </a:pPr>
                      <a:r>
                        <a:rPr lang="en-US" sz="1200" b="1" noProof="0" dirty="0">
                          <a:effectLst/>
                          <a:latin typeface="+mj-lt"/>
                          <a:ea typeface="Times New Roman"/>
                          <a:cs typeface="Times New Roman"/>
                        </a:rPr>
                        <a:t>By</a:t>
                      </a:r>
                      <a:r>
                        <a:rPr lang="en-US" sz="1200" b="1" baseline="0" noProof="0" dirty="0">
                          <a:effectLst/>
                          <a:latin typeface="+mj-lt"/>
                          <a:ea typeface="Times New Roman"/>
                          <a:cs typeface="Times New Roman"/>
                        </a:rPr>
                        <a:t> the sea</a:t>
                      </a:r>
                      <a:endParaRPr lang="en-US" sz="1200" b="1" noProof="0" dirty="0">
                        <a:effectLst/>
                        <a:latin typeface="+mj-lt"/>
                        <a:ea typeface="Times New Roman"/>
                        <a:cs typeface="Times New Roman"/>
                      </a:endParaRPr>
                    </a:p>
                  </a:txBody>
                  <a:tcPr marL="68580" marR="68580" marT="0" marB="0" anchor="ctr">
                    <a:lnL>
                      <a:noFill/>
                    </a:lnL>
                    <a:lnR>
                      <a:noFill/>
                    </a:lnR>
                    <a:lnT>
                      <a:noFill/>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dirty="0">
                          <a:effectLst/>
                          <a:latin typeface="+mj-lt"/>
                          <a:ea typeface="Calibri"/>
                          <a:cs typeface="Times New Roman"/>
                        </a:rPr>
                        <a:t>City breaks</a:t>
                      </a:r>
                      <a:endParaRPr lang="en-US" sz="1200" b="1" noProof="0" dirty="0">
                        <a:effectLst/>
                        <a:latin typeface="+mj-lt"/>
                        <a:ea typeface="Times New Roman"/>
                        <a:cs typeface="Times New Roman"/>
                      </a:endParaRPr>
                    </a:p>
                  </a:txBody>
                  <a:tcPr marL="68580" marR="68580" marT="0" marB="0" anchor="ctr">
                    <a:lnL>
                      <a:noFill/>
                    </a:lnL>
                    <a:lnR>
                      <a:noFill/>
                    </a:lnR>
                    <a:lnT>
                      <a:noFill/>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dirty="0">
                          <a:effectLst/>
                          <a:latin typeface="+mj-lt"/>
                          <a:ea typeface="Calibri"/>
                          <a:cs typeface="Times New Roman"/>
                        </a:rPr>
                        <a:t>Night life</a:t>
                      </a:r>
                      <a:endParaRPr lang="en-US" sz="1200" b="1" noProof="0" dirty="0">
                        <a:effectLst/>
                        <a:latin typeface="+mj-lt"/>
                        <a:ea typeface="Times New Roman"/>
                        <a:cs typeface="Times New Roman"/>
                      </a:endParaRPr>
                    </a:p>
                  </a:txBody>
                  <a:tcPr marL="68580" marR="68580" marT="0" marB="0" anchor="ctr">
                    <a:lnL>
                      <a:noFill/>
                    </a:lnL>
                    <a:lnR>
                      <a:noFill/>
                    </a:lnR>
                    <a:lnT>
                      <a:noFill/>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dirty="0">
                          <a:effectLst/>
                          <a:latin typeface="+mj-lt"/>
                          <a:ea typeface="Calibri"/>
                          <a:cs typeface="Times New Roman"/>
                        </a:rPr>
                        <a:t>Spanish</a:t>
                      </a:r>
                      <a:endParaRPr lang="en-US" sz="1200" b="1" noProof="0" dirty="0">
                        <a:effectLst/>
                        <a:latin typeface="+mj-lt"/>
                        <a:ea typeface="Times New Roman"/>
                        <a:cs typeface="Times New Roman"/>
                      </a:endParaRPr>
                    </a:p>
                  </a:txBody>
                  <a:tcPr marL="68580" marR="68580" marT="0" marB="0" anchor="ctr">
                    <a:lnL>
                      <a:noFill/>
                    </a:lnL>
                    <a:lnR>
                      <a:noFill/>
                    </a:lnR>
                    <a:lnT>
                      <a:noFill/>
                    </a:lnT>
                    <a:lnB w="12700" cap="flat" cmpd="sng" algn="ctr">
                      <a:solidFill>
                        <a:srgbClr val="000000"/>
                      </a:solidFill>
                      <a:prstDash val="dot"/>
                      <a:round/>
                      <a:headEnd type="none" w="med" len="med"/>
                      <a:tailEnd type="none" w="med" len="med"/>
                    </a:lnB>
                  </a:tcPr>
                </a:tc>
                <a:tc>
                  <a:txBody>
                    <a:bodyPr/>
                    <a:lstStyle/>
                    <a:p>
                      <a:pPr marL="21590" indent="-21590" algn="ctr">
                        <a:lnSpc>
                          <a:spcPts val="1400"/>
                        </a:lnSpc>
                        <a:spcAft>
                          <a:spcPts val="0"/>
                        </a:spcAft>
                      </a:pPr>
                      <a:r>
                        <a:rPr lang="en-US" sz="1200" b="1" noProof="0">
                          <a:effectLst/>
                          <a:latin typeface="+mj-lt"/>
                          <a:ea typeface="Calibri"/>
                          <a:cs typeface="Times New Roman"/>
                        </a:rPr>
                        <a:t>MICE</a:t>
                      </a:r>
                      <a:endParaRPr lang="en-US" sz="1200" b="1" noProof="0">
                        <a:effectLst/>
                        <a:latin typeface="+mj-lt"/>
                        <a:ea typeface="Times New Roman"/>
                        <a:cs typeface="Times New Roman"/>
                      </a:endParaRPr>
                    </a:p>
                  </a:txBody>
                  <a:tcPr marL="68580" marR="68580" marT="0" marB="0" anchor="ctr">
                    <a:lnL>
                      <a:noFill/>
                    </a:lnL>
                    <a:lnR>
                      <a:noFill/>
                    </a:lnR>
                    <a:lnT>
                      <a:noFill/>
                    </a:lnT>
                    <a:lnB w="12700" cap="flat" cmpd="sng" algn="ctr">
                      <a:solidFill>
                        <a:srgbClr val="000000"/>
                      </a:solidFill>
                      <a:prstDash val="dot"/>
                      <a:round/>
                      <a:headEnd type="none" w="med" len="med"/>
                      <a:tailEnd type="none" w="med" len="med"/>
                    </a:lnB>
                  </a:tcPr>
                </a:tc>
                <a:extLst>
                  <a:ext uri="{0D108BD9-81ED-4DB2-BD59-A6C34878D82A}">
                    <a16:rowId xmlns:a16="http://schemas.microsoft.com/office/drawing/2014/main" xmlns="" val="10001"/>
                  </a:ext>
                </a:extLst>
              </a:tr>
              <a:tr h="434478">
                <a:tc>
                  <a:txBody>
                    <a:bodyPr/>
                    <a:lstStyle/>
                    <a:p>
                      <a:pPr algn="ctr">
                        <a:lnSpc>
                          <a:spcPts val="1400"/>
                        </a:lnSpc>
                        <a:spcAft>
                          <a:spcPts val="0"/>
                        </a:spcAft>
                      </a:pPr>
                      <a:r>
                        <a:rPr lang="en-US" sz="1200" b="1" noProof="0" dirty="0">
                          <a:effectLst/>
                          <a:latin typeface="+mj-lt"/>
                          <a:ea typeface="Calibri"/>
                          <a:cs typeface="Times New Roman"/>
                        </a:rPr>
                        <a:t>In the countryside</a:t>
                      </a:r>
                      <a:endParaRPr lang="en-US" sz="1200" b="1" noProof="0" dirty="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dirty="0">
                          <a:effectLst/>
                          <a:latin typeface="+mj-lt"/>
                          <a:ea typeface="Times New Roman"/>
                          <a:cs typeface="Times New Roman"/>
                        </a:rPr>
                        <a:t>Itineraries</a:t>
                      </a: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dirty="0">
                          <a:effectLst/>
                          <a:latin typeface="+mj-lt"/>
                          <a:ea typeface="Calibri"/>
                          <a:cs typeface="Times New Roman"/>
                        </a:rPr>
                        <a:t>Food and Wine</a:t>
                      </a:r>
                      <a:endParaRPr lang="en-US" sz="1200" b="1" noProof="0" dirty="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dirty="0">
                          <a:effectLst/>
                          <a:latin typeface="+mj-lt"/>
                          <a:ea typeface="Calibri"/>
                          <a:cs typeface="Times New Roman"/>
                        </a:rPr>
                        <a:t>Other courses</a:t>
                      </a:r>
                      <a:endParaRPr lang="en-US" sz="1200" b="1" noProof="0" dirty="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a:noFill/>
                    </a:lnB>
                  </a:tcPr>
                </a:tc>
                <a:extLst>
                  <a:ext uri="{0D108BD9-81ED-4DB2-BD59-A6C34878D82A}">
                    <a16:rowId xmlns:a16="http://schemas.microsoft.com/office/drawing/2014/main" xmlns="" val="10002"/>
                  </a:ext>
                </a:extLst>
              </a:tr>
              <a:tr h="434478">
                <a:tc>
                  <a:txBody>
                    <a:bodyPr/>
                    <a:lstStyle/>
                    <a:p>
                      <a:pPr algn="ctr">
                        <a:lnSpc>
                          <a:spcPts val="1400"/>
                        </a:lnSpc>
                        <a:spcAft>
                          <a:spcPts val="0"/>
                        </a:spcAft>
                      </a:pPr>
                      <a:r>
                        <a:rPr lang="en-US" sz="1200" b="1" noProof="0">
                          <a:effectLst/>
                          <a:latin typeface="+mj-lt"/>
                          <a:ea typeface="Calibri"/>
                          <a:cs typeface="Times New Roman"/>
                        </a:rPr>
                        <a:t>Campings</a:t>
                      </a:r>
                      <a:endParaRPr lang="en-US" sz="1200" b="1" noProof="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dirty="0">
                          <a:effectLst/>
                          <a:latin typeface="+mj-lt"/>
                          <a:ea typeface="Calibri"/>
                          <a:cs typeface="Times New Roman"/>
                        </a:rPr>
                        <a:t>Art &amp; culture</a:t>
                      </a:r>
                      <a:endParaRPr lang="en-US" sz="1200" b="1" noProof="0" dirty="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dirty="0">
                          <a:effectLst/>
                          <a:latin typeface="+mj-lt"/>
                          <a:ea typeface="Calibri"/>
                          <a:cs typeface="Times New Roman"/>
                        </a:rPr>
                        <a:t>Shopping</a:t>
                      </a:r>
                      <a:endParaRPr lang="en-US" sz="1200" b="1" noProof="0" dirty="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a:noFill/>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extLst>
                  <a:ext uri="{0D108BD9-81ED-4DB2-BD59-A6C34878D82A}">
                    <a16:rowId xmlns:a16="http://schemas.microsoft.com/office/drawing/2014/main" xmlns="" val="10003"/>
                  </a:ext>
                </a:extLst>
              </a:tr>
              <a:tr h="434478">
                <a:tc>
                  <a:txBody>
                    <a:bodyPr/>
                    <a:lstStyle/>
                    <a:p>
                      <a:pPr algn="ctr">
                        <a:lnSpc>
                          <a:spcPts val="1400"/>
                        </a:lnSpc>
                        <a:spcAft>
                          <a:spcPts val="0"/>
                        </a:spcAft>
                      </a:pPr>
                      <a:r>
                        <a:rPr lang="en-US" sz="1200" b="1" noProof="0" dirty="0">
                          <a:effectLst/>
                          <a:latin typeface="+mj-lt"/>
                          <a:ea typeface="Calibri"/>
                          <a:cs typeface="Times New Roman"/>
                        </a:rPr>
                        <a:t>Wellness</a:t>
                      </a:r>
                      <a:endParaRPr lang="en-US" sz="1200" b="1" noProof="0" dirty="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dirty="0">
                          <a:effectLst/>
                          <a:latin typeface="+mj-lt"/>
                          <a:ea typeface="Calibri"/>
                          <a:cs typeface="Times New Roman"/>
                        </a:rPr>
                        <a:t>Nature</a:t>
                      </a:r>
                      <a:endParaRPr lang="en-US" sz="1200" b="1" noProof="0" dirty="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dirty="0">
                          <a:effectLst/>
                          <a:latin typeface="+mj-lt"/>
                          <a:ea typeface="Calibri"/>
                          <a:cs typeface="Times New Roman"/>
                        </a:rPr>
                        <a:t>Special interest</a:t>
                      </a:r>
                      <a:endParaRPr lang="en-US" sz="1200" b="1" noProof="0" dirty="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extLst>
                  <a:ext uri="{0D108BD9-81ED-4DB2-BD59-A6C34878D82A}">
                    <a16:rowId xmlns:a16="http://schemas.microsoft.com/office/drawing/2014/main" xmlns="" val="10004"/>
                  </a:ext>
                </a:extLst>
              </a:tr>
              <a:tr h="434478">
                <a:tc>
                  <a:txBody>
                    <a:bodyPr/>
                    <a:lstStyle/>
                    <a:p>
                      <a:pPr algn="ctr">
                        <a:lnSpc>
                          <a:spcPts val="1400"/>
                        </a:lnSpc>
                        <a:spcAft>
                          <a:spcPts val="0"/>
                        </a:spcAft>
                      </a:pPr>
                      <a:r>
                        <a:rPr lang="en-US" sz="1200" b="1" noProof="0" dirty="0">
                          <a:effectLst/>
                          <a:latin typeface="+mj-lt"/>
                          <a:ea typeface="Calibri"/>
                          <a:cs typeface="Times New Roman"/>
                        </a:rPr>
                        <a:t> </a:t>
                      </a:r>
                      <a:endParaRPr lang="en-US" sz="1200" b="1" noProof="0" dirty="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a:noFill/>
                    </a:lnB>
                  </a:tcPr>
                </a:tc>
                <a:tc>
                  <a:txBody>
                    <a:bodyPr/>
                    <a:lstStyle/>
                    <a:p>
                      <a:pPr algn="ctr">
                        <a:lnSpc>
                          <a:spcPts val="1400"/>
                        </a:lnSpc>
                        <a:spcAft>
                          <a:spcPts val="0"/>
                        </a:spcAft>
                      </a:pPr>
                      <a:r>
                        <a:rPr lang="en-US" sz="1200" b="1" noProof="0" dirty="0">
                          <a:effectLst/>
                          <a:latin typeface="+mj-lt"/>
                          <a:ea typeface="Calibri"/>
                          <a:cs typeface="Times New Roman"/>
                        </a:rPr>
                        <a:t>Big</a:t>
                      </a:r>
                      <a:r>
                        <a:rPr lang="en-US" sz="1200" b="1" baseline="0" noProof="0" dirty="0">
                          <a:effectLst/>
                          <a:latin typeface="+mj-lt"/>
                          <a:ea typeface="Calibri"/>
                          <a:cs typeface="Times New Roman"/>
                        </a:rPr>
                        <a:t> Events</a:t>
                      </a:r>
                      <a:endParaRPr lang="en-US" sz="1200" b="1" noProof="0" dirty="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a:effectLst/>
                          <a:latin typeface="+mj-lt"/>
                          <a:ea typeface="Calibri"/>
                          <a:cs typeface="Times New Roman"/>
                        </a:rPr>
                        <a:t>Golf</a:t>
                      </a:r>
                      <a:endParaRPr lang="en-US" sz="1200" b="1" noProof="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extLst>
                  <a:ext uri="{0D108BD9-81ED-4DB2-BD59-A6C34878D82A}">
                    <a16:rowId xmlns:a16="http://schemas.microsoft.com/office/drawing/2014/main" xmlns="" val="10005"/>
                  </a:ext>
                </a:extLst>
              </a:tr>
              <a:tr h="434478">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a:noFill/>
                    </a:lnB>
                  </a:tcPr>
                </a:tc>
                <a:tc>
                  <a:txBody>
                    <a:bodyPr/>
                    <a:lstStyle/>
                    <a:p>
                      <a:pPr algn="ctr">
                        <a:lnSpc>
                          <a:spcPts val="1400"/>
                        </a:lnSpc>
                        <a:spcAft>
                          <a:spcPts val="0"/>
                        </a:spcAft>
                      </a:pPr>
                      <a:r>
                        <a:rPr lang="en-US" sz="1200" b="1" noProof="0" dirty="0">
                          <a:effectLst/>
                          <a:latin typeface="+mj-lt"/>
                          <a:ea typeface="Calibri"/>
                          <a:cs typeface="Times New Roman"/>
                        </a:rPr>
                        <a:t>Water sports</a:t>
                      </a:r>
                      <a:endParaRPr lang="en-US" sz="1200" b="1" noProof="0" dirty="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extLst>
                  <a:ext uri="{0D108BD9-81ED-4DB2-BD59-A6C34878D82A}">
                    <a16:rowId xmlns:a16="http://schemas.microsoft.com/office/drawing/2014/main" xmlns="" val="10006"/>
                  </a:ext>
                </a:extLst>
              </a:tr>
              <a:tr h="434478">
                <a:tc>
                  <a:txBody>
                    <a:bodyPr/>
                    <a:lstStyle/>
                    <a:p>
                      <a:pPr algn="ctr">
                        <a:lnSpc>
                          <a:spcPts val="1400"/>
                        </a:lnSpc>
                        <a:spcAft>
                          <a:spcPts val="0"/>
                        </a:spcAft>
                      </a:pPr>
                      <a:r>
                        <a:rPr lang="en-US" sz="1200" b="1" noProof="0" dirty="0">
                          <a:effectLst/>
                          <a:latin typeface="+mj-lt"/>
                          <a:ea typeface="Calibri"/>
                          <a:cs typeface="Times New Roman"/>
                        </a:rPr>
                        <a:t> </a:t>
                      </a:r>
                      <a:endParaRPr lang="en-US" sz="1200" b="1" noProof="0" dirty="0">
                        <a:effectLst/>
                        <a:latin typeface="+mj-lt"/>
                        <a:ea typeface="Times New Roman"/>
                        <a:cs typeface="Times New Roman"/>
                      </a:endParaRPr>
                    </a:p>
                  </a:txBody>
                  <a:tcPr marL="68580" marR="68580" marT="0" marB="0" anchor="ctr">
                    <a:lnL>
                      <a:noFill/>
                    </a:lnL>
                    <a:lnR>
                      <a:noFill/>
                    </a:lnR>
                    <a:lnT>
                      <a:noFill/>
                    </a:lnT>
                    <a:lnB>
                      <a:noFill/>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tc>
                  <a:txBody>
                    <a:bodyPr/>
                    <a:lstStyle/>
                    <a:p>
                      <a:pPr algn="ctr">
                        <a:lnSpc>
                          <a:spcPts val="1400"/>
                        </a:lnSpc>
                        <a:spcAft>
                          <a:spcPts val="0"/>
                        </a:spcAft>
                      </a:pPr>
                      <a:r>
                        <a:rPr lang="en-US" sz="1200" b="1" noProof="0" dirty="0">
                          <a:effectLst/>
                          <a:latin typeface="+mj-lt"/>
                          <a:ea typeface="Calibri"/>
                          <a:cs typeface="Times New Roman"/>
                        </a:rPr>
                        <a:t>Adventure sports</a:t>
                      </a:r>
                      <a:endParaRPr lang="en-US" sz="1200" b="1" noProof="0" dirty="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extLst>
                  <a:ext uri="{0D108BD9-81ED-4DB2-BD59-A6C34878D82A}">
                    <a16:rowId xmlns:a16="http://schemas.microsoft.com/office/drawing/2014/main" xmlns="" val="10007"/>
                  </a:ext>
                </a:extLst>
              </a:tr>
              <a:tr h="434478">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tc>
                  <a:txBody>
                    <a:bodyPr/>
                    <a:lstStyle/>
                    <a:p>
                      <a:pPr algn="ctr">
                        <a:lnSpc>
                          <a:spcPts val="1400"/>
                        </a:lnSpc>
                        <a:spcAft>
                          <a:spcPts val="0"/>
                        </a:spcAft>
                      </a:pPr>
                      <a:r>
                        <a:rPr lang="en-US" sz="1200" b="1" noProof="0" dirty="0">
                          <a:effectLst/>
                          <a:latin typeface="+mj-lt"/>
                          <a:ea typeface="Calibri"/>
                          <a:cs typeface="Times New Roman"/>
                        </a:rPr>
                        <a:t>Winter sports</a:t>
                      </a:r>
                      <a:endParaRPr lang="en-US" sz="1200" b="1" noProof="0" dirty="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extLst>
                  <a:ext uri="{0D108BD9-81ED-4DB2-BD59-A6C34878D82A}">
                    <a16:rowId xmlns:a16="http://schemas.microsoft.com/office/drawing/2014/main" xmlns="" val="10008"/>
                  </a:ext>
                </a:extLst>
              </a:tr>
              <a:tr h="207765">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tc>
                  <a:txBody>
                    <a:bodyPr/>
                    <a:lstStyle/>
                    <a:p>
                      <a:pPr algn="ctr">
                        <a:lnSpc>
                          <a:spcPts val="1400"/>
                        </a:lnSpc>
                        <a:spcAft>
                          <a:spcPts val="0"/>
                        </a:spcAft>
                      </a:pPr>
                      <a:r>
                        <a:rPr lang="en-US" sz="1200" b="1" noProof="0" dirty="0">
                          <a:effectLst/>
                          <a:latin typeface="+mj-lt"/>
                          <a:ea typeface="Calibri"/>
                          <a:cs typeface="Times New Roman"/>
                        </a:rPr>
                        <a:t>Other sports</a:t>
                      </a:r>
                      <a:endParaRPr lang="en-US" sz="1200" b="1" noProof="0" dirty="0">
                        <a:effectLst/>
                        <a:latin typeface="+mj-lt"/>
                        <a:ea typeface="Times New Roman"/>
                        <a:cs typeface="Times New Roman"/>
                      </a:endParaRPr>
                    </a:p>
                  </a:txBody>
                  <a:tcPr marL="68580" marR="68580" marT="0" marB="0" anchor="ctr">
                    <a:lnL>
                      <a:noFill/>
                    </a:lnL>
                    <a:lnR>
                      <a:noFill/>
                    </a:lnR>
                    <a:lnT w="12700" cap="flat" cmpd="sng" algn="ctr">
                      <a:solidFill>
                        <a:srgbClr val="000000"/>
                      </a:solidFill>
                      <a:prstDash val="dot"/>
                      <a:round/>
                      <a:headEnd type="none" w="med" len="med"/>
                      <a:tailEnd type="none" w="med" len="med"/>
                    </a:lnT>
                    <a:lnB w="12700" cap="flat" cmpd="sng" algn="ctr">
                      <a:solidFill>
                        <a:srgbClr val="000000"/>
                      </a:solidFill>
                      <a:prstDash val="dot"/>
                      <a:round/>
                      <a:headEnd type="none" w="med" len="med"/>
                      <a:tailEnd type="none" w="med" len="med"/>
                    </a:lnB>
                  </a:tcPr>
                </a:tc>
                <a:tc>
                  <a:txBody>
                    <a:bodyPr/>
                    <a:lstStyle/>
                    <a:p>
                      <a:pPr algn="ctr">
                        <a:lnSpc>
                          <a:spcPts val="1400"/>
                        </a:lnSpc>
                        <a:spcAft>
                          <a:spcPts val="0"/>
                        </a:spcAft>
                      </a:pPr>
                      <a:r>
                        <a:rPr lang="en-US" sz="1200" b="1" noProof="0">
                          <a:effectLst/>
                          <a:latin typeface="+mj-lt"/>
                          <a:ea typeface="Calibri"/>
                          <a:cs typeface="Times New Roman"/>
                        </a:rPr>
                        <a:t> </a:t>
                      </a:r>
                      <a:endParaRPr lang="en-US" sz="1200" b="1" noProof="0">
                        <a:effectLst/>
                        <a:latin typeface="+mj-lt"/>
                        <a:ea typeface="Times New Roman"/>
                        <a:cs typeface="Times New Roman"/>
                      </a:endParaRPr>
                    </a:p>
                  </a:txBody>
                  <a:tcPr marL="68580" marR="68580" marT="0" marB="0" anchor="ctr">
                    <a:lnL>
                      <a:noFill/>
                    </a:lnL>
                    <a:lnR>
                      <a:noFill/>
                    </a:lnR>
                    <a:lnT>
                      <a:noFill/>
                    </a:lnT>
                    <a:lnB>
                      <a:noFill/>
                    </a:lnB>
                  </a:tcPr>
                </a:tc>
                <a:tc>
                  <a:txBody>
                    <a:bodyPr/>
                    <a:lstStyle/>
                    <a:p>
                      <a:pPr algn="ctr">
                        <a:lnSpc>
                          <a:spcPts val="1400"/>
                        </a:lnSpc>
                        <a:spcAft>
                          <a:spcPts val="0"/>
                        </a:spcAft>
                      </a:pPr>
                      <a:r>
                        <a:rPr lang="en-US" sz="1200" b="1" noProof="0" dirty="0">
                          <a:effectLst/>
                          <a:latin typeface="+mj-lt"/>
                          <a:ea typeface="Calibri"/>
                          <a:cs typeface="Times New Roman"/>
                        </a:rPr>
                        <a:t> </a:t>
                      </a:r>
                      <a:endParaRPr lang="en-US" sz="1200" b="1" noProof="0" dirty="0">
                        <a:effectLst/>
                        <a:latin typeface="+mj-lt"/>
                        <a:ea typeface="Times New Roman"/>
                        <a:cs typeface="Times New Roman"/>
                      </a:endParaRPr>
                    </a:p>
                  </a:txBody>
                  <a:tcPr marL="68580" marR="68580" marT="0" marB="0" anchor="ctr">
                    <a:lnL>
                      <a:noFill/>
                    </a:lnL>
                    <a:lnR>
                      <a:noFill/>
                    </a:lnR>
                    <a:lnT>
                      <a:noFill/>
                    </a:lnT>
                    <a:lnB>
                      <a:noFill/>
                    </a:lnB>
                  </a:tcPr>
                </a:tc>
                <a:extLst>
                  <a:ext uri="{0D108BD9-81ED-4DB2-BD59-A6C34878D82A}">
                    <a16:rowId xmlns:a16="http://schemas.microsoft.com/office/drawing/2014/main" xmlns="" val="10009"/>
                  </a:ext>
                </a:extLst>
              </a:tr>
            </a:tbl>
          </a:graphicData>
        </a:graphic>
      </p:graphicFrame>
      <p:sp>
        <p:nvSpPr>
          <p:cNvPr id="12" name="Rectangle 2"/>
          <p:cNvSpPr txBox="1">
            <a:spLocks noChangeAspect="1" noChangeArrowheads="1"/>
          </p:cNvSpPr>
          <p:nvPr/>
        </p:nvSpPr>
        <p:spPr>
          <a:xfrm>
            <a:off x="1504865" y="1628800"/>
            <a:ext cx="9163135" cy="1080120"/>
          </a:xfrm>
          <a:prstGeom prst="rect">
            <a:avLst/>
          </a:prstGeom>
          <a:noFill/>
        </p:spPr>
        <p:txBody>
          <a:bodyPr/>
          <a:lst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400" b="1" dirty="0">
                <a:latin typeface="Arial" pitchFamily="34" charset="0"/>
                <a:cs typeface="Arial" pitchFamily="34" charset="0"/>
              </a:rPr>
              <a:t>STRATEGIC MARKETING PLAN</a:t>
            </a:r>
          </a:p>
        </p:txBody>
      </p:sp>
      <p:sp>
        <p:nvSpPr>
          <p:cNvPr id="8"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Main action areas</a:t>
            </a:r>
            <a:r>
              <a:rPr lang="en-US" sz="2000" b="1" dirty="0">
                <a:solidFill>
                  <a:srgbClr val="C00000"/>
                </a:solidFill>
                <a:latin typeface="Arial" charset="0"/>
              </a:rPr>
              <a:t> </a:t>
            </a:r>
            <a:r>
              <a:rPr lang="en-US" sz="2000" b="1" dirty="0">
                <a:latin typeface="Arial" charset="0"/>
              </a:rPr>
              <a:t>Definition and execution of Spain’s marketing strategy abroad</a:t>
            </a:r>
          </a:p>
        </p:txBody>
      </p:sp>
    </p:spTree>
    <p:extLst>
      <p:ext uri="{BB962C8B-B14F-4D97-AF65-F5344CB8AC3E}">
        <p14:creationId xmlns:p14="http://schemas.microsoft.com/office/powerpoint/2010/main" val="358258397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1 Grupo"/>
          <p:cNvGrpSpPr>
            <a:grpSpLocks noChangeAspect="1"/>
          </p:cNvGrpSpPr>
          <p:nvPr/>
        </p:nvGrpSpPr>
        <p:grpSpPr>
          <a:xfrm>
            <a:off x="1583488" y="3190614"/>
            <a:ext cx="4800544" cy="3202854"/>
            <a:chOff x="285749" y="3099255"/>
            <a:chExt cx="5427961" cy="3621458"/>
          </a:xfrm>
        </p:grpSpPr>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r="19333" b="4973"/>
            <a:stretch/>
          </p:blipFill>
          <p:spPr bwMode="auto">
            <a:xfrm rot="5400000">
              <a:off x="1189001" y="2196004"/>
              <a:ext cx="3621458" cy="5427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4 Rectángulo"/>
            <p:cNvSpPr/>
            <p:nvPr/>
          </p:nvSpPr>
          <p:spPr>
            <a:xfrm>
              <a:off x="285749" y="5373215"/>
              <a:ext cx="757859" cy="13474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6 CuadroTexto"/>
          <p:cNvSpPr txBox="1"/>
          <p:nvPr/>
        </p:nvSpPr>
        <p:spPr>
          <a:xfrm>
            <a:off x="6384032" y="3303949"/>
            <a:ext cx="4059358" cy="2990562"/>
          </a:xfrm>
          <a:prstGeom prst="rect">
            <a:avLst/>
          </a:prstGeom>
          <a:noFill/>
        </p:spPr>
        <p:txBody>
          <a:bodyPr wrap="square" rtlCol="0">
            <a:spAutoFit/>
          </a:bodyPr>
          <a:lstStyle/>
          <a:p>
            <a:pPr marL="285750" indent="-285750" algn="just">
              <a:spcAft>
                <a:spcPts val="1600"/>
              </a:spcAft>
              <a:buClr>
                <a:srgbClr val="C00000"/>
              </a:buClr>
              <a:buFont typeface="Arial" pitchFamily="34" charset="0"/>
              <a:buChar char="•"/>
            </a:pPr>
            <a:r>
              <a:rPr lang="en-US" sz="1500" dirty="0"/>
              <a:t>Developing market</a:t>
            </a:r>
            <a:r>
              <a:rPr lang="en-US" sz="1500" b="1" dirty="0">
                <a:solidFill>
                  <a:srgbClr val="C00000"/>
                </a:solidFill>
              </a:rPr>
              <a:t> intelligence</a:t>
            </a:r>
            <a:r>
              <a:rPr lang="en-US" sz="1500" dirty="0"/>
              <a:t>.</a:t>
            </a:r>
          </a:p>
          <a:p>
            <a:pPr marL="285750" indent="-285750" algn="just">
              <a:spcAft>
                <a:spcPts val="1600"/>
              </a:spcAft>
              <a:buClr>
                <a:srgbClr val="C00000"/>
              </a:buClr>
              <a:buFont typeface="Arial" pitchFamily="34" charset="0"/>
              <a:buChar char="•"/>
            </a:pPr>
            <a:r>
              <a:rPr lang="en-US" sz="1500" dirty="0"/>
              <a:t>Positioning Spain’s </a:t>
            </a:r>
            <a:r>
              <a:rPr lang="en-US" sz="1500" b="1" dirty="0">
                <a:solidFill>
                  <a:srgbClr val="C00000"/>
                </a:solidFill>
              </a:rPr>
              <a:t>image</a:t>
            </a:r>
            <a:r>
              <a:rPr lang="en-US" sz="1500" dirty="0"/>
              <a:t> abroad</a:t>
            </a:r>
          </a:p>
          <a:p>
            <a:pPr marL="285750" indent="-285750" algn="just">
              <a:spcAft>
                <a:spcPts val="1600"/>
              </a:spcAft>
              <a:buClr>
                <a:srgbClr val="C00000"/>
              </a:buClr>
              <a:buFont typeface="Arial" pitchFamily="34" charset="0"/>
              <a:buChar char="•"/>
            </a:pPr>
            <a:r>
              <a:rPr lang="en-US" sz="1500" dirty="0"/>
              <a:t>Working together with </a:t>
            </a:r>
            <a:r>
              <a:rPr lang="en-US" sz="1500" b="1" dirty="0">
                <a:solidFill>
                  <a:srgbClr val="C00000"/>
                </a:solidFill>
              </a:rPr>
              <a:t>opinion leaders</a:t>
            </a:r>
            <a:r>
              <a:rPr lang="en-US" sz="1500" dirty="0"/>
              <a:t>, media and tour operators</a:t>
            </a:r>
          </a:p>
          <a:p>
            <a:pPr marL="285750" indent="-285750" algn="just">
              <a:spcAft>
                <a:spcPts val="1600"/>
              </a:spcAft>
              <a:buClr>
                <a:srgbClr val="C00000"/>
              </a:buClr>
              <a:buFont typeface="Arial" pitchFamily="34" charset="0"/>
              <a:buChar char="•"/>
            </a:pPr>
            <a:r>
              <a:rPr lang="en-US" sz="1500" dirty="0"/>
              <a:t>Supporting the </a:t>
            </a:r>
            <a:r>
              <a:rPr lang="en-US" sz="1500" b="1" dirty="0">
                <a:solidFill>
                  <a:srgbClr val="C00000"/>
                </a:solidFill>
              </a:rPr>
              <a:t>marketing activities </a:t>
            </a:r>
            <a:r>
              <a:rPr lang="en-US" sz="1500" dirty="0"/>
              <a:t>of Spanish destinations and companies</a:t>
            </a:r>
          </a:p>
          <a:p>
            <a:pPr marL="285750" indent="-285750" algn="just">
              <a:spcAft>
                <a:spcPts val="1600"/>
              </a:spcAft>
              <a:buClr>
                <a:srgbClr val="C00000"/>
              </a:buClr>
              <a:buFont typeface="Arial" pitchFamily="34" charset="0"/>
              <a:buChar char="•"/>
            </a:pPr>
            <a:r>
              <a:rPr lang="en-US" sz="1500" dirty="0"/>
              <a:t>Executing the </a:t>
            </a:r>
            <a:r>
              <a:rPr lang="en-US" sz="1500" b="1" dirty="0">
                <a:solidFill>
                  <a:srgbClr val="C00000"/>
                </a:solidFill>
              </a:rPr>
              <a:t>Annual Marketing Plans </a:t>
            </a:r>
            <a:r>
              <a:rPr lang="en-US" sz="1500" dirty="0"/>
              <a:t>in cooperation with the Autonomous Communities.</a:t>
            </a:r>
          </a:p>
        </p:txBody>
      </p:sp>
      <p:sp>
        <p:nvSpPr>
          <p:cNvPr id="3" name="2 Rectángulo"/>
          <p:cNvSpPr/>
          <p:nvPr/>
        </p:nvSpPr>
        <p:spPr>
          <a:xfrm>
            <a:off x="1661536" y="1484784"/>
            <a:ext cx="8751348" cy="1338828"/>
          </a:xfrm>
          <a:prstGeom prst="rect">
            <a:avLst/>
          </a:prstGeom>
        </p:spPr>
        <p:txBody>
          <a:bodyPr wrap="square">
            <a:spAutoFit/>
          </a:bodyPr>
          <a:lstStyle/>
          <a:p>
            <a:pPr algn="ctr">
              <a:lnSpc>
                <a:spcPct val="150000"/>
              </a:lnSpc>
            </a:pPr>
            <a:r>
              <a:rPr lang="en-US" b="1" dirty="0"/>
              <a:t>33 offices abroad, covering 79 markets </a:t>
            </a:r>
          </a:p>
          <a:p>
            <a:pPr algn="ctr">
              <a:lnSpc>
                <a:spcPct val="150000"/>
              </a:lnSpc>
            </a:pPr>
            <a:r>
              <a:rPr lang="en-US" b="1" dirty="0"/>
              <a:t>grouped in 8 regional areas</a:t>
            </a:r>
          </a:p>
          <a:p>
            <a:pPr algn="ctr">
              <a:lnSpc>
                <a:spcPct val="150000"/>
              </a:lnSpc>
            </a:pPr>
            <a:r>
              <a:rPr lang="en-US" dirty="0"/>
              <a:t>MORE THAN 60 YEARS AT THE SERVICE OF SPAIN’S TOURISM</a:t>
            </a:r>
          </a:p>
        </p:txBody>
      </p:sp>
      <p:sp>
        <p:nvSpPr>
          <p:cNvPr id="8"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Main action areas</a:t>
            </a:r>
            <a:r>
              <a:rPr lang="en-US" sz="2000" b="1" dirty="0">
                <a:solidFill>
                  <a:srgbClr val="C00000"/>
                </a:solidFill>
                <a:latin typeface="Arial" charset="0"/>
              </a:rPr>
              <a:t> </a:t>
            </a:r>
            <a:r>
              <a:rPr lang="en-US" sz="2000" b="1" dirty="0">
                <a:latin typeface="Arial" charset="0"/>
              </a:rPr>
              <a:t>Definition and execution of Spain’s marketing strategy abroad</a:t>
            </a:r>
          </a:p>
        </p:txBody>
      </p:sp>
    </p:spTree>
    <p:extLst>
      <p:ext uri="{BB962C8B-B14F-4D97-AF65-F5344CB8AC3E}">
        <p14:creationId xmlns:p14="http://schemas.microsoft.com/office/powerpoint/2010/main" val="64159755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spect="1" noChangeArrowheads="1"/>
          </p:cNvSpPr>
          <p:nvPr>
            <p:ph type="title"/>
          </p:nvPr>
        </p:nvSpPr>
        <p:spPr>
          <a:xfrm>
            <a:off x="1504865" y="1412776"/>
            <a:ext cx="9163135" cy="1080120"/>
          </a:xfrm>
          <a:noFill/>
        </p:spPr>
        <p:txBody>
          <a:bodyPr/>
          <a:lstStyle/>
          <a:p>
            <a:r>
              <a:rPr lang="en-GB" sz="2400" b="1" dirty="0">
                <a:latin typeface="Arial" pitchFamily="34" charset="0"/>
                <a:cs typeface="Arial" pitchFamily="34" charset="0"/>
              </a:rPr>
              <a:t>Annual Operative Plans (POA)</a:t>
            </a:r>
            <a:br>
              <a:rPr lang="en-GB" sz="2400" b="1" dirty="0">
                <a:latin typeface="Arial" pitchFamily="34" charset="0"/>
                <a:cs typeface="Arial" pitchFamily="34" charset="0"/>
              </a:rPr>
            </a:br>
            <a:r>
              <a:rPr lang="en-GB" sz="1400" dirty="0" err="1">
                <a:latin typeface="Arial" pitchFamily="34" charset="0"/>
                <a:cs typeface="Arial" pitchFamily="34" charset="0"/>
              </a:rPr>
              <a:t>Planification</a:t>
            </a:r>
            <a:r>
              <a:rPr lang="en-GB" sz="1400" dirty="0">
                <a:latin typeface="Arial" pitchFamily="34" charset="0"/>
                <a:cs typeface="Arial" pitchFamily="34" charset="0"/>
              </a:rPr>
              <a:t> of activities for the whole </a:t>
            </a:r>
            <a:r>
              <a:rPr lang="en-GB" sz="1400" b="1" dirty="0">
                <a:latin typeface="Arial" pitchFamily="34" charset="0"/>
                <a:cs typeface="Arial" pitchFamily="34" charset="0"/>
              </a:rPr>
              <a:t>2015</a:t>
            </a:r>
            <a:endParaRPr lang="de-DE" sz="1400" b="1" dirty="0">
              <a:latin typeface="Arial" pitchFamily="34" charset="0"/>
              <a:cs typeface="Arial" pitchFamily="34" charset="0"/>
            </a:endParaRPr>
          </a:p>
        </p:txBody>
      </p:sp>
      <p:sp>
        <p:nvSpPr>
          <p:cNvPr id="13" name="12 Rectángulo"/>
          <p:cNvSpPr/>
          <p:nvPr/>
        </p:nvSpPr>
        <p:spPr>
          <a:xfrm>
            <a:off x="1955540" y="2780928"/>
            <a:ext cx="8280920" cy="1008112"/>
          </a:xfrm>
          <a:prstGeom prst="rect">
            <a:avLst/>
          </a:prstGeom>
          <a:solidFill>
            <a:srgbClr val="4F81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b="1" dirty="0"/>
              <a:t>3,000 </a:t>
            </a:r>
            <a:r>
              <a:rPr lang="es-ES_tradnl" b="1" dirty="0" err="1"/>
              <a:t>annual</a:t>
            </a:r>
            <a:r>
              <a:rPr lang="es-ES_tradnl" b="1" dirty="0"/>
              <a:t> </a:t>
            </a:r>
            <a:r>
              <a:rPr lang="es-ES_tradnl" b="1" dirty="0" err="1"/>
              <a:t>activities</a:t>
            </a:r>
            <a:endParaRPr lang="es-ES_tradnl" b="1" dirty="0"/>
          </a:p>
          <a:p>
            <a:pPr algn="ctr"/>
            <a:r>
              <a:rPr lang="es-ES_tradnl" sz="1400" dirty="0"/>
              <a:t>To </a:t>
            </a:r>
            <a:r>
              <a:rPr lang="es-ES_tradnl" sz="1400" dirty="0" err="1"/>
              <a:t>promote</a:t>
            </a:r>
            <a:r>
              <a:rPr lang="es-ES_tradnl" sz="1400" dirty="0"/>
              <a:t> </a:t>
            </a:r>
            <a:r>
              <a:rPr lang="es-ES_tradnl" sz="1400" dirty="0" err="1"/>
              <a:t>spanish</a:t>
            </a:r>
            <a:r>
              <a:rPr lang="es-ES_tradnl" sz="1400" dirty="0"/>
              <a:t> </a:t>
            </a:r>
            <a:r>
              <a:rPr lang="es-ES_tradnl" sz="1400" dirty="0" err="1"/>
              <a:t>tourist</a:t>
            </a:r>
            <a:r>
              <a:rPr lang="es-ES_tradnl" sz="1400" dirty="0"/>
              <a:t> </a:t>
            </a:r>
            <a:r>
              <a:rPr lang="es-ES_tradnl" sz="1400" dirty="0" err="1"/>
              <a:t>destinations</a:t>
            </a:r>
            <a:r>
              <a:rPr lang="es-ES_tradnl" sz="1400" dirty="0"/>
              <a:t> </a:t>
            </a:r>
            <a:r>
              <a:rPr lang="es-ES_tradnl" sz="1400" dirty="0" err="1"/>
              <a:t>abroad</a:t>
            </a:r>
            <a:endParaRPr lang="es-ES" sz="1400" dirty="0"/>
          </a:p>
        </p:txBody>
      </p:sp>
      <p:sp>
        <p:nvSpPr>
          <p:cNvPr id="14" name="13 Rectángulo redondeado"/>
          <p:cNvSpPr/>
          <p:nvPr/>
        </p:nvSpPr>
        <p:spPr>
          <a:xfrm>
            <a:off x="1955541" y="3969060"/>
            <a:ext cx="2664296" cy="936104"/>
          </a:xfrm>
          <a:prstGeom prst="roundRect">
            <a:avLst/>
          </a:prstGeom>
          <a:noFill/>
          <a:ln>
            <a:solidFill>
              <a:srgbClr val="4F81B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b="1" dirty="0">
                <a:solidFill>
                  <a:schemeClr val="tx1"/>
                </a:solidFill>
              </a:rPr>
              <a:t>25,000 </a:t>
            </a:r>
          </a:p>
          <a:p>
            <a:pPr algn="ctr"/>
            <a:r>
              <a:rPr lang="es-ES_tradnl" sz="1400" b="1" dirty="0" err="1">
                <a:solidFill>
                  <a:schemeClr val="tx1"/>
                </a:solidFill>
              </a:rPr>
              <a:t>international</a:t>
            </a:r>
            <a:r>
              <a:rPr lang="es-ES_tradnl" sz="1400" b="1" dirty="0">
                <a:solidFill>
                  <a:schemeClr val="tx1"/>
                </a:solidFill>
              </a:rPr>
              <a:t> </a:t>
            </a:r>
            <a:r>
              <a:rPr lang="es-ES_tradnl" sz="1400" b="1" dirty="0" err="1">
                <a:solidFill>
                  <a:schemeClr val="tx1"/>
                </a:solidFill>
              </a:rPr>
              <a:t>travel</a:t>
            </a:r>
            <a:r>
              <a:rPr lang="es-ES_tradnl" sz="1400" b="1" dirty="0">
                <a:solidFill>
                  <a:schemeClr val="tx1"/>
                </a:solidFill>
              </a:rPr>
              <a:t> </a:t>
            </a:r>
            <a:r>
              <a:rPr lang="es-ES_tradnl" sz="1400" b="1" dirty="0" err="1">
                <a:solidFill>
                  <a:schemeClr val="tx1"/>
                </a:solidFill>
              </a:rPr>
              <a:t>agents</a:t>
            </a:r>
            <a:endParaRPr lang="es-ES" sz="1400" dirty="0">
              <a:solidFill>
                <a:schemeClr val="tx1"/>
              </a:solidFill>
            </a:endParaRPr>
          </a:p>
        </p:txBody>
      </p:sp>
      <p:sp>
        <p:nvSpPr>
          <p:cNvPr id="15" name="14 Rectángulo redondeado"/>
          <p:cNvSpPr/>
          <p:nvPr/>
        </p:nvSpPr>
        <p:spPr>
          <a:xfrm>
            <a:off x="4763853" y="3969060"/>
            <a:ext cx="2664296" cy="936104"/>
          </a:xfrm>
          <a:prstGeom prst="roundRect">
            <a:avLst/>
          </a:prstGeom>
          <a:noFill/>
          <a:ln>
            <a:solidFill>
              <a:srgbClr val="4F81B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b="1" dirty="0">
                <a:solidFill>
                  <a:schemeClr val="tx1"/>
                </a:solidFill>
              </a:rPr>
              <a:t>8,500</a:t>
            </a:r>
          </a:p>
          <a:p>
            <a:pPr algn="ctr"/>
            <a:r>
              <a:rPr lang="es-ES_tradnl" sz="1400" b="1" dirty="0" err="1">
                <a:solidFill>
                  <a:schemeClr val="tx1"/>
                </a:solidFill>
              </a:rPr>
              <a:t>journalists</a:t>
            </a:r>
            <a:endParaRPr lang="es-ES" sz="1400" b="1" dirty="0">
              <a:solidFill>
                <a:schemeClr val="tx1"/>
              </a:solidFill>
            </a:endParaRPr>
          </a:p>
        </p:txBody>
      </p:sp>
      <p:sp>
        <p:nvSpPr>
          <p:cNvPr id="16" name="15 Rectángulo redondeado"/>
          <p:cNvSpPr/>
          <p:nvPr/>
        </p:nvSpPr>
        <p:spPr>
          <a:xfrm>
            <a:off x="7572164" y="3969060"/>
            <a:ext cx="2664296" cy="936104"/>
          </a:xfrm>
          <a:prstGeom prst="roundRect">
            <a:avLst/>
          </a:prstGeom>
          <a:noFill/>
          <a:ln>
            <a:solidFill>
              <a:srgbClr val="4F81B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b="1" dirty="0">
                <a:solidFill>
                  <a:schemeClr val="tx1"/>
                </a:solidFill>
              </a:rPr>
              <a:t>1,800 </a:t>
            </a:r>
            <a:r>
              <a:rPr lang="es-ES_tradnl" b="1" dirty="0" err="1">
                <a:solidFill>
                  <a:schemeClr val="tx1"/>
                </a:solidFill>
              </a:rPr>
              <a:t>fam</a:t>
            </a:r>
            <a:r>
              <a:rPr lang="es-ES_tradnl" b="1" dirty="0">
                <a:solidFill>
                  <a:schemeClr val="tx1"/>
                </a:solidFill>
              </a:rPr>
              <a:t> and </a:t>
            </a:r>
            <a:r>
              <a:rPr lang="es-ES_tradnl" b="1" dirty="0" err="1">
                <a:solidFill>
                  <a:schemeClr val="tx1"/>
                </a:solidFill>
              </a:rPr>
              <a:t>press</a:t>
            </a:r>
            <a:r>
              <a:rPr lang="es-ES_tradnl" b="1" dirty="0">
                <a:solidFill>
                  <a:schemeClr val="tx1"/>
                </a:solidFill>
              </a:rPr>
              <a:t> </a:t>
            </a:r>
            <a:r>
              <a:rPr lang="es-ES_tradnl" b="1" dirty="0" err="1">
                <a:solidFill>
                  <a:schemeClr val="tx1"/>
                </a:solidFill>
              </a:rPr>
              <a:t>trips</a:t>
            </a:r>
            <a:r>
              <a:rPr lang="es-ES_tradnl" b="1" dirty="0">
                <a:solidFill>
                  <a:schemeClr val="tx1"/>
                </a:solidFill>
              </a:rPr>
              <a:t> </a:t>
            </a:r>
            <a:r>
              <a:rPr lang="es-ES_tradnl" b="1" dirty="0" err="1">
                <a:solidFill>
                  <a:schemeClr val="tx1"/>
                </a:solidFill>
              </a:rPr>
              <a:t>for</a:t>
            </a:r>
            <a:r>
              <a:rPr lang="es-ES_tradnl" sz="1400" dirty="0">
                <a:solidFill>
                  <a:schemeClr val="tx1"/>
                </a:solidFill>
              </a:rPr>
              <a:t> </a:t>
            </a:r>
          </a:p>
          <a:p>
            <a:pPr algn="ctr"/>
            <a:r>
              <a:rPr lang="es-ES_tradnl" b="1" dirty="0">
                <a:solidFill>
                  <a:schemeClr val="tx1"/>
                </a:solidFill>
              </a:rPr>
              <a:t>3,000 </a:t>
            </a:r>
            <a:r>
              <a:rPr lang="es-ES_tradnl" b="1" dirty="0" err="1">
                <a:solidFill>
                  <a:schemeClr val="tx1"/>
                </a:solidFill>
              </a:rPr>
              <a:t>professionals</a:t>
            </a:r>
            <a:endParaRPr lang="es-ES" sz="1400" b="1" dirty="0">
              <a:solidFill>
                <a:schemeClr val="tx1"/>
              </a:solidFill>
            </a:endParaRPr>
          </a:p>
        </p:txBody>
      </p:sp>
      <p:sp>
        <p:nvSpPr>
          <p:cNvPr id="17" name="16 Rectángulo redondeado"/>
          <p:cNvSpPr/>
          <p:nvPr/>
        </p:nvSpPr>
        <p:spPr>
          <a:xfrm>
            <a:off x="1955541" y="5085184"/>
            <a:ext cx="2664296" cy="936104"/>
          </a:xfrm>
          <a:prstGeom prst="roundRect">
            <a:avLst/>
          </a:prstGeom>
          <a:noFill/>
          <a:ln>
            <a:solidFill>
              <a:srgbClr val="4F81B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b="1" dirty="0">
                <a:solidFill>
                  <a:schemeClr val="tx1"/>
                </a:solidFill>
              </a:rPr>
              <a:t>2,000 </a:t>
            </a:r>
            <a:r>
              <a:rPr lang="es-ES_tradnl" b="1" dirty="0" err="1">
                <a:solidFill>
                  <a:schemeClr val="tx1"/>
                </a:solidFill>
              </a:rPr>
              <a:t>press</a:t>
            </a:r>
            <a:r>
              <a:rPr lang="es-ES_tradnl" b="1" dirty="0">
                <a:solidFill>
                  <a:schemeClr val="tx1"/>
                </a:solidFill>
              </a:rPr>
              <a:t> </a:t>
            </a:r>
            <a:r>
              <a:rPr lang="es-ES_tradnl" b="1" dirty="0" err="1">
                <a:solidFill>
                  <a:schemeClr val="tx1"/>
                </a:solidFill>
              </a:rPr>
              <a:t>articles</a:t>
            </a:r>
            <a:r>
              <a:rPr lang="es-ES_tradnl" b="1" dirty="0">
                <a:solidFill>
                  <a:schemeClr val="tx1"/>
                </a:solidFill>
              </a:rPr>
              <a:t> </a:t>
            </a:r>
            <a:r>
              <a:rPr lang="es-ES_tradnl" sz="1400" dirty="0" err="1">
                <a:solidFill>
                  <a:schemeClr val="tx1"/>
                </a:solidFill>
              </a:rPr>
              <a:t>published</a:t>
            </a:r>
            <a:endParaRPr lang="es-ES" sz="1400" dirty="0">
              <a:solidFill>
                <a:schemeClr val="tx1"/>
              </a:solidFill>
            </a:endParaRPr>
          </a:p>
        </p:txBody>
      </p:sp>
      <p:sp>
        <p:nvSpPr>
          <p:cNvPr id="18" name="17 Rectángulo redondeado"/>
          <p:cNvSpPr/>
          <p:nvPr/>
        </p:nvSpPr>
        <p:spPr>
          <a:xfrm>
            <a:off x="4763853" y="5085184"/>
            <a:ext cx="2664296" cy="936104"/>
          </a:xfrm>
          <a:prstGeom prst="roundRect">
            <a:avLst/>
          </a:prstGeom>
          <a:noFill/>
          <a:ln>
            <a:solidFill>
              <a:srgbClr val="4F81B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sz="1400" dirty="0" err="1">
                <a:solidFill>
                  <a:schemeClr val="tx1"/>
                </a:solidFill>
              </a:rPr>
              <a:t>Advertising</a:t>
            </a:r>
            <a:r>
              <a:rPr lang="es-ES_tradnl" sz="1400" dirty="0">
                <a:solidFill>
                  <a:schemeClr val="tx1"/>
                </a:solidFill>
              </a:rPr>
              <a:t> </a:t>
            </a:r>
            <a:r>
              <a:rPr lang="es-ES_tradnl" sz="1400" dirty="0" err="1">
                <a:solidFill>
                  <a:schemeClr val="tx1"/>
                </a:solidFill>
              </a:rPr>
              <a:t>Value</a:t>
            </a:r>
            <a:r>
              <a:rPr lang="es-ES_tradnl" sz="1400" dirty="0">
                <a:solidFill>
                  <a:schemeClr val="tx1"/>
                </a:solidFill>
              </a:rPr>
              <a:t> </a:t>
            </a:r>
            <a:r>
              <a:rPr lang="es-ES_tradnl" sz="1400" dirty="0" err="1">
                <a:solidFill>
                  <a:schemeClr val="tx1"/>
                </a:solidFill>
              </a:rPr>
              <a:t>Equivalency</a:t>
            </a:r>
            <a:r>
              <a:rPr lang="es-ES_tradnl" sz="1400" dirty="0">
                <a:solidFill>
                  <a:schemeClr val="tx1"/>
                </a:solidFill>
              </a:rPr>
              <a:t> of </a:t>
            </a:r>
            <a:r>
              <a:rPr lang="es-ES_tradnl" b="1" dirty="0">
                <a:solidFill>
                  <a:schemeClr val="tx1"/>
                </a:solidFill>
              </a:rPr>
              <a:t>90 </a:t>
            </a:r>
            <a:r>
              <a:rPr lang="es-ES_tradnl" b="1" dirty="0" err="1">
                <a:solidFill>
                  <a:schemeClr val="tx1"/>
                </a:solidFill>
              </a:rPr>
              <a:t>millon</a:t>
            </a:r>
            <a:r>
              <a:rPr lang="es-ES_tradnl" b="1" dirty="0">
                <a:solidFill>
                  <a:schemeClr val="tx1"/>
                </a:solidFill>
              </a:rPr>
              <a:t> </a:t>
            </a:r>
            <a:r>
              <a:rPr lang="es-ES_tradnl" sz="1400" dirty="0">
                <a:solidFill>
                  <a:schemeClr val="tx1"/>
                </a:solidFill>
              </a:rPr>
              <a:t>euros</a:t>
            </a:r>
            <a:endParaRPr lang="es-ES" sz="1400" dirty="0">
              <a:solidFill>
                <a:schemeClr val="tx1"/>
              </a:solidFill>
            </a:endParaRPr>
          </a:p>
        </p:txBody>
      </p:sp>
      <p:sp>
        <p:nvSpPr>
          <p:cNvPr id="19" name="18 Rectángulo redondeado"/>
          <p:cNvSpPr/>
          <p:nvPr/>
        </p:nvSpPr>
        <p:spPr>
          <a:xfrm>
            <a:off x="7572164" y="5085184"/>
            <a:ext cx="2664296" cy="936104"/>
          </a:xfrm>
          <a:prstGeom prst="roundRect">
            <a:avLst/>
          </a:prstGeom>
          <a:noFill/>
          <a:ln>
            <a:solidFill>
              <a:srgbClr val="4F81B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b="1" dirty="0">
                <a:solidFill>
                  <a:schemeClr val="tx1"/>
                </a:solidFill>
              </a:rPr>
              <a:t>45 </a:t>
            </a:r>
            <a:r>
              <a:rPr lang="es-ES_tradnl" b="1" dirty="0" err="1">
                <a:solidFill>
                  <a:schemeClr val="tx1"/>
                </a:solidFill>
              </a:rPr>
              <a:t>millon</a:t>
            </a:r>
            <a:r>
              <a:rPr lang="es-ES_tradnl" b="1" dirty="0">
                <a:solidFill>
                  <a:schemeClr val="tx1"/>
                </a:solidFill>
              </a:rPr>
              <a:t> </a:t>
            </a:r>
            <a:r>
              <a:rPr lang="es-ES_tradnl" sz="1400" b="1" dirty="0" err="1">
                <a:solidFill>
                  <a:schemeClr val="tx1"/>
                </a:solidFill>
              </a:rPr>
              <a:t>consumers</a:t>
            </a:r>
            <a:r>
              <a:rPr lang="es-ES_tradnl" sz="1400" b="1" dirty="0">
                <a:solidFill>
                  <a:schemeClr val="tx1"/>
                </a:solidFill>
              </a:rPr>
              <a:t> </a:t>
            </a:r>
            <a:r>
              <a:rPr lang="es-ES_tradnl" sz="1400" b="1" dirty="0" err="1">
                <a:solidFill>
                  <a:schemeClr val="tx1"/>
                </a:solidFill>
              </a:rPr>
              <a:t>reached</a:t>
            </a:r>
            <a:r>
              <a:rPr lang="es-ES_tradnl" sz="1400" b="1" dirty="0">
                <a:solidFill>
                  <a:schemeClr val="tx1"/>
                </a:solidFill>
              </a:rPr>
              <a:t> </a:t>
            </a:r>
          </a:p>
          <a:p>
            <a:pPr algn="ctr"/>
            <a:r>
              <a:rPr lang="es-ES_tradnl" sz="1400" b="1" dirty="0">
                <a:solidFill>
                  <a:schemeClr val="tx1"/>
                </a:solidFill>
              </a:rPr>
              <a:t>50 </a:t>
            </a:r>
            <a:r>
              <a:rPr lang="es-ES_tradnl" sz="1400" b="1" dirty="0" err="1">
                <a:solidFill>
                  <a:schemeClr val="tx1"/>
                </a:solidFill>
              </a:rPr>
              <a:t>millon</a:t>
            </a:r>
            <a:r>
              <a:rPr lang="es-ES_tradnl" sz="1400" b="1" dirty="0">
                <a:solidFill>
                  <a:schemeClr val="tx1"/>
                </a:solidFill>
              </a:rPr>
              <a:t> </a:t>
            </a:r>
            <a:r>
              <a:rPr lang="es-ES_tradnl" sz="1400" b="1" dirty="0" err="1">
                <a:solidFill>
                  <a:schemeClr val="tx1"/>
                </a:solidFill>
              </a:rPr>
              <a:t>impacts</a:t>
            </a:r>
            <a:r>
              <a:rPr lang="es-ES_tradnl" sz="1400" b="1" dirty="0">
                <a:solidFill>
                  <a:schemeClr val="tx1"/>
                </a:solidFill>
              </a:rPr>
              <a:t> </a:t>
            </a:r>
            <a:endParaRPr lang="es-ES" sz="1400" b="1" dirty="0">
              <a:solidFill>
                <a:schemeClr val="tx1"/>
              </a:solidFill>
            </a:endParaRPr>
          </a:p>
        </p:txBody>
      </p:sp>
      <p:sp>
        <p:nvSpPr>
          <p:cNvPr id="20" name="Rectangle 2"/>
          <p:cNvSpPr txBox="1">
            <a:spLocks noChangeArrowheads="1"/>
          </p:cNvSpPr>
          <p:nvPr/>
        </p:nvSpPr>
        <p:spPr bwMode="auto">
          <a:xfrm>
            <a:off x="1524761" y="766924"/>
            <a:ext cx="9144000" cy="861876"/>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t" anchorCtr="0" compatLnSpc="1">
            <a:prstTxWarp prst="textNoShape">
              <a:avLst/>
            </a:prstTxWarp>
          </a:bodyPr>
          <a:lstStyle>
            <a:lvl1pPr algn="l" rtl="0" eaLnBrk="1" fontAlgn="base" hangingPunct="1">
              <a:spcBef>
                <a:spcPct val="0"/>
              </a:spcBef>
              <a:spcAft>
                <a:spcPct val="0"/>
              </a:spcAft>
              <a:defRPr sz="33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cs typeface="Arial" charset="0"/>
              </a:defRPr>
            </a:lvl2pPr>
            <a:lvl3pPr algn="ctr" rtl="0" eaLnBrk="1" fontAlgn="base" hangingPunct="1">
              <a:spcBef>
                <a:spcPct val="0"/>
              </a:spcBef>
              <a:spcAft>
                <a:spcPct val="0"/>
              </a:spcAft>
              <a:defRPr sz="4400">
                <a:solidFill>
                  <a:schemeClr val="tx2"/>
                </a:solidFill>
                <a:latin typeface="Arial" charset="0"/>
                <a:cs typeface="Arial" charset="0"/>
              </a:defRPr>
            </a:lvl3pPr>
            <a:lvl4pPr algn="ctr" rtl="0" eaLnBrk="1" fontAlgn="base" hangingPunct="1">
              <a:spcBef>
                <a:spcPct val="0"/>
              </a:spcBef>
              <a:spcAft>
                <a:spcPct val="0"/>
              </a:spcAft>
              <a:defRPr sz="4400">
                <a:solidFill>
                  <a:schemeClr val="tx2"/>
                </a:solidFill>
                <a:latin typeface="Arial" charset="0"/>
                <a:cs typeface="Arial" charset="0"/>
              </a:defRPr>
            </a:lvl4pPr>
            <a:lvl5pPr algn="ctr" rtl="0" eaLnBrk="1" fontAlgn="base" hangingPunct="1">
              <a:spcBef>
                <a:spcPct val="0"/>
              </a:spcBef>
              <a:spcAft>
                <a:spcPct val="0"/>
              </a:spcAft>
              <a:defRPr sz="4400">
                <a:solidFill>
                  <a:schemeClr val="tx2"/>
                </a:solidFill>
                <a:latin typeface="Arial" charset="0"/>
                <a:cs typeface="Arial" charset="0"/>
              </a:defRPr>
            </a:lvl5pPr>
            <a:lvl6pPr marL="457200" algn="ctr" rtl="0" eaLnBrk="1" fontAlgn="base" hangingPunct="1">
              <a:spcBef>
                <a:spcPct val="0"/>
              </a:spcBef>
              <a:spcAft>
                <a:spcPct val="0"/>
              </a:spcAft>
              <a:defRPr sz="4400">
                <a:solidFill>
                  <a:schemeClr val="tx2"/>
                </a:solidFill>
                <a:latin typeface="Arial" charset="0"/>
                <a:cs typeface="Arial" charset="0"/>
              </a:defRPr>
            </a:lvl6pPr>
            <a:lvl7pPr marL="914400" algn="ctr" rtl="0" eaLnBrk="1" fontAlgn="base" hangingPunct="1">
              <a:spcBef>
                <a:spcPct val="0"/>
              </a:spcBef>
              <a:spcAft>
                <a:spcPct val="0"/>
              </a:spcAft>
              <a:defRPr sz="4400">
                <a:solidFill>
                  <a:schemeClr val="tx2"/>
                </a:solidFill>
                <a:latin typeface="Arial" charset="0"/>
                <a:cs typeface="Arial" charset="0"/>
              </a:defRPr>
            </a:lvl7pPr>
            <a:lvl8pPr marL="1371600" algn="ctr" rtl="0" eaLnBrk="1" fontAlgn="base" hangingPunct="1">
              <a:spcBef>
                <a:spcPct val="0"/>
              </a:spcBef>
              <a:spcAft>
                <a:spcPct val="0"/>
              </a:spcAft>
              <a:defRPr sz="4400">
                <a:solidFill>
                  <a:schemeClr val="tx2"/>
                </a:solidFill>
                <a:latin typeface="Arial" charset="0"/>
                <a:cs typeface="Arial" charset="0"/>
              </a:defRPr>
            </a:lvl8pPr>
            <a:lvl9pPr marL="1828800" algn="ctr" rtl="0" eaLnBrk="1" fontAlgn="base" hangingPunct="1">
              <a:spcBef>
                <a:spcPct val="0"/>
              </a:spcBef>
              <a:spcAft>
                <a:spcPct val="0"/>
              </a:spcAft>
              <a:defRPr sz="4400">
                <a:solidFill>
                  <a:schemeClr val="tx2"/>
                </a:solidFill>
                <a:latin typeface="Arial" charset="0"/>
                <a:cs typeface="Arial" charset="0"/>
              </a:defRPr>
            </a:lvl9pPr>
          </a:lstStyle>
          <a:p>
            <a:r>
              <a:rPr lang="en-US" sz="2200" b="1" dirty="0">
                <a:solidFill>
                  <a:srgbClr val="C00000"/>
                </a:solidFill>
                <a:latin typeface="Arial" charset="0"/>
              </a:rPr>
              <a:t>Main action areas</a:t>
            </a:r>
            <a:r>
              <a:rPr lang="en-US" sz="2200" b="1" dirty="0">
                <a:latin typeface="Arial" charset="0"/>
              </a:rPr>
              <a:t> </a:t>
            </a:r>
            <a:r>
              <a:rPr lang="en-US" sz="2000" b="1" dirty="0">
                <a:latin typeface="Arial" charset="0"/>
              </a:rPr>
              <a:t>Definition and execution of Spain’s marketing strategy abroad</a:t>
            </a:r>
          </a:p>
        </p:txBody>
      </p:sp>
    </p:spTree>
    <p:extLst>
      <p:ext uri="{BB962C8B-B14F-4D97-AF65-F5344CB8AC3E}">
        <p14:creationId xmlns:p14="http://schemas.microsoft.com/office/powerpoint/2010/main" val="26811073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C315AF6-986B-A443-8715-CC41BC91AFC8}"/>
              </a:ext>
            </a:extLst>
          </p:cNvPr>
          <p:cNvSpPr>
            <a:spLocks noGrp="1"/>
          </p:cNvSpPr>
          <p:nvPr>
            <p:ph type="title"/>
          </p:nvPr>
        </p:nvSpPr>
        <p:spPr>
          <a:xfrm>
            <a:off x="581192" y="1124999"/>
            <a:ext cx="4076149" cy="4608003"/>
          </a:xfrm>
        </p:spPr>
        <p:txBody>
          <a:bodyPr anchor="ctr">
            <a:normAutofit/>
          </a:bodyPr>
          <a:lstStyle/>
          <a:p>
            <a:r>
              <a:rPr lang="en-US" sz="4000">
                <a:solidFill>
                  <a:schemeClr val="accent1"/>
                </a:solidFill>
              </a:rPr>
              <a:t>Eco tourism spain</a:t>
            </a:r>
          </a:p>
        </p:txBody>
      </p:sp>
      <p:sp>
        <p:nvSpPr>
          <p:cNvPr id="10" name="Rectangle 9">
            <a:extLst>
              <a:ext uri="{FF2B5EF4-FFF2-40B4-BE49-F238E27FC236}">
                <a16:creationId xmlns:a16="http://schemas.microsoft.com/office/drawing/2014/main" xmlns=""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37F7150D-F9DC-FE41-8C64-54B30C95DF3E}"/>
              </a:ext>
            </a:extLst>
          </p:cNvPr>
          <p:cNvSpPr>
            <a:spLocks noGrp="1"/>
          </p:cNvSpPr>
          <p:nvPr>
            <p:ph idx="1"/>
          </p:nvPr>
        </p:nvSpPr>
        <p:spPr>
          <a:xfrm>
            <a:off x="5117586" y="1124998"/>
            <a:ext cx="6493222" cy="4608003"/>
          </a:xfrm>
        </p:spPr>
        <p:txBody>
          <a:bodyPr>
            <a:normAutofit/>
          </a:bodyPr>
          <a:lstStyle/>
          <a:p>
            <a:r>
              <a:rPr lang="en-US" sz="2000"/>
              <a:t>http://www.europarc.org/wp-content/uploads/2017/11/Eoctourism-Club_Charter-Network-Meeting-2017-.pdf</a:t>
            </a:r>
          </a:p>
        </p:txBody>
      </p:sp>
    </p:spTree>
    <p:extLst>
      <p:ext uri="{BB962C8B-B14F-4D97-AF65-F5344CB8AC3E}">
        <p14:creationId xmlns:p14="http://schemas.microsoft.com/office/powerpoint/2010/main" val="4211604721"/>
      </p:ext>
    </p:extLst>
  </p:cSld>
  <p:clrMapOvr>
    <a:overrideClrMapping bg1="dk1" tx1="lt1" bg2="dk2" tx2="lt2" accent1="accent1" accent2="accent2" accent3="accent3" accent4="accent4" accent5="accent5" accent6="accent6" hlink="hlink" folHlink="folHlink"/>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xmlns="" id="{BFABBCE0-E08C-4BBE-9FD2-E2B253D4D5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5362" name="Title 1">
            <a:extLst>
              <a:ext uri="{FF2B5EF4-FFF2-40B4-BE49-F238E27FC236}">
                <a16:creationId xmlns:a16="http://schemas.microsoft.com/office/drawing/2014/main" xmlns="" id="{FA8B03BF-3FA5-8940-BF35-986299DED118}"/>
              </a:ext>
            </a:extLst>
          </p:cNvPr>
          <p:cNvSpPr>
            <a:spLocks noGrp="1"/>
          </p:cNvSpPr>
          <p:nvPr>
            <p:ph type="title"/>
          </p:nvPr>
        </p:nvSpPr>
        <p:spPr>
          <a:xfrm>
            <a:off x="581192" y="702156"/>
            <a:ext cx="11029616" cy="1188720"/>
          </a:xfrm>
        </p:spPr>
        <p:txBody>
          <a:bodyPr>
            <a:normAutofit/>
          </a:bodyPr>
          <a:lstStyle/>
          <a:p>
            <a:r>
              <a:rPr lang="en-US" altLang="en-US" dirty="0">
                <a:solidFill>
                  <a:schemeClr val="tx1">
                    <a:lumMod val="85000"/>
                    <a:lumOff val="15000"/>
                  </a:schemeClr>
                </a:solidFill>
              </a:rPr>
              <a:t>A simplified Tourism Value Chain </a:t>
            </a:r>
            <a:br>
              <a:rPr lang="en-US" altLang="en-US" dirty="0">
                <a:solidFill>
                  <a:schemeClr val="tx1">
                    <a:lumMod val="85000"/>
                    <a:lumOff val="15000"/>
                  </a:schemeClr>
                </a:solidFill>
              </a:rPr>
            </a:br>
            <a:endParaRPr lang="en-US" altLang="en-US" dirty="0">
              <a:solidFill>
                <a:schemeClr val="tx1">
                  <a:lumMod val="85000"/>
                  <a:lumOff val="15000"/>
                </a:schemeClr>
              </a:solidFill>
            </a:endParaRPr>
          </a:p>
        </p:txBody>
      </p:sp>
      <p:sp>
        <p:nvSpPr>
          <p:cNvPr id="73" name="Rectangle 72">
            <a:extLst>
              <a:ext uri="{FF2B5EF4-FFF2-40B4-BE49-F238E27FC236}">
                <a16:creationId xmlns:a16="http://schemas.microsoft.com/office/drawing/2014/main" xmlns="" id="{FF426BAC-43D6-468E-B6FF-167034D5CE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xmlns="" id="{FB02D80E-5995-4C54-8387-5893C2C89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xmlns="" id="{896083C8-1401-4950-AF56-E2FAFE42D6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Content Placeholder 3">
            <a:extLst>
              <a:ext uri="{FF2B5EF4-FFF2-40B4-BE49-F238E27FC236}">
                <a16:creationId xmlns:a16="http://schemas.microsoft.com/office/drawing/2014/main" xmlns="" id="{98507386-B36A-5F46-BC67-7987000D31E2}"/>
              </a:ext>
            </a:extLst>
          </p:cNvPr>
          <p:cNvGraphicFramePr>
            <a:graphicFrameLocks noGrp="1"/>
          </p:cNvGraphicFramePr>
          <p:nvPr>
            <p:ph idx="1"/>
            <p:extLst>
              <p:ext uri="{D42A27DB-BD31-4B8C-83A1-F6EECF244321}">
                <p14:modId xmlns:p14="http://schemas.microsoft.com/office/powerpoint/2010/main" val="226120568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389116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
      <a:dk1>
        <a:srgbClr val="000000"/>
      </a:dk1>
      <a:lt1>
        <a:srgbClr val="FFFFFF"/>
      </a:lt1>
      <a:dk2>
        <a:srgbClr val="402441"/>
      </a:dk2>
      <a:lt2>
        <a:srgbClr val="E2E8E8"/>
      </a:lt2>
      <a:accent1>
        <a:srgbClr val="C34D79"/>
      </a:accent1>
      <a:accent2>
        <a:srgbClr val="B1403B"/>
      </a:accent2>
      <a:accent3>
        <a:srgbClr val="C3834D"/>
      </a:accent3>
      <a:accent4>
        <a:srgbClr val="3BB17F"/>
      </a:accent4>
      <a:accent5>
        <a:srgbClr val="46B2B2"/>
      </a:accent5>
      <a:accent6>
        <a:srgbClr val="3B80B1"/>
      </a:accent6>
      <a:hlink>
        <a:srgbClr val="319095"/>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8318</Words>
  <Application>Microsoft Office PowerPoint</Application>
  <PresentationFormat>Widescreen</PresentationFormat>
  <Paragraphs>746</Paragraphs>
  <Slides>98</Slides>
  <Notes>32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98</vt:i4>
      </vt:variant>
    </vt:vector>
  </HeadingPairs>
  <TitlesOfParts>
    <vt:vector size="108" baseType="lpstr">
      <vt:lpstr>Arial</vt:lpstr>
      <vt:lpstr>Calibri</vt:lpstr>
      <vt:lpstr>Century Gothic</vt:lpstr>
      <vt:lpstr>DIN</vt:lpstr>
      <vt:lpstr>Gill Sans MT</vt:lpstr>
      <vt:lpstr>Pioneerbrush</vt:lpstr>
      <vt:lpstr>Times New Roman</vt:lpstr>
      <vt:lpstr>Wingdings</vt:lpstr>
      <vt:lpstr>Wingdings 2</vt:lpstr>
      <vt:lpstr>DividendVTI</vt:lpstr>
      <vt:lpstr>Assignment 1</vt:lpstr>
      <vt:lpstr>PowerPoint Presentation</vt:lpstr>
      <vt:lpstr>Tourism’s Importance in Development</vt:lpstr>
      <vt:lpstr>Sustainable Tourism</vt:lpstr>
      <vt:lpstr>Impacts of Tourism</vt:lpstr>
      <vt:lpstr>continued</vt:lpstr>
      <vt:lpstr>Impacts of Tourism</vt:lpstr>
      <vt:lpstr> Impact of Tourism</vt:lpstr>
      <vt:lpstr>CONTINUED</vt:lpstr>
      <vt:lpstr>POVERTY ALLEVIATION</vt:lpstr>
      <vt:lpstr>Leakage Effects of Tourism</vt:lpstr>
      <vt:lpstr>Ecotourism</vt:lpstr>
      <vt:lpstr>Orangutan Rehabilitation</vt:lpstr>
      <vt:lpstr>Green Sea Turtle Protection</vt:lpstr>
      <vt:lpstr>WHICH COUNTRY ?</vt:lpstr>
      <vt:lpstr>PowerPoint Presentation</vt:lpstr>
      <vt:lpstr>MARK ON YOUR SHEET THE FOLLOWING</vt:lpstr>
      <vt:lpstr>PowerPoint Presentation</vt:lpstr>
      <vt:lpstr>INDIA</vt:lpstr>
      <vt:lpstr>INTRODUCTION</vt:lpstr>
      <vt:lpstr>DEFINTION OF PPT</vt:lpstr>
      <vt:lpstr>LANGUAGE – USE ONE, BE CONSISTENT</vt:lpstr>
      <vt:lpstr>WHO IS POOR ?</vt:lpstr>
      <vt:lpstr>WHAT IS POOR? GIVE ME A DEFINITION </vt:lpstr>
      <vt:lpstr>THIS IS POOR </vt:lpstr>
      <vt:lpstr>WHAT IS THE DEFINITION OF POVERTY IN THE UK?</vt:lpstr>
      <vt:lpstr>BACK TO INDIA</vt:lpstr>
      <vt:lpstr>CONTINUED</vt:lpstr>
      <vt:lpstr>Strategies for PPT can be broadly categorized into at least 6 types.</vt:lpstr>
      <vt:lpstr>CONTINUED</vt:lpstr>
      <vt:lpstr> PPT can generate four different types of local cash income generally involving four distinct categories of people:  </vt:lpstr>
      <vt:lpstr>CONCLUSIONS</vt:lpstr>
      <vt:lpstr>PowerPoint Presentation</vt:lpstr>
      <vt:lpstr>PowerPoint Presentation</vt:lpstr>
      <vt:lpstr>PowerPoint Presentation</vt:lpstr>
      <vt:lpstr>PowerPoint Presentation</vt:lpstr>
      <vt:lpstr>INTRO</vt:lpstr>
      <vt:lpstr>New Flight Routes and Increased Air Services</vt:lpstr>
      <vt:lpstr>Greenland in Top 10 and Top 20 </vt:lpstr>
      <vt:lpstr>Growth in the Global Tourism </vt:lpstr>
      <vt:lpstr>PowerPoint Presentation</vt:lpstr>
      <vt:lpstr>PowerPoint Presentation</vt:lpstr>
      <vt:lpstr>PowerPoint Presentation</vt:lpstr>
      <vt:lpstr>PowerPoint Presentation</vt:lpstr>
      <vt:lpstr>CONTINUED</vt:lpstr>
      <vt:lpstr>PowerPoint Presentation</vt:lpstr>
      <vt:lpstr>PowerPoint Presentation</vt:lpstr>
      <vt:lpstr>PowerPoint Presentation</vt:lpstr>
      <vt:lpstr>PowerPoint Presentation</vt:lpstr>
      <vt:lpstr>PowerPoint Presentation</vt:lpstr>
      <vt:lpstr>CONTINUED</vt:lpstr>
      <vt:lpstr>Guests in accommodations </vt:lpstr>
      <vt:lpstr>PowerPoint Presentation</vt:lpstr>
      <vt:lpstr>CONTINUED</vt:lpstr>
      <vt:lpstr>PowerPoint Presentation</vt:lpstr>
      <vt:lpstr>PowerPoint Presentation</vt:lpstr>
      <vt:lpstr>PowerPoint Presentation</vt:lpstr>
      <vt:lpstr>PowerPoint Presentation</vt:lpstr>
      <vt:lpstr>PowerPoint Presentation</vt:lpstr>
      <vt:lpstr>Please label </vt:lpstr>
      <vt:lpstr>PowerPoint Presentation</vt:lpstr>
      <vt:lpstr>Figures</vt:lpstr>
      <vt:lpstr>PowerPoint Presentation</vt:lpstr>
      <vt:lpstr>PowerPoint Presentation</vt:lpstr>
      <vt:lpstr>PowerPoint Presentation</vt:lpstr>
      <vt:lpstr>PowerPoint Presentation</vt:lpstr>
      <vt:lpstr>PowerPoint Presentation</vt:lpstr>
      <vt:lpstr>PowerPoint Presentation</vt:lpstr>
      <vt:lpstr>Facts and figures</vt:lpstr>
      <vt:lpstr>2019 facts and figures</vt:lpstr>
      <vt:lpstr>receipts</vt:lpstr>
      <vt:lpstr>Top figures world bank</vt:lpstr>
      <vt:lpstr>Travel and tourism competitiveness index</vt:lpstr>
      <vt:lpstr>Spain 2030</vt:lpstr>
      <vt:lpstr>Research gate spain</vt:lpstr>
      <vt:lpstr>spain</vt:lpstr>
      <vt:lpstr>PowerPoint Presentation</vt:lpstr>
      <vt:lpstr>Spain top pillars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Annual Operative Plans (POA) Planification of activities for the whole 2015</vt:lpstr>
      <vt:lpstr>Eco tourism spain</vt:lpstr>
      <vt:lpstr>A simplified Tourism Value Chain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caroline jawad</dc:creator>
  <cp:lastModifiedBy>Administrator</cp:lastModifiedBy>
  <cp:revision>2</cp:revision>
  <cp:lastPrinted>2019-11-11T10:51:23Z</cp:lastPrinted>
  <dcterms:created xsi:type="dcterms:W3CDTF">2019-11-07T15:13:39Z</dcterms:created>
  <dcterms:modified xsi:type="dcterms:W3CDTF">2019-11-11T13:31:04Z</dcterms:modified>
</cp:coreProperties>
</file>