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on Isaac (2514289)" userId="db225895-20f3-4a4b-83d5-72294d2171f3" providerId="ADAL" clId="{228EACA3-CA52-4FB9-9F97-40ACFC74952F}"/>
    <pc:docChg chg="undo redo custSel addSld delSld modSld modMainMaster">
      <pc:chgData name="Deon Isaac (2514289)" userId="db225895-20f3-4a4b-83d5-72294d2171f3" providerId="ADAL" clId="{228EACA3-CA52-4FB9-9F97-40ACFC74952F}" dt="2026-03-16T00:29:31.780" v="9150" actId="20577"/>
      <pc:docMkLst>
        <pc:docMk/>
      </pc:docMkLst>
      <pc:sldChg chg="modSp mod modTransition">
        <pc:chgData name="Deon Isaac (2514289)" userId="db225895-20f3-4a4b-83d5-72294d2171f3" providerId="ADAL" clId="{228EACA3-CA52-4FB9-9F97-40ACFC74952F}" dt="2026-03-09T10:30:37.719" v="8341" actId="13091"/>
        <pc:sldMkLst>
          <pc:docMk/>
          <pc:sldMk cId="2563627717" sldId="256"/>
        </pc:sldMkLst>
        <pc:spChg chg="mod">
          <ac:chgData name="Deon Isaac (2514289)" userId="db225895-20f3-4a4b-83d5-72294d2171f3" providerId="ADAL" clId="{228EACA3-CA52-4FB9-9F97-40ACFC74952F}" dt="2026-03-02T15:13:48.519" v="15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Transition">
        <pc:chgData name="Deon Isaac (2514289)" userId="db225895-20f3-4a4b-83d5-72294d2171f3" providerId="ADAL" clId="{228EACA3-CA52-4FB9-9F97-40ACFC74952F}" dt="2026-03-09T10:33:31.378" v="8441" actId="12"/>
        <pc:sldMkLst>
          <pc:docMk/>
          <pc:sldMk cId="2715806010" sldId="257"/>
        </pc:sldMkLst>
        <pc:spChg chg="mod">
          <ac:chgData name="Deon Isaac (2514289)" userId="db225895-20f3-4a4b-83d5-72294d2171f3" providerId="ADAL" clId="{228EACA3-CA52-4FB9-9F97-40ACFC74952F}" dt="2026-03-09T10:33:06.559" v="8440" actId="1035"/>
          <ac:spMkLst>
            <pc:docMk/>
            <pc:sldMk cId="2715806010" sldId="257"/>
            <ac:spMk id="2" creationId="{84E262C7-2C0D-83A7-4B68-88CCFBE724BB}"/>
          </ac:spMkLst>
        </pc:spChg>
        <pc:spChg chg="mod">
          <ac:chgData name="Deon Isaac (2514289)" userId="db225895-20f3-4a4b-83d5-72294d2171f3" providerId="ADAL" clId="{228EACA3-CA52-4FB9-9F97-40ACFC74952F}" dt="2026-03-09T10:33:31.378" v="8441" actId="12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Transition">
        <pc:chgData name="Deon Isaac (2514289)" userId="db225895-20f3-4a4b-83d5-72294d2171f3" providerId="ADAL" clId="{228EACA3-CA52-4FB9-9F97-40ACFC74952F}" dt="2026-03-09T10:34:19.171" v="8471" actId="1036"/>
        <pc:sldMkLst>
          <pc:docMk/>
          <pc:sldMk cId="2897957523" sldId="258"/>
        </pc:sldMkLst>
        <pc:spChg chg="mod">
          <ac:chgData name="Deon Isaac (2514289)" userId="db225895-20f3-4a4b-83d5-72294d2171f3" providerId="ADAL" clId="{228EACA3-CA52-4FB9-9F97-40ACFC74952F}" dt="2026-03-09T10:34:19.171" v="8471" actId="1036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Transition">
        <pc:chgData name="Deon Isaac (2514289)" userId="db225895-20f3-4a4b-83d5-72294d2171f3" providerId="ADAL" clId="{228EACA3-CA52-4FB9-9F97-40ACFC74952F}" dt="2026-03-09T10:30:37.719" v="8341" actId="13091"/>
        <pc:sldMkLst>
          <pc:docMk/>
          <pc:sldMk cId="1748499028" sldId="259"/>
        </pc:sldMkLst>
        <pc:spChg chg="mod">
          <ac:chgData name="Deon Isaac (2514289)" userId="db225895-20f3-4a4b-83d5-72294d2171f3" providerId="ADAL" clId="{228EACA3-CA52-4FB9-9F97-40ACFC74952F}" dt="2026-03-02T16:49:13.602" v="1452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addSp delSp modSp mod modTransition setBg">
        <pc:chgData name="Deon Isaac (2514289)" userId="db225895-20f3-4a4b-83d5-72294d2171f3" providerId="ADAL" clId="{228EACA3-CA52-4FB9-9F97-40ACFC74952F}" dt="2026-03-09T10:30:37.719" v="8341" actId="13091"/>
        <pc:sldMkLst>
          <pc:docMk/>
          <pc:sldMk cId="1424087263" sldId="260"/>
        </pc:sldMkLst>
        <pc:spChg chg="mod">
          <ac:chgData name="Deon Isaac (2514289)" userId="db225895-20f3-4a4b-83d5-72294d2171f3" providerId="ADAL" clId="{228EACA3-CA52-4FB9-9F97-40ACFC74952F}" dt="2026-03-08T22:59:34.923" v="7623" actId="2057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Deon Isaac (2514289)" userId="db225895-20f3-4a4b-83d5-72294d2171f3" providerId="ADAL" clId="{228EACA3-CA52-4FB9-9F97-40ACFC74952F}" dt="2026-03-09T09:01:57.567" v="7624" actId="1036"/>
          <ac:spMkLst>
            <pc:docMk/>
            <pc:sldMk cId="1424087263" sldId="260"/>
            <ac:spMk id="3" creationId="{E73EC453-8E6E-AAA5-639A-7F2EB8FCDBC5}"/>
          </ac:spMkLst>
        </pc:spChg>
      </pc:sldChg>
      <pc:sldChg chg="addSp delSp modSp add del mod modTransition setBg">
        <pc:chgData name="Deon Isaac (2514289)" userId="db225895-20f3-4a4b-83d5-72294d2171f3" providerId="ADAL" clId="{228EACA3-CA52-4FB9-9F97-40ACFC74952F}" dt="2026-03-16T00:29:31.780" v="9150" actId="20577"/>
        <pc:sldMkLst>
          <pc:docMk/>
          <pc:sldMk cId="1382716628" sldId="262"/>
        </pc:sldMkLst>
        <pc:spChg chg="mod">
          <ac:chgData name="Deon Isaac (2514289)" userId="db225895-20f3-4a4b-83d5-72294d2171f3" providerId="ADAL" clId="{228EACA3-CA52-4FB9-9F97-40ACFC74952F}" dt="2026-03-09T10:20:17.079" v="8332" actId="26606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Deon Isaac (2514289)" userId="db225895-20f3-4a4b-83d5-72294d2171f3" providerId="ADAL" clId="{228EACA3-CA52-4FB9-9F97-40ACFC74952F}" dt="2026-03-16T00:29:31.780" v="9150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addSp delSp modSp mod modTransition">
        <pc:chgData name="Deon Isaac (2514289)" userId="db225895-20f3-4a4b-83d5-72294d2171f3" providerId="ADAL" clId="{228EACA3-CA52-4FB9-9F97-40ACFC74952F}" dt="2026-03-09T10:30:37.719" v="8341" actId="13091"/>
        <pc:sldMkLst>
          <pc:docMk/>
          <pc:sldMk cId="3970473306" sldId="264"/>
        </pc:sldMkLst>
        <pc:spChg chg="mod">
          <ac:chgData name="Deon Isaac (2514289)" userId="db225895-20f3-4a4b-83d5-72294d2171f3" providerId="ADAL" clId="{228EACA3-CA52-4FB9-9F97-40ACFC74952F}" dt="2026-03-09T09:13:56.851" v="7676" actId="1035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Deon Isaac (2514289)" userId="db225895-20f3-4a4b-83d5-72294d2171f3" providerId="ADAL" clId="{228EACA3-CA52-4FB9-9F97-40ACFC74952F}" dt="2026-03-09T09:08:29.055" v="7643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Transition">
        <pc:chgData name="Deon Isaac (2514289)" userId="db225895-20f3-4a4b-83d5-72294d2171f3" providerId="ADAL" clId="{228EACA3-CA52-4FB9-9F97-40ACFC74952F}" dt="2026-03-09T15:43:27.618" v="8480" actId="114"/>
        <pc:sldMkLst>
          <pc:docMk/>
          <pc:sldMk cId="359125969" sldId="265"/>
        </pc:sldMkLst>
        <pc:spChg chg="mod">
          <ac:chgData name="Deon Isaac (2514289)" userId="db225895-20f3-4a4b-83d5-72294d2171f3" providerId="ADAL" clId="{228EACA3-CA52-4FB9-9F97-40ACFC74952F}" dt="2026-03-09T15:43:27.618" v="8480" actId="114"/>
          <ac:spMkLst>
            <pc:docMk/>
            <pc:sldMk cId="359125969" sldId="265"/>
            <ac:spMk id="3" creationId="{5F8D0C3B-0DFC-3E5A-28D7-AC7CD95B6A10}"/>
          </ac:spMkLst>
        </pc:spChg>
      </pc:sldChg>
      <pc:sldChg chg="mod modTransition setBg">
        <pc:chgData name="Deon Isaac (2514289)" userId="db225895-20f3-4a4b-83d5-72294d2171f3" providerId="ADAL" clId="{228EACA3-CA52-4FB9-9F97-40ACFC74952F}" dt="2026-03-09T10:30:37.719" v="8341" actId="13091"/>
        <pc:sldMkLst>
          <pc:docMk/>
          <pc:sldMk cId="2850782885" sldId="266"/>
        </pc:sldMkLst>
      </pc:sldChg>
      <pc:sldChg chg="addSp delSp modSp mod modTransition setBg">
        <pc:chgData name="Deon Isaac (2514289)" userId="db225895-20f3-4a4b-83d5-72294d2171f3" providerId="ADAL" clId="{228EACA3-CA52-4FB9-9F97-40ACFC74952F}" dt="2026-03-16T00:27:47.110" v="9060" actId="20577"/>
        <pc:sldMkLst>
          <pc:docMk/>
          <pc:sldMk cId="1917974163" sldId="267"/>
        </pc:sldMkLst>
        <pc:spChg chg="mod">
          <ac:chgData name="Deon Isaac (2514289)" userId="db225895-20f3-4a4b-83d5-72294d2171f3" providerId="ADAL" clId="{228EACA3-CA52-4FB9-9F97-40ACFC74952F}" dt="2026-03-09T10:20:18.044" v="8333" actId="2660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Deon Isaac (2514289)" userId="db225895-20f3-4a4b-83d5-72294d2171f3" providerId="ADAL" clId="{228EACA3-CA52-4FB9-9F97-40ACFC74952F}" dt="2026-03-16T00:27:47.110" v="9060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 modTransition">
        <pc:chgData name="Deon Isaac (2514289)" userId="db225895-20f3-4a4b-83d5-72294d2171f3" providerId="ADAL" clId="{228EACA3-CA52-4FB9-9F97-40ACFC74952F}" dt="2026-03-09T10:30:37.719" v="8341" actId="13091"/>
        <pc:sldMkLst>
          <pc:docMk/>
          <pc:sldMk cId="3645478630" sldId="268"/>
        </pc:sldMkLst>
        <pc:spChg chg="mod">
          <ac:chgData name="Deon Isaac (2514289)" userId="db225895-20f3-4a4b-83d5-72294d2171f3" providerId="ADAL" clId="{228EACA3-CA52-4FB9-9F97-40ACFC74952F}" dt="2026-03-07T17:12:12.154" v="5720" actId="1076"/>
          <ac:spMkLst>
            <pc:docMk/>
            <pc:sldMk cId="3645478630" sldId="268"/>
            <ac:spMk id="2" creationId="{3FC915AA-9AD6-9DEC-20C0-9E11999F2E2F}"/>
          </ac:spMkLst>
        </pc:spChg>
        <pc:spChg chg="add del mod">
          <ac:chgData name="Deon Isaac (2514289)" userId="db225895-20f3-4a4b-83d5-72294d2171f3" providerId="ADAL" clId="{228EACA3-CA52-4FB9-9F97-40ACFC74952F}" dt="2026-03-07T17:40:40.503" v="6132" actId="14100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Deon Isaac (2514289)" userId="db225895-20f3-4a4b-83d5-72294d2171f3" providerId="ADAL" clId="{228EACA3-CA52-4FB9-9F97-40ACFC74952F}" dt="2026-03-07T17:12:41.247" v="5724" actId="1076"/>
          <ac:spMkLst>
            <pc:docMk/>
            <pc:sldMk cId="3645478630" sldId="268"/>
            <ac:spMk id="10" creationId="{A5FB1A87-DA63-EB14-6D54-CB32F718B774}"/>
          </ac:spMkLst>
        </pc:spChg>
        <pc:spChg chg="add mod">
          <ac:chgData name="Deon Isaac (2514289)" userId="db225895-20f3-4a4b-83d5-72294d2171f3" providerId="ADAL" clId="{228EACA3-CA52-4FB9-9F97-40ACFC74952F}" dt="2026-03-07T17:43:53.865" v="6134" actId="1036"/>
          <ac:spMkLst>
            <pc:docMk/>
            <pc:sldMk cId="3645478630" sldId="268"/>
            <ac:spMk id="29" creationId="{ABBA7AE0-EB40-9DCF-DCBA-93828CC82323}"/>
          </ac:spMkLst>
        </pc:spChg>
        <pc:spChg chg="add mod">
          <ac:chgData name="Deon Isaac (2514289)" userId="db225895-20f3-4a4b-83d5-72294d2171f3" providerId="ADAL" clId="{228EACA3-CA52-4FB9-9F97-40ACFC74952F}" dt="2026-03-07T17:44:43.117" v="6139" actId="1035"/>
          <ac:spMkLst>
            <pc:docMk/>
            <pc:sldMk cId="3645478630" sldId="268"/>
            <ac:spMk id="30" creationId="{CEF1D780-123D-CAA1-CED9-FAE6B8B708CD}"/>
          </ac:spMkLst>
        </pc:spChg>
        <pc:spChg chg="add mod">
          <ac:chgData name="Deon Isaac (2514289)" userId="db225895-20f3-4a4b-83d5-72294d2171f3" providerId="ADAL" clId="{228EACA3-CA52-4FB9-9F97-40ACFC74952F}" dt="2026-03-07T17:14:30.807" v="5739" actId="1076"/>
          <ac:spMkLst>
            <pc:docMk/>
            <pc:sldMk cId="3645478630" sldId="268"/>
            <ac:spMk id="34" creationId="{3728CDB2-A8C7-7EAE-D53B-5DE9708D72BF}"/>
          </ac:spMkLst>
        </pc:spChg>
        <pc:spChg chg="add mod">
          <ac:chgData name="Deon Isaac (2514289)" userId="db225895-20f3-4a4b-83d5-72294d2171f3" providerId="ADAL" clId="{228EACA3-CA52-4FB9-9F97-40ACFC74952F}" dt="2026-03-07T17:16:32.230" v="5752" actId="14100"/>
          <ac:spMkLst>
            <pc:docMk/>
            <pc:sldMk cId="3645478630" sldId="268"/>
            <ac:spMk id="35" creationId="{F9ABB6B4-9E5D-4D7B-C668-E4E0C094C216}"/>
          </ac:spMkLst>
        </pc:spChg>
        <pc:spChg chg="add mod">
          <ac:chgData name="Deon Isaac (2514289)" userId="db225895-20f3-4a4b-83d5-72294d2171f3" providerId="ADAL" clId="{228EACA3-CA52-4FB9-9F97-40ACFC74952F}" dt="2026-03-07T17:21:24.474" v="5783" actId="1076"/>
          <ac:spMkLst>
            <pc:docMk/>
            <pc:sldMk cId="3645478630" sldId="268"/>
            <ac:spMk id="37" creationId="{8F601F3A-C58A-C536-CC52-3C16C71022D2}"/>
          </ac:spMkLst>
        </pc:spChg>
        <pc:spChg chg="add mod">
          <ac:chgData name="Deon Isaac (2514289)" userId="db225895-20f3-4a4b-83d5-72294d2171f3" providerId="ADAL" clId="{228EACA3-CA52-4FB9-9F97-40ACFC74952F}" dt="2026-03-07T17:23:10.149" v="5792" actId="1076"/>
          <ac:spMkLst>
            <pc:docMk/>
            <pc:sldMk cId="3645478630" sldId="268"/>
            <ac:spMk id="38" creationId="{FDFF630F-8CCA-B535-354B-0A98EC99809E}"/>
          </ac:spMkLst>
        </pc:spChg>
        <pc:spChg chg="add mod">
          <ac:chgData name="Deon Isaac (2514289)" userId="db225895-20f3-4a4b-83d5-72294d2171f3" providerId="ADAL" clId="{228EACA3-CA52-4FB9-9F97-40ACFC74952F}" dt="2026-03-07T17:44:48.854" v="6143" actId="1035"/>
          <ac:spMkLst>
            <pc:docMk/>
            <pc:sldMk cId="3645478630" sldId="268"/>
            <ac:spMk id="39" creationId="{A4E54898-7F12-829F-B578-0702E866ACA3}"/>
          </ac:spMkLst>
        </pc:spChg>
        <pc:spChg chg="add mod">
          <ac:chgData name="Deon Isaac (2514289)" userId="db225895-20f3-4a4b-83d5-72294d2171f3" providerId="ADAL" clId="{228EACA3-CA52-4FB9-9F97-40ACFC74952F}" dt="2026-03-07T17:24:07.696" v="5802" actId="1076"/>
          <ac:spMkLst>
            <pc:docMk/>
            <pc:sldMk cId="3645478630" sldId="268"/>
            <ac:spMk id="40" creationId="{DF104DE6-97E9-E6C8-3F91-88E2B7FE0878}"/>
          </ac:spMkLst>
        </pc:spChg>
        <pc:spChg chg="add mod">
          <ac:chgData name="Deon Isaac (2514289)" userId="db225895-20f3-4a4b-83d5-72294d2171f3" providerId="ADAL" clId="{228EACA3-CA52-4FB9-9F97-40ACFC74952F}" dt="2026-03-07T17:24:45.875" v="5812" actId="1076"/>
          <ac:spMkLst>
            <pc:docMk/>
            <pc:sldMk cId="3645478630" sldId="268"/>
            <ac:spMk id="41" creationId="{FB58A2FE-0839-3891-5C46-052896568967}"/>
          </ac:spMkLst>
        </pc:spChg>
        <pc:spChg chg="add mod">
          <ac:chgData name="Deon Isaac (2514289)" userId="db225895-20f3-4a4b-83d5-72294d2171f3" providerId="ADAL" clId="{228EACA3-CA52-4FB9-9F97-40ACFC74952F}" dt="2026-03-07T17:30:09.917" v="5864" actId="1076"/>
          <ac:spMkLst>
            <pc:docMk/>
            <pc:sldMk cId="3645478630" sldId="268"/>
            <ac:spMk id="42" creationId="{82D730E1-7F75-88E3-05E0-5B2AE02D39E0}"/>
          </ac:spMkLst>
        </pc:spChg>
        <pc:spChg chg="add mod">
          <ac:chgData name="Deon Isaac (2514289)" userId="db225895-20f3-4a4b-83d5-72294d2171f3" providerId="ADAL" clId="{228EACA3-CA52-4FB9-9F97-40ACFC74952F}" dt="2026-03-07T17:34:33.447" v="5954" actId="1076"/>
          <ac:spMkLst>
            <pc:docMk/>
            <pc:sldMk cId="3645478630" sldId="268"/>
            <ac:spMk id="43" creationId="{65A0DDFC-5FB5-F012-C343-ECCD6FBDB83E}"/>
          </ac:spMkLst>
        </pc:spChg>
        <pc:spChg chg="add mod">
          <ac:chgData name="Deon Isaac (2514289)" userId="db225895-20f3-4a4b-83d5-72294d2171f3" providerId="ADAL" clId="{228EACA3-CA52-4FB9-9F97-40ACFC74952F}" dt="2026-03-07T17:37:42.887" v="6049" actId="1036"/>
          <ac:spMkLst>
            <pc:docMk/>
            <pc:sldMk cId="3645478630" sldId="268"/>
            <ac:spMk id="44" creationId="{83B3A80E-D0EF-3F47-7007-B873C63BC069}"/>
          </ac:spMkLst>
        </pc:spChg>
        <pc:spChg chg="add mod">
          <ac:chgData name="Deon Isaac (2514289)" userId="db225895-20f3-4a4b-83d5-72294d2171f3" providerId="ADAL" clId="{228EACA3-CA52-4FB9-9F97-40ACFC74952F}" dt="2026-03-07T17:43:13.641" v="6133" actId="1076"/>
          <ac:spMkLst>
            <pc:docMk/>
            <pc:sldMk cId="3645478630" sldId="268"/>
            <ac:spMk id="45" creationId="{EC9515ED-D27C-D4A7-782A-17E307A59171}"/>
          </ac:spMkLst>
        </pc:spChg>
        <pc:cxnChg chg="add mod">
          <ac:chgData name="Deon Isaac (2514289)" userId="db225895-20f3-4a4b-83d5-72294d2171f3" providerId="ADAL" clId="{228EACA3-CA52-4FB9-9F97-40ACFC74952F}" dt="2026-03-07T17:12:48.091" v="5725" actId="1076"/>
          <ac:cxnSpMkLst>
            <pc:docMk/>
            <pc:sldMk cId="3645478630" sldId="268"/>
            <ac:cxnSpMk id="4" creationId="{B4F0F787-0B07-1541-44F6-1013DC3EB2E6}"/>
          </ac:cxnSpMkLst>
        </pc:cxnChg>
        <pc:cxnChg chg="add mod">
          <ac:chgData name="Deon Isaac (2514289)" userId="db225895-20f3-4a4b-83d5-72294d2171f3" providerId="ADAL" clId="{228EACA3-CA52-4FB9-9F97-40ACFC74952F}" dt="2026-03-07T17:14:09.759" v="5737" actId="1076"/>
          <ac:cxnSpMkLst>
            <pc:docMk/>
            <pc:sldMk cId="3645478630" sldId="268"/>
            <ac:cxnSpMk id="12" creationId="{5FF9ACB8-8AF0-51EE-8C02-308CBE801211}"/>
          </ac:cxnSpMkLst>
        </pc:cxnChg>
        <pc:cxnChg chg="add mod">
          <ac:chgData name="Deon Isaac (2514289)" userId="db225895-20f3-4a4b-83d5-72294d2171f3" providerId="ADAL" clId="{228EACA3-CA52-4FB9-9F97-40ACFC74952F}" dt="2026-03-07T17:13:58.246" v="5734" actId="1076"/>
          <ac:cxnSpMkLst>
            <pc:docMk/>
            <pc:sldMk cId="3645478630" sldId="268"/>
            <ac:cxnSpMk id="16" creationId="{4F63AF3D-3F08-52C0-F4D1-AD6AC53DEE39}"/>
          </ac:cxnSpMkLst>
        </pc:cxnChg>
        <pc:cxnChg chg="add mod">
          <ac:chgData name="Deon Isaac (2514289)" userId="db225895-20f3-4a4b-83d5-72294d2171f3" providerId="ADAL" clId="{228EACA3-CA52-4FB9-9F97-40ACFC74952F}" dt="2026-03-07T17:45:11.798" v="6145" actId="14100"/>
          <ac:cxnSpMkLst>
            <pc:docMk/>
            <pc:sldMk cId="3645478630" sldId="268"/>
            <ac:cxnSpMk id="19" creationId="{0BE761E9-D632-F727-59D9-796897C3A94A}"/>
          </ac:cxnSpMkLst>
        </pc:cxnChg>
        <pc:cxnChg chg="add mod">
          <ac:chgData name="Deon Isaac (2514289)" userId="db225895-20f3-4a4b-83d5-72294d2171f3" providerId="ADAL" clId="{228EACA3-CA52-4FB9-9F97-40ACFC74952F}" dt="2026-03-07T17:06:25.414" v="5657" actId="1076"/>
          <ac:cxnSpMkLst>
            <pc:docMk/>
            <pc:sldMk cId="3645478630" sldId="268"/>
            <ac:cxnSpMk id="23" creationId="{DEBBB7AC-6C50-A9AE-0050-067A88A07440}"/>
          </ac:cxnSpMkLst>
        </pc:cxnChg>
      </pc:sldChg>
      <pc:sldMasterChg chg="mod modTransition setBg modSldLayout">
        <pc:chgData name="Deon Isaac (2514289)" userId="db225895-20f3-4a4b-83d5-72294d2171f3" providerId="ADAL" clId="{228EACA3-CA52-4FB9-9F97-40ACFC74952F}" dt="2026-03-09T10:30:37.719" v="8341" actId="13091"/>
        <pc:sldMasterMkLst>
          <pc:docMk/>
          <pc:sldMasterMk cId="1120100589" sldId="2147483696"/>
        </pc:sldMasterMkLst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1967269816" sldId="2147483697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912075388" sldId="2147483698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3368496847" sldId="2147483699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3969675130" sldId="2147483700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388148502" sldId="2147483701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738159436" sldId="2147483702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2598621081" sldId="2147483703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265800431" sldId="2147483704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384638241" sldId="2147483705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3199545148" sldId="2147483706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2633325336" sldId="2147483707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1398725192" sldId="2147483708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443217069" sldId="2147483709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3360070084" sldId="2147483710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2401311562" sldId="2147483711"/>
          </pc:sldLayoutMkLst>
        </pc:sldLayoutChg>
        <pc:sldLayoutChg chg="mod modTransition">
          <pc:chgData name="Deon Isaac (2514289)" userId="db225895-20f3-4a4b-83d5-72294d2171f3" providerId="ADAL" clId="{228EACA3-CA52-4FB9-9F97-40ACFC74952F}" dt="2026-03-09T10:30:37.719" v="8341" actId="13091"/>
          <pc:sldLayoutMkLst>
            <pc:docMk/>
            <pc:sldMasterMk cId="1120100589" sldId="2147483696"/>
            <pc:sldLayoutMk cId="1786804904" sldId="214748371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www.mintel.com" TargetMode="External"/><Relationship Id="rId4" Type="http://schemas.openxmlformats.org/officeDocument/2006/relationships/hyperlink" Target="http://www.deloitte.com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14536" y="641287"/>
            <a:ext cx="8699325" cy="5859604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"/>
              </a:rPr>
              <a:t>MODULE NAME: PROBLEM SOLVING AND DECISION MAKING</a:t>
            </a:r>
            <a:br>
              <a:rPr lang="en-GB" sz="3200" dirty="0">
                <a:latin typeface="A"/>
              </a:rPr>
            </a:b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 LCLM4004</a:t>
            </a:r>
            <a:br>
              <a:rPr lang="en-GB" sz="3200" dirty="0">
                <a:latin typeface="A"/>
              </a:rPr>
            </a:b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DEON ISAAC</a:t>
            </a:r>
            <a:br>
              <a:rPr lang="en-GB" sz="3200" dirty="0">
                <a:latin typeface="A"/>
              </a:rPr>
            </a:b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  2514289</a:t>
            </a:r>
            <a:br>
              <a:rPr lang="en-GB" sz="3200" dirty="0">
                <a:latin typeface="A"/>
              </a:rPr>
            </a:b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:  Anita Nan</a:t>
            </a:r>
            <a:br>
              <a:rPr lang="en-GB" sz="3200" dirty="0">
                <a:latin typeface="A"/>
              </a:rPr>
            </a:b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592" y="320584"/>
            <a:ext cx="8756078" cy="989016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8890" y="1901951"/>
            <a:ext cx="8306520" cy="4586365"/>
          </a:xfrm>
        </p:spPr>
        <p:txBody>
          <a:bodyPr>
            <a:normAutofit fontScale="25000" lnSpcReduction="20000"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7000" b="1" dirty="0"/>
              <a:t>Introduction 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000" b="1" dirty="0"/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7000" b="1" dirty="0"/>
              <a:t>Company Background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000" b="1" dirty="0"/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7000" b="1" dirty="0"/>
              <a:t>PROBLEM : nature and scope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000" b="1" dirty="0"/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7000" b="1" dirty="0"/>
              <a:t>PESTLE ANALYSIS: Green Haven Florists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000" b="1" dirty="0"/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7000" b="1" dirty="0"/>
              <a:t>Cause and Effect Analysis: Fishbone diagram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000" b="1" dirty="0"/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7000" b="1" dirty="0"/>
              <a:t>Conclusion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000" b="1" dirty="0"/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70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56990" y="1770483"/>
            <a:ext cx="10232571" cy="4491446"/>
          </a:xfrm>
        </p:spPr>
        <p:txBody>
          <a:bodyPr/>
          <a:lstStyle/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Presentation Structure: </a:t>
            </a:r>
            <a:r>
              <a:rPr lang="en-GB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In this presentation I am going to be analysing and and identifying the nature and scope of issues affecting the green Haven Green House. I will also be covering the </a:t>
            </a: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5W2H</a:t>
            </a:r>
            <a:r>
              <a:rPr lang="en-GB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framing, </a:t>
            </a: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PASTEL</a:t>
            </a:r>
            <a:r>
              <a:rPr lang="en-GB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environment scan, and a </a:t>
            </a:r>
            <a:r>
              <a:rPr lang="en-GB" b="1" dirty="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Fishborne</a:t>
            </a: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Diagram</a:t>
            </a:r>
            <a:r>
              <a:rPr lang="en-GB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to also identify the root and causes of declining sales</a:t>
            </a: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.</a:t>
            </a:r>
            <a:endParaRPr lang="en-GB" sz="24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24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Overview: </a:t>
            </a:r>
            <a:r>
              <a:rPr lang="en-GB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Green Haven is a small, independent flower shop located in the East of England region UK. The shop was founded by Liam and </a:t>
            </a:r>
            <a:r>
              <a:rPr lang="en-GB" dirty="0" err="1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Preya</a:t>
            </a:r>
            <a:r>
              <a:rPr lang="en-GB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Patel in 2016. Its known for its bespoke floral design and its sustainability. The business is currently facing a decrease in 30% in-store sales due to rising costs,</a:t>
            </a:r>
            <a:r>
              <a:rPr lang="en-GB" sz="20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or revenue generated between two periods" </a:t>
            </a:r>
            <a:r>
              <a:rPr lang="en-GB" sz="20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( Calculator Ultra, 2025)</a:t>
            </a:r>
            <a:r>
              <a:rPr lang="en-GB" sz="2000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and increased local competition</a:t>
            </a: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.</a:t>
            </a:r>
          </a:p>
          <a:p>
            <a:endParaRPr lang="en-GB" sz="24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24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25996" y="1817362"/>
            <a:ext cx="9090595" cy="4078224"/>
          </a:xfrm>
        </p:spPr>
        <p:txBody>
          <a:bodyPr/>
          <a:lstStyle/>
          <a:p>
            <a:r>
              <a:rPr lang="en-GB" sz="2400" b="1" dirty="0">
                <a:solidFill>
                  <a:schemeClr val="bg1">
                    <a:lumMod val="25000"/>
                  </a:schemeClr>
                </a:solidFill>
              </a:rPr>
              <a:t>Green Haven Florists</a:t>
            </a:r>
            <a:endParaRPr lang="en-GB" sz="2400" dirty="0">
              <a:solidFill>
                <a:schemeClr val="bg1">
                  <a:lumMod val="25000"/>
                </a:schemeClr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bg1">
                    <a:lumMod val="25000"/>
                  </a:schemeClr>
                </a:solidFill>
              </a:rPr>
              <a:t>Founded in....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bg1">
                    <a:lumMod val="25000"/>
                  </a:schemeClr>
                </a:solidFill>
              </a:rPr>
              <a:t>Owners: Liam and </a:t>
            </a:r>
            <a:r>
              <a:rPr lang="en-GB" b="1" dirty="0" err="1">
                <a:solidFill>
                  <a:schemeClr val="bg1">
                    <a:lumMod val="25000"/>
                  </a:schemeClr>
                </a:solidFill>
              </a:rPr>
              <a:t>Priyal</a:t>
            </a:r>
            <a:r>
              <a:rPr lang="en-GB" b="1" dirty="0">
                <a:solidFill>
                  <a:schemeClr val="bg1">
                    <a:lumMod val="25000"/>
                  </a:schemeClr>
                </a:solidFill>
              </a:rPr>
              <a:t>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bg1">
                    <a:lumMod val="25000"/>
                  </a:schemeClr>
                </a:solidFill>
              </a:rPr>
              <a:t>Sells …. Fresh Flowers and bouquets and floral arrangement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bg1">
                    <a:lumMod val="25000"/>
                  </a:schemeClr>
                </a:solidFill>
                <a:ea typeface="+mn-lt"/>
                <a:cs typeface="+mn-lt"/>
              </a:rPr>
              <a:t>Strong community ties… Yes it does have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bg1">
                    <a:lumMod val="25000"/>
                  </a:schemeClr>
                </a:solidFill>
                <a:ea typeface="+mn-lt"/>
                <a:cs typeface="+mn-lt"/>
              </a:rPr>
              <a:t>Digital gap: An outdated website and lack of digital marketing (relying on word of mouth)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bg1">
                    <a:lumMod val="25000"/>
                  </a:schemeClr>
                </a:solidFill>
                <a:ea typeface="+mn-lt"/>
                <a:cs typeface="+mn-lt"/>
              </a:rPr>
              <a:t>Revenue decline: 30% drop in foot traffic and in-store sales over the last 12months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 (5W2H)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1755" y="1664180"/>
            <a:ext cx="10065503" cy="4509247"/>
          </a:xfrm>
        </p:spPr>
        <p:txBody>
          <a:bodyPr>
            <a:normAutofit fontScale="32500" lnSpcReduction="20000"/>
          </a:bodyPr>
          <a:lstStyle/>
          <a:p>
            <a:endParaRPr lang="en-GB" sz="2800" b="1" dirty="0">
              <a:solidFill>
                <a:srgbClr val="FF00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6200" b="1" dirty="0">
                <a:solidFill>
                  <a:schemeClr val="tx1"/>
                </a:solidFill>
              </a:rPr>
              <a:t>Who:</a:t>
            </a:r>
            <a:r>
              <a:rPr lang="en-GB" sz="5100" b="1" dirty="0">
                <a:solidFill>
                  <a:schemeClr val="tx1"/>
                </a:solidFill>
              </a:rPr>
              <a:t> </a:t>
            </a:r>
            <a:r>
              <a:rPr lang="en-GB" sz="5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6200" b="1" dirty="0">
                <a:solidFill>
                  <a:schemeClr val="tx1"/>
                </a:solidFill>
              </a:rPr>
              <a:t>What:</a:t>
            </a:r>
            <a:r>
              <a:rPr lang="en-GB" sz="5100" b="1" dirty="0">
                <a:solidFill>
                  <a:schemeClr val="tx1"/>
                </a:solidFill>
              </a:rPr>
              <a:t> </a:t>
            </a:r>
            <a:r>
              <a:rPr lang="en-GB" sz="5800" dirty="0">
                <a:solidFill>
                  <a:schemeClr val="tx1"/>
                </a:solidFill>
              </a:rPr>
              <a:t>A significant reduction in profit (30%)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6200" b="1" dirty="0">
                <a:solidFill>
                  <a:schemeClr val="tx1"/>
                </a:solidFill>
              </a:rPr>
              <a:t>Where:</a:t>
            </a:r>
            <a:r>
              <a:rPr lang="en-GB" sz="5100" b="1" dirty="0">
                <a:solidFill>
                  <a:schemeClr val="tx1"/>
                </a:solidFill>
              </a:rPr>
              <a:t> </a:t>
            </a:r>
            <a:r>
              <a:rPr lang="en-GB" sz="5800" dirty="0">
                <a:solidFill>
                  <a:schemeClr val="tx1"/>
                </a:solidFill>
              </a:rPr>
              <a:t>Norwich, UK (high street location) </a:t>
            </a:r>
            <a:r>
              <a:rPr lang="en-GB" sz="5800" b="1" dirty="0">
                <a:solidFill>
                  <a:schemeClr val="tx1"/>
                </a:solidFill>
              </a:rPr>
              <a:t>(UWTSD, 2024)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6000" b="1" dirty="0">
                <a:solidFill>
                  <a:schemeClr val="tx1"/>
                </a:solidFill>
              </a:rPr>
              <a:t>When: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5800" dirty="0">
                <a:solidFill>
                  <a:schemeClr val="tx1"/>
                </a:solidFill>
              </a:rPr>
              <a:t>The last 12 months and still current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6000" b="1" dirty="0">
                <a:solidFill>
                  <a:schemeClr val="tx1"/>
                </a:solidFill>
              </a:rPr>
              <a:t>Why: </a:t>
            </a:r>
            <a:r>
              <a:rPr lang="en-GB" sz="5800" dirty="0">
                <a:solidFill>
                  <a:schemeClr val="tx1"/>
                </a:solidFill>
              </a:rPr>
              <a:t>Higher costs of fresh flowers and sustainable materials due to the inflation and chain costs, and outdated digital presence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6000" b="1" dirty="0">
                <a:solidFill>
                  <a:schemeClr val="tx1"/>
                </a:solidFill>
              </a:rPr>
              <a:t>How: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5800" dirty="0">
                <a:solidFill>
                  <a:schemeClr val="tx1"/>
                </a:solidFill>
              </a:rPr>
              <a:t>Operational cost rise faster than sales. </a:t>
            </a:r>
            <a:r>
              <a:rPr lang="en-GB" sz="5800" b="1" dirty="0">
                <a:solidFill>
                  <a:schemeClr val="tx1"/>
                </a:solidFill>
              </a:rPr>
              <a:t>(ONS, 2024)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6200" b="1" dirty="0">
                <a:solidFill>
                  <a:schemeClr val="tx1"/>
                </a:solidFill>
              </a:rPr>
              <a:t>How much: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5800" dirty="0">
                <a:solidFill>
                  <a:schemeClr val="tx1"/>
                </a:solidFill>
              </a:rPr>
              <a:t>30% decline in-store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8910" y="804753"/>
            <a:ext cx="10435800" cy="6078396"/>
          </a:xfrm>
        </p:spPr>
        <p:txBody>
          <a:bodyPr>
            <a:normAutofit fontScale="92500" lnSpcReduction="20000"/>
          </a:bodyPr>
          <a:lstStyle/>
          <a:p>
            <a:r>
              <a:rPr lang="en-GB" sz="2300" b="1" dirty="0"/>
              <a:t>POLITICAL</a:t>
            </a:r>
          </a:p>
          <a:p>
            <a:r>
              <a:rPr lang="en-GB" sz="2100" b="1" dirty="0"/>
              <a:t>Trade Policies: </a:t>
            </a:r>
            <a:r>
              <a:rPr lang="en-GB" sz="2100" dirty="0"/>
              <a:t>Changes in</a:t>
            </a:r>
            <a:r>
              <a:rPr lang="en-GB" dirty="0"/>
              <a:t> Trade agreements or import regulations can affect the cost and availability of imported flowers.</a:t>
            </a:r>
          </a:p>
          <a:p>
            <a:r>
              <a:rPr lang="en-GB" sz="2100" b="1" dirty="0"/>
              <a:t>Regulations: </a:t>
            </a:r>
            <a:r>
              <a:rPr lang="en-GB" dirty="0"/>
              <a:t>Government policies can affect how the florist operate. For instance if policies changes the availability and cost of the imported flowers can affected.</a:t>
            </a:r>
          </a:p>
          <a:p>
            <a:endParaRPr lang="en-GB" b="1" dirty="0"/>
          </a:p>
          <a:p>
            <a:r>
              <a:rPr lang="en-GB" sz="2300" b="1" dirty="0"/>
              <a:t>ECONOMIC</a:t>
            </a:r>
          </a:p>
          <a:p>
            <a:r>
              <a:rPr lang="en-GB" b="1" dirty="0"/>
              <a:t>Economic Conditions: </a:t>
            </a:r>
            <a:r>
              <a:rPr lang="en-GB" dirty="0"/>
              <a:t>Economy downturn or cost of living crisis can train a consumer spendings, as local customers prioritise essentials over floral arrangements</a:t>
            </a:r>
          </a:p>
          <a:p>
            <a:r>
              <a:rPr lang="en-GB" b="1" dirty="0"/>
              <a:t>Seasonality: </a:t>
            </a:r>
            <a:r>
              <a:rPr lang="en-GB" dirty="0"/>
              <a:t>Flower demand has an impact on revenue, as it frequently peaks during holidays and special occasions</a:t>
            </a:r>
            <a:r>
              <a:rPr lang="en-GB"/>
              <a:t>. </a:t>
            </a:r>
            <a:endParaRPr lang="en-GB" dirty="0"/>
          </a:p>
          <a:p>
            <a:endParaRPr lang="en-GB" b="1" dirty="0"/>
          </a:p>
          <a:p>
            <a:r>
              <a:rPr lang="en-GB" sz="2300" b="1" dirty="0"/>
              <a:t>SOCIAL</a:t>
            </a:r>
          </a:p>
          <a:p>
            <a:r>
              <a:rPr lang="en-GB" b="1" dirty="0"/>
              <a:t>Customer Trends: </a:t>
            </a:r>
            <a:r>
              <a:rPr lang="en-GB" dirty="0"/>
              <a:t>Growing consumer preference for “eco-friendly packaging” and “locally sourced blooms” aligns with Green Haven’s core values, providing a potential competitive advantage.</a:t>
            </a:r>
          </a:p>
          <a:p>
            <a:r>
              <a:rPr lang="en-GB" b="1" dirty="0"/>
              <a:t>Cultural Events: </a:t>
            </a:r>
            <a:r>
              <a:rPr lang="en-GB" dirty="0"/>
              <a:t>Different cultures have distinct floral traditions that can influence product offerings. Understanding these cultural nuances can help tailor marketing strategies and product lines.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192560"/>
            <a:ext cx="9921394" cy="1280890"/>
          </a:xfrm>
        </p:spPr>
        <p:txBody>
          <a:bodyPr/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3219" y="906270"/>
            <a:ext cx="9921394" cy="595173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400" b="1" dirty="0"/>
              <a:t>TECHNOLOGICAL</a:t>
            </a:r>
          </a:p>
          <a:p>
            <a:pPr marL="0" indent="0">
              <a:buNone/>
            </a:pPr>
            <a:r>
              <a:rPr lang="en-GB" sz="7600" b="1" dirty="0"/>
              <a:t>E-commerce: </a:t>
            </a:r>
            <a:r>
              <a:rPr lang="en-GB" sz="7600" dirty="0"/>
              <a:t>The rise of large online retailers encourages a strong online presence and digital strategies </a:t>
            </a:r>
            <a:r>
              <a:rPr lang="en-GB" sz="7600" b="1" dirty="0"/>
              <a:t>(</a:t>
            </a:r>
            <a:r>
              <a:rPr lang="en-GB" sz="7600" b="1" dirty="0" err="1"/>
              <a:t>Mintel</a:t>
            </a:r>
            <a:r>
              <a:rPr lang="en-GB" sz="7600" b="1" dirty="0"/>
              <a:t>, 2023)</a:t>
            </a:r>
            <a:r>
              <a:rPr lang="en-GB" sz="7600" dirty="0"/>
              <a:t>.</a:t>
            </a:r>
          </a:p>
          <a:p>
            <a:pPr marL="0" indent="0">
              <a:buNone/>
            </a:pPr>
            <a:r>
              <a:rPr lang="en-GB" sz="7600" b="1" dirty="0"/>
              <a:t>Supply Chain Technology: </a:t>
            </a:r>
            <a:r>
              <a:rPr lang="en-GB" sz="7600" dirty="0"/>
              <a:t>Logistics innovations can enhance control and delivery effectiveness, which are essential for preserving the quality and freshness of floral products.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8400" b="1" dirty="0"/>
              <a:t>LEGAL</a:t>
            </a:r>
          </a:p>
          <a:p>
            <a:pPr marL="0" indent="0">
              <a:buNone/>
            </a:pPr>
            <a:r>
              <a:rPr lang="en-GB" sz="7600" b="1" dirty="0"/>
              <a:t>Health And Safety Regulations: </a:t>
            </a:r>
            <a:r>
              <a:rPr lang="en-GB" sz="7600" dirty="0"/>
              <a:t>Compliance with health standards when handling and selling flowers is critical.</a:t>
            </a:r>
          </a:p>
          <a:p>
            <a:pPr marL="0" indent="0">
              <a:buNone/>
            </a:pPr>
            <a:r>
              <a:rPr lang="en-GB" sz="7600" b="1" dirty="0"/>
              <a:t>Intellectual Property:</a:t>
            </a:r>
            <a:r>
              <a:rPr lang="en-GB" sz="7600" dirty="0"/>
              <a:t> Protecting Unique floral designs or branding can provide a competitive advantage, particularly ones market where differentiation is critical.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8400" b="1" dirty="0"/>
              <a:t>ENVIRONMENTAL</a:t>
            </a:r>
          </a:p>
          <a:p>
            <a:pPr marL="0" indent="0">
              <a:buNone/>
            </a:pPr>
            <a:r>
              <a:rPr lang="en-GB" sz="7600" b="1" dirty="0"/>
              <a:t>Sustainability:  </a:t>
            </a:r>
            <a:r>
              <a:rPr lang="en-GB" sz="7600" dirty="0"/>
              <a:t>Demands for eco-friendly goods and methods both result from rising environmental consciousness. By using sustainable sourcing and packaging methods, florist can profit from this trend. </a:t>
            </a:r>
            <a:r>
              <a:rPr lang="en-GB" sz="7600" b="1" dirty="0"/>
              <a:t>(</a:t>
            </a:r>
            <a:r>
              <a:rPr lang="en-GB" sz="7600" b="1" dirty="0" err="1"/>
              <a:t>Deloitte,2023</a:t>
            </a:r>
            <a:r>
              <a:rPr lang="en-GB" sz="7600" b="1" dirty="0"/>
              <a:t>)</a:t>
            </a:r>
          </a:p>
          <a:p>
            <a:pPr marL="0" indent="0">
              <a:buNone/>
            </a:pPr>
            <a:r>
              <a:rPr lang="en-GB" sz="7600" b="1" dirty="0"/>
              <a:t>Climate change: </a:t>
            </a:r>
            <a:r>
              <a:rPr lang="en-GB" sz="7600" dirty="0"/>
              <a:t>shifts in global weather patterns can disrupt the supply chain for fish flowers, leading to the supply chain disruptions as mentioned in the text.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58590" y="1648304"/>
            <a:ext cx="11033409" cy="4717290"/>
          </a:xfrm>
        </p:spPr>
        <p:txBody>
          <a:bodyPr/>
          <a:lstStyle/>
          <a:p>
            <a:endParaRPr lang="en-US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4F0F787-0B07-1541-44F6-1013DC3EB2E6}"/>
              </a:ext>
            </a:extLst>
          </p:cNvPr>
          <p:cNvCxnSpPr>
            <a:cxnSpLocks/>
          </p:cNvCxnSpPr>
          <p:nvPr/>
        </p:nvCxnSpPr>
        <p:spPr>
          <a:xfrm>
            <a:off x="2273982" y="3695319"/>
            <a:ext cx="728049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A5FB1A87-DA63-EB14-6D54-CB32F718B774}"/>
              </a:ext>
            </a:extLst>
          </p:cNvPr>
          <p:cNvSpPr/>
          <p:nvPr/>
        </p:nvSpPr>
        <p:spPr>
          <a:xfrm>
            <a:off x="9554477" y="3030187"/>
            <a:ext cx="1968138" cy="138345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FF9ACB8-8AF0-51EE-8C02-308CBE801211}"/>
              </a:ext>
            </a:extLst>
          </p:cNvPr>
          <p:cNvCxnSpPr>
            <a:cxnSpLocks/>
          </p:cNvCxnSpPr>
          <p:nvPr/>
        </p:nvCxnSpPr>
        <p:spPr>
          <a:xfrm>
            <a:off x="6963624" y="2270079"/>
            <a:ext cx="1143251" cy="144202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F63AF3D-3F08-52C0-F4D1-AD6AC53DEE39}"/>
              </a:ext>
            </a:extLst>
          </p:cNvPr>
          <p:cNvCxnSpPr>
            <a:cxnSpLocks/>
          </p:cNvCxnSpPr>
          <p:nvPr/>
        </p:nvCxnSpPr>
        <p:spPr>
          <a:xfrm flipV="1">
            <a:off x="7029010" y="3713451"/>
            <a:ext cx="1052716" cy="140427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BE761E9-D632-F727-59D9-796897C3A94A}"/>
              </a:ext>
            </a:extLst>
          </p:cNvPr>
          <p:cNvCxnSpPr>
            <a:cxnSpLocks/>
          </p:cNvCxnSpPr>
          <p:nvPr/>
        </p:nvCxnSpPr>
        <p:spPr>
          <a:xfrm>
            <a:off x="2661350" y="2224642"/>
            <a:ext cx="1513990" cy="143685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EBBB7AC-6C50-A9AE-0050-067A88A07440}"/>
              </a:ext>
            </a:extLst>
          </p:cNvPr>
          <p:cNvCxnSpPr>
            <a:cxnSpLocks/>
          </p:cNvCxnSpPr>
          <p:nvPr/>
        </p:nvCxnSpPr>
        <p:spPr>
          <a:xfrm flipV="1">
            <a:off x="2661350" y="3695319"/>
            <a:ext cx="1484516" cy="143663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ABBA7AE0-EB40-9DCF-DCBA-93828CC82323}"/>
              </a:ext>
            </a:extLst>
          </p:cNvPr>
          <p:cNvSpPr/>
          <p:nvPr/>
        </p:nvSpPr>
        <p:spPr>
          <a:xfrm flipV="1">
            <a:off x="5940582" y="1660878"/>
            <a:ext cx="2046084" cy="5637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EF1D780-123D-CAA1-CED9-FAE6B8B708CD}"/>
              </a:ext>
            </a:extLst>
          </p:cNvPr>
          <p:cNvSpPr/>
          <p:nvPr/>
        </p:nvSpPr>
        <p:spPr>
          <a:xfrm>
            <a:off x="1952530" y="1699069"/>
            <a:ext cx="2046083" cy="51902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728CDB2-A8C7-7EAE-D53B-5DE9708D72BF}"/>
              </a:ext>
            </a:extLst>
          </p:cNvPr>
          <p:cNvSpPr/>
          <p:nvPr/>
        </p:nvSpPr>
        <p:spPr>
          <a:xfrm>
            <a:off x="1907299" y="5169681"/>
            <a:ext cx="2229631" cy="55224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9ABB6B4-9E5D-4D7B-C668-E4E0C094C216}"/>
              </a:ext>
            </a:extLst>
          </p:cNvPr>
          <p:cNvSpPr/>
          <p:nvPr/>
        </p:nvSpPr>
        <p:spPr>
          <a:xfrm>
            <a:off x="5643481" y="5230132"/>
            <a:ext cx="2229631" cy="55224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601F3A-C58A-C536-CC52-3C16C71022D2}"/>
              </a:ext>
            </a:extLst>
          </p:cNvPr>
          <p:cNvSpPr txBox="1"/>
          <p:nvPr/>
        </p:nvSpPr>
        <p:spPr>
          <a:xfrm>
            <a:off x="9941845" y="3445528"/>
            <a:ext cx="1484517" cy="646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Decrease in sale</a:t>
            </a:r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DFF630F-8CCA-B535-354B-0A98EC99809E}"/>
              </a:ext>
            </a:extLst>
          </p:cNvPr>
          <p:cNvSpPr txBox="1"/>
          <p:nvPr/>
        </p:nvSpPr>
        <p:spPr>
          <a:xfrm>
            <a:off x="6174768" y="1752847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Machine</a:t>
            </a:r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4E54898-7F12-829F-B578-0702E866ACA3}"/>
              </a:ext>
            </a:extLst>
          </p:cNvPr>
          <p:cNvSpPr txBox="1"/>
          <p:nvPr/>
        </p:nvSpPr>
        <p:spPr>
          <a:xfrm>
            <a:off x="2489208" y="176483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Man</a:t>
            </a:r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F104DE6-97E9-E6C8-3F91-88E2B7FE0878}"/>
              </a:ext>
            </a:extLst>
          </p:cNvPr>
          <p:cNvSpPr txBox="1"/>
          <p:nvPr/>
        </p:nvSpPr>
        <p:spPr>
          <a:xfrm>
            <a:off x="6079654" y="533072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Method</a:t>
            </a:r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B58A2FE-0839-3891-5C46-052896568967}"/>
              </a:ext>
            </a:extLst>
          </p:cNvPr>
          <p:cNvSpPr txBox="1"/>
          <p:nvPr/>
        </p:nvSpPr>
        <p:spPr>
          <a:xfrm>
            <a:off x="2326924" y="523013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Material</a:t>
            </a:r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2D730E1-7F75-88E3-05E0-5B2AE02D39E0}"/>
              </a:ext>
            </a:extLst>
          </p:cNvPr>
          <p:cNvSpPr txBox="1"/>
          <p:nvPr/>
        </p:nvSpPr>
        <p:spPr>
          <a:xfrm>
            <a:off x="3860522" y="2367332"/>
            <a:ext cx="23793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Poor customer service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Lack of staff training</a:t>
            </a:r>
            <a:endParaRPr lang="en-US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5A0DDFC-5FB5-F012-C343-ECCD6FBDB83E}"/>
              </a:ext>
            </a:extLst>
          </p:cNvPr>
          <p:cNvSpPr txBox="1"/>
          <p:nvPr/>
        </p:nvSpPr>
        <p:spPr>
          <a:xfrm>
            <a:off x="3795468" y="3979506"/>
            <a:ext cx="23793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Poor packaging or presentation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Limited variety of arrangements</a:t>
            </a:r>
            <a:endParaRPr 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3B3A80E-D0EF-3F47-7007-B873C63BC069}"/>
              </a:ext>
            </a:extLst>
          </p:cNvPr>
          <p:cNvSpPr txBox="1"/>
          <p:nvPr/>
        </p:nvSpPr>
        <p:spPr>
          <a:xfrm>
            <a:off x="7511869" y="2220675"/>
            <a:ext cx="23793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No online ordering system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Outdated payment system</a:t>
            </a:r>
            <a:endParaRPr lang="en-US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C9515ED-D27C-D4A7-782A-17E307A59171}"/>
              </a:ext>
            </a:extLst>
          </p:cNvPr>
          <p:cNvSpPr txBox="1"/>
          <p:nvPr/>
        </p:nvSpPr>
        <p:spPr>
          <a:xfrm>
            <a:off x="7727299" y="4017477"/>
            <a:ext cx="26612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Poor stoke management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Limited deliver options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182" y="21258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9224" y="1856232"/>
            <a:ext cx="9815388" cy="4663440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GB" dirty="0"/>
              <a:t>Green Haven Florists is a business with strong sustainable values and community ties, yet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dirty="0"/>
              <a:t>It currently faces a critical 30% decline in sales and rising operational costs.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dirty="0"/>
              <a:t>The PESTLE and Fishbone analysis reveals that while external economic pressures and inflation are signifiant factors,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dirty="0"/>
              <a:t>The shop’s primary vulnerabilities are internal and digital.</a:t>
            </a:r>
          </a:p>
          <a:p>
            <a:r>
              <a:rPr lang="en-GB" dirty="0"/>
              <a:t>For Green Haven to be a successful florist, and regain a competitive edge in Norwich market: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they must bridge the digital gap by updating its website and adopting online ordering systems.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Furthermore , addressing internal inefficiencies such as staff training, delivery options, and stock management </a:t>
            </a:r>
          </a:p>
          <a:p>
            <a:r>
              <a:rPr lang="en-GB" dirty="0"/>
              <a:t>which is essential to translating Green Haven commitment to sustainability into long term financial stability.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ea typeface="Roboto"/>
                <a:cs typeface="Roboto"/>
              </a:rPr>
              <a:t>University of wales Trinity Saint David (2024). Case Study: Green Haven Florist. (Internal Module Document).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ea typeface="Roboto"/>
                <a:cs typeface="Roboto"/>
              </a:rPr>
              <a:t>Office for National Statistics (2024). </a:t>
            </a:r>
            <a:r>
              <a:rPr lang="en-GB" i="1" dirty="0">
                <a:latin typeface="Arial"/>
                <a:ea typeface="Roboto"/>
                <a:cs typeface="Roboto"/>
              </a:rPr>
              <a:t>Consumer price inflation</a:t>
            </a:r>
            <a:r>
              <a:rPr lang="en-GB" dirty="0">
                <a:latin typeface="Arial"/>
                <a:ea typeface="Roboto"/>
                <a:cs typeface="Roboto"/>
              </a:rPr>
              <a:t>, uk: 2024. (Online). Available at: </a:t>
            </a:r>
            <a:r>
              <a:rPr lang="en-GB" dirty="0">
                <a:latin typeface="Arial"/>
                <a:ea typeface="Roboto"/>
                <a:cs typeface="Roboto"/>
                <a:hlinkClick r:id="rId3"/>
              </a:rPr>
              <a:t>https://www.ons.gov.uk</a:t>
            </a:r>
            <a:r>
              <a:rPr lang="en-GB" dirty="0">
                <a:latin typeface="Arial"/>
                <a:ea typeface="Roboto"/>
                <a:cs typeface="Roboto"/>
              </a:rPr>
              <a:t> (accessed: 5 march 2026)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ea typeface="Roboto"/>
                <a:cs typeface="Roboto"/>
              </a:rPr>
              <a:t>Deloitte (2023). </a:t>
            </a:r>
            <a:r>
              <a:rPr lang="en-GB" i="1" dirty="0">
                <a:latin typeface="Arial"/>
                <a:ea typeface="Roboto"/>
                <a:cs typeface="Roboto"/>
              </a:rPr>
              <a:t>Consumer Intelligence Series: The Sustainability Shift.</a:t>
            </a:r>
            <a:r>
              <a:rPr lang="en-GB" dirty="0">
                <a:latin typeface="Arial"/>
                <a:ea typeface="Roboto"/>
                <a:cs typeface="Roboto"/>
              </a:rPr>
              <a:t> (Online). Available at: </a:t>
            </a:r>
            <a:r>
              <a:rPr lang="en-GB" dirty="0">
                <a:latin typeface="Arial"/>
                <a:ea typeface="Roboto"/>
                <a:cs typeface="Roboto"/>
                <a:hlinkClick r:id="rId4"/>
              </a:rPr>
              <a:t>http://</a:t>
            </a:r>
            <a:r>
              <a:rPr lang="en-GB" dirty="0" err="1">
                <a:latin typeface="Arial"/>
                <a:ea typeface="Roboto"/>
                <a:cs typeface="Roboto"/>
                <a:hlinkClick r:id="rId4"/>
              </a:rPr>
              <a:t>www.deloitte.com</a:t>
            </a:r>
            <a:r>
              <a:rPr lang="en-GB" dirty="0">
                <a:latin typeface="Arial"/>
                <a:ea typeface="Roboto"/>
                <a:cs typeface="Roboto"/>
              </a:rPr>
              <a:t> (Accessed: 6 march 2026)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latin typeface="Arial"/>
                <a:ea typeface="Roboto"/>
                <a:cs typeface="Roboto"/>
              </a:rPr>
              <a:t>Mintel</a:t>
            </a:r>
            <a:r>
              <a:rPr lang="en-GB" dirty="0">
                <a:latin typeface="Arial"/>
                <a:ea typeface="Roboto"/>
                <a:cs typeface="Roboto"/>
              </a:rPr>
              <a:t>(2023). </a:t>
            </a:r>
            <a:r>
              <a:rPr lang="en-GB" i="1" dirty="0">
                <a:latin typeface="Arial"/>
                <a:ea typeface="Roboto"/>
                <a:cs typeface="Roboto"/>
              </a:rPr>
              <a:t>UK online Retailing Report.</a:t>
            </a:r>
            <a:r>
              <a:rPr lang="en-GB" dirty="0">
                <a:latin typeface="Arial"/>
                <a:ea typeface="Roboto"/>
                <a:cs typeface="Roboto"/>
              </a:rPr>
              <a:t> (Online). Available at: </a:t>
            </a:r>
            <a:r>
              <a:rPr lang="en-GB" dirty="0">
                <a:latin typeface="Arial"/>
                <a:ea typeface="Roboto"/>
                <a:cs typeface="Roboto"/>
                <a:hlinkClick r:id="rId5"/>
              </a:rPr>
              <a:t>http://</a:t>
            </a:r>
            <a:r>
              <a:rPr lang="en-GB" dirty="0" err="1">
                <a:latin typeface="Arial"/>
                <a:ea typeface="Roboto"/>
                <a:cs typeface="Roboto"/>
                <a:hlinkClick r:id="rId5"/>
              </a:rPr>
              <a:t>www.mintel.com</a:t>
            </a:r>
            <a:r>
              <a:rPr lang="en-GB" dirty="0">
                <a:latin typeface="Arial"/>
                <a:ea typeface="Roboto"/>
                <a:cs typeface="Roboto"/>
              </a:rPr>
              <a:t> (Accessed: 6 March 2026)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173</Words>
  <Application>Microsoft Office PowerPoint</Application>
  <PresentationFormat>Widescreen</PresentationFormat>
  <Paragraphs>47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 PROBLEM SOLVING AND DECISION MAKING  MODULE CODE : LCLM4004  STUDENT NAME: DEON ISAAC  STUDENT ID :  2514289  LECTURER :  Anita Nan  Assignment 1: Presentation</vt:lpstr>
      <vt:lpstr>OVERVIEW</vt:lpstr>
      <vt:lpstr>Introduction</vt:lpstr>
      <vt:lpstr>Company background</vt:lpstr>
      <vt:lpstr>Problem: nature and scope (5W2H)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  MODULE CODE : LCLM4004  STUDENT NAME: DEON ISAAC  STUDENT ID :    2514289  LECTURER :  Assignment 1: Presentation</dc:title>
  <dc:creator>Anita Nan</dc:creator>
  <cp:lastModifiedBy>Deon Isaac (2514289)</cp:lastModifiedBy>
  <cp:revision>95</cp:revision>
  <dcterms:created xsi:type="dcterms:W3CDTF">2024-10-08T15:58:04Z</dcterms:created>
  <dcterms:modified xsi:type="dcterms:W3CDTF">2026-03-16T00:29:41Z</dcterms:modified>
</cp:coreProperties>
</file>