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4" r:id="rId4"/>
  </p:sldMasterIdLst>
  <p:notesMasterIdLst>
    <p:notesMasterId r:id="rId22"/>
  </p:notesMasterIdLst>
  <p:handoutMasterIdLst>
    <p:handoutMasterId r:id="rId23"/>
  </p:handoutMasterIdLst>
  <p:sldIdLst>
    <p:sldId id="295" r:id="rId5"/>
    <p:sldId id="290" r:id="rId6"/>
    <p:sldId id="294" r:id="rId7"/>
    <p:sldId id="292" r:id="rId8"/>
    <p:sldId id="296" r:id="rId9"/>
    <p:sldId id="291" r:id="rId10"/>
    <p:sldId id="297" r:id="rId11"/>
    <p:sldId id="298" r:id="rId12"/>
    <p:sldId id="299" r:id="rId13"/>
    <p:sldId id="300" r:id="rId14"/>
    <p:sldId id="301" r:id="rId15"/>
    <p:sldId id="302" r:id="rId16"/>
    <p:sldId id="303" r:id="rId17"/>
    <p:sldId id="304" r:id="rId18"/>
    <p:sldId id="305" r:id="rId19"/>
    <p:sldId id="306" r:id="rId20"/>
    <p:sldId id="30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92C48"/>
    <a:srgbClr val="2C2D39"/>
    <a:srgbClr val="242630"/>
    <a:srgbClr val="2A1F43"/>
    <a:srgbClr val="0C1B43"/>
    <a:srgbClr val="000000"/>
    <a:srgbClr val="1D2225"/>
    <a:srgbClr val="F8F8F8"/>
    <a:srgbClr val="363C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ADB810-110E-42DA-80B7-439C2A09CBC2}" v="1" dt="2026-10-21T13:25:29.665"/>
    <p1510:client id="{DE455545-0582-44A9-B14F-97EB7C849D37}" v="7" dt="2026-10-21T12:40:28.635"/>
  </p1510:revLst>
</p1510:revInfo>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769"/>
    <p:restoredTop sz="84625" autoAdjust="0"/>
  </p:normalViewPr>
  <p:slideViewPr>
    <p:cSldViewPr snapToGrid="0" snapToObjects="1">
      <p:cViewPr varScale="1">
        <p:scale>
          <a:sx n="88" d="100"/>
          <a:sy n="88" d="100"/>
        </p:scale>
        <p:origin x="366" y="84"/>
      </p:cViewPr>
      <p:guideLst/>
    </p:cSldViewPr>
  </p:slideViewPr>
  <p:notesTextViewPr>
    <p:cViewPr>
      <p:scale>
        <a:sx n="1" d="1"/>
        <a:sy n="1" d="1"/>
      </p:scale>
      <p:origin x="0" y="0"/>
    </p:cViewPr>
  </p:notesTextViewPr>
  <p:notesViewPr>
    <p:cSldViewPr snapToGrid="0" snapToObjects="1">
      <p:cViewPr varScale="1">
        <p:scale>
          <a:sx n="86" d="100"/>
          <a:sy n="86" d="100"/>
        </p:scale>
        <p:origin x="2416" y="21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28"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jar Orriti (2328101)" userId="f29c5c83-ffec-4996-aae4-9b288db73b1e" providerId="ADAL" clId="{73B08B05-652D-4099-BC85-F3F42AE41D0A}"/>
    <pc:docChg chg="modSld">
      <pc:chgData name="Hajar Orriti (2328101)" userId="f29c5c83-ffec-4996-aae4-9b288db73b1e" providerId="ADAL" clId="{73B08B05-652D-4099-BC85-F3F42AE41D0A}" dt="2026-10-21T13:25:29.665" v="0"/>
      <pc:docMkLst>
        <pc:docMk/>
      </pc:docMkLst>
      <pc:sldChg chg="addSp modSp">
        <pc:chgData name="Hajar Orriti (2328101)" userId="f29c5c83-ffec-4996-aae4-9b288db73b1e" providerId="ADAL" clId="{73B08B05-652D-4099-BC85-F3F42AE41D0A}" dt="2026-10-21T13:25:29.665" v="0"/>
        <pc:sldMkLst>
          <pc:docMk/>
          <pc:sldMk cId="2037936526" sldId="290"/>
        </pc:sldMkLst>
        <pc:picChg chg="add mod">
          <ac:chgData name="Hajar Orriti (2328101)" userId="f29c5c83-ffec-4996-aae4-9b288db73b1e" providerId="ADAL" clId="{73B08B05-652D-4099-BC85-F3F42AE41D0A}" dt="2026-10-21T13:25:29.665" v="0"/>
          <ac:picMkLst>
            <pc:docMk/>
            <pc:sldMk cId="2037936526" sldId="290"/>
            <ac:picMk id="6" creationId="{24DC66C7-8334-5BDA-7610-C28DAF464A9D}"/>
          </ac:picMkLst>
        </pc:picChg>
      </pc:sldChg>
      <pc:sldChg chg="addSp modSp">
        <pc:chgData name="Hajar Orriti (2328101)" userId="f29c5c83-ffec-4996-aae4-9b288db73b1e" providerId="ADAL" clId="{73B08B05-652D-4099-BC85-F3F42AE41D0A}" dt="2026-10-21T13:25:29.665" v="0"/>
        <pc:sldMkLst>
          <pc:docMk/>
          <pc:sldMk cId="2076961989" sldId="291"/>
        </pc:sldMkLst>
        <pc:picChg chg="add mod">
          <ac:chgData name="Hajar Orriti (2328101)" userId="f29c5c83-ffec-4996-aae4-9b288db73b1e" providerId="ADAL" clId="{73B08B05-652D-4099-BC85-F3F42AE41D0A}" dt="2026-10-21T13:25:29.665" v="0"/>
          <ac:picMkLst>
            <pc:docMk/>
            <pc:sldMk cId="2076961989" sldId="291"/>
            <ac:picMk id="3" creationId="{3648A7F0-7618-9C8C-F865-26FF0D9B0E70}"/>
          </ac:picMkLst>
        </pc:picChg>
      </pc:sldChg>
      <pc:sldChg chg="addSp modSp">
        <pc:chgData name="Hajar Orriti (2328101)" userId="f29c5c83-ffec-4996-aae4-9b288db73b1e" providerId="ADAL" clId="{73B08B05-652D-4099-BC85-F3F42AE41D0A}" dt="2026-10-21T13:25:29.665" v="0"/>
        <pc:sldMkLst>
          <pc:docMk/>
          <pc:sldMk cId="328354810" sldId="292"/>
        </pc:sldMkLst>
        <pc:picChg chg="add mod">
          <ac:chgData name="Hajar Orriti (2328101)" userId="f29c5c83-ffec-4996-aae4-9b288db73b1e" providerId="ADAL" clId="{73B08B05-652D-4099-BC85-F3F42AE41D0A}" dt="2026-10-21T13:25:29.665" v="0"/>
          <ac:picMkLst>
            <pc:docMk/>
            <pc:sldMk cId="328354810" sldId="292"/>
            <ac:picMk id="3" creationId="{74937290-D351-9397-BE3A-EBFB2475FC0B}"/>
          </ac:picMkLst>
        </pc:picChg>
      </pc:sldChg>
      <pc:sldChg chg="addSp modSp">
        <pc:chgData name="Hajar Orriti (2328101)" userId="f29c5c83-ffec-4996-aae4-9b288db73b1e" providerId="ADAL" clId="{73B08B05-652D-4099-BC85-F3F42AE41D0A}" dt="2026-10-21T13:25:29.665" v="0"/>
        <pc:sldMkLst>
          <pc:docMk/>
          <pc:sldMk cId="9404460" sldId="294"/>
        </pc:sldMkLst>
        <pc:picChg chg="add mod">
          <ac:chgData name="Hajar Orriti (2328101)" userId="f29c5c83-ffec-4996-aae4-9b288db73b1e" providerId="ADAL" clId="{73B08B05-652D-4099-BC85-F3F42AE41D0A}" dt="2026-10-21T13:25:29.665" v="0"/>
          <ac:picMkLst>
            <pc:docMk/>
            <pc:sldMk cId="9404460" sldId="294"/>
            <ac:picMk id="4" creationId="{AC266A71-A1B0-B0F1-7C79-C072AE26F215}"/>
          </ac:picMkLst>
        </pc:picChg>
      </pc:sldChg>
      <pc:sldChg chg="addSp modSp">
        <pc:chgData name="Hajar Orriti (2328101)" userId="f29c5c83-ffec-4996-aae4-9b288db73b1e" providerId="ADAL" clId="{73B08B05-652D-4099-BC85-F3F42AE41D0A}" dt="2026-10-21T13:25:29.665" v="0"/>
        <pc:sldMkLst>
          <pc:docMk/>
          <pc:sldMk cId="3928365769" sldId="296"/>
        </pc:sldMkLst>
        <pc:picChg chg="add mod">
          <ac:chgData name="Hajar Orriti (2328101)" userId="f29c5c83-ffec-4996-aae4-9b288db73b1e" providerId="ADAL" clId="{73B08B05-652D-4099-BC85-F3F42AE41D0A}" dt="2026-10-21T13:25:29.665" v="0"/>
          <ac:picMkLst>
            <pc:docMk/>
            <pc:sldMk cId="3928365769" sldId="296"/>
            <ac:picMk id="4" creationId="{043F50C3-4F65-D2BD-9322-5303A1D50337}"/>
          </ac:picMkLst>
        </pc:picChg>
      </pc:sldChg>
      <pc:sldChg chg="addSp modSp">
        <pc:chgData name="Hajar Orriti (2328101)" userId="f29c5c83-ffec-4996-aae4-9b288db73b1e" providerId="ADAL" clId="{73B08B05-652D-4099-BC85-F3F42AE41D0A}" dt="2026-10-21T13:25:29.665" v="0"/>
        <pc:sldMkLst>
          <pc:docMk/>
          <pc:sldMk cId="3953895023" sldId="297"/>
        </pc:sldMkLst>
        <pc:picChg chg="add mod">
          <ac:chgData name="Hajar Orriti (2328101)" userId="f29c5c83-ffec-4996-aae4-9b288db73b1e" providerId="ADAL" clId="{73B08B05-652D-4099-BC85-F3F42AE41D0A}" dt="2026-10-21T13:25:29.665" v="0"/>
          <ac:picMkLst>
            <pc:docMk/>
            <pc:sldMk cId="3953895023" sldId="297"/>
            <ac:picMk id="4" creationId="{B262D730-A644-868C-19B7-89228DB4B712}"/>
          </ac:picMkLst>
        </pc:picChg>
      </pc:sldChg>
      <pc:sldChg chg="addSp modSp">
        <pc:chgData name="Hajar Orriti (2328101)" userId="f29c5c83-ffec-4996-aae4-9b288db73b1e" providerId="ADAL" clId="{73B08B05-652D-4099-BC85-F3F42AE41D0A}" dt="2026-10-21T13:25:29.665" v="0"/>
        <pc:sldMkLst>
          <pc:docMk/>
          <pc:sldMk cId="564511385" sldId="298"/>
        </pc:sldMkLst>
        <pc:picChg chg="add mod">
          <ac:chgData name="Hajar Orriti (2328101)" userId="f29c5c83-ffec-4996-aae4-9b288db73b1e" providerId="ADAL" clId="{73B08B05-652D-4099-BC85-F3F42AE41D0A}" dt="2026-10-21T13:25:29.665" v="0"/>
          <ac:picMkLst>
            <pc:docMk/>
            <pc:sldMk cId="564511385" sldId="298"/>
            <ac:picMk id="5" creationId="{A064D68A-9CDA-7808-9649-A22D6CE02109}"/>
          </ac:picMkLst>
        </pc:picChg>
      </pc:sldChg>
      <pc:sldChg chg="addSp modSp">
        <pc:chgData name="Hajar Orriti (2328101)" userId="f29c5c83-ffec-4996-aae4-9b288db73b1e" providerId="ADAL" clId="{73B08B05-652D-4099-BC85-F3F42AE41D0A}" dt="2026-10-21T13:25:29.665" v="0"/>
        <pc:sldMkLst>
          <pc:docMk/>
          <pc:sldMk cId="3278334129" sldId="299"/>
        </pc:sldMkLst>
        <pc:picChg chg="add mod">
          <ac:chgData name="Hajar Orriti (2328101)" userId="f29c5c83-ffec-4996-aae4-9b288db73b1e" providerId="ADAL" clId="{73B08B05-652D-4099-BC85-F3F42AE41D0A}" dt="2026-10-21T13:25:29.665" v="0"/>
          <ac:picMkLst>
            <pc:docMk/>
            <pc:sldMk cId="3278334129" sldId="299"/>
            <ac:picMk id="6" creationId="{7452C19B-7BDB-635B-4BD7-621A7C6D8563}"/>
          </ac:picMkLst>
        </pc:picChg>
      </pc:sldChg>
      <pc:sldChg chg="addSp modSp">
        <pc:chgData name="Hajar Orriti (2328101)" userId="f29c5c83-ffec-4996-aae4-9b288db73b1e" providerId="ADAL" clId="{73B08B05-652D-4099-BC85-F3F42AE41D0A}" dt="2026-10-21T13:25:29.665" v="0"/>
        <pc:sldMkLst>
          <pc:docMk/>
          <pc:sldMk cId="1468958175" sldId="300"/>
        </pc:sldMkLst>
        <pc:picChg chg="add mod">
          <ac:chgData name="Hajar Orriti (2328101)" userId="f29c5c83-ffec-4996-aae4-9b288db73b1e" providerId="ADAL" clId="{73B08B05-652D-4099-BC85-F3F42AE41D0A}" dt="2026-10-21T13:25:29.665" v="0"/>
          <ac:picMkLst>
            <pc:docMk/>
            <pc:sldMk cId="1468958175" sldId="300"/>
            <ac:picMk id="5" creationId="{4DBCAFB1-CE31-E14B-EF06-3CF7E271305D}"/>
          </ac:picMkLst>
        </pc:picChg>
      </pc:sldChg>
      <pc:sldChg chg="addSp modSp">
        <pc:chgData name="Hajar Orriti (2328101)" userId="f29c5c83-ffec-4996-aae4-9b288db73b1e" providerId="ADAL" clId="{73B08B05-652D-4099-BC85-F3F42AE41D0A}" dt="2026-10-21T13:25:29.665" v="0"/>
        <pc:sldMkLst>
          <pc:docMk/>
          <pc:sldMk cId="4230823526" sldId="301"/>
        </pc:sldMkLst>
        <pc:picChg chg="add mod">
          <ac:chgData name="Hajar Orriti (2328101)" userId="f29c5c83-ffec-4996-aae4-9b288db73b1e" providerId="ADAL" clId="{73B08B05-652D-4099-BC85-F3F42AE41D0A}" dt="2026-10-21T13:25:29.665" v="0"/>
          <ac:picMkLst>
            <pc:docMk/>
            <pc:sldMk cId="4230823526" sldId="301"/>
            <ac:picMk id="5" creationId="{12E614D7-D8EA-C211-0769-67E89B89B465}"/>
          </ac:picMkLst>
        </pc:picChg>
      </pc:sldChg>
      <pc:sldChg chg="addSp modSp">
        <pc:chgData name="Hajar Orriti (2328101)" userId="f29c5c83-ffec-4996-aae4-9b288db73b1e" providerId="ADAL" clId="{73B08B05-652D-4099-BC85-F3F42AE41D0A}" dt="2026-10-21T13:25:29.665" v="0"/>
        <pc:sldMkLst>
          <pc:docMk/>
          <pc:sldMk cId="1795785578" sldId="302"/>
        </pc:sldMkLst>
        <pc:picChg chg="add mod">
          <ac:chgData name="Hajar Orriti (2328101)" userId="f29c5c83-ffec-4996-aae4-9b288db73b1e" providerId="ADAL" clId="{73B08B05-652D-4099-BC85-F3F42AE41D0A}" dt="2026-10-21T13:25:29.665" v="0"/>
          <ac:picMkLst>
            <pc:docMk/>
            <pc:sldMk cId="1795785578" sldId="302"/>
            <ac:picMk id="5" creationId="{CF8D66D8-D785-E7B6-17ED-067EC427E250}"/>
          </ac:picMkLst>
        </pc:picChg>
      </pc:sldChg>
      <pc:sldChg chg="addSp modSp">
        <pc:chgData name="Hajar Orriti (2328101)" userId="f29c5c83-ffec-4996-aae4-9b288db73b1e" providerId="ADAL" clId="{73B08B05-652D-4099-BC85-F3F42AE41D0A}" dt="2026-10-21T13:25:29.665" v="0"/>
        <pc:sldMkLst>
          <pc:docMk/>
          <pc:sldMk cId="468569098" sldId="303"/>
        </pc:sldMkLst>
        <pc:picChg chg="add mod">
          <ac:chgData name="Hajar Orriti (2328101)" userId="f29c5c83-ffec-4996-aae4-9b288db73b1e" providerId="ADAL" clId="{73B08B05-652D-4099-BC85-F3F42AE41D0A}" dt="2026-10-21T13:25:29.665" v="0"/>
          <ac:picMkLst>
            <pc:docMk/>
            <pc:sldMk cId="468569098" sldId="303"/>
            <ac:picMk id="5" creationId="{48BC9B7C-3224-299D-8C51-8AC2ACC43985}"/>
          </ac:picMkLst>
        </pc:picChg>
      </pc:sldChg>
      <pc:sldChg chg="addSp modSp">
        <pc:chgData name="Hajar Orriti (2328101)" userId="f29c5c83-ffec-4996-aae4-9b288db73b1e" providerId="ADAL" clId="{73B08B05-652D-4099-BC85-F3F42AE41D0A}" dt="2026-10-21T13:25:29.665" v="0"/>
        <pc:sldMkLst>
          <pc:docMk/>
          <pc:sldMk cId="3581392975" sldId="304"/>
        </pc:sldMkLst>
        <pc:picChg chg="add mod">
          <ac:chgData name="Hajar Orriti (2328101)" userId="f29c5c83-ffec-4996-aae4-9b288db73b1e" providerId="ADAL" clId="{73B08B05-652D-4099-BC85-F3F42AE41D0A}" dt="2026-10-21T13:25:29.665" v="0"/>
          <ac:picMkLst>
            <pc:docMk/>
            <pc:sldMk cId="3581392975" sldId="304"/>
            <ac:picMk id="5" creationId="{EDEBCE03-488B-04B7-FD4D-194790B100E1}"/>
          </ac:picMkLst>
        </pc:picChg>
      </pc:sldChg>
      <pc:sldChg chg="addSp modSp">
        <pc:chgData name="Hajar Orriti (2328101)" userId="f29c5c83-ffec-4996-aae4-9b288db73b1e" providerId="ADAL" clId="{73B08B05-652D-4099-BC85-F3F42AE41D0A}" dt="2026-10-21T13:25:29.665" v="0"/>
        <pc:sldMkLst>
          <pc:docMk/>
          <pc:sldMk cId="341470065" sldId="305"/>
        </pc:sldMkLst>
        <pc:picChg chg="add mod">
          <ac:chgData name="Hajar Orriti (2328101)" userId="f29c5c83-ffec-4996-aae4-9b288db73b1e" providerId="ADAL" clId="{73B08B05-652D-4099-BC85-F3F42AE41D0A}" dt="2026-10-21T13:25:29.665" v="0"/>
          <ac:picMkLst>
            <pc:docMk/>
            <pc:sldMk cId="341470065" sldId="305"/>
            <ac:picMk id="5" creationId="{84B2D3ED-9E81-45E5-55EC-5887458523F4}"/>
          </ac:picMkLst>
        </pc:picChg>
      </pc:sldChg>
      <pc:sldChg chg="addSp modSp">
        <pc:chgData name="Hajar Orriti (2328101)" userId="f29c5c83-ffec-4996-aae4-9b288db73b1e" providerId="ADAL" clId="{73B08B05-652D-4099-BC85-F3F42AE41D0A}" dt="2026-10-21T13:25:29.665" v="0"/>
        <pc:sldMkLst>
          <pc:docMk/>
          <pc:sldMk cId="1501922265" sldId="306"/>
        </pc:sldMkLst>
        <pc:picChg chg="add mod">
          <ac:chgData name="Hajar Orriti (2328101)" userId="f29c5c83-ffec-4996-aae4-9b288db73b1e" providerId="ADAL" clId="{73B08B05-652D-4099-BC85-F3F42AE41D0A}" dt="2026-10-21T13:25:29.665" v="0"/>
          <ac:picMkLst>
            <pc:docMk/>
            <pc:sldMk cId="1501922265" sldId="306"/>
            <ac:picMk id="5" creationId="{B763AD6E-EE8E-AA0B-CB01-D536E73EADD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D5A2E05-2C6E-484E-9BB1-366C90717B9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2043844-B7FE-EC43-89AA-8831B859F94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FB138B2-18CD-1D41-89B0-ADB5F3BA92A3}" type="datetimeFigureOut">
              <a:rPr lang="en-US" smtClean="0"/>
              <a:t>10/21/2026</a:t>
            </a:fld>
            <a:endParaRPr lang="en-US" dirty="0"/>
          </a:p>
        </p:txBody>
      </p:sp>
      <p:sp>
        <p:nvSpPr>
          <p:cNvPr id="4" name="Footer Placeholder 3">
            <a:extLst>
              <a:ext uri="{FF2B5EF4-FFF2-40B4-BE49-F238E27FC236}">
                <a16:creationId xmlns:a16="http://schemas.microsoft.com/office/drawing/2014/main" id="{BFAC2EDC-03FB-D147-9BAA-37FCFF988C7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8E195D-E935-D746-A5D1-61E2EBF7EF6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57D167-9BB5-2048-9DDA-7DF8E5D94DC9}" type="slidenum">
              <a:rPr lang="en-US" smtClean="0"/>
              <a:t>‹#›</a:t>
            </a:fld>
            <a:endParaRPr lang="en-US" dirty="0"/>
          </a:p>
        </p:txBody>
      </p:sp>
    </p:spTree>
    <p:extLst>
      <p:ext uri="{BB962C8B-B14F-4D97-AF65-F5344CB8AC3E}">
        <p14:creationId xmlns:p14="http://schemas.microsoft.com/office/powerpoint/2010/main" val="29775121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E7A355-8776-CB43-838E-ED9EE2F8390B}" type="datetimeFigureOut">
              <a:rPr lang="en-US" smtClean="0"/>
              <a:t>10/21/2026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303FA8-A3F3-7640-B13D-36C73B3E5587}" type="slidenum">
              <a:rPr lang="en-US" smtClean="0"/>
              <a:t>‹#›</a:t>
            </a:fld>
            <a:endParaRPr lang="en-US" dirty="0"/>
          </a:p>
        </p:txBody>
      </p:sp>
    </p:spTree>
    <p:extLst>
      <p:ext uri="{BB962C8B-B14F-4D97-AF65-F5344CB8AC3E}">
        <p14:creationId xmlns:p14="http://schemas.microsoft.com/office/powerpoint/2010/main" val="32201785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B303FA8-A3F3-7640-B13D-36C73B3E5587}" type="slidenum">
              <a:rPr lang="en-US" smtClean="0"/>
              <a:t>1</a:t>
            </a:fld>
            <a:endParaRPr lang="en-US" dirty="0"/>
          </a:p>
        </p:txBody>
      </p:sp>
    </p:spTree>
    <p:extLst>
      <p:ext uri="{BB962C8B-B14F-4D97-AF65-F5344CB8AC3E}">
        <p14:creationId xmlns:p14="http://schemas.microsoft.com/office/powerpoint/2010/main" val="1085124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There are social, social role, social relationship, identity and personal changes that occur in addition to biological changes in the process of ageing. It is a personal experience: two people of the same age can experience very different health issues, resources and support networks. Biological ageing may make people more frail, more likely to have sensory impairments and more likely to have long-term conditions, but chronological age is not the same as biological age and is not correlated with a person's abilities or supports</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(NICE, 2015).</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health ageing framework of the World Health Organization (WHO) focuses on functional ability, such as basic needs, decision-making, relationships, mobility, and contribution to society. Therefore, age should not be used as a starting point in making care assessments, but should be based on the person's strengths, preferences and goals. This presentation compares the outcomes of the services provided in the UK and looks at how theory, legislation and technology can enhance the care provided. (WHO, 2020).</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B303FA8-A3F3-7640-B13D-36C73B3E5587}" type="slidenum">
              <a:rPr lang="en-US" smtClean="0"/>
              <a:t>2</a:t>
            </a:fld>
            <a:endParaRPr lang="en-US" dirty="0"/>
          </a:p>
        </p:txBody>
      </p:sp>
    </p:spTree>
    <p:extLst>
      <p:ext uri="{BB962C8B-B14F-4D97-AF65-F5344CB8AC3E}">
        <p14:creationId xmlns:p14="http://schemas.microsoft.com/office/powerpoint/2010/main" val="503784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Population ageing can have an impact on health services, social care, housing, transport and workforce planning. The problem, however, is not only that people are living longer—it is whether healthy life expectancy, available environments and services for care can sustain these years.</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Support for mobility, personal care, medication, nutrition and long-term conditions may be required for older people. They have both psychological and social needs. Relations and participation can be impacted by bereavement, retirement, sensory impairment and reduced mobility. However, older people should NOT be interpreted automatically as being dependent. Many continue to participate in families and communities and take care of themselves.</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Population projections are available from the Office for National Statistics to underpin long-term planning</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the WHO framework emphasises the need to preserve functional ability. They are to be used as information sources for service planning, but are not intended to replace individual assessments. It also shows the ongoing pressures on adult social care in England through reporting from the Care Quality Commission (CQC, 2025), the ONS (2022) and the WHO (2020).</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B303FA8-A3F3-7640-B13D-36C73B3E5587}" type="slidenum">
              <a:rPr lang="en-US" smtClean="0"/>
              <a:t>3</a:t>
            </a:fld>
            <a:endParaRPr lang="en-US" dirty="0"/>
          </a:p>
        </p:txBody>
      </p:sp>
    </p:spTree>
    <p:extLst>
      <p:ext uri="{BB962C8B-B14F-4D97-AF65-F5344CB8AC3E}">
        <p14:creationId xmlns:p14="http://schemas.microsoft.com/office/powerpoint/2010/main" val="15652566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Theories of ageing can be used to provide a framework for explaining the role of social relationships, personal identity and participation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 wellbeing of older people. According to activity theory, it is important to continue to engage in meaningful activities to promote satisfaction and social connection. It is possible to modify hobbies in practice, promote community involvement and support the maintenance of relationships by care providers.</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continuity theory focuses on the importance of maintaining familiar routines, values and coping mechanisms. For instance, a care worker may help an older person to cook simple dishes or maintain their usual daily routine.</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 the case of withdrawal from social roles, disengagement theory suggests that it can happen as people get older. This, however, has been </a:t>
            </a:r>
            <a:r>
              <a:rPr lang="en-US"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criticised</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as it may </a:t>
            </a:r>
            <a:r>
              <a:rPr lang="en-US"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normalise</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exclusion and neglect barriers like inaccessible transport, discrimination, and inadequate support. Some seniors would prefer more solitude and a more mellow lifestyle, while others enjoy more group activity.</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So,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no single theory should</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be the basis for care decisions. Practitioners should be aware of individual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preferences and facilitate opportunities</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for meaningful participation, avoiding imposed activities. This is reflective of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person-</a:t>
            </a:r>
            <a:r>
              <a:rPr lang="en-US"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centred</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practice and guidance on supporting people with dementia (NICE, 2018; WHO, 2020).</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B303FA8-A3F3-7640-B13D-36C73B3E5587}" type="slidenum">
              <a:rPr lang="en-US" smtClean="0"/>
              <a:t>4</a:t>
            </a:fld>
            <a:endParaRPr lang="en-US" dirty="0"/>
          </a:p>
        </p:txBody>
      </p:sp>
    </p:spTree>
    <p:extLst>
      <p:ext uri="{BB962C8B-B14F-4D97-AF65-F5344CB8AC3E}">
        <p14:creationId xmlns:p14="http://schemas.microsoft.com/office/powerpoint/2010/main" val="18270092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There are a number of legal and policy contexts that impact older people's care. The wellbeing principle in adult social care in England is set out in the Care Act 2014. It includes: personal dignity, physical and mental health, control over daily life, participation in recreation, social and economic wellbeing, suitability of accommodation. It also places duties on the assessment, prevention and support of unpaid carers.</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Age discrimination is included under the protection of the Equality Act 2010 against unlawful discrimination. Relevant to dignity, private and family life and protection from degrading treatment is the Human Rights Act 1998. The NHS Long Term Plan encourages prevention, community care and increased digital services.</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These are important structures to promote empowerment. The law, however, cannot ensure that services are effective in the event of staffing shortages, waiting lists or budget limitations. People can have an assessed need and yet not receive services in a timely and seamless manner.</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People may have an assessed need but not be provided with services in a timely and seamless manner.</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Also be aware that the Care Act is used in England. There are legal and policy systems in Scotland, Wales and Northern Ireland. Hence, it is important to recognise variations in implementation and provision at a UK level within discussion.</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B303FA8-A3F3-7640-B13D-36C73B3E5587}" type="slidenum">
              <a:rPr lang="en-US" smtClean="0"/>
              <a:t>5</a:t>
            </a:fld>
            <a:endParaRPr lang="en-US" dirty="0"/>
          </a:p>
        </p:txBody>
      </p:sp>
    </p:spTree>
    <p:extLst>
      <p:ext uri="{BB962C8B-B14F-4D97-AF65-F5344CB8AC3E}">
        <p14:creationId xmlns:p14="http://schemas.microsoft.com/office/powerpoint/2010/main" val="38718183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For older people, they might be able to use general practice, hospital services, community nursing, physiotherapy, occupational therapy, reablement, home care, residential care and voluntary-sector support. Unpaid family carers also have a significant contribution to make to supporting independent living.</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These services need to run as a co-ordinated system, ideally. Prior assessment of needs, tailored rehabilitation and regular review will assist in </a:t>
            </a:r>
            <a:r>
              <a:rPr lang="en-US"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recognising</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 changing needs in advance of a crisis. Older people can currently find themselves on waiting lists, undergoing multiple assessments, and facing unclear responsibility and a lack of community support after leaving hospital.</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State of Care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report</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by the Care Quality Commission offers evidence on pressures in health and adult social care in England. When assessing service demand, it is important to take into account the availability of the workforce, quality of services and the experiences of individuals accessing services.</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Importantly, the number of visits or assessments completed does not necessarily indicate empowerment. Services should also consider if individuals feel respected, have control over their schedule and are able to attend activities that are important to them. To have effective provision, there must be adequate capacity and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person-</a:t>
            </a:r>
            <a:r>
              <a:rPr lang="en-US" sz="1800" kern="0"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centred</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practice (CQC, 2025; NICE, 2015).</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B303FA8-A3F3-7640-B13D-36C73B3E5587}" type="slidenum">
              <a:rPr lang="en-US" smtClean="0"/>
              <a:t>6</a:t>
            </a:fld>
            <a:endParaRPr lang="en-US" dirty="0"/>
          </a:p>
        </p:txBody>
      </p:sp>
    </p:spTree>
    <p:extLst>
      <p:ext uri="{BB962C8B-B14F-4D97-AF65-F5344CB8AC3E}">
        <p14:creationId xmlns:p14="http://schemas.microsoft.com/office/powerpoint/2010/main" val="39763456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Domiciliary care, or home care services, can help older adults to receive care in a familiar place. Assistance may include washing, dressing, meal preparation, medication prompts and accessing community services. This can help to maintain independence and continuity by enabling people to keep their familiar routine.</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Staying home does not automatically mean a good quality of life, however. It may not be practical to have lengthy discussions or emotional support, as staffing ratios remain low, and the tasks are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task-oriented</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 older person could be cared for with personal care and yet feel isolated or not able to attend to social events.</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Local eligibility conditions and provider availability and ability to pay for private care are also important factors. When formal services are inadequate, family carers can be put under a lot of strain.</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Care plans need to be able to delineate the person's ability to provide them with support and what they can do on their own to improve outcomes. Visits to be missed, continuity of staff, feedback from service users,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and progress towards personal goals need </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to be monitored. Home care is most effective when it is reliable and flexible and synchronised with other health and social care services.</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B303FA8-A3F3-7640-B13D-36C73B3E5587}" type="slidenum">
              <a:rPr lang="en-US" smtClean="0"/>
              <a:t>7</a:t>
            </a:fld>
            <a:endParaRPr lang="en-US" dirty="0"/>
          </a:p>
        </p:txBody>
      </p:sp>
    </p:spTree>
    <p:extLst>
      <p:ext uri="{BB962C8B-B14F-4D97-AF65-F5344CB8AC3E}">
        <p14:creationId xmlns:p14="http://schemas.microsoft.com/office/powerpoint/2010/main" val="4602078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Residential care can be considered if someone's needs can't be met safely and sustainably at home. Nursing homes can also offer nursing care for those who have more extensive healthcare needs. The potential benefits include help and support throughout the day and night, regular meals, social contacts, and support in relation to medication or personal care.</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However, transition to residential care can be a loss of familiar and established routines and some control in daily life. When there are rigid policies and few choices of activities, this can negatively impact independence if residents are expected to fit into institutional activities.</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Quality of care is dependent on staffing, leadership, training, safeguarding and relationships with staff and residents. There is the continuity perspective that looks to preserving familiar routines and personal identity and the activity perspective that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emphasises</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opportunities for meaningful participation.</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Residential care should be assessed on the basis of whether it will address the person's needs and preferences and not just on the basis that it is providing supervision. Residents should be included in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decision-making</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be able to have contact outside the home and have a real opportunity to voice concerns. While it is important to use inspection findings as a guide to quality improvement, it is also important to use what people experience.</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B303FA8-A3F3-7640-B13D-36C73B3E5587}" type="slidenum">
              <a:rPr lang="en-US" smtClean="0"/>
              <a:t>8</a:t>
            </a:fld>
            <a:endParaRPr lang="en-US" dirty="0"/>
          </a:p>
        </p:txBody>
      </p:sp>
    </p:spTree>
    <p:extLst>
      <p:ext uri="{BB962C8B-B14F-4D97-AF65-F5344CB8AC3E}">
        <p14:creationId xmlns:p14="http://schemas.microsoft.com/office/powerpoint/2010/main" val="37234372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It can be challenging to remain independent when physical, social and environmental barriers all play a part. Older people can find that daily living activities are more difficult due to frailty, chronic pain, loss of vision and hearing, and loss of mobility. The effect of these conditions is dependent on housing, transportation, finances and access to suitable support.</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For instance, someone who is not very mobile may be able to cook but not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 </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able to cook due to the fact that their kitchen is not accessible. Environmental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barriers</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can be addressed through home adaptations, occupational therapy and rehabilitation instead of attempting to substitute for the person's abilities (Age UK, 2024).</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One other worry is social isolation. Psychological wellbeing can be impacted by bereavement, by limited transport and by less involvement in the community. Older people might also be confused and lose the respect of others for being able to make decisions (CQC, 2025).</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Too much protection can cause further problems. A fear of falling due to all activities being restricted could decrease confidence and physical function. Achieving the balance between safety and informed choices made by the individual should be considered by the practitioner. Older people can retain control of their lives through the use of personalised risk assessments, easily accessible information, social involvement and support for unpaid carers (WHO, 2020).</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B303FA8-A3F3-7640-B13D-36C73B3E5587}" type="slidenum">
              <a:rPr lang="en-US" smtClean="0"/>
              <a:t>9</a:t>
            </a:fld>
            <a:endParaRPr lang="en-US" dirty="0"/>
          </a:p>
        </p:txBody>
      </p:sp>
    </p:spTree>
    <p:extLst>
      <p:ext uri="{BB962C8B-B14F-4D97-AF65-F5344CB8AC3E}">
        <p14:creationId xmlns:p14="http://schemas.microsoft.com/office/powerpoint/2010/main" val="7753927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Personal alarms, fall detectors</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medication reminders and environmental sensors which work in the home are all components of telecare. These technologies may provide reassurance and can be used to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detect</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incidents or changes that might need to be responded to (SCIE, 2026).</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 personal alarm can be more convenient for elderly people who live alone to call for help following a fall. If appropriate and agreed, environmental sensors can also be used to monitor daily routines (DHSC, 2023)</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But technology can only work if the equipment is in proper working order and a dependable response service is on hand. Its usefulness can be diminished due to false alarms, connectivity issues, complex interfaces and insufficient training. Monitoring may also be intrusive if the individual has not had a full role in decisions regarding monitoring methods and the use of that information.</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issues of consent, decision-making capacity, privacy and proportionality need to be taken into account. The move to digitalisation of telephone networks must also be addressed</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as some of the older telecare equipment may need to be replaced or tested</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SCIE, 2024).</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Services should include older people in the selection and testing of the devices, ensure the information is clear</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that </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there are contingency plans in place. Technology should be used to support rather than replace good staffing and caring.</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B303FA8-A3F3-7640-B13D-36C73B3E5587}" type="slidenum">
              <a:rPr lang="en-US" smtClean="0"/>
              <a:t>10</a:t>
            </a:fld>
            <a:endParaRPr lang="en-US" dirty="0"/>
          </a:p>
        </p:txBody>
      </p:sp>
    </p:spTree>
    <p:extLst>
      <p:ext uri="{BB962C8B-B14F-4D97-AF65-F5344CB8AC3E}">
        <p14:creationId xmlns:p14="http://schemas.microsoft.com/office/powerpoint/2010/main" val="5731617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Examples of Digital health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include</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video consultations, remote monitoring, digital medical records, applications and wearable devices to help with medication or daily activities. These innovations can help to decrease travel, enhance communication between professionals and identify health changes earlier. For some dementia sufferers, familiar devices and reminders can be helpful in aiding their routines and giving them reassurance. Digital records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can also</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improve the ability to share information among professionals, minimising the risk that important information and data could be lost within the transition between services (NHS England, 2019).</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Digital delivery, however, is not fully available. Elderly individuals might not have access to the internet, the correct devices, confidence or support in using the internet. Some barriers can be additional challenges of visual impairment, hearing loss, limited dexterity and cognitive challenges (SCIE, 2023).</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 video appointment can work out if you need to check out medications, but it might not be suitable if you need to have a physical exam. Therefore, services should continue to offer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telephone and face-to-face services and offer easy-to-understand</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instructions and hands-on training. Outcomes of technology that are to be considered include: quality of life, autonomy, safety, burden on the carer, and equitable access. Just because more devices are being used does</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 necessarily mean that the care is better (SCIE, 2026).</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B303FA8-A3F3-7640-B13D-36C73B3E5587}" type="slidenum">
              <a:rPr lang="en-US" smtClean="0"/>
              <a:t>11</a:t>
            </a:fld>
            <a:endParaRPr lang="en-US" dirty="0"/>
          </a:p>
        </p:txBody>
      </p:sp>
    </p:spTree>
    <p:extLst>
      <p:ext uri="{BB962C8B-B14F-4D97-AF65-F5344CB8AC3E}">
        <p14:creationId xmlns:p14="http://schemas.microsoft.com/office/powerpoint/2010/main" val="20725463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Cullingtree Meadows is a supported housing scheme, identified by the Social Care Institute for Excellence, established in Belfast. It is a jointly developed scheme involving Belfast Health and Social Care Trust and Clanmil Housing Group</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which offers 30 apartments with 24-hour support for those living with dementia.</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method is based on the principles of independent living, but with support as needed. Social participation opportunities include activities like gardening, arts and crafts, outings, school and community group connections</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etc.</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This is an example of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physical environment and social relationships</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that can enable empowerment. It is relevant to continuity theory as residents may be able to keep some aspects of their daily lives and sense of self. Activity theory is also applicable since meaningful participation can also contribute to social wellbeing and connection.</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 good case study is not, however, a guarantee that such an approach will be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cost-effective</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or appropriate for all communities. Availability of housing</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staffing, local partnerships,</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funding are factors that will affect whether the model can be replicated. Its effectiveness can be assessed by the experience of the residents, their independence, quality of life and sustainability of support (SCIE, n.d.).</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B303FA8-A3F3-7640-B13D-36C73B3E5587}" type="slidenum">
              <a:rPr lang="en-US" smtClean="0"/>
              <a:t>12</a:t>
            </a:fld>
            <a:endParaRPr lang="en-US" dirty="0"/>
          </a:p>
        </p:txBody>
      </p:sp>
    </p:spTree>
    <p:extLst>
      <p:ext uri="{BB962C8B-B14F-4D97-AF65-F5344CB8AC3E}">
        <p14:creationId xmlns:p14="http://schemas.microsoft.com/office/powerpoint/2010/main" val="1190420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Learning about the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technology-enabled</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supported-living homes for people living with dementia will provide insight into how wearable technology, mobile phones and environmental sensors can be integrated into routine care.</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This may be an opportunity for people to live more independently and also provide them with reassurance and support for routines. Technology can also be used to help meet specific needs of the family and staff, if suitable and the support arrangements are effective.</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However, there are ethical issues when using technology. Monitoring may impact privacy and autonomy of the individual, especially when the individual may not be able to grasp the reason for a monitoring device.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False alarms can cause undue stress,</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when equipment is complex,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it </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may lead to reliance on carers.</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This example reiterates the need for technology to be implemented in consultation and on an individual basis. Practitioners need to make clear the information that is gathered, who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collects it, and how long it will be kept</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They should also check if the device is effective in reaching the desired goal.</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broader topic of this lesson is that there is no evidence that technology is the answer to better care. The value of human support is dependent on the quality of support and the person's preferences, as well as the evidence that it helps to enhance their daily life (Daly-Lynn et al., 2023; SCIE, 2024).</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B303FA8-A3F3-7640-B13D-36C73B3E5587}" type="slidenum">
              <a:rPr lang="en-US" smtClean="0"/>
              <a:t>13</a:t>
            </a:fld>
            <a:endParaRPr lang="en-US" dirty="0"/>
          </a:p>
        </p:txBody>
      </p:sp>
    </p:spTree>
    <p:extLst>
      <p:ext uri="{BB962C8B-B14F-4D97-AF65-F5344CB8AC3E}">
        <p14:creationId xmlns:p14="http://schemas.microsoft.com/office/powerpoint/2010/main" val="24233909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There are a number of steps that could boost the empowerment of older people.</a:t>
            </a:r>
            <a:r>
              <a:rPr lang="en-US" sz="1800" kern="100" dirty="0">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first principle of care planning is co-production, in other words, engaging the individual in the planning process. Planning should be based on considering individual aspirations, abilities, attitudes, values, communication requirements and tolerable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risk-taking</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This is in line with the Care Act, which has a focus on wellbeing, and helps prevent care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from </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becoming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task-oriented</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Second, recruitment, training and supervision of staff and the continuity of staff should be invested in by providers and commissioners. Safeguarded relationships enhance communication, trust and an understanding of changing needs.</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Thirdly, support to prevent problems should be increased through the provision of reablement, falls prevention, adaptation of the home, accessible transport and community activities. Early intervention can ensure that the person is able to function and not become overly reliant.</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Fourth, older people should be involved in testing technological solutions, training is provided</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consent and privacy protections are ensured before they are</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introduced. Alternatives to the digital must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still be</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available.</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Lastly, services should be evaluated for achieving outcomes like quality of life, independence, safety, wellbeing of carers and equity of access. Restricted budgets, a shortage of staff, a disjointed commissioning process and digital exclusion are implementation challenges. Planning, implementation and evaluation that </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are</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joint, phased and transparent can contribute to solving these issues. Importantly, any financial saving must be substantiated</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technology cannot be used to dehumanise necessary human support</a:t>
            </a:r>
            <a:r>
              <a:rPr lang="en-US"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(Great Britain, 2014; NICE, 2015; WHO, 2020; SCIE, 2026)</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B303FA8-A3F3-7640-B13D-36C73B3E5587}" type="slidenum">
              <a:rPr lang="en-US" smtClean="0"/>
              <a:t>14</a:t>
            </a:fld>
            <a:endParaRPr lang="en-US" dirty="0"/>
          </a:p>
        </p:txBody>
      </p:sp>
    </p:spTree>
    <p:extLst>
      <p:ext uri="{BB962C8B-B14F-4D97-AF65-F5344CB8AC3E}">
        <p14:creationId xmlns:p14="http://schemas.microsoft.com/office/powerpoint/2010/main" val="14806107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Empowerment of older people needs to be moving away from managing risks and from carrying out care tasks and towards supporting lives valued by the individual. Domiciliary care may help to maintain the daily routines of the home, and residential care can offer more intensive care. Both can work when they are flexible about personal choice, maintain relationships and are responsive.</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Theories of ageing enable practitioners to 'challenge assumptions' about withdrawal, dependency and participation. In addition to the duties that legislation places on wellbeing, equality and human rights, good staffing, funding, leadership and accountability are also key to effective implementation.</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There are opportunities to use technology to enhance monitoring, communication and support for dementia. But it can also raise monitoring or deny access to and or use of digital services to those who are not able to access and/or use digital services.</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best model is a person centred assessment, appropriate human care, use of technology that is easily accessible and continuous review and evaluation. The outcomes of support should be measured in terms of an older person's dignity and autonomy, functional ability and participation, and not simply whether a piece of support or a device has been provided.</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DB303FA8-A3F3-7640-B13D-36C73B3E5587}" type="slidenum">
              <a:rPr lang="en-US" smtClean="0"/>
              <a:t>15</a:t>
            </a:fld>
            <a:endParaRPr lang="en-US" dirty="0"/>
          </a:p>
        </p:txBody>
      </p:sp>
    </p:spTree>
    <p:extLst>
      <p:ext uri="{BB962C8B-B14F-4D97-AF65-F5344CB8AC3E}">
        <p14:creationId xmlns:p14="http://schemas.microsoft.com/office/powerpoint/2010/main" val="21081565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1"/>
        </a:solidFill>
        <a:effectLst/>
      </p:bgPr>
    </p:bg>
    <p:spTree>
      <p:nvGrpSpPr>
        <p:cNvPr id="1" name=""/>
        <p:cNvGrpSpPr/>
        <p:nvPr/>
      </p:nvGrpSpPr>
      <p:grpSpPr>
        <a:xfrm>
          <a:off x="0" y="0"/>
          <a:ext cx="0" cy="0"/>
          <a:chOff x="0" y="0"/>
          <a:chExt cx="0" cy="0"/>
        </a:xfrm>
      </p:grpSpPr>
      <p:sp>
        <p:nvSpPr>
          <p:cNvPr id="21" name="Picture Placeholder 20">
            <a:extLst>
              <a:ext uri="{FF2B5EF4-FFF2-40B4-BE49-F238E27FC236}">
                <a16:creationId xmlns:a16="http://schemas.microsoft.com/office/drawing/2014/main" id="{62CB9073-1A97-EF48-93BC-E626B884D79B}"/>
              </a:ext>
            </a:extLst>
          </p:cNvPr>
          <p:cNvSpPr>
            <a:spLocks noGrp="1"/>
          </p:cNvSpPr>
          <p:nvPr>
            <p:ph type="pic" sz="quarter" idx="14"/>
          </p:nvPr>
        </p:nvSpPr>
        <p:spPr>
          <a:xfrm>
            <a:off x="-9249" y="-4352"/>
            <a:ext cx="12201250" cy="6862352"/>
          </a:xfrm>
          <a:custGeom>
            <a:avLst/>
            <a:gdLst>
              <a:gd name="connsiteX0" fmla="*/ 0 w 12201250"/>
              <a:gd name="connsiteY0" fmla="*/ 0 h 6862352"/>
              <a:gd name="connsiteX1" fmla="*/ 11376796 w 12201250"/>
              <a:gd name="connsiteY1" fmla="*/ 0 h 6862352"/>
              <a:gd name="connsiteX2" fmla="*/ 12201249 w 12201250"/>
              <a:gd name="connsiteY2" fmla="*/ 824452 h 6862352"/>
              <a:gd name="connsiteX3" fmla="*/ 12201249 w 12201250"/>
              <a:gd name="connsiteY3" fmla="*/ 0 h 6862352"/>
              <a:gd name="connsiteX4" fmla="*/ 12201250 w 12201250"/>
              <a:gd name="connsiteY4" fmla="*/ 0 h 6862352"/>
              <a:gd name="connsiteX5" fmla="*/ 12201250 w 12201250"/>
              <a:gd name="connsiteY5" fmla="*/ 6862352 h 6862352"/>
              <a:gd name="connsiteX6" fmla="*/ 839512 w 12201250"/>
              <a:gd name="connsiteY6" fmla="*/ 6862352 h 6862352"/>
              <a:gd name="connsiteX7" fmla="*/ 9249 w 12201250"/>
              <a:gd name="connsiteY7" fmla="*/ 6032090 h 6862352"/>
              <a:gd name="connsiteX8" fmla="*/ 9249 w 12201250"/>
              <a:gd name="connsiteY8" fmla="*/ 6862352 h 6862352"/>
              <a:gd name="connsiteX9" fmla="*/ 0 w 12201250"/>
              <a:gd name="connsiteY9" fmla="*/ 6862352 h 686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201250" h="6862352">
                <a:moveTo>
                  <a:pt x="0" y="0"/>
                </a:moveTo>
                <a:lnTo>
                  <a:pt x="11376796" y="0"/>
                </a:lnTo>
                <a:lnTo>
                  <a:pt x="12201249" y="824452"/>
                </a:lnTo>
                <a:lnTo>
                  <a:pt x="12201249" y="0"/>
                </a:lnTo>
                <a:lnTo>
                  <a:pt x="12201250" y="0"/>
                </a:lnTo>
                <a:lnTo>
                  <a:pt x="12201250" y="6862352"/>
                </a:lnTo>
                <a:lnTo>
                  <a:pt x="839512" y="6862352"/>
                </a:lnTo>
                <a:lnTo>
                  <a:pt x="9249" y="6032090"/>
                </a:lnTo>
                <a:lnTo>
                  <a:pt x="9249" y="6862352"/>
                </a:lnTo>
                <a:lnTo>
                  <a:pt x="0" y="6862352"/>
                </a:lnTo>
                <a:close/>
              </a:path>
            </a:pathLst>
          </a:custGeom>
          <a:solidFill>
            <a:schemeClr val="tx1"/>
          </a:solidFill>
        </p:spPr>
        <p:txBody>
          <a:bodyPr wrap="square">
            <a:noAutofit/>
          </a:bodyPr>
          <a:lstStyle/>
          <a:p>
            <a:r>
              <a:rPr lang="en-GB"/>
              <a:t>Click icon to add picture</a:t>
            </a:r>
            <a:endParaRPr lang="en-US" dirty="0"/>
          </a:p>
        </p:txBody>
      </p:sp>
      <p:sp>
        <p:nvSpPr>
          <p:cNvPr id="12" name="Text Placeholder 2">
            <a:extLst>
              <a:ext uri="{FF2B5EF4-FFF2-40B4-BE49-F238E27FC236}">
                <a16:creationId xmlns:a16="http://schemas.microsoft.com/office/drawing/2014/main" id="{63A7554C-2E3E-454F-9E07-C38195D4CF32}"/>
              </a:ext>
            </a:extLst>
          </p:cNvPr>
          <p:cNvSpPr>
            <a:spLocks noGrp="1"/>
          </p:cNvSpPr>
          <p:nvPr>
            <p:ph type="body" idx="13" hasCustomPrompt="1"/>
          </p:nvPr>
        </p:nvSpPr>
        <p:spPr>
          <a:xfrm>
            <a:off x="838200" y="4561873"/>
            <a:ext cx="10515600" cy="703135"/>
          </a:xfrm>
        </p:spPr>
        <p:txBody>
          <a:bodyPr lIns="91440" rIns="91440" anchor="ctr">
            <a:normAutofit/>
          </a:bodyPr>
          <a:lstStyle>
            <a:lvl1pPr marL="0" indent="0" algn="l">
              <a:lnSpc>
                <a:spcPct val="150000"/>
              </a:lnSpc>
              <a:buNone/>
              <a:defRPr sz="2400" b="1" i="0" cap="all" spc="600" baseline="0">
                <a:solidFill>
                  <a:schemeClr val="bg1"/>
                </a:solidFill>
                <a:latin typeface="MingLiU" panose="02020509000000000000" pitchFamily="49" charset="-120"/>
                <a:ea typeface="MingLiU" panose="02020509000000000000" pitchFamily="49" charset="-12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ja-JP" dirty="0">
                <a:latin typeface="Meiryo UI" panose="020B0604030504040204" pitchFamily="50" charset="-128"/>
                <a:ea typeface="Meiryo UI" panose="020B0604030504040204" pitchFamily="50" charset="-128"/>
              </a:rPr>
              <a:t>Subtitle</a:t>
            </a:r>
            <a:endParaRPr lang="ja-JP" altLang="en-US" dirty="0">
              <a:latin typeface="Meiryo UI" panose="020B0604030504040204" pitchFamily="50" charset="-128"/>
              <a:ea typeface="Meiryo UI" panose="020B0604030504040204" pitchFamily="50" charset="-128"/>
            </a:endParaRPr>
          </a:p>
        </p:txBody>
      </p:sp>
      <p:sp>
        <p:nvSpPr>
          <p:cNvPr id="18" name="Title 1">
            <a:extLst>
              <a:ext uri="{FF2B5EF4-FFF2-40B4-BE49-F238E27FC236}">
                <a16:creationId xmlns:a16="http://schemas.microsoft.com/office/drawing/2014/main" id="{E3ED0903-C4AC-F843-878E-D66CB7BFB0E9}"/>
              </a:ext>
            </a:extLst>
          </p:cNvPr>
          <p:cNvSpPr>
            <a:spLocks noGrp="1"/>
          </p:cNvSpPr>
          <p:nvPr>
            <p:ph type="title" hasCustomPrompt="1"/>
          </p:nvPr>
        </p:nvSpPr>
        <p:spPr>
          <a:xfrm>
            <a:off x="838200" y="2373294"/>
            <a:ext cx="7709488" cy="1927810"/>
          </a:xfrm>
        </p:spPr>
        <p:txBody>
          <a:bodyPr lIns="91440" rIns="91440">
            <a:noAutofit/>
          </a:bodyPr>
          <a:lstStyle>
            <a:lvl1pPr algn="l">
              <a:defRPr sz="13800" b="1" i="0" spc="150" baseline="0">
                <a:solidFill>
                  <a:schemeClr val="bg1"/>
                </a:solidFill>
                <a:latin typeface="MingLiU" panose="02020509000000000000" pitchFamily="49" charset="-120"/>
                <a:ea typeface="MingLiU" panose="02020509000000000000" pitchFamily="49" charset="-120"/>
              </a:defRPr>
            </a:lvl1pPr>
          </a:lstStyle>
          <a:p>
            <a:r>
              <a:rPr lang="en-US" dirty="0"/>
              <a:t>Title</a:t>
            </a:r>
          </a:p>
        </p:txBody>
      </p:sp>
      <p:sp>
        <p:nvSpPr>
          <p:cNvPr id="22" name="Right Triangle 21">
            <a:extLst>
              <a:ext uri="{FF2B5EF4-FFF2-40B4-BE49-F238E27FC236}">
                <a16:creationId xmlns:a16="http://schemas.microsoft.com/office/drawing/2014/main" id="{EF81B901-913B-5741-A4AC-B5819DACFCDF}"/>
              </a:ext>
            </a:extLst>
          </p:cNvPr>
          <p:cNvSpPr/>
          <p:nvPr userDrawn="1"/>
        </p:nvSpPr>
        <p:spPr>
          <a:xfrm>
            <a:off x="0" y="6027738"/>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3" name="Right Triangle 22">
            <a:extLst>
              <a:ext uri="{FF2B5EF4-FFF2-40B4-BE49-F238E27FC236}">
                <a16:creationId xmlns:a16="http://schemas.microsoft.com/office/drawing/2014/main" id="{8FDD99BC-FCD1-D541-9FE6-03E39F2856C6}"/>
              </a:ext>
            </a:extLst>
          </p:cNvPr>
          <p:cNvSpPr/>
          <p:nvPr userDrawn="1"/>
        </p:nvSpPr>
        <p:spPr>
          <a:xfrm rot="10800000">
            <a:off x="11361737" y="-10162"/>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1" name="Oval 22">
            <a:extLst>
              <a:ext uri="{FF2B5EF4-FFF2-40B4-BE49-F238E27FC236}">
                <a16:creationId xmlns:a16="http://schemas.microsoft.com/office/drawing/2014/main" id="{CA93CC85-EFC8-994A-9ADB-8DEE2579AAF9}"/>
              </a:ext>
            </a:extLst>
          </p:cNvPr>
          <p:cNvSpPr/>
          <p:nvPr userDrawn="1"/>
        </p:nvSpPr>
        <p:spPr>
          <a:xfrm rot="16200000" flipH="1">
            <a:off x="1668897" y="3522719"/>
            <a:ext cx="208460" cy="1869849"/>
          </a:xfrm>
          <a:prstGeom prst="rect">
            <a:avLst/>
          </a:prstGeom>
          <a:gradFill>
            <a:gsLst>
              <a:gs pos="0">
                <a:schemeClr val="accent1"/>
              </a:gs>
              <a:gs pos="99000">
                <a:schemeClr val="accent1">
                  <a:alpha val="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9374365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
    <p:bg>
      <p:bgPr>
        <a:solidFill>
          <a:schemeClr val="tx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3C551932-EED2-CB48-969B-F9308DFE2658}"/>
              </a:ext>
            </a:extLst>
          </p:cNvPr>
          <p:cNvPicPr>
            <a:picLocks noChangeAspect="1"/>
          </p:cNvPicPr>
          <p:nvPr userDrawn="1"/>
        </p:nvPicPr>
        <p:blipFill rotWithShape="1">
          <a:blip r:embed="rId2" cstate="screen">
            <a:alphaModFix amt="10000"/>
            <a:extLst>
              <a:ext uri="{28A0092B-C50C-407E-A947-70E740481C1C}">
                <a14:useLocalDpi xmlns:a14="http://schemas.microsoft.com/office/drawing/2010/main"/>
              </a:ext>
            </a:extLst>
          </a:blip>
          <a:srcRect r="-2"/>
          <a:stretch/>
        </p:blipFill>
        <p:spPr>
          <a:xfrm>
            <a:off x="12700" y="-4352"/>
            <a:ext cx="12179300" cy="6862352"/>
          </a:xfrm>
          <a:prstGeom prst="rect">
            <a:avLst/>
          </a:prstGeom>
        </p:spPr>
      </p:pic>
      <p:sp>
        <p:nvSpPr>
          <p:cNvPr id="51" name="Title 1">
            <a:extLst>
              <a:ext uri="{FF2B5EF4-FFF2-40B4-BE49-F238E27FC236}">
                <a16:creationId xmlns:a16="http://schemas.microsoft.com/office/drawing/2014/main" id="{ADEF5424-A6E0-A345-9A75-92E71E45923E}"/>
              </a:ext>
            </a:extLst>
          </p:cNvPr>
          <p:cNvSpPr>
            <a:spLocks noGrp="1"/>
          </p:cNvSpPr>
          <p:nvPr>
            <p:ph type="title"/>
          </p:nvPr>
        </p:nvSpPr>
        <p:spPr>
          <a:xfrm>
            <a:off x="830269" y="168721"/>
            <a:ext cx="10523531" cy="583800"/>
          </a:xfrm>
        </p:spPr>
        <p:txBody>
          <a:bodyPr lIns="91440" rIns="91440">
            <a:noAutofit/>
          </a:bodyPr>
          <a:lstStyle>
            <a:lvl1pPr>
              <a:defRPr sz="2400" b="1" i="0" spc="150" baseline="0">
                <a:solidFill>
                  <a:schemeClr val="bg1"/>
                </a:solidFill>
                <a:latin typeface="+mj-lt"/>
                <a:ea typeface="MingLiU" panose="02020509000000000000" pitchFamily="49" charset="-120"/>
              </a:defRPr>
            </a:lvl1pPr>
          </a:lstStyle>
          <a:p>
            <a:r>
              <a:rPr lang="en-GB"/>
              <a:t>Click to edit Master title style</a:t>
            </a:r>
            <a:endParaRPr lang="en-US" dirty="0"/>
          </a:p>
        </p:txBody>
      </p:sp>
      <p:grpSp>
        <p:nvGrpSpPr>
          <p:cNvPr id="52" name="Group 51">
            <a:extLst>
              <a:ext uri="{FF2B5EF4-FFF2-40B4-BE49-F238E27FC236}">
                <a16:creationId xmlns:a16="http://schemas.microsoft.com/office/drawing/2014/main" id="{2D2069D9-A96F-DD4A-B6CB-C29449020E71}"/>
              </a:ext>
            </a:extLst>
          </p:cNvPr>
          <p:cNvGrpSpPr/>
          <p:nvPr userDrawn="1"/>
        </p:nvGrpSpPr>
        <p:grpSpPr>
          <a:xfrm>
            <a:off x="0" y="-10162"/>
            <a:ext cx="12192000" cy="6868162"/>
            <a:chOff x="0" y="-10162"/>
            <a:chExt cx="12192000" cy="6868162"/>
          </a:xfrm>
        </p:grpSpPr>
        <p:sp>
          <p:nvSpPr>
            <p:cNvPr id="53" name="Right Triangle 52">
              <a:extLst>
                <a:ext uri="{FF2B5EF4-FFF2-40B4-BE49-F238E27FC236}">
                  <a16:creationId xmlns:a16="http://schemas.microsoft.com/office/drawing/2014/main" id="{44CFA19C-5DA0-774B-AFF3-36921EACACDD}"/>
                </a:ext>
              </a:extLst>
            </p:cNvPr>
            <p:cNvSpPr/>
            <p:nvPr userDrawn="1"/>
          </p:nvSpPr>
          <p:spPr>
            <a:xfrm>
              <a:off x="0" y="6027738"/>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54" name="Right Triangle 53">
              <a:extLst>
                <a:ext uri="{FF2B5EF4-FFF2-40B4-BE49-F238E27FC236}">
                  <a16:creationId xmlns:a16="http://schemas.microsoft.com/office/drawing/2014/main" id="{D9F82FBA-46B0-A844-AE24-E839A52F2A42}"/>
                </a:ext>
              </a:extLst>
            </p:cNvPr>
            <p:cNvSpPr/>
            <p:nvPr userDrawn="1"/>
          </p:nvSpPr>
          <p:spPr>
            <a:xfrm rot="10800000">
              <a:off x="11361737" y="-10162"/>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grpSp>
      <p:cxnSp>
        <p:nvCxnSpPr>
          <p:cNvPr id="56" name="Straight Connector 55">
            <a:extLst>
              <a:ext uri="{FF2B5EF4-FFF2-40B4-BE49-F238E27FC236}">
                <a16:creationId xmlns:a16="http://schemas.microsoft.com/office/drawing/2014/main" id="{639370BE-395F-E946-A985-43E0B2F007A7}"/>
              </a:ext>
            </a:extLst>
          </p:cNvPr>
          <p:cNvCxnSpPr>
            <a:cxnSpLocks/>
          </p:cNvCxnSpPr>
          <p:nvPr userDrawn="1"/>
        </p:nvCxnSpPr>
        <p:spPr>
          <a:xfrm>
            <a:off x="-9250" y="5401053"/>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47EC358B-2232-784F-B64F-E210A64AF153}"/>
              </a:ext>
            </a:extLst>
          </p:cNvPr>
          <p:cNvCxnSpPr>
            <a:cxnSpLocks/>
          </p:cNvCxnSpPr>
          <p:nvPr userDrawn="1"/>
        </p:nvCxnSpPr>
        <p:spPr>
          <a:xfrm>
            <a:off x="10801316" y="-26353"/>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58" name="Oval 22">
            <a:extLst>
              <a:ext uri="{FF2B5EF4-FFF2-40B4-BE49-F238E27FC236}">
                <a16:creationId xmlns:a16="http://schemas.microsoft.com/office/drawing/2014/main" id="{5C8304CD-638B-A244-8BB2-5827EFC0BE18}"/>
              </a:ext>
            </a:extLst>
          </p:cNvPr>
          <p:cNvSpPr/>
          <p:nvPr userDrawn="1"/>
        </p:nvSpPr>
        <p:spPr>
          <a:xfrm rot="16200000" flipH="1">
            <a:off x="1668897" y="74594"/>
            <a:ext cx="208460" cy="1869849"/>
          </a:xfrm>
          <a:prstGeom prst="rect">
            <a:avLst/>
          </a:prstGeom>
          <a:gradFill>
            <a:gsLst>
              <a:gs pos="0">
                <a:schemeClr val="accent1"/>
              </a:gs>
              <a:gs pos="99000">
                <a:schemeClr val="accent1">
                  <a:alpha val="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DFFD9DF-9E1C-4765-BCE6-B273DEE1F564}"/>
              </a:ext>
            </a:extLst>
          </p:cNvPr>
          <p:cNvSpPr>
            <a:spLocks noGrp="1"/>
          </p:cNvSpPr>
          <p:nvPr>
            <p:ph sz="quarter" idx="10"/>
          </p:nvPr>
        </p:nvSpPr>
        <p:spPr>
          <a:xfrm>
            <a:off x="830263" y="1266825"/>
            <a:ext cx="10531474" cy="4495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2429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 content ">
    <p:bg>
      <p:bgPr>
        <a:solidFill>
          <a:schemeClr val="tx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55188DA-8D2D-EE45-B63B-68389D618B88}"/>
              </a:ext>
            </a:extLst>
          </p:cNvPr>
          <p:cNvPicPr>
            <a:picLocks noChangeAspect="1"/>
          </p:cNvPicPr>
          <p:nvPr userDrawn="1"/>
        </p:nvPicPr>
        <p:blipFill rotWithShape="1">
          <a:blip r:embed="rId2" cstate="screen">
            <a:alphaModFix amt="10000"/>
            <a:extLst>
              <a:ext uri="{28A0092B-C50C-407E-A947-70E740481C1C}">
                <a14:useLocalDpi xmlns:a14="http://schemas.microsoft.com/office/drawing/2010/main"/>
              </a:ext>
            </a:extLst>
          </a:blip>
          <a:srcRect/>
          <a:stretch/>
        </p:blipFill>
        <p:spPr>
          <a:xfrm>
            <a:off x="12700" y="-4352"/>
            <a:ext cx="6618160" cy="6862352"/>
          </a:xfrm>
          <a:prstGeom prst="rect">
            <a:avLst/>
          </a:prstGeom>
        </p:spPr>
      </p:pic>
      <p:sp>
        <p:nvSpPr>
          <p:cNvPr id="6" name="Right Triangle 5">
            <a:extLst>
              <a:ext uri="{FF2B5EF4-FFF2-40B4-BE49-F238E27FC236}">
                <a16:creationId xmlns:a16="http://schemas.microsoft.com/office/drawing/2014/main" id="{49DD1090-E08C-414F-B909-F960029978CC}"/>
              </a:ext>
            </a:extLst>
          </p:cNvPr>
          <p:cNvSpPr/>
          <p:nvPr userDrawn="1"/>
        </p:nvSpPr>
        <p:spPr>
          <a:xfrm>
            <a:off x="0" y="6027738"/>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9" name="Title 1">
            <a:extLst>
              <a:ext uri="{FF2B5EF4-FFF2-40B4-BE49-F238E27FC236}">
                <a16:creationId xmlns:a16="http://schemas.microsoft.com/office/drawing/2014/main" id="{42AACF99-BFF2-EF4D-905B-698BF1366208}"/>
              </a:ext>
            </a:extLst>
          </p:cNvPr>
          <p:cNvSpPr>
            <a:spLocks noGrp="1"/>
          </p:cNvSpPr>
          <p:nvPr>
            <p:ph type="title"/>
          </p:nvPr>
        </p:nvSpPr>
        <p:spPr>
          <a:xfrm>
            <a:off x="830269" y="168721"/>
            <a:ext cx="4858575" cy="583800"/>
          </a:xfrm>
        </p:spPr>
        <p:txBody>
          <a:bodyPr lIns="91440" rIns="91440">
            <a:noAutofit/>
          </a:bodyPr>
          <a:lstStyle>
            <a:lvl1pPr>
              <a:defRPr sz="2400" b="1" i="0" spc="150" baseline="0">
                <a:solidFill>
                  <a:schemeClr val="bg1"/>
                </a:solidFill>
                <a:latin typeface="+mj-lt"/>
                <a:ea typeface="MingLiU" panose="02020509000000000000" pitchFamily="49" charset="-120"/>
              </a:defRPr>
            </a:lvl1pPr>
          </a:lstStyle>
          <a:p>
            <a:r>
              <a:rPr lang="en-GB"/>
              <a:t>Click to edit Master title style</a:t>
            </a:r>
            <a:endParaRPr lang="en-US" dirty="0"/>
          </a:p>
        </p:txBody>
      </p:sp>
      <p:sp>
        <p:nvSpPr>
          <p:cNvPr id="20" name="Oval 22">
            <a:extLst>
              <a:ext uri="{FF2B5EF4-FFF2-40B4-BE49-F238E27FC236}">
                <a16:creationId xmlns:a16="http://schemas.microsoft.com/office/drawing/2014/main" id="{E86DEBE5-E80B-624F-85DC-B53B9841EF52}"/>
              </a:ext>
            </a:extLst>
          </p:cNvPr>
          <p:cNvSpPr/>
          <p:nvPr userDrawn="1"/>
        </p:nvSpPr>
        <p:spPr>
          <a:xfrm rot="16200000" flipH="1">
            <a:off x="1668897" y="74594"/>
            <a:ext cx="208460" cy="1869849"/>
          </a:xfrm>
          <a:prstGeom prst="rect">
            <a:avLst/>
          </a:prstGeom>
          <a:gradFill>
            <a:gsLst>
              <a:gs pos="0">
                <a:schemeClr val="accent1"/>
              </a:gs>
              <a:gs pos="99000">
                <a:schemeClr val="accent1">
                  <a:alpha val="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ight Triangle 23">
            <a:extLst>
              <a:ext uri="{FF2B5EF4-FFF2-40B4-BE49-F238E27FC236}">
                <a16:creationId xmlns:a16="http://schemas.microsoft.com/office/drawing/2014/main" id="{2498330F-989F-C743-B682-3B45105A64F9}"/>
              </a:ext>
            </a:extLst>
          </p:cNvPr>
          <p:cNvSpPr/>
          <p:nvPr userDrawn="1"/>
        </p:nvSpPr>
        <p:spPr>
          <a:xfrm rot="10800000">
            <a:off x="5800596" y="-4352"/>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5" name="Picture Placeholder 10">
            <a:extLst>
              <a:ext uri="{FF2B5EF4-FFF2-40B4-BE49-F238E27FC236}">
                <a16:creationId xmlns:a16="http://schemas.microsoft.com/office/drawing/2014/main" id="{4BFA0C42-6D2A-FE45-B00F-C3FE723B69B9}"/>
              </a:ext>
            </a:extLst>
          </p:cNvPr>
          <p:cNvSpPr>
            <a:spLocks noGrp="1"/>
          </p:cNvSpPr>
          <p:nvPr>
            <p:ph type="pic" sz="quarter" idx="14"/>
          </p:nvPr>
        </p:nvSpPr>
        <p:spPr>
          <a:xfrm>
            <a:off x="6638925" y="-4352"/>
            <a:ext cx="5553075" cy="6862352"/>
          </a:xfrm>
          <a:solidFill>
            <a:schemeClr val="accent1"/>
          </a:solidFill>
        </p:spPr>
        <p:txBody>
          <a:bodyPr/>
          <a:lstStyle/>
          <a:p>
            <a:r>
              <a:rPr lang="en-GB"/>
              <a:t>Click icon to add picture</a:t>
            </a:r>
            <a:endParaRPr lang="en-US" dirty="0"/>
          </a:p>
        </p:txBody>
      </p:sp>
      <p:cxnSp>
        <p:nvCxnSpPr>
          <p:cNvPr id="26" name="Straight Connector 25">
            <a:extLst>
              <a:ext uri="{FF2B5EF4-FFF2-40B4-BE49-F238E27FC236}">
                <a16:creationId xmlns:a16="http://schemas.microsoft.com/office/drawing/2014/main" id="{DD7A153A-DE47-5845-9FBA-5E84842262CB}"/>
              </a:ext>
            </a:extLst>
          </p:cNvPr>
          <p:cNvCxnSpPr>
            <a:cxnSpLocks/>
          </p:cNvCxnSpPr>
          <p:nvPr userDrawn="1"/>
        </p:nvCxnSpPr>
        <p:spPr>
          <a:xfrm>
            <a:off x="-9250" y="5401053"/>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470FEE8-FCFE-D34B-AC0A-D33499171CF5}"/>
              </a:ext>
            </a:extLst>
          </p:cNvPr>
          <p:cNvCxnSpPr>
            <a:cxnSpLocks/>
          </p:cNvCxnSpPr>
          <p:nvPr userDrawn="1"/>
        </p:nvCxnSpPr>
        <p:spPr>
          <a:xfrm>
            <a:off x="5235260" y="-26353"/>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5" name="Date Placeholder 4">
            <a:extLst>
              <a:ext uri="{FF2B5EF4-FFF2-40B4-BE49-F238E27FC236}">
                <a16:creationId xmlns:a16="http://schemas.microsoft.com/office/drawing/2014/main" id="{F88E3020-67F3-4319-8D6D-AF959AE4492B}"/>
              </a:ext>
            </a:extLst>
          </p:cNvPr>
          <p:cNvSpPr>
            <a:spLocks noGrp="1"/>
          </p:cNvSpPr>
          <p:nvPr>
            <p:ph type="dt" sz="half" idx="15"/>
          </p:nvPr>
        </p:nvSpPr>
        <p:spPr/>
        <p:txBody>
          <a:bodyPr/>
          <a:lstStyle/>
          <a:p>
            <a:fld id="{81B73CA7-3CCD-504D-B97A-835A2330CDB2}" type="datetimeFigureOut">
              <a:rPr lang="en-US" smtClean="0"/>
              <a:pPr/>
              <a:t>10/21/2026</a:t>
            </a:fld>
            <a:endParaRPr lang="en-US" dirty="0"/>
          </a:p>
        </p:txBody>
      </p:sp>
      <p:sp>
        <p:nvSpPr>
          <p:cNvPr id="7" name="Footer Placeholder 6">
            <a:extLst>
              <a:ext uri="{FF2B5EF4-FFF2-40B4-BE49-F238E27FC236}">
                <a16:creationId xmlns:a16="http://schemas.microsoft.com/office/drawing/2014/main" id="{C8332DD3-414D-426E-BB83-A7CE934174B6}"/>
              </a:ext>
            </a:extLst>
          </p:cNvPr>
          <p:cNvSpPr>
            <a:spLocks noGrp="1"/>
          </p:cNvSpPr>
          <p:nvPr>
            <p:ph type="ftr" sz="quarter" idx="16"/>
          </p:nvPr>
        </p:nvSpPr>
        <p:spPr/>
        <p:txBody>
          <a:bodyPr/>
          <a:lstStyle/>
          <a:p>
            <a:endParaRPr lang="en-US" dirty="0"/>
          </a:p>
        </p:txBody>
      </p:sp>
      <p:sp>
        <p:nvSpPr>
          <p:cNvPr id="8" name="Slide Number Placeholder 7">
            <a:extLst>
              <a:ext uri="{FF2B5EF4-FFF2-40B4-BE49-F238E27FC236}">
                <a16:creationId xmlns:a16="http://schemas.microsoft.com/office/drawing/2014/main" id="{5DBA4D0A-04F7-406D-970F-851D89A87A95}"/>
              </a:ext>
            </a:extLst>
          </p:cNvPr>
          <p:cNvSpPr>
            <a:spLocks noGrp="1"/>
          </p:cNvSpPr>
          <p:nvPr>
            <p:ph type="sldNum" sz="quarter" idx="17"/>
          </p:nvPr>
        </p:nvSpPr>
        <p:spPr/>
        <p:txBody>
          <a:bodyPr/>
          <a:lstStyle/>
          <a:p>
            <a:fld id="{5831BA38-18F3-0A4D-A45F-13B53FF2DACC}" type="slidenum">
              <a:rPr lang="en-US" smtClean="0"/>
              <a:pPr/>
              <a:t>‹#›</a:t>
            </a:fld>
            <a:endParaRPr lang="en-US" dirty="0"/>
          </a:p>
        </p:txBody>
      </p:sp>
      <p:sp>
        <p:nvSpPr>
          <p:cNvPr id="11" name="Content Placeholder 10">
            <a:extLst>
              <a:ext uri="{FF2B5EF4-FFF2-40B4-BE49-F238E27FC236}">
                <a16:creationId xmlns:a16="http://schemas.microsoft.com/office/drawing/2014/main" id="{D68424A6-569A-4335-9863-0351A5FABE88}"/>
              </a:ext>
            </a:extLst>
          </p:cNvPr>
          <p:cNvSpPr>
            <a:spLocks noGrp="1"/>
          </p:cNvSpPr>
          <p:nvPr>
            <p:ph sz="quarter" idx="18"/>
          </p:nvPr>
        </p:nvSpPr>
        <p:spPr>
          <a:xfrm>
            <a:off x="830263" y="1266825"/>
            <a:ext cx="4858574" cy="4495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7809511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tx1"/>
        </a:solidFill>
        <a:effectLst/>
      </p:bgPr>
    </p:bg>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796E039-748A-D54A-ACAE-7A9C63FCAEB8}"/>
              </a:ext>
            </a:extLst>
          </p:cNvPr>
          <p:cNvPicPr>
            <a:picLocks noChangeAspect="1"/>
          </p:cNvPicPr>
          <p:nvPr userDrawn="1"/>
        </p:nvPicPr>
        <p:blipFill rotWithShape="1">
          <a:blip r:embed="rId2" cstate="screen">
            <a:alphaModFix amt="10000"/>
            <a:extLst>
              <a:ext uri="{28A0092B-C50C-407E-A947-70E740481C1C}">
                <a14:useLocalDpi xmlns:a14="http://schemas.microsoft.com/office/drawing/2010/main"/>
              </a:ext>
            </a:extLst>
          </a:blip>
          <a:srcRect r="-2"/>
          <a:stretch/>
        </p:blipFill>
        <p:spPr>
          <a:xfrm>
            <a:off x="12700" y="-4352"/>
            <a:ext cx="12179300" cy="6862352"/>
          </a:xfrm>
          <a:prstGeom prst="rect">
            <a:avLst/>
          </a:prstGeom>
        </p:spPr>
      </p:pic>
      <p:sp>
        <p:nvSpPr>
          <p:cNvPr id="11" name="Title 1">
            <a:extLst>
              <a:ext uri="{FF2B5EF4-FFF2-40B4-BE49-F238E27FC236}">
                <a16:creationId xmlns:a16="http://schemas.microsoft.com/office/drawing/2014/main" id="{451E21C1-74BE-0348-B8AE-3174A9AAA08E}"/>
              </a:ext>
            </a:extLst>
          </p:cNvPr>
          <p:cNvSpPr>
            <a:spLocks noGrp="1"/>
          </p:cNvSpPr>
          <p:nvPr>
            <p:ph type="title"/>
          </p:nvPr>
        </p:nvSpPr>
        <p:spPr>
          <a:xfrm>
            <a:off x="830269" y="168721"/>
            <a:ext cx="10523531" cy="583800"/>
          </a:xfrm>
        </p:spPr>
        <p:txBody>
          <a:bodyPr lIns="91440" rIns="91440">
            <a:noAutofit/>
          </a:bodyPr>
          <a:lstStyle>
            <a:lvl1pPr>
              <a:defRPr sz="2400" b="1" i="0" spc="150" baseline="0">
                <a:solidFill>
                  <a:schemeClr val="bg1"/>
                </a:solidFill>
                <a:latin typeface="+mj-lt"/>
                <a:ea typeface="MingLiU" panose="02020509000000000000" pitchFamily="49" charset="-120"/>
              </a:defRPr>
            </a:lvl1pPr>
          </a:lstStyle>
          <a:p>
            <a:r>
              <a:rPr lang="en-GB"/>
              <a:t>Click to edit Master title style</a:t>
            </a:r>
            <a:endParaRPr lang="en-US" dirty="0"/>
          </a:p>
        </p:txBody>
      </p:sp>
      <p:grpSp>
        <p:nvGrpSpPr>
          <p:cNvPr id="43" name="Group 42">
            <a:extLst>
              <a:ext uri="{FF2B5EF4-FFF2-40B4-BE49-F238E27FC236}">
                <a16:creationId xmlns:a16="http://schemas.microsoft.com/office/drawing/2014/main" id="{84FD6E85-A2E7-B84D-9400-6F8D1C6FF159}"/>
              </a:ext>
            </a:extLst>
          </p:cNvPr>
          <p:cNvGrpSpPr/>
          <p:nvPr userDrawn="1"/>
        </p:nvGrpSpPr>
        <p:grpSpPr>
          <a:xfrm>
            <a:off x="0" y="-10162"/>
            <a:ext cx="12192000" cy="6868162"/>
            <a:chOff x="0" y="-10162"/>
            <a:chExt cx="12192000" cy="6868162"/>
          </a:xfrm>
        </p:grpSpPr>
        <p:sp>
          <p:nvSpPr>
            <p:cNvPr id="10" name="Right Triangle 9">
              <a:extLst>
                <a:ext uri="{FF2B5EF4-FFF2-40B4-BE49-F238E27FC236}">
                  <a16:creationId xmlns:a16="http://schemas.microsoft.com/office/drawing/2014/main" id="{6912A38B-FDC5-1E4F-B0ED-145140947339}"/>
                </a:ext>
              </a:extLst>
            </p:cNvPr>
            <p:cNvSpPr/>
            <p:nvPr userDrawn="1"/>
          </p:nvSpPr>
          <p:spPr>
            <a:xfrm>
              <a:off x="0" y="6027738"/>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28" name="Right Triangle 27">
              <a:extLst>
                <a:ext uri="{FF2B5EF4-FFF2-40B4-BE49-F238E27FC236}">
                  <a16:creationId xmlns:a16="http://schemas.microsoft.com/office/drawing/2014/main" id="{B5B0DCFE-7295-8740-9EC5-E9A681F21F94}"/>
                </a:ext>
              </a:extLst>
            </p:cNvPr>
            <p:cNvSpPr/>
            <p:nvPr userDrawn="1"/>
          </p:nvSpPr>
          <p:spPr>
            <a:xfrm rot="10800000">
              <a:off x="11361737" y="-10162"/>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grpSp>
      <p:sp>
        <p:nvSpPr>
          <p:cNvPr id="20" name="Text Placeholder 2">
            <a:extLst>
              <a:ext uri="{FF2B5EF4-FFF2-40B4-BE49-F238E27FC236}">
                <a16:creationId xmlns:a16="http://schemas.microsoft.com/office/drawing/2014/main" id="{52918AA3-DC2E-CC41-95A6-C5757DE618D4}"/>
              </a:ext>
            </a:extLst>
          </p:cNvPr>
          <p:cNvSpPr>
            <a:spLocks noGrp="1"/>
          </p:cNvSpPr>
          <p:nvPr>
            <p:ph type="body" idx="1"/>
          </p:nvPr>
        </p:nvSpPr>
        <p:spPr>
          <a:xfrm>
            <a:off x="838201" y="1618714"/>
            <a:ext cx="4433046" cy="703135"/>
          </a:xfrm>
          <a:noFill/>
        </p:spPr>
        <p:txBody>
          <a:bodyPr lIns="91440" rIns="91440" anchor="ctr">
            <a:normAutofit/>
          </a:bodyPr>
          <a:lstStyle>
            <a:lvl1pPr marL="0" indent="0" algn="l">
              <a:lnSpc>
                <a:spcPct val="150000"/>
              </a:lnSpc>
              <a:buNone/>
              <a:defRPr sz="1800" b="1" i="0" cap="all" spc="150" baseline="0">
                <a:solidFill>
                  <a:schemeClr val="accent1"/>
                </a:solidFill>
                <a:latin typeface="+mj-lt"/>
                <a:ea typeface="MingLiU" panose="02020509000000000000" pitchFamily="49" charset="-12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2" name="Text Placeholder 2">
            <a:extLst>
              <a:ext uri="{FF2B5EF4-FFF2-40B4-BE49-F238E27FC236}">
                <a16:creationId xmlns:a16="http://schemas.microsoft.com/office/drawing/2014/main" id="{BBF9C69D-A733-884F-BC4B-A4E97A9315C4}"/>
              </a:ext>
            </a:extLst>
          </p:cNvPr>
          <p:cNvSpPr>
            <a:spLocks noGrp="1"/>
          </p:cNvSpPr>
          <p:nvPr>
            <p:ph type="body" idx="11"/>
          </p:nvPr>
        </p:nvSpPr>
        <p:spPr>
          <a:xfrm>
            <a:off x="6932749" y="1618714"/>
            <a:ext cx="4433046" cy="703135"/>
          </a:xfrm>
          <a:noFill/>
        </p:spPr>
        <p:txBody>
          <a:bodyPr lIns="91440" rIns="91440" anchor="ctr">
            <a:normAutofit/>
          </a:bodyPr>
          <a:lstStyle>
            <a:lvl1pPr marL="0" indent="0" algn="l">
              <a:lnSpc>
                <a:spcPct val="150000"/>
              </a:lnSpc>
              <a:buNone/>
              <a:defRPr sz="1800" b="1" i="0" cap="all" spc="150" baseline="0">
                <a:solidFill>
                  <a:schemeClr val="accent1"/>
                </a:solidFill>
                <a:latin typeface="+mj-lt"/>
                <a:ea typeface="MingLiU" panose="02020509000000000000" pitchFamily="49" charset="-12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7" name="Oval 22">
            <a:extLst>
              <a:ext uri="{FF2B5EF4-FFF2-40B4-BE49-F238E27FC236}">
                <a16:creationId xmlns:a16="http://schemas.microsoft.com/office/drawing/2014/main" id="{2077B7CC-D16D-C84E-AF69-2D082EDC5C8E}"/>
              </a:ext>
            </a:extLst>
          </p:cNvPr>
          <p:cNvSpPr/>
          <p:nvPr userDrawn="1"/>
        </p:nvSpPr>
        <p:spPr>
          <a:xfrm rot="16200000" flipH="1">
            <a:off x="1668897" y="74594"/>
            <a:ext cx="208460" cy="1869849"/>
          </a:xfrm>
          <a:prstGeom prst="rect">
            <a:avLst/>
          </a:prstGeom>
          <a:gradFill>
            <a:gsLst>
              <a:gs pos="0">
                <a:schemeClr val="accent1"/>
              </a:gs>
              <a:gs pos="99000">
                <a:schemeClr val="accent1">
                  <a:alpha val="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1" name="Straight Connector 30">
            <a:extLst>
              <a:ext uri="{FF2B5EF4-FFF2-40B4-BE49-F238E27FC236}">
                <a16:creationId xmlns:a16="http://schemas.microsoft.com/office/drawing/2014/main" id="{9A65B340-D917-634F-AE17-87F536B21002}"/>
              </a:ext>
            </a:extLst>
          </p:cNvPr>
          <p:cNvCxnSpPr>
            <a:cxnSpLocks/>
          </p:cNvCxnSpPr>
          <p:nvPr userDrawn="1"/>
        </p:nvCxnSpPr>
        <p:spPr>
          <a:xfrm>
            <a:off x="-9250" y="5401053"/>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0EA4411-3DF4-5E42-A781-3F59BBBD00F9}"/>
              </a:ext>
            </a:extLst>
          </p:cNvPr>
          <p:cNvCxnSpPr>
            <a:cxnSpLocks/>
          </p:cNvCxnSpPr>
          <p:nvPr userDrawn="1"/>
        </p:nvCxnSpPr>
        <p:spPr>
          <a:xfrm>
            <a:off x="10801316" y="-26353"/>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2" name="Date Placeholder 1">
            <a:extLst>
              <a:ext uri="{FF2B5EF4-FFF2-40B4-BE49-F238E27FC236}">
                <a16:creationId xmlns:a16="http://schemas.microsoft.com/office/drawing/2014/main" id="{53EFD6CC-AFA8-4227-B3F1-27845AE5BE28}"/>
              </a:ext>
            </a:extLst>
          </p:cNvPr>
          <p:cNvSpPr>
            <a:spLocks noGrp="1"/>
          </p:cNvSpPr>
          <p:nvPr>
            <p:ph type="dt" sz="half" idx="12"/>
          </p:nvPr>
        </p:nvSpPr>
        <p:spPr/>
        <p:txBody>
          <a:bodyPr/>
          <a:lstStyle/>
          <a:p>
            <a:fld id="{81B73CA7-3CCD-504D-B97A-835A2330CDB2}" type="datetimeFigureOut">
              <a:rPr lang="en-US" smtClean="0"/>
              <a:pPr/>
              <a:t>10/21/2026</a:t>
            </a:fld>
            <a:endParaRPr lang="en-US" dirty="0"/>
          </a:p>
        </p:txBody>
      </p:sp>
      <p:sp>
        <p:nvSpPr>
          <p:cNvPr id="3" name="Footer Placeholder 2">
            <a:extLst>
              <a:ext uri="{FF2B5EF4-FFF2-40B4-BE49-F238E27FC236}">
                <a16:creationId xmlns:a16="http://schemas.microsoft.com/office/drawing/2014/main" id="{E5000E12-D3DD-4E44-BAEC-A48DBC4D50B5}"/>
              </a:ext>
            </a:extLst>
          </p:cNvPr>
          <p:cNvSpPr>
            <a:spLocks noGrp="1"/>
          </p:cNvSpPr>
          <p:nvPr>
            <p:ph type="ftr" sz="quarter" idx="13"/>
          </p:nvPr>
        </p:nvSpPr>
        <p:spPr/>
        <p:txBody>
          <a:bodyPr/>
          <a:lstStyle/>
          <a:p>
            <a:endParaRPr lang="en-US" dirty="0"/>
          </a:p>
        </p:txBody>
      </p:sp>
      <p:sp>
        <p:nvSpPr>
          <p:cNvPr id="4" name="Slide Number Placeholder 3">
            <a:extLst>
              <a:ext uri="{FF2B5EF4-FFF2-40B4-BE49-F238E27FC236}">
                <a16:creationId xmlns:a16="http://schemas.microsoft.com/office/drawing/2014/main" id="{92587F0E-3488-4890-9BD2-AF49A732987B}"/>
              </a:ext>
            </a:extLst>
          </p:cNvPr>
          <p:cNvSpPr>
            <a:spLocks noGrp="1"/>
          </p:cNvSpPr>
          <p:nvPr>
            <p:ph type="sldNum" sz="quarter" idx="14"/>
          </p:nvPr>
        </p:nvSpPr>
        <p:spPr/>
        <p:txBody>
          <a:bodyPr/>
          <a:lstStyle/>
          <a:p>
            <a:fld id="{5831BA38-18F3-0A4D-A45F-13B53FF2DACC}" type="slidenum">
              <a:rPr lang="en-US" smtClean="0"/>
              <a:pPr/>
              <a:t>‹#›</a:t>
            </a:fld>
            <a:endParaRPr lang="en-US" dirty="0"/>
          </a:p>
        </p:txBody>
      </p:sp>
      <p:sp>
        <p:nvSpPr>
          <p:cNvPr id="6" name="Content Placeholder 5">
            <a:extLst>
              <a:ext uri="{FF2B5EF4-FFF2-40B4-BE49-F238E27FC236}">
                <a16:creationId xmlns:a16="http://schemas.microsoft.com/office/drawing/2014/main" id="{EC26D3AA-2705-4636-BFEE-C89371FC519B}"/>
              </a:ext>
            </a:extLst>
          </p:cNvPr>
          <p:cNvSpPr>
            <a:spLocks noGrp="1"/>
          </p:cNvSpPr>
          <p:nvPr>
            <p:ph sz="quarter" idx="15"/>
          </p:nvPr>
        </p:nvSpPr>
        <p:spPr>
          <a:xfrm>
            <a:off x="830263" y="2474913"/>
            <a:ext cx="4434840" cy="3094037"/>
          </a:xfrm>
        </p:spPr>
        <p:txBody>
          <a:bodyPr/>
          <a:lstStyle>
            <a:lvl2pPr>
              <a:spcBef>
                <a:spcPts val="600"/>
              </a:spcBef>
              <a:defRPr/>
            </a:lvl2pPr>
          </a:lstStyle>
          <a:p>
            <a:pPr lvl="0"/>
            <a:r>
              <a:rPr lang="en-GB"/>
              <a:t>Click to edit Master text styles</a:t>
            </a:r>
          </a:p>
          <a:p>
            <a:pPr lvl="1"/>
            <a:r>
              <a:rPr lang="en-GB"/>
              <a:t>Second level</a:t>
            </a:r>
          </a:p>
        </p:txBody>
      </p:sp>
      <p:sp>
        <p:nvSpPr>
          <p:cNvPr id="23" name="Content Placeholder 5">
            <a:extLst>
              <a:ext uri="{FF2B5EF4-FFF2-40B4-BE49-F238E27FC236}">
                <a16:creationId xmlns:a16="http://schemas.microsoft.com/office/drawing/2014/main" id="{F758E678-4B0C-4E7A-94BE-1006B5814E93}"/>
              </a:ext>
            </a:extLst>
          </p:cNvPr>
          <p:cNvSpPr>
            <a:spLocks noGrp="1"/>
          </p:cNvSpPr>
          <p:nvPr>
            <p:ph sz="quarter" idx="16"/>
          </p:nvPr>
        </p:nvSpPr>
        <p:spPr>
          <a:xfrm>
            <a:off x="6932748" y="2474913"/>
            <a:ext cx="4434840" cy="3094037"/>
          </a:xfrm>
        </p:spPr>
        <p:txBody>
          <a:bodyPr/>
          <a:lstStyle>
            <a:lvl2pPr>
              <a:spcBef>
                <a:spcPts val="600"/>
              </a:spcBef>
              <a:defRPr/>
            </a:lvl2pPr>
          </a:lstStyle>
          <a:p>
            <a:pPr lvl="0"/>
            <a:r>
              <a:rPr lang="en-GB"/>
              <a:t>Click to edit Master text styles</a:t>
            </a:r>
          </a:p>
          <a:p>
            <a:pPr lvl="1"/>
            <a:r>
              <a:rPr lang="en-GB"/>
              <a:t>Second level</a:t>
            </a:r>
          </a:p>
        </p:txBody>
      </p:sp>
    </p:spTree>
    <p:extLst>
      <p:ext uri="{BB962C8B-B14F-4D97-AF65-F5344CB8AC3E}">
        <p14:creationId xmlns:p14="http://schemas.microsoft.com/office/powerpoint/2010/main" val="31516329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mage and Caption">
    <p:bg>
      <p:bgPr>
        <a:solidFill>
          <a:schemeClr val="tx1"/>
        </a:solidFill>
        <a:effectLst/>
      </p:bgPr>
    </p:b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72A19413-A8E7-ED4F-88DE-08A12997A0F3}"/>
              </a:ext>
            </a:extLst>
          </p:cNvPr>
          <p:cNvSpPr>
            <a:spLocks noGrp="1"/>
          </p:cNvSpPr>
          <p:nvPr>
            <p:ph type="pic" sz="quarter" idx="15"/>
          </p:nvPr>
        </p:nvSpPr>
        <p:spPr>
          <a:xfrm>
            <a:off x="0" y="-4763"/>
            <a:ext cx="12179300" cy="6862763"/>
          </a:xfrm>
          <a:solidFill>
            <a:schemeClr val="accent1"/>
          </a:solidFill>
        </p:spPr>
        <p:txBody>
          <a:bodyPr/>
          <a:lstStyle/>
          <a:p>
            <a:r>
              <a:rPr lang="en-GB"/>
              <a:t>Click icon to add picture</a:t>
            </a:r>
            <a:endParaRPr lang="en-US" dirty="0"/>
          </a:p>
        </p:txBody>
      </p:sp>
      <p:sp>
        <p:nvSpPr>
          <p:cNvPr id="19" name="Title 1">
            <a:extLst>
              <a:ext uri="{FF2B5EF4-FFF2-40B4-BE49-F238E27FC236}">
                <a16:creationId xmlns:a16="http://schemas.microsoft.com/office/drawing/2014/main" id="{42AACF99-BFF2-EF4D-905B-698BF1366208}"/>
              </a:ext>
            </a:extLst>
          </p:cNvPr>
          <p:cNvSpPr>
            <a:spLocks noGrp="1"/>
          </p:cNvSpPr>
          <p:nvPr>
            <p:ph type="title"/>
          </p:nvPr>
        </p:nvSpPr>
        <p:spPr>
          <a:xfrm>
            <a:off x="5312215" y="2432458"/>
            <a:ext cx="6044503" cy="583800"/>
          </a:xfrm>
        </p:spPr>
        <p:txBody>
          <a:bodyPr lIns="91440" rIns="91440">
            <a:noAutofit/>
          </a:bodyPr>
          <a:lstStyle>
            <a:lvl1pPr>
              <a:defRPr sz="2400" b="1" i="0" spc="150" baseline="0">
                <a:solidFill>
                  <a:schemeClr val="bg1"/>
                </a:solidFill>
                <a:latin typeface="+mj-lt"/>
                <a:ea typeface="MingLiU" panose="02020509000000000000" pitchFamily="49" charset="-120"/>
              </a:defRPr>
            </a:lvl1pPr>
          </a:lstStyle>
          <a:p>
            <a:r>
              <a:rPr lang="en-GB"/>
              <a:t>Click to edit Master title style</a:t>
            </a:r>
            <a:endParaRPr lang="en-US" dirty="0"/>
          </a:p>
        </p:txBody>
      </p:sp>
      <p:sp>
        <p:nvSpPr>
          <p:cNvPr id="6" name="Content Placeholder 5">
            <a:extLst>
              <a:ext uri="{FF2B5EF4-FFF2-40B4-BE49-F238E27FC236}">
                <a16:creationId xmlns:a16="http://schemas.microsoft.com/office/drawing/2014/main" id="{BA933BB6-76EF-4E91-AEF1-BE67D60ED86C}"/>
              </a:ext>
            </a:extLst>
          </p:cNvPr>
          <p:cNvSpPr>
            <a:spLocks noGrp="1"/>
          </p:cNvSpPr>
          <p:nvPr>
            <p:ph sz="quarter" idx="16"/>
          </p:nvPr>
        </p:nvSpPr>
        <p:spPr>
          <a:xfrm>
            <a:off x="5311775" y="3530600"/>
            <a:ext cx="6044943" cy="2825750"/>
          </a:xfrm>
        </p:spPr>
        <p:txBody>
          <a:bodyPr/>
          <a:lstStyle>
            <a:lvl1pPr marL="0" indent="0">
              <a:buNone/>
              <a:defRPr/>
            </a:lvl1pPr>
          </a:lstStyle>
          <a:p>
            <a:pPr lvl="0"/>
            <a:r>
              <a:rPr lang="en-GB"/>
              <a:t>Click to edit Master text styles</a:t>
            </a:r>
          </a:p>
        </p:txBody>
      </p:sp>
    </p:spTree>
    <p:extLst>
      <p:ext uri="{BB962C8B-B14F-4D97-AF65-F5344CB8AC3E}">
        <p14:creationId xmlns:p14="http://schemas.microsoft.com/office/powerpoint/2010/main" val="12220122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AC4EB4B-30F5-5541-B2A0-6BD04D0109C9}"/>
              </a:ext>
            </a:extLst>
          </p:cNvPr>
          <p:cNvSpPr>
            <a:spLocks noGrp="1"/>
          </p:cNvSpPr>
          <p:nvPr>
            <p:ph type="dt" sz="half" idx="10"/>
          </p:nvPr>
        </p:nvSpPr>
        <p:spPr/>
        <p:txBody>
          <a:bodyPr/>
          <a:lstStyle/>
          <a:p>
            <a:fld id="{906A8E3A-8DBF-0542-BC99-444DCA0CC2C2}" type="datetimeFigureOut">
              <a:rPr lang="en-US" smtClean="0"/>
              <a:t>10/21/2026</a:t>
            </a:fld>
            <a:endParaRPr lang="en-US" dirty="0"/>
          </a:p>
        </p:txBody>
      </p:sp>
      <p:sp>
        <p:nvSpPr>
          <p:cNvPr id="3" name="Footer Placeholder 2">
            <a:extLst>
              <a:ext uri="{FF2B5EF4-FFF2-40B4-BE49-F238E27FC236}">
                <a16:creationId xmlns:a16="http://schemas.microsoft.com/office/drawing/2014/main" id="{72D97956-7D4F-5346-B8DD-3653B600E657}"/>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D5AB29D-BA7D-E743-8CA0-6953FF72B2BC}"/>
              </a:ext>
            </a:extLst>
          </p:cNvPr>
          <p:cNvSpPr>
            <a:spLocks noGrp="1"/>
          </p:cNvSpPr>
          <p:nvPr>
            <p:ph type="sldNum" sz="quarter" idx="12"/>
          </p:nvPr>
        </p:nvSpPr>
        <p:spPr/>
        <p:txBody>
          <a:bodyPr/>
          <a:lstStyle/>
          <a:p>
            <a:fld id="{A693002F-D6EA-CF48-8F44-2316036B2B87}" type="slidenum">
              <a:rPr lang="en-US" smtClean="0"/>
              <a:t>‹#›</a:t>
            </a:fld>
            <a:endParaRPr lang="en-US" dirty="0"/>
          </a:p>
        </p:txBody>
      </p:sp>
      <p:pic>
        <p:nvPicPr>
          <p:cNvPr id="5" name="Picture 4">
            <a:extLst>
              <a:ext uri="{FF2B5EF4-FFF2-40B4-BE49-F238E27FC236}">
                <a16:creationId xmlns:a16="http://schemas.microsoft.com/office/drawing/2014/main" id="{05A03656-1F6D-D044-B015-1B4DAD3A56BE}"/>
              </a:ext>
            </a:extLst>
          </p:cNvPr>
          <p:cNvPicPr>
            <a:picLocks noChangeAspect="1"/>
          </p:cNvPicPr>
          <p:nvPr userDrawn="1"/>
        </p:nvPicPr>
        <p:blipFill rotWithShape="1">
          <a:blip r:embed="rId2" cstate="screen">
            <a:alphaModFix amt="10000"/>
            <a:extLst>
              <a:ext uri="{28A0092B-C50C-407E-A947-70E740481C1C}">
                <a14:useLocalDpi xmlns:a14="http://schemas.microsoft.com/office/drawing/2010/main"/>
              </a:ext>
            </a:extLst>
          </a:blip>
          <a:srcRect r="-2"/>
          <a:stretch/>
        </p:blipFill>
        <p:spPr>
          <a:xfrm>
            <a:off x="12700" y="-4352"/>
            <a:ext cx="12179300" cy="6862352"/>
          </a:xfrm>
          <a:prstGeom prst="rect">
            <a:avLst/>
          </a:prstGeom>
        </p:spPr>
      </p:pic>
    </p:spTree>
    <p:extLst>
      <p:ext uri="{BB962C8B-B14F-4D97-AF65-F5344CB8AC3E}">
        <p14:creationId xmlns:p14="http://schemas.microsoft.com/office/powerpoint/2010/main" val="41102567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D48F80-1562-4C4E-887A-B3EB2024C0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3E045F5A-B343-9140-888A-F4A0F3DAE3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A2865FBC-5324-6640-AB2B-F303AA276FA5}"/>
              </a:ext>
            </a:extLst>
          </p:cNvPr>
          <p:cNvSpPr>
            <a:spLocks noGrp="1"/>
          </p:cNvSpPr>
          <p:nvPr>
            <p:ph type="dt" sz="half" idx="2"/>
          </p:nvPr>
        </p:nvSpPr>
        <p:spPr>
          <a:xfrm>
            <a:off x="838200" y="6492875"/>
            <a:ext cx="2743200" cy="228600"/>
          </a:xfrm>
          <a:prstGeom prst="rect">
            <a:avLst/>
          </a:prstGeom>
        </p:spPr>
        <p:txBody>
          <a:bodyPr vert="horz" lIns="91440" tIns="45720" rIns="91440" bIns="45720" rtlCol="0" anchor="ctr"/>
          <a:lstStyle>
            <a:lvl1pPr algn="l">
              <a:defRPr sz="800">
                <a:solidFill>
                  <a:schemeClr val="bg1"/>
                </a:solidFill>
              </a:defRPr>
            </a:lvl1pPr>
          </a:lstStyle>
          <a:p>
            <a:fld id="{81B73CA7-3CCD-504D-B97A-835A2330CDB2}" type="datetimeFigureOut">
              <a:rPr lang="en-US" smtClean="0"/>
              <a:pPr/>
              <a:t>10/21/2026</a:t>
            </a:fld>
            <a:endParaRPr lang="en-US" dirty="0"/>
          </a:p>
        </p:txBody>
      </p:sp>
      <p:sp>
        <p:nvSpPr>
          <p:cNvPr id="5" name="Footer Placeholder 4">
            <a:extLst>
              <a:ext uri="{FF2B5EF4-FFF2-40B4-BE49-F238E27FC236}">
                <a16:creationId xmlns:a16="http://schemas.microsoft.com/office/drawing/2014/main" id="{567050E5-FDBF-7C4A-8BB3-B44C2CEBA89A}"/>
              </a:ext>
            </a:extLst>
          </p:cNvPr>
          <p:cNvSpPr>
            <a:spLocks noGrp="1"/>
          </p:cNvSpPr>
          <p:nvPr>
            <p:ph type="ftr" sz="quarter" idx="3"/>
          </p:nvPr>
        </p:nvSpPr>
        <p:spPr>
          <a:xfrm>
            <a:off x="4038600" y="6492875"/>
            <a:ext cx="4114800" cy="228600"/>
          </a:xfrm>
          <a:prstGeom prst="rect">
            <a:avLst/>
          </a:prstGeom>
        </p:spPr>
        <p:txBody>
          <a:bodyPr vert="horz" lIns="91440" tIns="45720" rIns="91440" bIns="45720" rtlCol="0" anchor="ctr"/>
          <a:lstStyle>
            <a:lvl1pPr algn="ctr">
              <a:defRPr sz="800">
                <a:solidFill>
                  <a:schemeClr val="bg1"/>
                </a:solidFill>
              </a:defRPr>
            </a:lvl1pPr>
          </a:lstStyle>
          <a:p>
            <a:endParaRPr lang="en-US" dirty="0"/>
          </a:p>
        </p:txBody>
      </p:sp>
      <p:sp>
        <p:nvSpPr>
          <p:cNvPr id="6" name="Slide Number Placeholder 5">
            <a:extLst>
              <a:ext uri="{FF2B5EF4-FFF2-40B4-BE49-F238E27FC236}">
                <a16:creationId xmlns:a16="http://schemas.microsoft.com/office/drawing/2014/main" id="{7DC1BFAD-CCAB-D24E-B7A6-4B9D514D05A3}"/>
              </a:ext>
            </a:extLst>
          </p:cNvPr>
          <p:cNvSpPr>
            <a:spLocks noGrp="1"/>
          </p:cNvSpPr>
          <p:nvPr>
            <p:ph type="sldNum" sz="quarter" idx="4"/>
          </p:nvPr>
        </p:nvSpPr>
        <p:spPr>
          <a:xfrm>
            <a:off x="8610600" y="6492875"/>
            <a:ext cx="2743200" cy="228600"/>
          </a:xfrm>
          <a:prstGeom prst="rect">
            <a:avLst/>
          </a:prstGeom>
        </p:spPr>
        <p:txBody>
          <a:bodyPr vert="horz" lIns="91440" tIns="45720" rIns="91440" bIns="45720" rtlCol="0" anchor="ctr"/>
          <a:lstStyle>
            <a:lvl1pPr algn="r">
              <a:defRPr sz="800">
                <a:solidFill>
                  <a:schemeClr val="bg1"/>
                </a:solidFill>
              </a:defRPr>
            </a:lvl1pPr>
          </a:lstStyle>
          <a:p>
            <a:fld id="{5831BA38-18F3-0A4D-A45F-13B53FF2DACC}" type="slidenum">
              <a:rPr lang="en-US" smtClean="0"/>
              <a:pPr/>
              <a:t>‹#›</a:t>
            </a:fld>
            <a:endParaRPr lang="en-US" dirty="0"/>
          </a:p>
        </p:txBody>
      </p:sp>
    </p:spTree>
    <p:extLst>
      <p:ext uri="{BB962C8B-B14F-4D97-AF65-F5344CB8AC3E}">
        <p14:creationId xmlns:p14="http://schemas.microsoft.com/office/powerpoint/2010/main" val="2265162041"/>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11" r:id="rId3"/>
    <p:sldLayoutId id="2147483710" r:id="rId4"/>
    <p:sldLayoutId id="2147483714" r:id="rId5"/>
    <p:sldLayoutId id="2147483715" r:id="rId6"/>
  </p:sldLayoutIdLst>
  <p:txStyles>
    <p:titleStyle>
      <a:lvl1pPr algn="l" defTabSz="914400" rtl="0" eaLnBrk="1" latinLnBrk="0" hangingPunct="1">
        <a:lnSpc>
          <a:spcPct val="90000"/>
        </a:lnSpc>
        <a:spcBef>
          <a:spcPct val="0"/>
        </a:spcBef>
        <a:buNone/>
        <a:defRPr sz="2400" b="1" kern="1200" spc="150" baseline="0">
          <a:solidFill>
            <a:schemeClr val="bg1"/>
          </a:solidFill>
          <a:latin typeface="+mj-lt"/>
          <a:ea typeface="MingLiU" panose="02020509000000000000" pitchFamily="49" charset="-120"/>
          <a:cs typeface="+mj-cs"/>
        </a:defRPr>
      </a:lvl1pPr>
    </p:titleStyle>
    <p:bodyStyle>
      <a:lvl1pPr marL="228600" indent="-228600" algn="l" defTabSz="914400" rtl="0" eaLnBrk="1" latinLnBrk="0" hangingPunct="1">
        <a:lnSpc>
          <a:spcPct val="150000"/>
        </a:lnSpc>
        <a:spcBef>
          <a:spcPts val="1500"/>
        </a:spcBef>
        <a:buClr>
          <a:schemeClr val="accent1"/>
        </a:buClr>
        <a:buFont typeface="Arial" panose="020B0604020202020204" pitchFamily="34" charset="0"/>
        <a:buChar char="•"/>
        <a:defRPr sz="1500" kern="1200" spc="150" baseline="0">
          <a:solidFill>
            <a:schemeClr val="bg1"/>
          </a:solidFill>
          <a:latin typeface="+mn-lt"/>
          <a:ea typeface="+mn-ea"/>
          <a:cs typeface="+mn-cs"/>
        </a:defRPr>
      </a:lvl1pPr>
      <a:lvl2pPr marL="685800" indent="-228600" algn="l" defTabSz="914400" rtl="0" eaLnBrk="1" latinLnBrk="0" hangingPunct="1">
        <a:lnSpc>
          <a:spcPct val="150000"/>
        </a:lnSpc>
        <a:spcBef>
          <a:spcPts val="1500"/>
        </a:spcBef>
        <a:buClr>
          <a:schemeClr val="accent1"/>
        </a:buClr>
        <a:buFont typeface="Arial" panose="020B0604020202020204" pitchFamily="34" charset="0"/>
        <a:buChar char="•"/>
        <a:defRPr sz="1500" kern="1200" spc="150" baseline="0">
          <a:solidFill>
            <a:schemeClr val="bg1"/>
          </a:solidFill>
          <a:latin typeface="+mn-lt"/>
          <a:ea typeface="+mn-ea"/>
          <a:cs typeface="+mn-cs"/>
        </a:defRPr>
      </a:lvl2pPr>
      <a:lvl3pPr marL="1143000" indent="-228600" algn="l" defTabSz="914400" rtl="0" eaLnBrk="1" latinLnBrk="0" hangingPunct="1">
        <a:lnSpc>
          <a:spcPct val="150000"/>
        </a:lnSpc>
        <a:spcBef>
          <a:spcPts val="1500"/>
        </a:spcBef>
        <a:buClr>
          <a:schemeClr val="accent1"/>
        </a:buClr>
        <a:buFont typeface="Arial" panose="020B0604020202020204" pitchFamily="34" charset="0"/>
        <a:buChar char="•"/>
        <a:defRPr sz="1500" kern="1200" spc="150" baseline="0">
          <a:solidFill>
            <a:schemeClr val="bg1"/>
          </a:solidFill>
          <a:latin typeface="+mn-lt"/>
          <a:ea typeface="+mn-ea"/>
          <a:cs typeface="+mn-cs"/>
        </a:defRPr>
      </a:lvl3pPr>
      <a:lvl4pPr marL="1600200" indent="-228600" algn="l" defTabSz="914400" rtl="0" eaLnBrk="1" latinLnBrk="0" hangingPunct="1">
        <a:lnSpc>
          <a:spcPct val="150000"/>
        </a:lnSpc>
        <a:spcBef>
          <a:spcPts val="1500"/>
        </a:spcBef>
        <a:buClr>
          <a:schemeClr val="accent1"/>
        </a:buClr>
        <a:buFont typeface="Arial" panose="020B0604020202020204" pitchFamily="34" charset="0"/>
        <a:buChar char="•"/>
        <a:defRPr sz="1500" kern="1200" spc="150" baseline="0">
          <a:solidFill>
            <a:schemeClr val="bg1"/>
          </a:solidFill>
          <a:latin typeface="+mn-lt"/>
          <a:ea typeface="+mn-ea"/>
          <a:cs typeface="+mn-cs"/>
        </a:defRPr>
      </a:lvl4pPr>
      <a:lvl5pPr marL="2057400" indent="-228600" algn="l" defTabSz="914400" rtl="0" eaLnBrk="1" latinLnBrk="0" hangingPunct="1">
        <a:lnSpc>
          <a:spcPct val="150000"/>
        </a:lnSpc>
        <a:spcBef>
          <a:spcPts val="1500"/>
        </a:spcBef>
        <a:buClr>
          <a:schemeClr val="accent1"/>
        </a:buClr>
        <a:buFont typeface="Arial" panose="020B0604020202020204" pitchFamily="34" charset="0"/>
        <a:buChar char="•"/>
        <a:defRPr sz="1500" kern="1200" spc="150" baseline="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4.tiff"/><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6.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8.tiff"/><Relationship Id="rId5" Type="http://schemas.openxmlformats.org/officeDocument/2006/relationships/image" Target="../media/image7.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6.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6.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6.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6.png"/><Relationship Id="rId5" Type="http://schemas.openxmlformats.org/officeDocument/2006/relationships/image" Target="../media/image1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6.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6.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6.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6.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6.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6.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8FB64E80-675E-6A4A-AF41-D8DE47B3CFE5}"/>
              </a:ext>
              <a:ext uri="{C183D7F6-B498-43B3-948B-1728B52AA6E4}">
                <adec:decorative xmlns:adec="http://schemas.microsoft.com/office/drawing/2017/decorative" val="1"/>
              </a:ext>
            </a:extLst>
          </p:cNvPr>
          <p:cNvPicPr>
            <a:picLocks noGrp="1" noChangeAspect="1"/>
          </p:cNvPicPr>
          <p:nvPr>
            <p:ph type="pic" sz="quarter" idx="14"/>
          </p:nvPr>
        </p:nvPicPr>
        <p:blipFill>
          <a:blip r:embed="rId3" cstate="screen">
            <a:alphaModFix amt="62000"/>
            <a:extLst>
              <a:ext uri="{BEBA8EAE-BF5A-486C-A8C5-ECC9F3942E4B}">
                <a14:imgProps xmlns:a14="http://schemas.microsoft.com/office/drawing/2010/main">
                  <a14:imgLayer r:embed="rId4">
                    <a14:imgEffect>
                      <a14:brightnessContrast bright="-60000"/>
                    </a14:imgEffect>
                  </a14:imgLayer>
                </a14:imgProps>
              </a:ext>
              <a:ext uri="{28A0092B-C50C-407E-A947-70E740481C1C}">
                <a14:useLocalDpi xmlns:a14="http://schemas.microsoft.com/office/drawing/2010/main"/>
              </a:ext>
            </a:extLst>
          </a:blip>
          <a:srcRect/>
          <a:stretch>
            <a:fillRect/>
          </a:stretch>
        </p:blipFill>
        <p:spPr>
          <a:xfrm>
            <a:off x="-9249" y="-4352"/>
            <a:ext cx="12201250" cy="6862352"/>
          </a:xfrm>
        </p:spPr>
      </p:pic>
      <p:pic>
        <p:nvPicPr>
          <p:cNvPr id="13" name="Picture Placeholder 8">
            <a:extLst>
              <a:ext uri="{FF2B5EF4-FFF2-40B4-BE49-F238E27FC236}">
                <a16:creationId xmlns:a16="http://schemas.microsoft.com/office/drawing/2014/main" id="{4D6F1B91-622D-D14D-A2EE-5B2A56BAC075}"/>
              </a:ext>
              <a:ext uri="{C183D7F6-B498-43B3-948B-1728B52AA6E4}">
                <adec:decorative xmlns:adec="http://schemas.microsoft.com/office/drawing/2017/decorative" val="1"/>
              </a:ext>
            </a:extLst>
          </p:cNvPr>
          <p:cNvPicPr>
            <a:picLocks noChangeAspect="1"/>
          </p:cNvPicPr>
          <p:nvPr/>
        </p:nvPicPr>
        <p:blipFill rotWithShape="1">
          <a:blip r:embed="rId5" cstate="screen">
            <a:alphaModFix amt="10000"/>
            <a:extLst>
              <a:ext uri="{28A0092B-C50C-407E-A947-70E740481C1C}">
                <a14:useLocalDpi xmlns:a14="http://schemas.microsoft.com/office/drawing/2010/main"/>
              </a:ext>
            </a:extLst>
          </a:blip>
          <a:srcRect/>
          <a:stretch/>
        </p:blipFill>
        <p:spPr>
          <a:xfrm>
            <a:off x="3090" y="8153"/>
            <a:ext cx="12201250" cy="6862352"/>
          </a:xfrm>
          <a:custGeom>
            <a:avLst/>
            <a:gdLst>
              <a:gd name="connsiteX0" fmla="*/ 0 w 12201250"/>
              <a:gd name="connsiteY0" fmla="*/ 0 h 6862352"/>
              <a:gd name="connsiteX1" fmla="*/ 11376796 w 12201250"/>
              <a:gd name="connsiteY1" fmla="*/ 0 h 6862352"/>
              <a:gd name="connsiteX2" fmla="*/ 12201249 w 12201250"/>
              <a:gd name="connsiteY2" fmla="*/ 824452 h 6862352"/>
              <a:gd name="connsiteX3" fmla="*/ 12201249 w 12201250"/>
              <a:gd name="connsiteY3" fmla="*/ 0 h 6862352"/>
              <a:gd name="connsiteX4" fmla="*/ 12201250 w 12201250"/>
              <a:gd name="connsiteY4" fmla="*/ 0 h 6862352"/>
              <a:gd name="connsiteX5" fmla="*/ 12201250 w 12201250"/>
              <a:gd name="connsiteY5" fmla="*/ 6862352 h 6862352"/>
              <a:gd name="connsiteX6" fmla="*/ 839512 w 12201250"/>
              <a:gd name="connsiteY6" fmla="*/ 6862352 h 6862352"/>
              <a:gd name="connsiteX7" fmla="*/ 9249 w 12201250"/>
              <a:gd name="connsiteY7" fmla="*/ 6032090 h 6862352"/>
              <a:gd name="connsiteX8" fmla="*/ 9249 w 12201250"/>
              <a:gd name="connsiteY8" fmla="*/ 6862352 h 6862352"/>
              <a:gd name="connsiteX9" fmla="*/ 0 w 12201250"/>
              <a:gd name="connsiteY9" fmla="*/ 6862352 h 6862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201250" h="6862352">
                <a:moveTo>
                  <a:pt x="0" y="0"/>
                </a:moveTo>
                <a:lnTo>
                  <a:pt x="11376796" y="0"/>
                </a:lnTo>
                <a:lnTo>
                  <a:pt x="12201249" y="824452"/>
                </a:lnTo>
                <a:lnTo>
                  <a:pt x="12201249" y="0"/>
                </a:lnTo>
                <a:lnTo>
                  <a:pt x="12201250" y="0"/>
                </a:lnTo>
                <a:lnTo>
                  <a:pt x="12201250" y="6862352"/>
                </a:lnTo>
                <a:lnTo>
                  <a:pt x="839512" y="6862352"/>
                </a:lnTo>
                <a:lnTo>
                  <a:pt x="9249" y="6032090"/>
                </a:lnTo>
                <a:lnTo>
                  <a:pt x="9249" y="6862352"/>
                </a:lnTo>
                <a:lnTo>
                  <a:pt x="0" y="6862352"/>
                </a:lnTo>
                <a:close/>
              </a:path>
            </a:pathLst>
          </a:custGeom>
          <a:noFill/>
        </p:spPr>
      </p:pic>
      <p:sp>
        <p:nvSpPr>
          <p:cNvPr id="23" name="Text Placeholder 22">
            <a:extLst>
              <a:ext uri="{FF2B5EF4-FFF2-40B4-BE49-F238E27FC236}">
                <a16:creationId xmlns:a16="http://schemas.microsoft.com/office/drawing/2014/main" id="{2B499F37-632F-694F-948A-C7A79D753D0C}"/>
              </a:ext>
            </a:extLst>
          </p:cNvPr>
          <p:cNvSpPr>
            <a:spLocks noGrp="1"/>
          </p:cNvSpPr>
          <p:nvPr>
            <p:ph type="body" idx="13"/>
          </p:nvPr>
        </p:nvSpPr>
        <p:spPr/>
        <p:txBody>
          <a:bodyPr>
            <a:normAutofit fontScale="47500" lnSpcReduction="20000"/>
          </a:bodyPr>
          <a:lstStyle/>
          <a:p>
            <a:r>
              <a:rPr lang="en-US" altLang="ja-JP" cap="none" dirty="0">
                <a:latin typeface="MingLiU"/>
                <a:ea typeface="MingLiU"/>
              </a:rPr>
              <a:t>STUDENT NAME: Hajar </a:t>
            </a:r>
            <a:r>
              <a:rPr lang="en-US" altLang="ja-JP" cap="none" dirty="0" err="1">
                <a:latin typeface="MingLiU"/>
                <a:ea typeface="MingLiU"/>
              </a:rPr>
              <a:t>Orriti</a:t>
            </a:r>
            <a:endParaRPr lang="en-US" altLang="ja-JP" cap="none" dirty="0" err="1"/>
          </a:p>
          <a:p>
            <a:r>
              <a:rPr lang="en-US" altLang="ja-JP" cap="none">
                <a:latin typeface="MingLiU"/>
                <a:ea typeface="MingLiU"/>
              </a:rPr>
              <a:t>STUDENT ID:2328101</a:t>
            </a:r>
            <a:endParaRPr lang="ja-JP" altLang="en-US" cap="none" dirty="0"/>
          </a:p>
        </p:txBody>
      </p:sp>
      <p:sp>
        <p:nvSpPr>
          <p:cNvPr id="22" name="Title 21">
            <a:extLst>
              <a:ext uri="{FF2B5EF4-FFF2-40B4-BE49-F238E27FC236}">
                <a16:creationId xmlns:a16="http://schemas.microsoft.com/office/drawing/2014/main" id="{DE2D9A8A-5247-6D44-AA02-758207AE1A11}"/>
              </a:ext>
            </a:extLst>
          </p:cNvPr>
          <p:cNvSpPr>
            <a:spLocks noGrp="1"/>
          </p:cNvSpPr>
          <p:nvPr>
            <p:ph type="title"/>
          </p:nvPr>
        </p:nvSpPr>
        <p:spPr>
          <a:xfrm>
            <a:off x="838200" y="209320"/>
            <a:ext cx="7709488" cy="4091784"/>
          </a:xfrm>
        </p:spPr>
        <p:txBody>
          <a:bodyPr/>
          <a:lstStyle/>
          <a:p>
            <a:r>
              <a:rPr lang="en-US" sz="2400" kern="0" dirty="0">
                <a:latin typeface="Times New Roman" panose="02020603050405020304" pitchFamily="18" charset="0"/>
                <a:ea typeface="Times New Roman" panose="02020603050405020304" pitchFamily="18" charset="0"/>
                <a:cs typeface="Times New Roman" panose="02020603050405020304" pitchFamily="18" charset="0"/>
              </a:rPr>
              <a:t>BMHP6027</a:t>
            </a:r>
            <a:br>
              <a:rPr lang="en-US" sz="2400" kern="0" dirty="0">
                <a:latin typeface="Times New Roman" panose="02020603050405020304" pitchFamily="18" charset="0"/>
                <a:ea typeface="Times New Roman" panose="02020603050405020304" pitchFamily="18" charset="0"/>
                <a:cs typeface="Times New Roman" panose="02020603050405020304" pitchFamily="18" charset="0"/>
              </a:rPr>
            </a:br>
            <a:r>
              <a:rPr lang="en-US" sz="2400" kern="0" dirty="0">
                <a:latin typeface="Times New Roman" panose="02020603050405020304" pitchFamily="18" charset="0"/>
                <a:ea typeface="Times New Roman" panose="02020603050405020304" pitchFamily="18" charset="0"/>
                <a:cs typeface="Times New Roman" panose="02020603050405020304" pitchFamily="18" charset="0"/>
              </a:rPr>
              <a:t>Empowering the Older Person</a:t>
            </a:r>
            <a:br>
              <a:rPr lang="en-US" sz="2400" kern="0" dirty="0">
                <a:latin typeface="Times New Roman" panose="02020603050405020304" pitchFamily="18" charset="0"/>
                <a:ea typeface="Times New Roman" panose="02020603050405020304" pitchFamily="18" charset="0"/>
                <a:cs typeface="Times New Roman" panose="02020603050405020304" pitchFamily="18" charset="0"/>
              </a:rPr>
            </a:br>
            <a:r>
              <a:rPr lang="en-US" sz="2400" kern="0" dirty="0">
                <a:latin typeface="Times New Roman" panose="02020603050405020304" pitchFamily="18" charset="0"/>
                <a:ea typeface="Times New Roman" panose="02020603050405020304" pitchFamily="18" charset="0"/>
                <a:cs typeface="Times New Roman" panose="02020603050405020304" pitchFamily="18" charset="0"/>
              </a:rPr>
              <a:t>Component 1: Individual Presentation</a:t>
            </a:r>
            <a:br>
              <a:rPr lang="en-US" sz="3000" kern="0" dirty="0">
                <a:latin typeface="Times New Roman" panose="02020603050405020304" pitchFamily="18" charset="0"/>
                <a:ea typeface="Times New Roman" panose="02020603050405020304" pitchFamily="18" charset="0"/>
                <a:cs typeface="Times New Roman" panose="02020603050405020304" pitchFamily="18" charset="0"/>
              </a:rPr>
            </a:br>
            <a:br>
              <a:rPr lang="en-US" sz="3000" kern="0" dirty="0">
                <a:latin typeface="Times New Roman" panose="02020603050405020304" pitchFamily="18" charset="0"/>
                <a:ea typeface="Times New Roman" panose="02020603050405020304" pitchFamily="18" charset="0"/>
                <a:cs typeface="Times New Roman" panose="02020603050405020304" pitchFamily="18" charset="0"/>
              </a:rPr>
            </a:br>
            <a:r>
              <a:rPr lang="en-PK" sz="3000" kern="0" dirty="0">
                <a:effectLst/>
                <a:latin typeface="Times New Roman" panose="02020603050405020304" pitchFamily="18" charset="0"/>
                <a:ea typeface="Times New Roman" panose="02020603050405020304" pitchFamily="18" charset="0"/>
                <a:cs typeface="Times New Roman" panose="02020603050405020304" pitchFamily="18" charset="0"/>
              </a:rPr>
              <a:t>Empowering the Older Person: Evaluating Care, Support and Technology in the UK</a:t>
            </a:r>
            <a:endParaRPr lang="en-PK" sz="30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cxnSp>
        <p:nvCxnSpPr>
          <p:cNvPr id="24" name="Straight Connector 23">
            <a:extLst>
              <a:ext uri="{FF2B5EF4-FFF2-40B4-BE49-F238E27FC236}">
                <a16:creationId xmlns:a16="http://schemas.microsoft.com/office/drawing/2014/main" id="{B9B1A04B-6BC3-D643-85AB-06635BAA9D6C}"/>
              </a:ext>
              <a:ext uri="{C183D7F6-B498-43B3-948B-1728B52AA6E4}">
                <adec:decorative xmlns:adec="http://schemas.microsoft.com/office/drawing/2017/decorative" val="1"/>
              </a:ext>
            </a:extLst>
          </p:cNvPr>
          <p:cNvCxnSpPr>
            <a:cxnSpLocks/>
          </p:cNvCxnSpPr>
          <p:nvPr/>
        </p:nvCxnSpPr>
        <p:spPr>
          <a:xfrm>
            <a:off x="-9250" y="5401053"/>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3A6FEDB-5D57-B342-8D7B-927F5879847D}"/>
              </a:ext>
              <a:ext uri="{C183D7F6-B498-43B3-948B-1728B52AA6E4}">
                <adec:decorative xmlns:adec="http://schemas.microsoft.com/office/drawing/2017/decorative" val="1"/>
              </a:ext>
            </a:extLst>
          </p:cNvPr>
          <p:cNvCxnSpPr>
            <a:cxnSpLocks/>
          </p:cNvCxnSpPr>
          <p:nvPr/>
        </p:nvCxnSpPr>
        <p:spPr>
          <a:xfrm>
            <a:off x="10801316" y="-26353"/>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15" name="Oval 22">
            <a:extLst>
              <a:ext uri="{FF2B5EF4-FFF2-40B4-BE49-F238E27FC236}">
                <a16:creationId xmlns:a16="http://schemas.microsoft.com/office/drawing/2014/main" id="{07285DAF-4CC1-E142-B7FA-4D3950873771}"/>
              </a:ext>
              <a:ext uri="{C183D7F6-B498-43B3-948B-1728B52AA6E4}">
                <adec:decorative xmlns:adec="http://schemas.microsoft.com/office/drawing/2017/decorative" val="1"/>
              </a:ext>
            </a:extLst>
          </p:cNvPr>
          <p:cNvSpPr/>
          <p:nvPr/>
        </p:nvSpPr>
        <p:spPr>
          <a:xfrm rot="16200000">
            <a:off x="6112319" y="-966242"/>
            <a:ext cx="16233" cy="10564464"/>
          </a:xfrm>
          <a:prstGeom prst="rect">
            <a:avLst/>
          </a:prstGeom>
          <a:gradFill>
            <a:gsLst>
              <a:gs pos="0">
                <a:schemeClr val="accent1"/>
              </a:gs>
              <a:gs pos="99000">
                <a:schemeClr val="accent1">
                  <a:alpha val="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278701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Content Placeholder 17">
            <a:extLst>
              <a:ext uri="{FF2B5EF4-FFF2-40B4-BE49-F238E27FC236}">
                <a16:creationId xmlns:a16="http://schemas.microsoft.com/office/drawing/2014/main" id="{F451EBE7-64A3-7E40-8C33-3C01E8EBABD2}"/>
              </a:ext>
            </a:extLst>
          </p:cNvPr>
          <p:cNvSpPr>
            <a:spLocks noGrp="1"/>
          </p:cNvSpPr>
          <p:nvPr>
            <p:ph idx="4294967295"/>
          </p:nvPr>
        </p:nvSpPr>
        <p:spPr>
          <a:xfrm>
            <a:off x="830263" y="1266516"/>
            <a:ext cx="5265737" cy="4495765"/>
          </a:xfrm>
        </p:spPr>
        <p:txBody>
          <a:bodyPr/>
          <a:lstStyle/>
          <a:p>
            <a:r>
              <a:rPr lang="en-PK" sz="1800" kern="0"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Ageing is a multi-dimensional, lifelong process.</a:t>
            </a:r>
            <a:endParaRPr lang="en-PK" sz="1800" kern="100" dirty="0">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Biological, psychological and social factors work in conjunction with each other.</a:t>
            </a:r>
            <a:endParaRPr lang="en-PK" sz="1800" kern="100" dirty="0">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Functional ability is a key part </a:t>
            </a:r>
            <a:r>
              <a:rPr lang="en-US" sz="1800" kern="0"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of</a:t>
            </a:r>
            <a:r>
              <a:rPr lang="en-PK" sz="1800" kern="0"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 healthy ageing.</a:t>
            </a:r>
            <a:endParaRPr lang="en-PK" sz="1800" kern="100" dirty="0">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Focus: care, empowerment, policy and technology (WHO, 2020; NICE, 2015)</a:t>
            </a:r>
            <a:endParaRPr lang="en-PK" sz="1800" kern="100" dirty="0">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11" name="Title 10">
            <a:extLst>
              <a:ext uri="{FF2B5EF4-FFF2-40B4-BE49-F238E27FC236}">
                <a16:creationId xmlns:a16="http://schemas.microsoft.com/office/drawing/2014/main" id="{010FB232-4CB4-C34D-A688-C51B6E7CD2CF}"/>
              </a:ext>
            </a:extLst>
          </p:cNvPr>
          <p:cNvSpPr>
            <a:spLocks noGrp="1"/>
          </p:cNvSpPr>
          <p:nvPr>
            <p:ph type="title"/>
          </p:nvPr>
        </p:nvSpPr>
        <p:spPr>
          <a:xfrm>
            <a:off x="830269" y="168721"/>
            <a:ext cx="10523531" cy="583800"/>
          </a:xfrm>
        </p:spPr>
        <p:txBody>
          <a:bodyPr>
            <a:normAutofit/>
          </a:bodyPr>
          <a:lstStyle/>
          <a:p>
            <a:r>
              <a:rPr lang="en-US" dirty="0"/>
              <a:t>Introduction</a:t>
            </a:r>
          </a:p>
        </p:txBody>
      </p:sp>
      <p:pic>
        <p:nvPicPr>
          <p:cNvPr id="2" name="Picture 1">
            <a:extLst>
              <a:ext uri="{FF2B5EF4-FFF2-40B4-BE49-F238E27FC236}">
                <a16:creationId xmlns:a16="http://schemas.microsoft.com/office/drawing/2014/main" id="{34511B4B-ABDB-9741-2A04-B9CECB83DD0D}"/>
              </a:ext>
            </a:extLst>
          </p:cNvPr>
          <p:cNvPicPr>
            <a:picLocks noChangeAspect="1"/>
          </p:cNvPicPr>
          <p:nvPr/>
        </p:nvPicPr>
        <p:blipFill>
          <a:blip r:embed="rId5"/>
          <a:stretch>
            <a:fillRect/>
          </a:stretch>
        </p:blipFill>
        <p:spPr>
          <a:xfrm>
            <a:off x="6390024" y="1266516"/>
            <a:ext cx="5265737" cy="4442967"/>
          </a:xfrm>
          <a:prstGeom prst="rect">
            <a:avLst/>
          </a:prstGeom>
        </p:spPr>
      </p:pic>
      <p:sp>
        <p:nvSpPr>
          <p:cNvPr id="4" name="TextBox 3">
            <a:extLst>
              <a:ext uri="{FF2B5EF4-FFF2-40B4-BE49-F238E27FC236}">
                <a16:creationId xmlns:a16="http://schemas.microsoft.com/office/drawing/2014/main" id="{52AB5106-89E2-9EE6-70B3-3911722AFE65}"/>
              </a:ext>
            </a:extLst>
          </p:cNvPr>
          <p:cNvSpPr txBox="1"/>
          <p:nvPr/>
        </p:nvSpPr>
        <p:spPr>
          <a:xfrm>
            <a:off x="6553200" y="5760471"/>
            <a:ext cx="511712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ea typeface="Meiryo UI"/>
              </a:rPr>
              <a:t>(Shutterstock,2020)</a:t>
            </a:r>
          </a:p>
        </p:txBody>
      </p:sp>
      <p:pic>
        <p:nvPicPr>
          <p:cNvPr id="6" name="Audio 5">
            <a:hlinkClick r:id="" action="ppaction://media"/>
            <a:extLst>
              <a:ext uri="{FF2B5EF4-FFF2-40B4-BE49-F238E27FC236}">
                <a16:creationId xmlns:a16="http://schemas.microsoft.com/office/drawing/2014/main" id="{24DC66C7-8334-5BDA-7610-C28DAF464A9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37936526"/>
      </p:ext>
    </p:extLst>
  </p:cSld>
  <p:clrMapOvr>
    <a:masterClrMapping/>
  </p:clrMapOvr>
  <mc:AlternateContent xmlns:mc="http://schemas.openxmlformats.org/markup-compatibility/2006">
    <mc:Choice xmlns:p14="http://schemas.microsoft.com/office/powerpoint/2010/main" Requires="p14">
      <p:transition spd="slow" p14:dur="2000" advTm="95134"/>
    </mc:Choice>
    <mc:Fallback>
      <p:transition spd="slow" advTm="951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25" descr="A picture containing cable, connector, red">
            <a:extLst>
              <a:ext uri="{FF2B5EF4-FFF2-40B4-BE49-F238E27FC236}">
                <a16:creationId xmlns:a16="http://schemas.microsoft.com/office/drawing/2014/main" id="{62BA7BC3-92EE-1A48-9C9C-3DB49A92B738}"/>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a:ext>
            </a:extLst>
          </a:blip>
          <a:srcRect/>
          <a:stretch/>
        </p:blipFill>
        <p:spPr>
          <a:xfrm>
            <a:off x="0" y="0"/>
            <a:ext cx="12192000" cy="6858000"/>
          </a:xfrm>
          <a:solidFill>
            <a:schemeClr val="bg1"/>
          </a:solidFill>
        </p:spPr>
      </p:pic>
      <p:pic>
        <p:nvPicPr>
          <p:cNvPr id="9" name="Picture 8">
            <a:extLst>
              <a:ext uri="{FF2B5EF4-FFF2-40B4-BE49-F238E27FC236}">
                <a16:creationId xmlns:a16="http://schemas.microsoft.com/office/drawing/2014/main" id="{B2DE8458-290E-F74E-88EF-CC9B0D6267A1}"/>
              </a:ext>
              <a:ext uri="{C183D7F6-B498-43B3-948B-1728B52AA6E4}">
                <adec:decorative xmlns:adec="http://schemas.microsoft.com/office/drawing/2017/decorative" val="1"/>
              </a:ext>
            </a:extLst>
          </p:cNvPr>
          <p:cNvPicPr>
            <a:picLocks noChangeAspect="1"/>
          </p:cNvPicPr>
          <p:nvPr/>
        </p:nvPicPr>
        <p:blipFill rotWithShape="1">
          <a:blip r:embed="rId6" cstate="screen">
            <a:alphaModFix amt="10000"/>
            <a:extLst>
              <a:ext uri="{28A0092B-C50C-407E-A947-70E740481C1C}">
                <a14:useLocalDpi xmlns:a14="http://schemas.microsoft.com/office/drawing/2010/main"/>
              </a:ext>
            </a:extLst>
          </a:blip>
          <a:srcRect r="-5"/>
          <a:stretch/>
        </p:blipFill>
        <p:spPr>
          <a:xfrm>
            <a:off x="4419600" y="1911927"/>
            <a:ext cx="7772400" cy="4946073"/>
          </a:xfrm>
          <a:prstGeom prst="rect">
            <a:avLst/>
          </a:prstGeom>
          <a:solidFill>
            <a:schemeClr val="tx1"/>
          </a:solidFill>
        </p:spPr>
      </p:pic>
      <p:sp>
        <p:nvSpPr>
          <p:cNvPr id="10" name="Right Triangle 9">
            <a:extLst>
              <a:ext uri="{FF2B5EF4-FFF2-40B4-BE49-F238E27FC236}">
                <a16:creationId xmlns:a16="http://schemas.microsoft.com/office/drawing/2014/main" id="{B1537400-0358-1343-B656-C2349896C2B3}"/>
              </a:ext>
              <a:ext uri="{C183D7F6-B498-43B3-948B-1728B52AA6E4}">
                <adec:decorative xmlns:adec="http://schemas.microsoft.com/office/drawing/2017/decorative" val="1"/>
              </a:ext>
            </a:extLst>
          </p:cNvPr>
          <p:cNvSpPr/>
          <p:nvPr/>
        </p:nvSpPr>
        <p:spPr>
          <a:xfrm>
            <a:off x="4404360" y="6070600"/>
            <a:ext cx="848217" cy="787400"/>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sp>
        <p:nvSpPr>
          <p:cNvPr id="12" name="Oval 22">
            <a:extLst>
              <a:ext uri="{FF2B5EF4-FFF2-40B4-BE49-F238E27FC236}">
                <a16:creationId xmlns:a16="http://schemas.microsoft.com/office/drawing/2014/main" id="{B41DA7E1-048D-BF4A-8246-F0AB8C7885A8}"/>
              </a:ext>
              <a:ext uri="{C183D7F6-B498-43B3-948B-1728B52AA6E4}">
                <adec:decorative xmlns:adec="http://schemas.microsoft.com/office/drawing/2017/decorative" val="1"/>
              </a:ext>
            </a:extLst>
          </p:cNvPr>
          <p:cNvSpPr/>
          <p:nvPr/>
        </p:nvSpPr>
        <p:spPr>
          <a:xfrm rot="16200000" flipH="1">
            <a:off x="6150843" y="2338331"/>
            <a:ext cx="208460" cy="1869849"/>
          </a:xfrm>
          <a:prstGeom prst="rect">
            <a:avLst/>
          </a:prstGeom>
          <a:gradFill>
            <a:gsLst>
              <a:gs pos="0">
                <a:schemeClr val="accent1"/>
              </a:gs>
              <a:gs pos="99000">
                <a:schemeClr val="accent1">
                  <a:alpha val="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ight Triangle 12">
            <a:extLst>
              <a:ext uri="{FF2B5EF4-FFF2-40B4-BE49-F238E27FC236}">
                <a16:creationId xmlns:a16="http://schemas.microsoft.com/office/drawing/2014/main" id="{6C58813B-26BB-8549-A635-0966C79A0664}"/>
              </a:ext>
              <a:ext uri="{C183D7F6-B498-43B3-948B-1728B52AA6E4}">
                <adec:decorative xmlns:adec="http://schemas.microsoft.com/office/drawing/2017/decorative" val="1"/>
              </a:ext>
            </a:extLst>
          </p:cNvPr>
          <p:cNvSpPr/>
          <p:nvPr/>
        </p:nvSpPr>
        <p:spPr>
          <a:xfrm rot="10800000">
            <a:off x="11361737" y="1896738"/>
            <a:ext cx="830263" cy="83026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US" dirty="0"/>
          </a:p>
        </p:txBody>
      </p:sp>
      <p:cxnSp>
        <p:nvCxnSpPr>
          <p:cNvPr id="14" name="Straight Connector 13">
            <a:extLst>
              <a:ext uri="{FF2B5EF4-FFF2-40B4-BE49-F238E27FC236}">
                <a16:creationId xmlns:a16="http://schemas.microsoft.com/office/drawing/2014/main" id="{D4CC38B3-E784-6745-B78F-8AB1641B680E}"/>
              </a:ext>
              <a:ext uri="{C183D7F6-B498-43B3-948B-1728B52AA6E4}">
                <adec:decorative xmlns:adec="http://schemas.microsoft.com/office/drawing/2017/decorative" val="1"/>
              </a:ext>
            </a:extLst>
          </p:cNvPr>
          <p:cNvCxnSpPr>
            <a:cxnSpLocks/>
          </p:cNvCxnSpPr>
          <p:nvPr/>
        </p:nvCxnSpPr>
        <p:spPr>
          <a:xfrm>
            <a:off x="4465264" y="5380271"/>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4A75E66-4D82-114E-B2C1-2D90AA8B94E5}"/>
              </a:ext>
              <a:ext uri="{C183D7F6-B498-43B3-948B-1728B52AA6E4}">
                <adec:decorative xmlns:adec="http://schemas.microsoft.com/office/drawing/2017/decorative" val="1"/>
              </a:ext>
            </a:extLst>
          </p:cNvPr>
          <p:cNvCxnSpPr>
            <a:cxnSpLocks/>
          </p:cNvCxnSpPr>
          <p:nvPr/>
        </p:nvCxnSpPr>
        <p:spPr>
          <a:xfrm>
            <a:off x="10796401" y="1874737"/>
            <a:ext cx="1395599" cy="1441414"/>
          </a:xfrm>
          <a:prstGeom prst="line">
            <a:avLst/>
          </a:prstGeom>
          <a:ln>
            <a:solidFill>
              <a:schemeClr val="bg1"/>
            </a:solidFill>
            <a:prstDash val="dash"/>
          </a:ln>
        </p:spPr>
        <p:style>
          <a:lnRef idx="1">
            <a:schemeClr val="accent1"/>
          </a:lnRef>
          <a:fillRef idx="0">
            <a:schemeClr val="accent1"/>
          </a:fillRef>
          <a:effectRef idx="0">
            <a:schemeClr val="accent1"/>
          </a:effectRef>
          <a:fontRef idx="minor">
            <a:schemeClr val="tx1"/>
          </a:fontRef>
        </p:style>
      </p:cxnSp>
      <p:sp>
        <p:nvSpPr>
          <p:cNvPr id="18" name="Content Placeholder 17">
            <a:extLst>
              <a:ext uri="{FF2B5EF4-FFF2-40B4-BE49-F238E27FC236}">
                <a16:creationId xmlns:a16="http://schemas.microsoft.com/office/drawing/2014/main" id="{F451EBE7-64A3-7E40-8C33-3C01E8EBABD2}"/>
              </a:ext>
            </a:extLst>
          </p:cNvPr>
          <p:cNvSpPr>
            <a:spLocks noGrp="1"/>
          </p:cNvSpPr>
          <p:nvPr>
            <p:ph idx="4294967295"/>
          </p:nvPr>
        </p:nvSpPr>
        <p:spPr>
          <a:xfrm>
            <a:off x="5312209" y="3530253"/>
            <a:ext cx="6049528" cy="2826095"/>
          </a:xfrm>
        </p:spPr>
        <p:txBody>
          <a:bodyPr>
            <a:normAutofit/>
          </a:bodyPr>
          <a:lstStyle/>
          <a:p>
            <a:r>
              <a:rPr lang="en-PK" sz="1200" kern="0" dirty="0">
                <a:effectLst/>
                <a:latin typeface="Times New Roman" panose="02020603050405020304" pitchFamily="18" charset="0"/>
                <a:ea typeface="Times New Roman" panose="02020603050405020304" pitchFamily="18" charset="0"/>
                <a:cs typeface="Times New Roman" panose="02020603050405020304" pitchFamily="18" charset="0"/>
              </a:rPr>
              <a:t>Demand for health and social care rises with the ageing of the population.</a:t>
            </a:r>
            <a:endParaRPr lang="en-PK"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200" kern="0" dirty="0">
                <a:effectLst/>
                <a:latin typeface="Times New Roman" panose="02020603050405020304" pitchFamily="18" charset="0"/>
                <a:ea typeface="Times New Roman" panose="02020603050405020304" pitchFamily="18" charset="0"/>
                <a:cs typeface="Times New Roman" panose="02020603050405020304" pitchFamily="18" charset="0"/>
              </a:rPr>
              <a:t>Needs are related to mobility, nutrition, personal care and emotional wellbeing.</a:t>
            </a:r>
            <a:endParaRPr lang="en-PK"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200" kern="0" dirty="0">
                <a:effectLst/>
                <a:latin typeface="Times New Roman" panose="02020603050405020304" pitchFamily="18" charset="0"/>
                <a:ea typeface="Times New Roman" panose="02020603050405020304" pitchFamily="18" charset="0"/>
                <a:cs typeface="Times New Roman" panose="02020603050405020304" pitchFamily="18" charset="0"/>
              </a:rPr>
              <a:t>Loneliness and bereavement may impact quality of life.</a:t>
            </a:r>
            <a:endParaRPr lang="en-PK" sz="12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200" kern="0" dirty="0">
                <a:effectLst/>
                <a:latin typeface="Times New Roman" panose="02020603050405020304" pitchFamily="18" charset="0"/>
                <a:ea typeface="Times New Roman" panose="02020603050405020304" pitchFamily="18" charset="0"/>
                <a:cs typeface="Times New Roman" panose="02020603050405020304" pitchFamily="18" charset="0"/>
              </a:rPr>
              <a:t>Services need to be based on individuals' needs, not on stereotypes (ONS, 2022; WHO, 2020; CQC, 2025)</a:t>
            </a:r>
            <a:endParaRPr lang="en-PK" sz="12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11" name="Title 10">
            <a:extLst>
              <a:ext uri="{FF2B5EF4-FFF2-40B4-BE49-F238E27FC236}">
                <a16:creationId xmlns:a16="http://schemas.microsoft.com/office/drawing/2014/main" id="{010FB232-4CB4-C34D-A688-C51B6E7CD2CF}"/>
              </a:ext>
            </a:extLst>
          </p:cNvPr>
          <p:cNvSpPr>
            <a:spLocks noGrp="1"/>
          </p:cNvSpPr>
          <p:nvPr>
            <p:ph type="title"/>
          </p:nvPr>
        </p:nvSpPr>
        <p:spPr/>
        <p:txBody>
          <a:bodyPr/>
          <a:lstStyle/>
          <a:p>
            <a:r>
              <a:rPr lang="en-US" dirty="0"/>
              <a:t>The </a:t>
            </a:r>
            <a:r>
              <a:rPr lang="en-US" dirty="0" err="1"/>
              <a:t>Ageing</a:t>
            </a:r>
            <a:r>
              <a:rPr lang="en-US" dirty="0"/>
              <a:t> Population: Setting the Scene </a:t>
            </a:r>
          </a:p>
        </p:txBody>
      </p:sp>
      <p:pic>
        <p:nvPicPr>
          <p:cNvPr id="4" name="Audio 3">
            <a:hlinkClick r:id="" action="ppaction://media"/>
            <a:extLst>
              <a:ext uri="{FF2B5EF4-FFF2-40B4-BE49-F238E27FC236}">
                <a16:creationId xmlns:a16="http://schemas.microsoft.com/office/drawing/2014/main" id="{AC266A71-A1B0-B0F1-7C79-C072AE26F21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404460"/>
      </p:ext>
    </p:extLst>
  </p:cSld>
  <p:clrMapOvr>
    <a:masterClrMapping/>
  </p:clrMapOvr>
  <mc:AlternateContent xmlns:mc="http://schemas.openxmlformats.org/markup-compatibility/2006">
    <mc:Choice xmlns:p14="http://schemas.microsoft.com/office/powerpoint/2010/main" Requires="p14">
      <p:transition spd="slow" p14:dur="2000" advTm="121188"/>
    </mc:Choice>
    <mc:Fallback>
      <p:transition spd="slow" advTm="1211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Content Placeholder 17">
            <a:extLst>
              <a:ext uri="{FF2B5EF4-FFF2-40B4-BE49-F238E27FC236}">
                <a16:creationId xmlns:a16="http://schemas.microsoft.com/office/drawing/2014/main" id="{F451EBE7-64A3-7E40-8C33-3C01E8EBABD2}"/>
              </a:ext>
            </a:extLst>
          </p:cNvPr>
          <p:cNvSpPr>
            <a:spLocks noGrp="1"/>
          </p:cNvSpPr>
          <p:nvPr>
            <p:ph idx="4294967295"/>
          </p:nvPr>
        </p:nvSpPr>
        <p:spPr>
          <a:xfrm>
            <a:off x="830263" y="1266516"/>
            <a:ext cx="4862614" cy="4495765"/>
          </a:xfrm>
        </p:spPr>
        <p:txBody>
          <a:bodyPr>
            <a:normAutofit/>
          </a:bodyPr>
          <a:lstStyle/>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Activity theory: participation is meaningful</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well-being</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 develops.</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Continuity Theory: Routines are familiar and maintain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one’s</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 identity.</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Withdrawal can be seen as a personal decision and/or a social process of exclusion (disengagement theory).</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Use theories flexibly to personal preference (WHO, 2020; NICE, 2018)</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11" name="Title 10">
            <a:extLst>
              <a:ext uri="{FF2B5EF4-FFF2-40B4-BE49-F238E27FC236}">
                <a16:creationId xmlns:a16="http://schemas.microsoft.com/office/drawing/2014/main" id="{010FB232-4CB4-C34D-A688-C51B6E7CD2CF}"/>
              </a:ext>
            </a:extLst>
          </p:cNvPr>
          <p:cNvSpPr>
            <a:spLocks noGrp="1"/>
          </p:cNvSpPr>
          <p:nvPr>
            <p:ph type="title"/>
          </p:nvPr>
        </p:nvSpPr>
        <p:spPr>
          <a:xfrm>
            <a:off x="830269" y="168721"/>
            <a:ext cx="4858575" cy="679578"/>
          </a:xfrm>
        </p:spPr>
        <p:txBody>
          <a:bodyPr/>
          <a:lstStyle/>
          <a:p>
            <a:r>
              <a:rPr lang="en-US" dirty="0"/>
              <a:t>Theoretical Frameworks of </a:t>
            </a:r>
            <a:r>
              <a:rPr lang="en-US" dirty="0" err="1"/>
              <a:t>Ageing</a:t>
            </a:r>
            <a:endParaRPr lang="en-US" dirty="0"/>
          </a:p>
        </p:txBody>
      </p:sp>
      <p:pic>
        <p:nvPicPr>
          <p:cNvPr id="29" name="Picture Placeholder 28">
            <a:extLst>
              <a:ext uri="{FF2B5EF4-FFF2-40B4-BE49-F238E27FC236}">
                <a16:creationId xmlns:a16="http://schemas.microsoft.com/office/drawing/2014/main" id="{4030AF8A-8228-F343-BEC1-75F9E008905F}"/>
              </a:ext>
              <a:ext uri="{C183D7F6-B498-43B3-948B-1728B52AA6E4}">
                <adec:decorative xmlns:adec="http://schemas.microsoft.com/office/drawing/2017/decorative" val="1"/>
              </a:ext>
            </a:extLst>
          </p:cNvPr>
          <p:cNvPicPr>
            <a:picLocks noGrp="1" noChangeAspect="1"/>
          </p:cNvPicPr>
          <p:nvPr>
            <p:ph type="pic" sz="quarter" idx="14"/>
          </p:nvPr>
        </p:nvPicPr>
        <p:blipFill>
          <a:blip r:embed="rId5" cstate="screen">
            <a:extLst>
              <a:ext uri="{28A0092B-C50C-407E-A947-70E740481C1C}">
                <a14:useLocalDpi xmlns:a14="http://schemas.microsoft.com/office/drawing/2010/main"/>
              </a:ext>
            </a:extLst>
          </a:blip>
          <a:srcRect/>
          <a:stretch>
            <a:fillRect/>
          </a:stretch>
        </p:blipFill>
        <p:spPr/>
      </p:pic>
      <p:pic>
        <p:nvPicPr>
          <p:cNvPr id="8" name="Picture 7">
            <a:extLst>
              <a:ext uri="{FF2B5EF4-FFF2-40B4-BE49-F238E27FC236}">
                <a16:creationId xmlns:a16="http://schemas.microsoft.com/office/drawing/2014/main" id="{77A82A91-3B5B-1C1F-B947-74765D914B4D}"/>
              </a:ext>
            </a:extLst>
          </p:cNvPr>
          <p:cNvPicPr>
            <a:picLocks noChangeAspect="1"/>
          </p:cNvPicPr>
          <p:nvPr/>
        </p:nvPicPr>
        <p:blipFill>
          <a:blip r:embed="rId6"/>
          <a:stretch>
            <a:fillRect/>
          </a:stretch>
        </p:blipFill>
        <p:spPr>
          <a:xfrm>
            <a:off x="7285497" y="2013648"/>
            <a:ext cx="4259930" cy="2826352"/>
          </a:xfrm>
          <a:prstGeom prst="rect">
            <a:avLst/>
          </a:prstGeom>
        </p:spPr>
      </p:pic>
      <p:pic>
        <p:nvPicPr>
          <p:cNvPr id="3" name="Audio 2">
            <a:hlinkClick r:id="" action="ppaction://media"/>
            <a:extLst>
              <a:ext uri="{FF2B5EF4-FFF2-40B4-BE49-F238E27FC236}">
                <a16:creationId xmlns:a16="http://schemas.microsoft.com/office/drawing/2014/main" id="{74937290-D351-9397-BE3A-EBFB2475FC0B}"/>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8354810"/>
      </p:ext>
    </p:extLst>
  </p:cSld>
  <p:clrMapOvr>
    <a:masterClrMapping/>
  </p:clrMapOvr>
  <mc:AlternateContent xmlns:mc="http://schemas.openxmlformats.org/markup-compatibility/2006">
    <mc:Choice xmlns:p14="http://schemas.microsoft.com/office/powerpoint/2010/main" Requires="p14">
      <p:transition spd="slow" p14:dur="2000" advTm="114795"/>
    </mc:Choice>
    <mc:Fallback>
      <p:transition spd="slow" advTm="1147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B6C32-A61A-4511-A893-C906C3EB842B}"/>
              </a:ext>
            </a:extLst>
          </p:cNvPr>
          <p:cNvSpPr>
            <a:spLocks noGrp="1"/>
          </p:cNvSpPr>
          <p:nvPr>
            <p:ph type="title"/>
          </p:nvPr>
        </p:nvSpPr>
        <p:spPr/>
        <p:txBody>
          <a:bodyPr/>
          <a:lstStyle/>
          <a:p>
            <a:r>
              <a:rPr lang="en-US" dirty="0"/>
              <a:t>Policy and Legislation</a:t>
            </a:r>
          </a:p>
        </p:txBody>
      </p:sp>
      <p:sp>
        <p:nvSpPr>
          <p:cNvPr id="5" name="Content Placeholder 4">
            <a:extLst>
              <a:ext uri="{FF2B5EF4-FFF2-40B4-BE49-F238E27FC236}">
                <a16:creationId xmlns:a16="http://schemas.microsoft.com/office/drawing/2014/main" id="{5726402B-92BD-6AD3-1BB8-D43E3D5CC9C5}"/>
              </a:ext>
            </a:extLst>
          </p:cNvPr>
          <p:cNvSpPr>
            <a:spLocks noGrp="1"/>
          </p:cNvSpPr>
          <p:nvPr>
            <p:ph sz="quarter" idx="10"/>
          </p:nvPr>
        </p:nvSpPr>
        <p:spPr>
          <a:xfrm>
            <a:off x="830263" y="1266825"/>
            <a:ext cx="4769282" cy="4495800"/>
          </a:xfrm>
        </p:spPr>
        <p:txBody>
          <a:bodyPr/>
          <a:lstStyle/>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Care Act 2014: Wellbeing, prevention and personalised support in England.</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Equality Act 2010:  Protection from unlawful discrimination.</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National Health Service (NHS) Long Term Plan: Prevention, Community Care and Digital Services.</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32239B1B-9713-7F7A-1C8D-5D505326F2A0}"/>
              </a:ext>
            </a:extLst>
          </p:cNvPr>
          <p:cNvPicPr>
            <a:picLocks noChangeAspect="1"/>
          </p:cNvPicPr>
          <p:nvPr/>
        </p:nvPicPr>
        <p:blipFill>
          <a:blip r:embed="rId5"/>
          <a:stretch>
            <a:fillRect/>
          </a:stretch>
        </p:blipFill>
        <p:spPr>
          <a:xfrm>
            <a:off x="7314048" y="460621"/>
            <a:ext cx="2961407" cy="1729007"/>
          </a:xfrm>
          <a:prstGeom prst="rect">
            <a:avLst/>
          </a:prstGeom>
        </p:spPr>
      </p:pic>
      <p:pic>
        <p:nvPicPr>
          <p:cNvPr id="7" name="Picture 6">
            <a:extLst>
              <a:ext uri="{FF2B5EF4-FFF2-40B4-BE49-F238E27FC236}">
                <a16:creationId xmlns:a16="http://schemas.microsoft.com/office/drawing/2014/main" id="{F740722E-B2FA-72F6-AA10-DD181FA53102}"/>
              </a:ext>
            </a:extLst>
          </p:cNvPr>
          <p:cNvPicPr>
            <a:picLocks noChangeAspect="1"/>
          </p:cNvPicPr>
          <p:nvPr/>
        </p:nvPicPr>
        <p:blipFill>
          <a:blip r:embed="rId6"/>
          <a:stretch>
            <a:fillRect/>
          </a:stretch>
        </p:blipFill>
        <p:spPr>
          <a:xfrm>
            <a:off x="6968945" y="2335898"/>
            <a:ext cx="3768327" cy="4409819"/>
          </a:xfrm>
          <a:prstGeom prst="rect">
            <a:avLst/>
          </a:prstGeom>
        </p:spPr>
      </p:pic>
      <p:pic>
        <p:nvPicPr>
          <p:cNvPr id="4" name="Audio 3">
            <a:hlinkClick r:id="" action="ppaction://media"/>
            <a:extLst>
              <a:ext uri="{FF2B5EF4-FFF2-40B4-BE49-F238E27FC236}">
                <a16:creationId xmlns:a16="http://schemas.microsoft.com/office/drawing/2014/main" id="{043F50C3-4F65-D2BD-9322-5303A1D5033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28365769"/>
      </p:ext>
    </p:extLst>
  </p:cSld>
  <p:clrMapOvr>
    <a:masterClrMapping/>
  </p:clrMapOvr>
  <mc:AlternateContent xmlns:mc="http://schemas.openxmlformats.org/markup-compatibility/2006">
    <mc:Choice xmlns:p14="http://schemas.microsoft.com/office/powerpoint/2010/main" Requires="p14">
      <p:transition spd="slow" p14:dur="2000" advTm="123064"/>
    </mc:Choice>
    <mc:Fallback>
      <p:transition spd="slow" advTm="1230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2627AE97-340B-E245-B9C6-A4E8743E1340}"/>
              </a:ext>
            </a:extLst>
          </p:cNvPr>
          <p:cNvSpPr>
            <a:spLocks noGrp="1"/>
          </p:cNvSpPr>
          <p:nvPr>
            <p:ph type="title"/>
          </p:nvPr>
        </p:nvSpPr>
        <p:spPr/>
        <p:txBody>
          <a:bodyPr/>
          <a:lstStyle/>
          <a:p>
            <a:r>
              <a:rPr lang="en-US" altLang="ja-JP" dirty="0"/>
              <a:t>Present Health and Social Care Provision</a:t>
            </a:r>
          </a:p>
        </p:txBody>
      </p:sp>
      <p:sp>
        <p:nvSpPr>
          <p:cNvPr id="16" name="Content Placeholder 15">
            <a:extLst>
              <a:ext uri="{FF2B5EF4-FFF2-40B4-BE49-F238E27FC236}">
                <a16:creationId xmlns:a16="http://schemas.microsoft.com/office/drawing/2014/main" id="{3017211D-9C44-B641-A078-4EA6FEE3BBF9}"/>
              </a:ext>
            </a:extLst>
          </p:cNvPr>
          <p:cNvSpPr>
            <a:spLocks noGrp="1"/>
          </p:cNvSpPr>
          <p:nvPr>
            <p:ph sz="half" idx="4294967295"/>
          </p:nvPr>
        </p:nvSpPr>
        <p:spPr>
          <a:xfrm>
            <a:off x="838201" y="2474615"/>
            <a:ext cx="9754754" cy="3093953"/>
          </a:xfrm>
        </p:spPr>
        <p:txBody>
          <a:bodyPr>
            <a:normAutofit/>
          </a:bodyPr>
          <a:lstStyle/>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General practice, community nursing and rehabilitation.</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Assessments by local authorities and commissioned social care.</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Voluntary organisations, day services and carer support.</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Timely access and coordination continue to be challenges (CQC, 2025; NICE, 2015)</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3" name="Audio 2">
            <a:hlinkClick r:id="" action="ppaction://media"/>
            <a:extLst>
              <a:ext uri="{FF2B5EF4-FFF2-40B4-BE49-F238E27FC236}">
                <a16:creationId xmlns:a16="http://schemas.microsoft.com/office/drawing/2014/main" id="{3648A7F0-7618-9C8C-F865-26FF0D9B0E7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76961989"/>
      </p:ext>
    </p:extLst>
  </p:cSld>
  <p:clrMapOvr>
    <a:masterClrMapping/>
  </p:clrMapOvr>
  <mc:AlternateContent xmlns:mc="http://schemas.openxmlformats.org/markup-compatibility/2006">
    <mc:Choice xmlns:p14="http://schemas.microsoft.com/office/powerpoint/2010/main" Requires="p14">
      <p:transition spd="slow" p14:dur="2000" advTm="122527"/>
    </mc:Choice>
    <mc:Fallback>
      <p:transition spd="slow" advTm="1225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895DC-1337-28C8-8617-BB3195DD9545}"/>
              </a:ext>
            </a:extLst>
          </p:cNvPr>
          <p:cNvSpPr>
            <a:spLocks noGrp="1"/>
          </p:cNvSpPr>
          <p:nvPr>
            <p:ph type="title"/>
          </p:nvPr>
        </p:nvSpPr>
        <p:spPr/>
        <p:txBody>
          <a:bodyPr/>
          <a:lstStyle/>
          <a:p>
            <a:r>
              <a:rPr lang="en-US" dirty="0"/>
              <a:t>Critical Evaluation of Domiciliary Care </a:t>
            </a:r>
            <a:endParaRPr lang="en-PK" dirty="0"/>
          </a:p>
        </p:txBody>
      </p:sp>
      <p:sp>
        <p:nvSpPr>
          <p:cNvPr id="5" name="Content Placeholder 4">
            <a:extLst>
              <a:ext uri="{FF2B5EF4-FFF2-40B4-BE49-F238E27FC236}">
                <a16:creationId xmlns:a16="http://schemas.microsoft.com/office/drawing/2014/main" id="{BFAF8BC2-084D-6117-F9FA-271337E616BA}"/>
              </a:ext>
            </a:extLst>
          </p:cNvPr>
          <p:cNvSpPr>
            <a:spLocks noGrp="1"/>
          </p:cNvSpPr>
          <p:nvPr>
            <p:ph sz="quarter" idx="10"/>
          </p:nvPr>
        </p:nvSpPr>
        <p:spPr/>
        <p:txBody>
          <a:bodyPr/>
          <a:lstStyle/>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Helps with own hygiene and daily living needs at home.</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Can maintain independence in familiar surroundings.</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Staff turnover and short visits can impact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the</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 quality of care.</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Limited access due to affordability and workforce (Great Britain, 2014; NICE, 2015; CQC, 2025)</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4" name="Audio 3">
            <a:hlinkClick r:id="" action="ppaction://media"/>
            <a:extLst>
              <a:ext uri="{FF2B5EF4-FFF2-40B4-BE49-F238E27FC236}">
                <a16:creationId xmlns:a16="http://schemas.microsoft.com/office/drawing/2014/main" id="{B262D730-A644-868C-19B7-89228DB4B712}"/>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53895023"/>
      </p:ext>
    </p:extLst>
  </p:cSld>
  <p:clrMapOvr>
    <a:masterClrMapping/>
  </p:clrMapOvr>
  <mc:AlternateContent xmlns:mc="http://schemas.openxmlformats.org/markup-compatibility/2006">
    <mc:Choice xmlns:p14="http://schemas.microsoft.com/office/powerpoint/2010/main" Requires="p14">
      <p:transition spd="slow" p14:dur="2000" advTm="116766"/>
    </mc:Choice>
    <mc:Fallback>
      <p:transition spd="slow" advTm="116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3C796-B3FE-7B50-A0F3-5E14DC3536C5}"/>
              </a:ext>
            </a:extLst>
          </p:cNvPr>
          <p:cNvSpPr>
            <a:spLocks noGrp="1"/>
          </p:cNvSpPr>
          <p:nvPr>
            <p:ph type="title"/>
          </p:nvPr>
        </p:nvSpPr>
        <p:spPr/>
        <p:txBody>
          <a:bodyPr/>
          <a:lstStyle/>
          <a:p>
            <a:r>
              <a:rPr lang="en-US" dirty="0"/>
              <a:t>Critical Evaluation of Residential and Nursing Care </a:t>
            </a:r>
            <a:endParaRPr lang="en-PK" dirty="0"/>
          </a:p>
        </p:txBody>
      </p:sp>
      <p:sp>
        <p:nvSpPr>
          <p:cNvPr id="3" name="Content Placeholder 2">
            <a:extLst>
              <a:ext uri="{FF2B5EF4-FFF2-40B4-BE49-F238E27FC236}">
                <a16:creationId xmlns:a16="http://schemas.microsoft.com/office/drawing/2014/main" id="{FEB9A14A-5A8C-2D12-3C2C-D37E88DAD84F}"/>
              </a:ext>
            </a:extLst>
          </p:cNvPr>
          <p:cNvSpPr>
            <a:spLocks noGrp="1"/>
          </p:cNvSpPr>
          <p:nvPr>
            <p:ph sz="quarter" idx="10"/>
          </p:nvPr>
        </p:nvSpPr>
        <p:spPr/>
        <p:txBody>
          <a:bodyPr/>
          <a:lstStyle/>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Provides lodging, care and attention.</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Is able to address complex needs and offer continuous support.</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Choices and privacy might be limited by institutional routines.</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Quality is related to staffing, leadership and relationships (CQC, 2025; NICE, 2018)</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5" name="Audio 4">
            <a:hlinkClick r:id="" action="ppaction://media"/>
            <a:extLst>
              <a:ext uri="{FF2B5EF4-FFF2-40B4-BE49-F238E27FC236}">
                <a16:creationId xmlns:a16="http://schemas.microsoft.com/office/drawing/2014/main" id="{A064D68A-9CDA-7808-9649-A22D6CE0210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64511385"/>
      </p:ext>
    </p:extLst>
  </p:cSld>
  <p:clrMapOvr>
    <a:masterClrMapping/>
  </p:clrMapOvr>
  <mc:AlternateContent xmlns:mc="http://schemas.openxmlformats.org/markup-compatibility/2006">
    <mc:Choice xmlns:p14="http://schemas.microsoft.com/office/powerpoint/2010/main" Requires="p14">
      <p:transition spd="slow" p14:dur="2000" advTm="129234"/>
    </mc:Choice>
    <mc:Fallback>
      <p:transition spd="slow" advTm="1292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2F803-7047-F456-B96B-1D310C3AA708}"/>
              </a:ext>
            </a:extLst>
          </p:cNvPr>
          <p:cNvSpPr>
            <a:spLocks noGrp="1"/>
          </p:cNvSpPr>
          <p:nvPr>
            <p:ph type="title"/>
          </p:nvPr>
        </p:nvSpPr>
        <p:spPr/>
        <p:txBody>
          <a:bodyPr/>
          <a:lstStyle/>
          <a:p>
            <a:r>
              <a:rPr lang="en-US" dirty="0"/>
              <a:t>Challenges To Independence and Functional Ability</a:t>
            </a:r>
            <a:endParaRPr lang="en-PK" dirty="0"/>
          </a:p>
        </p:txBody>
      </p:sp>
      <p:sp>
        <p:nvSpPr>
          <p:cNvPr id="3" name="Content Placeholder 2">
            <a:extLst>
              <a:ext uri="{FF2B5EF4-FFF2-40B4-BE49-F238E27FC236}">
                <a16:creationId xmlns:a16="http://schemas.microsoft.com/office/drawing/2014/main" id="{BF779DD9-EE07-8BE6-4573-7BD971D62912}"/>
              </a:ext>
            </a:extLst>
          </p:cNvPr>
          <p:cNvSpPr>
            <a:spLocks noGrp="1"/>
          </p:cNvSpPr>
          <p:nvPr>
            <p:ph sz="quarter" idx="10"/>
          </p:nvPr>
        </p:nvSpPr>
        <p:spPr>
          <a:xfrm>
            <a:off x="822326" y="1613189"/>
            <a:ext cx="5787447" cy="4495800"/>
          </a:xfrm>
        </p:spPr>
        <p:txBody>
          <a:bodyPr/>
          <a:lstStyle/>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Frailty, fall, pain and sensory impairment.</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Constraints of money and poor living conditions.</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Loneliness, ageism and services which are unavailable.</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Overprotection can lead to a lack of confidence and choice (WHO, 2020; Age UK, 2024; CQC, 2025)</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4" name="Picture 3">
            <a:extLst>
              <a:ext uri="{FF2B5EF4-FFF2-40B4-BE49-F238E27FC236}">
                <a16:creationId xmlns:a16="http://schemas.microsoft.com/office/drawing/2014/main" id="{EEC3EA3C-595B-A19C-F6AB-787AD68074F5}"/>
              </a:ext>
            </a:extLst>
          </p:cNvPr>
          <p:cNvPicPr>
            <a:picLocks noChangeAspect="1"/>
          </p:cNvPicPr>
          <p:nvPr/>
        </p:nvPicPr>
        <p:blipFill>
          <a:blip r:embed="rId5"/>
          <a:stretch>
            <a:fillRect/>
          </a:stretch>
        </p:blipFill>
        <p:spPr>
          <a:xfrm>
            <a:off x="7122006" y="1661746"/>
            <a:ext cx="4231794" cy="3534508"/>
          </a:xfrm>
          <a:prstGeom prst="rect">
            <a:avLst/>
          </a:prstGeom>
        </p:spPr>
      </p:pic>
      <p:pic>
        <p:nvPicPr>
          <p:cNvPr id="6" name="Audio 5">
            <a:hlinkClick r:id="" action="ppaction://media"/>
            <a:extLst>
              <a:ext uri="{FF2B5EF4-FFF2-40B4-BE49-F238E27FC236}">
                <a16:creationId xmlns:a16="http://schemas.microsoft.com/office/drawing/2014/main" id="{7452C19B-7BDB-635B-4BD7-621A7C6D856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78334129"/>
      </p:ext>
    </p:extLst>
  </p:cSld>
  <p:clrMapOvr>
    <a:masterClrMapping/>
  </p:clrMapOvr>
  <mc:AlternateContent xmlns:mc="http://schemas.openxmlformats.org/markup-compatibility/2006">
    <mc:Choice xmlns:p14="http://schemas.microsoft.com/office/powerpoint/2010/main" Requires="p14">
      <p:transition spd="slow" p14:dur="2000" advTm="132293"/>
    </mc:Choice>
    <mc:Fallback>
      <p:transition spd="slow" advTm="1322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85311-AC9E-CCEB-DA27-827B8F690458}"/>
              </a:ext>
            </a:extLst>
          </p:cNvPr>
          <p:cNvSpPr>
            <a:spLocks noGrp="1"/>
          </p:cNvSpPr>
          <p:nvPr>
            <p:ph type="title"/>
          </p:nvPr>
        </p:nvSpPr>
        <p:spPr/>
        <p:txBody>
          <a:bodyPr/>
          <a:lstStyle/>
          <a:p>
            <a:r>
              <a:rPr lang="en-US" dirty="0"/>
              <a:t>Technology 1: Telecare and Remote Monitoring</a:t>
            </a:r>
            <a:endParaRPr lang="en-PK" dirty="0"/>
          </a:p>
        </p:txBody>
      </p:sp>
      <p:sp>
        <p:nvSpPr>
          <p:cNvPr id="3" name="Content Placeholder 2">
            <a:extLst>
              <a:ext uri="{FF2B5EF4-FFF2-40B4-BE49-F238E27FC236}">
                <a16:creationId xmlns:a16="http://schemas.microsoft.com/office/drawing/2014/main" id="{1F31DB39-4367-39CA-5CD0-F356D6C9B2A1}"/>
              </a:ext>
            </a:extLst>
          </p:cNvPr>
          <p:cNvSpPr>
            <a:spLocks noGrp="1"/>
          </p:cNvSpPr>
          <p:nvPr>
            <p:ph sz="quarter" idx="10"/>
          </p:nvPr>
        </p:nvSpPr>
        <p:spPr/>
        <p:txBody>
          <a:bodyPr/>
          <a:lstStyle/>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Personal alarms, fall detectors and medication reminders.</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Environmental sensors can help make life safer.</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Caution: Privacy, reliability and consent must be considered.</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Technology should supplement and not supplant human care (DHSC, 2023; SCIE, 2024; SCIE, 2026)</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5" name="Audio 4">
            <a:hlinkClick r:id="" action="ppaction://media"/>
            <a:extLst>
              <a:ext uri="{FF2B5EF4-FFF2-40B4-BE49-F238E27FC236}">
                <a16:creationId xmlns:a16="http://schemas.microsoft.com/office/drawing/2014/main" id="{4DBCAFB1-CE31-E14B-EF06-3CF7E271305D}"/>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468958175"/>
      </p:ext>
    </p:extLst>
  </p:cSld>
  <p:clrMapOvr>
    <a:masterClrMapping/>
  </p:clrMapOvr>
  <mc:AlternateContent xmlns:mc="http://schemas.openxmlformats.org/markup-compatibility/2006">
    <mc:Choice xmlns:p14="http://schemas.microsoft.com/office/powerpoint/2010/main" Requires="p14">
      <p:transition spd="slow" p14:dur="2000" advTm="145953"/>
    </mc:Choice>
    <mc:Fallback>
      <p:transition spd="slow" advTm="1459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18A733-FD0E-2AE2-2491-60B16DE222E5}"/>
              </a:ext>
            </a:extLst>
          </p:cNvPr>
          <p:cNvSpPr>
            <a:spLocks noGrp="1"/>
          </p:cNvSpPr>
          <p:nvPr>
            <p:ph type="title"/>
          </p:nvPr>
        </p:nvSpPr>
        <p:spPr/>
        <p:txBody>
          <a:bodyPr/>
          <a:lstStyle/>
          <a:p>
            <a:r>
              <a:rPr lang="en-US" dirty="0"/>
              <a:t>Technology 2: Digital Health and Dementia Support </a:t>
            </a:r>
            <a:endParaRPr lang="en-PK" dirty="0"/>
          </a:p>
        </p:txBody>
      </p:sp>
      <p:sp>
        <p:nvSpPr>
          <p:cNvPr id="3" name="Content Placeholder 2">
            <a:extLst>
              <a:ext uri="{FF2B5EF4-FFF2-40B4-BE49-F238E27FC236}">
                <a16:creationId xmlns:a16="http://schemas.microsoft.com/office/drawing/2014/main" id="{11ACD85D-CD8F-3E21-AFEA-A45DC4341774}"/>
              </a:ext>
            </a:extLst>
          </p:cNvPr>
          <p:cNvSpPr>
            <a:spLocks noGrp="1"/>
          </p:cNvSpPr>
          <p:nvPr>
            <p:ph sz="quarter" idx="10"/>
          </p:nvPr>
        </p:nvSpPr>
        <p:spPr/>
        <p:txBody>
          <a:bodyPr/>
          <a:lstStyle/>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Video appointments and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telehealth</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 monitoring.</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Electronic records can aid in information exchange.</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Reminders and apps can help with daily activities.</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Digital exclusion/accessibility needs should be tackled</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(NHS England, 2019; SCIE, 2023; SCIE, 2026)</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5" name="Audio 4">
            <a:hlinkClick r:id="" action="ppaction://media"/>
            <a:extLst>
              <a:ext uri="{FF2B5EF4-FFF2-40B4-BE49-F238E27FC236}">
                <a16:creationId xmlns:a16="http://schemas.microsoft.com/office/drawing/2014/main" id="{12E614D7-D8EA-C211-0769-67E89B89B46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30823526"/>
      </p:ext>
    </p:extLst>
  </p:cSld>
  <p:clrMapOvr>
    <a:masterClrMapping/>
  </p:clrMapOvr>
  <mc:AlternateContent xmlns:mc="http://schemas.openxmlformats.org/markup-compatibility/2006">
    <mc:Choice xmlns:p14="http://schemas.microsoft.com/office/powerpoint/2010/main" Requires="p14">
      <p:transition spd="slow" p14:dur="2000" advTm="120358"/>
    </mc:Choice>
    <mc:Fallback>
      <p:transition spd="slow" advTm="1203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48CEC-3F54-8245-61D5-3D94A92D3CE9}"/>
              </a:ext>
            </a:extLst>
          </p:cNvPr>
          <p:cNvSpPr>
            <a:spLocks noGrp="1"/>
          </p:cNvSpPr>
          <p:nvPr>
            <p:ph type="title"/>
          </p:nvPr>
        </p:nvSpPr>
        <p:spPr/>
        <p:txBody>
          <a:bodyPr/>
          <a:lstStyle/>
          <a:p>
            <a:r>
              <a:rPr lang="en-US" dirty="0"/>
              <a:t>Case study 1: Culling Tree Meadows, (Belfast)</a:t>
            </a:r>
            <a:endParaRPr lang="en-PK" dirty="0"/>
          </a:p>
        </p:txBody>
      </p:sp>
      <p:sp>
        <p:nvSpPr>
          <p:cNvPr id="3" name="Content Placeholder 2">
            <a:extLst>
              <a:ext uri="{FF2B5EF4-FFF2-40B4-BE49-F238E27FC236}">
                <a16:creationId xmlns:a16="http://schemas.microsoft.com/office/drawing/2014/main" id="{F2512627-1428-79CA-86AB-93EB0402B892}"/>
              </a:ext>
            </a:extLst>
          </p:cNvPr>
          <p:cNvSpPr>
            <a:spLocks noGrp="1"/>
          </p:cNvSpPr>
          <p:nvPr>
            <p:ph sz="quarter" idx="10"/>
          </p:nvPr>
        </p:nvSpPr>
        <p:spPr/>
        <p:txBody>
          <a:bodyPr/>
          <a:lstStyle/>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Supported housing for people with dementia.</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A total of 30 apartments, each with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24-hour</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 support.</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Gardening, arts and outings, community connections.</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Shows understanding of the value of the environment and relationships</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(SCIE, n.d)</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5" name="Audio 4">
            <a:hlinkClick r:id="" action="ppaction://media"/>
            <a:extLst>
              <a:ext uri="{FF2B5EF4-FFF2-40B4-BE49-F238E27FC236}">
                <a16:creationId xmlns:a16="http://schemas.microsoft.com/office/drawing/2014/main" id="{CF8D66D8-D785-E7B6-17ED-067EC427E25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95785578"/>
      </p:ext>
    </p:extLst>
  </p:cSld>
  <p:clrMapOvr>
    <a:masterClrMapping/>
  </p:clrMapOvr>
  <mc:AlternateContent xmlns:mc="http://schemas.openxmlformats.org/markup-compatibility/2006">
    <mc:Choice xmlns:p14="http://schemas.microsoft.com/office/powerpoint/2010/main" Requires="p14">
      <p:transition spd="slow" p14:dur="2000" advTm="125725"/>
    </mc:Choice>
    <mc:Fallback>
      <p:transition spd="slow" advTm="1257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C6297-3892-DA8F-BC02-F0AFCE980BF2}"/>
              </a:ext>
            </a:extLst>
          </p:cNvPr>
          <p:cNvSpPr>
            <a:spLocks noGrp="1"/>
          </p:cNvSpPr>
          <p:nvPr>
            <p:ph type="title"/>
          </p:nvPr>
        </p:nvSpPr>
        <p:spPr/>
        <p:txBody>
          <a:bodyPr/>
          <a:lstStyle/>
          <a:p>
            <a:r>
              <a:rPr lang="en-US" dirty="0"/>
              <a:t>Case Study 2: Technology in Dementia Support </a:t>
            </a:r>
            <a:endParaRPr lang="en-PK" dirty="0"/>
          </a:p>
        </p:txBody>
      </p:sp>
      <p:sp>
        <p:nvSpPr>
          <p:cNvPr id="3" name="Content Placeholder 2">
            <a:extLst>
              <a:ext uri="{FF2B5EF4-FFF2-40B4-BE49-F238E27FC236}">
                <a16:creationId xmlns:a16="http://schemas.microsoft.com/office/drawing/2014/main" id="{4B626DEB-90A5-D2A5-FF4A-A87B958F883B}"/>
              </a:ext>
            </a:extLst>
          </p:cNvPr>
          <p:cNvSpPr>
            <a:spLocks noGrp="1"/>
          </p:cNvSpPr>
          <p:nvPr>
            <p:ph sz="quarter" idx="10"/>
          </p:nvPr>
        </p:nvSpPr>
        <p:spPr/>
        <p:txBody>
          <a:bodyPr/>
          <a:lstStyle/>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Sensors and assistive devices can be employed in supported-living services.</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Some advantages can be reassurance and more secure routines.</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Risks include being surveilled, false alerts,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and </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loss of privacy.</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The success lies in the implementation</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 which is person-centred</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(Daly-Lynn et al., 2023; SCIE, 2024)</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5" name="Audio 4">
            <a:hlinkClick r:id="" action="ppaction://media"/>
            <a:extLst>
              <a:ext uri="{FF2B5EF4-FFF2-40B4-BE49-F238E27FC236}">
                <a16:creationId xmlns:a16="http://schemas.microsoft.com/office/drawing/2014/main" id="{48BC9B7C-3224-299D-8C51-8AC2ACC4398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68569098"/>
      </p:ext>
    </p:extLst>
  </p:cSld>
  <p:clrMapOvr>
    <a:masterClrMapping/>
  </p:clrMapOvr>
  <mc:AlternateContent xmlns:mc="http://schemas.openxmlformats.org/markup-compatibility/2006">
    <mc:Choice xmlns:p14="http://schemas.microsoft.com/office/powerpoint/2010/main" Requires="p14">
      <p:transition spd="slow" p14:dur="2000" advTm="160741"/>
    </mc:Choice>
    <mc:Fallback>
      <p:transition spd="slow" advTm="1607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FDEB6-4538-9812-315E-35A0D30564B2}"/>
              </a:ext>
            </a:extLst>
          </p:cNvPr>
          <p:cNvSpPr>
            <a:spLocks noGrp="1"/>
          </p:cNvSpPr>
          <p:nvPr>
            <p:ph type="title"/>
          </p:nvPr>
        </p:nvSpPr>
        <p:spPr/>
        <p:txBody>
          <a:bodyPr/>
          <a:lstStyle/>
          <a:p>
            <a:r>
              <a:rPr lang="en-US" dirty="0"/>
              <a:t>Recommendations </a:t>
            </a:r>
            <a:endParaRPr lang="en-PK" dirty="0"/>
          </a:p>
        </p:txBody>
      </p:sp>
      <p:sp>
        <p:nvSpPr>
          <p:cNvPr id="3" name="Content Placeholder 2">
            <a:extLst>
              <a:ext uri="{FF2B5EF4-FFF2-40B4-BE49-F238E27FC236}">
                <a16:creationId xmlns:a16="http://schemas.microsoft.com/office/drawing/2014/main" id="{2C19E931-BE7F-CC1E-1BF7-50F7712A0228}"/>
              </a:ext>
            </a:extLst>
          </p:cNvPr>
          <p:cNvSpPr>
            <a:spLocks noGrp="1"/>
          </p:cNvSpPr>
          <p:nvPr>
            <p:ph sz="quarter" idx="10"/>
          </p:nvPr>
        </p:nvSpPr>
        <p:spPr/>
        <p:txBody>
          <a:bodyPr/>
          <a:lstStyle/>
          <a:p>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Together,</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 develop care plans based on individual goals.</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Invest in trained care workers/ continuity of care.</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Increase reablement and adaptations to the home and community support.</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Institute accessible technology on an informed basis.</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Assess outcomes, equality and user experience of services</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(Great Britain, 2014; NICE, 2015; WHO, 2020; SCIE, 2026)</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5" name="Audio 4">
            <a:hlinkClick r:id="" action="ppaction://media"/>
            <a:extLst>
              <a:ext uri="{FF2B5EF4-FFF2-40B4-BE49-F238E27FC236}">
                <a16:creationId xmlns:a16="http://schemas.microsoft.com/office/drawing/2014/main" id="{EDEBCE03-488B-04B7-FD4D-194790B100E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81392975"/>
      </p:ext>
    </p:extLst>
  </p:cSld>
  <p:clrMapOvr>
    <a:masterClrMapping/>
  </p:clrMapOvr>
  <mc:AlternateContent xmlns:mc="http://schemas.openxmlformats.org/markup-compatibility/2006">
    <mc:Choice xmlns:p14="http://schemas.microsoft.com/office/powerpoint/2010/main" Requires="p14">
      <p:transition spd="slow" p14:dur="2000" advTm="198612"/>
    </mc:Choice>
    <mc:Fallback>
      <p:transition spd="slow" advTm="1986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90144-BFEA-C603-E5AE-BA3FA43FBFF0}"/>
              </a:ext>
            </a:extLst>
          </p:cNvPr>
          <p:cNvSpPr>
            <a:spLocks noGrp="1"/>
          </p:cNvSpPr>
          <p:nvPr>
            <p:ph type="title"/>
          </p:nvPr>
        </p:nvSpPr>
        <p:spPr/>
        <p:txBody>
          <a:bodyPr/>
          <a:lstStyle/>
          <a:p>
            <a:r>
              <a:rPr lang="en-US" dirty="0"/>
              <a:t>Conclusion</a:t>
            </a:r>
            <a:endParaRPr lang="en-PK" dirty="0"/>
          </a:p>
        </p:txBody>
      </p:sp>
      <p:sp>
        <p:nvSpPr>
          <p:cNvPr id="3" name="Content Placeholder 2">
            <a:extLst>
              <a:ext uri="{FF2B5EF4-FFF2-40B4-BE49-F238E27FC236}">
                <a16:creationId xmlns:a16="http://schemas.microsoft.com/office/drawing/2014/main" id="{1CC98EC6-07BF-6FBB-793F-9C87554D2E02}"/>
              </a:ext>
            </a:extLst>
          </p:cNvPr>
          <p:cNvSpPr>
            <a:spLocks noGrp="1"/>
          </p:cNvSpPr>
          <p:nvPr>
            <p:ph sz="quarter" idx="10"/>
          </p:nvPr>
        </p:nvSpPr>
        <p:spPr/>
        <p:txBody>
          <a:bodyPr>
            <a:normAutofit/>
          </a:bodyPr>
          <a:lstStyle/>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Older people's needs and preferences are diverse.</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There are different advantages and disadvantages of home and residential care.</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Rights and theories should not remain abstract concepts, but should be taken into account in daily practice.</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Technology can help to make people independent, but at the same time can foster exclusion.</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Empowerment needs to be in an enabling environment of choice, dignity and human connection.</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5" name="Audio 4">
            <a:hlinkClick r:id="" action="ppaction://media"/>
            <a:extLst>
              <a:ext uri="{FF2B5EF4-FFF2-40B4-BE49-F238E27FC236}">
                <a16:creationId xmlns:a16="http://schemas.microsoft.com/office/drawing/2014/main" id="{84B2D3ED-9E81-45E5-55EC-5887458523F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1470065"/>
      </p:ext>
    </p:extLst>
  </p:cSld>
  <p:clrMapOvr>
    <a:masterClrMapping/>
  </p:clrMapOvr>
  <mc:AlternateContent xmlns:mc="http://schemas.openxmlformats.org/markup-compatibility/2006">
    <mc:Choice xmlns:p14="http://schemas.microsoft.com/office/powerpoint/2010/main" Requires="p14">
      <p:transition spd="slow" p14:dur="2000" advTm="126651"/>
    </mc:Choice>
    <mc:Fallback>
      <p:transition spd="slow" advTm="1266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6A657-9FCF-5224-9BC9-DC43E1E56FC4}"/>
              </a:ext>
            </a:extLst>
          </p:cNvPr>
          <p:cNvSpPr>
            <a:spLocks noGrp="1"/>
          </p:cNvSpPr>
          <p:nvPr>
            <p:ph type="title"/>
          </p:nvPr>
        </p:nvSpPr>
        <p:spPr/>
        <p:txBody>
          <a:bodyPr/>
          <a:lstStyle/>
          <a:p>
            <a:r>
              <a:rPr lang="en-US" dirty="0"/>
              <a:t>References </a:t>
            </a:r>
            <a:endParaRPr lang="en-PK" dirty="0"/>
          </a:p>
        </p:txBody>
      </p:sp>
      <p:sp>
        <p:nvSpPr>
          <p:cNvPr id="3" name="Content Placeholder 2">
            <a:extLst>
              <a:ext uri="{FF2B5EF4-FFF2-40B4-BE49-F238E27FC236}">
                <a16:creationId xmlns:a16="http://schemas.microsoft.com/office/drawing/2014/main" id="{145B9CE4-8BE1-9321-5A0C-C3788F5220AC}"/>
              </a:ext>
            </a:extLst>
          </p:cNvPr>
          <p:cNvSpPr>
            <a:spLocks noGrp="1"/>
          </p:cNvSpPr>
          <p:nvPr>
            <p:ph sz="quarter" idx="10"/>
          </p:nvPr>
        </p:nvSpPr>
        <p:spPr>
          <a:xfrm>
            <a:off x="830263" y="1266824"/>
            <a:ext cx="10531474" cy="5167027"/>
          </a:xfrm>
        </p:spPr>
        <p:txBody>
          <a:bodyPr>
            <a:normAutofit fontScale="62500" lnSpcReduction="20000"/>
          </a:bodyPr>
          <a:lstStyle/>
          <a:p>
            <a:pPr marL="0" indent="0">
              <a:buNone/>
            </a:pP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1. Age UK (2024) Digital inclusion and older people. Available at: https://www.ageuk.org.uk/ (Accessed: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2</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 October 2026).</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2. Care Quality Commission (CQC) (2025) The state of health care and adult social care in England 2024/25. Available at: https://www.cqc.org.uk/publications/major-report/state-care/2024-2025 (Accessed: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2</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 October 2026).</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3. Department of Health and Social Care (DHSC) (2023) Telecare stakeholder plan: analogue to digital switchover. Available at: https://www.gov.uk/government/publications/telecare-stakeholder-plan-analogue-to-digital-switchover-august-2023-update (Accessed: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2</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 October 2026).</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4. Great Britain (1998) Human Rights Act 1998. Available at: https://www.legislation.gov.uk/ukpga/1998/42/contents(Accessed: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3</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 October 2026).</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5. Great Britain (2010) Equality Act 2010. Available at: https://www.legislation.gov.uk/ukpga/2010/15/contents(Accessed: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3</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 October 2026).</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6. Great Britain (2014) Care Act 2014. Available at: https://www.legislation.gov.uk/ukpga/2014/23/contents (Accessed: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3</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 October 2026).</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7. NHS England (2019) The NHS Long Term Plan. Available at: https://www.longtermplan.nhs.uk/ (Accessed: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3</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 October 2026).</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8. National Institute for Health and Care Excellence (NICE) (2015) Older people: independence and mental wellbeing (NG32). Available at: https://www.nice.org.uk/guidance/ng32 (Accessed: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4</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 October 2026).</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pic>
        <p:nvPicPr>
          <p:cNvPr id="5" name="Audio 4">
            <a:hlinkClick r:id="" action="ppaction://media"/>
            <a:extLst>
              <a:ext uri="{FF2B5EF4-FFF2-40B4-BE49-F238E27FC236}">
                <a16:creationId xmlns:a16="http://schemas.microsoft.com/office/drawing/2014/main" id="{B763AD6E-EE8E-AA0B-CB01-D536E73EADD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18750" t="-118750" r="-118750" b="-11875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01922265"/>
      </p:ext>
    </p:extLst>
  </p:cSld>
  <p:clrMapOvr>
    <a:masterClrMapping/>
  </p:clrMapOvr>
  <mc:AlternateContent xmlns:mc="http://schemas.openxmlformats.org/markup-compatibility/2006">
    <mc:Choice xmlns:p14="http://schemas.microsoft.com/office/powerpoint/2010/main" Requires="p14">
      <p:transition spd="slow" p14:dur="2000" advTm="20634"/>
    </mc:Choice>
    <mc:Fallback>
      <p:transition spd="slow" advTm="206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460DC5-5D79-DE14-E732-0538FA12E031}"/>
              </a:ext>
            </a:extLst>
          </p:cNvPr>
          <p:cNvSpPr>
            <a:spLocks noGrp="1"/>
          </p:cNvSpPr>
          <p:nvPr>
            <p:ph sz="quarter" idx="10"/>
          </p:nvPr>
        </p:nvSpPr>
        <p:spPr/>
        <p:txBody>
          <a:bodyPr>
            <a:normAutofit fontScale="47500" lnSpcReduction="20000"/>
          </a:bodyPr>
          <a:lstStyle/>
          <a:p>
            <a:pPr marL="0" indent="0">
              <a:buNone/>
            </a:pP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9. National Institute for Health and Care Excellence (NICE) (2018) Dementia: assessment, management and support for people living with dementia and their carers (NG97). Available at: https://www.nice.org.uk/guidance/ng97 (Accessed: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4</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 October 2026).</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10. Office for National Statistics (ONS) (2022) National population projections: 2021-based interim. Available at: https://www.ons.gov.uk/peoplepopulationandcommunity/populationandmigration/populationprojections (Accessed: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4</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 October 2026).</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11. Social Care Institute for Excellence (SCIE) (n.d.) Cullingtree Meadows case study. Available at: https://www.scie.org.uk/housing/role-of-housing/promising-practice/models/housing-with-care/cullingtree-meadows/(Accessed: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4</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 October 2026).</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12. Social Care Institute for Excellence (SCIE) (2023) Innovation in care homes: removing stigma and embracing technology. Available at: https://www.scie.org.uk/ (Accessed: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5</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 October 2026).</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13. Social Care Institute for Excellence (SCIE) (2024) Insights to empower. Available at: https://www.scie.org.uk/innovation/insights-to-empower/ (Accessed: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5</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 October 2026).</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14. Social Care Institute for Excellence (SCIE) (2026) Technology use in supported living for people with dementia. Available at: https://www.scie.org.uk/insights/care-equity/evidence/technology-use-in-supported-living-for-people-with-dementia/ (Accessed: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5</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 October 2026).</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15. World Health Organization (WHO) (2020) Decade of Healthy Ageing: baseline report. Available at: https://www.who.int/publications/i/item/9789240017900 (Accessed: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5</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 October 2026).</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16. Daly-Lynn, J. et al. (2023) Research on stakeholders' experiences of technology-rich supported-living environments for people living with dementia. BMC Geriatrics. Available at: https://bmcgeriatr.biomedcentral.com/ (Accessed: </a:t>
            </a:r>
            <a:r>
              <a:rPr lang="en-US" sz="1800" kern="0" dirty="0">
                <a:effectLst/>
                <a:latin typeface="Times New Roman" panose="02020603050405020304" pitchFamily="18" charset="0"/>
                <a:ea typeface="Times New Roman" panose="02020603050405020304" pitchFamily="18" charset="0"/>
                <a:cs typeface="Times New Roman" panose="02020603050405020304" pitchFamily="18" charset="0"/>
              </a:rPr>
              <a:t>6</a:t>
            </a:r>
            <a:r>
              <a:rPr lang="en-PK" sz="1800" kern="0" dirty="0">
                <a:effectLst/>
                <a:latin typeface="Times New Roman" panose="02020603050405020304" pitchFamily="18" charset="0"/>
                <a:ea typeface="Times New Roman" panose="02020603050405020304" pitchFamily="18" charset="0"/>
                <a:cs typeface="Times New Roman" panose="02020603050405020304" pitchFamily="18" charset="0"/>
              </a:rPr>
              <a:t> October 2026).</a:t>
            </a:r>
            <a:endParaRPr lang="en-PK" sz="1800" kern="1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809094"/>
      </p:ext>
    </p:extLst>
  </p:cSld>
  <p:clrMapOvr>
    <a:masterClrMapping/>
  </p:clrMapOvr>
</p:sld>
</file>

<file path=ppt/theme/theme1.xml><?xml version="1.0" encoding="utf-8"?>
<a:theme xmlns:a="http://schemas.openxmlformats.org/drawingml/2006/main" name="Bold Tech">
  <a:themeElements>
    <a:clrScheme name="16x9">
      <a:dk1>
        <a:srgbClr val="000000"/>
      </a:dk1>
      <a:lt1>
        <a:srgbClr val="FFFFFF"/>
      </a:lt1>
      <a:dk2>
        <a:srgbClr val="121312"/>
      </a:dk2>
      <a:lt2>
        <a:srgbClr val="FFFFFF"/>
      </a:lt2>
      <a:accent1>
        <a:srgbClr val="EE4036"/>
      </a:accent1>
      <a:accent2>
        <a:srgbClr val="121312"/>
      </a:accent2>
      <a:accent3>
        <a:srgbClr val="A5A5A5"/>
      </a:accent3>
      <a:accent4>
        <a:srgbClr val="252625"/>
      </a:accent4>
      <a:accent5>
        <a:srgbClr val="F1F5F5"/>
      </a:accent5>
      <a:accent6>
        <a:srgbClr val="FAFFFF"/>
      </a:accent6>
      <a:hlink>
        <a:srgbClr val="EE4036"/>
      </a:hlink>
      <a:folHlink>
        <a:srgbClr val="EE4036"/>
      </a:folHlink>
    </a:clrScheme>
    <a:fontScheme name="Custom 44">
      <a:majorFont>
        <a:latin typeface="MingLiU"/>
        <a:ea typeface=""/>
        <a:cs typeface=""/>
      </a:majorFont>
      <a:minorFont>
        <a:latin typeface="Meiryo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2" id="{26422304-17E9-4530-8D08-4F277CB64269}" vid="{BCE6A17A-B98D-492A-82B2-0A1B358761B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2fb9b754-ff8e-487c-b2c9-9bb8e92e13c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09FB0070A83184A8206E8AB722F60C7" ma:contentTypeVersion="11" ma:contentTypeDescription="Create a new document." ma:contentTypeScope="" ma:versionID="24b7a9368b0df6c54569a5045ec93388">
  <xsd:schema xmlns:xsd="http://www.w3.org/2001/XMLSchema" xmlns:xs="http://www.w3.org/2001/XMLSchema" xmlns:p="http://schemas.microsoft.com/office/2006/metadata/properties" xmlns:ns3="2fb9b754-ff8e-487c-b2c9-9bb8e92e13c5" targetNamespace="http://schemas.microsoft.com/office/2006/metadata/properties" ma:root="true" ma:fieldsID="f8c30a472a70867224bc233a5870eee1" ns3:_="">
    <xsd:import namespace="2fb9b754-ff8e-487c-b2c9-9bb8e92e13c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GenerationTime" minOccurs="0"/>
                <xsd:element ref="ns3:MediaServiceEventHashCode" minOccurs="0"/>
                <xsd:element ref="ns3:MediaLengthInSeconds" minOccurs="0"/>
                <xsd:element ref="ns3: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b9b754-ff8e-487c-b2c9-9bb8e92e13c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BillingMetadata" ma:index="18" nillable="true" ma:displayName="MediaServiceBillingMetadata" ma:hidden="true" ma:internalName="MediaServiceBilling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B7DC5A0-2A34-4191-93E9-EAA056698D4E}">
  <ds:schemaRefs>
    <ds:schemaRef ds:uri="2fb9b754-ff8e-487c-b2c9-9bb8e92e13c5"/>
    <ds:schemaRef ds:uri="http://purl.org/dc/dcmitype/"/>
    <ds:schemaRef ds:uri="http://purl.org/dc/elements/1.1/"/>
    <ds:schemaRef ds:uri="http://purl.org/dc/terms/"/>
    <ds:schemaRef ds:uri="http://schemas.openxmlformats.org/package/2006/metadata/core-properties"/>
    <ds:schemaRef ds:uri="http://schemas.microsoft.com/office/2006/documentManagement/types"/>
    <ds:schemaRef ds:uri="http://www.w3.org/XML/1998/namespace"/>
    <ds:schemaRef ds:uri="http://schemas.microsoft.com/office/infopath/2007/PartnerControls"/>
    <ds:schemaRef ds:uri="http://schemas.microsoft.com/office/2006/metadata/properties"/>
  </ds:schemaRefs>
</ds:datastoreItem>
</file>

<file path=customXml/itemProps2.xml><?xml version="1.0" encoding="utf-8"?>
<ds:datastoreItem xmlns:ds="http://schemas.openxmlformats.org/officeDocument/2006/customXml" ds:itemID="{66AE48AC-DA85-46A1-8C92-6EBB5FDA7ED0}">
  <ds:schemaRefs>
    <ds:schemaRef ds:uri="http://schemas.microsoft.com/sharepoint/v3/contenttype/forms"/>
  </ds:schemaRefs>
</ds:datastoreItem>
</file>

<file path=customXml/itemProps3.xml><?xml version="1.0" encoding="utf-8"?>
<ds:datastoreItem xmlns:ds="http://schemas.openxmlformats.org/officeDocument/2006/customXml" ds:itemID="{CB66A18D-1822-4AC0-BF4D-70C2155649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b9b754-ff8e-487c-b2c9-9bb8e92e13c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69</TotalTime>
  <Words>4875</Words>
  <Application>Microsoft Office PowerPoint</Application>
  <PresentationFormat>Widescreen</PresentationFormat>
  <Paragraphs>162</Paragraphs>
  <Slides>17</Slides>
  <Notes>15</Notes>
  <HiddenSlides>0</HiddenSlides>
  <MMClips>15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Meiryo UI</vt:lpstr>
      <vt:lpstr>MingLiU</vt:lpstr>
      <vt:lpstr>Arial</vt:lpstr>
      <vt:lpstr>Calibri</vt:lpstr>
      <vt:lpstr>Times New Roman</vt:lpstr>
      <vt:lpstr>Bold Tech</vt:lpstr>
      <vt:lpstr>BMHP6027 Empowering the Older Person Component 1: Individual Presentation  Empowering the Older Person: Evaluating Care, Support and Technology in the UK</vt:lpstr>
      <vt:lpstr>Introduction</vt:lpstr>
      <vt:lpstr>The Ageing Population: Setting the Scene </vt:lpstr>
      <vt:lpstr>Theoretical Frameworks of Ageing</vt:lpstr>
      <vt:lpstr>Policy and Legislation</vt:lpstr>
      <vt:lpstr>Present Health and Social Care Provision</vt:lpstr>
      <vt:lpstr>Critical Evaluation of Domiciliary Care </vt:lpstr>
      <vt:lpstr>Critical Evaluation of Residential and Nursing Care </vt:lpstr>
      <vt:lpstr>Challenges To Independence and Functional Ability</vt:lpstr>
      <vt:lpstr>Technology 1: Telecare and Remote Monitoring</vt:lpstr>
      <vt:lpstr>Technology 2: Digital Health and Dementia Support </vt:lpstr>
      <vt:lpstr>Case study 1: Culling Tree Meadows, (Belfast)</vt:lpstr>
      <vt:lpstr>Case Study 2: Technology in Dementia Support </vt:lpstr>
      <vt:lpstr>Recommendations </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Empowering the Older Person: Evaluating Care, Support and Technology in the UK</dc:title>
  <dc:creator>UWTSD</dc:creator>
  <cp:lastModifiedBy>Hajar Orriti (2328101)</cp:lastModifiedBy>
  <cp:revision>56</cp:revision>
  <dcterms:created xsi:type="dcterms:W3CDTF">2026-10-08T23:39:36Z</dcterms:created>
  <dcterms:modified xsi:type="dcterms:W3CDTF">2026-10-21T13:25:40Z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0x010100609FB0070A83184A8206E8AB722F60C7</vt:lpwstr>
  </property>
</Properties>
</file>