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94" r:id="rId1"/>
  </p:sldMasterIdLst>
  <p:notesMasterIdLst>
    <p:notesMasterId r:id="rId11"/>
  </p:notesMasterIdLst>
  <p:sldIdLst>
    <p:sldId id="256" r:id="rId2"/>
    <p:sldId id="257" r:id="rId3"/>
    <p:sldId id="258" r:id="rId4"/>
    <p:sldId id="266" r:id="rId5"/>
    <p:sldId id="261" r:id="rId6"/>
    <p:sldId id="262" r:id="rId7"/>
    <p:sldId id="263" r:id="rId8"/>
    <p:sldId id="264"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117DDA-A68C-46F2-B4C4-A8752C9ABC42}"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GB"/>
        </a:p>
      </dgm:t>
    </dgm:pt>
    <dgm:pt modelId="{73CC604D-C10C-4140-BD6D-762584F7340B}">
      <dgm:prSet phldrT="[Text]" custT="1"/>
      <dgm:spPr/>
      <dgm:t>
        <a:bodyPr/>
        <a:lstStyle/>
        <a:p>
          <a:r>
            <a:rPr lang="en-US" sz="2000" dirty="0">
              <a:solidFill>
                <a:schemeClr val="tx1"/>
              </a:solidFill>
              <a:latin typeface="Arial Black" panose="020B0A04020102020204" pitchFamily="34" charset="0"/>
            </a:rPr>
            <a:t>Selecting and recruiting HR</a:t>
          </a:r>
          <a:endParaRPr lang="en-GB" sz="2000" dirty="0">
            <a:solidFill>
              <a:schemeClr val="tx1"/>
            </a:solidFill>
            <a:latin typeface="Arial Black" panose="020B0A04020102020204" pitchFamily="34" charset="0"/>
          </a:endParaRPr>
        </a:p>
      </dgm:t>
    </dgm:pt>
    <dgm:pt modelId="{E3191425-3FFE-40DB-9B89-CCB52058069B}" type="parTrans" cxnId="{B71630A4-6CA8-40B3-BC2A-5DE2710D4254}">
      <dgm:prSet/>
      <dgm:spPr/>
      <dgm:t>
        <a:bodyPr/>
        <a:lstStyle/>
        <a:p>
          <a:endParaRPr lang="en-GB"/>
        </a:p>
      </dgm:t>
    </dgm:pt>
    <dgm:pt modelId="{3849357D-5A1B-48F6-B7B4-D9ADEF72C292}" type="sibTrans" cxnId="{B71630A4-6CA8-40B3-BC2A-5DE2710D4254}">
      <dgm:prSet/>
      <dgm:spPr/>
      <dgm:t>
        <a:bodyPr/>
        <a:lstStyle/>
        <a:p>
          <a:endParaRPr lang="en-GB"/>
        </a:p>
      </dgm:t>
    </dgm:pt>
    <dgm:pt modelId="{1B7E2257-E8B0-4D22-80CA-27483635DE48}">
      <dgm:prSet phldrT="[Text]" custT="1"/>
      <dgm:spPr/>
      <dgm:t>
        <a:bodyPr/>
        <a:lstStyle/>
        <a:p>
          <a:r>
            <a:rPr lang="en-US" sz="2000" dirty="0">
              <a:solidFill>
                <a:schemeClr val="tx1"/>
              </a:solidFill>
              <a:latin typeface="Arial Black" panose="020B0A04020102020204" pitchFamily="34" charset="0"/>
            </a:rPr>
            <a:t>Training and development </a:t>
          </a:r>
          <a:endParaRPr lang="en-GB" sz="2000" dirty="0">
            <a:solidFill>
              <a:schemeClr val="tx1"/>
            </a:solidFill>
            <a:latin typeface="Arial Black" panose="020B0A04020102020204" pitchFamily="34" charset="0"/>
          </a:endParaRPr>
        </a:p>
      </dgm:t>
    </dgm:pt>
    <dgm:pt modelId="{546B58A3-B337-40B1-8FCB-2775AE1BB951}" type="parTrans" cxnId="{0B30BA22-C79D-443C-A5DF-56385C0CACEE}">
      <dgm:prSet/>
      <dgm:spPr/>
      <dgm:t>
        <a:bodyPr/>
        <a:lstStyle/>
        <a:p>
          <a:endParaRPr lang="en-GB"/>
        </a:p>
      </dgm:t>
    </dgm:pt>
    <dgm:pt modelId="{F3EBC38D-0F50-42BD-A227-509D8E9ACE01}" type="sibTrans" cxnId="{0B30BA22-C79D-443C-A5DF-56385C0CACEE}">
      <dgm:prSet/>
      <dgm:spPr/>
      <dgm:t>
        <a:bodyPr/>
        <a:lstStyle/>
        <a:p>
          <a:endParaRPr lang="en-GB"/>
        </a:p>
      </dgm:t>
    </dgm:pt>
    <dgm:pt modelId="{9150B9FC-EDD2-4262-996E-1A63EAA5BF54}">
      <dgm:prSet phldrT="[Text]" custT="1"/>
      <dgm:spPr/>
      <dgm:t>
        <a:bodyPr/>
        <a:lstStyle/>
        <a:p>
          <a:r>
            <a:rPr lang="en-US" sz="2000" dirty="0">
              <a:solidFill>
                <a:schemeClr val="tx1"/>
              </a:solidFill>
              <a:latin typeface="Arial Black" panose="020B0A04020102020204" pitchFamily="34" charset="0"/>
            </a:rPr>
            <a:t>Design workplace policies </a:t>
          </a:r>
          <a:endParaRPr lang="en-GB" sz="2000" dirty="0">
            <a:solidFill>
              <a:schemeClr val="tx1"/>
            </a:solidFill>
            <a:latin typeface="Arial Black" panose="020B0A04020102020204" pitchFamily="34" charset="0"/>
          </a:endParaRPr>
        </a:p>
      </dgm:t>
    </dgm:pt>
    <dgm:pt modelId="{B57181B5-9D93-4B09-BDED-96EEEB8A6FA2}" type="parTrans" cxnId="{E39D02E1-37CF-4E7F-A1EA-79E23E1EEF63}">
      <dgm:prSet/>
      <dgm:spPr/>
      <dgm:t>
        <a:bodyPr/>
        <a:lstStyle/>
        <a:p>
          <a:endParaRPr lang="en-GB"/>
        </a:p>
      </dgm:t>
    </dgm:pt>
    <dgm:pt modelId="{99257107-8658-42CE-BD34-8EE3F3BF538B}" type="sibTrans" cxnId="{E39D02E1-37CF-4E7F-A1EA-79E23E1EEF63}">
      <dgm:prSet/>
      <dgm:spPr/>
      <dgm:t>
        <a:bodyPr/>
        <a:lstStyle/>
        <a:p>
          <a:endParaRPr lang="en-GB"/>
        </a:p>
      </dgm:t>
    </dgm:pt>
    <dgm:pt modelId="{EF78B021-6978-49B1-AB65-82FA392DA121}">
      <dgm:prSet phldrT="[Text]" custT="1"/>
      <dgm:spPr/>
      <dgm:t>
        <a:bodyPr/>
        <a:lstStyle/>
        <a:p>
          <a:r>
            <a:rPr lang="en-US" sz="2000" dirty="0">
              <a:solidFill>
                <a:schemeClr val="tx1"/>
              </a:solidFill>
              <a:latin typeface="Arial Black" panose="020B0A04020102020204" pitchFamily="34" charset="0"/>
            </a:rPr>
            <a:t>Monitor HR performance</a:t>
          </a:r>
          <a:endParaRPr lang="en-GB" sz="2000" dirty="0">
            <a:solidFill>
              <a:schemeClr val="tx1"/>
            </a:solidFill>
            <a:latin typeface="Arial Black" panose="020B0A04020102020204" pitchFamily="34" charset="0"/>
          </a:endParaRPr>
        </a:p>
      </dgm:t>
    </dgm:pt>
    <dgm:pt modelId="{F07DA608-2202-4030-9EB1-B1711DD9CFA2}" type="parTrans" cxnId="{DC57556B-8CE2-4E1D-85E3-2BB581947250}">
      <dgm:prSet/>
      <dgm:spPr/>
      <dgm:t>
        <a:bodyPr/>
        <a:lstStyle/>
        <a:p>
          <a:endParaRPr lang="en-GB"/>
        </a:p>
      </dgm:t>
    </dgm:pt>
    <dgm:pt modelId="{8F2E3D1F-9277-47BC-A313-64189C7B8B45}" type="sibTrans" cxnId="{DC57556B-8CE2-4E1D-85E3-2BB581947250}">
      <dgm:prSet/>
      <dgm:spPr/>
      <dgm:t>
        <a:bodyPr/>
        <a:lstStyle/>
        <a:p>
          <a:endParaRPr lang="en-GB"/>
        </a:p>
      </dgm:t>
    </dgm:pt>
    <dgm:pt modelId="{EA149CA9-1A1D-493A-A3A0-FF4076350BA6}">
      <dgm:prSet phldrT="[Text]" custT="1"/>
      <dgm:spPr/>
      <dgm:t>
        <a:bodyPr/>
        <a:lstStyle/>
        <a:p>
          <a:r>
            <a:rPr lang="en-US" sz="2000" dirty="0">
              <a:solidFill>
                <a:schemeClr val="tx1"/>
              </a:solidFill>
              <a:latin typeface="Arial Black" panose="020B0A04020102020204" pitchFamily="34" charset="0"/>
            </a:rPr>
            <a:t>Ensure rewards on performance for HR</a:t>
          </a:r>
          <a:endParaRPr lang="en-GB" sz="2000" dirty="0">
            <a:solidFill>
              <a:schemeClr val="tx1"/>
            </a:solidFill>
            <a:latin typeface="Arial Black" panose="020B0A04020102020204" pitchFamily="34" charset="0"/>
          </a:endParaRPr>
        </a:p>
      </dgm:t>
    </dgm:pt>
    <dgm:pt modelId="{CB8F5613-73BD-4D6C-BDD7-2C095782D4B2}" type="parTrans" cxnId="{82389984-7720-4576-A015-709D3F71C6F2}">
      <dgm:prSet/>
      <dgm:spPr/>
      <dgm:t>
        <a:bodyPr/>
        <a:lstStyle/>
        <a:p>
          <a:endParaRPr lang="en-GB"/>
        </a:p>
      </dgm:t>
    </dgm:pt>
    <dgm:pt modelId="{536C4EAB-0EAE-47FA-A94A-5497EA293030}" type="sibTrans" cxnId="{82389984-7720-4576-A015-709D3F71C6F2}">
      <dgm:prSet/>
      <dgm:spPr/>
      <dgm:t>
        <a:bodyPr/>
        <a:lstStyle/>
        <a:p>
          <a:endParaRPr lang="en-GB"/>
        </a:p>
      </dgm:t>
    </dgm:pt>
    <dgm:pt modelId="{36E16EBB-C341-4246-9DF5-2D183900CF97}">
      <dgm:prSet phldrT="[Text]" custT="1"/>
      <dgm:spPr/>
      <dgm:t>
        <a:bodyPr/>
        <a:lstStyle/>
        <a:p>
          <a:r>
            <a:rPr lang="en-US" sz="2000" dirty="0">
              <a:solidFill>
                <a:schemeClr val="tx1"/>
              </a:solidFill>
              <a:latin typeface="Arial Black" panose="020B0A04020102020204" pitchFamily="34" charset="0"/>
            </a:rPr>
            <a:t>Maintaining work culture </a:t>
          </a:r>
          <a:endParaRPr lang="en-GB" sz="2000" dirty="0">
            <a:solidFill>
              <a:schemeClr val="tx1"/>
            </a:solidFill>
            <a:latin typeface="Arial Black" panose="020B0A04020102020204" pitchFamily="34" charset="0"/>
          </a:endParaRPr>
        </a:p>
      </dgm:t>
    </dgm:pt>
    <dgm:pt modelId="{314332D8-2599-41AA-A604-AFF5E8E92D30}" type="parTrans" cxnId="{64367E06-E0FD-4844-8AC0-6134FEA82CF8}">
      <dgm:prSet/>
      <dgm:spPr/>
      <dgm:t>
        <a:bodyPr/>
        <a:lstStyle/>
        <a:p>
          <a:endParaRPr lang="en-GB"/>
        </a:p>
      </dgm:t>
    </dgm:pt>
    <dgm:pt modelId="{D4E64692-8217-4D56-8722-D9CD34AF1C89}" type="sibTrans" cxnId="{64367E06-E0FD-4844-8AC0-6134FEA82CF8}">
      <dgm:prSet/>
      <dgm:spPr/>
      <dgm:t>
        <a:bodyPr/>
        <a:lstStyle/>
        <a:p>
          <a:endParaRPr lang="en-GB"/>
        </a:p>
      </dgm:t>
    </dgm:pt>
    <dgm:pt modelId="{93FF1F4C-8562-4CEC-A61A-59C3C89B620B}">
      <dgm:prSet phldrT="[Text]" custT="1"/>
      <dgm:spPr/>
      <dgm:t>
        <a:bodyPr/>
        <a:lstStyle/>
        <a:p>
          <a:r>
            <a:rPr lang="en-US" sz="2000" dirty="0">
              <a:solidFill>
                <a:schemeClr val="tx1"/>
              </a:solidFill>
              <a:latin typeface="Arial Black" panose="020B0A04020102020204" pitchFamily="34" charset="0"/>
            </a:rPr>
            <a:t>Develop relationship between employee and management </a:t>
          </a:r>
          <a:endParaRPr lang="en-GB" sz="2000" dirty="0">
            <a:solidFill>
              <a:schemeClr val="tx1"/>
            </a:solidFill>
            <a:latin typeface="Arial Black" panose="020B0A04020102020204" pitchFamily="34" charset="0"/>
          </a:endParaRPr>
        </a:p>
      </dgm:t>
    </dgm:pt>
    <dgm:pt modelId="{A95DC302-33C5-4DA1-8DBE-77E07BD3D86F}" type="parTrans" cxnId="{DB9612C6-830B-4C31-A30C-C278CF946C2E}">
      <dgm:prSet/>
      <dgm:spPr/>
      <dgm:t>
        <a:bodyPr/>
        <a:lstStyle/>
        <a:p>
          <a:endParaRPr lang="en-GB"/>
        </a:p>
      </dgm:t>
    </dgm:pt>
    <dgm:pt modelId="{CD58C39C-152B-4199-94C7-3FDDBF726539}" type="sibTrans" cxnId="{DB9612C6-830B-4C31-A30C-C278CF946C2E}">
      <dgm:prSet/>
      <dgm:spPr/>
      <dgm:t>
        <a:bodyPr/>
        <a:lstStyle/>
        <a:p>
          <a:endParaRPr lang="en-GB"/>
        </a:p>
      </dgm:t>
    </dgm:pt>
    <dgm:pt modelId="{14CA8ABA-9190-44EB-9227-4361A3D3D46C}">
      <dgm:prSet custT="1"/>
      <dgm:spPr/>
      <dgm:t>
        <a:bodyPr/>
        <a:lstStyle/>
        <a:p>
          <a:r>
            <a:rPr lang="en-US" sz="2000" dirty="0">
              <a:solidFill>
                <a:schemeClr val="tx1"/>
              </a:solidFill>
              <a:latin typeface="Arial Black" panose="020B0A04020102020204" pitchFamily="34" charset="0"/>
            </a:rPr>
            <a:t>Human resources planning</a:t>
          </a:r>
          <a:endParaRPr lang="en-GB" sz="2000" dirty="0">
            <a:solidFill>
              <a:schemeClr val="tx1"/>
            </a:solidFill>
            <a:latin typeface="Arial Black" panose="020B0A04020102020204" pitchFamily="34" charset="0"/>
          </a:endParaRPr>
        </a:p>
      </dgm:t>
    </dgm:pt>
    <dgm:pt modelId="{468C69A4-CB18-44D6-B20D-24794FD524AE}" type="parTrans" cxnId="{00E922A6-9F44-4D52-B0BF-C03E7B62B868}">
      <dgm:prSet/>
      <dgm:spPr/>
      <dgm:t>
        <a:bodyPr/>
        <a:lstStyle/>
        <a:p>
          <a:endParaRPr lang="en-GB"/>
        </a:p>
      </dgm:t>
    </dgm:pt>
    <dgm:pt modelId="{EB3B00CD-0BC0-4839-A321-5516C247C0DB}" type="sibTrans" cxnId="{00E922A6-9F44-4D52-B0BF-C03E7B62B868}">
      <dgm:prSet/>
      <dgm:spPr/>
      <dgm:t>
        <a:bodyPr/>
        <a:lstStyle/>
        <a:p>
          <a:endParaRPr lang="en-GB"/>
        </a:p>
      </dgm:t>
    </dgm:pt>
    <dgm:pt modelId="{F0D365E6-A2C9-42E9-952A-7938F2A90BB9}">
      <dgm:prSet custT="1"/>
      <dgm:spPr/>
      <dgm:t>
        <a:bodyPr/>
        <a:lstStyle/>
        <a:p>
          <a:r>
            <a:rPr lang="en-US" sz="2000" dirty="0">
              <a:solidFill>
                <a:schemeClr val="tx1"/>
              </a:solidFill>
              <a:latin typeface="Arial Black" panose="020B0A04020102020204" pitchFamily="34" charset="0"/>
            </a:rPr>
            <a:t>Job analysis and design </a:t>
          </a:r>
          <a:endParaRPr lang="en-GB" sz="2000" dirty="0">
            <a:solidFill>
              <a:schemeClr val="tx1"/>
            </a:solidFill>
            <a:latin typeface="Arial Black" panose="020B0A04020102020204" pitchFamily="34" charset="0"/>
          </a:endParaRPr>
        </a:p>
      </dgm:t>
    </dgm:pt>
    <dgm:pt modelId="{678B23B7-DB4D-45CB-918C-761B305756C9}" type="parTrans" cxnId="{83FBEDB1-7DAA-44C5-90F1-0A1DAA733637}">
      <dgm:prSet/>
      <dgm:spPr/>
      <dgm:t>
        <a:bodyPr/>
        <a:lstStyle/>
        <a:p>
          <a:endParaRPr lang="en-GB"/>
        </a:p>
      </dgm:t>
    </dgm:pt>
    <dgm:pt modelId="{7D04B1B0-24D4-424A-9AA1-26BC0214BA6D}" type="sibTrans" cxnId="{83FBEDB1-7DAA-44C5-90F1-0A1DAA733637}">
      <dgm:prSet/>
      <dgm:spPr/>
      <dgm:t>
        <a:bodyPr/>
        <a:lstStyle/>
        <a:p>
          <a:endParaRPr lang="en-GB"/>
        </a:p>
      </dgm:t>
    </dgm:pt>
    <dgm:pt modelId="{D23364E4-F7A3-40CA-8DCA-C56FA3887B7C}" type="pres">
      <dgm:prSet presAssocID="{84117DDA-A68C-46F2-B4C4-A8752C9ABC42}" presName="diagram" presStyleCnt="0">
        <dgm:presLayoutVars>
          <dgm:dir/>
          <dgm:resizeHandles val="exact"/>
        </dgm:presLayoutVars>
      </dgm:prSet>
      <dgm:spPr/>
    </dgm:pt>
    <dgm:pt modelId="{A5168F4E-D697-48F7-B9BC-C84C84F20E17}" type="pres">
      <dgm:prSet presAssocID="{14CA8ABA-9190-44EB-9227-4361A3D3D46C}" presName="node" presStyleLbl="node1" presStyleIdx="0" presStyleCnt="9">
        <dgm:presLayoutVars>
          <dgm:bulletEnabled val="1"/>
        </dgm:presLayoutVars>
      </dgm:prSet>
      <dgm:spPr/>
    </dgm:pt>
    <dgm:pt modelId="{904834DA-F19B-42A2-A0E9-319107D945B4}" type="pres">
      <dgm:prSet presAssocID="{EB3B00CD-0BC0-4839-A321-5516C247C0DB}" presName="sibTrans" presStyleCnt="0"/>
      <dgm:spPr/>
    </dgm:pt>
    <dgm:pt modelId="{FFEA3898-F53D-4DD7-B144-E86FB79ED836}" type="pres">
      <dgm:prSet presAssocID="{F0D365E6-A2C9-42E9-952A-7938F2A90BB9}" presName="node" presStyleLbl="node1" presStyleIdx="1" presStyleCnt="9">
        <dgm:presLayoutVars>
          <dgm:bulletEnabled val="1"/>
        </dgm:presLayoutVars>
      </dgm:prSet>
      <dgm:spPr/>
    </dgm:pt>
    <dgm:pt modelId="{138C9843-991C-43AA-B492-FD32EFBCC422}" type="pres">
      <dgm:prSet presAssocID="{7D04B1B0-24D4-424A-9AA1-26BC0214BA6D}" presName="sibTrans" presStyleCnt="0"/>
      <dgm:spPr/>
    </dgm:pt>
    <dgm:pt modelId="{2F2B670D-E9F2-4A4E-88AF-706C4D52D5CA}" type="pres">
      <dgm:prSet presAssocID="{73CC604D-C10C-4140-BD6D-762584F7340B}" presName="node" presStyleLbl="node1" presStyleIdx="2" presStyleCnt="9">
        <dgm:presLayoutVars>
          <dgm:bulletEnabled val="1"/>
        </dgm:presLayoutVars>
      </dgm:prSet>
      <dgm:spPr/>
    </dgm:pt>
    <dgm:pt modelId="{C579C9DC-50A1-433B-878C-7116E9B3077D}" type="pres">
      <dgm:prSet presAssocID="{3849357D-5A1B-48F6-B7B4-D9ADEF72C292}" presName="sibTrans" presStyleCnt="0"/>
      <dgm:spPr/>
    </dgm:pt>
    <dgm:pt modelId="{B38A693D-4BD9-4DE1-B221-9936F0172819}" type="pres">
      <dgm:prSet presAssocID="{1B7E2257-E8B0-4D22-80CA-27483635DE48}" presName="node" presStyleLbl="node1" presStyleIdx="3" presStyleCnt="9">
        <dgm:presLayoutVars>
          <dgm:bulletEnabled val="1"/>
        </dgm:presLayoutVars>
      </dgm:prSet>
      <dgm:spPr/>
    </dgm:pt>
    <dgm:pt modelId="{D901FFB9-8C38-4B82-A8D9-D4CEB3A2BC06}" type="pres">
      <dgm:prSet presAssocID="{F3EBC38D-0F50-42BD-A227-509D8E9ACE01}" presName="sibTrans" presStyleCnt="0"/>
      <dgm:spPr/>
    </dgm:pt>
    <dgm:pt modelId="{EE9DD413-62CA-422B-9F59-BE71FFC10223}" type="pres">
      <dgm:prSet presAssocID="{9150B9FC-EDD2-4262-996E-1A63EAA5BF54}" presName="node" presStyleLbl="node1" presStyleIdx="4" presStyleCnt="9" custLinFactNeighborY="-2683">
        <dgm:presLayoutVars>
          <dgm:bulletEnabled val="1"/>
        </dgm:presLayoutVars>
      </dgm:prSet>
      <dgm:spPr/>
    </dgm:pt>
    <dgm:pt modelId="{ACD326CD-09FB-4673-9AC1-854C8CE6B580}" type="pres">
      <dgm:prSet presAssocID="{99257107-8658-42CE-BD34-8EE3F3BF538B}" presName="sibTrans" presStyleCnt="0"/>
      <dgm:spPr/>
    </dgm:pt>
    <dgm:pt modelId="{0BCB1DB7-8B48-4A5A-8A02-05AD8D7498F8}" type="pres">
      <dgm:prSet presAssocID="{EF78B021-6978-49B1-AB65-82FA392DA121}" presName="node" presStyleLbl="node1" presStyleIdx="5" presStyleCnt="9" custLinFactNeighborY="-2683">
        <dgm:presLayoutVars>
          <dgm:bulletEnabled val="1"/>
        </dgm:presLayoutVars>
      </dgm:prSet>
      <dgm:spPr/>
    </dgm:pt>
    <dgm:pt modelId="{CB10C098-6396-4262-8536-83B7FF2D941D}" type="pres">
      <dgm:prSet presAssocID="{8F2E3D1F-9277-47BC-A313-64189C7B8B45}" presName="sibTrans" presStyleCnt="0"/>
      <dgm:spPr/>
    </dgm:pt>
    <dgm:pt modelId="{BD79630A-51A6-414C-9144-06EC9915CFA2}" type="pres">
      <dgm:prSet presAssocID="{EA149CA9-1A1D-493A-A3A0-FF4076350BA6}" presName="node" presStyleLbl="node1" presStyleIdx="6" presStyleCnt="9" custLinFactNeighborY="-2683">
        <dgm:presLayoutVars>
          <dgm:bulletEnabled val="1"/>
        </dgm:presLayoutVars>
      </dgm:prSet>
      <dgm:spPr/>
    </dgm:pt>
    <dgm:pt modelId="{BCF73800-D21E-459A-8002-FF16E21ACBF5}" type="pres">
      <dgm:prSet presAssocID="{536C4EAB-0EAE-47FA-A94A-5497EA293030}" presName="sibTrans" presStyleCnt="0"/>
      <dgm:spPr/>
    </dgm:pt>
    <dgm:pt modelId="{CF051A69-3866-4B83-8F33-054A2F7BF272}" type="pres">
      <dgm:prSet presAssocID="{36E16EBB-C341-4246-9DF5-2D183900CF97}" presName="node" presStyleLbl="node1" presStyleIdx="7" presStyleCnt="9" custLinFactNeighborY="-2683">
        <dgm:presLayoutVars>
          <dgm:bulletEnabled val="1"/>
        </dgm:presLayoutVars>
      </dgm:prSet>
      <dgm:spPr/>
    </dgm:pt>
    <dgm:pt modelId="{D78EB523-3CCC-41A2-9389-BD78A7761BFA}" type="pres">
      <dgm:prSet presAssocID="{D4E64692-8217-4D56-8722-D9CD34AF1C89}" presName="sibTrans" presStyleCnt="0"/>
      <dgm:spPr/>
    </dgm:pt>
    <dgm:pt modelId="{019A1E9A-D2E0-4958-9AB8-A8C020BA0875}" type="pres">
      <dgm:prSet presAssocID="{93FF1F4C-8562-4CEC-A61A-59C3C89B620B}" presName="node" presStyleLbl="node1" presStyleIdx="8" presStyleCnt="9" custLinFactNeighborY="-2683">
        <dgm:presLayoutVars>
          <dgm:bulletEnabled val="1"/>
        </dgm:presLayoutVars>
      </dgm:prSet>
      <dgm:spPr/>
    </dgm:pt>
  </dgm:ptLst>
  <dgm:cxnLst>
    <dgm:cxn modelId="{64367E06-E0FD-4844-8AC0-6134FEA82CF8}" srcId="{84117DDA-A68C-46F2-B4C4-A8752C9ABC42}" destId="{36E16EBB-C341-4246-9DF5-2D183900CF97}" srcOrd="7" destOrd="0" parTransId="{314332D8-2599-41AA-A604-AFF5E8E92D30}" sibTransId="{D4E64692-8217-4D56-8722-D9CD34AF1C89}"/>
    <dgm:cxn modelId="{E0B3851C-39DB-46B7-A630-16F5396AA84F}" type="presOf" srcId="{1B7E2257-E8B0-4D22-80CA-27483635DE48}" destId="{B38A693D-4BD9-4DE1-B221-9936F0172819}" srcOrd="0" destOrd="0" presId="urn:microsoft.com/office/officeart/2005/8/layout/default"/>
    <dgm:cxn modelId="{0B30BA22-C79D-443C-A5DF-56385C0CACEE}" srcId="{84117DDA-A68C-46F2-B4C4-A8752C9ABC42}" destId="{1B7E2257-E8B0-4D22-80CA-27483635DE48}" srcOrd="3" destOrd="0" parTransId="{546B58A3-B337-40B1-8FCB-2775AE1BB951}" sibTransId="{F3EBC38D-0F50-42BD-A227-509D8E9ACE01}"/>
    <dgm:cxn modelId="{CE853428-F3F7-4DDC-B983-462B663FD566}" type="presOf" srcId="{93FF1F4C-8562-4CEC-A61A-59C3C89B620B}" destId="{019A1E9A-D2E0-4958-9AB8-A8C020BA0875}" srcOrd="0" destOrd="0" presId="urn:microsoft.com/office/officeart/2005/8/layout/default"/>
    <dgm:cxn modelId="{9ABE3428-05B2-4B50-8444-66ABE4D6183D}" type="presOf" srcId="{EF78B021-6978-49B1-AB65-82FA392DA121}" destId="{0BCB1DB7-8B48-4A5A-8A02-05AD8D7498F8}" srcOrd="0" destOrd="0" presId="urn:microsoft.com/office/officeart/2005/8/layout/default"/>
    <dgm:cxn modelId="{E5EED53B-5F13-44E5-9A88-B11929DF1FDA}" type="presOf" srcId="{36E16EBB-C341-4246-9DF5-2D183900CF97}" destId="{CF051A69-3866-4B83-8F33-054A2F7BF272}" srcOrd="0" destOrd="0" presId="urn:microsoft.com/office/officeart/2005/8/layout/default"/>
    <dgm:cxn modelId="{DC57556B-8CE2-4E1D-85E3-2BB581947250}" srcId="{84117DDA-A68C-46F2-B4C4-A8752C9ABC42}" destId="{EF78B021-6978-49B1-AB65-82FA392DA121}" srcOrd="5" destOrd="0" parTransId="{F07DA608-2202-4030-9EB1-B1711DD9CFA2}" sibTransId="{8F2E3D1F-9277-47BC-A313-64189C7B8B45}"/>
    <dgm:cxn modelId="{56009A6F-0DBB-4907-9F75-06CDA8F334DB}" type="presOf" srcId="{73CC604D-C10C-4140-BD6D-762584F7340B}" destId="{2F2B670D-E9F2-4A4E-88AF-706C4D52D5CA}" srcOrd="0" destOrd="0" presId="urn:microsoft.com/office/officeart/2005/8/layout/default"/>
    <dgm:cxn modelId="{82389984-7720-4576-A015-709D3F71C6F2}" srcId="{84117DDA-A68C-46F2-B4C4-A8752C9ABC42}" destId="{EA149CA9-1A1D-493A-A3A0-FF4076350BA6}" srcOrd="6" destOrd="0" parTransId="{CB8F5613-73BD-4D6C-BDD7-2C095782D4B2}" sibTransId="{536C4EAB-0EAE-47FA-A94A-5497EA293030}"/>
    <dgm:cxn modelId="{B71630A4-6CA8-40B3-BC2A-5DE2710D4254}" srcId="{84117DDA-A68C-46F2-B4C4-A8752C9ABC42}" destId="{73CC604D-C10C-4140-BD6D-762584F7340B}" srcOrd="2" destOrd="0" parTransId="{E3191425-3FFE-40DB-9B89-CCB52058069B}" sibTransId="{3849357D-5A1B-48F6-B7B4-D9ADEF72C292}"/>
    <dgm:cxn modelId="{00E922A6-9F44-4D52-B0BF-C03E7B62B868}" srcId="{84117DDA-A68C-46F2-B4C4-A8752C9ABC42}" destId="{14CA8ABA-9190-44EB-9227-4361A3D3D46C}" srcOrd="0" destOrd="0" parTransId="{468C69A4-CB18-44D6-B20D-24794FD524AE}" sibTransId="{EB3B00CD-0BC0-4839-A321-5516C247C0DB}"/>
    <dgm:cxn modelId="{CF3578AA-8BAC-4BBF-B699-7A41F3E943EB}" type="presOf" srcId="{EA149CA9-1A1D-493A-A3A0-FF4076350BA6}" destId="{BD79630A-51A6-414C-9144-06EC9915CFA2}" srcOrd="0" destOrd="0" presId="urn:microsoft.com/office/officeart/2005/8/layout/default"/>
    <dgm:cxn modelId="{83FBEDB1-7DAA-44C5-90F1-0A1DAA733637}" srcId="{84117DDA-A68C-46F2-B4C4-A8752C9ABC42}" destId="{F0D365E6-A2C9-42E9-952A-7938F2A90BB9}" srcOrd="1" destOrd="0" parTransId="{678B23B7-DB4D-45CB-918C-761B305756C9}" sibTransId="{7D04B1B0-24D4-424A-9AA1-26BC0214BA6D}"/>
    <dgm:cxn modelId="{DB9612C6-830B-4C31-A30C-C278CF946C2E}" srcId="{84117DDA-A68C-46F2-B4C4-A8752C9ABC42}" destId="{93FF1F4C-8562-4CEC-A61A-59C3C89B620B}" srcOrd="8" destOrd="0" parTransId="{A95DC302-33C5-4DA1-8DBE-77E07BD3D86F}" sibTransId="{CD58C39C-152B-4199-94C7-3FDDBF726539}"/>
    <dgm:cxn modelId="{63391DC6-9549-4942-AB83-6AB947ED7D10}" type="presOf" srcId="{F0D365E6-A2C9-42E9-952A-7938F2A90BB9}" destId="{FFEA3898-F53D-4DD7-B144-E86FB79ED836}" srcOrd="0" destOrd="0" presId="urn:microsoft.com/office/officeart/2005/8/layout/default"/>
    <dgm:cxn modelId="{1CD0BBCB-EF66-4C14-AC30-A2BF3A14B7DC}" type="presOf" srcId="{9150B9FC-EDD2-4262-996E-1A63EAA5BF54}" destId="{EE9DD413-62CA-422B-9F59-BE71FFC10223}" srcOrd="0" destOrd="0" presId="urn:microsoft.com/office/officeart/2005/8/layout/default"/>
    <dgm:cxn modelId="{9C0FCAD6-2C74-4814-9E31-555C0A816617}" type="presOf" srcId="{84117DDA-A68C-46F2-B4C4-A8752C9ABC42}" destId="{D23364E4-F7A3-40CA-8DCA-C56FA3887B7C}" srcOrd="0" destOrd="0" presId="urn:microsoft.com/office/officeart/2005/8/layout/default"/>
    <dgm:cxn modelId="{E39D02E1-37CF-4E7F-A1EA-79E23E1EEF63}" srcId="{84117DDA-A68C-46F2-B4C4-A8752C9ABC42}" destId="{9150B9FC-EDD2-4262-996E-1A63EAA5BF54}" srcOrd="4" destOrd="0" parTransId="{B57181B5-9D93-4B09-BDED-96EEEB8A6FA2}" sibTransId="{99257107-8658-42CE-BD34-8EE3F3BF538B}"/>
    <dgm:cxn modelId="{B5F460E3-107B-47D2-B475-8E83149BA285}" type="presOf" srcId="{14CA8ABA-9190-44EB-9227-4361A3D3D46C}" destId="{A5168F4E-D697-48F7-B9BC-C84C84F20E17}" srcOrd="0" destOrd="0" presId="urn:microsoft.com/office/officeart/2005/8/layout/default"/>
    <dgm:cxn modelId="{278A798C-DD67-4A1C-94C8-50CDD68B63F1}" type="presParOf" srcId="{D23364E4-F7A3-40CA-8DCA-C56FA3887B7C}" destId="{A5168F4E-D697-48F7-B9BC-C84C84F20E17}" srcOrd="0" destOrd="0" presId="urn:microsoft.com/office/officeart/2005/8/layout/default"/>
    <dgm:cxn modelId="{52F4F598-AF8A-4B12-8F96-850384239BDF}" type="presParOf" srcId="{D23364E4-F7A3-40CA-8DCA-C56FA3887B7C}" destId="{904834DA-F19B-42A2-A0E9-319107D945B4}" srcOrd="1" destOrd="0" presId="urn:microsoft.com/office/officeart/2005/8/layout/default"/>
    <dgm:cxn modelId="{400181B1-9E47-4CA6-BAE6-95BD8A12D6B9}" type="presParOf" srcId="{D23364E4-F7A3-40CA-8DCA-C56FA3887B7C}" destId="{FFEA3898-F53D-4DD7-B144-E86FB79ED836}" srcOrd="2" destOrd="0" presId="urn:microsoft.com/office/officeart/2005/8/layout/default"/>
    <dgm:cxn modelId="{96F59030-4AA4-4A1B-8FFF-39C4748CF727}" type="presParOf" srcId="{D23364E4-F7A3-40CA-8DCA-C56FA3887B7C}" destId="{138C9843-991C-43AA-B492-FD32EFBCC422}" srcOrd="3" destOrd="0" presId="urn:microsoft.com/office/officeart/2005/8/layout/default"/>
    <dgm:cxn modelId="{AA320185-B016-47AD-B1D8-E309C631906A}" type="presParOf" srcId="{D23364E4-F7A3-40CA-8DCA-C56FA3887B7C}" destId="{2F2B670D-E9F2-4A4E-88AF-706C4D52D5CA}" srcOrd="4" destOrd="0" presId="urn:microsoft.com/office/officeart/2005/8/layout/default"/>
    <dgm:cxn modelId="{06F080B4-5F2B-4A7C-822C-4E11824AC2E5}" type="presParOf" srcId="{D23364E4-F7A3-40CA-8DCA-C56FA3887B7C}" destId="{C579C9DC-50A1-433B-878C-7116E9B3077D}" srcOrd="5" destOrd="0" presId="urn:microsoft.com/office/officeart/2005/8/layout/default"/>
    <dgm:cxn modelId="{1DCB4D1F-1855-4E21-8FDF-47180E4F90EA}" type="presParOf" srcId="{D23364E4-F7A3-40CA-8DCA-C56FA3887B7C}" destId="{B38A693D-4BD9-4DE1-B221-9936F0172819}" srcOrd="6" destOrd="0" presId="urn:microsoft.com/office/officeart/2005/8/layout/default"/>
    <dgm:cxn modelId="{C08F1A1A-24A6-4B21-98C7-F1B07776CCA2}" type="presParOf" srcId="{D23364E4-F7A3-40CA-8DCA-C56FA3887B7C}" destId="{D901FFB9-8C38-4B82-A8D9-D4CEB3A2BC06}" srcOrd="7" destOrd="0" presId="urn:microsoft.com/office/officeart/2005/8/layout/default"/>
    <dgm:cxn modelId="{2837C6B2-EFF2-4605-9B47-753A1D3AF8E8}" type="presParOf" srcId="{D23364E4-F7A3-40CA-8DCA-C56FA3887B7C}" destId="{EE9DD413-62CA-422B-9F59-BE71FFC10223}" srcOrd="8" destOrd="0" presId="urn:microsoft.com/office/officeart/2005/8/layout/default"/>
    <dgm:cxn modelId="{75829D6E-423C-4E7C-BF36-FA69C37724EE}" type="presParOf" srcId="{D23364E4-F7A3-40CA-8DCA-C56FA3887B7C}" destId="{ACD326CD-09FB-4673-9AC1-854C8CE6B580}" srcOrd="9" destOrd="0" presId="urn:microsoft.com/office/officeart/2005/8/layout/default"/>
    <dgm:cxn modelId="{FCBB50A4-5FD5-4537-9103-7F77EC856936}" type="presParOf" srcId="{D23364E4-F7A3-40CA-8DCA-C56FA3887B7C}" destId="{0BCB1DB7-8B48-4A5A-8A02-05AD8D7498F8}" srcOrd="10" destOrd="0" presId="urn:microsoft.com/office/officeart/2005/8/layout/default"/>
    <dgm:cxn modelId="{742197CA-B9C3-45A7-8280-E038438BC1BA}" type="presParOf" srcId="{D23364E4-F7A3-40CA-8DCA-C56FA3887B7C}" destId="{CB10C098-6396-4262-8536-83B7FF2D941D}" srcOrd="11" destOrd="0" presId="urn:microsoft.com/office/officeart/2005/8/layout/default"/>
    <dgm:cxn modelId="{4FB54033-5B4F-41AB-B6A5-86B535AA80A9}" type="presParOf" srcId="{D23364E4-F7A3-40CA-8DCA-C56FA3887B7C}" destId="{BD79630A-51A6-414C-9144-06EC9915CFA2}" srcOrd="12" destOrd="0" presId="urn:microsoft.com/office/officeart/2005/8/layout/default"/>
    <dgm:cxn modelId="{02213280-54FA-4356-AAA7-6DCD2C814C8A}" type="presParOf" srcId="{D23364E4-F7A3-40CA-8DCA-C56FA3887B7C}" destId="{BCF73800-D21E-459A-8002-FF16E21ACBF5}" srcOrd="13" destOrd="0" presId="urn:microsoft.com/office/officeart/2005/8/layout/default"/>
    <dgm:cxn modelId="{177E8B38-1716-456D-AC0F-065C480E310D}" type="presParOf" srcId="{D23364E4-F7A3-40CA-8DCA-C56FA3887B7C}" destId="{CF051A69-3866-4B83-8F33-054A2F7BF272}" srcOrd="14" destOrd="0" presId="urn:microsoft.com/office/officeart/2005/8/layout/default"/>
    <dgm:cxn modelId="{9F4B83AA-9E99-4FA4-8D7C-0226834209E3}" type="presParOf" srcId="{D23364E4-F7A3-40CA-8DCA-C56FA3887B7C}" destId="{D78EB523-3CCC-41A2-9389-BD78A7761BFA}" srcOrd="15" destOrd="0" presId="urn:microsoft.com/office/officeart/2005/8/layout/default"/>
    <dgm:cxn modelId="{3E2AFA65-752C-406C-873B-7C2730BD9527}" type="presParOf" srcId="{D23364E4-F7A3-40CA-8DCA-C56FA3887B7C}" destId="{019A1E9A-D2E0-4958-9AB8-A8C020BA0875}"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168F4E-D697-48F7-B9BC-C84C84F20E17}">
      <dsp:nvSpPr>
        <dsp:cNvPr id="0" name=""/>
        <dsp:cNvSpPr/>
      </dsp:nvSpPr>
      <dsp:spPr>
        <a:xfrm>
          <a:off x="674678" y="2529"/>
          <a:ext cx="2576896" cy="1546137"/>
        </a:xfrm>
        <a:prstGeom prst="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latin typeface="Arial Black" panose="020B0A04020102020204" pitchFamily="34" charset="0"/>
            </a:rPr>
            <a:t>Human resources planning</a:t>
          </a:r>
          <a:endParaRPr lang="en-GB" sz="2000" kern="1200" dirty="0">
            <a:solidFill>
              <a:schemeClr val="tx1"/>
            </a:solidFill>
            <a:latin typeface="Arial Black" panose="020B0A04020102020204" pitchFamily="34" charset="0"/>
          </a:endParaRPr>
        </a:p>
      </dsp:txBody>
      <dsp:txXfrm>
        <a:off x="674678" y="2529"/>
        <a:ext cx="2576896" cy="1546137"/>
      </dsp:txXfrm>
    </dsp:sp>
    <dsp:sp modelId="{FFEA3898-F53D-4DD7-B144-E86FB79ED836}">
      <dsp:nvSpPr>
        <dsp:cNvPr id="0" name=""/>
        <dsp:cNvSpPr/>
      </dsp:nvSpPr>
      <dsp:spPr>
        <a:xfrm>
          <a:off x="3509264" y="2529"/>
          <a:ext cx="2576896" cy="1546137"/>
        </a:xfrm>
        <a:prstGeom prst="rect">
          <a:avLst/>
        </a:prstGeom>
        <a:solidFill>
          <a:schemeClr val="accent5">
            <a:hueOff val="-844818"/>
            <a:satOff val="-2177"/>
            <a:lumOff val="-1471"/>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latin typeface="Arial Black" panose="020B0A04020102020204" pitchFamily="34" charset="0"/>
            </a:rPr>
            <a:t>Job analysis and design </a:t>
          </a:r>
          <a:endParaRPr lang="en-GB" sz="2000" kern="1200" dirty="0">
            <a:solidFill>
              <a:schemeClr val="tx1"/>
            </a:solidFill>
            <a:latin typeface="Arial Black" panose="020B0A04020102020204" pitchFamily="34" charset="0"/>
          </a:endParaRPr>
        </a:p>
      </dsp:txBody>
      <dsp:txXfrm>
        <a:off x="3509264" y="2529"/>
        <a:ext cx="2576896" cy="1546137"/>
      </dsp:txXfrm>
    </dsp:sp>
    <dsp:sp modelId="{2F2B670D-E9F2-4A4E-88AF-706C4D52D5CA}">
      <dsp:nvSpPr>
        <dsp:cNvPr id="0" name=""/>
        <dsp:cNvSpPr/>
      </dsp:nvSpPr>
      <dsp:spPr>
        <a:xfrm>
          <a:off x="6343850" y="2529"/>
          <a:ext cx="2576896" cy="1546137"/>
        </a:xfrm>
        <a:prstGeom prst="rect">
          <a:avLst/>
        </a:prstGeom>
        <a:solidFill>
          <a:schemeClr val="accent5">
            <a:hueOff val="-1689636"/>
            <a:satOff val="-4355"/>
            <a:lumOff val="-2941"/>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latin typeface="Arial Black" panose="020B0A04020102020204" pitchFamily="34" charset="0"/>
            </a:rPr>
            <a:t>Selecting and recruiting HR</a:t>
          </a:r>
          <a:endParaRPr lang="en-GB" sz="2000" kern="1200" dirty="0">
            <a:solidFill>
              <a:schemeClr val="tx1"/>
            </a:solidFill>
            <a:latin typeface="Arial Black" panose="020B0A04020102020204" pitchFamily="34" charset="0"/>
          </a:endParaRPr>
        </a:p>
      </dsp:txBody>
      <dsp:txXfrm>
        <a:off x="6343850" y="2529"/>
        <a:ext cx="2576896" cy="1546137"/>
      </dsp:txXfrm>
    </dsp:sp>
    <dsp:sp modelId="{B38A693D-4BD9-4DE1-B221-9936F0172819}">
      <dsp:nvSpPr>
        <dsp:cNvPr id="0" name=""/>
        <dsp:cNvSpPr/>
      </dsp:nvSpPr>
      <dsp:spPr>
        <a:xfrm>
          <a:off x="674678" y="1806357"/>
          <a:ext cx="2576896" cy="1546137"/>
        </a:xfrm>
        <a:prstGeom prst="rect">
          <a:avLst/>
        </a:prstGeom>
        <a:solidFill>
          <a:schemeClr val="accent5">
            <a:hueOff val="-2534453"/>
            <a:satOff val="-6532"/>
            <a:lumOff val="-441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latin typeface="Arial Black" panose="020B0A04020102020204" pitchFamily="34" charset="0"/>
            </a:rPr>
            <a:t>Training and development </a:t>
          </a:r>
          <a:endParaRPr lang="en-GB" sz="2000" kern="1200" dirty="0">
            <a:solidFill>
              <a:schemeClr val="tx1"/>
            </a:solidFill>
            <a:latin typeface="Arial Black" panose="020B0A04020102020204" pitchFamily="34" charset="0"/>
          </a:endParaRPr>
        </a:p>
      </dsp:txBody>
      <dsp:txXfrm>
        <a:off x="674678" y="1806357"/>
        <a:ext cx="2576896" cy="1546137"/>
      </dsp:txXfrm>
    </dsp:sp>
    <dsp:sp modelId="{EE9DD413-62CA-422B-9F59-BE71FFC10223}">
      <dsp:nvSpPr>
        <dsp:cNvPr id="0" name=""/>
        <dsp:cNvSpPr/>
      </dsp:nvSpPr>
      <dsp:spPr>
        <a:xfrm>
          <a:off x="3509264" y="1764874"/>
          <a:ext cx="2576896" cy="1546137"/>
        </a:xfrm>
        <a:prstGeom prst="rect">
          <a:avLst/>
        </a:prstGeom>
        <a:solidFill>
          <a:schemeClr val="accent5">
            <a:hueOff val="-3379271"/>
            <a:satOff val="-8710"/>
            <a:lumOff val="-5883"/>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latin typeface="Arial Black" panose="020B0A04020102020204" pitchFamily="34" charset="0"/>
            </a:rPr>
            <a:t>Design workplace policies </a:t>
          </a:r>
          <a:endParaRPr lang="en-GB" sz="2000" kern="1200" dirty="0">
            <a:solidFill>
              <a:schemeClr val="tx1"/>
            </a:solidFill>
            <a:latin typeface="Arial Black" panose="020B0A04020102020204" pitchFamily="34" charset="0"/>
          </a:endParaRPr>
        </a:p>
      </dsp:txBody>
      <dsp:txXfrm>
        <a:off x="3509264" y="1764874"/>
        <a:ext cx="2576896" cy="1546137"/>
      </dsp:txXfrm>
    </dsp:sp>
    <dsp:sp modelId="{0BCB1DB7-8B48-4A5A-8A02-05AD8D7498F8}">
      <dsp:nvSpPr>
        <dsp:cNvPr id="0" name=""/>
        <dsp:cNvSpPr/>
      </dsp:nvSpPr>
      <dsp:spPr>
        <a:xfrm>
          <a:off x="6343850" y="1764874"/>
          <a:ext cx="2576896" cy="1546137"/>
        </a:xfrm>
        <a:prstGeom prst="rect">
          <a:avLst/>
        </a:prstGeom>
        <a:solidFill>
          <a:schemeClr val="accent5">
            <a:hueOff val="-4224089"/>
            <a:satOff val="-10887"/>
            <a:lumOff val="-7353"/>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latin typeface="Arial Black" panose="020B0A04020102020204" pitchFamily="34" charset="0"/>
            </a:rPr>
            <a:t>Monitor HR performance</a:t>
          </a:r>
          <a:endParaRPr lang="en-GB" sz="2000" kern="1200" dirty="0">
            <a:solidFill>
              <a:schemeClr val="tx1"/>
            </a:solidFill>
            <a:latin typeface="Arial Black" panose="020B0A04020102020204" pitchFamily="34" charset="0"/>
          </a:endParaRPr>
        </a:p>
      </dsp:txBody>
      <dsp:txXfrm>
        <a:off x="6343850" y="1764874"/>
        <a:ext cx="2576896" cy="1546137"/>
      </dsp:txXfrm>
    </dsp:sp>
    <dsp:sp modelId="{BD79630A-51A6-414C-9144-06EC9915CFA2}">
      <dsp:nvSpPr>
        <dsp:cNvPr id="0" name=""/>
        <dsp:cNvSpPr/>
      </dsp:nvSpPr>
      <dsp:spPr>
        <a:xfrm>
          <a:off x="674678" y="3568702"/>
          <a:ext cx="2576896" cy="1546137"/>
        </a:xfrm>
        <a:prstGeom prst="rect">
          <a:avLst/>
        </a:prstGeom>
        <a:solidFill>
          <a:schemeClr val="accent5">
            <a:hueOff val="-5068907"/>
            <a:satOff val="-13064"/>
            <a:lumOff val="-882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latin typeface="Arial Black" panose="020B0A04020102020204" pitchFamily="34" charset="0"/>
            </a:rPr>
            <a:t>Ensure rewards on performance for HR</a:t>
          </a:r>
          <a:endParaRPr lang="en-GB" sz="2000" kern="1200" dirty="0">
            <a:solidFill>
              <a:schemeClr val="tx1"/>
            </a:solidFill>
            <a:latin typeface="Arial Black" panose="020B0A04020102020204" pitchFamily="34" charset="0"/>
          </a:endParaRPr>
        </a:p>
      </dsp:txBody>
      <dsp:txXfrm>
        <a:off x="674678" y="3568702"/>
        <a:ext cx="2576896" cy="1546137"/>
      </dsp:txXfrm>
    </dsp:sp>
    <dsp:sp modelId="{CF051A69-3866-4B83-8F33-054A2F7BF272}">
      <dsp:nvSpPr>
        <dsp:cNvPr id="0" name=""/>
        <dsp:cNvSpPr/>
      </dsp:nvSpPr>
      <dsp:spPr>
        <a:xfrm>
          <a:off x="3509264" y="3568702"/>
          <a:ext cx="2576896" cy="1546137"/>
        </a:xfrm>
        <a:prstGeom prst="rect">
          <a:avLst/>
        </a:prstGeom>
        <a:solidFill>
          <a:schemeClr val="accent5">
            <a:hueOff val="-5913725"/>
            <a:satOff val="-15242"/>
            <a:lumOff val="-1029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latin typeface="Arial Black" panose="020B0A04020102020204" pitchFamily="34" charset="0"/>
            </a:rPr>
            <a:t>Maintaining work culture </a:t>
          </a:r>
          <a:endParaRPr lang="en-GB" sz="2000" kern="1200" dirty="0">
            <a:solidFill>
              <a:schemeClr val="tx1"/>
            </a:solidFill>
            <a:latin typeface="Arial Black" panose="020B0A04020102020204" pitchFamily="34" charset="0"/>
          </a:endParaRPr>
        </a:p>
      </dsp:txBody>
      <dsp:txXfrm>
        <a:off x="3509264" y="3568702"/>
        <a:ext cx="2576896" cy="1546137"/>
      </dsp:txXfrm>
    </dsp:sp>
    <dsp:sp modelId="{019A1E9A-D2E0-4958-9AB8-A8C020BA0875}">
      <dsp:nvSpPr>
        <dsp:cNvPr id="0" name=""/>
        <dsp:cNvSpPr/>
      </dsp:nvSpPr>
      <dsp:spPr>
        <a:xfrm>
          <a:off x="6343850" y="3568702"/>
          <a:ext cx="2576896" cy="1546137"/>
        </a:xfrm>
        <a:prstGeom prst="rect">
          <a:avLst/>
        </a:prstGeom>
        <a:solidFill>
          <a:schemeClr val="accent5">
            <a:hueOff val="-6758543"/>
            <a:satOff val="-17419"/>
            <a:lumOff val="-1176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latin typeface="Arial Black" panose="020B0A04020102020204" pitchFamily="34" charset="0"/>
            </a:rPr>
            <a:t>Develop relationship between employee and management </a:t>
          </a:r>
          <a:endParaRPr lang="en-GB" sz="2000" kern="1200" dirty="0">
            <a:solidFill>
              <a:schemeClr val="tx1"/>
            </a:solidFill>
            <a:latin typeface="Arial Black" panose="020B0A04020102020204" pitchFamily="34" charset="0"/>
          </a:endParaRPr>
        </a:p>
      </dsp:txBody>
      <dsp:txXfrm>
        <a:off x="6343850" y="3568702"/>
        <a:ext cx="2576896" cy="154613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EBE5A3-CF69-48B8-8C0A-1923FE944475}" type="datetimeFigureOut">
              <a:rPr lang="en-GB" smtClean="0"/>
              <a:t>12/03/2023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38CC0B-8D71-4189-B78B-A915B4908A3C}" type="slidenum">
              <a:rPr lang="en-GB" smtClean="0"/>
              <a:t>‹#›</a:t>
            </a:fld>
            <a:endParaRPr lang="en-GB"/>
          </a:p>
        </p:txBody>
      </p:sp>
    </p:spTree>
    <p:extLst>
      <p:ext uri="{BB962C8B-B14F-4D97-AF65-F5344CB8AC3E}">
        <p14:creationId xmlns:p14="http://schemas.microsoft.com/office/powerpoint/2010/main" val="16070957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This is an individual presentation based on the module on managing people. This presentation is going to discuss the HR professionals and employer-employee relationship to meet the objectives of the module.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038CC0B-8D71-4189-B78B-A915B4908A3C}" type="slidenum">
              <a:rPr lang="en-GB" smtClean="0"/>
              <a:t>1</a:t>
            </a:fld>
            <a:endParaRPr lang="en-GB"/>
          </a:p>
        </p:txBody>
      </p:sp>
    </p:spTree>
    <p:extLst>
      <p:ext uri="{BB962C8B-B14F-4D97-AF65-F5344CB8AC3E}">
        <p14:creationId xmlns:p14="http://schemas.microsoft.com/office/powerpoint/2010/main" val="10141311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Arial" panose="020B0604020202020204" pitchFamily="34" charset="0"/>
              </a:rPr>
              <a:t>Managing people is known as the effective process and practice of recruiting, analyzing, engaging and retaining people in the organization to optimize the maximum value of their talent as well as maximize their productivity. </a:t>
            </a:r>
            <a:r>
              <a:rPr lang="en-GB" sz="1800" dirty="0">
                <a:effectLst/>
                <a:latin typeface="Times New Roman" panose="02020603050405020304" pitchFamily="18" charset="0"/>
                <a:ea typeface="Calibri" panose="020F0502020204030204" pitchFamily="34" charset="0"/>
                <a:cs typeface="Arial" panose="020B0604020202020204" pitchFamily="34" charset="0"/>
              </a:rPr>
              <a:t>Generally, considers a sub-category of strategic human resources management practices. This presentation will discuss the role of HR professionals and their duties, the relationship of the employer with the employee and factors that can affect the relationship between the employer and with the employee.</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038CC0B-8D71-4189-B78B-A915B4908A3C}" type="slidenum">
              <a:rPr lang="en-GB" smtClean="0"/>
              <a:t>2</a:t>
            </a:fld>
            <a:endParaRPr lang="en-GB"/>
          </a:p>
        </p:txBody>
      </p:sp>
    </p:spTree>
    <p:extLst>
      <p:ext uri="{BB962C8B-B14F-4D97-AF65-F5344CB8AC3E}">
        <p14:creationId xmlns:p14="http://schemas.microsoft.com/office/powerpoint/2010/main" val="25401192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Arial" panose="020B0604020202020204" pitchFamily="34" charset="0"/>
              </a:rPr>
              <a:t>According to Henderson (2022), HR refers to human resources and the HR professional refers to the recruited personnel in the organization who is responsible for finding, analyzing, screening, recruiting and retaining human resources of the organization. An HR professional can work in an organization in four different forms a person such as a business partner, change agent in the organization, administrative expert and employee advocate.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038CC0B-8D71-4189-B78B-A915B4908A3C}" type="slidenum">
              <a:rPr lang="en-GB" smtClean="0"/>
              <a:t>3</a:t>
            </a:fld>
            <a:endParaRPr lang="en-GB"/>
          </a:p>
        </p:txBody>
      </p:sp>
    </p:spTree>
    <p:extLst>
      <p:ext uri="{BB962C8B-B14F-4D97-AF65-F5344CB8AC3E}">
        <p14:creationId xmlns:p14="http://schemas.microsoft.com/office/powerpoint/2010/main" val="17296480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Gupta (2020) says that </a:t>
            </a:r>
            <a:r>
              <a:rPr lang="en-US" sz="1800" dirty="0">
                <a:effectLst/>
                <a:latin typeface="Times New Roman" panose="02020603050405020304" pitchFamily="18" charset="0"/>
                <a:ea typeface="Calibri" panose="020F0502020204030204" pitchFamily="34" charset="0"/>
                <a:cs typeface="Arial" panose="020B0604020202020204" pitchFamily="34" charset="0"/>
              </a:rPr>
              <a:t>human resources (HR) professionals are the person who becomes responsible to maintain effective human resources performance for the organocation. The roles of an HR professional in the organization include human resources planning</a:t>
            </a:r>
            <a:r>
              <a:rPr lang="en-GB" sz="1800" dirty="0">
                <a:effectLst/>
                <a:latin typeface="Times New Roman" panose="02020603050405020304" pitchFamily="18" charset="0"/>
                <a:ea typeface="Calibri" panose="020F0502020204030204" pitchFamily="34" charset="0"/>
                <a:cs typeface="Arial" panose="020B0604020202020204" pitchFamily="34" charset="0"/>
              </a:rPr>
              <a:t>, job</a:t>
            </a:r>
            <a:r>
              <a:rPr lang="en-US" sz="1800" dirty="0">
                <a:effectLst/>
                <a:latin typeface="Times New Roman" panose="02020603050405020304" pitchFamily="18" charset="0"/>
                <a:ea typeface="Calibri" panose="020F0502020204030204" pitchFamily="34" charset="0"/>
                <a:cs typeface="Arial" panose="020B0604020202020204" pitchFamily="34" charset="0"/>
              </a:rPr>
              <a:t> analysis and design, selecting and recruiting HR</a:t>
            </a:r>
            <a:r>
              <a:rPr lang="en-GB" sz="1800" dirty="0">
                <a:effectLst/>
                <a:latin typeface="Times New Roman" panose="02020603050405020304" pitchFamily="18" charset="0"/>
                <a:ea typeface="Calibri" panose="020F0502020204030204" pitchFamily="34" charset="0"/>
                <a:cs typeface="Arial" panose="020B0604020202020204" pitchFamily="34" charset="0"/>
              </a:rPr>
              <a:t>, t</a:t>
            </a:r>
            <a:r>
              <a:rPr lang="en-US" sz="1800" dirty="0">
                <a:effectLst/>
                <a:latin typeface="Times New Roman" panose="02020603050405020304" pitchFamily="18" charset="0"/>
                <a:ea typeface="Calibri" panose="020F0502020204030204" pitchFamily="34" charset="0"/>
                <a:cs typeface="Arial" panose="020B0604020202020204" pitchFamily="34" charset="0"/>
              </a:rPr>
              <a:t>raining and development, designing workplace policies, monitoring HR performance</a:t>
            </a:r>
            <a:r>
              <a:rPr lang="en-GB" sz="1800" dirty="0">
                <a:effectLst/>
                <a:latin typeface="Times New Roman" panose="02020603050405020304" pitchFamily="18" charset="0"/>
                <a:ea typeface="Calibri" panose="020F0502020204030204" pitchFamily="34" charset="0"/>
                <a:cs typeface="Arial" panose="020B0604020202020204" pitchFamily="34" charset="0"/>
              </a:rPr>
              <a:t>, </a:t>
            </a:r>
            <a:r>
              <a:rPr lang="en-US" sz="1800" dirty="0">
                <a:effectLst/>
                <a:latin typeface="Times New Roman" panose="02020603050405020304" pitchFamily="18" charset="0"/>
                <a:ea typeface="Calibri" panose="020F0502020204030204" pitchFamily="34" charset="0"/>
                <a:cs typeface="Arial" panose="020B0604020202020204" pitchFamily="34" charset="0"/>
              </a:rPr>
              <a:t>ensuring rewards on performance for HR</a:t>
            </a:r>
            <a:r>
              <a:rPr lang="en-GB" sz="1800" dirty="0">
                <a:effectLst/>
                <a:latin typeface="Times New Roman" panose="02020603050405020304" pitchFamily="18" charset="0"/>
                <a:ea typeface="Calibri" panose="020F0502020204030204" pitchFamily="34" charset="0"/>
                <a:cs typeface="Arial" panose="020B0604020202020204" pitchFamily="34" charset="0"/>
              </a:rPr>
              <a:t>, maintaining </a:t>
            </a:r>
            <a:r>
              <a:rPr lang="en-US" sz="1800" dirty="0">
                <a:effectLst/>
                <a:latin typeface="Times New Roman" panose="02020603050405020304" pitchFamily="18" charset="0"/>
                <a:ea typeface="Calibri" panose="020F0502020204030204" pitchFamily="34" charset="0"/>
                <a:cs typeface="Arial" panose="020B0604020202020204" pitchFamily="34" charset="0"/>
              </a:rPr>
              <a:t>work culture and developing relationships between employees and management.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038CC0B-8D71-4189-B78B-A915B4908A3C}" type="slidenum">
              <a:rPr lang="en-GB" smtClean="0"/>
              <a:t>4</a:t>
            </a:fld>
            <a:endParaRPr lang="en-GB"/>
          </a:p>
        </p:txBody>
      </p:sp>
    </p:spTree>
    <p:extLst>
      <p:ext uri="{BB962C8B-B14F-4D97-AF65-F5344CB8AC3E}">
        <p14:creationId xmlns:p14="http://schemas.microsoft.com/office/powerpoint/2010/main" val="42156168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According to the CIPD profession map, the core values that govern HR professionals in the organization include </a:t>
            </a:r>
            <a:r>
              <a:rPr lang="en-US" sz="1800" dirty="0">
                <a:effectLst/>
                <a:latin typeface="Times New Roman" panose="02020603050405020304" pitchFamily="18" charset="0"/>
                <a:ea typeface="Calibri" panose="020F0502020204030204" pitchFamily="34" charset="0"/>
                <a:cs typeface="Arial" panose="020B0604020202020204" pitchFamily="34" charset="0"/>
              </a:rPr>
              <a:t>encouragement, support</a:t>
            </a:r>
            <a:r>
              <a:rPr lang="en-GB" sz="1800" dirty="0">
                <a:effectLst/>
                <a:latin typeface="Times New Roman" panose="02020603050405020304" pitchFamily="18" charset="0"/>
                <a:ea typeface="Calibri" panose="020F0502020204030204" pitchFamily="34" charset="0"/>
                <a:cs typeface="Arial" panose="020B0604020202020204" pitchFamily="34" charset="0"/>
              </a:rPr>
              <a:t>, </a:t>
            </a:r>
            <a:r>
              <a:rPr lang="en-US" sz="1800" dirty="0">
                <a:effectLst/>
                <a:latin typeface="Times New Roman" panose="02020603050405020304" pitchFamily="18" charset="0"/>
                <a:ea typeface="Calibri" panose="020F0502020204030204" pitchFamily="34" charset="0"/>
                <a:cs typeface="Arial" panose="020B0604020202020204" pitchFamily="34" charset="0"/>
              </a:rPr>
              <a:t>compassion, loyalty, fairness</a:t>
            </a:r>
            <a:r>
              <a:rPr lang="en-GB" sz="1800" dirty="0">
                <a:effectLst/>
                <a:latin typeface="Times New Roman" panose="02020603050405020304" pitchFamily="18" charset="0"/>
                <a:ea typeface="Calibri" panose="020F0502020204030204" pitchFamily="34" charset="0"/>
                <a:cs typeface="Arial" panose="020B0604020202020204" pitchFamily="34" charset="0"/>
              </a:rPr>
              <a:t>, </a:t>
            </a:r>
            <a:r>
              <a:rPr lang="en-US" sz="1800" dirty="0">
                <a:effectLst/>
                <a:latin typeface="Times New Roman" panose="02020603050405020304" pitchFamily="18" charset="0"/>
                <a:ea typeface="Calibri" panose="020F0502020204030204" pitchFamily="34" charset="0"/>
                <a:cs typeface="Arial" panose="020B0604020202020204" pitchFamily="34" charset="0"/>
              </a:rPr>
              <a:t>trust and team spirit.</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038CC0B-8D71-4189-B78B-A915B4908A3C}" type="slidenum">
              <a:rPr lang="en-GB" smtClean="0"/>
              <a:t>5</a:t>
            </a:fld>
            <a:endParaRPr lang="en-GB"/>
          </a:p>
        </p:txBody>
      </p:sp>
    </p:spTree>
    <p:extLst>
      <p:ext uri="{BB962C8B-B14F-4D97-AF65-F5344CB8AC3E}">
        <p14:creationId xmlns:p14="http://schemas.microsoft.com/office/powerpoint/2010/main" val="16350076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Arial" panose="020B0604020202020204" pitchFamily="34" charset="0"/>
              </a:rPr>
              <a:t>The relationship between the employer and employee exists with a legal link where employees perform on certain conditions to get back remuneration or rewards from the employers. The employer wants productivity at low cost and flexibility in production whereas the employees want good pay and fair conditions as well as job security in the organization. It brings the outcome of negotiated pay conditions for the employer and the employees in the organization.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038CC0B-8D71-4189-B78B-A915B4908A3C}" type="slidenum">
              <a:rPr lang="en-GB" smtClean="0"/>
              <a:t>6</a:t>
            </a:fld>
            <a:endParaRPr lang="en-GB"/>
          </a:p>
        </p:txBody>
      </p:sp>
    </p:spTree>
    <p:extLst>
      <p:ext uri="{BB962C8B-B14F-4D97-AF65-F5344CB8AC3E}">
        <p14:creationId xmlns:p14="http://schemas.microsoft.com/office/powerpoint/2010/main" val="36289833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Arial" panose="020B0604020202020204" pitchFamily="34" charset="0"/>
              </a:rPr>
              <a:t>Both internal and external factor affects the relationship between the employee and employer in the organization. Management style controls the power of employees in the workplace, a higher level of employee participation in decision-making develops a higher level of positive relationship and a Collective employee bargain in the workplace shows the strength of the relationship. Besides, considering market policies on compensation and working hours affect the relations, the economic structure determines the power of employee and employer that affect the relationship and trade unions surge the level of employee power that affects the relations.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038CC0B-8D71-4189-B78B-A915B4908A3C}" type="slidenum">
              <a:rPr lang="en-GB" smtClean="0"/>
              <a:t>7</a:t>
            </a:fld>
            <a:endParaRPr lang="en-GB"/>
          </a:p>
        </p:txBody>
      </p:sp>
    </p:spTree>
    <p:extLst>
      <p:ext uri="{BB962C8B-B14F-4D97-AF65-F5344CB8AC3E}">
        <p14:creationId xmlns:p14="http://schemas.microsoft.com/office/powerpoint/2010/main" val="1888282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Arial" panose="020B0604020202020204" pitchFamily="34" charset="0"/>
              </a:rPr>
              <a:t>Human resources (HR) professionals are the person who becomes responsible to maintain effective human resources performance for the organocation. The role of HR professionals depends on different aspects of the workplace. However, the success of a business organization mostly depends on a positive relationship between employees and the employers in the organization. For these reasons, employers always develop a sound workplace in the organization in which communication with the employees can be effective for sustainable performance.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038CC0B-8D71-4189-B78B-A915B4908A3C}" type="slidenum">
              <a:rPr lang="en-GB" smtClean="0"/>
              <a:t>8</a:t>
            </a:fld>
            <a:endParaRPr lang="en-GB"/>
          </a:p>
        </p:txBody>
      </p:sp>
    </p:spTree>
    <p:extLst>
      <p:ext uri="{BB962C8B-B14F-4D97-AF65-F5344CB8AC3E}">
        <p14:creationId xmlns:p14="http://schemas.microsoft.com/office/powerpoint/2010/main" val="26895058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58CC210-C2E3-4CCE-98F0-C07F384A8006}" type="datetimeFigureOut">
              <a:rPr lang="en-GB" smtClean="0"/>
              <a:t>12/03/2023</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C9ADBD5B-307D-472F-9B3A-DA6B6C5EFFCC}" type="slidenum">
              <a:rPr lang="en-GB" smtClean="0"/>
              <a:t>‹#›</a:t>
            </a:fld>
            <a:endParaRPr lang="en-GB"/>
          </a:p>
        </p:txBody>
      </p:sp>
    </p:spTree>
    <p:extLst>
      <p:ext uri="{BB962C8B-B14F-4D97-AF65-F5344CB8AC3E}">
        <p14:creationId xmlns:p14="http://schemas.microsoft.com/office/powerpoint/2010/main" val="14096238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8CC210-C2E3-4CCE-98F0-C07F384A8006}" type="datetimeFigureOut">
              <a:rPr lang="en-GB" smtClean="0"/>
              <a:t>12/03/2023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9ADBD5B-307D-472F-9B3A-DA6B6C5EFFCC}" type="slidenum">
              <a:rPr lang="en-GB" smtClean="0"/>
              <a:t>‹#›</a:t>
            </a:fld>
            <a:endParaRPr lang="en-GB"/>
          </a:p>
        </p:txBody>
      </p:sp>
    </p:spTree>
    <p:extLst>
      <p:ext uri="{BB962C8B-B14F-4D97-AF65-F5344CB8AC3E}">
        <p14:creationId xmlns:p14="http://schemas.microsoft.com/office/powerpoint/2010/main" val="4007134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58CC210-C2E3-4CCE-98F0-C07F384A8006}" type="datetimeFigureOut">
              <a:rPr lang="en-GB" smtClean="0"/>
              <a:t>12/03/2023</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9ADBD5B-307D-472F-9B3A-DA6B6C5EFFCC}" type="slidenum">
              <a:rPr lang="en-GB" smtClean="0"/>
              <a:t>‹#›</a:t>
            </a:fld>
            <a:endParaRPr lang="en-GB"/>
          </a:p>
        </p:txBody>
      </p:sp>
    </p:spTree>
    <p:extLst>
      <p:ext uri="{BB962C8B-B14F-4D97-AF65-F5344CB8AC3E}">
        <p14:creationId xmlns:p14="http://schemas.microsoft.com/office/powerpoint/2010/main" val="21118752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58CC210-C2E3-4CCE-98F0-C07F384A8006}" type="datetimeFigureOut">
              <a:rPr lang="en-GB" smtClean="0"/>
              <a:t>12/03/2023</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C9ADBD5B-307D-472F-9B3A-DA6B6C5EFFCC}" type="slidenum">
              <a:rPr lang="en-GB" smtClean="0"/>
              <a:t>‹#›</a:t>
            </a:fld>
            <a:endParaRPr lang="en-GB"/>
          </a:p>
        </p:txBody>
      </p:sp>
    </p:spTree>
    <p:extLst>
      <p:ext uri="{BB962C8B-B14F-4D97-AF65-F5344CB8AC3E}">
        <p14:creationId xmlns:p14="http://schemas.microsoft.com/office/powerpoint/2010/main" val="33533547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58CC210-C2E3-4CCE-98F0-C07F384A8006}" type="datetimeFigureOut">
              <a:rPr lang="en-GB" smtClean="0"/>
              <a:t>12/03/2023</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C9ADBD5B-307D-472F-9B3A-DA6B6C5EFFCC}" type="slidenum">
              <a:rPr lang="en-GB" smtClean="0"/>
              <a:t>‹#›</a:t>
            </a:fld>
            <a:endParaRPr lang="en-GB"/>
          </a:p>
        </p:txBody>
      </p:sp>
    </p:spTree>
    <p:extLst>
      <p:ext uri="{BB962C8B-B14F-4D97-AF65-F5344CB8AC3E}">
        <p14:creationId xmlns:p14="http://schemas.microsoft.com/office/powerpoint/2010/main" val="41701954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58CC210-C2E3-4CCE-98F0-C07F384A8006}" type="datetimeFigureOut">
              <a:rPr lang="en-GB" smtClean="0"/>
              <a:t>12/03/2023</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C9ADBD5B-307D-472F-9B3A-DA6B6C5EFFCC}" type="slidenum">
              <a:rPr lang="en-GB" smtClean="0"/>
              <a:t>‹#›</a:t>
            </a:fld>
            <a:endParaRPr lang="en-GB"/>
          </a:p>
        </p:txBody>
      </p:sp>
    </p:spTree>
    <p:extLst>
      <p:ext uri="{BB962C8B-B14F-4D97-AF65-F5344CB8AC3E}">
        <p14:creationId xmlns:p14="http://schemas.microsoft.com/office/powerpoint/2010/main" val="20803919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8CC210-C2E3-4CCE-98F0-C07F384A8006}" type="datetimeFigureOut">
              <a:rPr lang="en-GB" smtClean="0"/>
              <a:t>12/03/2023</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C9ADBD5B-307D-472F-9B3A-DA6B6C5EFFCC}" type="slidenum">
              <a:rPr lang="en-GB" smtClean="0"/>
              <a:t>‹#›</a:t>
            </a:fld>
            <a:endParaRPr lang="en-GB"/>
          </a:p>
        </p:txBody>
      </p:sp>
    </p:spTree>
    <p:extLst>
      <p:ext uri="{BB962C8B-B14F-4D97-AF65-F5344CB8AC3E}">
        <p14:creationId xmlns:p14="http://schemas.microsoft.com/office/powerpoint/2010/main" val="34961731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58CC210-C2E3-4CCE-98F0-C07F384A8006}" type="datetimeFigureOut">
              <a:rPr lang="en-GB" smtClean="0"/>
              <a:t>12/03/2023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C9ADBD5B-307D-472F-9B3A-DA6B6C5EFFCC}" type="slidenum">
              <a:rPr lang="en-GB" smtClean="0"/>
              <a:t>‹#›</a:t>
            </a:fld>
            <a:endParaRPr lang="en-GB"/>
          </a:p>
        </p:txBody>
      </p:sp>
    </p:spTree>
    <p:extLst>
      <p:ext uri="{BB962C8B-B14F-4D97-AF65-F5344CB8AC3E}">
        <p14:creationId xmlns:p14="http://schemas.microsoft.com/office/powerpoint/2010/main" val="9567514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58CC210-C2E3-4CCE-98F0-C07F384A8006}" type="datetimeFigureOut">
              <a:rPr lang="en-GB" smtClean="0"/>
              <a:t>12/03/2023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9ADBD5B-307D-472F-9B3A-DA6B6C5EFFCC}" type="slidenum">
              <a:rPr lang="en-GB" smtClean="0"/>
              <a:t>‹#›</a:t>
            </a:fld>
            <a:endParaRPr lang="en-GB"/>
          </a:p>
        </p:txBody>
      </p:sp>
    </p:spTree>
    <p:extLst>
      <p:ext uri="{BB962C8B-B14F-4D97-AF65-F5344CB8AC3E}">
        <p14:creationId xmlns:p14="http://schemas.microsoft.com/office/powerpoint/2010/main" val="39368383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58CC210-C2E3-4CCE-98F0-C07F384A8006}" type="datetimeFigureOut">
              <a:rPr lang="en-GB" smtClean="0"/>
              <a:t>12/03/2023</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9ADBD5B-307D-472F-9B3A-DA6B6C5EFFCC}" type="slidenum">
              <a:rPr lang="en-GB" smtClean="0"/>
              <a:t>‹#›</a:t>
            </a:fld>
            <a:endParaRPr lang="en-GB"/>
          </a:p>
        </p:txBody>
      </p:sp>
    </p:spTree>
    <p:extLst>
      <p:ext uri="{BB962C8B-B14F-4D97-AF65-F5344CB8AC3E}">
        <p14:creationId xmlns:p14="http://schemas.microsoft.com/office/powerpoint/2010/main" val="10776881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58CC210-C2E3-4CCE-98F0-C07F384A8006}" type="datetimeFigureOut">
              <a:rPr lang="en-GB" smtClean="0"/>
              <a:t>12/03/2023</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9ADBD5B-307D-472F-9B3A-DA6B6C5EFFCC}"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9824242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58CC210-C2E3-4CCE-98F0-C07F384A8006}" type="datetimeFigureOut">
              <a:rPr lang="en-GB" smtClean="0"/>
              <a:t>12/03/2023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9ADBD5B-307D-472F-9B3A-DA6B6C5EFFCC}" type="slidenum">
              <a:rPr lang="en-GB" smtClean="0"/>
              <a:t>‹#›</a:t>
            </a:fld>
            <a:endParaRPr lang="en-GB"/>
          </a:p>
        </p:txBody>
      </p:sp>
    </p:spTree>
    <p:extLst>
      <p:ext uri="{BB962C8B-B14F-4D97-AF65-F5344CB8AC3E}">
        <p14:creationId xmlns:p14="http://schemas.microsoft.com/office/powerpoint/2010/main" val="4903943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58CC210-C2E3-4CCE-98F0-C07F384A8006}" type="datetimeFigureOut">
              <a:rPr lang="en-GB" smtClean="0"/>
              <a:t>12/03/2023</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9ADBD5B-307D-472F-9B3A-DA6B6C5EFFCC}"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1700276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58CC210-C2E3-4CCE-98F0-C07F384A8006}" type="datetimeFigureOut">
              <a:rPr lang="en-GB" smtClean="0"/>
              <a:t>12/03/2023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9ADBD5B-307D-472F-9B3A-DA6B6C5EFFCC}" type="slidenum">
              <a:rPr lang="en-GB" smtClean="0"/>
              <a:t>‹#›</a:t>
            </a:fld>
            <a:endParaRPr lang="en-GB"/>
          </a:p>
        </p:txBody>
      </p:sp>
    </p:spTree>
    <p:extLst>
      <p:ext uri="{BB962C8B-B14F-4D97-AF65-F5344CB8AC3E}">
        <p14:creationId xmlns:p14="http://schemas.microsoft.com/office/powerpoint/2010/main" val="41349429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8CC210-C2E3-4CCE-98F0-C07F384A8006}" type="datetimeFigureOut">
              <a:rPr lang="en-GB" smtClean="0"/>
              <a:t>12/03/2023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9ADBD5B-307D-472F-9B3A-DA6B6C5EFFCC}" type="slidenum">
              <a:rPr lang="en-GB" smtClean="0"/>
              <a:t>‹#›</a:t>
            </a:fld>
            <a:endParaRPr lang="en-GB"/>
          </a:p>
        </p:txBody>
      </p:sp>
    </p:spTree>
    <p:extLst>
      <p:ext uri="{BB962C8B-B14F-4D97-AF65-F5344CB8AC3E}">
        <p14:creationId xmlns:p14="http://schemas.microsoft.com/office/powerpoint/2010/main" val="3847700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8CC210-C2E3-4CCE-98F0-C07F384A8006}" type="datetimeFigureOut">
              <a:rPr lang="en-GB" smtClean="0"/>
              <a:t>12/03/2023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9ADBD5B-307D-472F-9B3A-DA6B6C5EFFCC}" type="slidenum">
              <a:rPr lang="en-GB" smtClean="0"/>
              <a:t>‹#›</a:t>
            </a:fld>
            <a:endParaRPr lang="en-GB"/>
          </a:p>
        </p:txBody>
      </p:sp>
    </p:spTree>
    <p:extLst>
      <p:ext uri="{BB962C8B-B14F-4D97-AF65-F5344CB8AC3E}">
        <p14:creationId xmlns:p14="http://schemas.microsoft.com/office/powerpoint/2010/main" val="1279256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58CC210-C2E3-4CCE-98F0-C07F384A8006}" type="datetimeFigureOut">
              <a:rPr lang="en-GB" smtClean="0"/>
              <a:t>12/03/2023</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C9ADBD5B-307D-472F-9B3A-DA6B6C5EFFCC}" type="slidenum">
              <a:rPr lang="en-GB" smtClean="0"/>
              <a:t>‹#›</a:t>
            </a:fld>
            <a:endParaRPr lang="en-GB"/>
          </a:p>
        </p:txBody>
      </p:sp>
    </p:spTree>
    <p:extLst>
      <p:ext uri="{BB962C8B-B14F-4D97-AF65-F5344CB8AC3E}">
        <p14:creationId xmlns:p14="http://schemas.microsoft.com/office/powerpoint/2010/main" val="2704659387"/>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tmp"/><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tmp"/><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tmp"/><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B648C-3C45-452E-B63F-56CF529A0613}"/>
              </a:ext>
            </a:extLst>
          </p:cNvPr>
          <p:cNvSpPr>
            <a:spLocks noGrp="1"/>
          </p:cNvSpPr>
          <p:nvPr>
            <p:ph type="ctrTitle"/>
          </p:nvPr>
        </p:nvSpPr>
        <p:spPr>
          <a:xfrm>
            <a:off x="2237521" y="2303585"/>
            <a:ext cx="8915399" cy="2957732"/>
          </a:xfrm>
        </p:spPr>
        <p:txBody>
          <a:bodyPr>
            <a:noAutofit/>
          </a:bodyPr>
          <a:lstStyle/>
          <a:p>
            <a:pPr algn="ctr">
              <a:lnSpc>
                <a:spcPct val="150000"/>
              </a:lnSpc>
            </a:pPr>
            <a:r>
              <a:rPr lang="en-US" sz="4800" dirty="0">
                <a:solidFill>
                  <a:srgbClr val="002060"/>
                </a:solidFill>
                <a:latin typeface="Arial Black" panose="020B0A04020102020204" pitchFamily="34" charset="0"/>
              </a:rPr>
              <a:t>Individual Presentation </a:t>
            </a:r>
            <a:br>
              <a:rPr lang="en-US" sz="4800" dirty="0">
                <a:solidFill>
                  <a:srgbClr val="002060"/>
                </a:solidFill>
                <a:latin typeface="Arial Black" panose="020B0A04020102020204" pitchFamily="34" charset="0"/>
              </a:rPr>
            </a:br>
            <a:r>
              <a:rPr lang="en-US" sz="4800" dirty="0">
                <a:solidFill>
                  <a:srgbClr val="002060"/>
                </a:solidFill>
                <a:latin typeface="Arial Black" panose="020B0A04020102020204" pitchFamily="34" charset="0"/>
              </a:rPr>
              <a:t>On </a:t>
            </a:r>
            <a:br>
              <a:rPr lang="en-US" sz="4800" dirty="0">
                <a:solidFill>
                  <a:srgbClr val="002060"/>
                </a:solidFill>
                <a:latin typeface="Arial Black" panose="020B0A04020102020204" pitchFamily="34" charset="0"/>
              </a:rPr>
            </a:br>
            <a:r>
              <a:rPr lang="en-US" sz="4800" dirty="0">
                <a:solidFill>
                  <a:srgbClr val="002060"/>
                </a:solidFill>
                <a:latin typeface="Arial Black" panose="020B0A04020102020204" pitchFamily="34" charset="0"/>
              </a:rPr>
              <a:t>Managing People </a:t>
            </a:r>
            <a:endParaRPr lang="en-GB" sz="4800" dirty="0">
              <a:solidFill>
                <a:srgbClr val="002060"/>
              </a:solidFill>
              <a:latin typeface="Arial Black" panose="020B0A04020102020204" pitchFamily="34" charset="0"/>
            </a:endParaRPr>
          </a:p>
        </p:txBody>
      </p:sp>
    </p:spTree>
    <p:extLst>
      <p:ext uri="{BB962C8B-B14F-4D97-AF65-F5344CB8AC3E}">
        <p14:creationId xmlns:p14="http://schemas.microsoft.com/office/powerpoint/2010/main" val="18666117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6305C-FEFE-46A4-AD6C-7177D0477CDE}"/>
              </a:ext>
            </a:extLst>
          </p:cNvPr>
          <p:cNvSpPr>
            <a:spLocks noGrp="1"/>
          </p:cNvSpPr>
          <p:nvPr>
            <p:ph type="title"/>
          </p:nvPr>
        </p:nvSpPr>
        <p:spPr>
          <a:xfrm>
            <a:off x="2592925" y="624110"/>
            <a:ext cx="7549881" cy="1280890"/>
          </a:xfrm>
        </p:spPr>
        <p:txBody>
          <a:bodyPr>
            <a:normAutofit/>
          </a:bodyPr>
          <a:lstStyle/>
          <a:p>
            <a:pPr algn="ctr"/>
            <a:r>
              <a:rPr lang="en-US" sz="3200" dirty="0">
                <a:solidFill>
                  <a:srgbClr val="002060"/>
                </a:solidFill>
                <a:latin typeface="Arial Black" panose="020B0A04020102020204" pitchFamily="34" charset="0"/>
              </a:rPr>
              <a:t>Introduction </a:t>
            </a:r>
            <a:endParaRPr lang="en-GB" sz="3200" dirty="0">
              <a:solidFill>
                <a:srgbClr val="002060"/>
              </a:solidFill>
              <a:latin typeface="Arial Black" panose="020B0A04020102020204" pitchFamily="34" charset="0"/>
            </a:endParaRPr>
          </a:p>
        </p:txBody>
      </p:sp>
      <p:sp>
        <p:nvSpPr>
          <p:cNvPr id="3" name="Content Placeholder 2">
            <a:extLst>
              <a:ext uri="{FF2B5EF4-FFF2-40B4-BE49-F238E27FC236}">
                <a16:creationId xmlns:a16="http://schemas.microsoft.com/office/drawing/2014/main" id="{EA44ED83-7E5C-4C24-A567-AC3FF3774C46}"/>
              </a:ext>
            </a:extLst>
          </p:cNvPr>
          <p:cNvSpPr>
            <a:spLocks noGrp="1"/>
          </p:cNvSpPr>
          <p:nvPr>
            <p:ph idx="1"/>
          </p:nvPr>
        </p:nvSpPr>
        <p:spPr>
          <a:xfrm>
            <a:off x="1852247" y="1392701"/>
            <a:ext cx="9359704" cy="5465299"/>
          </a:xfrm>
        </p:spPr>
        <p:txBody>
          <a:bodyPr>
            <a:normAutofit/>
          </a:bodyPr>
          <a:lstStyle/>
          <a:p>
            <a:pPr marL="0" indent="0" algn="just">
              <a:lnSpc>
                <a:spcPct val="150000"/>
              </a:lnSpc>
              <a:buNone/>
            </a:pPr>
            <a:r>
              <a:rPr lang="en-US" sz="2000" b="1" dirty="0">
                <a:solidFill>
                  <a:schemeClr val="tx1"/>
                </a:solidFill>
                <a:latin typeface="Arial" panose="020B0604020202020204" pitchFamily="34" charset="0"/>
                <a:cs typeface="Arial" panose="020B0604020202020204" pitchFamily="34" charset="0"/>
              </a:rPr>
              <a:t>Managing people is known as the effective process and practice of recruiting, analyzing, engaging and retaining people in the organization to optimize the maximum value of their talent as well as maximize their productivity. </a:t>
            </a:r>
            <a:r>
              <a:rPr lang="en-GB" sz="2000" b="1" dirty="0">
                <a:solidFill>
                  <a:schemeClr val="tx1"/>
                </a:solidFill>
                <a:latin typeface="Arial" panose="020B0604020202020204" pitchFamily="34" charset="0"/>
                <a:cs typeface="Arial" panose="020B0604020202020204" pitchFamily="34" charset="0"/>
              </a:rPr>
              <a:t>Generally, considers as a sub-category of strategic human resources management practices. </a:t>
            </a:r>
          </a:p>
          <a:p>
            <a:pPr algn="just">
              <a:lnSpc>
                <a:spcPct val="150000"/>
              </a:lnSpc>
              <a:buFont typeface="Wingdings" panose="05000000000000000000" pitchFamily="2" charset="2"/>
              <a:buChar char="§"/>
            </a:pPr>
            <a:r>
              <a:rPr lang="en-GB" sz="2000" b="1" dirty="0">
                <a:solidFill>
                  <a:schemeClr val="tx1"/>
                </a:solidFill>
                <a:latin typeface="Arial" panose="020B0604020202020204" pitchFamily="34" charset="0"/>
                <a:cs typeface="Arial" panose="020B0604020202020204" pitchFamily="34" charset="0"/>
              </a:rPr>
              <a:t>This presentation will discuss about </a:t>
            </a:r>
          </a:p>
          <a:p>
            <a:pPr algn="just">
              <a:lnSpc>
                <a:spcPct val="150000"/>
              </a:lnSpc>
            </a:pPr>
            <a:r>
              <a:rPr lang="en-GB" sz="2000" b="1" dirty="0">
                <a:solidFill>
                  <a:schemeClr val="tx1"/>
                </a:solidFill>
                <a:latin typeface="Arial" panose="020B0604020202020204" pitchFamily="34" charset="0"/>
                <a:cs typeface="Arial" panose="020B0604020202020204" pitchFamily="34" charset="0"/>
              </a:rPr>
              <a:t>the role of HR professionals and their duties</a:t>
            </a:r>
          </a:p>
          <a:p>
            <a:pPr algn="just">
              <a:lnSpc>
                <a:spcPct val="150000"/>
              </a:lnSpc>
            </a:pPr>
            <a:r>
              <a:rPr lang="en-GB" sz="2000" b="1" dirty="0">
                <a:solidFill>
                  <a:schemeClr val="tx1"/>
                </a:solidFill>
                <a:latin typeface="Arial" panose="020B0604020202020204" pitchFamily="34" charset="0"/>
                <a:cs typeface="Arial" panose="020B0604020202020204" pitchFamily="34" charset="0"/>
              </a:rPr>
              <a:t>Relationship of employer with employee</a:t>
            </a:r>
          </a:p>
          <a:p>
            <a:pPr algn="just">
              <a:lnSpc>
                <a:spcPct val="150000"/>
              </a:lnSpc>
            </a:pPr>
            <a:r>
              <a:rPr lang="en-GB" sz="2000" b="1" dirty="0">
                <a:solidFill>
                  <a:schemeClr val="tx1"/>
                </a:solidFill>
                <a:latin typeface="Arial" panose="020B0604020202020204" pitchFamily="34" charset="0"/>
                <a:cs typeface="Arial" panose="020B0604020202020204" pitchFamily="34" charset="0"/>
              </a:rPr>
              <a:t>Factors that can affect the Relationship between the employer with employee.</a:t>
            </a:r>
          </a:p>
        </p:txBody>
      </p:sp>
      <p:pic>
        <p:nvPicPr>
          <p:cNvPr id="7" name="Picture 6">
            <a:extLst>
              <a:ext uri="{FF2B5EF4-FFF2-40B4-BE49-F238E27FC236}">
                <a16:creationId xmlns:a16="http://schemas.microsoft.com/office/drawing/2014/main" id="{17AB3B08-201E-4CEA-9FB9-CBCEF6394D5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66892" y="3241727"/>
            <a:ext cx="3507765" cy="2427553"/>
          </a:xfrm>
          <a:prstGeom prst="rect">
            <a:avLst/>
          </a:prstGeom>
        </p:spPr>
      </p:pic>
      <p:sp>
        <p:nvSpPr>
          <p:cNvPr id="8" name="TextBox 7">
            <a:extLst>
              <a:ext uri="{FF2B5EF4-FFF2-40B4-BE49-F238E27FC236}">
                <a16:creationId xmlns:a16="http://schemas.microsoft.com/office/drawing/2014/main" id="{4E286BD2-6D8C-4F69-8C89-BB89AD52E17E}"/>
              </a:ext>
            </a:extLst>
          </p:cNvPr>
          <p:cNvSpPr txBox="1"/>
          <p:nvPr/>
        </p:nvSpPr>
        <p:spPr>
          <a:xfrm>
            <a:off x="5992838" y="6237816"/>
            <a:ext cx="4754880" cy="400110"/>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Source: </a:t>
            </a:r>
            <a:r>
              <a:rPr lang="en-GB" sz="2000" dirty="0">
                <a:solidFill>
                  <a:schemeClr val="tx1"/>
                </a:solidFill>
                <a:latin typeface="Arial" panose="020B0604020202020204" pitchFamily="34" charset="0"/>
                <a:cs typeface="Arial" panose="020B0604020202020204" pitchFamily="34" charset="0"/>
              </a:rPr>
              <a:t>(Bal et al., 2021)</a:t>
            </a:r>
          </a:p>
        </p:txBody>
      </p:sp>
    </p:spTree>
    <p:extLst>
      <p:ext uri="{BB962C8B-B14F-4D97-AF65-F5344CB8AC3E}">
        <p14:creationId xmlns:p14="http://schemas.microsoft.com/office/powerpoint/2010/main" val="22787408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56AA8-F20C-4F27-9A56-FBDBBED4A023}"/>
              </a:ext>
            </a:extLst>
          </p:cNvPr>
          <p:cNvSpPr>
            <a:spLocks noGrp="1"/>
          </p:cNvSpPr>
          <p:nvPr>
            <p:ph type="title"/>
          </p:nvPr>
        </p:nvSpPr>
        <p:spPr>
          <a:xfrm>
            <a:off x="1978340" y="655221"/>
            <a:ext cx="8911687" cy="1280890"/>
          </a:xfrm>
        </p:spPr>
        <p:txBody>
          <a:bodyPr>
            <a:normAutofit/>
          </a:bodyPr>
          <a:lstStyle/>
          <a:p>
            <a:pPr algn="ctr"/>
            <a:r>
              <a:rPr lang="en-US" sz="3200" dirty="0">
                <a:solidFill>
                  <a:srgbClr val="002060"/>
                </a:solidFill>
                <a:latin typeface="Arial Black" panose="020B0A04020102020204" pitchFamily="34" charset="0"/>
              </a:rPr>
              <a:t>Who are HR professionals?</a:t>
            </a:r>
            <a:endParaRPr lang="en-GB" sz="3200" dirty="0">
              <a:solidFill>
                <a:srgbClr val="002060"/>
              </a:solidFill>
              <a:latin typeface="Arial Black" panose="020B0A04020102020204" pitchFamily="34" charset="0"/>
            </a:endParaRPr>
          </a:p>
        </p:txBody>
      </p:sp>
      <p:sp>
        <p:nvSpPr>
          <p:cNvPr id="3" name="Content Placeholder 2">
            <a:extLst>
              <a:ext uri="{FF2B5EF4-FFF2-40B4-BE49-F238E27FC236}">
                <a16:creationId xmlns:a16="http://schemas.microsoft.com/office/drawing/2014/main" id="{ABB0B098-34DE-479D-ADDC-13888C9CD658}"/>
              </a:ext>
            </a:extLst>
          </p:cNvPr>
          <p:cNvSpPr>
            <a:spLocks noGrp="1"/>
          </p:cNvSpPr>
          <p:nvPr>
            <p:ph idx="1"/>
          </p:nvPr>
        </p:nvSpPr>
        <p:spPr>
          <a:xfrm>
            <a:off x="2070183" y="1295666"/>
            <a:ext cx="9015159" cy="4266667"/>
          </a:xfrm>
        </p:spPr>
        <p:txBody>
          <a:bodyPr/>
          <a:lstStyle/>
          <a:p>
            <a:pPr algn="just">
              <a:lnSpc>
                <a:spcPct val="150000"/>
              </a:lnSpc>
            </a:pPr>
            <a:r>
              <a:rPr lang="en-US" b="1" dirty="0">
                <a:solidFill>
                  <a:schemeClr val="tx1"/>
                </a:solidFill>
                <a:latin typeface="Arial" panose="020B0604020202020204" pitchFamily="34" charset="0"/>
                <a:cs typeface="Arial" panose="020B0604020202020204" pitchFamily="34" charset="0"/>
              </a:rPr>
              <a:t>HR refers human resources and the HR professional refers the recruited personnel in the organization who is responsible for finding, analyzing, screening, recruiting and retaining human resources of the organization.</a:t>
            </a:r>
          </a:p>
        </p:txBody>
      </p:sp>
      <p:sp>
        <p:nvSpPr>
          <p:cNvPr id="6" name="TextBox 5">
            <a:extLst>
              <a:ext uri="{FF2B5EF4-FFF2-40B4-BE49-F238E27FC236}">
                <a16:creationId xmlns:a16="http://schemas.microsoft.com/office/drawing/2014/main" id="{40833387-42FD-49F0-911F-F24BDD26A16C}"/>
              </a:ext>
            </a:extLst>
          </p:cNvPr>
          <p:cNvSpPr txBox="1"/>
          <p:nvPr/>
        </p:nvSpPr>
        <p:spPr>
          <a:xfrm>
            <a:off x="5440907" y="3741761"/>
            <a:ext cx="1310185" cy="1637732"/>
          </a:xfrm>
          <a:prstGeom prst="rect">
            <a:avLst/>
          </a:prstGeom>
          <a:noFill/>
        </p:spPr>
        <p:txBody>
          <a:bodyPr wrap="square" rtlCol="0">
            <a:spAutoFit/>
          </a:bodyPr>
          <a:lstStyle/>
          <a:p>
            <a:endParaRPr lang="en-GB" dirty="0"/>
          </a:p>
        </p:txBody>
      </p:sp>
      <p:pic>
        <p:nvPicPr>
          <p:cNvPr id="13" name="Content Placeholder 4">
            <a:extLst>
              <a:ext uri="{FF2B5EF4-FFF2-40B4-BE49-F238E27FC236}">
                <a16:creationId xmlns:a16="http://schemas.microsoft.com/office/drawing/2014/main" id="{A18A059C-8863-4694-A0B5-66DF1C0A3F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14956" y="2608676"/>
            <a:ext cx="8575071" cy="3903901"/>
          </a:xfrm>
          <a:prstGeom prst="rect">
            <a:avLst/>
          </a:prstGeom>
        </p:spPr>
      </p:pic>
      <p:sp>
        <p:nvSpPr>
          <p:cNvPr id="14" name="TextBox 13">
            <a:extLst>
              <a:ext uri="{FF2B5EF4-FFF2-40B4-BE49-F238E27FC236}">
                <a16:creationId xmlns:a16="http://schemas.microsoft.com/office/drawing/2014/main" id="{1347806E-00AE-453A-9195-48579FEC0C52}"/>
              </a:ext>
            </a:extLst>
          </p:cNvPr>
          <p:cNvSpPr txBox="1"/>
          <p:nvPr/>
        </p:nvSpPr>
        <p:spPr>
          <a:xfrm>
            <a:off x="5036358" y="6512577"/>
            <a:ext cx="4754880" cy="400110"/>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Source: </a:t>
            </a:r>
            <a:r>
              <a:rPr lang="en-GB" sz="2000" dirty="0">
                <a:solidFill>
                  <a:schemeClr val="tx1"/>
                </a:solidFill>
                <a:latin typeface="Arial" panose="020B0604020202020204" pitchFamily="34" charset="0"/>
                <a:cs typeface="Arial" panose="020B0604020202020204" pitchFamily="34" charset="0"/>
              </a:rPr>
              <a:t>(Henderson, 2022)</a:t>
            </a:r>
          </a:p>
        </p:txBody>
      </p:sp>
    </p:spTree>
    <p:extLst>
      <p:ext uri="{BB962C8B-B14F-4D97-AF65-F5344CB8AC3E}">
        <p14:creationId xmlns:p14="http://schemas.microsoft.com/office/powerpoint/2010/main" val="26890001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320F1-055E-4193-9D6D-D0C12FAEFC84}"/>
              </a:ext>
            </a:extLst>
          </p:cNvPr>
          <p:cNvSpPr>
            <a:spLocks noGrp="1"/>
          </p:cNvSpPr>
          <p:nvPr>
            <p:ph type="title"/>
          </p:nvPr>
        </p:nvSpPr>
        <p:spPr>
          <a:xfrm>
            <a:off x="1753152" y="581907"/>
            <a:ext cx="8911687" cy="1280890"/>
          </a:xfrm>
        </p:spPr>
        <p:txBody>
          <a:bodyPr>
            <a:normAutofit/>
          </a:bodyPr>
          <a:lstStyle/>
          <a:p>
            <a:pPr algn="ctr"/>
            <a:r>
              <a:rPr lang="en-US" sz="3200" dirty="0">
                <a:solidFill>
                  <a:srgbClr val="002060"/>
                </a:solidFill>
                <a:latin typeface="Arial Black" panose="020B0A04020102020204" pitchFamily="34" charset="0"/>
              </a:rPr>
              <a:t>Role of HR professionals </a:t>
            </a:r>
            <a:endParaRPr lang="en-GB" sz="3200" dirty="0">
              <a:solidFill>
                <a:srgbClr val="002060"/>
              </a:solidFill>
              <a:latin typeface="Arial Black" panose="020B0A04020102020204" pitchFamily="34" charset="0"/>
            </a:endParaRPr>
          </a:p>
        </p:txBody>
      </p:sp>
      <p:graphicFrame>
        <p:nvGraphicFramePr>
          <p:cNvPr id="7" name="Content Placeholder 6">
            <a:extLst>
              <a:ext uri="{FF2B5EF4-FFF2-40B4-BE49-F238E27FC236}">
                <a16:creationId xmlns:a16="http://schemas.microsoft.com/office/drawing/2014/main" id="{0A1E6595-5491-4DD2-8BA0-D98F80367D88}"/>
              </a:ext>
            </a:extLst>
          </p:cNvPr>
          <p:cNvGraphicFramePr>
            <a:graphicFrameLocks noGrp="1"/>
          </p:cNvGraphicFramePr>
          <p:nvPr>
            <p:ph idx="1"/>
            <p:extLst>
              <p:ext uri="{D42A27DB-BD31-4B8C-83A1-F6EECF244321}">
                <p14:modId xmlns:p14="http://schemas.microsoft.com/office/powerpoint/2010/main" val="3249435018"/>
              </p:ext>
            </p:extLst>
          </p:nvPr>
        </p:nvGraphicFramePr>
        <p:xfrm>
          <a:off x="1869743" y="1392072"/>
          <a:ext cx="9595426" cy="51588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99FCD4E6-4A06-457D-AF35-0D04904A72C6}"/>
              </a:ext>
            </a:extLst>
          </p:cNvPr>
          <p:cNvSpPr txBox="1"/>
          <p:nvPr/>
        </p:nvSpPr>
        <p:spPr>
          <a:xfrm>
            <a:off x="4009294" y="6550925"/>
            <a:ext cx="5697414" cy="400110"/>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Source: </a:t>
            </a:r>
            <a:r>
              <a:rPr lang="en-GB" sz="2000" dirty="0">
                <a:solidFill>
                  <a:schemeClr val="tx1"/>
                </a:solidFill>
                <a:latin typeface="Arial" panose="020B0604020202020204" pitchFamily="34" charset="0"/>
                <a:cs typeface="Arial" panose="020B0604020202020204" pitchFamily="34" charset="0"/>
              </a:rPr>
              <a:t>(Gupta, 2020 &amp; Rue et al., 2022)</a:t>
            </a:r>
          </a:p>
        </p:txBody>
      </p:sp>
    </p:spTree>
    <p:extLst>
      <p:ext uri="{BB962C8B-B14F-4D97-AF65-F5344CB8AC3E}">
        <p14:creationId xmlns:p14="http://schemas.microsoft.com/office/powerpoint/2010/main" val="14281332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6F359-15D7-4094-84FB-125AEE3F5039}"/>
              </a:ext>
            </a:extLst>
          </p:cNvPr>
          <p:cNvSpPr>
            <a:spLocks noGrp="1"/>
          </p:cNvSpPr>
          <p:nvPr>
            <p:ph type="title"/>
          </p:nvPr>
        </p:nvSpPr>
        <p:spPr>
          <a:xfrm>
            <a:off x="1945811" y="631134"/>
            <a:ext cx="8911687" cy="1280890"/>
          </a:xfrm>
        </p:spPr>
        <p:txBody>
          <a:bodyPr>
            <a:normAutofit/>
          </a:bodyPr>
          <a:lstStyle/>
          <a:p>
            <a:pPr algn="ctr"/>
            <a:r>
              <a:rPr lang="en-US" sz="3200" dirty="0">
                <a:solidFill>
                  <a:srgbClr val="002060"/>
                </a:solidFill>
                <a:latin typeface="Arial Black" panose="020B0A04020102020204" pitchFamily="34" charset="0"/>
              </a:rPr>
              <a:t>Values govern HR duties </a:t>
            </a:r>
            <a:endParaRPr lang="en-GB" sz="3200" dirty="0">
              <a:solidFill>
                <a:srgbClr val="002060"/>
              </a:solidFill>
              <a:latin typeface="Arial Black" panose="020B0A04020102020204" pitchFamily="34" charset="0"/>
            </a:endParaRPr>
          </a:p>
        </p:txBody>
      </p:sp>
      <p:pic>
        <p:nvPicPr>
          <p:cNvPr id="10" name="Content Placeholder 9">
            <a:extLst>
              <a:ext uri="{FF2B5EF4-FFF2-40B4-BE49-F238E27FC236}">
                <a16:creationId xmlns:a16="http://schemas.microsoft.com/office/drawing/2014/main" id="{F3309004-AE22-47A4-A562-6BD1B91A468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979962" y="1613918"/>
            <a:ext cx="6049108" cy="4609080"/>
          </a:xfrm>
        </p:spPr>
      </p:pic>
      <p:sp>
        <p:nvSpPr>
          <p:cNvPr id="11" name="TextBox 10">
            <a:extLst>
              <a:ext uri="{FF2B5EF4-FFF2-40B4-BE49-F238E27FC236}">
                <a16:creationId xmlns:a16="http://schemas.microsoft.com/office/drawing/2014/main" id="{BBE8496F-6586-4080-81D4-C05E39AC1244}"/>
              </a:ext>
            </a:extLst>
          </p:cNvPr>
          <p:cNvSpPr txBox="1"/>
          <p:nvPr/>
        </p:nvSpPr>
        <p:spPr>
          <a:xfrm>
            <a:off x="2252455" y="1271580"/>
            <a:ext cx="3123028" cy="5293757"/>
          </a:xfrm>
          <a:prstGeom prst="rect">
            <a:avLst/>
          </a:prstGeom>
          <a:noFill/>
        </p:spPr>
        <p:txBody>
          <a:bodyPr wrap="square" rtlCol="0">
            <a:spAutoFit/>
          </a:bodyPr>
          <a:lstStyle/>
          <a:p>
            <a:pPr marL="285750" indent="-285750" algn="just">
              <a:lnSpc>
                <a:spcPct val="200000"/>
              </a:lnSpc>
              <a:buFont typeface="Wingdings" panose="05000000000000000000" pitchFamily="2" charset="2"/>
              <a:buChar char="v"/>
            </a:pPr>
            <a:r>
              <a:rPr lang="en-US" sz="2000" dirty="0">
                <a:latin typeface="Arial Black" panose="020B0A04020102020204" pitchFamily="34" charset="0"/>
              </a:rPr>
              <a:t>Encouragement </a:t>
            </a:r>
          </a:p>
          <a:p>
            <a:pPr marL="285750" indent="-285750" algn="just">
              <a:lnSpc>
                <a:spcPct val="200000"/>
              </a:lnSpc>
              <a:buFont typeface="Wingdings" panose="05000000000000000000" pitchFamily="2" charset="2"/>
              <a:buChar char="v"/>
            </a:pPr>
            <a:r>
              <a:rPr lang="en-US" sz="2000" dirty="0">
                <a:latin typeface="Arial Black" panose="020B0A04020102020204" pitchFamily="34" charset="0"/>
              </a:rPr>
              <a:t>Supports</a:t>
            </a:r>
          </a:p>
          <a:p>
            <a:pPr marL="285750" indent="-285750" algn="just">
              <a:lnSpc>
                <a:spcPct val="200000"/>
              </a:lnSpc>
              <a:buFont typeface="Wingdings" panose="05000000000000000000" pitchFamily="2" charset="2"/>
              <a:buChar char="v"/>
            </a:pPr>
            <a:r>
              <a:rPr lang="en-US" sz="2000" dirty="0">
                <a:latin typeface="Arial Black" panose="020B0A04020102020204" pitchFamily="34" charset="0"/>
              </a:rPr>
              <a:t>Compassion </a:t>
            </a:r>
          </a:p>
          <a:p>
            <a:pPr marL="285750" indent="-285750" algn="just">
              <a:lnSpc>
                <a:spcPct val="200000"/>
              </a:lnSpc>
              <a:buFont typeface="Wingdings" panose="05000000000000000000" pitchFamily="2" charset="2"/>
              <a:buChar char="v"/>
            </a:pPr>
            <a:r>
              <a:rPr lang="en-US" sz="2000" dirty="0">
                <a:latin typeface="Arial Black" panose="020B0A04020102020204" pitchFamily="34" charset="0"/>
              </a:rPr>
              <a:t>Loyalty </a:t>
            </a:r>
          </a:p>
          <a:p>
            <a:pPr marL="285750" indent="-285750" algn="just">
              <a:lnSpc>
                <a:spcPct val="200000"/>
              </a:lnSpc>
              <a:buFont typeface="Wingdings" panose="05000000000000000000" pitchFamily="2" charset="2"/>
              <a:buChar char="v"/>
            </a:pPr>
            <a:r>
              <a:rPr lang="en-US" sz="2000" dirty="0">
                <a:latin typeface="Arial Black" panose="020B0A04020102020204" pitchFamily="34" charset="0"/>
              </a:rPr>
              <a:t>Fairness</a:t>
            </a:r>
          </a:p>
          <a:p>
            <a:pPr marL="285750" indent="-285750" algn="just">
              <a:lnSpc>
                <a:spcPct val="200000"/>
              </a:lnSpc>
              <a:buFont typeface="Wingdings" panose="05000000000000000000" pitchFamily="2" charset="2"/>
              <a:buChar char="v"/>
            </a:pPr>
            <a:r>
              <a:rPr lang="en-US" sz="2000" dirty="0">
                <a:latin typeface="Arial Black" panose="020B0A04020102020204" pitchFamily="34" charset="0"/>
              </a:rPr>
              <a:t>Honesty </a:t>
            </a:r>
          </a:p>
          <a:p>
            <a:pPr marL="285750" indent="-285750" algn="just">
              <a:lnSpc>
                <a:spcPct val="200000"/>
              </a:lnSpc>
              <a:buFont typeface="Wingdings" panose="05000000000000000000" pitchFamily="2" charset="2"/>
              <a:buChar char="v"/>
            </a:pPr>
            <a:r>
              <a:rPr lang="en-US" sz="2000" dirty="0">
                <a:latin typeface="Arial Black" panose="020B0A04020102020204" pitchFamily="34" charset="0"/>
              </a:rPr>
              <a:t>Trust</a:t>
            </a:r>
          </a:p>
          <a:p>
            <a:pPr marL="285750" indent="-285750" algn="just">
              <a:lnSpc>
                <a:spcPct val="200000"/>
              </a:lnSpc>
              <a:buFont typeface="Wingdings" panose="05000000000000000000" pitchFamily="2" charset="2"/>
              <a:buChar char="v"/>
            </a:pPr>
            <a:r>
              <a:rPr lang="en-US" sz="2000" dirty="0">
                <a:latin typeface="Arial Black" panose="020B0A04020102020204" pitchFamily="34" charset="0"/>
              </a:rPr>
              <a:t>Team spirit </a:t>
            </a:r>
          </a:p>
          <a:p>
            <a:endParaRPr lang="en-GB" dirty="0"/>
          </a:p>
        </p:txBody>
      </p:sp>
      <p:sp>
        <p:nvSpPr>
          <p:cNvPr id="12" name="TextBox 11">
            <a:extLst>
              <a:ext uri="{FF2B5EF4-FFF2-40B4-BE49-F238E27FC236}">
                <a16:creationId xmlns:a16="http://schemas.microsoft.com/office/drawing/2014/main" id="{0A2053DC-B73F-46B8-8733-C6FB60AAACD9}"/>
              </a:ext>
            </a:extLst>
          </p:cNvPr>
          <p:cNvSpPr txBox="1"/>
          <p:nvPr/>
        </p:nvSpPr>
        <p:spPr>
          <a:xfrm>
            <a:off x="5731051" y="6365281"/>
            <a:ext cx="4754880" cy="400110"/>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Source: </a:t>
            </a:r>
            <a:r>
              <a:rPr lang="en-GB" sz="2000" dirty="0">
                <a:solidFill>
                  <a:schemeClr val="tx1"/>
                </a:solidFill>
                <a:latin typeface="Arial" panose="020B0604020202020204" pitchFamily="34" charset="0"/>
                <a:cs typeface="Arial" panose="020B0604020202020204" pitchFamily="34" charset="0"/>
              </a:rPr>
              <a:t>(Goodwin, 2022)</a:t>
            </a:r>
          </a:p>
        </p:txBody>
      </p:sp>
    </p:spTree>
    <p:extLst>
      <p:ext uri="{BB962C8B-B14F-4D97-AF65-F5344CB8AC3E}">
        <p14:creationId xmlns:p14="http://schemas.microsoft.com/office/powerpoint/2010/main" val="26879160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30187-F975-4F53-93A1-51ADD0595817}"/>
              </a:ext>
            </a:extLst>
          </p:cNvPr>
          <p:cNvSpPr>
            <a:spLocks noGrp="1"/>
          </p:cNvSpPr>
          <p:nvPr>
            <p:ph type="title"/>
          </p:nvPr>
        </p:nvSpPr>
        <p:spPr>
          <a:xfrm>
            <a:off x="1448974" y="275301"/>
            <a:ext cx="10100602" cy="1280890"/>
          </a:xfrm>
        </p:spPr>
        <p:txBody>
          <a:bodyPr>
            <a:normAutofit/>
          </a:bodyPr>
          <a:lstStyle/>
          <a:p>
            <a:pPr algn="ctr"/>
            <a:r>
              <a:rPr lang="en-US" sz="3200" dirty="0">
                <a:solidFill>
                  <a:srgbClr val="002060"/>
                </a:solidFill>
                <a:latin typeface="Arial Black" panose="020B0A04020102020204" pitchFamily="34" charset="0"/>
              </a:rPr>
              <a:t>Relationship between employer and employee </a:t>
            </a:r>
            <a:endParaRPr lang="en-GB" sz="3200" dirty="0">
              <a:solidFill>
                <a:srgbClr val="002060"/>
              </a:solidFill>
              <a:latin typeface="Arial Black" panose="020B0A04020102020204" pitchFamily="34" charset="0"/>
            </a:endParaRPr>
          </a:p>
        </p:txBody>
      </p:sp>
      <p:sp>
        <p:nvSpPr>
          <p:cNvPr id="11" name="Content Placeholder 10">
            <a:extLst>
              <a:ext uri="{FF2B5EF4-FFF2-40B4-BE49-F238E27FC236}">
                <a16:creationId xmlns:a16="http://schemas.microsoft.com/office/drawing/2014/main" id="{C724692C-788B-405D-AC7F-94621B1B0368}"/>
              </a:ext>
            </a:extLst>
          </p:cNvPr>
          <p:cNvSpPr>
            <a:spLocks noGrp="1"/>
          </p:cNvSpPr>
          <p:nvPr>
            <p:ph idx="1"/>
          </p:nvPr>
        </p:nvSpPr>
        <p:spPr>
          <a:xfrm>
            <a:off x="2092590" y="4947837"/>
            <a:ext cx="8813369" cy="1634861"/>
          </a:xfrm>
        </p:spPr>
        <p:txBody>
          <a:bodyPr>
            <a:normAutofit/>
          </a:bodyPr>
          <a:lstStyle/>
          <a:p>
            <a:pPr algn="just">
              <a:lnSpc>
                <a:spcPct val="150000"/>
              </a:lnSpc>
            </a:pPr>
            <a:r>
              <a:rPr lang="en-US" sz="2000" b="1" i="0" dirty="0">
                <a:solidFill>
                  <a:schemeClr val="tx1"/>
                </a:solidFill>
                <a:effectLst/>
                <a:latin typeface="Arial" panose="020B0604020202020204" pitchFamily="34" charset="0"/>
                <a:cs typeface="Arial" panose="020B0604020202020204" pitchFamily="34" charset="0"/>
              </a:rPr>
              <a:t>The relationship between the </a:t>
            </a:r>
            <a:r>
              <a:rPr lang="en-US" sz="2000" b="1" dirty="0">
                <a:solidFill>
                  <a:schemeClr val="tx1"/>
                </a:solidFill>
                <a:latin typeface="Arial" panose="020B0604020202020204" pitchFamily="34" charset="0"/>
                <a:cs typeface="Arial" panose="020B0604020202020204" pitchFamily="34" charset="0"/>
              </a:rPr>
              <a:t>employer and employee exists with a legal link where employees performs on certain conditions to get back remuneration or rewards from the employers.</a:t>
            </a:r>
            <a:endParaRPr lang="en-US" sz="2000" b="1" i="0" dirty="0">
              <a:solidFill>
                <a:schemeClr val="tx1"/>
              </a:solidFill>
              <a:effectLst/>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0271BBC7-F90A-438E-9FF0-8D72A83A37D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83877" y="1367921"/>
            <a:ext cx="6813412" cy="3579916"/>
          </a:xfrm>
          <a:prstGeom prst="rect">
            <a:avLst/>
          </a:prstGeom>
        </p:spPr>
      </p:pic>
      <p:sp>
        <p:nvSpPr>
          <p:cNvPr id="14" name="TextBox 13">
            <a:extLst>
              <a:ext uri="{FF2B5EF4-FFF2-40B4-BE49-F238E27FC236}">
                <a16:creationId xmlns:a16="http://schemas.microsoft.com/office/drawing/2014/main" id="{2BD2E640-D485-405C-BD1A-CC59C7C8D592}"/>
              </a:ext>
            </a:extLst>
          </p:cNvPr>
          <p:cNvSpPr txBox="1"/>
          <p:nvPr/>
        </p:nvSpPr>
        <p:spPr>
          <a:xfrm>
            <a:off x="5344530" y="6382643"/>
            <a:ext cx="4754880" cy="400110"/>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Source: </a:t>
            </a:r>
            <a:r>
              <a:rPr lang="en-GB" sz="2000" dirty="0">
                <a:solidFill>
                  <a:schemeClr val="tx1"/>
                </a:solidFill>
                <a:latin typeface="Arial" panose="020B0604020202020204" pitchFamily="34" charset="0"/>
                <a:cs typeface="Arial" panose="020B0604020202020204" pitchFamily="34" charset="0"/>
              </a:rPr>
              <a:t>(</a:t>
            </a:r>
            <a:r>
              <a:rPr lang="en-GB" sz="2000" dirty="0" err="1">
                <a:solidFill>
                  <a:schemeClr val="tx1"/>
                </a:solidFill>
                <a:latin typeface="Arial" panose="020B0604020202020204" pitchFamily="34" charset="0"/>
                <a:cs typeface="Arial" panose="020B0604020202020204" pitchFamily="34" charset="0"/>
              </a:rPr>
              <a:t>Dessler</a:t>
            </a:r>
            <a:r>
              <a:rPr lang="en-GB" sz="2000" dirty="0">
                <a:solidFill>
                  <a:schemeClr val="tx1"/>
                </a:solidFill>
                <a:latin typeface="Arial" panose="020B0604020202020204" pitchFamily="34" charset="0"/>
                <a:cs typeface="Arial" panose="020B0604020202020204" pitchFamily="34" charset="0"/>
              </a:rPr>
              <a:t>, 2020)</a:t>
            </a:r>
          </a:p>
        </p:txBody>
      </p:sp>
    </p:spTree>
    <p:extLst>
      <p:ext uri="{BB962C8B-B14F-4D97-AF65-F5344CB8AC3E}">
        <p14:creationId xmlns:p14="http://schemas.microsoft.com/office/powerpoint/2010/main" val="24053592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28D0A-2391-4168-ACB1-44BF79E40281}"/>
              </a:ext>
            </a:extLst>
          </p:cNvPr>
          <p:cNvSpPr>
            <a:spLocks noGrp="1"/>
          </p:cNvSpPr>
          <p:nvPr>
            <p:ph type="title"/>
          </p:nvPr>
        </p:nvSpPr>
        <p:spPr>
          <a:xfrm>
            <a:off x="1963713" y="334470"/>
            <a:ext cx="8911687" cy="1280890"/>
          </a:xfrm>
        </p:spPr>
        <p:txBody>
          <a:bodyPr>
            <a:normAutofit/>
          </a:bodyPr>
          <a:lstStyle/>
          <a:p>
            <a:pPr algn="ctr"/>
            <a:r>
              <a:rPr lang="en-US" sz="3200" dirty="0">
                <a:solidFill>
                  <a:srgbClr val="002060"/>
                </a:solidFill>
                <a:latin typeface="Arial Black" panose="020B0A04020102020204" pitchFamily="34" charset="0"/>
              </a:rPr>
              <a:t>Factors affecting employer-employee relationship </a:t>
            </a:r>
            <a:endParaRPr lang="en-GB" sz="3200" dirty="0">
              <a:solidFill>
                <a:srgbClr val="002060"/>
              </a:solidFill>
              <a:latin typeface="Arial Black" panose="020B0A04020102020204" pitchFamily="34" charset="0"/>
            </a:endParaRPr>
          </a:p>
        </p:txBody>
      </p:sp>
      <p:graphicFrame>
        <p:nvGraphicFramePr>
          <p:cNvPr id="4" name="Table 4">
            <a:extLst>
              <a:ext uri="{FF2B5EF4-FFF2-40B4-BE49-F238E27FC236}">
                <a16:creationId xmlns:a16="http://schemas.microsoft.com/office/drawing/2014/main" id="{6661DCEB-A79F-4632-9D96-8E184C527BEA}"/>
              </a:ext>
            </a:extLst>
          </p:cNvPr>
          <p:cNvGraphicFramePr>
            <a:graphicFrameLocks noGrp="1"/>
          </p:cNvGraphicFramePr>
          <p:nvPr>
            <p:ph idx="1"/>
            <p:extLst>
              <p:ext uri="{D42A27DB-BD31-4B8C-83A1-F6EECF244321}">
                <p14:modId xmlns:p14="http://schemas.microsoft.com/office/powerpoint/2010/main" val="3175501277"/>
              </p:ext>
            </p:extLst>
          </p:nvPr>
        </p:nvGraphicFramePr>
        <p:xfrm>
          <a:off x="2072420" y="1390276"/>
          <a:ext cx="9097327" cy="4883915"/>
        </p:xfrm>
        <a:graphic>
          <a:graphicData uri="http://schemas.openxmlformats.org/drawingml/2006/table">
            <a:tbl>
              <a:tblPr firstRow="1" bandRow="1">
                <a:tableStyleId>{93296810-A885-4BE3-A3E7-6D5BEEA58F35}</a:tableStyleId>
              </a:tblPr>
              <a:tblGrid>
                <a:gridCol w="2122092">
                  <a:extLst>
                    <a:ext uri="{9D8B030D-6E8A-4147-A177-3AD203B41FA5}">
                      <a16:colId xmlns:a16="http://schemas.microsoft.com/office/drawing/2014/main" val="3505372957"/>
                    </a:ext>
                  </a:extLst>
                </a:gridCol>
                <a:gridCol w="2768996">
                  <a:extLst>
                    <a:ext uri="{9D8B030D-6E8A-4147-A177-3AD203B41FA5}">
                      <a16:colId xmlns:a16="http://schemas.microsoft.com/office/drawing/2014/main" val="1158761367"/>
                    </a:ext>
                  </a:extLst>
                </a:gridCol>
                <a:gridCol w="1611792">
                  <a:extLst>
                    <a:ext uri="{9D8B030D-6E8A-4147-A177-3AD203B41FA5}">
                      <a16:colId xmlns:a16="http://schemas.microsoft.com/office/drawing/2014/main" val="1960473000"/>
                    </a:ext>
                  </a:extLst>
                </a:gridCol>
                <a:gridCol w="2594447">
                  <a:extLst>
                    <a:ext uri="{9D8B030D-6E8A-4147-A177-3AD203B41FA5}">
                      <a16:colId xmlns:a16="http://schemas.microsoft.com/office/drawing/2014/main" val="3110646800"/>
                    </a:ext>
                  </a:extLst>
                </a:gridCol>
              </a:tblGrid>
              <a:tr h="468521">
                <a:tc gridSpan="2">
                  <a:txBody>
                    <a:bodyPr/>
                    <a:lstStyle/>
                    <a:p>
                      <a:pPr algn="ctr"/>
                      <a:r>
                        <a:rPr lang="en-US" sz="2400" dirty="0">
                          <a:solidFill>
                            <a:schemeClr val="tx1"/>
                          </a:solidFill>
                          <a:highlight>
                            <a:srgbClr val="C0C0C0"/>
                          </a:highlight>
                          <a:latin typeface="Arial" panose="020B0604020202020204" pitchFamily="34" charset="0"/>
                          <a:cs typeface="Arial" panose="020B0604020202020204" pitchFamily="34" charset="0"/>
                        </a:rPr>
                        <a:t>Internal factors </a:t>
                      </a:r>
                      <a:endParaRPr lang="en-GB" sz="2400" dirty="0">
                        <a:solidFill>
                          <a:schemeClr val="tx1"/>
                        </a:solidFill>
                        <a:highlight>
                          <a:srgbClr val="C0C0C0"/>
                        </a:highlight>
                        <a:latin typeface="Arial" panose="020B0604020202020204" pitchFamily="34" charset="0"/>
                        <a:cs typeface="Arial" panose="020B0604020202020204" pitchFamily="34" charset="0"/>
                      </a:endParaRPr>
                    </a:p>
                  </a:txBody>
                  <a:tcPr/>
                </a:tc>
                <a:tc hMerge="1">
                  <a:txBody>
                    <a:bodyPr/>
                    <a:lstStyle/>
                    <a:p>
                      <a:endParaRPr lang="en-GB" dirty="0"/>
                    </a:p>
                  </a:txBody>
                  <a:tcPr/>
                </a:tc>
                <a:tc gridSpan="2">
                  <a:txBody>
                    <a:bodyPr/>
                    <a:lstStyle/>
                    <a:p>
                      <a:pPr algn="ctr"/>
                      <a:r>
                        <a:rPr lang="en-US" sz="2400" dirty="0">
                          <a:solidFill>
                            <a:schemeClr val="tx1"/>
                          </a:solidFill>
                          <a:highlight>
                            <a:srgbClr val="C0C0C0"/>
                          </a:highlight>
                          <a:latin typeface="Arial" panose="020B0604020202020204" pitchFamily="34" charset="0"/>
                          <a:cs typeface="Arial" panose="020B0604020202020204" pitchFamily="34" charset="0"/>
                        </a:rPr>
                        <a:t>External factors </a:t>
                      </a:r>
                      <a:endParaRPr lang="en-GB" sz="2400" dirty="0">
                        <a:solidFill>
                          <a:schemeClr val="tx1"/>
                        </a:solidFill>
                        <a:highlight>
                          <a:srgbClr val="C0C0C0"/>
                        </a:highlight>
                        <a:latin typeface="Arial" panose="020B0604020202020204" pitchFamily="34" charset="0"/>
                        <a:cs typeface="Arial" panose="020B0604020202020204" pitchFamily="34" charset="0"/>
                      </a:endParaRPr>
                    </a:p>
                  </a:txBody>
                  <a:tcPr/>
                </a:tc>
                <a:tc hMerge="1">
                  <a:txBody>
                    <a:bodyPr/>
                    <a:lstStyle/>
                    <a:p>
                      <a:endParaRPr lang="en-GB" dirty="0"/>
                    </a:p>
                  </a:txBody>
                  <a:tcPr/>
                </a:tc>
                <a:extLst>
                  <a:ext uri="{0D108BD9-81ED-4DB2-BD59-A6C34878D82A}">
                    <a16:rowId xmlns:a16="http://schemas.microsoft.com/office/drawing/2014/main" val="3846122341"/>
                  </a:ext>
                </a:extLst>
              </a:tr>
              <a:tr h="1499267">
                <a:tc>
                  <a:txBody>
                    <a:bodyPr/>
                    <a:lstStyle/>
                    <a:p>
                      <a:pPr marL="285750" indent="-285750" algn="just">
                        <a:buFont typeface="Wingdings" panose="05000000000000000000" pitchFamily="2" charset="2"/>
                        <a:buChar char="§"/>
                      </a:pPr>
                      <a:r>
                        <a:rPr lang="en-US" b="1" dirty="0">
                          <a:latin typeface="Arial" panose="020B0604020202020204" pitchFamily="34" charset="0"/>
                          <a:cs typeface="Arial" panose="020B0604020202020204" pitchFamily="34" charset="0"/>
                        </a:rPr>
                        <a:t>Management style </a:t>
                      </a:r>
                      <a:endParaRPr lang="en-GB" b="1" dirty="0">
                        <a:latin typeface="Arial" panose="020B0604020202020204" pitchFamily="34" charset="0"/>
                        <a:cs typeface="Arial" panose="020B0604020202020204" pitchFamily="34" charset="0"/>
                      </a:endParaRPr>
                    </a:p>
                  </a:txBody>
                  <a:tcPr/>
                </a:tc>
                <a:tc>
                  <a:txBody>
                    <a:bodyPr/>
                    <a:lstStyle/>
                    <a:p>
                      <a:pPr algn="just"/>
                      <a:r>
                        <a:rPr lang="en-US" dirty="0">
                          <a:latin typeface="Arial" panose="020B0604020202020204" pitchFamily="34" charset="0"/>
                          <a:cs typeface="Arial" panose="020B0604020202020204" pitchFamily="34" charset="0"/>
                        </a:rPr>
                        <a:t>Management style controls the power of employees in workplace. </a:t>
                      </a:r>
                      <a:endParaRPr lang="en-GB" dirty="0">
                        <a:latin typeface="Arial" panose="020B0604020202020204" pitchFamily="34" charset="0"/>
                        <a:cs typeface="Arial" panose="020B0604020202020204" pitchFamily="34" charset="0"/>
                      </a:endParaRPr>
                    </a:p>
                  </a:txBody>
                  <a:tcPr/>
                </a:tc>
                <a:tc>
                  <a:txBody>
                    <a:bodyPr/>
                    <a:lstStyle/>
                    <a:p>
                      <a:pPr marL="285750" indent="-285750" algn="just">
                        <a:buFont typeface="Wingdings" panose="05000000000000000000" pitchFamily="2" charset="2"/>
                        <a:buChar char="§"/>
                      </a:pPr>
                      <a:r>
                        <a:rPr lang="en-US" b="1" dirty="0">
                          <a:latin typeface="Arial" panose="020B0604020202020204" pitchFamily="34" charset="0"/>
                          <a:cs typeface="Arial" panose="020B0604020202020204" pitchFamily="34" charset="0"/>
                        </a:rPr>
                        <a:t>Market policies </a:t>
                      </a:r>
                      <a:endParaRPr lang="en-GB" b="1" dirty="0">
                        <a:latin typeface="Arial" panose="020B0604020202020204" pitchFamily="34" charset="0"/>
                        <a:cs typeface="Arial" panose="020B0604020202020204" pitchFamily="34" charset="0"/>
                      </a:endParaRPr>
                    </a:p>
                  </a:txBody>
                  <a:tcPr/>
                </a:tc>
                <a:tc>
                  <a:txBody>
                    <a:bodyPr/>
                    <a:lstStyle/>
                    <a:p>
                      <a:pPr algn="just"/>
                      <a:r>
                        <a:rPr lang="en-US" dirty="0">
                          <a:latin typeface="Arial" panose="020B0604020202020204" pitchFamily="34" charset="0"/>
                          <a:cs typeface="Arial" panose="020B0604020202020204" pitchFamily="34" charset="0"/>
                        </a:rPr>
                        <a:t>Considering market policies on compensation and working hours affect the relations. </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7969164"/>
                  </a:ext>
                </a:extLst>
              </a:tr>
              <a:tr h="1697972">
                <a:tc>
                  <a:txBody>
                    <a:bodyPr/>
                    <a:lstStyle/>
                    <a:p>
                      <a:pPr marL="285750" indent="-285750" algn="just">
                        <a:buFont typeface="Wingdings" panose="05000000000000000000" pitchFamily="2" charset="2"/>
                        <a:buChar char="§"/>
                      </a:pPr>
                      <a:r>
                        <a:rPr lang="en-US" b="1" dirty="0">
                          <a:latin typeface="Arial" panose="020B0604020202020204" pitchFamily="34" charset="0"/>
                          <a:cs typeface="Arial" panose="020B0604020202020204" pitchFamily="34" charset="0"/>
                        </a:rPr>
                        <a:t>Employee participation </a:t>
                      </a:r>
                      <a:endParaRPr lang="en-GB" b="1" dirty="0">
                        <a:latin typeface="Arial" panose="020B0604020202020204" pitchFamily="34" charset="0"/>
                        <a:cs typeface="Arial" panose="020B0604020202020204" pitchFamily="34" charset="0"/>
                      </a:endParaRPr>
                    </a:p>
                  </a:txBody>
                  <a:tcPr/>
                </a:tc>
                <a:tc>
                  <a:txBody>
                    <a:bodyPr/>
                    <a:lstStyle/>
                    <a:p>
                      <a:pPr algn="just"/>
                      <a:r>
                        <a:rPr lang="en-US" dirty="0">
                          <a:latin typeface="Arial" panose="020B0604020202020204" pitchFamily="34" charset="0"/>
                          <a:cs typeface="Arial" panose="020B0604020202020204" pitchFamily="34" charset="0"/>
                        </a:rPr>
                        <a:t>Higher level of employee participation in decision making develops higher level of positive  relationship. </a:t>
                      </a:r>
                      <a:endParaRPr lang="en-GB" dirty="0">
                        <a:latin typeface="Arial" panose="020B0604020202020204" pitchFamily="34" charset="0"/>
                        <a:cs typeface="Arial" panose="020B0604020202020204" pitchFamily="34" charset="0"/>
                      </a:endParaRPr>
                    </a:p>
                  </a:txBody>
                  <a:tcPr/>
                </a:tc>
                <a:tc>
                  <a:txBody>
                    <a:bodyPr/>
                    <a:lstStyle/>
                    <a:p>
                      <a:pPr marL="285750" indent="-285750" algn="just">
                        <a:buFont typeface="Wingdings" panose="05000000000000000000" pitchFamily="2" charset="2"/>
                        <a:buChar char="§"/>
                      </a:pPr>
                      <a:r>
                        <a:rPr lang="en-US" b="1" dirty="0">
                          <a:latin typeface="Arial" panose="020B0604020202020204" pitchFamily="34" charset="0"/>
                          <a:cs typeface="Arial" panose="020B0604020202020204" pitchFamily="34" charset="0"/>
                        </a:rPr>
                        <a:t>Power and culture </a:t>
                      </a:r>
                      <a:endParaRPr lang="en-GB" b="1" dirty="0">
                        <a:latin typeface="Arial" panose="020B0604020202020204" pitchFamily="34" charset="0"/>
                        <a:cs typeface="Arial" panose="020B0604020202020204" pitchFamily="34" charset="0"/>
                      </a:endParaRPr>
                    </a:p>
                  </a:txBody>
                  <a:tcPr/>
                </a:tc>
                <a:tc>
                  <a:txBody>
                    <a:bodyPr/>
                    <a:lstStyle/>
                    <a:p>
                      <a:pPr algn="just"/>
                      <a:r>
                        <a:rPr lang="en-US" dirty="0">
                          <a:latin typeface="Arial" panose="020B0604020202020204" pitchFamily="34" charset="0"/>
                          <a:cs typeface="Arial" panose="020B0604020202020204" pitchFamily="34" charset="0"/>
                        </a:rPr>
                        <a:t>The economic structure determine the power of employee and employer that affect the relationship. </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828245966"/>
                  </a:ext>
                </a:extLst>
              </a:tr>
              <a:tr h="1218155">
                <a:tc>
                  <a:txBody>
                    <a:bodyPr/>
                    <a:lstStyle/>
                    <a:p>
                      <a:pPr marL="285750" indent="-285750" algn="just">
                        <a:buFont typeface="Wingdings" panose="05000000000000000000" pitchFamily="2" charset="2"/>
                        <a:buChar char="§"/>
                      </a:pPr>
                      <a:r>
                        <a:rPr lang="en-US" b="1" dirty="0">
                          <a:latin typeface="Arial" panose="020B0604020202020204" pitchFamily="34" charset="0"/>
                          <a:cs typeface="Arial" panose="020B0604020202020204" pitchFamily="34" charset="0"/>
                        </a:rPr>
                        <a:t>Bargaining structure </a:t>
                      </a:r>
                      <a:endParaRPr lang="en-GB" b="1" dirty="0">
                        <a:latin typeface="Arial" panose="020B0604020202020204" pitchFamily="34" charset="0"/>
                        <a:cs typeface="Arial" panose="020B0604020202020204" pitchFamily="34" charset="0"/>
                      </a:endParaRPr>
                    </a:p>
                  </a:txBody>
                  <a:tcPr/>
                </a:tc>
                <a:tc>
                  <a:txBody>
                    <a:bodyPr/>
                    <a:lstStyle/>
                    <a:p>
                      <a:pPr algn="just"/>
                      <a:r>
                        <a:rPr lang="en-US" dirty="0">
                          <a:latin typeface="Arial" panose="020B0604020202020204" pitchFamily="34" charset="0"/>
                          <a:cs typeface="Arial" panose="020B0604020202020204" pitchFamily="34" charset="0"/>
                        </a:rPr>
                        <a:t>Collective employee bargain in workplace shows the strength of the relationship.</a:t>
                      </a:r>
                      <a:endParaRPr lang="en-GB" dirty="0">
                        <a:latin typeface="Arial" panose="020B0604020202020204" pitchFamily="34" charset="0"/>
                        <a:cs typeface="Arial" panose="020B0604020202020204" pitchFamily="34" charset="0"/>
                      </a:endParaRPr>
                    </a:p>
                  </a:txBody>
                  <a:tcPr/>
                </a:tc>
                <a:tc>
                  <a:txBody>
                    <a:bodyPr/>
                    <a:lstStyle/>
                    <a:p>
                      <a:pPr marL="285750" indent="-285750" algn="just">
                        <a:buFont typeface="Wingdings" panose="05000000000000000000" pitchFamily="2" charset="2"/>
                        <a:buChar char="§"/>
                      </a:pPr>
                      <a:r>
                        <a:rPr lang="en-US" b="1" dirty="0">
                          <a:latin typeface="Arial" panose="020B0604020202020204" pitchFamily="34" charset="0"/>
                          <a:cs typeface="Arial" panose="020B0604020202020204" pitchFamily="34" charset="0"/>
                        </a:rPr>
                        <a:t>Trade unions </a:t>
                      </a:r>
                      <a:endParaRPr lang="en-GB" b="1" dirty="0">
                        <a:latin typeface="Arial" panose="020B0604020202020204" pitchFamily="34" charset="0"/>
                        <a:cs typeface="Arial" panose="020B0604020202020204" pitchFamily="34" charset="0"/>
                      </a:endParaRPr>
                    </a:p>
                  </a:txBody>
                  <a:tcPr/>
                </a:tc>
                <a:tc>
                  <a:txBody>
                    <a:bodyPr/>
                    <a:lstStyle/>
                    <a:p>
                      <a:pPr algn="just"/>
                      <a:r>
                        <a:rPr lang="en-US" dirty="0">
                          <a:latin typeface="Arial" panose="020B0604020202020204" pitchFamily="34" charset="0"/>
                          <a:cs typeface="Arial" panose="020B0604020202020204" pitchFamily="34" charset="0"/>
                        </a:rPr>
                        <a:t>Trade unions surge the level of employee power that affect the relations.</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85929987"/>
                  </a:ext>
                </a:extLst>
              </a:tr>
            </a:tbl>
          </a:graphicData>
        </a:graphic>
      </p:graphicFrame>
      <p:sp>
        <p:nvSpPr>
          <p:cNvPr id="5" name="TextBox 4">
            <a:extLst>
              <a:ext uri="{FF2B5EF4-FFF2-40B4-BE49-F238E27FC236}">
                <a16:creationId xmlns:a16="http://schemas.microsoft.com/office/drawing/2014/main" id="{F47375A1-EFD9-4C22-9BB6-75A95625D27C}"/>
              </a:ext>
            </a:extLst>
          </p:cNvPr>
          <p:cNvSpPr txBox="1"/>
          <p:nvPr/>
        </p:nvSpPr>
        <p:spPr>
          <a:xfrm>
            <a:off x="3024554" y="6323475"/>
            <a:ext cx="6527410" cy="400110"/>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Source: </a:t>
            </a:r>
            <a:r>
              <a:rPr lang="en-GB" sz="2000" dirty="0">
                <a:solidFill>
                  <a:schemeClr val="tx1"/>
                </a:solidFill>
                <a:latin typeface="Arial" panose="020B0604020202020204" pitchFamily="34" charset="0"/>
                <a:cs typeface="Arial" panose="020B0604020202020204" pitchFamily="34" charset="0"/>
              </a:rPr>
              <a:t>(Connell et al., 2021 &amp; Rue et al., 2022)</a:t>
            </a:r>
          </a:p>
        </p:txBody>
      </p:sp>
    </p:spTree>
    <p:extLst>
      <p:ext uri="{BB962C8B-B14F-4D97-AF65-F5344CB8AC3E}">
        <p14:creationId xmlns:p14="http://schemas.microsoft.com/office/powerpoint/2010/main" val="34366933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1648C-7D1C-4BD8-9C97-1EDFD35AA4D8}"/>
              </a:ext>
            </a:extLst>
          </p:cNvPr>
          <p:cNvSpPr>
            <a:spLocks noGrp="1"/>
          </p:cNvSpPr>
          <p:nvPr>
            <p:ph type="title"/>
          </p:nvPr>
        </p:nvSpPr>
        <p:spPr>
          <a:xfrm>
            <a:off x="1640156" y="581907"/>
            <a:ext cx="8911687" cy="1280890"/>
          </a:xfrm>
        </p:spPr>
        <p:txBody>
          <a:bodyPr>
            <a:normAutofit/>
          </a:bodyPr>
          <a:lstStyle/>
          <a:p>
            <a:pPr algn="ctr"/>
            <a:r>
              <a:rPr lang="en-US" sz="3200" dirty="0">
                <a:solidFill>
                  <a:srgbClr val="002060"/>
                </a:solidFill>
                <a:latin typeface="Arial Black" panose="020B0A04020102020204" pitchFamily="34" charset="0"/>
              </a:rPr>
              <a:t>Conclusion </a:t>
            </a:r>
            <a:endParaRPr lang="en-GB" sz="3200" dirty="0">
              <a:solidFill>
                <a:srgbClr val="002060"/>
              </a:solidFill>
              <a:latin typeface="Arial Black" panose="020B0A04020102020204" pitchFamily="34" charset="0"/>
            </a:endParaRPr>
          </a:p>
        </p:txBody>
      </p:sp>
      <p:sp>
        <p:nvSpPr>
          <p:cNvPr id="3" name="Content Placeholder 2">
            <a:extLst>
              <a:ext uri="{FF2B5EF4-FFF2-40B4-BE49-F238E27FC236}">
                <a16:creationId xmlns:a16="http://schemas.microsoft.com/office/drawing/2014/main" id="{18F86984-92CC-4E63-9FC5-EA13F72447B8}"/>
              </a:ext>
            </a:extLst>
          </p:cNvPr>
          <p:cNvSpPr>
            <a:spLocks noGrp="1"/>
          </p:cNvSpPr>
          <p:nvPr>
            <p:ph idx="1"/>
          </p:nvPr>
        </p:nvSpPr>
        <p:spPr>
          <a:xfrm>
            <a:off x="1997612" y="1392702"/>
            <a:ext cx="9115865" cy="4994030"/>
          </a:xfrm>
        </p:spPr>
        <p:txBody>
          <a:bodyPr>
            <a:normAutofit fontScale="92500" lnSpcReduction="10000"/>
          </a:bodyPr>
          <a:lstStyle/>
          <a:p>
            <a:pPr algn="just">
              <a:lnSpc>
                <a:spcPct val="150000"/>
              </a:lnSpc>
              <a:buFont typeface="Wingdings" panose="05000000000000000000" pitchFamily="2" charset="2"/>
              <a:buChar char="v"/>
            </a:pPr>
            <a:r>
              <a:rPr lang="en-US" sz="2000" b="1" dirty="0">
                <a:solidFill>
                  <a:schemeClr val="tx1"/>
                </a:solidFill>
                <a:latin typeface="Arial" panose="020B0604020202020204" pitchFamily="34" charset="0"/>
                <a:cs typeface="Arial" panose="020B0604020202020204" pitchFamily="34" charset="0"/>
              </a:rPr>
              <a:t>Human resources (HR) professionals are the person who becomes responsible to maintain effective human resources performance for the organization.</a:t>
            </a:r>
          </a:p>
          <a:p>
            <a:pPr algn="just">
              <a:lnSpc>
                <a:spcPct val="150000"/>
              </a:lnSpc>
              <a:buFont typeface="Wingdings" panose="05000000000000000000" pitchFamily="2" charset="2"/>
              <a:buChar char="v"/>
            </a:pPr>
            <a:r>
              <a:rPr lang="en-US" sz="2000" b="1" dirty="0">
                <a:solidFill>
                  <a:schemeClr val="tx1"/>
                </a:solidFill>
                <a:latin typeface="Arial" panose="020B0604020202020204" pitchFamily="34" charset="0"/>
                <a:cs typeface="Arial" panose="020B0604020202020204" pitchFamily="34" charset="0"/>
              </a:rPr>
              <a:t>The role of HR professionals depends on different aspects in the workplace.</a:t>
            </a:r>
          </a:p>
          <a:p>
            <a:pPr algn="just">
              <a:lnSpc>
                <a:spcPct val="150000"/>
              </a:lnSpc>
              <a:buFont typeface="Wingdings" panose="05000000000000000000" pitchFamily="2" charset="2"/>
              <a:buChar char="v"/>
            </a:pPr>
            <a:r>
              <a:rPr lang="en-US" sz="2000" b="1" dirty="0">
                <a:solidFill>
                  <a:schemeClr val="tx1"/>
                </a:solidFill>
                <a:latin typeface="Arial" panose="020B0604020202020204" pitchFamily="34" charset="0"/>
                <a:cs typeface="Arial" panose="020B0604020202020204" pitchFamily="34" charset="0"/>
              </a:rPr>
              <a:t>However, the success of a business organization mostly depends on a positive relationship between employees and the employers in the organization.</a:t>
            </a:r>
          </a:p>
          <a:p>
            <a:pPr algn="just">
              <a:lnSpc>
                <a:spcPct val="150000"/>
              </a:lnSpc>
              <a:buFont typeface="Wingdings" panose="05000000000000000000" pitchFamily="2" charset="2"/>
              <a:buChar char="v"/>
            </a:pPr>
            <a:r>
              <a:rPr lang="en-US" sz="2000" b="1" dirty="0">
                <a:solidFill>
                  <a:schemeClr val="tx1"/>
                </a:solidFill>
                <a:latin typeface="Arial" panose="020B0604020202020204" pitchFamily="34" charset="0"/>
                <a:cs typeface="Arial" panose="020B0604020202020204" pitchFamily="34" charset="0"/>
              </a:rPr>
              <a:t>For this reason, employers always develop a sound workplace in the organization in which communication with the employees can be effective for sustainable performance. </a:t>
            </a:r>
            <a:endParaRPr lang="en-GB" sz="2000"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61713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BCB91-1FD7-416F-8603-85063EF902CD}"/>
              </a:ext>
            </a:extLst>
          </p:cNvPr>
          <p:cNvSpPr>
            <a:spLocks noGrp="1"/>
          </p:cNvSpPr>
          <p:nvPr>
            <p:ph type="title"/>
          </p:nvPr>
        </p:nvSpPr>
        <p:spPr>
          <a:xfrm>
            <a:off x="1425306" y="428700"/>
            <a:ext cx="8911687" cy="1280890"/>
          </a:xfrm>
        </p:spPr>
        <p:txBody>
          <a:bodyPr>
            <a:normAutofit/>
          </a:bodyPr>
          <a:lstStyle/>
          <a:p>
            <a:pPr algn="ctr"/>
            <a:r>
              <a:rPr lang="en-US" sz="3200" dirty="0">
                <a:solidFill>
                  <a:srgbClr val="002060"/>
                </a:solidFill>
                <a:latin typeface="Arial Black" panose="020B0A04020102020204" pitchFamily="34" charset="0"/>
              </a:rPr>
              <a:t>References </a:t>
            </a:r>
            <a:endParaRPr lang="en-GB" sz="3200" dirty="0">
              <a:solidFill>
                <a:srgbClr val="002060"/>
              </a:solidFill>
              <a:latin typeface="Arial Black" panose="020B0A04020102020204" pitchFamily="34" charset="0"/>
            </a:endParaRPr>
          </a:p>
        </p:txBody>
      </p:sp>
      <p:sp>
        <p:nvSpPr>
          <p:cNvPr id="3" name="Content Placeholder 2">
            <a:extLst>
              <a:ext uri="{FF2B5EF4-FFF2-40B4-BE49-F238E27FC236}">
                <a16:creationId xmlns:a16="http://schemas.microsoft.com/office/drawing/2014/main" id="{6C657386-9AF6-4BC8-953B-F7D62D8DB145}"/>
              </a:ext>
            </a:extLst>
          </p:cNvPr>
          <p:cNvSpPr>
            <a:spLocks noGrp="1"/>
          </p:cNvSpPr>
          <p:nvPr>
            <p:ph idx="1"/>
          </p:nvPr>
        </p:nvSpPr>
        <p:spPr>
          <a:xfrm>
            <a:off x="1855007" y="1174653"/>
            <a:ext cx="9624231" cy="5683347"/>
          </a:xfrm>
        </p:spPr>
        <p:txBody>
          <a:bodyPr>
            <a:normAutofit fontScale="92500" lnSpcReduction="20000"/>
          </a:bodyPr>
          <a:lstStyle/>
          <a:p>
            <a:pPr algn="just"/>
            <a:r>
              <a:rPr lang="en-GB" sz="2000" b="1" dirty="0">
                <a:solidFill>
                  <a:schemeClr val="tx1"/>
                </a:solidFill>
                <a:effectLst/>
                <a:latin typeface="Arial" panose="020B0604020202020204" pitchFamily="34" charset="0"/>
                <a:cs typeface="Arial" panose="020B0604020202020204" pitchFamily="34" charset="0"/>
              </a:rPr>
              <a:t>Bal, P.M., </a:t>
            </a:r>
            <a:r>
              <a:rPr lang="en-GB" sz="2000" b="1" dirty="0" err="1">
                <a:solidFill>
                  <a:schemeClr val="tx1"/>
                </a:solidFill>
                <a:effectLst/>
                <a:latin typeface="Arial" panose="020B0604020202020204" pitchFamily="34" charset="0"/>
                <a:cs typeface="Arial" panose="020B0604020202020204" pitchFamily="34" charset="0"/>
              </a:rPr>
              <a:t>Kooij</a:t>
            </a:r>
            <a:r>
              <a:rPr lang="en-GB" sz="2000" b="1" dirty="0">
                <a:solidFill>
                  <a:schemeClr val="tx1"/>
                </a:solidFill>
                <a:effectLst/>
                <a:latin typeface="Arial" panose="020B0604020202020204" pitchFamily="34" charset="0"/>
                <a:cs typeface="Arial" panose="020B0604020202020204" pitchFamily="34" charset="0"/>
              </a:rPr>
              <a:t>, D.T. and Rousseau, D.M. (2021) “Introduction to aging workers and the employee-employer relationship,” </a:t>
            </a:r>
            <a:r>
              <a:rPr lang="en-GB" sz="2000" b="1" i="1" dirty="0">
                <a:solidFill>
                  <a:schemeClr val="tx1"/>
                </a:solidFill>
                <a:effectLst/>
                <a:latin typeface="Arial" panose="020B0604020202020204" pitchFamily="34" charset="0"/>
                <a:cs typeface="Arial" panose="020B0604020202020204" pitchFamily="34" charset="0"/>
              </a:rPr>
              <a:t>Aging Workers and the Employee-Employer Relationship</a:t>
            </a:r>
            <a:r>
              <a:rPr lang="en-GB" sz="2000" b="1" dirty="0">
                <a:solidFill>
                  <a:schemeClr val="tx1"/>
                </a:solidFill>
                <a:effectLst/>
                <a:latin typeface="Arial" panose="020B0604020202020204" pitchFamily="34" charset="0"/>
                <a:cs typeface="Arial" panose="020B0604020202020204" pitchFamily="34" charset="0"/>
              </a:rPr>
              <a:t>, pp. 1–9. Available at: https://doi.org/10.1007/978-3-319-08007-9_1. </a:t>
            </a:r>
          </a:p>
          <a:p>
            <a:pPr algn="just"/>
            <a:r>
              <a:rPr lang="en-GB" sz="2000" b="1" dirty="0">
                <a:solidFill>
                  <a:schemeClr val="tx1"/>
                </a:solidFill>
                <a:effectLst/>
                <a:latin typeface="Arial" panose="020B0604020202020204" pitchFamily="34" charset="0"/>
                <a:cs typeface="Arial" panose="020B0604020202020204" pitchFamily="34" charset="0"/>
              </a:rPr>
              <a:t>Connell, J. and Teo, S. (2021) in </a:t>
            </a:r>
            <a:r>
              <a:rPr lang="en-GB" sz="2000" b="1" i="1" dirty="0">
                <a:solidFill>
                  <a:schemeClr val="tx1"/>
                </a:solidFill>
                <a:effectLst/>
                <a:latin typeface="Arial" panose="020B0604020202020204" pitchFamily="34" charset="0"/>
                <a:cs typeface="Arial" panose="020B0604020202020204" pitchFamily="34" charset="0"/>
              </a:rPr>
              <a:t>Strategic HRM: Contemporary issues in the people management </a:t>
            </a:r>
            <a:r>
              <a:rPr lang="en-GB" sz="2000" b="1" dirty="0">
                <a:solidFill>
                  <a:schemeClr val="tx1"/>
                </a:solidFill>
                <a:effectLst/>
                <a:latin typeface="Arial" panose="020B0604020202020204" pitchFamily="34" charset="0"/>
                <a:cs typeface="Arial" panose="020B0604020202020204" pitchFamily="34" charset="0"/>
              </a:rPr>
              <a:t>. Prahran, Vic: Tilde University Press, pp. 32–35. </a:t>
            </a:r>
          </a:p>
          <a:p>
            <a:pPr algn="just"/>
            <a:r>
              <a:rPr lang="en-GB" sz="2000" b="1" dirty="0" err="1">
                <a:solidFill>
                  <a:schemeClr val="tx1"/>
                </a:solidFill>
                <a:effectLst/>
                <a:latin typeface="Arial" panose="020B0604020202020204" pitchFamily="34" charset="0"/>
                <a:cs typeface="Arial" panose="020B0604020202020204" pitchFamily="34" charset="0"/>
              </a:rPr>
              <a:t>Dessler</a:t>
            </a:r>
            <a:r>
              <a:rPr lang="en-GB" sz="2000" b="1" dirty="0">
                <a:solidFill>
                  <a:schemeClr val="tx1"/>
                </a:solidFill>
                <a:effectLst/>
                <a:latin typeface="Arial" panose="020B0604020202020204" pitchFamily="34" charset="0"/>
                <a:cs typeface="Arial" panose="020B0604020202020204" pitchFamily="34" charset="0"/>
              </a:rPr>
              <a:t>, G. (2020) in </a:t>
            </a:r>
            <a:r>
              <a:rPr lang="en-GB" sz="2000" b="1" i="1" dirty="0">
                <a:solidFill>
                  <a:schemeClr val="tx1"/>
                </a:solidFill>
                <a:effectLst/>
                <a:latin typeface="Arial" panose="020B0604020202020204" pitchFamily="34" charset="0"/>
                <a:cs typeface="Arial" panose="020B0604020202020204" pitchFamily="34" charset="0"/>
              </a:rPr>
              <a:t>Human Resource Management</a:t>
            </a:r>
            <a:r>
              <a:rPr lang="en-GB" sz="2000" b="1" dirty="0">
                <a:solidFill>
                  <a:schemeClr val="tx1"/>
                </a:solidFill>
                <a:effectLst/>
                <a:latin typeface="Arial" panose="020B0604020202020204" pitchFamily="34" charset="0"/>
                <a:cs typeface="Arial" panose="020B0604020202020204" pitchFamily="34" charset="0"/>
              </a:rPr>
              <a:t>. New York: Pearson, pp. 132–145. </a:t>
            </a:r>
          </a:p>
          <a:p>
            <a:pPr algn="just"/>
            <a:r>
              <a:rPr lang="en-GB" sz="2000" b="1" dirty="0">
                <a:solidFill>
                  <a:schemeClr val="tx1"/>
                </a:solidFill>
                <a:effectLst/>
                <a:latin typeface="Arial" panose="020B0604020202020204" pitchFamily="34" charset="0"/>
                <a:cs typeface="Arial" panose="020B0604020202020204" pitchFamily="34" charset="0"/>
              </a:rPr>
              <a:t>Goodwin, K. (2022) “Practical advice for HR professionals,” </a:t>
            </a:r>
            <a:r>
              <a:rPr lang="en-GB" sz="2000" b="1" i="1" dirty="0">
                <a:solidFill>
                  <a:schemeClr val="tx1"/>
                </a:solidFill>
                <a:effectLst/>
                <a:latin typeface="Arial" panose="020B0604020202020204" pitchFamily="34" charset="0"/>
                <a:cs typeface="Arial" panose="020B0604020202020204" pitchFamily="34" charset="0"/>
              </a:rPr>
              <a:t>Strategic HR Review</a:t>
            </a:r>
            <a:r>
              <a:rPr lang="en-GB" sz="2000" b="1" dirty="0">
                <a:solidFill>
                  <a:schemeClr val="tx1"/>
                </a:solidFill>
                <a:effectLst/>
                <a:latin typeface="Arial" panose="020B0604020202020204" pitchFamily="34" charset="0"/>
                <a:cs typeface="Arial" panose="020B0604020202020204" pitchFamily="34" charset="0"/>
              </a:rPr>
              <a:t>, 9(4), pp. 12–14. Available at: https://doi.org/10.1108/shr.2010.37209dab.002. </a:t>
            </a:r>
          </a:p>
          <a:p>
            <a:pPr algn="just"/>
            <a:r>
              <a:rPr lang="en-GB" sz="2000" b="1" dirty="0">
                <a:solidFill>
                  <a:schemeClr val="tx1"/>
                </a:solidFill>
                <a:effectLst/>
                <a:latin typeface="Arial" panose="020B0604020202020204" pitchFamily="34" charset="0"/>
                <a:cs typeface="Arial" panose="020B0604020202020204" pitchFamily="34" charset="0"/>
              </a:rPr>
              <a:t>Gupta, M. (2020) “HR analytics: Trend from data to predictive analysis for HR professionals,” </a:t>
            </a:r>
            <a:r>
              <a:rPr lang="en-GB" sz="2000" b="1" i="1" dirty="0">
                <a:solidFill>
                  <a:schemeClr val="tx1"/>
                </a:solidFill>
                <a:effectLst/>
                <a:latin typeface="Arial" panose="020B0604020202020204" pitchFamily="34" charset="0"/>
                <a:cs typeface="Arial" panose="020B0604020202020204" pitchFamily="34" charset="0"/>
              </a:rPr>
              <a:t>International Journal of Psychosocial Rehabilitation</a:t>
            </a:r>
            <a:r>
              <a:rPr lang="en-GB" sz="2000" b="1" dirty="0">
                <a:solidFill>
                  <a:schemeClr val="tx1"/>
                </a:solidFill>
                <a:effectLst/>
                <a:latin typeface="Arial" panose="020B0604020202020204" pitchFamily="34" charset="0"/>
                <a:cs typeface="Arial" panose="020B0604020202020204" pitchFamily="34" charset="0"/>
              </a:rPr>
              <a:t>, 24(5), pp. 267–268. Available at: https://doi.org/10.37200/ijpr/v24i5/pr201969. </a:t>
            </a:r>
          </a:p>
          <a:p>
            <a:pPr algn="just"/>
            <a:r>
              <a:rPr lang="en-GB" sz="2000" b="1" dirty="0">
                <a:solidFill>
                  <a:schemeClr val="tx1"/>
                </a:solidFill>
                <a:effectLst/>
                <a:latin typeface="Arial" panose="020B0604020202020204" pitchFamily="34" charset="0"/>
                <a:cs typeface="Arial" panose="020B0604020202020204" pitchFamily="34" charset="0"/>
              </a:rPr>
              <a:t>Henderson, K. (2022) “Employer-employee relation—</a:t>
            </a:r>
            <a:r>
              <a:rPr lang="en-GB" sz="2000" b="1" dirty="0" err="1">
                <a:solidFill>
                  <a:schemeClr val="tx1"/>
                </a:solidFill>
                <a:effectLst/>
                <a:latin typeface="Arial" panose="020B0604020202020204" pitchFamily="34" charset="0"/>
                <a:cs typeface="Arial" panose="020B0604020202020204" pitchFamily="34" charset="0"/>
              </a:rPr>
              <a:t>therational</a:t>
            </a:r>
            <a:r>
              <a:rPr lang="en-GB" sz="2000" b="1" dirty="0">
                <a:solidFill>
                  <a:schemeClr val="tx1"/>
                </a:solidFill>
                <a:effectLst/>
                <a:latin typeface="Arial" panose="020B0604020202020204" pitchFamily="34" charset="0"/>
                <a:cs typeface="Arial" panose="020B0604020202020204" pitchFamily="34" charset="0"/>
              </a:rPr>
              <a:t> and irrational factors,” </a:t>
            </a:r>
            <a:r>
              <a:rPr lang="en-GB" sz="2000" b="1" i="1" dirty="0">
                <a:solidFill>
                  <a:schemeClr val="tx1"/>
                </a:solidFill>
                <a:effectLst/>
                <a:latin typeface="Arial" panose="020B0604020202020204" pitchFamily="34" charset="0"/>
                <a:cs typeface="Arial" panose="020B0604020202020204" pitchFamily="34" charset="0"/>
              </a:rPr>
              <a:t>The Australian Quarterly</a:t>
            </a:r>
            <a:r>
              <a:rPr lang="en-GB" sz="2000" b="1" dirty="0">
                <a:solidFill>
                  <a:schemeClr val="tx1"/>
                </a:solidFill>
                <a:effectLst/>
                <a:latin typeface="Arial" panose="020B0604020202020204" pitchFamily="34" charset="0"/>
                <a:cs typeface="Arial" panose="020B0604020202020204" pitchFamily="34" charset="0"/>
              </a:rPr>
              <a:t>, 26(2), pp. 52–54. Available at: https://doi.org/10.2307/20633440. </a:t>
            </a:r>
          </a:p>
          <a:p>
            <a:pPr algn="just"/>
            <a:r>
              <a:rPr lang="en-GB" sz="2000" b="1" dirty="0">
                <a:solidFill>
                  <a:schemeClr val="tx1"/>
                </a:solidFill>
                <a:effectLst/>
                <a:latin typeface="Arial" panose="020B0604020202020204" pitchFamily="34" charset="0"/>
                <a:cs typeface="Arial" panose="020B0604020202020204" pitchFamily="34" charset="0"/>
              </a:rPr>
              <a:t>Rue, L.W., Ibrahim, N.A. and </a:t>
            </a:r>
            <a:r>
              <a:rPr lang="en-GB" sz="2000" b="1" dirty="0" err="1">
                <a:solidFill>
                  <a:schemeClr val="tx1"/>
                </a:solidFill>
                <a:effectLst/>
                <a:latin typeface="Arial" panose="020B0604020202020204" pitchFamily="34" charset="0"/>
                <a:cs typeface="Arial" panose="020B0604020202020204" pitchFamily="34" charset="0"/>
              </a:rPr>
              <a:t>Byars</a:t>
            </a:r>
            <a:r>
              <a:rPr lang="en-GB" sz="2000" b="1" dirty="0">
                <a:solidFill>
                  <a:schemeClr val="tx1"/>
                </a:solidFill>
                <a:effectLst/>
                <a:latin typeface="Arial" panose="020B0604020202020204" pitchFamily="34" charset="0"/>
                <a:cs typeface="Arial" panose="020B0604020202020204" pitchFamily="34" charset="0"/>
              </a:rPr>
              <a:t>, L.L. (2022) in </a:t>
            </a:r>
            <a:r>
              <a:rPr lang="en-GB" sz="2000" b="1" i="1" dirty="0">
                <a:solidFill>
                  <a:schemeClr val="tx1"/>
                </a:solidFill>
                <a:effectLst/>
                <a:latin typeface="Arial" panose="020B0604020202020204" pitchFamily="34" charset="0"/>
                <a:cs typeface="Arial" panose="020B0604020202020204" pitchFamily="34" charset="0"/>
              </a:rPr>
              <a:t>Human Resource Management</a:t>
            </a:r>
            <a:r>
              <a:rPr lang="en-GB" sz="2000" b="1" dirty="0">
                <a:solidFill>
                  <a:schemeClr val="tx1"/>
                </a:solidFill>
                <a:effectLst/>
                <a:latin typeface="Arial" panose="020B0604020202020204" pitchFamily="34" charset="0"/>
                <a:cs typeface="Arial" panose="020B0604020202020204" pitchFamily="34" charset="0"/>
              </a:rPr>
              <a:t>. Singapore: McGraw-Hill Education, pp. 43–47. </a:t>
            </a:r>
          </a:p>
          <a:p>
            <a:pPr marL="0" indent="0" algn="just">
              <a:buNone/>
            </a:pPr>
            <a:endParaRPr lang="en-GB" sz="2000"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26500886"/>
      </p:ext>
    </p:extLst>
  </p:cSld>
  <p:clrMapOvr>
    <a:masterClrMapping/>
  </p:clrMapOvr>
</p:sld>
</file>

<file path=ppt/theme/theme1.xml><?xml version="1.0" encoding="utf-8"?>
<a:theme xmlns:a="http://schemas.openxmlformats.org/drawingml/2006/main" name="Wisp">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0</TotalTime>
  <Words>1303</Words>
  <Application>Microsoft Office PowerPoint</Application>
  <PresentationFormat>Widescreen</PresentationFormat>
  <Paragraphs>80</Paragraphs>
  <Slides>9</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Arial</vt:lpstr>
      <vt:lpstr>Arial Black</vt:lpstr>
      <vt:lpstr>Calibri</vt:lpstr>
      <vt:lpstr>Century Gothic</vt:lpstr>
      <vt:lpstr>Times New Roman</vt:lpstr>
      <vt:lpstr>Wingdings</vt:lpstr>
      <vt:lpstr>Wingdings 3</vt:lpstr>
      <vt:lpstr>Wisp</vt:lpstr>
      <vt:lpstr>Individual Presentation  On  Managing People </vt:lpstr>
      <vt:lpstr>Introduction </vt:lpstr>
      <vt:lpstr>Who are HR professionals?</vt:lpstr>
      <vt:lpstr>Role of HR professionals </vt:lpstr>
      <vt:lpstr>Values govern HR duties </vt:lpstr>
      <vt:lpstr>Relationship between employer and employee </vt:lpstr>
      <vt:lpstr>Factors affecting employer-employee relationship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2023-02-15T13:56:00Z</dcterms:created>
  <dcterms:modified xsi:type="dcterms:W3CDTF">2023-03-12T19:03:18Z</dcterms:modified>
</cp:coreProperties>
</file>