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6"/>
  </p:sldMasterIdLst>
  <p:notesMasterIdLst>
    <p:notesMasterId r:id="rId20"/>
  </p:notesMasterIdLst>
  <p:handoutMasterIdLst>
    <p:handoutMasterId r:id="rId21"/>
  </p:handoutMasterIdLst>
  <p:sldIdLst>
    <p:sldId id="256" r:id="rId7"/>
    <p:sldId id="271" r:id="rId8"/>
    <p:sldId id="272" r:id="rId9"/>
    <p:sldId id="266" r:id="rId10"/>
    <p:sldId id="259" r:id="rId11"/>
    <p:sldId id="274" r:id="rId12"/>
    <p:sldId id="278" r:id="rId13"/>
    <p:sldId id="275" r:id="rId14"/>
    <p:sldId id="276" r:id="rId15"/>
    <p:sldId id="277" r:id="rId16"/>
    <p:sldId id="273" r:id="rId17"/>
    <p:sldId id="269" r:id="rId18"/>
    <p:sldId id="264" r:id="rId19"/>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5DB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4"/>
  </p:normalViewPr>
  <p:slideViewPr>
    <p:cSldViewPr>
      <p:cViewPr varScale="1">
        <p:scale>
          <a:sx n="137" d="100"/>
          <a:sy n="137" d="100"/>
        </p:scale>
        <p:origin x="920"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1.xml"/><Relationship Id="rId11" Type="http://schemas.openxmlformats.org/officeDocument/2006/relationships/slide" Target="slides/slide5.xml"/><Relationship Id="rId24"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slide" Target="slides/slide9.xml"/><Relationship Id="rId23"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1B803D-B585-41E2-A0B0-1B5817226CA2}" type="datetimeFigureOut">
              <a:rPr lang="en-GB" smtClean="0"/>
              <a:t>07/11/2022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79914F-6602-4FB1-9B9A-96C33CA254A0}" type="slidenum">
              <a:rPr lang="en-GB" smtClean="0"/>
              <a:t>‹#›</a:t>
            </a:fld>
            <a:endParaRPr lang="en-GB"/>
          </a:p>
        </p:txBody>
      </p:sp>
    </p:spTree>
    <p:extLst>
      <p:ext uri="{BB962C8B-B14F-4D97-AF65-F5344CB8AC3E}">
        <p14:creationId xmlns:p14="http://schemas.microsoft.com/office/powerpoint/2010/main" val="23117814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27CC63D-8F6E-4AD3-B19E-ED897A59683E}" type="datetimeFigureOut">
              <a:rPr lang="en-GB" smtClean="0"/>
              <a:t>07/11/2022</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D25474-B11A-4EBE-9546-4E6FAB09502D}" type="slidenum">
              <a:rPr lang="en-GB" smtClean="0"/>
              <a:t>‹#›</a:t>
            </a:fld>
            <a:endParaRPr lang="en-GB"/>
          </a:p>
        </p:txBody>
      </p:sp>
    </p:spTree>
    <p:extLst>
      <p:ext uri="{BB962C8B-B14F-4D97-AF65-F5344CB8AC3E}">
        <p14:creationId xmlns:p14="http://schemas.microsoft.com/office/powerpoint/2010/main" val="2290433344"/>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D25474-B11A-4EBE-9546-4E6FAB09502D}" type="slidenum">
              <a:rPr lang="en-GB" smtClean="0"/>
              <a:t>1</a:t>
            </a:fld>
            <a:endParaRPr lang="en-GB"/>
          </a:p>
        </p:txBody>
      </p:sp>
    </p:spTree>
    <p:extLst>
      <p:ext uri="{BB962C8B-B14F-4D97-AF65-F5344CB8AC3E}">
        <p14:creationId xmlns:p14="http://schemas.microsoft.com/office/powerpoint/2010/main" val="301835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D25474-B11A-4EBE-9546-4E6FAB09502D}" type="slidenum">
              <a:rPr lang="en-GB" smtClean="0"/>
              <a:t>5</a:t>
            </a:fld>
            <a:endParaRPr lang="en-GB"/>
          </a:p>
        </p:txBody>
      </p:sp>
    </p:spTree>
    <p:extLst>
      <p:ext uri="{BB962C8B-B14F-4D97-AF65-F5344CB8AC3E}">
        <p14:creationId xmlns:p14="http://schemas.microsoft.com/office/powerpoint/2010/main" val="3621689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Renault cars in the mid noughties often required a trip to the main dealer to change a failed bulb on the front of the car as it required the bumper to be removed to access them. Several reports on line of it taking 90 minutes to do and </a:t>
            </a:r>
            <a:r>
              <a:rPr lang="en-GB" dirty="0" err="1"/>
              <a:t>costin</a:t>
            </a:r>
            <a:r>
              <a:rPr lang="en-GB" dirty="0"/>
              <a:t> significant amounts of money</a:t>
            </a:r>
          </a:p>
        </p:txBody>
      </p:sp>
      <p:sp>
        <p:nvSpPr>
          <p:cNvPr id="4" name="Header Placeholder 3"/>
          <p:cNvSpPr>
            <a:spLocks noGrp="1"/>
          </p:cNvSpPr>
          <p:nvPr>
            <p:ph type="hdr" sz="quarter"/>
          </p:nvPr>
        </p:nvSpPr>
        <p:spPr/>
        <p:txBody>
          <a:bodyPr/>
          <a:lstStyle/>
          <a:p>
            <a:endParaRPr lang="en-GB"/>
          </a:p>
        </p:txBody>
      </p:sp>
      <p:sp>
        <p:nvSpPr>
          <p:cNvPr id="5" name="Footer Placeholder 4"/>
          <p:cNvSpPr>
            <a:spLocks noGrp="1"/>
          </p:cNvSpPr>
          <p:nvPr>
            <p:ph type="ftr" sz="quarter" idx="4"/>
          </p:nvPr>
        </p:nvSpPr>
        <p:spPr/>
        <p:txBody>
          <a:bodyPr/>
          <a:lstStyle/>
          <a:p>
            <a:endParaRPr lang="en-GB"/>
          </a:p>
        </p:txBody>
      </p:sp>
      <p:sp>
        <p:nvSpPr>
          <p:cNvPr id="6" name="Slide Number Placeholder 5"/>
          <p:cNvSpPr>
            <a:spLocks noGrp="1"/>
          </p:cNvSpPr>
          <p:nvPr>
            <p:ph type="sldNum" sz="quarter" idx="5"/>
          </p:nvPr>
        </p:nvSpPr>
        <p:spPr/>
        <p:txBody>
          <a:bodyPr/>
          <a:lstStyle/>
          <a:p>
            <a:fld id="{9ED25474-B11A-4EBE-9546-4E6FAB09502D}" type="slidenum">
              <a:rPr lang="en-GB" smtClean="0"/>
              <a:t>9</a:t>
            </a:fld>
            <a:endParaRPr lang="en-GB"/>
          </a:p>
        </p:txBody>
      </p:sp>
    </p:spTree>
    <p:extLst>
      <p:ext uri="{BB962C8B-B14F-4D97-AF65-F5344CB8AC3E}">
        <p14:creationId xmlns:p14="http://schemas.microsoft.com/office/powerpoint/2010/main" val="3847022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D25474-B11A-4EBE-9546-4E6FAB09502D}" type="slidenum">
              <a:rPr lang="en-GB" smtClean="0"/>
              <a:t>11</a:t>
            </a:fld>
            <a:endParaRPr lang="en-GB"/>
          </a:p>
        </p:txBody>
      </p:sp>
    </p:spTree>
    <p:extLst>
      <p:ext uri="{BB962C8B-B14F-4D97-AF65-F5344CB8AC3E}">
        <p14:creationId xmlns:p14="http://schemas.microsoft.com/office/powerpoint/2010/main" val="2474064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D25474-B11A-4EBE-9546-4E6FAB09502D}" type="slidenum">
              <a:rPr lang="en-GB" smtClean="0"/>
              <a:t>13</a:t>
            </a:fld>
            <a:endParaRPr lang="en-GB"/>
          </a:p>
        </p:txBody>
      </p:sp>
    </p:spTree>
    <p:extLst>
      <p:ext uri="{BB962C8B-B14F-4D97-AF65-F5344CB8AC3E}">
        <p14:creationId xmlns:p14="http://schemas.microsoft.com/office/powerpoint/2010/main" val="4158574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dirty="0"/>
              <a:t>Click to edit Master title style</a:t>
            </a:r>
            <a:endParaRPr lang="en-GB" dirty="0"/>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6CB2A14-670E-40B0-8F23-CD43E79FC681}" type="datetime1">
              <a:rPr lang="en-GB" smtClean="0"/>
              <a:t>07/11/2022</a:t>
            </a:fld>
            <a:endParaRPr lang="en-GB"/>
          </a:p>
        </p:txBody>
      </p:sp>
      <p:sp>
        <p:nvSpPr>
          <p:cNvPr id="5" name="Footer Placeholder 4"/>
          <p:cNvSpPr>
            <a:spLocks noGrp="1"/>
          </p:cNvSpPr>
          <p:nvPr>
            <p:ph type="ftr" sz="quarter" idx="11"/>
          </p:nvPr>
        </p:nvSpPr>
        <p:spPr>
          <a:xfrm>
            <a:off x="3124200" y="4560815"/>
            <a:ext cx="2895600" cy="333297"/>
          </a:xfrm>
        </p:spPr>
        <p:txBody>
          <a:bodyPr/>
          <a:lstStyle>
            <a:lvl1pPr>
              <a:defRPr sz="1100">
                <a:solidFill>
                  <a:schemeClr val="bg1"/>
                </a:solidFill>
                <a:latin typeface="Arial" panose="020B0604020202020204" pitchFamily="34" charset="0"/>
                <a:cs typeface="Arial" panose="020B0604020202020204" pitchFamily="34" charset="0"/>
              </a:defRPr>
            </a:lvl1pPr>
          </a:lstStyle>
          <a:p>
            <a:r>
              <a:rPr lang="en-GB"/>
              <a:t>Official  </a:t>
            </a:r>
          </a:p>
        </p:txBody>
      </p:sp>
      <p:sp>
        <p:nvSpPr>
          <p:cNvPr id="6" name="Slide Number Placeholder 5"/>
          <p:cNvSpPr>
            <a:spLocks noGrp="1"/>
          </p:cNvSpPr>
          <p:nvPr>
            <p:ph type="sldNum" sz="quarter" idx="12"/>
          </p:nvPr>
        </p:nvSpPr>
        <p:spPr>
          <a:xfrm>
            <a:off x="3514253" y="4821418"/>
            <a:ext cx="2133600" cy="273844"/>
          </a:xfrm>
        </p:spPr>
        <p:txBody>
          <a:bodyPr/>
          <a:lstStyle/>
          <a:p>
            <a:fld id="{40D39604-8285-4EBC-9D22-D166251E3ECD}" type="slidenum">
              <a:rPr lang="en-GB" smtClean="0"/>
              <a:t>‹#›</a:t>
            </a:fld>
            <a:endParaRPr lang="en-GB" dirty="0"/>
          </a:p>
        </p:txBody>
      </p:sp>
    </p:spTree>
    <p:extLst>
      <p:ext uri="{BB962C8B-B14F-4D97-AF65-F5344CB8AC3E}">
        <p14:creationId xmlns:p14="http://schemas.microsoft.com/office/powerpoint/2010/main" val="1937514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1CF0F6-C835-4185-95E8-27F661F36C41}" type="datetime1">
              <a:rPr lang="en-GB" smtClean="0"/>
              <a:t>07/11/2022</a:t>
            </a:fld>
            <a:endParaRPr lang="en-GB"/>
          </a:p>
        </p:txBody>
      </p:sp>
      <p:sp>
        <p:nvSpPr>
          <p:cNvPr id="5" name="Footer Placeholder 4"/>
          <p:cNvSpPr>
            <a:spLocks noGrp="1"/>
          </p:cNvSpPr>
          <p:nvPr>
            <p:ph type="ftr" sz="quarter" idx="11"/>
          </p:nvPr>
        </p:nvSpPr>
        <p:spPr/>
        <p:txBody>
          <a:bodyPr/>
          <a:lstStyle/>
          <a:p>
            <a:r>
              <a:rPr lang="en-GB"/>
              <a:t>Official  </a:t>
            </a:r>
          </a:p>
        </p:txBody>
      </p:sp>
      <p:sp>
        <p:nvSpPr>
          <p:cNvPr id="6" name="Slide Number Placeholder 5"/>
          <p:cNvSpPr>
            <a:spLocks noGrp="1"/>
          </p:cNvSpPr>
          <p:nvPr>
            <p:ph type="sldNum" sz="quarter" idx="12"/>
          </p:nvPr>
        </p:nvSpPr>
        <p:spPr/>
        <p:txBody>
          <a:bodyPr/>
          <a:lstStyle/>
          <a:p>
            <a:fld id="{40D39604-8285-4EBC-9D22-D166251E3ECD}" type="slidenum">
              <a:rPr lang="en-GB" smtClean="0"/>
              <a:t>‹#›</a:t>
            </a:fld>
            <a:endParaRPr lang="en-GB"/>
          </a:p>
        </p:txBody>
      </p:sp>
    </p:spTree>
    <p:extLst>
      <p:ext uri="{BB962C8B-B14F-4D97-AF65-F5344CB8AC3E}">
        <p14:creationId xmlns:p14="http://schemas.microsoft.com/office/powerpoint/2010/main" val="3154945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AF8AF1-AE47-4739-941F-8C291FE8C858}" type="datetime1">
              <a:rPr lang="en-GB" smtClean="0"/>
              <a:t>07/11/2022</a:t>
            </a:fld>
            <a:endParaRPr lang="en-GB"/>
          </a:p>
        </p:txBody>
      </p:sp>
      <p:sp>
        <p:nvSpPr>
          <p:cNvPr id="5" name="Footer Placeholder 4"/>
          <p:cNvSpPr>
            <a:spLocks noGrp="1"/>
          </p:cNvSpPr>
          <p:nvPr>
            <p:ph type="ftr" sz="quarter" idx="11"/>
          </p:nvPr>
        </p:nvSpPr>
        <p:spPr/>
        <p:txBody>
          <a:bodyPr/>
          <a:lstStyle/>
          <a:p>
            <a:r>
              <a:rPr lang="en-GB"/>
              <a:t>Official  </a:t>
            </a:r>
          </a:p>
        </p:txBody>
      </p:sp>
      <p:sp>
        <p:nvSpPr>
          <p:cNvPr id="6" name="Slide Number Placeholder 5"/>
          <p:cNvSpPr>
            <a:spLocks noGrp="1"/>
          </p:cNvSpPr>
          <p:nvPr>
            <p:ph type="sldNum" sz="quarter" idx="12"/>
          </p:nvPr>
        </p:nvSpPr>
        <p:spPr/>
        <p:txBody>
          <a:bodyPr/>
          <a:lstStyle/>
          <a:p>
            <a:fld id="{40D39604-8285-4EBC-9D22-D166251E3ECD}" type="slidenum">
              <a:rPr lang="en-GB" smtClean="0"/>
              <a:t>‹#›</a:t>
            </a:fld>
            <a:endParaRPr lang="en-GB"/>
          </a:p>
        </p:txBody>
      </p:sp>
    </p:spTree>
    <p:extLst>
      <p:ext uri="{BB962C8B-B14F-4D97-AF65-F5344CB8AC3E}">
        <p14:creationId xmlns:p14="http://schemas.microsoft.com/office/powerpoint/2010/main" val="2610297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7D9B54F-822D-4D81-B152-B0C016F6B953}" type="datetime1">
              <a:rPr lang="en-GB" smtClean="0"/>
              <a:t>07/11/2022</a:t>
            </a:fld>
            <a:endParaRPr lang="en-GB"/>
          </a:p>
        </p:txBody>
      </p:sp>
      <p:sp>
        <p:nvSpPr>
          <p:cNvPr id="6" name="Footer Placeholder 5"/>
          <p:cNvSpPr>
            <a:spLocks noGrp="1"/>
          </p:cNvSpPr>
          <p:nvPr>
            <p:ph type="ftr" sz="quarter" idx="11"/>
          </p:nvPr>
        </p:nvSpPr>
        <p:spPr/>
        <p:txBody>
          <a:bodyPr/>
          <a:lstStyle/>
          <a:p>
            <a:r>
              <a:rPr lang="en-GB"/>
              <a:t>Official  </a:t>
            </a:r>
          </a:p>
        </p:txBody>
      </p:sp>
      <p:sp>
        <p:nvSpPr>
          <p:cNvPr id="7" name="Slide Number Placeholder 6"/>
          <p:cNvSpPr>
            <a:spLocks noGrp="1"/>
          </p:cNvSpPr>
          <p:nvPr>
            <p:ph type="sldNum" sz="quarter" idx="12"/>
          </p:nvPr>
        </p:nvSpPr>
        <p:spPr/>
        <p:txBody>
          <a:bodyPr/>
          <a:lstStyle/>
          <a:p>
            <a:fld id="{40D39604-8285-4EBC-9D22-D166251E3ECD}" type="slidenum">
              <a:rPr lang="en-GB" smtClean="0"/>
              <a:t>‹#›</a:t>
            </a:fld>
            <a:endParaRPr lang="en-GB"/>
          </a:p>
        </p:txBody>
      </p:sp>
    </p:spTree>
    <p:extLst>
      <p:ext uri="{BB962C8B-B14F-4D97-AF65-F5344CB8AC3E}">
        <p14:creationId xmlns:p14="http://schemas.microsoft.com/office/powerpoint/2010/main" val="803511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0B5F32E-7F6C-4448-A000-028ED55C5FC0}" type="datetime1">
              <a:rPr lang="en-GB" smtClean="0"/>
              <a:t>07/11/2022</a:t>
            </a:fld>
            <a:endParaRPr lang="en-GB"/>
          </a:p>
        </p:txBody>
      </p:sp>
      <p:sp>
        <p:nvSpPr>
          <p:cNvPr id="8" name="Footer Placeholder 7"/>
          <p:cNvSpPr>
            <a:spLocks noGrp="1"/>
          </p:cNvSpPr>
          <p:nvPr>
            <p:ph type="ftr" sz="quarter" idx="11"/>
          </p:nvPr>
        </p:nvSpPr>
        <p:spPr/>
        <p:txBody>
          <a:bodyPr/>
          <a:lstStyle/>
          <a:p>
            <a:r>
              <a:rPr lang="en-GB"/>
              <a:t>Official  </a:t>
            </a:r>
          </a:p>
        </p:txBody>
      </p:sp>
      <p:sp>
        <p:nvSpPr>
          <p:cNvPr id="9" name="Slide Number Placeholder 8"/>
          <p:cNvSpPr>
            <a:spLocks noGrp="1"/>
          </p:cNvSpPr>
          <p:nvPr>
            <p:ph type="sldNum" sz="quarter" idx="12"/>
          </p:nvPr>
        </p:nvSpPr>
        <p:spPr/>
        <p:txBody>
          <a:bodyPr/>
          <a:lstStyle/>
          <a:p>
            <a:fld id="{40D39604-8285-4EBC-9D22-D166251E3ECD}" type="slidenum">
              <a:rPr lang="en-GB" smtClean="0"/>
              <a:t>‹#›</a:t>
            </a:fld>
            <a:endParaRPr lang="en-GB"/>
          </a:p>
        </p:txBody>
      </p:sp>
    </p:spTree>
    <p:extLst>
      <p:ext uri="{BB962C8B-B14F-4D97-AF65-F5344CB8AC3E}">
        <p14:creationId xmlns:p14="http://schemas.microsoft.com/office/powerpoint/2010/main" val="115475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E23F4F-76D3-4849-BF90-03C10BE8CE71}" type="datetime1">
              <a:rPr lang="en-GB" smtClean="0"/>
              <a:t>07/11/2022</a:t>
            </a:fld>
            <a:endParaRPr lang="en-GB"/>
          </a:p>
        </p:txBody>
      </p:sp>
      <p:sp>
        <p:nvSpPr>
          <p:cNvPr id="4" name="Footer Placeholder 3"/>
          <p:cNvSpPr>
            <a:spLocks noGrp="1"/>
          </p:cNvSpPr>
          <p:nvPr>
            <p:ph type="ftr" sz="quarter" idx="11"/>
          </p:nvPr>
        </p:nvSpPr>
        <p:spPr/>
        <p:txBody>
          <a:bodyPr/>
          <a:lstStyle/>
          <a:p>
            <a:r>
              <a:rPr lang="en-GB"/>
              <a:t>Official  </a:t>
            </a:r>
          </a:p>
        </p:txBody>
      </p:sp>
      <p:sp>
        <p:nvSpPr>
          <p:cNvPr id="5" name="Slide Number Placeholder 4"/>
          <p:cNvSpPr>
            <a:spLocks noGrp="1"/>
          </p:cNvSpPr>
          <p:nvPr>
            <p:ph type="sldNum" sz="quarter" idx="12"/>
          </p:nvPr>
        </p:nvSpPr>
        <p:spPr/>
        <p:txBody>
          <a:bodyPr/>
          <a:lstStyle/>
          <a:p>
            <a:fld id="{40D39604-8285-4EBC-9D22-D166251E3ECD}" type="slidenum">
              <a:rPr lang="en-GB" smtClean="0"/>
              <a:t>‹#›</a:t>
            </a:fld>
            <a:endParaRPr lang="en-GB"/>
          </a:p>
        </p:txBody>
      </p:sp>
    </p:spTree>
    <p:extLst>
      <p:ext uri="{BB962C8B-B14F-4D97-AF65-F5344CB8AC3E}">
        <p14:creationId xmlns:p14="http://schemas.microsoft.com/office/powerpoint/2010/main" val="28379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EC6184-8764-473C-AC8A-E1EAB96CEE87}" type="datetime1">
              <a:rPr lang="en-GB" smtClean="0"/>
              <a:t>07/11/2022</a:t>
            </a:fld>
            <a:endParaRPr lang="en-GB"/>
          </a:p>
        </p:txBody>
      </p:sp>
      <p:sp>
        <p:nvSpPr>
          <p:cNvPr id="3" name="Footer Placeholder 2"/>
          <p:cNvSpPr>
            <a:spLocks noGrp="1"/>
          </p:cNvSpPr>
          <p:nvPr>
            <p:ph type="ftr" sz="quarter" idx="11"/>
          </p:nvPr>
        </p:nvSpPr>
        <p:spPr/>
        <p:txBody>
          <a:bodyPr/>
          <a:lstStyle/>
          <a:p>
            <a:r>
              <a:rPr lang="en-GB"/>
              <a:t>Official  </a:t>
            </a:r>
          </a:p>
        </p:txBody>
      </p:sp>
      <p:sp>
        <p:nvSpPr>
          <p:cNvPr id="4" name="Slide Number Placeholder 3"/>
          <p:cNvSpPr>
            <a:spLocks noGrp="1"/>
          </p:cNvSpPr>
          <p:nvPr>
            <p:ph type="sldNum" sz="quarter" idx="12"/>
          </p:nvPr>
        </p:nvSpPr>
        <p:spPr/>
        <p:txBody>
          <a:bodyPr/>
          <a:lstStyle/>
          <a:p>
            <a:fld id="{40D39604-8285-4EBC-9D22-D166251E3ECD}" type="slidenum">
              <a:rPr lang="en-GB" smtClean="0"/>
              <a:t>‹#›</a:t>
            </a:fld>
            <a:endParaRPr lang="en-GB"/>
          </a:p>
        </p:txBody>
      </p:sp>
    </p:spTree>
    <p:extLst>
      <p:ext uri="{BB962C8B-B14F-4D97-AF65-F5344CB8AC3E}">
        <p14:creationId xmlns:p14="http://schemas.microsoft.com/office/powerpoint/2010/main" val="156310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5FF194-B688-429A-8B9C-36C0849D7EEB}" type="datetime1">
              <a:rPr lang="en-GB" smtClean="0"/>
              <a:t>07/11/2022</a:t>
            </a:fld>
            <a:endParaRPr lang="en-GB"/>
          </a:p>
        </p:txBody>
      </p:sp>
      <p:sp>
        <p:nvSpPr>
          <p:cNvPr id="6" name="Footer Placeholder 5"/>
          <p:cNvSpPr>
            <a:spLocks noGrp="1"/>
          </p:cNvSpPr>
          <p:nvPr>
            <p:ph type="ftr" sz="quarter" idx="11"/>
          </p:nvPr>
        </p:nvSpPr>
        <p:spPr/>
        <p:txBody>
          <a:bodyPr/>
          <a:lstStyle/>
          <a:p>
            <a:r>
              <a:rPr lang="en-GB"/>
              <a:t>Official  </a:t>
            </a:r>
          </a:p>
        </p:txBody>
      </p:sp>
      <p:sp>
        <p:nvSpPr>
          <p:cNvPr id="7" name="Slide Number Placeholder 6"/>
          <p:cNvSpPr>
            <a:spLocks noGrp="1"/>
          </p:cNvSpPr>
          <p:nvPr>
            <p:ph type="sldNum" sz="quarter" idx="12"/>
          </p:nvPr>
        </p:nvSpPr>
        <p:spPr/>
        <p:txBody>
          <a:bodyPr/>
          <a:lstStyle/>
          <a:p>
            <a:fld id="{40D39604-8285-4EBC-9D22-D166251E3ECD}" type="slidenum">
              <a:rPr lang="en-GB" smtClean="0"/>
              <a:t>‹#›</a:t>
            </a:fld>
            <a:endParaRPr lang="en-GB"/>
          </a:p>
        </p:txBody>
      </p:sp>
    </p:spTree>
    <p:extLst>
      <p:ext uri="{BB962C8B-B14F-4D97-AF65-F5344CB8AC3E}">
        <p14:creationId xmlns:p14="http://schemas.microsoft.com/office/powerpoint/2010/main" val="553174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dirty="0"/>
              <a:t>Click to edit Master title style</a:t>
            </a:r>
            <a:endParaRPr lang="en-GB" dirty="0"/>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9E7336-8172-408C-985F-202DFCBBBF40}" type="datetime1">
              <a:rPr lang="en-GB" smtClean="0"/>
              <a:t>07/11/2022</a:t>
            </a:fld>
            <a:endParaRPr lang="en-GB"/>
          </a:p>
        </p:txBody>
      </p:sp>
      <p:sp>
        <p:nvSpPr>
          <p:cNvPr id="6" name="Footer Placeholder 5"/>
          <p:cNvSpPr>
            <a:spLocks noGrp="1"/>
          </p:cNvSpPr>
          <p:nvPr>
            <p:ph type="ftr" sz="quarter" idx="11"/>
          </p:nvPr>
        </p:nvSpPr>
        <p:spPr/>
        <p:txBody>
          <a:bodyPr/>
          <a:lstStyle/>
          <a:p>
            <a:r>
              <a:rPr lang="en-GB"/>
              <a:t>Official  </a:t>
            </a:r>
          </a:p>
        </p:txBody>
      </p:sp>
      <p:sp>
        <p:nvSpPr>
          <p:cNvPr id="7" name="Slide Number Placeholder 6"/>
          <p:cNvSpPr>
            <a:spLocks noGrp="1"/>
          </p:cNvSpPr>
          <p:nvPr>
            <p:ph type="sldNum" sz="quarter" idx="12"/>
          </p:nvPr>
        </p:nvSpPr>
        <p:spPr/>
        <p:txBody>
          <a:bodyPr/>
          <a:lstStyle/>
          <a:p>
            <a:fld id="{40D39604-8285-4EBC-9D22-D166251E3ECD}" type="slidenum">
              <a:rPr lang="en-GB" smtClean="0"/>
              <a:t>‹#›</a:t>
            </a:fld>
            <a:endParaRPr lang="en-GB"/>
          </a:p>
        </p:txBody>
      </p:sp>
    </p:spTree>
    <p:extLst>
      <p:ext uri="{BB962C8B-B14F-4D97-AF65-F5344CB8AC3E}">
        <p14:creationId xmlns:p14="http://schemas.microsoft.com/office/powerpoint/2010/main" val="1835915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D70586-5F4C-455C-A60D-B6F0121B0418}" type="datetime1">
              <a:rPr lang="en-GB" smtClean="0"/>
              <a:t>07/11/2022</a:t>
            </a:fld>
            <a:endParaRPr lang="en-GB"/>
          </a:p>
        </p:txBody>
      </p:sp>
      <p:sp>
        <p:nvSpPr>
          <p:cNvPr id="5" name="Footer Placeholder 4"/>
          <p:cNvSpPr>
            <a:spLocks noGrp="1"/>
          </p:cNvSpPr>
          <p:nvPr>
            <p:ph type="ftr" sz="quarter" idx="11"/>
          </p:nvPr>
        </p:nvSpPr>
        <p:spPr/>
        <p:txBody>
          <a:bodyPr/>
          <a:lstStyle/>
          <a:p>
            <a:r>
              <a:rPr lang="en-GB"/>
              <a:t>Official  </a:t>
            </a:r>
          </a:p>
        </p:txBody>
      </p:sp>
      <p:sp>
        <p:nvSpPr>
          <p:cNvPr id="6" name="Slide Number Placeholder 5"/>
          <p:cNvSpPr>
            <a:spLocks noGrp="1"/>
          </p:cNvSpPr>
          <p:nvPr>
            <p:ph type="sldNum" sz="quarter" idx="12"/>
          </p:nvPr>
        </p:nvSpPr>
        <p:spPr/>
        <p:txBody>
          <a:bodyPr/>
          <a:lstStyle/>
          <a:p>
            <a:fld id="{40D39604-8285-4EBC-9D22-D166251E3ECD}" type="slidenum">
              <a:rPr lang="en-GB" smtClean="0"/>
              <a:t>‹#›</a:t>
            </a:fld>
            <a:endParaRPr lang="en-GB"/>
          </a:p>
        </p:txBody>
      </p:sp>
    </p:spTree>
    <p:extLst>
      <p:ext uri="{BB962C8B-B14F-4D97-AF65-F5344CB8AC3E}">
        <p14:creationId xmlns:p14="http://schemas.microsoft.com/office/powerpoint/2010/main" val="2904950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43EFA6-C7DC-429C-93E8-118663F0165A}" type="datetime1">
              <a:rPr lang="en-GB" smtClean="0"/>
              <a:t>07/11/2022</a:t>
            </a:fld>
            <a:endParaRPr lang="en-GB"/>
          </a:p>
        </p:txBody>
      </p:sp>
      <p:sp>
        <p:nvSpPr>
          <p:cNvPr id="5" name="Footer Placeholder 4"/>
          <p:cNvSpPr>
            <a:spLocks noGrp="1"/>
          </p:cNvSpPr>
          <p:nvPr>
            <p:ph type="ftr" sz="quarter" idx="11"/>
          </p:nvPr>
        </p:nvSpPr>
        <p:spPr/>
        <p:txBody>
          <a:bodyPr/>
          <a:lstStyle/>
          <a:p>
            <a:r>
              <a:rPr lang="en-GB"/>
              <a:t>Official  </a:t>
            </a:r>
          </a:p>
        </p:txBody>
      </p:sp>
      <p:sp>
        <p:nvSpPr>
          <p:cNvPr id="6" name="Slide Number Placeholder 5"/>
          <p:cNvSpPr>
            <a:spLocks noGrp="1"/>
          </p:cNvSpPr>
          <p:nvPr>
            <p:ph type="sldNum" sz="quarter" idx="12"/>
          </p:nvPr>
        </p:nvSpPr>
        <p:spPr/>
        <p:txBody>
          <a:bodyPr/>
          <a:lstStyle/>
          <a:p>
            <a:fld id="{40D39604-8285-4EBC-9D22-D166251E3ECD}" type="slidenum">
              <a:rPr lang="en-GB" smtClean="0"/>
              <a:t>‹#›</a:t>
            </a:fld>
            <a:endParaRPr lang="en-GB"/>
          </a:p>
        </p:txBody>
      </p:sp>
    </p:spTree>
    <p:extLst>
      <p:ext uri="{BB962C8B-B14F-4D97-AF65-F5344CB8AC3E}">
        <p14:creationId xmlns:p14="http://schemas.microsoft.com/office/powerpoint/2010/main" val="3612791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0B0B277C-1C6C-4A28-8B73-4C9B85106239}" type="datetime1">
              <a:rPr lang="en-GB" smtClean="0"/>
              <a:t>07/11/2022</a:t>
            </a:fld>
            <a:endParaRPr lang="en-GB"/>
          </a:p>
        </p:txBody>
      </p:sp>
      <p:sp>
        <p:nvSpPr>
          <p:cNvPr id="5" name="Footer Placeholder 4"/>
          <p:cNvSpPr>
            <a:spLocks noGrp="1"/>
          </p:cNvSpPr>
          <p:nvPr>
            <p:ph type="ftr" sz="quarter" idx="3"/>
          </p:nvPr>
        </p:nvSpPr>
        <p:spPr>
          <a:xfrm>
            <a:off x="3124200" y="4560815"/>
            <a:ext cx="2895600" cy="333297"/>
          </a:xfrm>
          <a:prstGeom prst="rect">
            <a:avLst/>
          </a:prstGeom>
        </p:spPr>
        <p:txBody>
          <a:bodyPr vert="horz" lIns="91440" tIns="45720" rIns="91440" bIns="45720" rtlCol="0" anchor="ctr"/>
          <a:lstStyle>
            <a:lvl1pPr algn="ctr">
              <a:defRPr sz="1100">
                <a:solidFill>
                  <a:schemeClr val="bg1"/>
                </a:solidFill>
                <a:latin typeface="Arial" panose="020B0604020202020204" pitchFamily="34" charset="0"/>
                <a:cs typeface="Arial" panose="020B0604020202020204" pitchFamily="34" charset="0"/>
              </a:defRPr>
            </a:lvl1pPr>
          </a:lstStyle>
          <a:p>
            <a:r>
              <a:rPr lang="en-GB"/>
              <a:t>Official  </a:t>
            </a:r>
            <a:endParaRPr lang="en-GB" dirty="0"/>
          </a:p>
        </p:txBody>
      </p:sp>
      <p:sp>
        <p:nvSpPr>
          <p:cNvPr id="6" name="Slide Number Placeholder 5"/>
          <p:cNvSpPr>
            <a:spLocks noGrp="1"/>
          </p:cNvSpPr>
          <p:nvPr>
            <p:ph type="sldNum" sz="quarter" idx="4"/>
          </p:nvPr>
        </p:nvSpPr>
        <p:spPr>
          <a:xfrm>
            <a:off x="3514253" y="4821418"/>
            <a:ext cx="2133600" cy="273844"/>
          </a:xfrm>
          <a:prstGeom prst="rect">
            <a:avLst/>
          </a:prstGeom>
        </p:spPr>
        <p:txBody>
          <a:bodyPr vert="horz" lIns="91440" tIns="45720" rIns="91440" bIns="45720" rtlCol="0" anchor="ctr"/>
          <a:lstStyle>
            <a:lvl1pPr algn="ctr">
              <a:defRPr sz="1200">
                <a:solidFill>
                  <a:schemeClr val="bg1"/>
                </a:solidFill>
                <a:latin typeface="Arial" panose="020B0604020202020204" pitchFamily="34" charset="0"/>
                <a:cs typeface="Arial" panose="020B0604020202020204" pitchFamily="34" charset="0"/>
              </a:defRPr>
            </a:lvl1pPr>
          </a:lstStyle>
          <a:p>
            <a:fld id="{40D39604-8285-4EBC-9D22-D166251E3ECD}" type="slidenum">
              <a:rPr lang="en-GB" smtClean="0"/>
              <a:pPr/>
              <a:t>‹#›</a:t>
            </a:fld>
            <a:endParaRPr lang="en-GB" dirty="0"/>
          </a:p>
        </p:txBody>
      </p:sp>
    </p:spTree>
    <p:extLst>
      <p:ext uri="{BB962C8B-B14F-4D97-AF65-F5344CB8AC3E}">
        <p14:creationId xmlns:p14="http://schemas.microsoft.com/office/powerpoint/2010/main" val="2823719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7600" y="1367727"/>
            <a:ext cx="7772400" cy="1102519"/>
          </a:xfrm>
        </p:spPr>
        <p:txBody>
          <a:bodyPr>
            <a:normAutofit fontScale="90000"/>
          </a:bodyPr>
          <a:lstStyle/>
          <a:p>
            <a:br>
              <a:rPr lang="en-GB" sz="4000" dirty="0"/>
            </a:br>
            <a:r>
              <a:rPr lang="en-GB" dirty="0"/>
              <a:t>Reliability – Why is it Important? </a:t>
            </a:r>
            <a:br>
              <a:rPr lang="en-GB" dirty="0"/>
            </a:br>
            <a:r>
              <a:rPr lang="en-GB" dirty="0"/>
              <a:t>A Customer View</a:t>
            </a:r>
          </a:p>
        </p:txBody>
      </p:sp>
      <p:sp>
        <p:nvSpPr>
          <p:cNvPr id="3" name="Subtitle 2"/>
          <p:cNvSpPr>
            <a:spLocks noGrp="1"/>
          </p:cNvSpPr>
          <p:nvPr>
            <p:ph type="subTitle" idx="1"/>
          </p:nvPr>
        </p:nvSpPr>
        <p:spPr>
          <a:xfrm>
            <a:off x="1187624" y="3517146"/>
            <a:ext cx="2952232" cy="432048"/>
          </a:xfrm>
        </p:spPr>
        <p:txBody>
          <a:bodyPr vert="horz" lIns="91440" tIns="45720" rIns="91440" bIns="45720" rtlCol="0" anchor="t">
            <a:normAutofit/>
          </a:bodyPr>
          <a:lstStyle/>
          <a:p>
            <a:pPr algn="l">
              <a:spcBef>
                <a:spcPts val="0"/>
              </a:spcBef>
            </a:pPr>
            <a:r>
              <a:rPr lang="en-GB" sz="1100" b="1" dirty="0">
                <a:solidFill>
                  <a:schemeClr val="tx1"/>
                </a:solidFill>
              </a:rPr>
              <a:t>Nick Barnett			</a:t>
            </a:r>
          </a:p>
          <a:p>
            <a:pPr algn="l">
              <a:spcBef>
                <a:spcPts val="0"/>
              </a:spcBef>
            </a:pPr>
            <a:r>
              <a:rPr lang="en-GB" sz="1100" b="1" dirty="0">
                <a:solidFill>
                  <a:schemeClr val="tx1"/>
                </a:solidFill>
              </a:rPr>
              <a:t>DE&amp;S Chief Reliability Engineer</a:t>
            </a:r>
          </a:p>
        </p:txBody>
      </p:sp>
      <p:cxnSp>
        <p:nvCxnSpPr>
          <p:cNvPr id="6" name="Straight Connector 5"/>
          <p:cNvCxnSpPr/>
          <p:nvPr/>
        </p:nvCxnSpPr>
        <p:spPr>
          <a:xfrm>
            <a:off x="1515328" y="1275606"/>
            <a:ext cx="6145200" cy="0"/>
          </a:xfrm>
          <a:prstGeom prst="line">
            <a:avLst/>
          </a:prstGeom>
          <a:ln w="38100">
            <a:solidFill>
              <a:srgbClr val="75DB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454AEFF-CC04-4A70-AE16-81701793ECB5}"/>
              </a:ext>
            </a:extLst>
          </p:cNvPr>
          <p:cNvSpPr txBox="1"/>
          <p:nvPr/>
        </p:nvSpPr>
        <p:spPr>
          <a:xfrm>
            <a:off x="2386194" y="3949194"/>
            <a:ext cx="4634077" cy="754053"/>
          </a:xfrm>
          <a:prstGeom prst="rect">
            <a:avLst/>
          </a:prstGeom>
          <a:noFill/>
        </p:spPr>
        <p:txBody>
          <a:bodyPr wrap="square" rtlCol="0">
            <a:spAutoFit/>
          </a:bodyPr>
          <a:lstStyle/>
          <a:p>
            <a:r>
              <a:rPr lang="en-GB" sz="1400" dirty="0"/>
              <a:t>	</a:t>
            </a:r>
          </a:p>
          <a:p>
            <a:pPr algn="ctr"/>
            <a:r>
              <a:rPr lang="en-GB" sz="1100" dirty="0">
                <a:latin typeface="Arial"/>
                <a:cs typeface="Arial"/>
              </a:rPr>
              <a:t>20221028-Reliability Brief to University of Wales Trinity Saint David</a:t>
            </a:r>
          </a:p>
          <a:p>
            <a:endParaRPr lang="en-GB" dirty="0"/>
          </a:p>
        </p:txBody>
      </p:sp>
    </p:spTree>
    <p:extLst>
      <p:ext uri="{BB962C8B-B14F-4D97-AF65-F5344CB8AC3E}">
        <p14:creationId xmlns:p14="http://schemas.microsoft.com/office/powerpoint/2010/main" val="758799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ECE80-E5B2-4864-84DD-6F6E003800CD}"/>
              </a:ext>
            </a:extLst>
          </p:cNvPr>
          <p:cNvSpPr>
            <a:spLocks noGrp="1"/>
          </p:cNvSpPr>
          <p:nvPr>
            <p:ph type="title"/>
          </p:nvPr>
        </p:nvSpPr>
        <p:spPr/>
        <p:txBody>
          <a:bodyPr>
            <a:normAutofit/>
          </a:bodyPr>
          <a:lstStyle/>
          <a:p>
            <a:r>
              <a:rPr lang="en-GB" dirty="0"/>
              <a:t>Reliability – What is it?</a:t>
            </a:r>
          </a:p>
        </p:txBody>
      </p:sp>
      <p:pic>
        <p:nvPicPr>
          <p:cNvPr id="22" name="Picture 21"/>
          <p:cNvPicPr>
            <a:picLocks noChangeAspect="1"/>
          </p:cNvPicPr>
          <p:nvPr/>
        </p:nvPicPr>
        <p:blipFill>
          <a:blip r:embed="rId2"/>
          <a:stretch>
            <a:fillRect/>
          </a:stretch>
        </p:blipFill>
        <p:spPr>
          <a:xfrm>
            <a:off x="1373602" y="958912"/>
            <a:ext cx="5688632" cy="3584076"/>
          </a:xfrm>
          <a:prstGeom prst="rect">
            <a:avLst/>
          </a:prstGeom>
        </p:spPr>
      </p:pic>
    </p:spTree>
    <p:extLst>
      <p:ext uri="{BB962C8B-B14F-4D97-AF65-F5344CB8AC3E}">
        <p14:creationId xmlns:p14="http://schemas.microsoft.com/office/powerpoint/2010/main" val="1771438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B338C-5D58-481A-893B-308F43B82685}"/>
              </a:ext>
            </a:extLst>
          </p:cNvPr>
          <p:cNvSpPr>
            <a:spLocks noGrp="1"/>
          </p:cNvSpPr>
          <p:nvPr>
            <p:ph type="title"/>
          </p:nvPr>
        </p:nvSpPr>
        <p:spPr/>
        <p:txBody>
          <a:bodyPr/>
          <a:lstStyle/>
          <a:p>
            <a:r>
              <a:rPr lang="en-GB" dirty="0"/>
              <a:t>Reliability – Why is it Important?</a:t>
            </a:r>
          </a:p>
        </p:txBody>
      </p:sp>
      <p:sp>
        <p:nvSpPr>
          <p:cNvPr id="3" name="Content Placeholder 2"/>
          <p:cNvSpPr>
            <a:spLocks noGrp="1"/>
          </p:cNvSpPr>
          <p:nvPr>
            <p:ph idx="1"/>
          </p:nvPr>
        </p:nvSpPr>
        <p:spPr/>
        <p:txBody>
          <a:bodyPr>
            <a:normAutofit fontScale="85000" lnSpcReduction="10000"/>
          </a:bodyPr>
          <a:lstStyle/>
          <a:p>
            <a:r>
              <a:rPr lang="en-GB" dirty="0"/>
              <a:t>You want your car to work.</a:t>
            </a:r>
          </a:p>
          <a:p>
            <a:r>
              <a:rPr lang="en-GB" dirty="0"/>
              <a:t>You want the trains you take to arrive on time.</a:t>
            </a:r>
          </a:p>
          <a:p>
            <a:r>
              <a:rPr lang="en-GB" dirty="0"/>
              <a:t>You don’t  want your favourite Formula 1 driver to lose because his car keeps breaking down.</a:t>
            </a:r>
          </a:p>
          <a:p>
            <a:r>
              <a:rPr lang="en-GB" dirty="0"/>
              <a:t>You don’t want your plane to be delayed because the in flight entertainment has failed.</a:t>
            </a:r>
          </a:p>
          <a:p>
            <a:r>
              <a:rPr lang="en-GB" dirty="0"/>
              <a:t>And so on…</a:t>
            </a:r>
          </a:p>
        </p:txBody>
      </p:sp>
    </p:spTree>
    <p:extLst>
      <p:ext uri="{BB962C8B-B14F-4D97-AF65-F5344CB8AC3E}">
        <p14:creationId xmlns:p14="http://schemas.microsoft.com/office/powerpoint/2010/main" val="997197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9134D-97CA-4306-B5FC-48EB7DB8C2C6}"/>
              </a:ext>
            </a:extLst>
          </p:cNvPr>
          <p:cNvSpPr>
            <a:spLocks noGrp="1"/>
          </p:cNvSpPr>
          <p:nvPr>
            <p:ph type="title"/>
          </p:nvPr>
        </p:nvSpPr>
        <p:spPr/>
        <p:txBody>
          <a:bodyPr/>
          <a:lstStyle/>
          <a:p>
            <a:r>
              <a:rPr lang="en-GB" dirty="0"/>
              <a:t>Reliability – Why is it Important?</a:t>
            </a:r>
          </a:p>
        </p:txBody>
      </p:sp>
      <p:sp>
        <p:nvSpPr>
          <p:cNvPr id="3" name="Content Placeholder 2">
            <a:extLst>
              <a:ext uri="{FF2B5EF4-FFF2-40B4-BE49-F238E27FC236}">
                <a16:creationId xmlns:a16="http://schemas.microsoft.com/office/drawing/2014/main" id="{23CF7F44-85BC-4AFC-8F31-1A9BA88A451D}"/>
              </a:ext>
            </a:extLst>
          </p:cNvPr>
          <p:cNvSpPr>
            <a:spLocks noGrp="1"/>
          </p:cNvSpPr>
          <p:nvPr>
            <p:ph idx="1"/>
          </p:nvPr>
        </p:nvSpPr>
        <p:spPr/>
        <p:txBody>
          <a:bodyPr/>
          <a:lstStyle/>
          <a:p>
            <a:r>
              <a:rPr lang="en-GB" dirty="0"/>
              <a:t>Most military equipment is expected to be in service for 25 to 30 years</a:t>
            </a:r>
          </a:p>
          <a:p>
            <a:r>
              <a:rPr lang="en-GB" dirty="0"/>
              <a:t>80 % of whole life cost is ‘consumed’ during the in-service phase. </a:t>
            </a:r>
          </a:p>
          <a:p>
            <a:pPr lvl="1"/>
            <a:r>
              <a:rPr lang="en-GB" dirty="0"/>
              <a:t>Minimise corrective maintenance activity</a:t>
            </a:r>
          </a:p>
          <a:p>
            <a:pPr lvl="1"/>
            <a:r>
              <a:rPr lang="en-GB" dirty="0"/>
              <a:t>Maximise preventive maintenance activity</a:t>
            </a:r>
          </a:p>
        </p:txBody>
      </p:sp>
    </p:spTree>
    <p:extLst>
      <p:ext uri="{BB962C8B-B14F-4D97-AF65-F5344CB8AC3E}">
        <p14:creationId xmlns:p14="http://schemas.microsoft.com/office/powerpoint/2010/main" val="1778648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Reliability – Why is it Important?</a:t>
            </a:r>
          </a:p>
        </p:txBody>
      </p:sp>
      <p:sp>
        <p:nvSpPr>
          <p:cNvPr id="3" name="Content Placeholder 2"/>
          <p:cNvSpPr>
            <a:spLocks noGrp="1"/>
          </p:cNvSpPr>
          <p:nvPr>
            <p:ph idx="1"/>
          </p:nvPr>
        </p:nvSpPr>
        <p:spPr>
          <a:xfrm>
            <a:off x="611560" y="1131590"/>
            <a:ext cx="8229600" cy="3452737"/>
          </a:xfrm>
        </p:spPr>
        <p:txBody>
          <a:bodyPr>
            <a:normAutofit fontScale="85000" lnSpcReduction="20000"/>
          </a:bodyPr>
          <a:lstStyle/>
          <a:p>
            <a:pPr defTabSz="762000">
              <a:lnSpc>
                <a:spcPct val="80000"/>
              </a:lnSpc>
            </a:pPr>
            <a:r>
              <a:rPr lang="en-GB" altLang="en-US" sz="3000" dirty="0"/>
              <a:t>Good Reliability is essential to Mission Success</a:t>
            </a:r>
            <a:br>
              <a:rPr lang="en-GB" altLang="en-US" sz="2600" dirty="0"/>
            </a:br>
            <a:r>
              <a:rPr lang="en-GB" altLang="en-US" sz="2600" dirty="0"/>
              <a:t> </a:t>
            </a:r>
            <a:endParaRPr lang="en-GB" altLang="en-US" sz="3000" dirty="0"/>
          </a:p>
          <a:p>
            <a:pPr defTabSz="762000">
              <a:lnSpc>
                <a:spcPct val="80000"/>
              </a:lnSpc>
            </a:pPr>
            <a:r>
              <a:rPr lang="en-GB" altLang="en-US" sz="3000" dirty="0"/>
              <a:t>Poor Reliability impacts on</a:t>
            </a:r>
          </a:p>
          <a:p>
            <a:pPr lvl="1" defTabSz="762000">
              <a:lnSpc>
                <a:spcPct val="80000"/>
              </a:lnSpc>
            </a:pPr>
            <a:r>
              <a:rPr lang="en-GB" altLang="en-US" sz="2600" dirty="0"/>
              <a:t>Safety</a:t>
            </a:r>
          </a:p>
          <a:p>
            <a:pPr lvl="1" defTabSz="762000">
              <a:lnSpc>
                <a:spcPct val="80000"/>
              </a:lnSpc>
            </a:pPr>
            <a:r>
              <a:rPr lang="en-GB" altLang="en-US" sz="2600" dirty="0"/>
              <a:t>Logistic footprint</a:t>
            </a:r>
          </a:p>
          <a:p>
            <a:pPr lvl="1" defTabSz="762000">
              <a:lnSpc>
                <a:spcPct val="80000"/>
              </a:lnSpc>
            </a:pPr>
            <a:r>
              <a:rPr lang="en-GB" altLang="en-US" sz="2600" dirty="0"/>
              <a:t>Equipment numbers</a:t>
            </a:r>
          </a:p>
          <a:p>
            <a:pPr lvl="1" defTabSz="762000">
              <a:lnSpc>
                <a:spcPct val="80000"/>
              </a:lnSpc>
            </a:pPr>
            <a:r>
              <a:rPr lang="en-GB" altLang="en-US" sz="2600" dirty="0"/>
              <a:t>Reputation</a:t>
            </a:r>
          </a:p>
          <a:p>
            <a:pPr defTabSz="762000">
              <a:lnSpc>
                <a:spcPct val="80000"/>
              </a:lnSpc>
              <a:buFontTx/>
              <a:buNone/>
            </a:pPr>
            <a:endParaRPr lang="en-GB" altLang="en-US" sz="2600" dirty="0"/>
          </a:p>
          <a:p>
            <a:pPr defTabSz="762000">
              <a:lnSpc>
                <a:spcPct val="80000"/>
              </a:lnSpc>
            </a:pPr>
            <a:r>
              <a:rPr lang="en-GB" altLang="en-US" sz="3000" dirty="0"/>
              <a:t>Poor Reliability costs the user in terms of</a:t>
            </a:r>
          </a:p>
          <a:p>
            <a:pPr lvl="1" defTabSz="762000">
              <a:lnSpc>
                <a:spcPct val="80000"/>
              </a:lnSpc>
            </a:pPr>
            <a:r>
              <a:rPr lang="en-GB" altLang="en-US" sz="2600" dirty="0"/>
              <a:t>Effort</a:t>
            </a:r>
          </a:p>
          <a:p>
            <a:pPr lvl="1" defTabSz="762000">
              <a:lnSpc>
                <a:spcPct val="80000"/>
              </a:lnSpc>
            </a:pPr>
            <a:r>
              <a:rPr lang="en-GB" altLang="en-US" sz="2600" dirty="0"/>
              <a:t>Morale</a:t>
            </a:r>
          </a:p>
          <a:p>
            <a:pPr lvl="1" defTabSz="762000">
              <a:lnSpc>
                <a:spcPct val="80000"/>
              </a:lnSpc>
            </a:pPr>
            <a:r>
              <a:rPr lang="en-GB" altLang="en-US" sz="2600" dirty="0"/>
              <a:t>Spares</a:t>
            </a:r>
          </a:p>
        </p:txBody>
      </p:sp>
    </p:spTree>
    <p:extLst>
      <p:ext uri="{BB962C8B-B14F-4D97-AF65-F5344CB8AC3E}">
        <p14:creationId xmlns:p14="http://schemas.microsoft.com/office/powerpoint/2010/main" val="1737874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11E21-FE69-9CF9-F4F7-E12A44956715}"/>
              </a:ext>
            </a:extLst>
          </p:cNvPr>
          <p:cNvSpPr>
            <a:spLocks noGrp="1"/>
          </p:cNvSpPr>
          <p:nvPr>
            <p:ph type="title"/>
          </p:nvPr>
        </p:nvSpPr>
        <p:spPr>
          <a:xfrm>
            <a:off x="457200" y="205979"/>
            <a:ext cx="8229600" cy="857250"/>
          </a:xfrm>
        </p:spPr>
        <p:txBody>
          <a:bodyPr anchor="ctr">
            <a:normAutofit/>
          </a:bodyPr>
          <a:lstStyle/>
          <a:p>
            <a:r>
              <a:rPr lang="en-GB" dirty="0"/>
              <a:t>Reliability – Why is it Important?</a:t>
            </a:r>
          </a:p>
        </p:txBody>
      </p:sp>
      <p:pic>
        <p:nvPicPr>
          <p:cNvPr id="5" name="Uni Insetr LQ">
            <a:hlinkClick r:id="" action="ppaction://media"/>
            <a:extLst>
              <a:ext uri="{FF2B5EF4-FFF2-40B4-BE49-F238E27FC236}">
                <a16:creationId xmlns:a16="http://schemas.microsoft.com/office/drawing/2014/main" id="{CEFC6C7D-A3D3-7F81-C0B9-E052C95C6DB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559719" y="1063229"/>
            <a:ext cx="6024562" cy="3394075"/>
          </a:xfrm>
        </p:spPr>
      </p:pic>
    </p:spTree>
    <p:extLst>
      <p:ext uri="{BB962C8B-B14F-4D97-AF65-F5344CB8AC3E}">
        <p14:creationId xmlns:p14="http://schemas.microsoft.com/office/powerpoint/2010/main" val="128662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95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6A7E1-9195-41E6-A002-2D2FE418E09D}"/>
              </a:ext>
            </a:extLst>
          </p:cNvPr>
          <p:cNvSpPr>
            <a:spLocks noGrp="1"/>
          </p:cNvSpPr>
          <p:nvPr>
            <p:ph type="title"/>
          </p:nvPr>
        </p:nvSpPr>
        <p:spPr>
          <a:xfrm>
            <a:off x="457200" y="91078"/>
            <a:ext cx="8229600" cy="857250"/>
          </a:xfrm>
        </p:spPr>
        <p:txBody>
          <a:bodyPr/>
          <a:lstStyle/>
          <a:p>
            <a:r>
              <a:rPr lang="en-GB" dirty="0"/>
              <a:t>The Path to Success</a:t>
            </a:r>
          </a:p>
        </p:txBody>
      </p:sp>
      <p:sp>
        <p:nvSpPr>
          <p:cNvPr id="7" name="Content Placeholder 6">
            <a:extLst>
              <a:ext uri="{FF2B5EF4-FFF2-40B4-BE49-F238E27FC236}">
                <a16:creationId xmlns:a16="http://schemas.microsoft.com/office/drawing/2014/main" id="{15547D67-0798-48BD-BEDA-803830F584B5}"/>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5D118F27-63F6-4BDA-BC77-88FBAFA2E396}"/>
              </a:ext>
            </a:extLst>
          </p:cNvPr>
          <p:cNvPicPr>
            <a:picLocks noChangeAspect="1"/>
          </p:cNvPicPr>
          <p:nvPr/>
        </p:nvPicPr>
        <p:blipFill>
          <a:blip r:embed="rId2"/>
          <a:stretch>
            <a:fillRect/>
          </a:stretch>
        </p:blipFill>
        <p:spPr>
          <a:xfrm>
            <a:off x="0" y="814650"/>
            <a:ext cx="9144000" cy="3514199"/>
          </a:xfrm>
          <a:prstGeom prst="rect">
            <a:avLst/>
          </a:prstGeom>
        </p:spPr>
      </p:pic>
    </p:spTree>
    <p:extLst>
      <p:ext uri="{BB962C8B-B14F-4D97-AF65-F5344CB8AC3E}">
        <p14:creationId xmlns:p14="http://schemas.microsoft.com/office/powerpoint/2010/main" val="2400980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AAAAC-DEA0-967E-90C0-636DBCA569B0}"/>
              </a:ext>
            </a:extLst>
          </p:cNvPr>
          <p:cNvSpPr>
            <a:spLocks noGrp="1"/>
          </p:cNvSpPr>
          <p:nvPr>
            <p:ph type="title"/>
          </p:nvPr>
        </p:nvSpPr>
        <p:spPr/>
        <p:txBody>
          <a:bodyPr/>
          <a:lstStyle/>
          <a:p>
            <a:r>
              <a:rPr lang="en-GB" dirty="0"/>
              <a:t>Reliability – Related Topics</a:t>
            </a:r>
          </a:p>
        </p:txBody>
      </p:sp>
      <p:sp>
        <p:nvSpPr>
          <p:cNvPr id="3" name="Content Placeholder 2">
            <a:extLst>
              <a:ext uri="{FF2B5EF4-FFF2-40B4-BE49-F238E27FC236}">
                <a16:creationId xmlns:a16="http://schemas.microsoft.com/office/drawing/2014/main" id="{BFB3190F-93FD-1C4E-2303-ADA6DB18F6E7}"/>
              </a:ext>
            </a:extLst>
          </p:cNvPr>
          <p:cNvSpPr>
            <a:spLocks noGrp="1"/>
          </p:cNvSpPr>
          <p:nvPr>
            <p:ph idx="1"/>
          </p:nvPr>
        </p:nvSpPr>
        <p:spPr/>
        <p:txBody>
          <a:bodyPr>
            <a:normAutofit/>
          </a:bodyPr>
          <a:lstStyle/>
          <a:p>
            <a:r>
              <a:rPr lang="en-GB" dirty="0"/>
              <a:t>Maintainability </a:t>
            </a:r>
          </a:p>
          <a:p>
            <a:pPr lvl="1"/>
            <a:r>
              <a:rPr lang="en-GB" dirty="0"/>
              <a:t>The ability to be retained in, or restored to a state to perform as required, under given conditions of use and maintenance</a:t>
            </a:r>
          </a:p>
          <a:p>
            <a:r>
              <a:rPr lang="en-GB" dirty="0"/>
              <a:t>Testability</a:t>
            </a:r>
          </a:p>
          <a:p>
            <a:pPr lvl="1"/>
            <a:r>
              <a:rPr lang="en-GB" dirty="0"/>
              <a:t>	Degree to which a item can be tested.</a:t>
            </a:r>
          </a:p>
          <a:p>
            <a:pPr lvl="1"/>
            <a:endParaRPr lang="en-GB" dirty="0"/>
          </a:p>
        </p:txBody>
      </p:sp>
      <p:pic>
        <p:nvPicPr>
          <p:cNvPr id="1025" name="Picture 1">
            <a:extLst>
              <a:ext uri="{FF2B5EF4-FFF2-40B4-BE49-F238E27FC236}">
                <a16:creationId xmlns:a16="http://schemas.microsoft.com/office/drawing/2014/main" id="{9ABA1494-DFCA-A175-025F-4735E133CC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0625" y="2636838"/>
            <a:ext cx="9525" cy="9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174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8109-3660-4F5C-54CB-2A09AE17F170}"/>
              </a:ext>
            </a:extLst>
          </p:cNvPr>
          <p:cNvSpPr>
            <a:spLocks noGrp="1"/>
          </p:cNvSpPr>
          <p:nvPr>
            <p:ph type="title"/>
          </p:nvPr>
        </p:nvSpPr>
        <p:spPr/>
        <p:txBody>
          <a:bodyPr/>
          <a:lstStyle/>
          <a:p>
            <a:r>
              <a:rPr lang="en-GB" dirty="0"/>
              <a:t>Reliability – Related Topics</a:t>
            </a:r>
          </a:p>
        </p:txBody>
      </p:sp>
      <p:sp>
        <p:nvSpPr>
          <p:cNvPr id="3" name="Content Placeholder 2">
            <a:extLst>
              <a:ext uri="{FF2B5EF4-FFF2-40B4-BE49-F238E27FC236}">
                <a16:creationId xmlns:a16="http://schemas.microsoft.com/office/drawing/2014/main" id="{F475CF52-2904-0CB9-599B-5A402658D115}"/>
              </a:ext>
            </a:extLst>
          </p:cNvPr>
          <p:cNvSpPr>
            <a:spLocks noGrp="1"/>
          </p:cNvSpPr>
          <p:nvPr>
            <p:ph idx="1"/>
          </p:nvPr>
        </p:nvSpPr>
        <p:spPr/>
        <p:txBody>
          <a:bodyPr>
            <a:normAutofit lnSpcReduction="10000"/>
          </a:bodyPr>
          <a:lstStyle/>
          <a:p>
            <a:r>
              <a:rPr lang="en-GB" dirty="0"/>
              <a:t>Maintainability</a:t>
            </a:r>
          </a:p>
          <a:p>
            <a:pPr lvl="1"/>
            <a:r>
              <a:rPr lang="en-GB" dirty="0"/>
              <a:t>Design the equipment with maintenance in mind.</a:t>
            </a:r>
          </a:p>
          <a:p>
            <a:pPr lvl="1"/>
            <a:r>
              <a:rPr lang="en-GB" dirty="0"/>
              <a:t>Don’t bury common consumables or items known to fail more often deep inside.</a:t>
            </a:r>
          </a:p>
          <a:p>
            <a:pPr lvl="1"/>
            <a:r>
              <a:rPr lang="en-GB" dirty="0"/>
              <a:t>Minimise the need for dismantling or special tools</a:t>
            </a:r>
          </a:p>
        </p:txBody>
      </p:sp>
    </p:spTree>
    <p:extLst>
      <p:ext uri="{BB962C8B-B14F-4D97-AF65-F5344CB8AC3E}">
        <p14:creationId xmlns:p14="http://schemas.microsoft.com/office/powerpoint/2010/main" val="155271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BD672-4C6D-4E1F-AA99-B6421F852A26}"/>
              </a:ext>
            </a:extLst>
          </p:cNvPr>
          <p:cNvSpPr>
            <a:spLocks noGrp="1"/>
          </p:cNvSpPr>
          <p:nvPr>
            <p:ph type="title"/>
          </p:nvPr>
        </p:nvSpPr>
        <p:spPr/>
        <p:txBody>
          <a:bodyPr/>
          <a:lstStyle/>
          <a:p>
            <a:r>
              <a:rPr lang="en-GB" dirty="0"/>
              <a:t>Reliability – Related Topics</a:t>
            </a:r>
          </a:p>
        </p:txBody>
      </p:sp>
      <p:sp>
        <p:nvSpPr>
          <p:cNvPr id="3" name="Content Placeholder 2">
            <a:extLst>
              <a:ext uri="{FF2B5EF4-FFF2-40B4-BE49-F238E27FC236}">
                <a16:creationId xmlns:a16="http://schemas.microsoft.com/office/drawing/2014/main" id="{F58ADBB1-8530-4E43-936D-8911FC7A67DE}"/>
              </a:ext>
            </a:extLst>
          </p:cNvPr>
          <p:cNvSpPr>
            <a:spLocks noGrp="1"/>
          </p:cNvSpPr>
          <p:nvPr>
            <p:ph idx="1"/>
          </p:nvPr>
        </p:nvSpPr>
        <p:spPr/>
        <p:txBody>
          <a:bodyPr>
            <a:normAutofit lnSpcReduction="10000"/>
          </a:bodyPr>
          <a:lstStyle/>
          <a:p>
            <a:r>
              <a:rPr lang="en-GB" dirty="0"/>
              <a:t>Testability</a:t>
            </a:r>
          </a:p>
          <a:p>
            <a:pPr lvl="1"/>
            <a:r>
              <a:rPr lang="en-GB" dirty="0"/>
              <a:t>Remember that the item will need to be tested both to confirm it is good or diagnose failures</a:t>
            </a:r>
          </a:p>
          <a:p>
            <a:pPr lvl="1"/>
            <a:r>
              <a:rPr lang="en-GB" dirty="0"/>
              <a:t>Consider how faults will be identified to the user</a:t>
            </a:r>
          </a:p>
          <a:p>
            <a:pPr lvl="1"/>
            <a:r>
              <a:rPr lang="en-GB" dirty="0"/>
              <a:t>Consider the need to include ‘test points’ </a:t>
            </a:r>
            <a:r>
              <a:rPr lang="en-GB"/>
              <a:t>as part </a:t>
            </a:r>
            <a:r>
              <a:rPr lang="en-GB" dirty="0"/>
              <a:t>of the design.</a:t>
            </a:r>
          </a:p>
        </p:txBody>
      </p:sp>
    </p:spTree>
    <p:extLst>
      <p:ext uri="{BB962C8B-B14F-4D97-AF65-F5344CB8AC3E}">
        <p14:creationId xmlns:p14="http://schemas.microsoft.com/office/powerpoint/2010/main" val="1044071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Reliability – Related Topics</a:t>
            </a:r>
          </a:p>
        </p:txBody>
      </p:sp>
      <p:sp>
        <p:nvSpPr>
          <p:cNvPr id="3" name="Content Placeholder 2"/>
          <p:cNvSpPr>
            <a:spLocks noGrp="1"/>
          </p:cNvSpPr>
          <p:nvPr>
            <p:ph idx="1"/>
          </p:nvPr>
        </p:nvSpPr>
        <p:spPr>
          <a:xfrm>
            <a:off x="611560" y="1131590"/>
            <a:ext cx="8229600" cy="3452737"/>
          </a:xfrm>
        </p:spPr>
        <p:txBody>
          <a:bodyPr>
            <a:normAutofit/>
          </a:bodyPr>
          <a:lstStyle/>
          <a:p>
            <a:pPr defTabSz="762000">
              <a:lnSpc>
                <a:spcPct val="80000"/>
              </a:lnSpc>
            </a:pPr>
            <a:r>
              <a:rPr lang="en-GB" altLang="en-US" dirty="0"/>
              <a:t>Support</a:t>
            </a:r>
          </a:p>
          <a:p>
            <a:pPr lvl="1" defTabSz="762000">
              <a:lnSpc>
                <a:spcPct val="80000"/>
              </a:lnSpc>
            </a:pPr>
            <a:r>
              <a:rPr lang="en-GB" altLang="en-US" sz="2000" dirty="0"/>
              <a:t>Reliability, Maintainability &amp; Testability are one of the main sources of information and data that make up support.</a:t>
            </a:r>
          </a:p>
          <a:p>
            <a:pPr defTabSz="762000">
              <a:lnSpc>
                <a:spcPct val="80000"/>
              </a:lnSpc>
            </a:pPr>
            <a:r>
              <a:rPr lang="en-GB" altLang="en-US" sz="2400" dirty="0"/>
              <a:t>But good RM&amp;T also depends on other Support Engineering disciplines</a:t>
            </a:r>
          </a:p>
          <a:p>
            <a:pPr lvl="1" defTabSz="762000">
              <a:lnSpc>
                <a:spcPct val="80000"/>
              </a:lnSpc>
            </a:pPr>
            <a:r>
              <a:rPr lang="en-GB" altLang="en-US" sz="1800" dirty="0"/>
              <a:t>Technical Documentation</a:t>
            </a:r>
          </a:p>
          <a:p>
            <a:pPr lvl="1" defTabSz="762000">
              <a:lnSpc>
                <a:spcPct val="80000"/>
              </a:lnSpc>
            </a:pPr>
            <a:r>
              <a:rPr lang="en-GB" altLang="en-US" sz="1800" dirty="0"/>
              <a:t>Support &amp; Test Equipment</a:t>
            </a:r>
          </a:p>
          <a:p>
            <a:pPr lvl="1" defTabSz="762000">
              <a:lnSpc>
                <a:spcPct val="80000"/>
              </a:lnSpc>
            </a:pPr>
            <a:r>
              <a:rPr lang="en-GB" altLang="en-US" sz="1800" dirty="0"/>
              <a:t>Packaging, Handling &amp; Transportation</a:t>
            </a:r>
          </a:p>
          <a:p>
            <a:pPr defTabSz="762000">
              <a:lnSpc>
                <a:spcPct val="80000"/>
              </a:lnSpc>
            </a:pPr>
            <a:r>
              <a:rPr lang="en-GB" altLang="en-US" sz="2200" dirty="0"/>
              <a:t>Just like RM&amp;T, Support needs to be considered at all stages of the design to ensure it is not compromised by the design.</a:t>
            </a:r>
          </a:p>
          <a:p>
            <a:pPr lvl="1" defTabSz="762000">
              <a:lnSpc>
                <a:spcPct val="80000"/>
              </a:lnSpc>
            </a:pPr>
            <a:endParaRPr lang="en-GB" altLang="en-US" sz="1800" dirty="0"/>
          </a:p>
          <a:p>
            <a:pPr lvl="2" defTabSz="762000">
              <a:lnSpc>
                <a:spcPct val="80000"/>
              </a:lnSpc>
            </a:pPr>
            <a:endParaRPr lang="en-GB" altLang="en-US" sz="1800" dirty="0"/>
          </a:p>
        </p:txBody>
      </p:sp>
    </p:spTree>
    <p:extLst>
      <p:ext uri="{BB962C8B-B14F-4D97-AF65-F5344CB8AC3E}">
        <p14:creationId xmlns:p14="http://schemas.microsoft.com/office/powerpoint/2010/main" val="1268343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ECE80-E5B2-4864-84DD-6F6E003800CD}"/>
              </a:ext>
            </a:extLst>
          </p:cNvPr>
          <p:cNvSpPr>
            <a:spLocks noGrp="1"/>
          </p:cNvSpPr>
          <p:nvPr>
            <p:ph type="title"/>
          </p:nvPr>
        </p:nvSpPr>
        <p:spPr/>
        <p:txBody>
          <a:bodyPr/>
          <a:lstStyle/>
          <a:p>
            <a:r>
              <a:rPr lang="en-GB" dirty="0"/>
              <a:t>A Job in Reliability?</a:t>
            </a:r>
          </a:p>
        </p:txBody>
      </p:sp>
      <p:sp>
        <p:nvSpPr>
          <p:cNvPr id="3" name="Content Placeholder 2">
            <a:extLst>
              <a:ext uri="{FF2B5EF4-FFF2-40B4-BE49-F238E27FC236}">
                <a16:creationId xmlns:a16="http://schemas.microsoft.com/office/drawing/2014/main" id="{2A20E73B-620B-4BCC-9EEF-C98CB14E8AE6}"/>
              </a:ext>
            </a:extLst>
          </p:cNvPr>
          <p:cNvSpPr>
            <a:spLocks noGrp="1"/>
          </p:cNvSpPr>
          <p:nvPr>
            <p:ph idx="1"/>
          </p:nvPr>
        </p:nvSpPr>
        <p:spPr/>
        <p:txBody>
          <a:bodyPr>
            <a:normAutofit fontScale="92500" lnSpcReduction="20000"/>
          </a:bodyPr>
          <a:lstStyle/>
          <a:p>
            <a:r>
              <a:rPr lang="en-GB" dirty="0"/>
              <a:t>During my 27 years I have worked across all military disciplines.</a:t>
            </a:r>
          </a:p>
          <a:p>
            <a:pPr lvl="1"/>
            <a:r>
              <a:rPr lang="en-GB" dirty="0"/>
              <a:t>Up front activity setting requirements for aircraft, helicopters and land vehicles.</a:t>
            </a:r>
          </a:p>
          <a:p>
            <a:pPr lvl="1"/>
            <a:r>
              <a:rPr lang="en-GB" dirty="0"/>
              <a:t>Review of R&amp;M activity during design phase.</a:t>
            </a:r>
          </a:p>
          <a:p>
            <a:pPr lvl="1"/>
            <a:r>
              <a:rPr lang="en-GB" dirty="0"/>
              <a:t>Acceptance into service of helicopters and aircraft through dedicated reliability trials.</a:t>
            </a:r>
          </a:p>
          <a:p>
            <a:pPr lvl="1"/>
            <a:r>
              <a:rPr lang="en-GB" dirty="0"/>
              <a:t>Review of ‘in service’ data to assess levels of reliability that are being achieved. </a:t>
            </a:r>
          </a:p>
          <a:p>
            <a:pPr lvl="1"/>
            <a:endParaRPr lang="en-GB" dirty="0"/>
          </a:p>
        </p:txBody>
      </p:sp>
    </p:spTree>
    <p:extLst>
      <p:ext uri="{BB962C8B-B14F-4D97-AF65-F5344CB8AC3E}">
        <p14:creationId xmlns:p14="http://schemas.microsoft.com/office/powerpoint/2010/main" val="3956318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293905" y="1347614"/>
            <a:ext cx="2556189" cy="2814563"/>
          </a:xfrm>
        </p:spPr>
      </p:pic>
    </p:spTree>
    <p:extLst>
      <p:ext uri="{BB962C8B-B14F-4D97-AF65-F5344CB8AC3E}">
        <p14:creationId xmlns:p14="http://schemas.microsoft.com/office/powerpoint/2010/main" val="36212350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7F83A4DBCEC164490EC9D2F8AEFC5C1" ma:contentTypeVersion="7" ma:contentTypeDescription="Create a new document." ma:contentTypeScope="" ma:versionID="f2bb712e5cd3b7b8c4bfc35b2a691631">
  <xsd:schema xmlns:xsd="http://www.w3.org/2001/XMLSchema" xmlns:xs="http://www.w3.org/2001/XMLSchema" xmlns:p="http://schemas.microsoft.com/office/2006/metadata/properties" xmlns:ns3="d5419776-0a0d-4ee5-89cb-e2e5110fee55" xmlns:ns4="6d4156f7-c766-47e7-a483-64af00e42e77" targetNamespace="http://schemas.microsoft.com/office/2006/metadata/properties" ma:root="true" ma:fieldsID="451dbb1643ae9d859314a78e9ac259ba" ns3:_="" ns4:_="">
    <xsd:import namespace="d5419776-0a0d-4ee5-89cb-e2e5110fee55"/>
    <xsd:import namespace="6d4156f7-c766-47e7-a483-64af00e42e7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5419776-0a0d-4ee5-89cb-e2e5110fee55"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4156f7-c766-47e7-a483-64af00e42e77"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element name="SharingHintHash" ma:index="12" nillable="true" ma:displayName="Sharing Hint Hash" ma:descriptio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WrappedLabelHistory xmlns:xsi="http://www.w3.org/2001/XMLSchema-instance" xmlns:xsd="http://www.w3.org/2001/XMLSchema" xmlns="http://www.boldonjames.com/2016/02/Classifier/internal/wrappedLabelHistory">
  <Value>PD94bWwgdmVyc2lvbj0iMS4wIiBlbmNvZGluZz0idXMtYXNjaWkiPz48bGFiZWxIaXN0b3J5IHhtbG5zOnhzaT0iaHR0cDovL3d3dy53My5vcmcvMjAwMS9YTUxTY2hlbWEtaW5zdGFuY2UiIHhtbG5zOnhzZD0iaHR0cDovL3d3dy53My5vcmcvMjAwMS9YTUxTY2hlbWEiIHhtbG5zPSJodHRwOi8vd3d3LmJvbGRvbmphbWVzLmNvbS8yMDE2LzAyL0NsYXNzaWZpZXIvaW50ZXJuYWwvbGFiZWxIaXN0b3J5Ij48aXRlbT48c2lzbCBzaXNsVmVyc2lvbj0iMCIgcG9saWN5PSJjMjFhYzgyYi1hYWE3LTRjOTUtOTg4Zi1jYjNhNTY0MzQyMDQiIG9yaWdpbj0idXNlclNlbGVjdGVkIj48ZWxlbWVudCB1aWQ9ImlkX2NsYXNzaWZpY2F0aW9uX2NvbmZpZGVudGlhbCIgdmFsdWU9IiIgeG1sbnM9Imh0dHA6Ly93d3cuYm9sZG9uamFtZXMuY29tLzIwMDgvMDEvc2llL2ludGVybmFsL2xhYmVsIiAvPjxlbGVtZW50IHVpZD0iMTA4YTVkMTYtMGRhYS00NmU2LTgxNTMtNDE2ZjllM2ZkY2ZkIiB2YWx1ZT0iIiB4bWxucz0iaHR0cDovL3d3dy5ib2xkb25qYW1lcy5jb20vMjAwOC8wMS9zaWUvaW50ZXJuYWwvbGFiZWwiIC8+PC9zaXNsPjxVc2VyTmFtZT5SLUFDRVx0b29nMTA2MS1yPC9Vc2VyTmFtZT48RGF0ZVRpbWU+MDIvMDkvMjAxOSAwOToyNjo0MzwvRGF0ZVRpbWU+PExhYmVsU3RyaW5nPkJhc2VsaW5lPC9MYWJlbFN0cmluZz48L2l0ZW0+PC9sYWJlbEhpc3Rvcnk+</Value>
</WrappedLabelHistory>
</file>

<file path=customXml/item4.xml><?xml version="1.0" encoding="utf-8"?>
<sisl xmlns:xsi="http://www.w3.org/2001/XMLSchema-instance" xmlns:xsd="http://www.w3.org/2001/XMLSchema" xmlns="http://www.boldonjames.com/2008/01/sie/internal/label" sislVersion="0" policy="c21ac82b-aaa7-4c95-988f-cb3a56434204" origin="userSelected">
  <element uid="id_classification_confidential" value=""/>
  <element uid="108a5d16-0daa-46e6-8153-416f9e3fdcfd" value=""/>
</sisl>
</file>

<file path=customXml/item5.xml><?xml version="1.0" encoding="utf-8"?>
<p:properties xmlns:p="http://schemas.microsoft.com/office/2006/metadata/properties" xmlns:xsi="http://www.w3.org/2001/XMLSchema-instance">
  <documentManagement/>
</p:properties>
</file>

<file path=customXml/itemProps1.xml><?xml version="1.0" encoding="utf-8"?>
<ds:datastoreItem xmlns:ds="http://schemas.openxmlformats.org/officeDocument/2006/customXml" ds:itemID="{1B43BFAA-B1B7-4C6A-AD0A-74FEC987A9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5419776-0a0d-4ee5-89cb-e2e5110fee55"/>
    <ds:schemaRef ds:uri="6d4156f7-c766-47e7-a483-64af00e42e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3349A1A-4F1F-4C9C-94E4-948B5A6C6D39}">
  <ds:schemaRefs>
    <ds:schemaRef ds:uri="http://schemas.microsoft.com/sharepoint/v3/contenttype/forms"/>
  </ds:schemaRefs>
</ds:datastoreItem>
</file>

<file path=customXml/itemProps3.xml><?xml version="1.0" encoding="utf-8"?>
<ds:datastoreItem xmlns:ds="http://schemas.openxmlformats.org/officeDocument/2006/customXml" ds:itemID="{CE80A05A-2537-42EC-96DB-1092224240AC}">
  <ds:schemaRefs>
    <ds:schemaRef ds:uri="http://www.w3.org/2001/XMLSchema"/>
    <ds:schemaRef ds:uri="http://www.boldonjames.com/2016/02/Classifier/internal/wrappedLabelHistory"/>
  </ds:schemaRefs>
</ds:datastoreItem>
</file>

<file path=customXml/itemProps4.xml><?xml version="1.0" encoding="utf-8"?>
<ds:datastoreItem xmlns:ds="http://schemas.openxmlformats.org/officeDocument/2006/customXml" ds:itemID="{F39A006A-30AF-47AA-A3E0-B3DF5445A9E9}">
  <ds:schemaRefs>
    <ds:schemaRef ds:uri="http://www.w3.org/2001/XMLSchema"/>
    <ds:schemaRef ds:uri="http://www.boldonjames.com/2008/01/sie/internal/label"/>
  </ds:schemaRefs>
</ds:datastoreItem>
</file>

<file path=customXml/itemProps5.xml><?xml version="1.0" encoding="utf-8"?>
<ds:datastoreItem xmlns:ds="http://schemas.openxmlformats.org/officeDocument/2006/customXml" ds:itemID="{5F12006F-3007-417A-AE44-B2D3C10B8FA1}">
  <ds:schemaRefs>
    <ds:schemaRef ds:uri="http://schemas.openxmlformats.org/package/2006/metadata/core-properties"/>
    <ds:schemaRef ds:uri="http://schemas.microsoft.com/office/2006/documentManagement/types"/>
    <ds:schemaRef ds:uri="http://purl.org/dc/dcmitype/"/>
    <ds:schemaRef ds:uri="http://www.w3.org/XML/1998/namespace"/>
    <ds:schemaRef ds:uri="http://purl.org/dc/terms/"/>
    <ds:schemaRef ds:uri="6d4156f7-c766-47e7-a483-64af00e42e77"/>
    <ds:schemaRef ds:uri="http://schemas.microsoft.com/office/2006/metadata/properties"/>
    <ds:schemaRef ds:uri="http://purl.org/dc/elements/1.1/"/>
    <ds:schemaRef ds:uri="http://schemas.microsoft.com/office/infopath/2007/PartnerControls"/>
    <ds:schemaRef ds:uri="d5419776-0a0d-4ee5-89cb-e2e5110fee55"/>
  </ds:schemaRefs>
</ds:datastoreItem>
</file>

<file path=docProps/app.xml><?xml version="1.0" encoding="utf-8"?>
<Properties xmlns="http://schemas.openxmlformats.org/officeDocument/2006/extended-properties" xmlns:vt="http://schemas.openxmlformats.org/officeDocument/2006/docPropsVTypes">
  <TotalTime>872</TotalTime>
  <Words>519</Words>
  <Application>Microsoft Macintosh PowerPoint</Application>
  <PresentationFormat>On-screen Show (16:9)</PresentationFormat>
  <Paragraphs>67</Paragraphs>
  <Slides>13</Slides>
  <Notes>5</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 Reliability – Why is it Important?  A Customer View</vt:lpstr>
      <vt:lpstr>Reliability – What is it?</vt:lpstr>
      <vt:lpstr>Reliability – Why is it Important?</vt:lpstr>
      <vt:lpstr>Reliability – Why is it Important?</vt:lpstr>
      <vt:lpstr>Reliability – Why is it Important?</vt:lpstr>
      <vt:lpstr>Reliability – Why is it Important?</vt:lpstr>
      <vt:lpstr>The Path to Success</vt:lpstr>
      <vt:lpstr>Reliability – Related Topics</vt:lpstr>
      <vt:lpstr>Reliability – Related Topics</vt:lpstr>
      <vt:lpstr>Reliability – Related Topics</vt:lpstr>
      <vt:lpstr>Reliability – Related Topics</vt:lpstr>
      <vt:lpstr>A Job in Reliability?</vt:lpstr>
      <vt:lpstr>Questions</vt:lpstr>
    </vt:vector>
  </TitlesOfParts>
  <Company>Ministry of Defence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20160302-DES_slide_master-V2_0.pptx</dc:title>
  <dc:creator>Pearsonc109</dc:creator>
  <cp:lastModifiedBy>Gareth Collett</cp:lastModifiedBy>
  <cp:revision>113</cp:revision>
  <dcterms:created xsi:type="dcterms:W3CDTF">2016-02-26T09:41:57Z</dcterms:created>
  <dcterms:modified xsi:type="dcterms:W3CDTF">2022-11-07T18:18:23Z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0x01010087F83A4DBCEC164490EC9D2F8AEFC5C1</vt:lpwstr>
  </property>
  <property fmtid="{D5CDD505-2E9C-101B-9397-08002B2CF9AE}" pid="3" name="docIndexRef">
    <vt:lpwstr>ff85ab8a-2b33-466a-95b7-dfe29a1d085b</vt:lpwstr>
  </property>
  <property fmtid="{D5CDD505-2E9C-101B-9397-08002B2CF9AE}" pid="4" name="bjSaver">
    <vt:lpwstr>YSJ30KbaxYqz4iFdgbx7N2UybaeNI1zl</vt:lpwstr>
  </property>
  <property fmtid="{D5CDD505-2E9C-101B-9397-08002B2CF9AE}" pid="5" name="bjDocumentLabelXML">
    <vt:lpwstr>&lt;?xml version="1.0" encoding="us-ascii"?&gt;&lt;sisl xmlns:xsi="http://www.w3.org/2001/XMLSchema-instance" xmlns:xsd="http://www.w3.org/2001/XMLSchema" sislVersion="0" policy="c21ac82b-aaa7-4c95-988f-cb3a56434204" origin="userSelected" xmlns="http://www.boldonj</vt:lpwstr>
  </property>
  <property fmtid="{D5CDD505-2E9C-101B-9397-08002B2CF9AE}" pid="6" name="bjDocumentLabelXML-0">
    <vt:lpwstr>ames.com/2008/01/sie/internal/label"&gt;&lt;element uid="id_classification_confidential" value="" /&gt;&lt;element uid="108a5d16-0daa-46e6-8153-416f9e3fdcfd" value="" /&gt;&lt;/sisl&gt;</vt:lpwstr>
  </property>
  <property fmtid="{D5CDD505-2E9C-101B-9397-08002B2CF9AE}" pid="7" name="bjDocumentSecurityLabel">
    <vt:lpwstr>Baseline</vt:lpwstr>
  </property>
  <property fmtid="{D5CDD505-2E9C-101B-9397-08002B2CF9AE}" pid="8" name="ASNCL">
    <vt:lpwstr>Atkins Baseline</vt:lpwstr>
  </property>
  <property fmtid="{D5CDD505-2E9C-101B-9397-08002B2CF9AE}" pid="9" name="bjLabelHistoryID">
    <vt:lpwstr>{CE80A05A-2537-42EC-96DB-1092224240AC}</vt:lpwstr>
  </property>
  <property fmtid="{D5CDD505-2E9C-101B-9397-08002B2CF9AE}" pid="10" name="_NewReviewCycle">
    <vt:lpwstr/>
  </property>
  <property fmtid="{D5CDD505-2E9C-101B-9397-08002B2CF9AE}" pid="11" name="MSIP_Label_d8a60473-494b-4586-a1bb-b0e663054676_Enabled">
    <vt:lpwstr>true</vt:lpwstr>
  </property>
  <property fmtid="{D5CDD505-2E9C-101B-9397-08002B2CF9AE}" pid="12" name="MSIP_Label_d8a60473-494b-4586-a1bb-b0e663054676_SetDate">
    <vt:lpwstr>2022-10-28T12:32:01Z</vt:lpwstr>
  </property>
  <property fmtid="{D5CDD505-2E9C-101B-9397-08002B2CF9AE}" pid="13" name="MSIP_Label_d8a60473-494b-4586-a1bb-b0e663054676_Method">
    <vt:lpwstr>Privileged</vt:lpwstr>
  </property>
  <property fmtid="{D5CDD505-2E9C-101B-9397-08002B2CF9AE}" pid="14" name="MSIP_Label_d8a60473-494b-4586-a1bb-b0e663054676_Name">
    <vt:lpwstr>MOD-1-O-‘UNMARKED’</vt:lpwstr>
  </property>
  <property fmtid="{D5CDD505-2E9C-101B-9397-08002B2CF9AE}" pid="15" name="MSIP_Label_d8a60473-494b-4586-a1bb-b0e663054676_SiteId">
    <vt:lpwstr>be7760ed-5953-484b-ae95-d0a16dfa09e5</vt:lpwstr>
  </property>
  <property fmtid="{D5CDD505-2E9C-101B-9397-08002B2CF9AE}" pid="16" name="MSIP_Label_d8a60473-494b-4586-a1bb-b0e663054676_ActionId">
    <vt:lpwstr>e2bfe505-4a22-49e6-b19c-a6c0c35b8167</vt:lpwstr>
  </property>
  <property fmtid="{D5CDD505-2E9C-101B-9397-08002B2CF9AE}" pid="17" name="MSIP_Label_d8a60473-494b-4586-a1bb-b0e663054676_ContentBits">
    <vt:lpwstr>0</vt:lpwstr>
  </property>
</Properties>
</file>