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83055"/>
  </p:normalViewPr>
  <p:slideViewPr>
    <p:cSldViewPr snapToGrid="0" snapToObjects="1">
      <p:cViewPr varScale="1">
        <p:scale>
          <a:sx n="90" d="100"/>
          <a:sy n="90" d="100"/>
        </p:scale>
        <p:origin x="23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A2A3C9-8EA8-5A4B-A409-0527D748E629}" type="datetimeFigureOut">
              <a:rPr lang="en-US" smtClean="0"/>
              <a:t>2/20/22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73E917-36B5-9F41-B2F5-6413474B9D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496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73E917-36B5-9F41-B2F5-6413474B9D2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041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73E917-36B5-9F41-B2F5-6413474B9D2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0828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73E917-36B5-9F41-B2F5-6413474B9D2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394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33184-56B1-CC4A-AB79-0E626F645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7EE79A-B830-4847-A04F-199C48676A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A4185-54A6-D54D-85DB-C93866B88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89B4B-6581-3A43-A32E-BB060A1A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63B0A5-CC9C-E148-993C-A06B4A1C9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821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C3531-DA4B-FF4C-A04A-33181A8A3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12EC0-F1BE-8548-851D-744054854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6A58C-309F-3649-9B0B-A3A868ADC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1D955-D3C7-854D-978F-E7051F0DF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6E455-515D-A54D-BBDD-546DF0CF5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43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D1B20-9BF6-CF49-A667-618B817CA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741C85-F2C6-864C-B16E-1D4DBA3109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89DDC-7138-BA44-B2A7-8822E6901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7A611-99EB-E347-A951-F49EC572C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87B78-6440-A245-82B4-7ACD8E6D8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992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42676-FE34-234C-8DA7-0BFDFD39C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9A36B-3318-704B-A04E-679E9F3FB6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8FFDBF-914E-514A-931B-A62383B1C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720E23-06AE-FD49-B040-0FD9DEFA7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78AD58-B14D-064E-9838-86D9E81E0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0C3207-06E4-5546-949E-A994F3DBA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04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D5FEC-0838-4C43-BFB3-E96083AC9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54CD1-FEB0-9946-A1DD-0762E2552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C252C1-60B0-0547-92C3-53635BF8C3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64EB9B-7E04-6F49-BC46-F3267E84D4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5F1A7D-661A-314F-A351-942B16FC67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C3950B-E555-954C-9446-D9D7686FC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B0CAE5-44F5-AC48-BF54-5994493E4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A18CE5-E664-074C-A8CD-75759B634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059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954F3-5F03-EC48-B6AE-F16889476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15EC9B-4417-2943-8B34-B0BCC4B5D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3229EE-AE18-504C-84AD-7742B696E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06CA6-5BD5-9149-817F-00B369306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368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CCA5EA-96E5-674A-BE05-24E254C84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589162-F1BF-2B48-913C-0A172D747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34B310-D92A-FD41-8541-9576EA1C2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22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E7CA-A896-5041-AECB-504293512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71D27-894C-6E48-ADDD-73B039F7C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DA2BCA-06D4-2B47-B4DF-20D6A49486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E5DDE6-A76A-6549-A831-9B4590071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4F499E-BF73-7649-9CAC-59A737B30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BDF69-C89A-9646-990B-E75C026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83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75E86-9C84-FD47-BDC8-32F2B8B5A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E4BB7C-492A-1047-BE34-B05DE15900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C3A1E9-8E1A-D544-ADFC-49F572B531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36FC2-130A-5C42-A780-4045BF333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CCEDB-7A5B-8249-985B-C6E9FFC1A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22359-368D-9243-8CE7-070B30853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67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859C4-20A9-4046-A481-293E300C9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3A08A8-3A06-2046-B90A-5AC1280B59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29E08-1E8B-D74D-9F8E-1AC59B97A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B5F57-D279-9B4B-B058-66402CF6D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AF631-D316-944E-AB89-70F195E67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041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304F0A-EFC4-B540-9B50-D8318F86CE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0A2987-2FF4-764A-9075-9A5E33340C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7067E7-8F63-9941-B174-F0E6C98A3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53637-9191-4D49-9615-DF0FAA28C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7DADB-69F4-C440-8D26-6F56349E7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31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3A6264-30B8-334E-BFA6-2E993281B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1AD7F4-CE8A-D544-BF56-4A4ACA347D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A298C-A8A4-9E4F-9F13-801B6B4F0E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EC1E9-FF36-B145-A5C5-9298580626D5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9C2AD-2541-FE40-B74E-6DA46949BF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B5847-7BEC-D84D-A009-A3EE39D36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3D10-5E32-3B45-99D3-280F82B123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836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3862298-AF85-4572-BED3-52E573EB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lanet in space&#10;&#10;Description automatically generated with low confidence">
            <a:extLst>
              <a:ext uri="{FF2B5EF4-FFF2-40B4-BE49-F238E27FC236}">
                <a16:creationId xmlns:a16="http://schemas.microsoft.com/office/drawing/2014/main" id="{6D85C60C-8EEA-3A42-8643-200CB19109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l="1540" r="47781" b="-1"/>
          <a:stretch/>
        </p:blipFill>
        <p:spPr>
          <a:xfrm>
            <a:off x="1" y="10"/>
            <a:ext cx="8129873" cy="6857990"/>
          </a:xfrm>
          <a:custGeom>
            <a:avLst/>
            <a:gdLst/>
            <a:ahLst/>
            <a:cxnLst/>
            <a:rect l="l" t="t" r="r" b="b"/>
            <a:pathLst>
              <a:path w="8129873" h="6858000">
                <a:moveTo>
                  <a:pt x="0" y="0"/>
                </a:moveTo>
                <a:lnTo>
                  <a:pt x="3511013" y="0"/>
                </a:lnTo>
                <a:lnTo>
                  <a:pt x="3645681" y="0"/>
                </a:lnTo>
                <a:lnTo>
                  <a:pt x="6510245" y="0"/>
                </a:lnTo>
                <a:lnTo>
                  <a:pt x="6514251" y="3148"/>
                </a:lnTo>
                <a:cubicBezTo>
                  <a:pt x="7500952" y="817446"/>
                  <a:pt x="8129873" y="2049777"/>
                  <a:pt x="8129873" y="3429000"/>
                </a:cubicBezTo>
                <a:cubicBezTo>
                  <a:pt x="8129873" y="4808224"/>
                  <a:pt x="7500952" y="6040555"/>
                  <a:pt x="6514251" y="6854853"/>
                </a:cubicBezTo>
                <a:lnTo>
                  <a:pt x="6510246" y="6858000"/>
                </a:lnTo>
                <a:lnTo>
                  <a:pt x="3645681" y="6858000"/>
                </a:lnTo>
                <a:lnTo>
                  <a:pt x="35110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Picture 6" descr="A person in a robe&#10;&#10;Description automatically generated with low confidence">
            <a:extLst>
              <a:ext uri="{FF2B5EF4-FFF2-40B4-BE49-F238E27FC236}">
                <a16:creationId xmlns:a16="http://schemas.microsoft.com/office/drawing/2014/main" id="{E084E0F5-E923-0649-88EC-312FD4A21DE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prstClr val="white"/>
            </a:duotone>
          </a:blip>
          <a:srcRect t="12226" r="-2" b="3850"/>
          <a:stretch/>
        </p:blipFill>
        <p:spPr>
          <a:xfrm>
            <a:off x="6573903" y="10"/>
            <a:ext cx="5618097" cy="6857990"/>
          </a:xfrm>
          <a:custGeom>
            <a:avLst/>
            <a:gdLst/>
            <a:ahLst/>
            <a:cxnLst/>
            <a:rect l="l" t="t" r="r" b="b"/>
            <a:pathLst>
              <a:path w="5618097" h="6858000">
                <a:moveTo>
                  <a:pt x="0" y="0"/>
                </a:moveTo>
                <a:lnTo>
                  <a:pt x="2543718" y="0"/>
                </a:lnTo>
                <a:lnTo>
                  <a:pt x="3057210" y="0"/>
                </a:lnTo>
                <a:lnTo>
                  <a:pt x="5618097" y="0"/>
                </a:lnTo>
                <a:lnTo>
                  <a:pt x="5618097" y="6858000"/>
                </a:lnTo>
                <a:lnTo>
                  <a:pt x="3057210" y="6858000"/>
                </a:lnTo>
                <a:lnTo>
                  <a:pt x="2543718" y="6858000"/>
                </a:lnTo>
                <a:lnTo>
                  <a:pt x="1" y="6858000"/>
                </a:lnTo>
                <a:lnTo>
                  <a:pt x="4006" y="6854853"/>
                </a:lnTo>
                <a:cubicBezTo>
                  <a:pt x="990707" y="6040555"/>
                  <a:pt x="1619628" y="4808224"/>
                  <a:pt x="1619628" y="3429000"/>
                </a:cubicBezTo>
                <a:cubicBezTo>
                  <a:pt x="1619628" y="2049777"/>
                  <a:pt x="990707" y="817446"/>
                  <a:pt x="4006" y="3148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8BE02AA-E698-46D0-AA0A-92BE000C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3903" y="0"/>
            <a:ext cx="5618097" cy="6858000"/>
          </a:xfrm>
          <a:custGeom>
            <a:avLst/>
            <a:gdLst>
              <a:gd name="connsiteX0" fmla="*/ 0 w 5618097"/>
              <a:gd name="connsiteY0" fmla="*/ 0 h 6858000"/>
              <a:gd name="connsiteX1" fmla="*/ 2543718 w 5618097"/>
              <a:gd name="connsiteY1" fmla="*/ 0 h 6858000"/>
              <a:gd name="connsiteX2" fmla="*/ 3057210 w 5618097"/>
              <a:gd name="connsiteY2" fmla="*/ 0 h 6858000"/>
              <a:gd name="connsiteX3" fmla="*/ 5618097 w 5618097"/>
              <a:gd name="connsiteY3" fmla="*/ 0 h 6858000"/>
              <a:gd name="connsiteX4" fmla="*/ 5618097 w 5618097"/>
              <a:gd name="connsiteY4" fmla="*/ 6858000 h 6858000"/>
              <a:gd name="connsiteX5" fmla="*/ 3057210 w 5618097"/>
              <a:gd name="connsiteY5" fmla="*/ 6858000 h 6858000"/>
              <a:gd name="connsiteX6" fmla="*/ 2543718 w 5618097"/>
              <a:gd name="connsiteY6" fmla="*/ 6858000 h 6858000"/>
              <a:gd name="connsiteX7" fmla="*/ 1 w 5618097"/>
              <a:gd name="connsiteY7" fmla="*/ 6858000 h 6858000"/>
              <a:gd name="connsiteX8" fmla="*/ 4006 w 5618097"/>
              <a:gd name="connsiteY8" fmla="*/ 6854853 h 6858000"/>
              <a:gd name="connsiteX9" fmla="*/ 1619628 w 5618097"/>
              <a:gd name="connsiteY9" fmla="*/ 3429000 h 6858000"/>
              <a:gd name="connsiteX10" fmla="*/ 4006 w 5618097"/>
              <a:gd name="connsiteY10" fmla="*/ 314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618097" h="6858000">
                <a:moveTo>
                  <a:pt x="0" y="0"/>
                </a:moveTo>
                <a:lnTo>
                  <a:pt x="2543718" y="0"/>
                </a:lnTo>
                <a:lnTo>
                  <a:pt x="3057210" y="0"/>
                </a:lnTo>
                <a:lnTo>
                  <a:pt x="5618097" y="0"/>
                </a:lnTo>
                <a:lnTo>
                  <a:pt x="5618097" y="6858000"/>
                </a:lnTo>
                <a:lnTo>
                  <a:pt x="3057210" y="6858000"/>
                </a:lnTo>
                <a:lnTo>
                  <a:pt x="2543718" y="6858000"/>
                </a:lnTo>
                <a:lnTo>
                  <a:pt x="1" y="6858000"/>
                </a:lnTo>
                <a:lnTo>
                  <a:pt x="4006" y="6854853"/>
                </a:lnTo>
                <a:cubicBezTo>
                  <a:pt x="990707" y="6040555"/>
                  <a:pt x="1619628" y="4808224"/>
                  <a:pt x="1619628" y="3429000"/>
                </a:cubicBezTo>
                <a:cubicBezTo>
                  <a:pt x="1619628" y="2049777"/>
                  <a:pt x="990707" y="817446"/>
                  <a:pt x="4006" y="3148"/>
                </a:cubicBezTo>
                <a:close/>
              </a:path>
            </a:pathLst>
          </a:custGeom>
          <a:solidFill>
            <a:schemeClr val="accent6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19B3804-51AE-124B-9565-E7856CBBFB15}"/>
              </a:ext>
            </a:extLst>
          </p:cNvPr>
          <p:cNvSpPr txBox="1"/>
          <p:nvPr/>
        </p:nvSpPr>
        <p:spPr>
          <a:xfrm>
            <a:off x="2227679" y="3105806"/>
            <a:ext cx="446052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whole world being partible, is divided about the one and impartible light of the Gods” 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Iamblichus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32A4D52-FE70-CB4B-A347-C3FD063B8B1C}"/>
              </a:ext>
            </a:extLst>
          </p:cNvPr>
          <p:cNvSpPr/>
          <p:nvPr/>
        </p:nvSpPr>
        <p:spPr>
          <a:xfrm>
            <a:off x="2227679" y="1734055"/>
            <a:ext cx="41731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Like the light of the sun that permeates nature, God is permeated in nature </a:t>
            </a:r>
          </a:p>
        </p:txBody>
      </p:sp>
    </p:spTree>
    <p:extLst>
      <p:ext uri="{BB962C8B-B14F-4D97-AF65-F5344CB8AC3E}">
        <p14:creationId xmlns:p14="http://schemas.microsoft.com/office/powerpoint/2010/main" val="2998329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11F3AF-797C-FC48-AA11-539FEFDF90E9}"/>
              </a:ext>
            </a:extLst>
          </p:cNvPr>
          <p:cNvSpPr txBox="1"/>
          <p:nvPr/>
        </p:nvSpPr>
        <p:spPr>
          <a:xfrm>
            <a:off x="427454" y="376922"/>
            <a:ext cx="44605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Theurgy</a:t>
            </a:r>
            <a:endParaRPr lang="en-US" sz="6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7B31E2-0060-504B-A82C-8B893215049A}"/>
              </a:ext>
            </a:extLst>
          </p:cNvPr>
          <p:cNvSpPr txBox="1"/>
          <p:nvPr/>
        </p:nvSpPr>
        <p:spPr>
          <a:xfrm>
            <a:off x="427453" y="1605647"/>
            <a:ext cx="1154547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Theurgy (working with God) describes the practice of rituals, with the goal of achieving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henosis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perfecting oneself </a:t>
            </a:r>
          </a:p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Henosis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mystical union with the divine </a:t>
            </a: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i="1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“The art of divine works perceiving, employs adaptations and invocations, conformable to such a division” </a:t>
            </a:r>
            <a:endParaRPr lang="en-US" sz="240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Theurgical invocations adapt the various parts of the divine work so that the work can be perceived.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Intellect is always present with the Gods,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“purely established in itself, according to one energy”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“but soul, participates of a partible and multiform intellect”.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2510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11F3AF-797C-FC48-AA11-539FEFDF90E9}"/>
              </a:ext>
            </a:extLst>
          </p:cNvPr>
          <p:cNvSpPr txBox="1"/>
          <p:nvPr/>
        </p:nvSpPr>
        <p:spPr>
          <a:xfrm>
            <a:off x="427454" y="376922"/>
            <a:ext cx="44605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Divination</a:t>
            </a:r>
            <a:endParaRPr lang="en-US" sz="6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74D410-3DCC-DF41-B627-4C913743BB30}"/>
              </a:ext>
            </a:extLst>
          </p:cNvPr>
          <p:cNvSpPr txBox="1"/>
          <p:nvPr/>
        </p:nvSpPr>
        <p:spPr>
          <a:xfrm>
            <a:off x="427453" y="1605647"/>
            <a:ext cx="1154547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Divination is the divine process by which the divinity in us is re-established but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whole authority of it pertains to the Gods”.</a:t>
            </a: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i="1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”For inaccessible places become accessible to those that are divinely inspired”</a:t>
            </a:r>
          </a:p>
          <a:p>
            <a:endParaRPr lang="en-US" sz="2400" i="1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Divination happens when the soul combines the various portions of life and intellectual energy to the wholes from which it was separated. </a:t>
            </a:r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65A9CA4-8C5D-3D46-80A6-176C4C159A1E}"/>
              </a:ext>
            </a:extLst>
          </p:cNvPr>
          <p:cNvSpPr/>
          <p:nvPr/>
        </p:nvSpPr>
        <p:spPr>
          <a:xfrm>
            <a:off x="4887977" y="3833246"/>
            <a:ext cx="1743075" cy="9001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Soul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B01F511-7451-7F4F-85A8-F20D858FEF0D}"/>
              </a:ext>
            </a:extLst>
          </p:cNvPr>
          <p:cNvCxnSpPr/>
          <p:nvPr/>
        </p:nvCxnSpPr>
        <p:spPr>
          <a:xfrm>
            <a:off x="6631052" y="4283303"/>
            <a:ext cx="1541398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C9D2EBB-869A-2C42-84FC-8BB1DE08021F}"/>
              </a:ext>
            </a:extLst>
          </p:cNvPr>
          <p:cNvCxnSpPr>
            <a:cxnSpLocks/>
          </p:cNvCxnSpPr>
          <p:nvPr/>
        </p:nvCxnSpPr>
        <p:spPr>
          <a:xfrm flipH="1">
            <a:off x="3286125" y="4308931"/>
            <a:ext cx="160185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B361D56-9D1C-EE49-BF65-E886847CD01C}"/>
              </a:ext>
            </a:extLst>
          </p:cNvPr>
          <p:cNvSpPr txBox="1"/>
          <p:nvPr/>
        </p:nvSpPr>
        <p:spPr>
          <a:xfrm>
            <a:off x="8286750" y="4100513"/>
            <a:ext cx="22288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Sleeping status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Soul is free from the body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2FBE48-DA0D-8F49-84DA-42452789BFAD}"/>
              </a:ext>
            </a:extLst>
          </p:cNvPr>
          <p:cNvSpPr txBox="1"/>
          <p:nvPr/>
        </p:nvSpPr>
        <p:spPr>
          <a:xfrm>
            <a:off x="785813" y="4124265"/>
            <a:ext cx="237172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Awakened status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Soul is trapped in the body</a:t>
            </a:r>
          </a:p>
        </p:txBody>
      </p:sp>
    </p:spTree>
    <p:extLst>
      <p:ext uri="{BB962C8B-B14F-4D97-AF65-F5344CB8AC3E}">
        <p14:creationId xmlns:p14="http://schemas.microsoft.com/office/powerpoint/2010/main" val="2213103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11F3AF-797C-FC48-AA11-539FEFDF90E9}"/>
              </a:ext>
            </a:extLst>
          </p:cNvPr>
          <p:cNvSpPr txBox="1"/>
          <p:nvPr/>
        </p:nvSpPr>
        <p:spPr>
          <a:xfrm>
            <a:off x="427454" y="376922"/>
            <a:ext cx="44605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Philosophical Concepts</a:t>
            </a:r>
            <a:endParaRPr lang="en-US" sz="6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92A95-B6C3-AE4B-A48C-0836ADCB84B6}"/>
              </a:ext>
            </a:extLst>
          </p:cNvPr>
          <p:cNvSpPr txBox="1"/>
          <p:nvPr/>
        </p:nvSpPr>
        <p:spPr>
          <a:xfrm>
            <a:off x="2657715" y="2831603"/>
            <a:ext cx="73578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Platonic dialogue = Philosophy in action</a:t>
            </a: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B766E7-5693-5D44-9840-63F6517DEDF2}"/>
              </a:ext>
            </a:extLst>
          </p:cNvPr>
          <p:cNvSpPr txBox="1"/>
          <p:nvPr/>
        </p:nvSpPr>
        <p:spPr>
          <a:xfrm>
            <a:off x="324091" y="3921115"/>
            <a:ext cx="54192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Iamblichus extended the Platonic divine connection with the soul, into practice through theurgy </a:t>
            </a: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6AFB66-7969-8F4D-8AE2-B3AA6BC2B937}"/>
              </a:ext>
            </a:extLst>
          </p:cNvPr>
          <p:cNvSpPr txBox="1"/>
          <p:nvPr/>
        </p:nvSpPr>
        <p:spPr>
          <a:xfrm>
            <a:off x="6596303" y="3921114"/>
            <a:ext cx="54192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embodied soul could return to divinity during sleep and be energized in a way that is conformable to its nature. This process enables the soul to comprehend future events (divination) </a:t>
            </a: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4373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270</Words>
  <Application>Microsoft Macintosh PowerPoint</Application>
  <PresentationFormat>Widescreen</PresentationFormat>
  <Paragraphs>39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Morais</dc:creator>
  <cp:lastModifiedBy>Maria Morais</cp:lastModifiedBy>
  <cp:revision>5</cp:revision>
  <dcterms:created xsi:type="dcterms:W3CDTF">2022-02-20T15:33:59Z</dcterms:created>
  <dcterms:modified xsi:type="dcterms:W3CDTF">2022-02-20T16:19:47Z</dcterms:modified>
</cp:coreProperties>
</file>