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6"/>
  </p:notesMasterIdLst>
  <p:handoutMasterIdLst>
    <p:handoutMasterId r:id="rId17"/>
  </p:handoutMasterIdLst>
  <p:sldIdLst>
    <p:sldId id="291" r:id="rId3"/>
    <p:sldId id="292" r:id="rId4"/>
    <p:sldId id="294" r:id="rId5"/>
    <p:sldId id="295" r:id="rId6"/>
    <p:sldId id="296" r:id="rId7"/>
    <p:sldId id="285" r:id="rId8"/>
    <p:sldId id="297" r:id="rId9"/>
    <p:sldId id="286" r:id="rId10"/>
    <p:sldId id="290" r:id="rId11"/>
    <p:sldId id="298" r:id="rId12"/>
    <p:sldId id="299" r:id="rId13"/>
    <p:sldId id="287" r:id="rId14"/>
    <p:sldId id="300" r:id="rId15"/>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8707" autoAdjust="0"/>
  </p:normalViewPr>
  <p:slideViewPr>
    <p:cSldViewPr>
      <p:cViewPr varScale="1">
        <p:scale>
          <a:sx n="43" d="100"/>
          <a:sy n="43" d="100"/>
        </p:scale>
        <p:origin x="129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658" name="Rectangle 2"/>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pitchFamily="34" charset="0"/>
                <a:cs typeface="+mn-cs"/>
              </a:defRPr>
            </a:lvl1pPr>
          </a:lstStyle>
          <a:p>
            <a:pPr>
              <a:defRPr/>
            </a:pPr>
            <a:endParaRPr lang="en-GB" altLang="en-US"/>
          </a:p>
        </p:txBody>
      </p:sp>
      <p:sp>
        <p:nvSpPr>
          <p:cNvPr id="70659" name="Rectangle 3"/>
          <p:cNvSpPr>
            <a:spLocks noGrp="1" noChangeArrowheads="1"/>
          </p:cNvSpPr>
          <p:nvPr>
            <p:ph type="dt" sz="quarter" idx="1"/>
          </p:nvPr>
        </p:nvSpPr>
        <p:spPr bwMode="auto">
          <a:xfrm>
            <a:off x="3849688"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pitchFamily="34" charset="0"/>
                <a:cs typeface="+mn-cs"/>
              </a:defRPr>
            </a:lvl1pPr>
          </a:lstStyle>
          <a:p>
            <a:pPr>
              <a:defRPr/>
            </a:pPr>
            <a:endParaRPr lang="en-GB" altLang="en-US"/>
          </a:p>
        </p:txBody>
      </p:sp>
      <p:sp>
        <p:nvSpPr>
          <p:cNvPr id="70660" name="Rectangle 4"/>
          <p:cNvSpPr>
            <a:spLocks noGrp="1" noChangeArrowheads="1"/>
          </p:cNvSpPr>
          <p:nvPr>
            <p:ph type="ftr" sz="quarter" idx="2"/>
          </p:nvPr>
        </p:nvSpPr>
        <p:spPr bwMode="auto">
          <a:xfrm>
            <a:off x="0" y="9428163"/>
            <a:ext cx="2946400" cy="496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pitchFamily="34" charset="0"/>
                <a:cs typeface="+mn-cs"/>
              </a:defRPr>
            </a:lvl1pPr>
          </a:lstStyle>
          <a:p>
            <a:pPr>
              <a:defRPr/>
            </a:pPr>
            <a:endParaRPr lang="en-GB" altLang="en-US"/>
          </a:p>
        </p:txBody>
      </p:sp>
      <p:sp>
        <p:nvSpPr>
          <p:cNvPr id="70661" name="Rectangle 5"/>
          <p:cNvSpPr>
            <a:spLocks noGrp="1" noChangeArrowheads="1"/>
          </p:cNvSpPr>
          <p:nvPr>
            <p:ph type="sldNum" sz="quarter" idx="3"/>
          </p:nvPr>
        </p:nvSpPr>
        <p:spPr bwMode="auto">
          <a:xfrm>
            <a:off x="3849688" y="9428163"/>
            <a:ext cx="2946400" cy="496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A0F3ADF9-1705-493B-B217-980C6A86FBBC}" type="slidenum">
              <a:rPr lang="en-GB" altLang="en-US"/>
              <a:pPr>
                <a:defRPr/>
              </a:pPr>
              <a:t>‹#›</a:t>
            </a:fld>
            <a:endParaRPr lang="en-GB" altLang="en-US"/>
          </a:p>
        </p:txBody>
      </p:sp>
    </p:spTree>
    <p:extLst>
      <p:ext uri="{BB962C8B-B14F-4D97-AF65-F5344CB8AC3E}">
        <p14:creationId xmlns:p14="http://schemas.microsoft.com/office/powerpoint/2010/main" val="19968102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pitchFamily="34" charset="0"/>
                <a:cs typeface="+mn-cs"/>
              </a:defRPr>
            </a:lvl1pPr>
          </a:lstStyle>
          <a:p>
            <a:pPr>
              <a:defRPr/>
            </a:pPr>
            <a:endParaRPr lang="en-GB" altLang="en-US"/>
          </a:p>
        </p:txBody>
      </p:sp>
      <p:sp>
        <p:nvSpPr>
          <p:cNvPr id="30723" name="Rectangle 3"/>
          <p:cNvSpPr>
            <a:spLocks noGrp="1" noChangeArrowheads="1"/>
          </p:cNvSpPr>
          <p:nvPr>
            <p:ph type="dt" idx="1"/>
          </p:nvPr>
        </p:nvSpPr>
        <p:spPr bwMode="auto">
          <a:xfrm>
            <a:off x="3849688"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pitchFamily="34" charset="0"/>
                <a:cs typeface="+mn-cs"/>
              </a:defRPr>
            </a:lvl1pPr>
          </a:lstStyle>
          <a:p>
            <a:pPr>
              <a:defRPr/>
            </a:pPr>
            <a:endParaRPr lang="en-GB" altLang="en-US"/>
          </a:p>
        </p:txBody>
      </p:sp>
      <p:sp>
        <p:nvSpPr>
          <p:cNvPr id="2052"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79450" y="4714875"/>
            <a:ext cx="5438775"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smtClean="0"/>
              <a:t>Click to edit Master text styles</a:t>
            </a:r>
          </a:p>
          <a:p>
            <a:pPr lvl="1"/>
            <a:r>
              <a:rPr lang="en-GB" altLang="en-US" noProof="0" smtClean="0"/>
              <a:t>Second level</a:t>
            </a:r>
          </a:p>
          <a:p>
            <a:pPr lvl="2"/>
            <a:r>
              <a:rPr lang="en-GB" altLang="en-US" noProof="0" smtClean="0"/>
              <a:t>Third level</a:t>
            </a:r>
          </a:p>
          <a:p>
            <a:pPr lvl="3"/>
            <a:r>
              <a:rPr lang="en-GB" altLang="en-US" noProof="0" smtClean="0"/>
              <a:t>Fourth level</a:t>
            </a:r>
          </a:p>
          <a:p>
            <a:pPr lvl="4"/>
            <a:r>
              <a:rPr lang="en-GB" altLang="en-US" noProof="0" smtClean="0"/>
              <a:t>Fifth level</a:t>
            </a:r>
          </a:p>
        </p:txBody>
      </p:sp>
      <p:sp>
        <p:nvSpPr>
          <p:cNvPr id="30726" name="Rectangle 6"/>
          <p:cNvSpPr>
            <a:spLocks noGrp="1" noChangeArrowheads="1"/>
          </p:cNvSpPr>
          <p:nvPr>
            <p:ph type="ftr" sz="quarter" idx="4"/>
          </p:nvPr>
        </p:nvSpPr>
        <p:spPr bwMode="auto">
          <a:xfrm>
            <a:off x="0" y="9428163"/>
            <a:ext cx="2946400" cy="496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pitchFamily="34" charset="0"/>
                <a:cs typeface="+mn-cs"/>
              </a:defRPr>
            </a:lvl1pPr>
          </a:lstStyle>
          <a:p>
            <a:pPr>
              <a:defRPr/>
            </a:pPr>
            <a:endParaRPr lang="en-GB" altLang="en-US"/>
          </a:p>
        </p:txBody>
      </p:sp>
      <p:sp>
        <p:nvSpPr>
          <p:cNvPr id="30727" name="Rectangle 7"/>
          <p:cNvSpPr>
            <a:spLocks noGrp="1" noChangeArrowheads="1"/>
          </p:cNvSpPr>
          <p:nvPr>
            <p:ph type="sldNum" sz="quarter" idx="5"/>
          </p:nvPr>
        </p:nvSpPr>
        <p:spPr bwMode="auto">
          <a:xfrm>
            <a:off x="3849688" y="9428163"/>
            <a:ext cx="2946400" cy="496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D493CDD3-F005-453A-8155-B94F9C0B2C6E}" type="slidenum">
              <a:rPr lang="en-GB" altLang="en-US"/>
              <a:pPr>
                <a:defRPr/>
              </a:pPr>
              <a:t>‹#›</a:t>
            </a:fld>
            <a:endParaRPr lang="en-GB" altLang="en-US"/>
          </a:p>
        </p:txBody>
      </p:sp>
    </p:spTree>
    <p:extLst>
      <p:ext uri="{BB962C8B-B14F-4D97-AF65-F5344CB8AC3E}">
        <p14:creationId xmlns:p14="http://schemas.microsoft.com/office/powerpoint/2010/main" val="329106344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895636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3775579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r>
              <a:rPr lang="en-GB" altLang="en-US" dirty="0" smtClean="0"/>
              <a:t>What makes you sneeze?</a:t>
            </a:r>
            <a:endParaRPr lang="en-US" altLang="en-US" dirty="0" smtClean="0"/>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0493D62-F170-4F25-944E-65628F45BC2E}" type="slidenum">
              <a:rPr lang="en-GB" altLang="en-US"/>
              <a:pPr>
                <a:spcBef>
                  <a:spcPct val="0"/>
                </a:spcBef>
              </a:pPr>
              <a:t>3</a:t>
            </a:fld>
            <a:endParaRPr lang="en-GB" altLang="en-US"/>
          </a:p>
        </p:txBody>
      </p:sp>
    </p:spTree>
    <p:extLst>
      <p:ext uri="{BB962C8B-B14F-4D97-AF65-F5344CB8AC3E}">
        <p14:creationId xmlns:p14="http://schemas.microsoft.com/office/powerpoint/2010/main" val="15136000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r>
              <a:rPr lang="en-US" altLang="cy-GB" dirty="0" smtClean="0">
                <a:latin typeface="Arial" panose="020B0604020202020204" pitchFamily="34" charset="0"/>
              </a:rPr>
              <a:t>An allergic condition can be mild, serious or life threatening /severe reaction such as when a child goes into anaphylactic shock and needs immediate medical attention-for some children it is essential that they do not have even the smallest trace of an allergen such as a nut.</a:t>
            </a:r>
          </a:p>
          <a:p>
            <a:r>
              <a:rPr lang="en-US" altLang="cy-GB" dirty="0" smtClean="0">
                <a:latin typeface="Arial" panose="020B0604020202020204" pitchFamily="34" charset="0"/>
              </a:rPr>
              <a:t>Ask parents about any allergies as a matter of routine when their child first joins the setting. How serious is the reaction? What are the signs that you should look out for? What stage should you take special action? What foods or situations should be avoided?</a:t>
            </a:r>
          </a:p>
          <a:p>
            <a:endParaRPr lang="en-US" altLang="cy-GB" dirty="0" smtClean="0">
              <a:latin typeface="Arial" panose="020B0604020202020204" pitchFamily="34" charset="0"/>
            </a:endParaRPr>
          </a:p>
          <a:p>
            <a:r>
              <a:rPr lang="en-US" altLang="cy-GB" dirty="0" smtClean="0">
                <a:latin typeface="Arial" panose="020B0604020202020204" pitchFamily="34" charset="0"/>
              </a:rPr>
              <a:t>Food intolerance includes allergic reactions</a:t>
            </a:r>
          </a:p>
          <a:p>
            <a:r>
              <a:rPr lang="en-US" altLang="cy-GB" dirty="0" smtClean="0">
                <a:latin typeface="Arial" panose="020B0604020202020204" pitchFamily="34" charset="0"/>
              </a:rPr>
              <a:t>Most common intolerance is lactose intolerance</a:t>
            </a:r>
          </a:p>
          <a:p>
            <a:endParaRPr lang="en-US" altLang="cy-GB" dirty="0" smtClean="0">
              <a:latin typeface="Arial" panose="020B0604020202020204" pitchFamily="34" charset="0"/>
            </a:endParaRPr>
          </a:p>
          <a:p>
            <a:r>
              <a:rPr lang="en-US" altLang="cy-GB" dirty="0" smtClean="0">
                <a:latin typeface="Arial" panose="020B0604020202020204" pitchFamily="34" charset="0"/>
              </a:rPr>
              <a:t>If you have an allergy your body treats the allergen like a germ. It makes antibodies to fight it. As they fight, they make histamines. These cause allergy symptoms.</a:t>
            </a:r>
          </a:p>
          <a:p>
            <a:endParaRPr lang="en-US" altLang="cy-GB" dirty="0" smtClean="0">
              <a:latin typeface="Arial" panose="020B0604020202020204" pitchFamily="34" charset="0"/>
            </a:endParaRPr>
          </a:p>
          <a:p>
            <a:r>
              <a:rPr lang="en-US" altLang="cy-GB" dirty="0" smtClean="0">
                <a:latin typeface="Arial" panose="020B0604020202020204" pitchFamily="34" charset="0"/>
              </a:rPr>
              <a:t>Food avoidance = </a:t>
            </a:r>
            <a:r>
              <a:rPr lang="en-US" altLang="cy-GB" dirty="0" err="1" smtClean="0">
                <a:latin typeface="Arial" panose="020B0604020202020204" pitchFamily="34" charset="0"/>
              </a:rPr>
              <a:t>faddiness</a:t>
            </a:r>
            <a:r>
              <a:rPr lang="en-US" altLang="cy-GB" dirty="0" smtClean="0">
                <a:latin typeface="Arial" panose="020B0604020202020204" pitchFamily="34" charset="0"/>
              </a:rPr>
              <a:t> is different</a:t>
            </a:r>
          </a:p>
          <a:p>
            <a:endParaRPr lang="en-US" altLang="cy-GB" dirty="0" smtClean="0">
              <a:latin typeface="Arial" panose="020B0604020202020204" pitchFamily="34" charset="0"/>
            </a:endParaRPr>
          </a:p>
          <a:p>
            <a:r>
              <a:rPr lang="en-US" altLang="cy-GB" dirty="0" smtClean="0">
                <a:latin typeface="Arial" panose="020B0604020202020204" pitchFamily="34" charset="0"/>
              </a:rPr>
              <a:t>Make a list of foods that can cause an allergy</a:t>
            </a:r>
          </a:p>
          <a:p>
            <a:r>
              <a:rPr lang="en-US" altLang="cy-GB" dirty="0" smtClean="0">
                <a:latin typeface="Arial" panose="020B0604020202020204" pitchFamily="34" charset="0"/>
              </a:rPr>
              <a:t>Make a list of other things that can cause an anaphylactic shock</a:t>
            </a: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91630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r>
              <a:rPr lang="en-GB" altLang="en-US" dirty="0" smtClean="0"/>
              <a:t>5-8% of children are affected by food intolerance-most common intolerance is lactose intolerance cow’s milk, hens eggs, nuts, peanuts, soya beans, shellfish, wheat are all common allergens. Some fruit and veg</a:t>
            </a:r>
            <a:endParaRPr lang="en-US" altLang="en-US" dirty="0" smtClean="0"/>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0493D62-F170-4F25-944E-65628F45BC2E}" type="slidenum">
              <a:rPr lang="en-GB" altLang="en-US"/>
              <a:pPr>
                <a:spcBef>
                  <a:spcPct val="0"/>
                </a:spcBef>
              </a:pPr>
              <a:t>5</a:t>
            </a:fld>
            <a:endParaRPr lang="en-GB" altLang="en-US"/>
          </a:p>
        </p:txBody>
      </p:sp>
    </p:spTree>
    <p:extLst>
      <p:ext uri="{BB962C8B-B14F-4D97-AF65-F5344CB8AC3E}">
        <p14:creationId xmlns:p14="http://schemas.microsoft.com/office/powerpoint/2010/main" val="1696435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pPr eaLnBrk="1" hangingPunct="1"/>
            <a:r>
              <a:rPr lang="en-GB" altLang="en-US" smtClean="0"/>
              <a:t>If you have an allergy your body treats the allergen like a germ. It makes antibodies to fight it. As they fight, they make histamines. These cause allergy symptoms.</a:t>
            </a:r>
          </a:p>
          <a:p>
            <a:pPr eaLnBrk="1" hangingPunct="1"/>
            <a:endParaRPr lang="en-GB" altLang="en-US" smtClean="0"/>
          </a:p>
          <a:p>
            <a:endParaRPr lang="en-US" altLang="en-US" smtClean="0"/>
          </a:p>
        </p:txBody>
      </p:sp>
      <p:sp>
        <p:nvSpPr>
          <p:cNvPr id="440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7B0A15A-1209-48D3-B25B-5F006C1261D0}" type="slidenum">
              <a:rPr lang="en-GB" altLang="en-US"/>
              <a:pPr>
                <a:spcBef>
                  <a:spcPct val="0"/>
                </a:spcBef>
              </a:pPr>
              <a:t>6</a:t>
            </a:fld>
            <a:endParaRPr lang="en-GB" altLang="en-US"/>
          </a:p>
        </p:txBody>
      </p:sp>
    </p:spTree>
    <p:extLst>
      <p:ext uri="{BB962C8B-B14F-4D97-AF65-F5344CB8AC3E}">
        <p14:creationId xmlns:p14="http://schemas.microsoft.com/office/powerpoint/2010/main" val="48668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cy-GB" dirty="0" smtClean="0">
                <a:latin typeface="Arial" panose="020B0604020202020204" pitchFamily="34" charset="0"/>
              </a:rPr>
              <a:t>Washing powder</a:t>
            </a:r>
          </a:p>
          <a:p>
            <a:r>
              <a:rPr lang="en-US" altLang="cy-GB" dirty="0" smtClean="0">
                <a:latin typeface="Arial" panose="020B0604020202020204" pitchFamily="34" charset="0"/>
              </a:rPr>
              <a:t>Skin allergies- eczema</a:t>
            </a:r>
          </a:p>
          <a:p>
            <a:r>
              <a:rPr lang="en-US" altLang="cy-GB" dirty="0" smtClean="0">
                <a:latin typeface="Arial" panose="020B0604020202020204" pitchFamily="34" charset="0"/>
              </a:rPr>
              <a:t>Insect allergies-adrenalin injections allergic to bee stings- tongue may swell affects breathing</a:t>
            </a:r>
          </a:p>
          <a:p>
            <a:r>
              <a:rPr lang="en-US" altLang="cy-GB" dirty="0" smtClean="0">
                <a:latin typeface="Arial" panose="020B0604020202020204" pitchFamily="34" charset="0"/>
              </a:rPr>
              <a:t>House dust mites are the most common cause of allergy-wooden floors, hoovering bed, wash bedding at high temperature.</a:t>
            </a:r>
          </a:p>
          <a:p>
            <a:r>
              <a:rPr lang="en-US" altLang="cy-GB" dirty="0" smtClean="0">
                <a:latin typeface="Arial" panose="020B0604020202020204" pitchFamily="34" charset="0"/>
              </a:rPr>
              <a:t>The immune responses directed against food constituents are no different in principle from those directed against invading microorganisms, it is just that the responses are directed against the wrong target</a:t>
            </a:r>
          </a:p>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781734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p:spPr>
        <p:txBody>
          <a:bodyPr/>
          <a:lstStyle/>
          <a:p>
            <a:r>
              <a:rPr lang="en-US" altLang="en-US" smtClean="0"/>
              <a:t>Epi pens.</a:t>
            </a:r>
          </a:p>
          <a:p>
            <a:r>
              <a:rPr lang="en-US" altLang="en-US" smtClean="0"/>
              <a:t>Where are they kept? True story. One was found in a 4yr old child’s bag in the cloakroom!!!!! No one had told the staff</a:t>
            </a:r>
          </a:p>
        </p:txBody>
      </p:sp>
      <p:sp>
        <p:nvSpPr>
          <p:cNvPr id="481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9C3E9E6-9106-4E7E-9B34-12BD13E4AF3E}" type="slidenum">
              <a:rPr lang="en-GB" altLang="en-US"/>
              <a:pPr>
                <a:spcBef>
                  <a:spcPct val="0"/>
                </a:spcBef>
              </a:pPr>
              <a:t>8</a:t>
            </a:fld>
            <a:endParaRPr lang="en-GB" altLang="en-US"/>
          </a:p>
        </p:txBody>
      </p:sp>
    </p:spTree>
    <p:extLst>
      <p:ext uri="{BB962C8B-B14F-4D97-AF65-F5344CB8AC3E}">
        <p14:creationId xmlns:p14="http://schemas.microsoft.com/office/powerpoint/2010/main" val="1745043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p:spPr>
        <p:txBody>
          <a:bodyPr/>
          <a:lstStyle/>
          <a:p>
            <a:r>
              <a:rPr lang="en-GB" altLang="en-US" smtClean="0"/>
              <a:t>How many bed bugs in your pillow? Do the pillow test</a:t>
            </a:r>
          </a:p>
          <a:p>
            <a:endParaRPr lang="en-US" altLang="en-US" smtClean="0"/>
          </a:p>
        </p:txBody>
      </p:sp>
      <p:sp>
        <p:nvSpPr>
          <p:cNvPr id="5018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DD14921-F781-445C-82D7-78A05507C640}" type="slidenum">
              <a:rPr lang="en-GB" altLang="en-US"/>
              <a:pPr>
                <a:spcBef>
                  <a:spcPct val="0"/>
                </a:spcBef>
              </a:pPr>
              <a:t>9</a:t>
            </a:fld>
            <a:endParaRPr lang="en-GB" altLang="en-US"/>
          </a:p>
        </p:txBody>
      </p:sp>
    </p:spTree>
    <p:extLst>
      <p:ext uri="{BB962C8B-B14F-4D97-AF65-F5344CB8AC3E}">
        <p14:creationId xmlns:p14="http://schemas.microsoft.com/office/powerpoint/2010/main" val="10808669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t>Allergens  e.g. pollen, dust mites, animals, penicillin, nuts, foods, latex, certain chemicals</a:t>
            </a:r>
          </a:p>
          <a:p>
            <a:pPr eaLnBrk="1" hangingPunct="1"/>
            <a:r>
              <a:rPr lang="en-GB" altLang="en-US" dirty="0" smtClean="0"/>
              <a:t>People that inherit an allergic tendency respond in a more sensitive way than others and produce a particular anti body called </a:t>
            </a:r>
            <a:r>
              <a:rPr lang="en-GB" altLang="en-US" dirty="0" err="1" smtClean="0"/>
              <a:t>IgE</a:t>
            </a:r>
            <a:r>
              <a:rPr lang="en-GB" altLang="en-US" dirty="0" smtClean="0"/>
              <a:t>. When the </a:t>
            </a:r>
            <a:r>
              <a:rPr lang="en-GB" altLang="en-US" dirty="0" err="1" smtClean="0"/>
              <a:t>IgE</a:t>
            </a:r>
            <a:r>
              <a:rPr lang="en-GB" altLang="en-US" dirty="0" smtClean="0"/>
              <a:t> antibodies come into contact with the allergen, vast amounts of </a:t>
            </a:r>
            <a:r>
              <a:rPr lang="en-GB" altLang="en-US" dirty="0" err="1" smtClean="0"/>
              <a:t>histimine</a:t>
            </a:r>
            <a:r>
              <a:rPr lang="en-GB" altLang="en-US" dirty="0" smtClean="0"/>
              <a:t> are released into the body causing the symptoms of the allergy.</a:t>
            </a:r>
          </a:p>
          <a:p>
            <a:pPr eaLnBrk="1" hangingPunct="1"/>
            <a:r>
              <a:rPr lang="en-GB" altLang="en-US" dirty="0" smtClean="0"/>
              <a:t>Allergic rhinitis –</a:t>
            </a:r>
            <a:r>
              <a:rPr lang="en-GB" altLang="en-US" dirty="0" err="1" smtClean="0"/>
              <a:t>hayfever</a:t>
            </a:r>
            <a:endParaRPr lang="en-GB" altLang="en-US" dirty="0" smtClean="0"/>
          </a:p>
          <a:p>
            <a:pPr eaLnBrk="1" hangingPunct="1"/>
            <a:r>
              <a:rPr lang="en-GB" altLang="en-US" dirty="0" smtClean="0"/>
              <a:t>Anaphylactic shock- a severe and life-threatening allergic reaction</a:t>
            </a:r>
          </a:p>
          <a:p>
            <a:pPr eaLnBrk="1" hangingPunct="1"/>
            <a:r>
              <a:rPr lang="en-GB" altLang="en-US" dirty="0" smtClean="0"/>
              <a:t>Allergens- triggers for an allergic reaction</a:t>
            </a:r>
          </a:p>
          <a:p>
            <a:pPr eaLnBrk="1" hangingPunct="1"/>
            <a:r>
              <a:rPr lang="en-GB" altLang="en-US" dirty="0" smtClean="0"/>
              <a:t>Antibody- produced in the blood to counteract disease and allergies</a:t>
            </a:r>
          </a:p>
          <a:p>
            <a:pPr eaLnBrk="1" hangingPunct="1"/>
            <a:endParaRPr lang="en-GB" altLang="en-US" dirty="0" smtClean="0"/>
          </a:p>
          <a:p>
            <a:pPr eaLnBrk="1" hangingPunct="1"/>
            <a:r>
              <a:rPr lang="en-GB" altLang="en-US" b="1" dirty="0" smtClean="0"/>
              <a:t>Food industry has taken steps to control allergens in manufacture and to provide appropriate labelling on packaged food.</a:t>
            </a:r>
          </a:p>
          <a:p>
            <a:pPr eaLnBrk="1" hangingPunct="1"/>
            <a:r>
              <a:rPr lang="en-GB" altLang="en-US" b="1" dirty="0" smtClean="0"/>
              <a:t>Majority of food intolerance reactions are caused by 8 foods-milk, egg, fish, shellfish, peanuts, nuts, soya and wheat gluten. Content ingredients required by law.</a:t>
            </a:r>
          </a:p>
          <a:p>
            <a:pPr eaLnBrk="1" hangingPunct="1"/>
            <a:endParaRPr lang="en-GB" altLang="en-US" dirty="0" smtClean="0"/>
          </a:p>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3722556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541190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p:spPr>
        <p:txBody>
          <a:bodyPr/>
          <a:lstStyle/>
          <a:p>
            <a:r>
              <a:rPr lang="en-GB" altLang="en-US" smtClean="0"/>
              <a:t>Medic- alert bracelets</a:t>
            </a:r>
          </a:p>
          <a:p>
            <a:endParaRPr lang="en-US" altLang="en-US" smtClean="0"/>
          </a:p>
        </p:txBody>
      </p:sp>
      <p:sp>
        <p:nvSpPr>
          <p:cNvPr id="5632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F0D463B-D1A4-4F78-BBC9-199931A347D6}" type="slidenum">
              <a:rPr lang="en-GB" altLang="en-US"/>
              <a:pPr>
                <a:spcBef>
                  <a:spcPct val="0"/>
                </a:spcBef>
              </a:pPr>
              <a:t>12</a:t>
            </a:fld>
            <a:endParaRPr lang="en-GB" altLang="en-US"/>
          </a:p>
        </p:txBody>
      </p:sp>
    </p:spTree>
    <p:extLst>
      <p:ext uri="{BB962C8B-B14F-4D97-AF65-F5344CB8AC3E}">
        <p14:creationId xmlns:p14="http://schemas.microsoft.com/office/powerpoint/2010/main" val="12836261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pPr eaLnBrk="1" hangingPunct="1"/>
            <a:r>
              <a:rPr lang="en-GB" altLang="en-US" dirty="0" smtClean="0"/>
              <a:t>Need for training and support and provision of guidance for those whose help might be needed to assist a severely allergic individual.-schools, nurseries, child minders, after school clubs, brownies, cubs</a:t>
            </a:r>
          </a:p>
          <a:p>
            <a:pPr eaLnBrk="1" hangingPunct="1"/>
            <a:r>
              <a:rPr lang="en-GB" altLang="en-US" dirty="0" smtClean="0"/>
              <a:t>Be able to recognise an anaphylactic reaction and the key trigger foods. Need to contact emergency services immediately.</a:t>
            </a:r>
          </a:p>
          <a:p>
            <a:pPr eaLnBrk="1" hangingPunct="1"/>
            <a:r>
              <a:rPr lang="en-GB" altLang="en-US" dirty="0" smtClean="0"/>
              <a:t>Training individuals in the procedure for administering adrenaline.</a:t>
            </a:r>
          </a:p>
          <a:p>
            <a:pPr eaLnBrk="1" hangingPunct="1"/>
            <a:r>
              <a:rPr lang="en-GB" altLang="en-US" dirty="0" smtClean="0"/>
              <a:t>Food intolerance-5-8% of children.</a:t>
            </a:r>
          </a:p>
          <a:p>
            <a:pPr eaLnBrk="1" hangingPunct="1"/>
            <a:r>
              <a:rPr lang="en-GB" altLang="en-US" dirty="0" smtClean="0"/>
              <a:t>Food allergy is rare 1-2% of children</a:t>
            </a:r>
          </a:p>
          <a:p>
            <a:pPr eaLnBrk="1" hangingPunct="1"/>
            <a:r>
              <a:rPr lang="en-GB" altLang="en-US" dirty="0" smtClean="0"/>
              <a:t>Food intolerance is the term used to describe a range of responses to food, including allergic reactions</a:t>
            </a:r>
          </a:p>
          <a:p>
            <a:pPr eaLnBrk="1" hangingPunct="1"/>
            <a:r>
              <a:rPr lang="en-GB" altLang="en-US" dirty="0" smtClean="0"/>
              <a:t>Example of child died of allergy- baby in nursery</a:t>
            </a:r>
          </a:p>
          <a:p>
            <a:pPr eaLnBrk="1" hangingPunct="1"/>
            <a:r>
              <a:rPr lang="en-GB" altLang="en-US" dirty="0" smtClean="0"/>
              <a:t>7 </a:t>
            </a:r>
            <a:r>
              <a:rPr lang="en-GB" altLang="en-US" dirty="0" err="1" smtClean="0"/>
              <a:t>yr</a:t>
            </a:r>
            <a:r>
              <a:rPr lang="en-GB" altLang="en-US" dirty="0" smtClean="0"/>
              <a:t> old</a:t>
            </a: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694654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1B9657EF-8FE3-4162-AD3D-3EB50AC4A62A}" type="slidenum">
              <a:rPr lang="en-GB" altLang="en-US"/>
              <a:pPr>
                <a:defRPr/>
              </a:pPr>
              <a:t>‹#›</a:t>
            </a:fld>
            <a:endParaRPr lang="en-GB" altLang="en-US"/>
          </a:p>
        </p:txBody>
      </p:sp>
    </p:spTree>
    <p:extLst>
      <p:ext uri="{BB962C8B-B14F-4D97-AF65-F5344CB8AC3E}">
        <p14:creationId xmlns:p14="http://schemas.microsoft.com/office/powerpoint/2010/main" val="3268342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561E2B1E-338B-4020-8D5C-4B66BF1D494F}" type="slidenum">
              <a:rPr lang="en-GB" altLang="en-US"/>
              <a:pPr>
                <a:defRPr/>
              </a:pPr>
              <a:t>‹#›</a:t>
            </a:fld>
            <a:endParaRPr lang="en-GB" altLang="en-US"/>
          </a:p>
        </p:txBody>
      </p:sp>
    </p:spTree>
    <p:extLst>
      <p:ext uri="{BB962C8B-B14F-4D97-AF65-F5344CB8AC3E}">
        <p14:creationId xmlns:p14="http://schemas.microsoft.com/office/powerpoint/2010/main" val="2642625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2EC9D1D1-D053-4FD8-8C00-BC88F7E3221E}" type="slidenum">
              <a:rPr lang="en-GB" altLang="en-US"/>
              <a:pPr>
                <a:defRPr/>
              </a:pPr>
              <a:t>‹#›</a:t>
            </a:fld>
            <a:endParaRPr lang="en-GB" altLang="en-US"/>
          </a:p>
        </p:txBody>
      </p:sp>
    </p:spTree>
    <p:extLst>
      <p:ext uri="{BB962C8B-B14F-4D97-AF65-F5344CB8AC3E}">
        <p14:creationId xmlns:p14="http://schemas.microsoft.com/office/powerpoint/2010/main" val="3940361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3430FB52-86C7-4602-908F-CDBB4A5141EF}" type="slidenum">
              <a:rPr lang="en-GB" altLang="en-US"/>
              <a:pPr>
                <a:defRPr/>
              </a:pPr>
              <a:t>‹#›</a:t>
            </a:fld>
            <a:endParaRPr lang="en-GB" altLang="en-US"/>
          </a:p>
        </p:txBody>
      </p:sp>
    </p:spTree>
    <p:extLst>
      <p:ext uri="{BB962C8B-B14F-4D97-AF65-F5344CB8AC3E}">
        <p14:creationId xmlns:p14="http://schemas.microsoft.com/office/powerpoint/2010/main" val="799626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p:cNvSpPr>
            <a:spLocks noGrp="1" noChangeArrowheads="1"/>
          </p:cNvSpPr>
          <p:nvPr>
            <p:ph type="sldNum" sz="quarter" idx="12"/>
          </p:nvPr>
        </p:nvSpPr>
        <p:spPr>
          <a:ln/>
        </p:spPr>
        <p:txBody>
          <a:bodyPr/>
          <a:lstStyle>
            <a:lvl1pPr>
              <a:defRPr/>
            </a:lvl1pPr>
          </a:lstStyle>
          <a:p>
            <a:pPr>
              <a:defRPr/>
            </a:pPr>
            <a:fld id="{FDE2DD85-6411-43C2-93AC-4AEE3F94E8A1}" type="slidenum">
              <a:rPr lang="en-GB" altLang="en-US"/>
              <a:pPr>
                <a:defRPr/>
              </a:pPr>
              <a:t>‹#›</a:t>
            </a:fld>
            <a:endParaRPr lang="en-GB" altLang="en-US"/>
          </a:p>
        </p:txBody>
      </p:sp>
    </p:spTree>
    <p:extLst>
      <p:ext uri="{BB962C8B-B14F-4D97-AF65-F5344CB8AC3E}">
        <p14:creationId xmlns:p14="http://schemas.microsoft.com/office/powerpoint/2010/main" val="2469638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p:cNvSpPr>
            <a:spLocks noGrp="1" noChangeArrowheads="1"/>
          </p:cNvSpPr>
          <p:nvPr>
            <p:ph type="sldNum" sz="quarter" idx="12"/>
          </p:nvPr>
        </p:nvSpPr>
        <p:spPr>
          <a:ln/>
        </p:spPr>
        <p:txBody>
          <a:bodyPr/>
          <a:lstStyle>
            <a:lvl1pPr>
              <a:defRPr/>
            </a:lvl1pPr>
          </a:lstStyle>
          <a:p>
            <a:pPr>
              <a:defRPr/>
            </a:pPr>
            <a:fld id="{0075632D-73D0-4884-87F9-99CFB702910C}" type="slidenum">
              <a:rPr lang="en-GB" altLang="en-US"/>
              <a:pPr>
                <a:defRPr/>
              </a:pPr>
              <a:t>‹#›</a:t>
            </a:fld>
            <a:endParaRPr lang="en-GB" altLang="en-US"/>
          </a:p>
        </p:txBody>
      </p:sp>
    </p:spTree>
    <p:extLst>
      <p:ext uri="{BB962C8B-B14F-4D97-AF65-F5344CB8AC3E}">
        <p14:creationId xmlns:p14="http://schemas.microsoft.com/office/powerpoint/2010/main" val="1158248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p:cNvSpPr>
            <a:spLocks noGrp="1" noChangeArrowheads="1"/>
          </p:cNvSpPr>
          <p:nvPr>
            <p:ph type="sldNum" sz="quarter" idx="12"/>
          </p:nvPr>
        </p:nvSpPr>
        <p:spPr>
          <a:ln/>
        </p:spPr>
        <p:txBody>
          <a:bodyPr/>
          <a:lstStyle>
            <a:lvl1pPr>
              <a:defRPr/>
            </a:lvl1pPr>
          </a:lstStyle>
          <a:p>
            <a:pPr>
              <a:defRPr/>
            </a:pPr>
            <a:fld id="{0BC87871-FCF3-42D0-B2DD-ADDE8F86CD6F}" type="slidenum">
              <a:rPr lang="en-GB" altLang="en-US"/>
              <a:pPr>
                <a:defRPr/>
              </a:pPr>
              <a:t>‹#›</a:t>
            </a:fld>
            <a:endParaRPr lang="en-GB" altLang="en-US"/>
          </a:p>
        </p:txBody>
      </p:sp>
    </p:spTree>
    <p:extLst>
      <p:ext uri="{BB962C8B-B14F-4D97-AF65-F5344CB8AC3E}">
        <p14:creationId xmlns:p14="http://schemas.microsoft.com/office/powerpoint/2010/main" val="2982046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9F3D81C6-8851-470E-8D61-E7F007C83282}" type="slidenum">
              <a:rPr lang="en-GB" altLang="en-US"/>
              <a:pPr>
                <a:defRPr/>
              </a:pPr>
              <a:t>‹#›</a:t>
            </a:fld>
            <a:endParaRPr lang="en-GB" altLang="en-US"/>
          </a:p>
        </p:txBody>
      </p:sp>
    </p:spTree>
    <p:extLst>
      <p:ext uri="{BB962C8B-B14F-4D97-AF65-F5344CB8AC3E}">
        <p14:creationId xmlns:p14="http://schemas.microsoft.com/office/powerpoint/2010/main" val="3164657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5B37D528-2834-4D40-8D7A-9BA2E92AB750}" type="slidenum">
              <a:rPr lang="en-GB" altLang="en-US"/>
              <a:pPr>
                <a:defRPr/>
              </a:pPr>
              <a:t>‹#›</a:t>
            </a:fld>
            <a:endParaRPr lang="en-GB" altLang="en-US"/>
          </a:p>
        </p:txBody>
      </p:sp>
    </p:spTree>
    <p:extLst>
      <p:ext uri="{BB962C8B-B14F-4D97-AF65-F5344CB8AC3E}">
        <p14:creationId xmlns:p14="http://schemas.microsoft.com/office/powerpoint/2010/main" val="860705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35871A70-3943-4B0F-9E57-94145F54152D}" type="slidenum">
              <a:rPr lang="en-GB" altLang="en-US"/>
              <a:pPr>
                <a:defRPr/>
              </a:pPr>
              <a:t>‹#›</a:t>
            </a:fld>
            <a:endParaRPr lang="en-GB" altLang="en-US"/>
          </a:p>
        </p:txBody>
      </p:sp>
    </p:spTree>
    <p:extLst>
      <p:ext uri="{BB962C8B-B14F-4D97-AF65-F5344CB8AC3E}">
        <p14:creationId xmlns:p14="http://schemas.microsoft.com/office/powerpoint/2010/main" val="1031438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6BA1CADE-279C-4C41-86C6-EB7DFA6ADF4D}" type="slidenum">
              <a:rPr lang="en-GB" altLang="en-US"/>
              <a:pPr>
                <a:defRPr/>
              </a:pPr>
              <a:t>‹#›</a:t>
            </a:fld>
            <a:endParaRPr lang="en-GB" altLang="en-US"/>
          </a:p>
        </p:txBody>
      </p:sp>
    </p:spTree>
    <p:extLst>
      <p:ext uri="{BB962C8B-B14F-4D97-AF65-F5344CB8AC3E}">
        <p14:creationId xmlns:p14="http://schemas.microsoft.com/office/powerpoint/2010/main" val="23669214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82E2D6D-0F4E-4E64-878F-6180CA3B25BC}" type="datetimeFigureOut">
              <a:rPr lang="en-GB"/>
              <a:pPr>
                <a:defRPr/>
              </a:pPr>
              <a:t>27/04/2018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35970BC-921A-436C-99B7-EE0A632809B4}" type="slidenum">
              <a:rPr lang="en-GB"/>
              <a:pPr>
                <a:defRPr/>
              </a:pPr>
              <a:t>‹#›</a:t>
            </a:fld>
            <a:endParaRPr lang="en-GB"/>
          </a:p>
        </p:txBody>
      </p:sp>
    </p:spTree>
    <p:extLst>
      <p:ext uri="{BB962C8B-B14F-4D97-AF65-F5344CB8AC3E}">
        <p14:creationId xmlns:p14="http://schemas.microsoft.com/office/powerpoint/2010/main" val="3234959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601922A-9016-480F-B225-3AA12DE6286F}" type="datetimeFigureOut">
              <a:rPr lang="en-GB"/>
              <a:pPr>
                <a:defRPr/>
              </a:pPr>
              <a:t>27/04/2018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83467225-C4BF-43A1-ABEF-B8D4C20019AA}" type="slidenum">
              <a:rPr lang="en-GB"/>
              <a:pPr>
                <a:defRPr/>
              </a:pPr>
              <a:t>‹#›</a:t>
            </a:fld>
            <a:endParaRPr lang="en-GB"/>
          </a:p>
        </p:txBody>
      </p:sp>
    </p:spTree>
    <p:extLst>
      <p:ext uri="{BB962C8B-B14F-4D97-AF65-F5344CB8AC3E}">
        <p14:creationId xmlns:p14="http://schemas.microsoft.com/office/powerpoint/2010/main" val="28844474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9832B8A-9BD5-4FBA-AE34-49381419A405}" type="datetimeFigureOut">
              <a:rPr lang="en-GB"/>
              <a:pPr>
                <a:defRPr/>
              </a:pPr>
              <a:t>27/04/2018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EA1673B-6FB0-4010-A60F-D96AFB7DBD85}" type="slidenum">
              <a:rPr lang="en-GB"/>
              <a:pPr>
                <a:defRPr/>
              </a:pPr>
              <a:t>‹#›</a:t>
            </a:fld>
            <a:endParaRPr lang="en-GB"/>
          </a:p>
        </p:txBody>
      </p:sp>
    </p:spTree>
    <p:extLst>
      <p:ext uri="{BB962C8B-B14F-4D97-AF65-F5344CB8AC3E}">
        <p14:creationId xmlns:p14="http://schemas.microsoft.com/office/powerpoint/2010/main" val="29524014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8BC5DDBE-9C79-4AEF-8BE3-F8FDF938A4E1}" type="datetimeFigureOut">
              <a:rPr lang="en-GB"/>
              <a:pPr>
                <a:defRPr/>
              </a:pPr>
              <a:t>27/04/2018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14F2812E-5017-4602-B00E-F67BBF1B11C8}" type="slidenum">
              <a:rPr lang="en-GB"/>
              <a:pPr>
                <a:defRPr/>
              </a:pPr>
              <a:t>‹#›</a:t>
            </a:fld>
            <a:endParaRPr lang="en-GB"/>
          </a:p>
        </p:txBody>
      </p:sp>
    </p:spTree>
    <p:extLst>
      <p:ext uri="{BB962C8B-B14F-4D97-AF65-F5344CB8AC3E}">
        <p14:creationId xmlns:p14="http://schemas.microsoft.com/office/powerpoint/2010/main" val="1460451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DFF2444-3DF4-4606-AC10-DBB85100F89A}" type="datetimeFigureOut">
              <a:rPr lang="en-GB"/>
              <a:pPr>
                <a:defRPr/>
              </a:pPr>
              <a:t>27/04/2018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5216A8B-37D3-492E-99C6-0AD49D1D78CF}" type="slidenum">
              <a:rPr lang="en-GB"/>
              <a:pPr>
                <a:defRPr/>
              </a:pPr>
              <a:t>‹#›</a:t>
            </a:fld>
            <a:endParaRPr lang="en-GB"/>
          </a:p>
        </p:txBody>
      </p:sp>
    </p:spTree>
    <p:extLst>
      <p:ext uri="{BB962C8B-B14F-4D97-AF65-F5344CB8AC3E}">
        <p14:creationId xmlns:p14="http://schemas.microsoft.com/office/powerpoint/2010/main" val="517333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A211D3FC-F6F9-43CF-9E6A-845BF5C846DD}" type="datetimeFigureOut">
              <a:rPr lang="en-GB"/>
              <a:pPr>
                <a:defRPr/>
              </a:pPr>
              <a:t>27/04/2018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762A982-1D31-42BE-9C5F-06B1DFBCAA10}" type="slidenum">
              <a:rPr lang="en-GB"/>
              <a:pPr>
                <a:defRPr/>
              </a:pPr>
              <a:t>‹#›</a:t>
            </a:fld>
            <a:endParaRPr lang="en-GB"/>
          </a:p>
        </p:txBody>
      </p:sp>
    </p:spTree>
    <p:extLst>
      <p:ext uri="{BB962C8B-B14F-4D97-AF65-F5344CB8AC3E}">
        <p14:creationId xmlns:p14="http://schemas.microsoft.com/office/powerpoint/2010/main" val="5986511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97F05FC8-1D54-443D-A136-1F8DBBF7F9E6}" type="datetimeFigureOut">
              <a:rPr lang="en-GB"/>
              <a:pPr>
                <a:defRPr/>
              </a:pPr>
              <a:t>27/04/2018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E687A4CE-4B63-4EBC-A059-FEA63E30F8DF}" type="slidenum">
              <a:rPr lang="en-GB"/>
              <a:pPr>
                <a:defRPr/>
              </a:pPr>
              <a:t>‹#›</a:t>
            </a:fld>
            <a:endParaRPr lang="en-GB"/>
          </a:p>
        </p:txBody>
      </p:sp>
    </p:spTree>
    <p:extLst>
      <p:ext uri="{BB962C8B-B14F-4D97-AF65-F5344CB8AC3E}">
        <p14:creationId xmlns:p14="http://schemas.microsoft.com/office/powerpoint/2010/main" val="25956481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E9ACEF4C-EDBF-405A-82D0-BF74B201EAFA}" type="datetimeFigureOut">
              <a:rPr lang="en-GB"/>
              <a:pPr>
                <a:defRPr/>
              </a:pPr>
              <a:t>27/04/2018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439FAFF-2635-4872-A803-BC5FF3D79C13}" type="slidenum">
              <a:rPr lang="en-GB"/>
              <a:pPr>
                <a:defRPr/>
              </a:pPr>
              <a:t>‹#›</a:t>
            </a:fld>
            <a:endParaRPr lang="en-GB"/>
          </a:p>
        </p:txBody>
      </p:sp>
    </p:spTree>
    <p:extLst>
      <p:ext uri="{BB962C8B-B14F-4D97-AF65-F5344CB8AC3E}">
        <p14:creationId xmlns:p14="http://schemas.microsoft.com/office/powerpoint/2010/main" val="11604798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F15FC547-EAB7-45CE-AACE-EBAB2469972F}" type="datetimeFigureOut">
              <a:rPr lang="en-GB"/>
              <a:pPr>
                <a:defRPr/>
              </a:pPr>
              <a:t>27/04/2018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9BE69778-855A-4279-BABD-EF6664045E03}" type="slidenum">
              <a:rPr lang="en-GB"/>
              <a:pPr>
                <a:defRPr/>
              </a:pPr>
              <a:t>‹#›</a:t>
            </a:fld>
            <a:endParaRPr lang="en-GB"/>
          </a:p>
        </p:txBody>
      </p:sp>
    </p:spTree>
    <p:extLst>
      <p:ext uri="{BB962C8B-B14F-4D97-AF65-F5344CB8AC3E}">
        <p14:creationId xmlns:p14="http://schemas.microsoft.com/office/powerpoint/2010/main" val="29928633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5B915118-910D-42A8-BDA0-BBB102DF2150}" type="datetimeFigureOut">
              <a:rPr lang="en-GB"/>
              <a:pPr>
                <a:defRPr/>
              </a:pPr>
              <a:t>27/04/2018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E0A9957-77DB-4A52-92E1-370D20FFBABB}" type="slidenum">
              <a:rPr lang="en-GB"/>
              <a:pPr>
                <a:defRPr/>
              </a:pPr>
              <a:t>‹#›</a:t>
            </a:fld>
            <a:endParaRPr lang="en-GB"/>
          </a:p>
        </p:txBody>
      </p:sp>
    </p:spTree>
    <p:extLst>
      <p:ext uri="{BB962C8B-B14F-4D97-AF65-F5344CB8AC3E}">
        <p14:creationId xmlns:p14="http://schemas.microsoft.com/office/powerpoint/2010/main" val="22634600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CFE10763-C9F3-4BF4-B951-5C5DC2F55B9D}" type="datetimeFigureOut">
              <a:rPr lang="en-GB"/>
              <a:pPr>
                <a:defRPr/>
              </a:pPr>
              <a:t>27/04/2018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8F3B852-ED5F-421B-996F-E9FA34AAE935}" type="slidenum">
              <a:rPr lang="en-GB"/>
              <a:pPr>
                <a:defRPr/>
              </a:pPr>
              <a:t>‹#›</a:t>
            </a:fld>
            <a:endParaRPr lang="en-GB"/>
          </a:p>
        </p:txBody>
      </p:sp>
    </p:spTree>
    <p:extLst>
      <p:ext uri="{BB962C8B-B14F-4D97-AF65-F5344CB8AC3E}">
        <p14:creationId xmlns:p14="http://schemas.microsoft.com/office/powerpoint/2010/main" val="2713550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atin typeface="Arial" pitchFamily="34" charset="0"/>
                <a:cs typeface="+mn-cs"/>
              </a:defRPr>
            </a:lvl1pPr>
          </a:lstStyle>
          <a:p>
            <a:pPr>
              <a:defRPr/>
            </a:pPr>
            <a:endParaRPr lang="en-GB" alt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atin typeface="Arial" pitchFamily="34" charset="0"/>
                <a:cs typeface="+mn-cs"/>
              </a:defRPr>
            </a:lvl1pPr>
          </a:lstStyle>
          <a:p>
            <a:pPr>
              <a:defRPr/>
            </a:pPr>
            <a:endParaRPr lang="en-GB" alt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37438706-0C25-4ECA-927B-80F2E82A29A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12A5605A-9F98-4DD8-9CB1-8DBF93D1F8D7}" type="datetimeFigureOut">
              <a:rPr lang="en-GB"/>
              <a:pPr>
                <a:defRPr/>
              </a:pPr>
              <a:t>27/04/2018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prstClr val="black">
                    <a:tint val="75000"/>
                  </a:prstClr>
                </a:solidFill>
                <a:latin typeface="Myriad Pro"/>
                <a:cs typeface="+mn-cs"/>
              </a:defRPr>
            </a:lvl1pPr>
          </a:lstStyle>
          <a:p>
            <a:pPr>
              <a:defRPr/>
            </a:pPr>
            <a:fld id="{2C4B5BA0-AD30-48D8-B912-611CEE14FACA}" type="slidenum">
              <a:rPr lang="en-GB"/>
              <a:pPr>
                <a:defRPr/>
              </a:pPr>
              <a:t>‹#›</a:t>
            </a:fld>
            <a:endParaRPr lang="en-GB" dirty="0"/>
          </a:p>
        </p:txBody>
      </p:sp>
    </p:spTree>
    <p:extLst>
      <p:ext uri="{BB962C8B-B14F-4D97-AF65-F5344CB8AC3E}">
        <p14:creationId xmlns:p14="http://schemas.microsoft.com/office/powerpoint/2010/main" val="354514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title" idx="4294967295"/>
          </p:nvPr>
        </p:nvSpPr>
        <p:spPr>
          <a:xfrm>
            <a:off x="827088" y="1196974"/>
            <a:ext cx="7705725" cy="4824313"/>
          </a:xfrm>
        </p:spPr>
        <p:txBody>
          <a:bodyPr rtlCol="0">
            <a:normAutofit fontScale="90000"/>
          </a:bodyPr>
          <a:lstStyle/>
          <a:p>
            <a:pPr eaLnBrk="1" fontAlgn="auto" hangingPunct="1">
              <a:spcAft>
                <a:spcPts val="0"/>
              </a:spcAft>
              <a:defRPr/>
            </a:pPr>
            <a:r>
              <a:rPr lang="cy-GB" altLang="cy-GB" sz="3600" dirty="0" smtClean="0">
                <a:solidFill>
                  <a:schemeClr val="accent2">
                    <a:lumMod val="20000"/>
                    <a:lumOff val="80000"/>
                  </a:schemeClr>
                </a:solidFill>
                <a:latin typeface="Lucida Sans" pitchFamily="34" charset="0"/>
              </a:rPr>
              <a:t/>
            </a:r>
            <a:br>
              <a:rPr lang="cy-GB" altLang="cy-GB" sz="3600" dirty="0" smtClean="0">
                <a:solidFill>
                  <a:schemeClr val="accent2">
                    <a:lumMod val="20000"/>
                    <a:lumOff val="80000"/>
                  </a:schemeClr>
                </a:solidFill>
                <a:latin typeface="Lucida Sans" pitchFamily="34" charset="0"/>
              </a:rPr>
            </a:br>
            <a:r>
              <a:rPr lang="cy-GB" altLang="cy-GB" sz="3600" dirty="0">
                <a:solidFill>
                  <a:schemeClr val="accent2">
                    <a:lumMod val="20000"/>
                    <a:lumOff val="80000"/>
                  </a:schemeClr>
                </a:solidFill>
                <a:latin typeface="Lucida Sans" pitchFamily="34" charset="0"/>
              </a:rPr>
              <a:t/>
            </a:r>
            <a:br>
              <a:rPr lang="cy-GB" altLang="cy-GB" sz="3600" dirty="0">
                <a:solidFill>
                  <a:schemeClr val="accent2">
                    <a:lumMod val="20000"/>
                    <a:lumOff val="80000"/>
                  </a:schemeClr>
                </a:solidFill>
                <a:latin typeface="Lucida Sans" pitchFamily="34" charset="0"/>
              </a:rPr>
            </a:br>
            <a:r>
              <a:rPr lang="cy-GB" altLang="cy-GB" sz="3600" dirty="0" smtClean="0">
                <a:solidFill>
                  <a:schemeClr val="accent2">
                    <a:lumMod val="20000"/>
                    <a:lumOff val="80000"/>
                  </a:schemeClr>
                </a:solidFill>
                <a:latin typeface="Lucida Sans" pitchFamily="34" charset="0"/>
              </a:rPr>
              <a:t/>
            </a:r>
            <a:br>
              <a:rPr lang="cy-GB" altLang="cy-GB" sz="3600" dirty="0" smtClean="0">
                <a:solidFill>
                  <a:schemeClr val="accent2">
                    <a:lumMod val="20000"/>
                    <a:lumOff val="80000"/>
                  </a:schemeClr>
                </a:solidFill>
                <a:latin typeface="Lucida Sans" pitchFamily="34" charset="0"/>
              </a:rPr>
            </a:br>
            <a:r>
              <a:rPr lang="cy-GB" altLang="cy-GB" sz="3600" dirty="0">
                <a:solidFill>
                  <a:schemeClr val="accent2">
                    <a:lumMod val="20000"/>
                    <a:lumOff val="80000"/>
                  </a:schemeClr>
                </a:solidFill>
                <a:latin typeface="Lucida Sans" pitchFamily="34" charset="0"/>
              </a:rPr>
              <a:t/>
            </a:r>
            <a:br>
              <a:rPr lang="cy-GB" altLang="cy-GB" sz="3600" dirty="0">
                <a:solidFill>
                  <a:schemeClr val="accent2">
                    <a:lumMod val="20000"/>
                    <a:lumOff val="80000"/>
                  </a:schemeClr>
                </a:solidFill>
                <a:latin typeface="Lucida Sans" pitchFamily="34" charset="0"/>
              </a:rPr>
            </a:br>
            <a:r>
              <a:rPr lang="cy-GB" altLang="cy-GB" sz="3600" dirty="0" smtClean="0">
                <a:solidFill>
                  <a:schemeClr val="accent2">
                    <a:lumMod val="20000"/>
                    <a:lumOff val="80000"/>
                  </a:schemeClr>
                </a:solidFill>
                <a:latin typeface="Lucida Sans" pitchFamily="34" charset="0"/>
              </a:rPr>
              <a:t/>
            </a:r>
            <a:br>
              <a:rPr lang="cy-GB" altLang="cy-GB" sz="3600" dirty="0" smtClean="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Alergeddau</a:t>
            </a:r>
            <a:br>
              <a:rPr lang="cy-GB" altLang="cy-GB" dirty="0" smtClean="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i="1" dirty="0" smtClean="0">
                <a:solidFill>
                  <a:schemeClr val="accent2">
                    <a:lumMod val="20000"/>
                    <a:lumOff val="80000"/>
                  </a:schemeClr>
                </a:solidFill>
                <a:latin typeface="Lucida Sans" pitchFamily="34" charset="0"/>
              </a:rPr>
              <a:t>Allergies</a:t>
            </a: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dirty="0">
                <a:solidFill>
                  <a:schemeClr val="accent2">
                    <a:lumMod val="20000"/>
                    <a:lumOff val="80000"/>
                  </a:schemeClr>
                </a:solidFill>
                <a:latin typeface="Lucida Sans" pitchFamily="34" charset="0"/>
              </a:rPr>
              <a:t/>
            </a:r>
            <a:br>
              <a:rPr lang="cy-GB" altLang="cy-GB" dirty="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endParaRPr lang="cy-GB" altLang="cy-GB"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body" sz="half" idx="4294967295"/>
          </p:nvPr>
        </p:nvSpPr>
        <p:spPr>
          <a:xfrm>
            <a:off x="358775" y="2924175"/>
            <a:ext cx="4171950" cy="2668588"/>
          </a:xfrm>
        </p:spPr>
        <p:txBody>
          <a:bodyPr rtlCol="0">
            <a:normAutofit/>
          </a:bodyPr>
          <a:lstStyle/>
          <a:p>
            <a:pPr eaLnBrk="1" fontAlgn="auto" hangingPunct="1">
              <a:spcAft>
                <a:spcPts val="0"/>
              </a:spcAft>
              <a:buFontTx/>
              <a:buNone/>
              <a:defRPr/>
            </a:pPr>
            <a:endParaRPr lang="cy-GB" altLang="cy-GB" sz="2000" dirty="0" smtClean="0">
              <a:latin typeface="Lucida Sans" pitchFamily="34" charset="0"/>
            </a:endParaRPr>
          </a:p>
          <a:p>
            <a:pPr eaLnBrk="1" fontAlgn="auto" hangingPunct="1">
              <a:spcAft>
                <a:spcPts val="0"/>
              </a:spcAft>
              <a:buFontTx/>
              <a:buNone/>
              <a:defRPr/>
            </a:pPr>
            <a:endParaRPr lang="cy-GB" altLang="cy-GB" sz="2800"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a:solidFill>
                <a:schemeClr val="accent2">
                  <a:lumMod val="20000"/>
                  <a:lumOff val="80000"/>
                </a:schemeClr>
              </a:solidFill>
              <a:latin typeface="Lucida Sans" pitchFamily="34" charset="0"/>
            </a:endParaRPr>
          </a:p>
        </p:txBody>
      </p:sp>
      <p:sp>
        <p:nvSpPr>
          <p:cNvPr id="4100" name="Rectangle 5"/>
          <p:cNvSpPr>
            <a:spLocks noGrp="1" noChangeArrowheads="1"/>
          </p:cNvSpPr>
          <p:nvPr>
            <p:ph type="body" sz="half" idx="4294967295"/>
          </p:nvPr>
        </p:nvSpPr>
        <p:spPr>
          <a:xfrm>
            <a:off x="4572000" y="3284538"/>
            <a:ext cx="3810000" cy="2308225"/>
          </a:xfrm>
        </p:spPr>
        <p:txBody>
          <a:bodyPr rtlCol="0">
            <a:normAutofit/>
          </a:bodyPr>
          <a:lstStyle/>
          <a:p>
            <a:pPr eaLnBrk="1" fontAlgn="auto" hangingPunct="1">
              <a:spcAft>
                <a:spcPts val="0"/>
              </a:spcAft>
              <a:buFontTx/>
              <a:buNone/>
              <a:defRPr/>
            </a:pPr>
            <a:endParaRPr lang="cy-GB" altLang="cy-GB" sz="2800" i="1"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i="1"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i="1" dirty="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smtClean="0">
              <a:latin typeface="Lucida Sans" pitchFamily="34" charset="0"/>
            </a:endParaRPr>
          </a:p>
          <a:p>
            <a:pPr eaLnBrk="1" fontAlgn="auto" hangingPunct="1">
              <a:spcAft>
                <a:spcPts val="0"/>
              </a:spcAft>
              <a:buFontTx/>
              <a:buNone/>
              <a:defRPr/>
            </a:pPr>
            <a:endParaRPr lang="cy-GB" altLang="cy-GB" dirty="0" smtClean="0">
              <a:latin typeface="Lucida Sans" pitchFamily="34" charset="0"/>
            </a:endParaRPr>
          </a:p>
        </p:txBody>
      </p:sp>
    </p:spTree>
    <p:extLst>
      <p:ext uri="{BB962C8B-B14F-4D97-AF65-F5344CB8AC3E}">
        <p14:creationId xmlns:p14="http://schemas.microsoft.com/office/powerpoint/2010/main" val="1762461371"/>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Alergeddau</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Allergies</a:t>
            </a:r>
            <a:endParaRPr lang="cy-GB" sz="2400" dirty="0">
              <a:solidFill>
                <a:srgbClr val="0000FF"/>
              </a:solidFill>
              <a:latin typeface="Lucida Sans" panose="020B0602030504020204" pitchFamily="34" charset="0"/>
            </a:endParaRPr>
          </a:p>
        </p:txBody>
      </p:sp>
      <p:sp>
        <p:nvSpPr>
          <p:cNvPr id="3" name="Content Placeholder 2"/>
          <p:cNvSpPr>
            <a:spLocks noGrp="1"/>
          </p:cNvSpPr>
          <p:nvPr>
            <p:ph idx="1"/>
          </p:nvPr>
        </p:nvSpPr>
        <p:spPr/>
        <p:txBody>
          <a:bodyPr/>
          <a:lstStyle/>
          <a:p>
            <a:pPr marL="0" indent="0">
              <a:buNone/>
            </a:pPr>
            <a:r>
              <a:rPr lang="en-US" i="1" dirty="0" smtClean="0">
                <a:latin typeface="Lucida Sans" panose="020B0602030504020204" pitchFamily="34" charset="0"/>
              </a:rPr>
              <a:t>“Allergy </a:t>
            </a:r>
            <a:r>
              <a:rPr lang="en-US" i="1" dirty="0">
                <a:latin typeface="Lucida Sans" panose="020B0602030504020204" pitchFamily="34" charset="0"/>
              </a:rPr>
              <a:t>is defined as the adverse health effects that may result from a specific immune response</a:t>
            </a:r>
            <a:r>
              <a:rPr lang="en-US" i="1" dirty="0" smtClean="0">
                <a:latin typeface="Lucida Sans" panose="020B0602030504020204" pitchFamily="34" charset="0"/>
              </a:rPr>
              <a:t>.”</a:t>
            </a:r>
            <a:endParaRPr lang="en-US" i="1" dirty="0">
              <a:latin typeface="Lucida Sans" panose="020B0602030504020204" pitchFamily="34" charset="0"/>
            </a:endParaRPr>
          </a:p>
          <a:p>
            <a:pPr marL="0" indent="0">
              <a:buNone/>
            </a:pPr>
            <a:r>
              <a:rPr lang="en-US" dirty="0" smtClean="0">
                <a:latin typeface="Lucida Sans" panose="020B0602030504020204" pitchFamily="34" charset="0"/>
              </a:rPr>
              <a:t>                             </a:t>
            </a:r>
            <a:r>
              <a:rPr lang="en-US" dirty="0">
                <a:latin typeface="Lucida Sans" panose="020B0602030504020204" pitchFamily="34" charset="0"/>
              </a:rPr>
              <a:t>(</a:t>
            </a:r>
            <a:r>
              <a:rPr lang="en-US" dirty="0" err="1">
                <a:latin typeface="Lucida Sans" panose="020B0602030504020204" pitchFamily="34" charset="0"/>
              </a:rPr>
              <a:t>Buttriss</a:t>
            </a:r>
            <a:r>
              <a:rPr lang="en-US" dirty="0">
                <a:latin typeface="Lucida Sans" panose="020B0602030504020204" pitchFamily="34" charset="0"/>
              </a:rPr>
              <a:t>, 2002: 171)</a:t>
            </a:r>
          </a:p>
          <a:p>
            <a:endParaRPr lang="en-US" dirty="0"/>
          </a:p>
        </p:txBody>
      </p:sp>
    </p:spTree>
    <p:extLst>
      <p:ext uri="{BB962C8B-B14F-4D97-AF65-F5344CB8AC3E}">
        <p14:creationId xmlns:p14="http://schemas.microsoft.com/office/powerpoint/2010/main" val="317105415"/>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539552" y="332656"/>
            <a:ext cx="8208912" cy="5544592"/>
          </a:xfrm>
        </p:spPr>
      </p:pic>
    </p:spTree>
    <p:extLst>
      <p:ext uri="{BB962C8B-B14F-4D97-AF65-F5344CB8AC3E}">
        <p14:creationId xmlns:p14="http://schemas.microsoft.com/office/powerpoint/2010/main" val="3517596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Alergeddau</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Allergies</a:t>
            </a:r>
            <a:endParaRPr lang="cy-GB" sz="2400" dirty="0">
              <a:solidFill>
                <a:srgbClr val="0000FF"/>
              </a:solidFill>
              <a:latin typeface="Lucida Sans" panose="020B0602030504020204" pitchFamily="34" charset="0"/>
            </a:endParaRPr>
          </a:p>
        </p:txBody>
      </p:sp>
      <p:sp>
        <p:nvSpPr>
          <p:cNvPr id="2" name="Content Placeholder 1"/>
          <p:cNvSpPr>
            <a:spLocks noGrp="1"/>
          </p:cNvSpPr>
          <p:nvPr>
            <p:ph sz="half" idx="1"/>
          </p:nvPr>
        </p:nvSpPr>
        <p:spPr/>
        <p:txBody>
          <a:bodyPr/>
          <a:lstStyle/>
          <a:p>
            <a:r>
              <a:rPr lang="en-US" dirty="0">
                <a:latin typeface="Lucida Sans" panose="020B0602030504020204" pitchFamily="34" charset="0"/>
              </a:rPr>
              <a:t>Anoddefiad</a:t>
            </a:r>
          </a:p>
          <a:p>
            <a:r>
              <a:rPr lang="en-US" dirty="0" err="1">
                <a:latin typeface="Lucida Sans" panose="020B0602030504020204" pitchFamily="34" charset="0"/>
              </a:rPr>
              <a:t>Alergeddau</a:t>
            </a:r>
            <a:endParaRPr lang="en-US" dirty="0">
              <a:latin typeface="Lucida Sans" panose="020B0602030504020204" pitchFamily="34" charset="0"/>
            </a:endParaRPr>
          </a:p>
          <a:p>
            <a:r>
              <a:rPr lang="en-US" dirty="0" err="1">
                <a:latin typeface="Lucida Sans" panose="020B0602030504020204" pitchFamily="34" charset="0"/>
              </a:rPr>
              <a:t>Alergen</a:t>
            </a:r>
            <a:endParaRPr lang="en-US" dirty="0">
              <a:latin typeface="Lucida Sans" panose="020B0602030504020204" pitchFamily="34" charset="0"/>
            </a:endParaRPr>
          </a:p>
          <a:p>
            <a:endParaRPr lang="en-US" dirty="0"/>
          </a:p>
        </p:txBody>
      </p:sp>
      <p:sp>
        <p:nvSpPr>
          <p:cNvPr id="4" name="Content Placeholder 3"/>
          <p:cNvSpPr>
            <a:spLocks noGrp="1"/>
          </p:cNvSpPr>
          <p:nvPr>
            <p:ph sz="half" idx="2"/>
          </p:nvPr>
        </p:nvSpPr>
        <p:spPr/>
        <p:txBody>
          <a:bodyPr/>
          <a:lstStyle/>
          <a:p>
            <a:r>
              <a:rPr lang="en-US" dirty="0">
                <a:solidFill>
                  <a:srgbClr val="0000FF"/>
                </a:solidFill>
                <a:latin typeface="Lucida Sans" panose="020B0602030504020204" pitchFamily="34" charset="0"/>
              </a:rPr>
              <a:t>Intolerance </a:t>
            </a:r>
          </a:p>
          <a:p>
            <a:r>
              <a:rPr lang="en-US" dirty="0">
                <a:solidFill>
                  <a:srgbClr val="0000FF"/>
                </a:solidFill>
                <a:latin typeface="Lucida Sans" panose="020B0602030504020204" pitchFamily="34" charset="0"/>
              </a:rPr>
              <a:t>Allergies</a:t>
            </a:r>
          </a:p>
          <a:p>
            <a:r>
              <a:rPr lang="en-US" dirty="0">
                <a:solidFill>
                  <a:srgbClr val="0000FF"/>
                </a:solidFill>
                <a:latin typeface="Lucida Sans" panose="020B0602030504020204" pitchFamily="34" charset="0"/>
              </a:rPr>
              <a:t>Allergen</a:t>
            </a:r>
          </a:p>
          <a:p>
            <a:pPr marL="0" indent="0">
              <a:buNone/>
            </a:pPr>
            <a:endParaRPr lang="en-US" dirty="0"/>
          </a:p>
        </p:txBody>
      </p:sp>
    </p:spTree>
    <p:extLst>
      <p:ext uri="{BB962C8B-B14F-4D97-AF65-F5344CB8AC3E}">
        <p14:creationId xmlns:p14="http://schemas.microsoft.com/office/powerpoint/2010/main" val="638094787"/>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908050"/>
            <a:ext cx="6768926" cy="496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40468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620713"/>
            <a:ext cx="6913563" cy="5545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Symptomau</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Symptoms</a:t>
            </a:r>
            <a:endParaRPr lang="cy-GB" sz="2400" dirty="0">
              <a:solidFill>
                <a:srgbClr val="0000FF"/>
              </a:solidFill>
              <a:latin typeface="Lucida Sans" panose="020B0602030504020204" pitchFamily="34" charset="0"/>
            </a:endParaRPr>
          </a:p>
        </p:txBody>
      </p:sp>
      <p:sp>
        <p:nvSpPr>
          <p:cNvPr id="2" name="Content Placeholder 1"/>
          <p:cNvSpPr>
            <a:spLocks noGrp="1"/>
          </p:cNvSpPr>
          <p:nvPr>
            <p:ph sz="half" idx="1"/>
          </p:nvPr>
        </p:nvSpPr>
        <p:spPr/>
        <p:txBody>
          <a:bodyPr/>
          <a:lstStyle/>
          <a:p>
            <a:r>
              <a:rPr lang="en-US" dirty="0" smtClean="0">
                <a:latin typeface="Lucida Sans" panose="020B0602030504020204" pitchFamily="34" charset="0"/>
              </a:rPr>
              <a:t>brech</a:t>
            </a:r>
            <a:endParaRPr lang="en-US" dirty="0">
              <a:latin typeface="Lucida Sans" panose="020B0602030504020204" pitchFamily="34" charset="0"/>
            </a:endParaRPr>
          </a:p>
          <a:p>
            <a:r>
              <a:rPr lang="en-US" dirty="0" err="1">
                <a:latin typeface="Lucida Sans" panose="020B0602030504020204" pitchFamily="34" charset="0"/>
              </a:rPr>
              <a:t>llygaid</a:t>
            </a:r>
            <a:r>
              <a:rPr lang="en-US" dirty="0">
                <a:latin typeface="Lucida Sans" panose="020B0602030504020204" pitchFamily="34" charset="0"/>
              </a:rPr>
              <a:t> </a:t>
            </a:r>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rhedeg</a:t>
            </a:r>
            <a:r>
              <a:rPr lang="en-US" dirty="0">
                <a:latin typeface="Lucida Sans" panose="020B0602030504020204" pitchFamily="34" charset="0"/>
              </a:rPr>
              <a:t>;</a:t>
            </a:r>
          </a:p>
          <a:p>
            <a:r>
              <a:rPr lang="en-US" dirty="0" err="1">
                <a:latin typeface="Lucida Sans" panose="020B0602030504020204" pitchFamily="34" charset="0"/>
              </a:rPr>
              <a:t>trwyn</a:t>
            </a:r>
            <a:r>
              <a:rPr lang="en-US" dirty="0">
                <a:latin typeface="Lucida Sans" panose="020B0602030504020204" pitchFamily="34" charset="0"/>
              </a:rPr>
              <a:t> </a:t>
            </a:r>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rhedeg</a:t>
            </a:r>
            <a:r>
              <a:rPr lang="en-US" dirty="0">
                <a:latin typeface="Lucida Sans" panose="020B0602030504020204" pitchFamily="34" charset="0"/>
              </a:rPr>
              <a:t>;</a:t>
            </a:r>
          </a:p>
          <a:p>
            <a:r>
              <a:rPr lang="en-US" dirty="0" err="1">
                <a:latin typeface="Lucida Sans" panose="020B0602030504020204" pitchFamily="34" charset="0"/>
              </a:rPr>
              <a:t>anodd</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anadlu</a:t>
            </a:r>
            <a:r>
              <a:rPr lang="en-US" dirty="0">
                <a:latin typeface="Lucida Sans" panose="020B0602030504020204" pitchFamily="34" charset="0"/>
              </a:rPr>
              <a:t>;</a:t>
            </a:r>
          </a:p>
          <a:p>
            <a:r>
              <a:rPr lang="en-US" dirty="0" err="1">
                <a:latin typeface="Lucida Sans" panose="020B0602030504020204" pitchFamily="34" charset="0"/>
              </a:rPr>
              <a:t>chwydu</a:t>
            </a:r>
            <a:r>
              <a:rPr lang="en-US" dirty="0">
                <a:latin typeface="Lucida Sans" panose="020B0602030504020204" pitchFamily="34" charset="0"/>
              </a:rPr>
              <a:t>;</a:t>
            </a:r>
          </a:p>
          <a:p>
            <a:r>
              <a:rPr lang="en-US" dirty="0" err="1">
                <a:latin typeface="Lucida Sans" panose="020B0602030504020204" pitchFamily="34" charset="0"/>
              </a:rPr>
              <a:t>newid</a:t>
            </a:r>
            <a:r>
              <a:rPr lang="en-US" dirty="0">
                <a:latin typeface="Lucida Sans" panose="020B0602030504020204" pitchFamily="34" charset="0"/>
              </a:rPr>
              <a:t> </a:t>
            </a:r>
            <a:r>
              <a:rPr lang="en-US" dirty="0" err="1">
                <a:latin typeface="Lucida Sans" panose="020B0602030504020204" pitchFamily="34" charset="0"/>
              </a:rPr>
              <a:t>mewn</a:t>
            </a:r>
            <a:r>
              <a:rPr lang="en-US" dirty="0">
                <a:latin typeface="Lucida Sans" panose="020B0602030504020204" pitchFamily="34" charset="0"/>
              </a:rPr>
              <a:t> </a:t>
            </a:r>
            <a:r>
              <a:rPr lang="en-US" dirty="0" err="1">
                <a:latin typeface="Lucida Sans" panose="020B0602030504020204" pitchFamily="34" charset="0"/>
              </a:rPr>
              <a:t>ymddygiad</a:t>
            </a:r>
            <a:r>
              <a:rPr lang="en-US" dirty="0">
                <a:latin typeface="Lucida Sans" panose="020B0602030504020204" pitchFamily="34" charset="0"/>
              </a:rPr>
              <a:t>.</a:t>
            </a:r>
          </a:p>
          <a:p>
            <a:endParaRPr lang="en-US" dirty="0"/>
          </a:p>
        </p:txBody>
      </p:sp>
      <p:sp>
        <p:nvSpPr>
          <p:cNvPr id="4" name="Content Placeholder 3"/>
          <p:cNvSpPr>
            <a:spLocks noGrp="1"/>
          </p:cNvSpPr>
          <p:nvPr>
            <p:ph sz="half" idx="2"/>
          </p:nvPr>
        </p:nvSpPr>
        <p:spPr/>
        <p:txBody>
          <a:bodyPr/>
          <a:lstStyle/>
          <a:p>
            <a:r>
              <a:rPr lang="en-US" dirty="0" smtClean="0">
                <a:solidFill>
                  <a:srgbClr val="0000FF"/>
                </a:solidFill>
                <a:latin typeface="Lucida Sans" panose="020B0602030504020204" pitchFamily="34" charset="0"/>
              </a:rPr>
              <a:t>rash</a:t>
            </a:r>
            <a:r>
              <a:rPr lang="en-US" dirty="0">
                <a:solidFill>
                  <a:srgbClr val="0000FF"/>
                </a:solidFill>
                <a:latin typeface="Lucida Sans" panose="020B0602030504020204" pitchFamily="34" charset="0"/>
              </a:rPr>
              <a:t>;</a:t>
            </a:r>
          </a:p>
          <a:p>
            <a:r>
              <a:rPr lang="en-US" dirty="0">
                <a:solidFill>
                  <a:srgbClr val="0000FF"/>
                </a:solidFill>
                <a:latin typeface="Lucida Sans" panose="020B0602030504020204" pitchFamily="34" charset="0"/>
              </a:rPr>
              <a:t>runny eyes;</a:t>
            </a:r>
          </a:p>
          <a:p>
            <a:r>
              <a:rPr lang="en-US" dirty="0">
                <a:solidFill>
                  <a:srgbClr val="0000FF"/>
                </a:solidFill>
                <a:latin typeface="Lucida Sans" panose="020B0602030504020204" pitchFamily="34" charset="0"/>
              </a:rPr>
              <a:t>runny nose;</a:t>
            </a:r>
          </a:p>
          <a:p>
            <a:r>
              <a:rPr lang="en-US" dirty="0">
                <a:solidFill>
                  <a:srgbClr val="0000FF"/>
                </a:solidFill>
                <a:latin typeface="Lucida Sans" panose="020B0602030504020204" pitchFamily="34" charset="0"/>
              </a:rPr>
              <a:t>breathing difficulties;</a:t>
            </a:r>
          </a:p>
          <a:p>
            <a:r>
              <a:rPr lang="en-US" dirty="0">
                <a:solidFill>
                  <a:srgbClr val="0000FF"/>
                </a:solidFill>
                <a:latin typeface="Lucida Sans" panose="020B0602030504020204" pitchFamily="34" charset="0"/>
              </a:rPr>
              <a:t>vomiting;</a:t>
            </a:r>
          </a:p>
          <a:p>
            <a:r>
              <a:rPr lang="en-US" dirty="0">
                <a:solidFill>
                  <a:srgbClr val="0000FF"/>
                </a:solidFill>
                <a:latin typeface="Lucida Sans" panose="020B0602030504020204" pitchFamily="34" charset="0"/>
              </a:rPr>
              <a:t>changed </a:t>
            </a:r>
            <a:r>
              <a:rPr lang="en-US" dirty="0" err="1">
                <a:solidFill>
                  <a:srgbClr val="0000FF"/>
                </a:solidFill>
                <a:latin typeface="Lucida Sans" panose="020B0602030504020204" pitchFamily="34" charset="0"/>
              </a:rPr>
              <a:t>behaviour</a:t>
            </a:r>
            <a:r>
              <a:rPr lang="en-US" dirty="0">
                <a:solidFill>
                  <a:srgbClr val="0000FF"/>
                </a:solidFill>
                <a:latin typeface="Lucida Sans" panose="020B0602030504020204" pitchFamily="34" charset="0"/>
              </a:rPr>
              <a:t>.</a:t>
            </a:r>
          </a:p>
          <a:p>
            <a:pPr marL="0" indent="0">
              <a:buNone/>
            </a:pPr>
            <a:endParaRPr lang="en-US" dirty="0"/>
          </a:p>
        </p:txBody>
      </p:sp>
    </p:spTree>
    <p:extLst>
      <p:ext uri="{BB962C8B-B14F-4D97-AF65-F5344CB8AC3E}">
        <p14:creationId xmlns:p14="http://schemas.microsoft.com/office/powerpoint/2010/main" val="4284664222"/>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6013" y="476250"/>
            <a:ext cx="6840537" cy="5832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765175"/>
            <a:ext cx="7343775" cy="5543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Symptomau</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Symptoms</a:t>
            </a:r>
            <a:endParaRPr lang="cy-GB" sz="2400" dirty="0">
              <a:solidFill>
                <a:srgbClr val="0000FF"/>
              </a:solidFill>
              <a:latin typeface="Lucida Sans" panose="020B0602030504020204" pitchFamily="34" charset="0"/>
            </a:endParaRPr>
          </a:p>
        </p:txBody>
      </p:sp>
      <p:sp>
        <p:nvSpPr>
          <p:cNvPr id="2" name="Content Placeholder 1"/>
          <p:cNvSpPr>
            <a:spLocks noGrp="1"/>
          </p:cNvSpPr>
          <p:nvPr>
            <p:ph sz="half" idx="1"/>
          </p:nvPr>
        </p:nvSpPr>
        <p:spPr/>
        <p:txBody>
          <a:bodyPr/>
          <a:lstStyle/>
          <a:p>
            <a:pPr marL="0" indent="0">
              <a:buNone/>
            </a:pPr>
            <a:r>
              <a:rPr lang="en-US" dirty="0" err="1">
                <a:latin typeface="Lucida Sans" panose="020B0602030504020204" pitchFamily="34" charset="0"/>
              </a:rPr>
              <a:t>Ymatebion</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sylweddau</a:t>
            </a:r>
            <a:r>
              <a:rPr lang="en-US" dirty="0">
                <a:latin typeface="Lucida Sans" panose="020B0602030504020204" pitchFamily="34" charset="0"/>
              </a:rPr>
              <a:t>:</a:t>
            </a:r>
          </a:p>
          <a:p>
            <a:r>
              <a:rPr lang="en-US" dirty="0" err="1">
                <a:latin typeface="Lucida Sans" panose="020B0602030504020204" pitchFamily="34" charset="0"/>
              </a:rPr>
              <a:t>tynnu</a:t>
            </a:r>
            <a:r>
              <a:rPr lang="en-US" dirty="0">
                <a:latin typeface="Lucida Sans" panose="020B0602030504020204" pitchFamily="34" charset="0"/>
              </a:rPr>
              <a:t> </a:t>
            </a:r>
            <a:r>
              <a:rPr lang="en-US" dirty="0" err="1">
                <a:latin typeface="Lucida Sans" panose="020B0602030504020204" pitchFamily="34" charset="0"/>
              </a:rPr>
              <a:t>anadl</a:t>
            </a:r>
            <a:endParaRPr lang="en-US" dirty="0">
              <a:latin typeface="Lucida Sans" panose="020B0602030504020204" pitchFamily="34" charset="0"/>
            </a:endParaRPr>
          </a:p>
          <a:p>
            <a:r>
              <a:rPr lang="en-US" dirty="0" err="1">
                <a:latin typeface="Lucida Sans" panose="020B0602030504020204" pitchFamily="34" charset="0"/>
              </a:rPr>
              <a:t>cyffwrdd</a:t>
            </a:r>
            <a:r>
              <a:rPr lang="en-US" dirty="0">
                <a:latin typeface="Lucida Sans" panose="020B0602030504020204" pitchFamily="34" charset="0"/>
              </a:rPr>
              <a:t>;</a:t>
            </a:r>
          </a:p>
          <a:p>
            <a:r>
              <a:rPr lang="en-US" dirty="0" err="1">
                <a:latin typeface="Lucida Sans" panose="020B0602030504020204" pitchFamily="34" charset="0"/>
              </a:rPr>
              <a:t>bwytawyd</a:t>
            </a:r>
            <a:r>
              <a:rPr lang="en-US" dirty="0">
                <a:latin typeface="Lucida Sans" panose="020B0602030504020204" pitchFamily="34" charset="0"/>
              </a:rPr>
              <a:t>.</a:t>
            </a:r>
          </a:p>
          <a:p>
            <a:endParaRPr lang="en-US" dirty="0"/>
          </a:p>
        </p:txBody>
      </p:sp>
      <p:sp>
        <p:nvSpPr>
          <p:cNvPr id="4" name="Content Placeholder 3"/>
          <p:cNvSpPr>
            <a:spLocks noGrp="1"/>
          </p:cNvSpPr>
          <p:nvPr>
            <p:ph sz="half" idx="2"/>
          </p:nvPr>
        </p:nvSpPr>
        <p:spPr/>
        <p:txBody>
          <a:bodyPr/>
          <a:lstStyle/>
          <a:p>
            <a:pPr marL="0" indent="0">
              <a:buNone/>
            </a:pPr>
            <a:r>
              <a:rPr lang="en-US" dirty="0">
                <a:solidFill>
                  <a:srgbClr val="0000FF"/>
                </a:solidFill>
                <a:latin typeface="Lucida Sans" panose="020B0602030504020204" pitchFamily="34" charset="0"/>
              </a:rPr>
              <a:t>Reactions to substances:</a:t>
            </a:r>
          </a:p>
          <a:p>
            <a:r>
              <a:rPr lang="en-US" dirty="0">
                <a:solidFill>
                  <a:srgbClr val="0000FF"/>
                </a:solidFill>
                <a:latin typeface="Lucida Sans" panose="020B0602030504020204" pitchFamily="34" charset="0"/>
              </a:rPr>
              <a:t>inhaled;</a:t>
            </a:r>
          </a:p>
          <a:p>
            <a:r>
              <a:rPr lang="en-US" dirty="0">
                <a:solidFill>
                  <a:srgbClr val="0000FF"/>
                </a:solidFill>
                <a:latin typeface="Lucida Sans" panose="020B0602030504020204" pitchFamily="34" charset="0"/>
              </a:rPr>
              <a:t>touched;</a:t>
            </a:r>
          </a:p>
          <a:p>
            <a:r>
              <a:rPr lang="en-US" dirty="0">
                <a:solidFill>
                  <a:srgbClr val="0000FF"/>
                </a:solidFill>
                <a:latin typeface="Lucida Sans" panose="020B0602030504020204" pitchFamily="34" charset="0"/>
              </a:rPr>
              <a:t>eaten.</a:t>
            </a:r>
          </a:p>
          <a:p>
            <a:pPr marL="0" indent="0">
              <a:buNone/>
            </a:pPr>
            <a:endParaRPr lang="en-US" dirty="0"/>
          </a:p>
        </p:txBody>
      </p:sp>
    </p:spTree>
    <p:extLst>
      <p:ext uri="{BB962C8B-B14F-4D97-AF65-F5344CB8AC3E}">
        <p14:creationId xmlns:p14="http://schemas.microsoft.com/office/powerpoint/2010/main" val="4169131265"/>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Symptomau</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Symptoms</a:t>
            </a:r>
            <a:endParaRPr lang="cy-GB" sz="2400" dirty="0">
              <a:solidFill>
                <a:srgbClr val="0000FF"/>
              </a:solidFill>
              <a:latin typeface="Lucida Sans" panose="020B0602030504020204" pitchFamily="34" charset="0"/>
            </a:endParaRPr>
          </a:p>
        </p:txBody>
      </p:sp>
      <p:sp>
        <p:nvSpPr>
          <p:cNvPr id="2" name="Content Placeholder 1"/>
          <p:cNvSpPr>
            <a:spLocks noGrp="1"/>
          </p:cNvSpPr>
          <p:nvPr>
            <p:ph sz="half" idx="1"/>
          </p:nvPr>
        </p:nvSpPr>
        <p:spPr/>
        <p:txBody>
          <a:bodyPr/>
          <a:lstStyle/>
          <a:p>
            <a:pPr marL="0" indent="0">
              <a:buNone/>
            </a:pPr>
            <a:r>
              <a:rPr lang="en-US" dirty="0" err="1">
                <a:latin typeface="Lucida Sans" panose="020B0602030504020204" pitchFamily="34" charset="0"/>
              </a:rPr>
              <a:t>Ymatebion</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sylweddau</a:t>
            </a:r>
            <a:r>
              <a:rPr lang="en-US" dirty="0">
                <a:latin typeface="Lucida Sans" panose="020B0602030504020204" pitchFamily="34" charset="0"/>
              </a:rPr>
              <a:t>:</a:t>
            </a:r>
          </a:p>
          <a:p>
            <a:r>
              <a:rPr lang="en-US" dirty="0" err="1">
                <a:latin typeface="Lucida Sans" panose="020B0602030504020204" pitchFamily="34" charset="0"/>
              </a:rPr>
              <a:t>tynnu</a:t>
            </a:r>
            <a:r>
              <a:rPr lang="en-US" dirty="0">
                <a:latin typeface="Lucida Sans" panose="020B0602030504020204" pitchFamily="34" charset="0"/>
              </a:rPr>
              <a:t> </a:t>
            </a:r>
            <a:r>
              <a:rPr lang="en-US" dirty="0" err="1">
                <a:latin typeface="Lucida Sans" panose="020B0602030504020204" pitchFamily="34" charset="0"/>
              </a:rPr>
              <a:t>anadl</a:t>
            </a:r>
            <a:endParaRPr lang="en-US" dirty="0">
              <a:latin typeface="Lucida Sans" panose="020B0602030504020204" pitchFamily="34" charset="0"/>
            </a:endParaRPr>
          </a:p>
          <a:p>
            <a:r>
              <a:rPr lang="en-US" dirty="0" err="1">
                <a:latin typeface="Lucida Sans" panose="020B0602030504020204" pitchFamily="34" charset="0"/>
              </a:rPr>
              <a:t>cyffwrdd</a:t>
            </a:r>
            <a:r>
              <a:rPr lang="en-US" dirty="0">
                <a:latin typeface="Lucida Sans" panose="020B0602030504020204" pitchFamily="34" charset="0"/>
              </a:rPr>
              <a:t>;</a:t>
            </a:r>
          </a:p>
          <a:p>
            <a:r>
              <a:rPr lang="en-US" dirty="0" err="1">
                <a:latin typeface="Lucida Sans" panose="020B0602030504020204" pitchFamily="34" charset="0"/>
              </a:rPr>
              <a:t>bwytawyd</a:t>
            </a:r>
            <a:r>
              <a:rPr lang="en-US" dirty="0">
                <a:latin typeface="Lucida Sans" panose="020B0602030504020204" pitchFamily="34" charset="0"/>
              </a:rPr>
              <a:t>.</a:t>
            </a:r>
          </a:p>
          <a:p>
            <a:endParaRPr lang="en-US" dirty="0"/>
          </a:p>
        </p:txBody>
      </p:sp>
      <p:sp>
        <p:nvSpPr>
          <p:cNvPr id="4" name="Content Placeholder 3"/>
          <p:cNvSpPr>
            <a:spLocks noGrp="1"/>
          </p:cNvSpPr>
          <p:nvPr>
            <p:ph sz="half" idx="2"/>
          </p:nvPr>
        </p:nvSpPr>
        <p:spPr/>
        <p:txBody>
          <a:bodyPr/>
          <a:lstStyle/>
          <a:p>
            <a:pPr marL="0" indent="0">
              <a:buNone/>
            </a:pPr>
            <a:r>
              <a:rPr lang="en-US" dirty="0">
                <a:solidFill>
                  <a:srgbClr val="0000FF"/>
                </a:solidFill>
                <a:latin typeface="Lucida Sans" panose="020B0602030504020204" pitchFamily="34" charset="0"/>
              </a:rPr>
              <a:t>Reactions to substances:</a:t>
            </a:r>
          </a:p>
          <a:p>
            <a:r>
              <a:rPr lang="en-US" dirty="0">
                <a:solidFill>
                  <a:srgbClr val="0000FF"/>
                </a:solidFill>
                <a:latin typeface="Lucida Sans" panose="020B0602030504020204" pitchFamily="34" charset="0"/>
              </a:rPr>
              <a:t>inhaled;</a:t>
            </a:r>
          </a:p>
          <a:p>
            <a:r>
              <a:rPr lang="en-US" dirty="0">
                <a:solidFill>
                  <a:srgbClr val="0000FF"/>
                </a:solidFill>
                <a:latin typeface="Lucida Sans" panose="020B0602030504020204" pitchFamily="34" charset="0"/>
              </a:rPr>
              <a:t>touched;</a:t>
            </a:r>
          </a:p>
          <a:p>
            <a:r>
              <a:rPr lang="en-US" dirty="0">
                <a:solidFill>
                  <a:srgbClr val="0000FF"/>
                </a:solidFill>
                <a:latin typeface="Lucida Sans" panose="020B0602030504020204" pitchFamily="34" charset="0"/>
              </a:rPr>
              <a:t>eaten.</a:t>
            </a:r>
          </a:p>
          <a:p>
            <a:pPr marL="0" indent="0">
              <a:buNone/>
            </a:pPr>
            <a:endParaRPr lang="en-US" dirty="0"/>
          </a:p>
        </p:txBody>
      </p:sp>
    </p:spTree>
    <p:extLst>
      <p:ext uri="{BB962C8B-B14F-4D97-AF65-F5344CB8AC3E}">
        <p14:creationId xmlns:p14="http://schemas.microsoft.com/office/powerpoint/2010/main" val="607653275"/>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692150"/>
            <a:ext cx="6913563" cy="540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Hyfforddiant</a:t>
            </a:r>
            <a:r>
              <a:rPr lang="en-GB" sz="2400" dirty="0" smtClean="0">
                <a:latin typeface="Lucida Sans" panose="020B0602030504020204" pitchFamily="34" charset="0"/>
              </a:rPr>
              <a:t> a </a:t>
            </a:r>
            <a:r>
              <a:rPr lang="en-GB" sz="2400" dirty="0" err="1" smtClean="0">
                <a:latin typeface="Lucida Sans" panose="020B0602030504020204" pitchFamily="34" charset="0"/>
              </a:rPr>
              <a:t>Chefnogaeth</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Training and Support</a:t>
            </a:r>
            <a:endParaRPr lang="cy-GB" sz="2400" dirty="0">
              <a:solidFill>
                <a:srgbClr val="0000FF"/>
              </a:solidFill>
              <a:latin typeface="Lucida Sans" panose="020B0602030504020204" pitchFamily="34" charset="0"/>
            </a:endParaRPr>
          </a:p>
        </p:txBody>
      </p:sp>
      <p:sp>
        <p:nvSpPr>
          <p:cNvPr id="2" name="Content Placeholder 1"/>
          <p:cNvSpPr>
            <a:spLocks noGrp="1"/>
          </p:cNvSpPr>
          <p:nvPr>
            <p:ph sz="half" idx="1"/>
          </p:nvPr>
        </p:nvSpPr>
        <p:spPr/>
        <p:txBody>
          <a:bodyPr/>
          <a:lstStyle/>
          <a:p>
            <a:r>
              <a:rPr lang="en-US" dirty="0" err="1">
                <a:latin typeface="Lucida Sans" panose="020B0602030504020204" pitchFamily="34" charset="0"/>
              </a:rPr>
              <a:t>Cymorth</a:t>
            </a:r>
            <a:r>
              <a:rPr lang="en-US" dirty="0">
                <a:latin typeface="Lucida Sans" panose="020B0602030504020204" pitchFamily="34" charset="0"/>
              </a:rPr>
              <a:t> </a:t>
            </a:r>
            <a:r>
              <a:rPr lang="en-US" dirty="0" err="1">
                <a:latin typeface="Lucida Sans" panose="020B0602030504020204" pitchFamily="34" charset="0"/>
              </a:rPr>
              <a:t>Cyntaf</a:t>
            </a:r>
            <a:endParaRPr lang="en-US" dirty="0">
              <a:latin typeface="Lucida Sans" panose="020B0602030504020204" pitchFamily="34" charset="0"/>
            </a:endParaRPr>
          </a:p>
          <a:p>
            <a:r>
              <a:rPr lang="en-US" dirty="0" err="1">
                <a:latin typeface="Lucida Sans" panose="020B0602030504020204" pitchFamily="34" charset="0"/>
              </a:rPr>
              <a:t>Cymorth</a:t>
            </a:r>
            <a:r>
              <a:rPr lang="en-US" dirty="0">
                <a:latin typeface="Lucida Sans" panose="020B0602030504020204" pitchFamily="34" charset="0"/>
              </a:rPr>
              <a:t> </a:t>
            </a:r>
            <a:r>
              <a:rPr lang="en-US" dirty="0" err="1">
                <a:latin typeface="Lucida Sans" panose="020B0602030504020204" pitchFamily="34" charset="0"/>
              </a:rPr>
              <a:t>Cyntaf</a:t>
            </a:r>
            <a:r>
              <a:rPr lang="en-US" dirty="0">
                <a:latin typeface="Lucida Sans" panose="020B0602030504020204" pitchFamily="34" charset="0"/>
              </a:rPr>
              <a:t> </a:t>
            </a:r>
            <a:r>
              <a:rPr lang="en-US" dirty="0" err="1">
                <a:latin typeface="Lucida Sans" panose="020B0602030504020204" pitchFamily="34" charset="0"/>
              </a:rPr>
              <a:t>Argyfwng</a:t>
            </a:r>
            <a:endParaRPr lang="en-US" dirty="0">
              <a:latin typeface="Lucida Sans" panose="020B0602030504020204" pitchFamily="34" charset="0"/>
            </a:endParaRPr>
          </a:p>
          <a:p>
            <a:r>
              <a:rPr lang="en-US" dirty="0">
                <a:latin typeface="Lucida Sans" panose="020B0602030504020204" pitchFamily="34" charset="0"/>
              </a:rPr>
              <a:t>Offer </a:t>
            </a:r>
            <a:r>
              <a:rPr lang="en-US" dirty="0" err="1">
                <a:latin typeface="Lucida Sans" panose="020B0602030504020204" pitchFamily="34" charset="0"/>
              </a:rPr>
              <a:t>arbenigol</a:t>
            </a:r>
            <a:endParaRPr lang="en-US" dirty="0">
              <a:latin typeface="Lucida Sans" panose="020B0602030504020204" pitchFamily="34" charset="0"/>
            </a:endParaRPr>
          </a:p>
          <a:p>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gallu</a:t>
            </a:r>
            <a:r>
              <a:rPr lang="en-US" dirty="0">
                <a:latin typeface="Lucida Sans" panose="020B0602030504020204" pitchFamily="34" charset="0"/>
              </a:rPr>
              <a:t> </a:t>
            </a:r>
            <a:r>
              <a:rPr lang="en-US" dirty="0" err="1">
                <a:latin typeface="Lucida Sans" panose="020B0602030504020204" pitchFamily="34" charset="0"/>
              </a:rPr>
              <a:t>adnabod</a:t>
            </a:r>
            <a:r>
              <a:rPr lang="en-US" dirty="0">
                <a:latin typeface="Lucida Sans" panose="020B0602030504020204" pitchFamily="34" charset="0"/>
              </a:rPr>
              <a:t> </a:t>
            </a:r>
            <a:r>
              <a:rPr lang="en-US" dirty="0" err="1">
                <a:latin typeface="Lucida Sans" panose="020B0602030504020204" pitchFamily="34" charset="0"/>
              </a:rPr>
              <a:t>symptomau</a:t>
            </a:r>
            <a:endParaRPr lang="en-US" dirty="0">
              <a:latin typeface="Lucida Sans" panose="020B0602030504020204" pitchFamily="34" charset="0"/>
            </a:endParaRPr>
          </a:p>
          <a:p>
            <a:r>
              <a:rPr lang="en-US" dirty="0" err="1">
                <a:latin typeface="Lucida Sans" panose="020B0602030504020204" pitchFamily="34" charset="0"/>
              </a:rPr>
              <a:t>Cyfathrebu</a:t>
            </a:r>
            <a:endParaRPr lang="en-US"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00FF"/>
                </a:solidFill>
                <a:latin typeface="Lucida Sans" panose="020B0602030504020204" pitchFamily="34" charset="0"/>
              </a:rPr>
              <a:t>First Aid</a:t>
            </a:r>
          </a:p>
          <a:p>
            <a:r>
              <a:rPr lang="en-GB" dirty="0" smtClean="0">
                <a:solidFill>
                  <a:srgbClr val="0000FF"/>
                </a:solidFill>
                <a:latin typeface="Lucida Sans" panose="020B0602030504020204" pitchFamily="34" charset="0"/>
              </a:rPr>
              <a:t>Emergency First Aid</a:t>
            </a:r>
          </a:p>
          <a:p>
            <a:r>
              <a:rPr lang="en-GB" dirty="0" smtClean="0">
                <a:solidFill>
                  <a:srgbClr val="0000FF"/>
                </a:solidFill>
                <a:latin typeface="Lucida Sans" panose="020B0602030504020204" pitchFamily="34" charset="0"/>
              </a:rPr>
              <a:t>Specialist equipment</a:t>
            </a:r>
          </a:p>
          <a:p>
            <a:r>
              <a:rPr lang="en-GB" dirty="0" smtClean="0">
                <a:solidFill>
                  <a:srgbClr val="0000FF"/>
                </a:solidFill>
                <a:latin typeface="Lucida Sans" panose="020B0602030504020204" pitchFamily="34" charset="0"/>
              </a:rPr>
              <a:t>Able to recognise symptoms</a:t>
            </a:r>
          </a:p>
          <a:p>
            <a:r>
              <a:rPr lang="en-GB" dirty="0" smtClean="0">
                <a:solidFill>
                  <a:srgbClr val="0000FF"/>
                </a:solidFill>
                <a:latin typeface="Lucida Sans" panose="020B0602030504020204" pitchFamily="34" charset="0"/>
              </a:rPr>
              <a:t>Communication</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324211231"/>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Default Design">
  <a:themeElements>
    <a:clrScheme name="Default Design 13">
      <a:dk1>
        <a:srgbClr val="000000"/>
      </a:dk1>
      <a:lt1>
        <a:srgbClr val="FFFFCC"/>
      </a:lt1>
      <a:dk2>
        <a:srgbClr val="000000"/>
      </a:dk2>
      <a:lt2>
        <a:srgbClr val="808080"/>
      </a:lt2>
      <a:accent1>
        <a:srgbClr val="BBE0E3"/>
      </a:accent1>
      <a:accent2>
        <a:srgbClr val="333399"/>
      </a:accent2>
      <a:accent3>
        <a:srgbClr val="FFFFE2"/>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00000"/>
        </a:dk1>
        <a:lt1>
          <a:srgbClr val="FFFFCC"/>
        </a:lt1>
        <a:dk2>
          <a:srgbClr val="000000"/>
        </a:dk2>
        <a:lt2>
          <a:srgbClr val="808080"/>
        </a:lt2>
        <a:accent1>
          <a:srgbClr val="BBE0E3"/>
        </a:accent1>
        <a:accent2>
          <a:srgbClr val="333399"/>
        </a:accent2>
        <a:accent3>
          <a:srgbClr val="FFFFE2"/>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775</TotalTime>
  <Words>770</Words>
  <Application>Microsoft Office PowerPoint</Application>
  <PresentationFormat>On-screen Show (4:3)</PresentationFormat>
  <Paragraphs>108</Paragraphs>
  <Slides>13</Slides>
  <Notes>13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13</vt:i4>
      </vt:variant>
    </vt:vector>
  </HeadingPairs>
  <TitlesOfParts>
    <vt:vector size="18" baseType="lpstr">
      <vt:lpstr>Arial</vt:lpstr>
      <vt:lpstr>Times New Roman</vt:lpstr>
      <vt:lpstr>Comic Sans MS</vt:lpstr>
      <vt:lpstr>Default Design</vt:lpstr>
      <vt:lpstr>1_20140311PresentationUWTSDTemplate</vt:lpstr>
      <vt:lpstr>     Alergeddau  Allergies      </vt:lpstr>
      <vt:lpstr>Alergeddau Allergies</vt:lpstr>
      <vt:lpstr>PowerPoint Presentation</vt:lpstr>
      <vt:lpstr>Alergeddau Allergies</vt:lpstr>
      <vt:lpstr>PowerPoint Presentation</vt:lpstr>
      <vt:lpstr>PowerPoint Presentation</vt:lpstr>
      <vt:lpstr>Symptomau Symptoms</vt:lpstr>
      <vt:lpstr>PowerPoint Presentation</vt:lpstr>
      <vt:lpstr>PowerPoint Presentation</vt:lpstr>
      <vt:lpstr>Symptomau Symptoms</vt:lpstr>
      <vt:lpstr>Symptomau Symptoms</vt:lpstr>
      <vt:lpstr>PowerPoint Presentation</vt:lpstr>
      <vt:lpstr>Hyfforddiant a Chefnogaeth Training and Support</vt:lpstr>
    </vt:vector>
  </TitlesOfParts>
  <Company>CYD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 Cynhwysiant Inclusion AD/HD</dc:title>
  <dc:creator>clientadmin</dc:creator>
  <cp:lastModifiedBy>Alison Rees-Edwards</cp:lastModifiedBy>
  <cp:revision>23</cp:revision>
  <cp:lastPrinted>2015-02-12T09:05:04Z</cp:lastPrinted>
  <dcterms:created xsi:type="dcterms:W3CDTF">2012-03-05T12:27:34Z</dcterms:created>
  <dcterms:modified xsi:type="dcterms:W3CDTF">2018-04-27T14:34:22Z</dcterms:modified>
</cp:coreProperties>
</file>