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diagrams/data3.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entation.xml" ContentType="application/vnd.openxmlformats-officedocument.presentationml.presentation.main+xml"/>
  <Override PartName="/ppt/diagrams/data1.xml" ContentType="application/vnd.openxmlformats-officedocument.drawingml.diagramData+xml"/>
  <Override PartName="/ppt/diagrams/data4.xml" ContentType="application/vnd.openxmlformats-officedocument.drawingml.diagramData+xml"/>
  <Override PartName="/ppt/diagrams/data2.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quickStyle4.xml" ContentType="application/vnd.openxmlformats-officedocument.drawingml.diagramStyle+xml"/>
  <Override PartName="/ppt/theme/theme1.xml" ContentType="application/vnd.openxmlformats-officedocument.theme+xml"/>
  <Override PartName="/ppt/diagrams/colors4.xml" ContentType="application/vnd.openxmlformats-officedocument.drawingml.diagramColors+xml"/>
  <Override PartName="/ppt/notesMasters/notesMaster1.xml" ContentType="application/vnd.openxmlformats-officedocument.presentationml.notesMaster+xml"/>
  <Override PartName="/ppt/diagrams/drawing4.xml" ContentType="application/vnd.ms-office.drawingml.diagramDrawing+xml"/>
  <Override PartName="/ppt/diagrams/drawing3.xml" ContentType="application/vnd.ms-office.drawingml.diagramDrawing+xml"/>
  <Override PartName="/ppt/diagrams/quickStyle3.xml" ContentType="application/vnd.openxmlformats-officedocument.drawingml.diagramStyle+xml"/>
  <Override PartName="/ppt/diagrams/colors3.xml" ContentType="application/vnd.openxmlformats-officedocument.drawingml.diagramColors+xml"/>
  <Override PartName="/ppt/diagrams/layout4.xml" ContentType="application/vnd.openxmlformats-officedocument.drawingml.diagramLayout+xml"/>
  <Override PartName="/ppt/diagrams/layout3.xml" ContentType="application/vnd.openxmlformats-officedocument.drawingml.diagramLayout+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theme/theme2.xml" ContentType="application/vnd.openxmlformats-officedocument.theme+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theme/theme3.xml" ContentType="application/vnd.openxmlformats-officedocument.them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701" r:id="rId2"/>
  </p:sldMasterIdLst>
  <p:notesMasterIdLst>
    <p:notesMasterId r:id="rId19"/>
  </p:notesMasterIdLst>
  <p:sldIdLst>
    <p:sldId id="290" r:id="rId3"/>
    <p:sldId id="273" r:id="rId4"/>
    <p:sldId id="278" r:id="rId5"/>
    <p:sldId id="279" r:id="rId6"/>
    <p:sldId id="280" r:id="rId7"/>
    <p:sldId id="258" r:id="rId8"/>
    <p:sldId id="281" r:id="rId9"/>
    <p:sldId id="259" r:id="rId10"/>
    <p:sldId id="282" r:id="rId11"/>
    <p:sldId id="260" r:id="rId12"/>
    <p:sldId id="261" r:id="rId13"/>
    <p:sldId id="283" r:id="rId14"/>
    <p:sldId id="289" r:id="rId15"/>
    <p:sldId id="262" r:id="rId16"/>
    <p:sldId id="291" r:id="rId17"/>
    <p:sldId id="287"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5452" autoAdjust="0"/>
  </p:normalViewPr>
  <p:slideViewPr>
    <p:cSldViewPr snapToGrid="0">
      <p:cViewPr varScale="1">
        <p:scale>
          <a:sx n="61" d="100"/>
          <a:sy n="61" d="100"/>
        </p:scale>
        <p:origin x="888"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ustomXml" Target="../customXml/item3.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ustomXml" Target="../customXml/item2.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customXml" Target="../customXml/item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871B20-B040-4F0C-927C-79AD7B0760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8EC3D2-DBFA-454F-9E01-11815FF53B8E}">
      <dgm:prSet/>
      <dgm:spPr/>
      <dgm:t>
        <a:bodyPr/>
        <a:lstStyle/>
        <a:p>
          <a:r>
            <a:rPr lang="en-US" dirty="0"/>
            <a:t>Define Burglary contrary to s.9 1(a) and s.9 1 (b)</a:t>
          </a:r>
        </a:p>
      </dgm:t>
    </dgm:pt>
    <dgm:pt modelId="{AA0167BF-E2A3-453A-9C51-25B7843753B6}" type="parTrans" cxnId="{C24E7695-F5F7-44B8-876E-9D3A41BAA08E}">
      <dgm:prSet/>
      <dgm:spPr/>
      <dgm:t>
        <a:bodyPr/>
        <a:lstStyle/>
        <a:p>
          <a:endParaRPr lang="en-US"/>
        </a:p>
      </dgm:t>
    </dgm:pt>
    <dgm:pt modelId="{C6FD4542-72CA-4082-8470-FAC62023C960}" type="sibTrans" cxnId="{C24E7695-F5F7-44B8-876E-9D3A41BAA08E}">
      <dgm:prSet/>
      <dgm:spPr/>
      <dgm:t>
        <a:bodyPr/>
        <a:lstStyle/>
        <a:p>
          <a:endParaRPr lang="en-US"/>
        </a:p>
      </dgm:t>
    </dgm:pt>
    <dgm:pt modelId="{07A2D81F-8D16-4614-8C89-FB286FFB9113}">
      <dgm:prSet/>
      <dgm:spPr/>
      <dgm:t>
        <a:bodyPr/>
        <a:lstStyle/>
        <a:p>
          <a:r>
            <a:rPr lang="en-US" dirty="0"/>
            <a:t>Apply</a:t>
          </a:r>
          <a:r>
            <a:rPr lang="en-US" baseline="0" dirty="0"/>
            <a:t> the law to a given set of facts</a:t>
          </a:r>
          <a:endParaRPr lang="en-US" dirty="0"/>
        </a:p>
      </dgm:t>
    </dgm:pt>
    <dgm:pt modelId="{2A2FC13D-9D81-4022-9D35-40F6984642D7}" type="parTrans" cxnId="{2052BD25-04B8-4453-8716-E0126B2C7BCD}">
      <dgm:prSet/>
      <dgm:spPr/>
      <dgm:t>
        <a:bodyPr/>
        <a:lstStyle/>
        <a:p>
          <a:endParaRPr lang="en-US"/>
        </a:p>
      </dgm:t>
    </dgm:pt>
    <dgm:pt modelId="{C836B434-15F1-4B51-BCB9-7DACDD678F4A}" type="sibTrans" cxnId="{2052BD25-04B8-4453-8716-E0126B2C7BCD}">
      <dgm:prSet/>
      <dgm:spPr/>
      <dgm:t>
        <a:bodyPr/>
        <a:lstStyle/>
        <a:p>
          <a:endParaRPr lang="en-US"/>
        </a:p>
      </dgm:t>
    </dgm:pt>
    <dgm:pt modelId="{ED91F2ED-6FC6-429F-B866-14A416E5FF05}" type="pres">
      <dgm:prSet presAssocID="{F3871B20-B040-4F0C-927C-79AD7B07609E}" presName="root" presStyleCnt="0">
        <dgm:presLayoutVars>
          <dgm:dir/>
          <dgm:resizeHandles val="exact"/>
        </dgm:presLayoutVars>
      </dgm:prSet>
      <dgm:spPr/>
    </dgm:pt>
    <dgm:pt modelId="{6D86820E-286F-47F5-88BE-7C2F7B26E511}" type="pres">
      <dgm:prSet presAssocID="{C08EC3D2-DBFA-454F-9E01-11815FF53B8E}" presName="compNode" presStyleCnt="0"/>
      <dgm:spPr/>
    </dgm:pt>
    <dgm:pt modelId="{D8077061-66D1-4D1A-9662-B7F749556421}" type="pres">
      <dgm:prSet presAssocID="{C08EC3D2-DBFA-454F-9E01-11815FF53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7BEDAA-33E6-45F9-A77B-B05C87FD01C8}" type="pres">
      <dgm:prSet presAssocID="{C08EC3D2-DBFA-454F-9E01-11815FF53B8E}" presName="spaceRect" presStyleCnt="0"/>
      <dgm:spPr/>
    </dgm:pt>
    <dgm:pt modelId="{E73A9F50-A756-4B2E-A18C-B829A937A867}" type="pres">
      <dgm:prSet presAssocID="{C08EC3D2-DBFA-454F-9E01-11815FF53B8E}" presName="textRect" presStyleLbl="revTx" presStyleIdx="0" presStyleCnt="2">
        <dgm:presLayoutVars>
          <dgm:chMax val="1"/>
          <dgm:chPref val="1"/>
        </dgm:presLayoutVars>
      </dgm:prSet>
      <dgm:spPr/>
    </dgm:pt>
    <dgm:pt modelId="{B938D166-DA0D-4BFC-82A4-F86ED580C06A}" type="pres">
      <dgm:prSet presAssocID="{C6FD4542-72CA-4082-8470-FAC62023C960}" presName="sibTrans" presStyleCnt="0"/>
      <dgm:spPr/>
    </dgm:pt>
    <dgm:pt modelId="{FB5DE40F-6F77-405E-954D-2BD8B4D14100}" type="pres">
      <dgm:prSet presAssocID="{07A2D81F-8D16-4614-8C89-FB286FFB9113}" presName="compNode" presStyleCnt="0"/>
      <dgm:spPr/>
    </dgm:pt>
    <dgm:pt modelId="{A9A88CE7-E6CE-479F-B9CB-E2790AD15F67}" type="pres">
      <dgm:prSet presAssocID="{07A2D81F-8D16-4614-8C89-FB286FFB91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71DDDF7-0F45-462F-9AB5-280AEC508104}" type="pres">
      <dgm:prSet presAssocID="{07A2D81F-8D16-4614-8C89-FB286FFB9113}" presName="spaceRect" presStyleCnt="0"/>
      <dgm:spPr/>
    </dgm:pt>
    <dgm:pt modelId="{273AB132-A126-44B0-B938-177FEDB64CE5}" type="pres">
      <dgm:prSet presAssocID="{07A2D81F-8D16-4614-8C89-FB286FFB9113}" presName="textRect" presStyleLbl="revTx" presStyleIdx="1" presStyleCnt="2">
        <dgm:presLayoutVars>
          <dgm:chMax val="1"/>
          <dgm:chPref val="1"/>
        </dgm:presLayoutVars>
      </dgm:prSet>
      <dgm:spPr/>
    </dgm:pt>
  </dgm:ptLst>
  <dgm:cxnLst>
    <dgm:cxn modelId="{2052BD25-04B8-4453-8716-E0126B2C7BCD}" srcId="{F3871B20-B040-4F0C-927C-79AD7B07609E}" destId="{07A2D81F-8D16-4614-8C89-FB286FFB9113}" srcOrd="1" destOrd="0" parTransId="{2A2FC13D-9D81-4022-9D35-40F6984642D7}" sibTransId="{C836B434-15F1-4B51-BCB9-7DACDD678F4A}"/>
    <dgm:cxn modelId="{BE5CF541-CC71-4D08-B983-319573DD6654}" type="presOf" srcId="{C08EC3D2-DBFA-454F-9E01-11815FF53B8E}" destId="{E73A9F50-A756-4B2E-A18C-B829A937A867}" srcOrd="0" destOrd="0" presId="urn:microsoft.com/office/officeart/2018/2/layout/IconLabelList"/>
    <dgm:cxn modelId="{C638BE80-F0C9-4C36-91C1-FC00392BBAEC}" type="presOf" srcId="{F3871B20-B040-4F0C-927C-79AD7B07609E}" destId="{ED91F2ED-6FC6-429F-B866-14A416E5FF05}" srcOrd="0" destOrd="0" presId="urn:microsoft.com/office/officeart/2018/2/layout/IconLabelList"/>
    <dgm:cxn modelId="{C24E7695-F5F7-44B8-876E-9D3A41BAA08E}" srcId="{F3871B20-B040-4F0C-927C-79AD7B07609E}" destId="{C08EC3D2-DBFA-454F-9E01-11815FF53B8E}" srcOrd="0" destOrd="0" parTransId="{AA0167BF-E2A3-453A-9C51-25B7843753B6}" sibTransId="{C6FD4542-72CA-4082-8470-FAC62023C960}"/>
    <dgm:cxn modelId="{BB8F7CA9-E94A-4550-B1D2-C033C4B29DE0}" type="presOf" srcId="{07A2D81F-8D16-4614-8C89-FB286FFB9113}" destId="{273AB132-A126-44B0-B938-177FEDB64CE5}" srcOrd="0" destOrd="0" presId="urn:microsoft.com/office/officeart/2018/2/layout/IconLabelList"/>
    <dgm:cxn modelId="{368A3C11-0EBB-403F-8A07-007EFEDAEB1F}" type="presParOf" srcId="{ED91F2ED-6FC6-429F-B866-14A416E5FF05}" destId="{6D86820E-286F-47F5-88BE-7C2F7B26E511}" srcOrd="0" destOrd="0" presId="urn:microsoft.com/office/officeart/2018/2/layout/IconLabelList"/>
    <dgm:cxn modelId="{9E37C47A-2E4A-46DA-8969-8A5DF32D753B}" type="presParOf" srcId="{6D86820E-286F-47F5-88BE-7C2F7B26E511}" destId="{D8077061-66D1-4D1A-9662-B7F749556421}" srcOrd="0" destOrd="0" presId="urn:microsoft.com/office/officeart/2018/2/layout/IconLabelList"/>
    <dgm:cxn modelId="{BFFD0367-F31C-4858-BAB7-AC3ECECB1475}" type="presParOf" srcId="{6D86820E-286F-47F5-88BE-7C2F7B26E511}" destId="{6F7BEDAA-33E6-45F9-A77B-B05C87FD01C8}" srcOrd="1" destOrd="0" presId="urn:microsoft.com/office/officeart/2018/2/layout/IconLabelList"/>
    <dgm:cxn modelId="{4F3A715A-D44E-46EF-830A-4FDDE950733F}" type="presParOf" srcId="{6D86820E-286F-47F5-88BE-7C2F7B26E511}" destId="{E73A9F50-A756-4B2E-A18C-B829A937A867}" srcOrd="2" destOrd="0" presId="urn:microsoft.com/office/officeart/2018/2/layout/IconLabelList"/>
    <dgm:cxn modelId="{A653AFA8-92C5-4789-8310-D367997277FB}" type="presParOf" srcId="{ED91F2ED-6FC6-429F-B866-14A416E5FF05}" destId="{B938D166-DA0D-4BFC-82A4-F86ED580C06A}" srcOrd="1" destOrd="0" presId="urn:microsoft.com/office/officeart/2018/2/layout/IconLabelList"/>
    <dgm:cxn modelId="{1FC3DA1A-EBBE-467E-A577-E2109C8BEBAC}" type="presParOf" srcId="{ED91F2ED-6FC6-429F-B866-14A416E5FF05}" destId="{FB5DE40F-6F77-405E-954D-2BD8B4D14100}" srcOrd="2" destOrd="0" presId="urn:microsoft.com/office/officeart/2018/2/layout/IconLabelList"/>
    <dgm:cxn modelId="{ACF8BB41-3C98-45FC-A757-E628DCECC55E}" type="presParOf" srcId="{FB5DE40F-6F77-405E-954D-2BD8B4D14100}" destId="{A9A88CE7-E6CE-479F-B9CB-E2790AD15F67}" srcOrd="0" destOrd="0" presId="urn:microsoft.com/office/officeart/2018/2/layout/IconLabelList"/>
    <dgm:cxn modelId="{2DB694EF-7EA8-464A-8E47-689250CD609F}" type="presParOf" srcId="{FB5DE40F-6F77-405E-954D-2BD8B4D14100}" destId="{171DDDF7-0F45-462F-9AB5-280AEC508104}" srcOrd="1" destOrd="0" presId="urn:microsoft.com/office/officeart/2018/2/layout/IconLabelList"/>
    <dgm:cxn modelId="{F81988BC-62EE-44CC-AC67-A19952A0766B}" type="presParOf" srcId="{FB5DE40F-6F77-405E-954D-2BD8B4D14100}" destId="{273AB132-A126-44B0-B938-177FEDB64CE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9BA726-22F0-4ADB-99D1-27AB81D86D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2C139D68-3B11-4B05-8E5C-3611EB0D2141}" type="pres">
      <dgm:prSet presAssocID="{CD9BA726-22F0-4ADB-99D1-27AB81D86D64}" presName="linear" presStyleCnt="0">
        <dgm:presLayoutVars>
          <dgm:animLvl val="lvl"/>
          <dgm:resizeHandles val="exact"/>
        </dgm:presLayoutVars>
      </dgm:prSet>
      <dgm:spPr/>
    </dgm:pt>
    <dgm:pt modelId="{C43135E9-76F2-4FE9-A59F-4157881DA464}" type="pres">
      <dgm:prSet presAssocID="{F3C970B3-ABB5-4AD4-8D19-5FE0AE06B79E}" presName="parentText" presStyleLbl="node1" presStyleIdx="0" presStyleCnt="3">
        <dgm:presLayoutVars>
          <dgm:chMax val="0"/>
          <dgm:bulletEnabled val="1"/>
        </dgm:presLayoutVars>
      </dgm:prSet>
      <dgm:spPr/>
    </dgm:pt>
    <dgm:pt modelId="{B8C8E433-3D1A-462A-A88C-D2925F44E4A6}" type="pres">
      <dgm:prSet presAssocID="{51ABE11D-8806-42B7-9074-0417E5708AE8}" presName="spacer" presStyleCnt="0"/>
      <dgm:spPr/>
    </dgm:pt>
    <dgm:pt modelId="{E00BAD22-1189-47D8-89E5-9F245A1A13BF}" type="pres">
      <dgm:prSet presAssocID="{D5E8CEB8-6F20-463E-8899-C9B51CC9357D}" presName="parentText" presStyleLbl="node1" presStyleIdx="1" presStyleCnt="3">
        <dgm:presLayoutVars>
          <dgm:chMax val="0"/>
          <dgm:bulletEnabled val="1"/>
        </dgm:presLayoutVars>
      </dgm:prSet>
      <dgm:spPr/>
    </dgm:pt>
    <dgm:pt modelId="{1F18A73E-5E91-44C6-A811-B32DBEC7D637}" type="pres">
      <dgm:prSet presAssocID="{2C2D8C68-FD33-4A35-8278-648594C269BA}" presName="spacer" presStyleCnt="0"/>
      <dgm:spPr/>
    </dgm:pt>
    <dgm:pt modelId="{E2E6D231-759B-4341-BA41-F15D6AA81582}" type="pres">
      <dgm:prSet presAssocID="{27592CA3-C9FB-45F0-BED6-86DD8ACEA018}" presName="parentText" presStyleLbl="node1" presStyleIdx="2" presStyleCnt="3">
        <dgm:presLayoutVars>
          <dgm:chMax val="0"/>
          <dgm:bulletEnabled val="1"/>
        </dgm:presLayoutVars>
      </dgm:prSet>
      <dgm:spPr/>
    </dgm:pt>
  </dgm:ptLst>
  <dgm:cxnLst>
    <dgm:cxn modelId="{DF598B5F-2337-4828-B24B-328A2034D741}" srcId="{CD9BA726-22F0-4ADB-99D1-27AB81D86D64}" destId="{D5E8CEB8-6F20-463E-8899-C9B51CC9357D}" srcOrd="1" destOrd="0" parTransId="{F233316F-D31F-47E0-870C-2EE52195138D}" sibTransId="{2C2D8C68-FD33-4A35-8278-648594C269BA}"/>
    <dgm:cxn modelId="{292B4A6C-625A-422A-8738-DAF7D2F9200B}" type="presOf" srcId="{27592CA3-C9FB-45F0-BED6-86DD8ACEA018}" destId="{E2E6D231-759B-4341-BA41-F15D6AA81582}" srcOrd="0" destOrd="0" presId="urn:microsoft.com/office/officeart/2005/8/layout/vList2"/>
    <dgm:cxn modelId="{442C3C89-D638-4DFA-9374-31C72715543E}" srcId="{CD9BA726-22F0-4ADB-99D1-27AB81D86D64}" destId="{F3C970B3-ABB5-4AD4-8D19-5FE0AE06B79E}" srcOrd="0" destOrd="0" parTransId="{79F0C667-4F1B-4F2A-B94E-CDF6FE30F53A}" sibTransId="{51ABE11D-8806-42B7-9074-0417E5708AE8}"/>
    <dgm:cxn modelId="{BC0B9EAD-14CD-425A-AEBF-30BDCEE3C657}" type="presOf" srcId="{F3C970B3-ABB5-4AD4-8D19-5FE0AE06B79E}" destId="{C43135E9-76F2-4FE9-A59F-4157881DA464}" srcOrd="0" destOrd="0" presId="urn:microsoft.com/office/officeart/2005/8/layout/vList2"/>
    <dgm:cxn modelId="{72977BAE-39A9-42F5-8D69-0FB045B3B122}" srcId="{CD9BA726-22F0-4ADB-99D1-27AB81D86D64}" destId="{27592CA3-C9FB-45F0-BED6-86DD8ACEA018}" srcOrd="2" destOrd="0" parTransId="{E068654B-EECA-41B8-8790-E73A95F44A66}" sibTransId="{03BC6F72-704F-4ED4-8199-6603AD4DFD66}"/>
    <dgm:cxn modelId="{BBFEF4CF-C210-41E1-99C9-58E9D5268B74}" type="presOf" srcId="{CD9BA726-22F0-4ADB-99D1-27AB81D86D64}" destId="{2C139D68-3B11-4B05-8E5C-3611EB0D2141}" srcOrd="0" destOrd="0" presId="urn:microsoft.com/office/officeart/2005/8/layout/vList2"/>
    <dgm:cxn modelId="{6247BBD0-2FEF-4659-AAC6-5961F3D5DDDF}" type="presOf" srcId="{D5E8CEB8-6F20-463E-8899-C9B51CC9357D}" destId="{E00BAD22-1189-47D8-89E5-9F245A1A13BF}" srcOrd="0" destOrd="0" presId="urn:microsoft.com/office/officeart/2005/8/layout/vList2"/>
    <dgm:cxn modelId="{854F6BAC-DD1C-44F1-9B5A-1598E79A672A}" type="presParOf" srcId="{2C139D68-3B11-4B05-8E5C-3611EB0D2141}" destId="{C43135E9-76F2-4FE9-A59F-4157881DA464}" srcOrd="0" destOrd="0" presId="urn:microsoft.com/office/officeart/2005/8/layout/vList2"/>
    <dgm:cxn modelId="{16130683-B14F-4591-A5E9-0818FA8EA6E1}" type="presParOf" srcId="{2C139D68-3B11-4B05-8E5C-3611EB0D2141}" destId="{B8C8E433-3D1A-462A-A88C-D2925F44E4A6}" srcOrd="1" destOrd="0" presId="urn:microsoft.com/office/officeart/2005/8/layout/vList2"/>
    <dgm:cxn modelId="{822E9889-285D-4967-A963-ADD8EA5C48DE}" type="presParOf" srcId="{2C139D68-3B11-4B05-8E5C-3611EB0D2141}" destId="{E00BAD22-1189-47D8-89E5-9F245A1A13BF}" srcOrd="2" destOrd="0" presId="urn:microsoft.com/office/officeart/2005/8/layout/vList2"/>
    <dgm:cxn modelId="{B63B37E8-5AE1-4E01-B022-A17F5B157323}" type="presParOf" srcId="{2C139D68-3B11-4B05-8E5C-3611EB0D2141}" destId="{1F18A73E-5E91-44C6-A811-B32DBEC7D637}" srcOrd="3" destOrd="0" presId="urn:microsoft.com/office/officeart/2005/8/layout/vList2"/>
    <dgm:cxn modelId="{ECED4BBA-E7BA-4832-B817-5D42BED1A717}" type="presParOf" srcId="{2C139D68-3B11-4B05-8E5C-3611EB0D2141}" destId="{E2E6D231-759B-4341-BA41-F15D6AA815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0E4466-00A2-49C8-A362-C90A749560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CE5349-64CA-4F52-B73B-2118879386E3}">
      <dgm:prSet/>
      <dgm:spPr/>
      <dgm:t>
        <a:bodyPr/>
        <a:lstStyle/>
        <a:p>
          <a:r>
            <a:rPr lang="en-US"/>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gm:t>
    </dgm:pt>
    <dgm:pt modelId="{B6F992BA-251C-4079-8381-EC3290536B32}" type="parTrans" cxnId="{2BBF32A5-4B36-4EC3-9293-AB6955524C81}">
      <dgm:prSet/>
      <dgm:spPr/>
      <dgm:t>
        <a:bodyPr/>
        <a:lstStyle/>
        <a:p>
          <a:endParaRPr lang="en-US"/>
        </a:p>
      </dgm:t>
    </dgm:pt>
    <dgm:pt modelId="{D1E8CC75-0E01-4C61-AB46-42BF68D8AD78}" type="sibTrans" cxnId="{2BBF32A5-4B36-4EC3-9293-AB6955524C81}">
      <dgm:prSet/>
      <dgm:spPr/>
      <dgm:t>
        <a:bodyPr/>
        <a:lstStyle/>
        <a:p>
          <a:endParaRPr lang="en-US"/>
        </a:p>
      </dgm:t>
    </dgm:pt>
    <dgm:pt modelId="{B6DA8142-489D-457F-B980-3202BCD50BD6}">
      <dgm:prSet/>
      <dgm:spPr/>
      <dgm:t>
        <a:bodyPr/>
        <a:lstStyle/>
        <a:p>
          <a:r>
            <a:rPr lang="en-US"/>
            <a:t>Discuss whether Henry committed burglary. </a:t>
          </a:r>
        </a:p>
      </dgm:t>
    </dgm:pt>
    <dgm:pt modelId="{3137F353-C3E2-4317-9953-CEF4F51868AA}" type="parTrans" cxnId="{50BA90D2-7839-4619-A5E4-1CC66D1B9EA4}">
      <dgm:prSet/>
      <dgm:spPr/>
      <dgm:t>
        <a:bodyPr/>
        <a:lstStyle/>
        <a:p>
          <a:endParaRPr lang="en-US"/>
        </a:p>
      </dgm:t>
    </dgm:pt>
    <dgm:pt modelId="{21C573B2-E450-4569-93EF-0B93557BD29B}" type="sibTrans" cxnId="{50BA90D2-7839-4619-A5E4-1CC66D1B9EA4}">
      <dgm:prSet/>
      <dgm:spPr/>
      <dgm:t>
        <a:bodyPr/>
        <a:lstStyle/>
        <a:p>
          <a:endParaRPr lang="en-US"/>
        </a:p>
      </dgm:t>
    </dgm:pt>
    <dgm:pt modelId="{3030AD5D-039F-4484-9157-31CD951110D6}" type="pres">
      <dgm:prSet presAssocID="{AA0E4466-00A2-49C8-A362-C90A749560E2}" presName="hierChild1" presStyleCnt="0">
        <dgm:presLayoutVars>
          <dgm:chPref val="1"/>
          <dgm:dir/>
          <dgm:animOne val="branch"/>
          <dgm:animLvl val="lvl"/>
          <dgm:resizeHandles/>
        </dgm:presLayoutVars>
      </dgm:prSet>
      <dgm:spPr/>
    </dgm:pt>
    <dgm:pt modelId="{6C0B044F-FA4F-4759-81CB-947E48174DFD}" type="pres">
      <dgm:prSet presAssocID="{23CE5349-64CA-4F52-B73B-2118879386E3}" presName="hierRoot1" presStyleCnt="0"/>
      <dgm:spPr/>
    </dgm:pt>
    <dgm:pt modelId="{2410E2D0-EE5E-4957-9BFD-6BF23ACED99E}" type="pres">
      <dgm:prSet presAssocID="{23CE5349-64CA-4F52-B73B-2118879386E3}" presName="composite" presStyleCnt="0"/>
      <dgm:spPr/>
    </dgm:pt>
    <dgm:pt modelId="{18885CC9-04F0-47A3-ACD9-52B8C8F03F80}" type="pres">
      <dgm:prSet presAssocID="{23CE5349-64CA-4F52-B73B-2118879386E3}" presName="background" presStyleLbl="node0" presStyleIdx="0" presStyleCnt="2"/>
      <dgm:spPr/>
    </dgm:pt>
    <dgm:pt modelId="{2E3D1904-F274-439D-BD5D-904BF662C9B1}" type="pres">
      <dgm:prSet presAssocID="{23CE5349-64CA-4F52-B73B-2118879386E3}" presName="text" presStyleLbl="fgAcc0" presStyleIdx="0" presStyleCnt="2">
        <dgm:presLayoutVars>
          <dgm:chPref val="3"/>
        </dgm:presLayoutVars>
      </dgm:prSet>
      <dgm:spPr/>
    </dgm:pt>
    <dgm:pt modelId="{1D009A79-C894-4CAE-81CE-195D64CDC7CD}" type="pres">
      <dgm:prSet presAssocID="{23CE5349-64CA-4F52-B73B-2118879386E3}" presName="hierChild2" presStyleCnt="0"/>
      <dgm:spPr/>
    </dgm:pt>
    <dgm:pt modelId="{7E0344CE-3007-4200-B140-D414D444BF96}" type="pres">
      <dgm:prSet presAssocID="{B6DA8142-489D-457F-B980-3202BCD50BD6}" presName="hierRoot1" presStyleCnt="0"/>
      <dgm:spPr/>
    </dgm:pt>
    <dgm:pt modelId="{F456E607-63CC-4BDC-BED6-374EBAA77971}" type="pres">
      <dgm:prSet presAssocID="{B6DA8142-489D-457F-B980-3202BCD50BD6}" presName="composite" presStyleCnt="0"/>
      <dgm:spPr/>
    </dgm:pt>
    <dgm:pt modelId="{68FBEE2A-F0F3-43C9-B038-8684F8BB0B78}" type="pres">
      <dgm:prSet presAssocID="{B6DA8142-489D-457F-B980-3202BCD50BD6}" presName="background" presStyleLbl="node0" presStyleIdx="1" presStyleCnt="2"/>
      <dgm:spPr/>
    </dgm:pt>
    <dgm:pt modelId="{08633E56-1850-4178-AA02-29A0CD0C6E81}" type="pres">
      <dgm:prSet presAssocID="{B6DA8142-489D-457F-B980-3202BCD50BD6}" presName="text" presStyleLbl="fgAcc0" presStyleIdx="1" presStyleCnt="2">
        <dgm:presLayoutVars>
          <dgm:chPref val="3"/>
        </dgm:presLayoutVars>
      </dgm:prSet>
      <dgm:spPr/>
    </dgm:pt>
    <dgm:pt modelId="{7355A5E0-39FF-4B0E-8C35-A7E5E847350A}" type="pres">
      <dgm:prSet presAssocID="{B6DA8142-489D-457F-B980-3202BCD50BD6}" presName="hierChild2" presStyleCnt="0"/>
      <dgm:spPr/>
    </dgm:pt>
  </dgm:ptLst>
  <dgm:cxnLst>
    <dgm:cxn modelId="{6E508C41-09DD-44C6-88E5-202490906E38}" type="presOf" srcId="{23CE5349-64CA-4F52-B73B-2118879386E3}" destId="{2E3D1904-F274-439D-BD5D-904BF662C9B1}" srcOrd="0" destOrd="0" presId="urn:microsoft.com/office/officeart/2005/8/layout/hierarchy1"/>
    <dgm:cxn modelId="{B3391478-ECCF-4F04-9883-F2166FD93E34}" type="presOf" srcId="{B6DA8142-489D-457F-B980-3202BCD50BD6}" destId="{08633E56-1850-4178-AA02-29A0CD0C6E81}" srcOrd="0" destOrd="0" presId="urn:microsoft.com/office/officeart/2005/8/layout/hierarchy1"/>
    <dgm:cxn modelId="{ED92C086-896E-4043-B95F-D59DEDCD0A91}" type="presOf" srcId="{AA0E4466-00A2-49C8-A362-C90A749560E2}" destId="{3030AD5D-039F-4484-9157-31CD951110D6}" srcOrd="0" destOrd="0" presId="urn:microsoft.com/office/officeart/2005/8/layout/hierarchy1"/>
    <dgm:cxn modelId="{2BBF32A5-4B36-4EC3-9293-AB6955524C81}" srcId="{AA0E4466-00A2-49C8-A362-C90A749560E2}" destId="{23CE5349-64CA-4F52-B73B-2118879386E3}" srcOrd="0" destOrd="0" parTransId="{B6F992BA-251C-4079-8381-EC3290536B32}" sibTransId="{D1E8CC75-0E01-4C61-AB46-42BF68D8AD78}"/>
    <dgm:cxn modelId="{50BA90D2-7839-4619-A5E4-1CC66D1B9EA4}" srcId="{AA0E4466-00A2-49C8-A362-C90A749560E2}" destId="{B6DA8142-489D-457F-B980-3202BCD50BD6}" srcOrd="1" destOrd="0" parTransId="{3137F353-C3E2-4317-9953-CEF4F51868AA}" sibTransId="{21C573B2-E450-4569-93EF-0B93557BD29B}"/>
    <dgm:cxn modelId="{449DD9C9-BAA5-4B98-AD2C-FCB9B35ACBC7}" type="presParOf" srcId="{3030AD5D-039F-4484-9157-31CD951110D6}" destId="{6C0B044F-FA4F-4759-81CB-947E48174DFD}" srcOrd="0" destOrd="0" presId="urn:microsoft.com/office/officeart/2005/8/layout/hierarchy1"/>
    <dgm:cxn modelId="{28005FDE-20F4-45E4-AB29-91A23072DD45}" type="presParOf" srcId="{6C0B044F-FA4F-4759-81CB-947E48174DFD}" destId="{2410E2D0-EE5E-4957-9BFD-6BF23ACED99E}" srcOrd="0" destOrd="0" presId="urn:microsoft.com/office/officeart/2005/8/layout/hierarchy1"/>
    <dgm:cxn modelId="{58320219-B38C-47D7-989B-0491799B25C8}" type="presParOf" srcId="{2410E2D0-EE5E-4957-9BFD-6BF23ACED99E}" destId="{18885CC9-04F0-47A3-ACD9-52B8C8F03F80}" srcOrd="0" destOrd="0" presId="urn:microsoft.com/office/officeart/2005/8/layout/hierarchy1"/>
    <dgm:cxn modelId="{D32F5DDC-802F-4814-B11E-53A46824B421}" type="presParOf" srcId="{2410E2D0-EE5E-4957-9BFD-6BF23ACED99E}" destId="{2E3D1904-F274-439D-BD5D-904BF662C9B1}" srcOrd="1" destOrd="0" presId="urn:microsoft.com/office/officeart/2005/8/layout/hierarchy1"/>
    <dgm:cxn modelId="{E4F37C3E-3037-4256-930C-7F8FE9477960}" type="presParOf" srcId="{6C0B044F-FA4F-4759-81CB-947E48174DFD}" destId="{1D009A79-C894-4CAE-81CE-195D64CDC7CD}" srcOrd="1" destOrd="0" presId="urn:microsoft.com/office/officeart/2005/8/layout/hierarchy1"/>
    <dgm:cxn modelId="{91966D71-0D3A-442B-8952-45747DE84903}" type="presParOf" srcId="{3030AD5D-039F-4484-9157-31CD951110D6}" destId="{7E0344CE-3007-4200-B140-D414D444BF96}" srcOrd="1" destOrd="0" presId="urn:microsoft.com/office/officeart/2005/8/layout/hierarchy1"/>
    <dgm:cxn modelId="{20EB5570-9B0D-4ECD-8E41-D166EC3CF840}" type="presParOf" srcId="{7E0344CE-3007-4200-B140-D414D444BF96}" destId="{F456E607-63CC-4BDC-BED6-374EBAA77971}" srcOrd="0" destOrd="0" presId="urn:microsoft.com/office/officeart/2005/8/layout/hierarchy1"/>
    <dgm:cxn modelId="{A293E4FB-B4BC-4705-A9BC-CD8765F38295}" type="presParOf" srcId="{F456E607-63CC-4BDC-BED6-374EBAA77971}" destId="{68FBEE2A-F0F3-43C9-B038-8684F8BB0B78}" srcOrd="0" destOrd="0" presId="urn:microsoft.com/office/officeart/2005/8/layout/hierarchy1"/>
    <dgm:cxn modelId="{430CC74C-0990-4DC6-8A25-BA777CB8A29A}" type="presParOf" srcId="{F456E607-63CC-4BDC-BED6-374EBAA77971}" destId="{08633E56-1850-4178-AA02-29A0CD0C6E81}" srcOrd="1" destOrd="0" presId="urn:microsoft.com/office/officeart/2005/8/layout/hierarchy1"/>
    <dgm:cxn modelId="{9BBAC015-11D1-4DCF-BB4F-132C0D25D86A}" type="presParOf" srcId="{7E0344CE-3007-4200-B140-D414D444BF96}" destId="{7355A5E0-39FF-4B0E-8C35-A7E5E847350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7061-66D1-4D1A-9662-B7F74955642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A9F50-A756-4B2E-A18C-B829A937A867}">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Define Burglary contrary to s.9 1(a) and s.9 1 (b)</a:t>
          </a:r>
        </a:p>
      </dsp:txBody>
      <dsp:txXfrm>
        <a:off x="765914" y="2943510"/>
        <a:ext cx="4320000" cy="720000"/>
      </dsp:txXfrm>
    </dsp:sp>
    <dsp:sp modelId="{A9A88CE7-E6CE-479F-B9CB-E2790AD15F6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AB132-A126-44B0-B938-177FEDB64CE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Apply</a:t>
          </a:r>
          <a:r>
            <a:rPr lang="en-US" sz="2500" kern="1200" baseline="0" dirty="0"/>
            <a:t> the law to a given set of facts</a:t>
          </a:r>
          <a:endParaRPr lang="en-US" sz="25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2122154"/>
                <a:satOff val="3600"/>
                <a:lumOff val="-131"/>
                <a:alphaOff val="0"/>
                <a:satMod val="103000"/>
                <a:lumMod val="102000"/>
                <a:tint val="94000"/>
              </a:schemeClr>
            </a:gs>
            <a:gs pos="50000">
              <a:schemeClr val="accent2">
                <a:hueOff val="2122154"/>
                <a:satOff val="3600"/>
                <a:lumOff val="-131"/>
                <a:alphaOff val="0"/>
                <a:satMod val="110000"/>
                <a:lumMod val="100000"/>
                <a:shade val="100000"/>
              </a:schemeClr>
            </a:gs>
            <a:gs pos="100000">
              <a:schemeClr val="accent2">
                <a:hueOff val="2122154"/>
                <a:satOff val="3600"/>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4244308"/>
                <a:satOff val="7200"/>
                <a:lumOff val="-261"/>
                <a:alphaOff val="0"/>
                <a:satMod val="103000"/>
                <a:lumMod val="102000"/>
                <a:tint val="94000"/>
              </a:schemeClr>
            </a:gs>
            <a:gs pos="50000">
              <a:schemeClr val="accent2">
                <a:hueOff val="4244308"/>
                <a:satOff val="7200"/>
                <a:lumOff val="-261"/>
                <a:alphaOff val="0"/>
                <a:satMod val="110000"/>
                <a:lumMod val="100000"/>
                <a:shade val="100000"/>
              </a:schemeClr>
            </a:gs>
            <a:gs pos="100000">
              <a:schemeClr val="accent2">
                <a:hueOff val="4244308"/>
                <a:satOff val="7200"/>
                <a:lumOff val="-2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35E9-76F2-4FE9-A59F-4157881DA464}">
      <dsp:nvSpPr>
        <dsp:cNvPr id="0" name=""/>
        <dsp:cNvSpPr/>
      </dsp:nvSpPr>
      <dsp:spPr>
        <a:xfrm>
          <a:off x="0" y="565973"/>
          <a:ext cx="6263640"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Defined in the law of tort.</a:t>
          </a:r>
          <a:endParaRPr lang="en-US" sz="3500" kern="1200"/>
        </a:p>
      </dsp:txBody>
      <dsp:txXfrm>
        <a:off x="67873" y="633846"/>
        <a:ext cx="6127894" cy="1254634"/>
      </dsp:txXfrm>
    </dsp:sp>
    <dsp:sp modelId="{E00BAD22-1189-47D8-89E5-9F245A1A13BF}">
      <dsp:nvSpPr>
        <dsp:cNvPr id="0" name=""/>
        <dsp:cNvSpPr/>
      </dsp:nvSpPr>
      <dsp:spPr>
        <a:xfrm>
          <a:off x="0" y="2057153"/>
          <a:ext cx="6263640" cy="1390380"/>
        </a:xfrm>
        <a:prstGeom prst="round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is the ‘ intentional, reckless or negligent entry into a building’.</a:t>
          </a:r>
          <a:endParaRPr lang="en-US" sz="3500" kern="1200"/>
        </a:p>
      </dsp:txBody>
      <dsp:txXfrm>
        <a:off x="67873" y="2125026"/>
        <a:ext cx="6127894" cy="1254634"/>
      </dsp:txXfrm>
    </dsp:sp>
    <dsp:sp modelId="{E2E6D231-759B-4341-BA41-F15D6AA81582}">
      <dsp:nvSpPr>
        <dsp:cNvPr id="0" name=""/>
        <dsp:cNvSpPr/>
      </dsp:nvSpPr>
      <dsp:spPr>
        <a:xfrm>
          <a:off x="0" y="3548334"/>
          <a:ext cx="6263640" cy="139038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Jones and Smith [1976] 1 WLR 672</a:t>
          </a:r>
          <a:endParaRPr lang="en-US" sz="3500" kern="1200"/>
        </a:p>
      </dsp:txBody>
      <dsp:txXfrm>
        <a:off x="67873" y="3616207"/>
        <a:ext cx="6127894" cy="12546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85CC9-04F0-47A3-ACD9-52B8C8F03F80}">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3D1904-F274-439D-BD5D-904BF662C9B1}">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sp:txBody>
      <dsp:txXfrm>
        <a:off x="608661" y="692298"/>
        <a:ext cx="4508047" cy="2799040"/>
      </dsp:txXfrm>
    </dsp:sp>
    <dsp:sp modelId="{68FBEE2A-F0F3-43C9-B038-8684F8BB0B78}">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33E56-1850-4178-AA02-29A0CD0C6E81}">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Discuss whether Henry committed burglary. </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20/11/2022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5</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577781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2309372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925550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11</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3986173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lvl="2" indent="0">
              <a:spcBef>
                <a:spcPts val="1000"/>
              </a:spcBef>
              <a:buClr>
                <a:srgbClr val="90C226"/>
              </a:buClr>
              <a:buSzPct val="80000"/>
              <a:buFont typeface="Wingdings 3" charset="2"/>
              <a:buNone/>
            </a:pPr>
            <a:endParaRPr lang="en-GB" sz="3200" dirty="0">
              <a:solidFill>
                <a:prstClr val="black">
                  <a:lumMod val="75000"/>
                  <a:lumOff val="25000"/>
                </a:prstClr>
              </a:solidFill>
            </a:endParaRPr>
          </a:p>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1426666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14</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now identify any offences discussed in this brief?</a:t>
            </a:r>
          </a:p>
        </p:txBody>
      </p:sp>
      <p:sp>
        <p:nvSpPr>
          <p:cNvPr id="4" name="Slide Number Placeholder 3"/>
          <p:cNvSpPr>
            <a:spLocks noGrp="1"/>
          </p:cNvSpPr>
          <p:nvPr>
            <p:ph type="sldNum" sz="quarter" idx="5"/>
          </p:nvPr>
        </p:nvSpPr>
        <p:spPr/>
        <p:txBody>
          <a:bodyPr/>
          <a:lstStyle/>
          <a:p>
            <a:fld id="{FC8F9C3A-8DAF-4CF9-BB2D-5C941CF8F9B4}" type="slidenum">
              <a:rPr lang="en-GB" smtClean="0"/>
              <a:t>15</a:t>
            </a:fld>
            <a:endParaRPr lang="en-GB"/>
          </a:p>
        </p:txBody>
      </p:sp>
    </p:spTree>
    <p:extLst>
      <p:ext uri="{BB962C8B-B14F-4D97-AF65-F5344CB8AC3E}">
        <p14:creationId xmlns:p14="http://schemas.microsoft.com/office/powerpoint/2010/main" val="268164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16</a:t>
            </a:fld>
            <a:endParaRPr lang="en-GB"/>
          </a:p>
        </p:txBody>
      </p:sp>
    </p:spTree>
    <p:extLst>
      <p:ext uri="{BB962C8B-B14F-4D97-AF65-F5344CB8AC3E}">
        <p14:creationId xmlns:p14="http://schemas.microsoft.com/office/powerpoint/2010/main" val="554388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24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2614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212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889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2125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8793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975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515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479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9283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098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756880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en/burglar-thief-robber-robbery-house-29448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0073"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90131-436C-BE58-D522-3B99EEF4373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Let’s take a look at assignment 2</a:t>
            </a:r>
          </a:p>
        </p:txBody>
      </p:sp>
      <p:pic>
        <p:nvPicPr>
          <p:cNvPr id="5" name="Content Placeholder 4">
            <a:extLst>
              <a:ext uri="{FF2B5EF4-FFF2-40B4-BE49-F238E27FC236}">
                <a16:creationId xmlns:a16="http://schemas.microsoft.com/office/drawing/2014/main" id="{C823A9FF-27AB-B46F-2174-6DFB3FDEA6F9}"/>
              </a:ext>
            </a:extLst>
          </p:cNvPr>
          <p:cNvPicPr>
            <a:picLocks noGrp="1" noChangeAspect="1"/>
          </p:cNvPicPr>
          <p:nvPr>
            <p:ph idx="1"/>
          </p:nvPr>
        </p:nvPicPr>
        <p:blipFill rotWithShape="1">
          <a:blip r:embed="rId2"/>
          <a:srcRect l="19332" t="17704" r="22462" b="8516"/>
          <a:stretch/>
        </p:blipFill>
        <p:spPr>
          <a:xfrm>
            <a:off x="5499843" y="972760"/>
            <a:ext cx="5361354" cy="453626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8258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C124F-1D7E-8BA8-0D28-E40038FC2454}"/>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524000" y="1122362"/>
            <a:ext cx="9144000" cy="2900518"/>
          </a:xfrm>
        </p:spPr>
        <p:txBody>
          <a:bodyPr>
            <a:noAutofit/>
          </a:bodyPr>
          <a:lstStyle/>
          <a:p>
            <a:r>
              <a:rPr lang="en-GB" dirty="0">
                <a:solidFill>
                  <a:srgbClr val="FFFFFF"/>
                </a:solidFill>
              </a:rPr>
              <a:t>  </a:t>
            </a:r>
            <a:r>
              <a:rPr lang="en-GB" b="1" i="1" u="sng" dirty="0">
                <a:solidFill>
                  <a:srgbClr val="FFFFFF"/>
                </a:solidFill>
              </a:rPr>
              <a:t> Burglary</a:t>
            </a:r>
          </a:p>
        </p:txBody>
      </p:sp>
    </p:spTree>
    <p:extLst>
      <p:ext uri="{BB962C8B-B14F-4D97-AF65-F5344CB8AC3E}">
        <p14:creationId xmlns:p14="http://schemas.microsoft.com/office/powerpoint/2010/main" val="30450584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b="1" i="1">
                <a:solidFill>
                  <a:srgbClr val="FFFFFF"/>
                </a:solidFill>
              </a:rPr>
              <a:t>Learning objectives </a:t>
            </a:r>
          </a:p>
        </p:txBody>
      </p:sp>
      <p:graphicFrame>
        <p:nvGraphicFramePr>
          <p:cNvPr id="14" name="Content Placeholder 2">
            <a:extLst>
              <a:ext uri="{FF2B5EF4-FFF2-40B4-BE49-F238E27FC236}">
                <a16:creationId xmlns:a16="http://schemas.microsoft.com/office/drawing/2014/main" id="{4C1193DB-3377-4FF2-FABC-E024CA6FE0FC}"/>
              </a:ext>
            </a:extLst>
          </p:cNvPr>
          <p:cNvGraphicFramePr>
            <a:graphicFrameLocks noGrp="1"/>
          </p:cNvGraphicFramePr>
          <p:nvPr>
            <p:ph idx="1"/>
            <p:extLst>
              <p:ext uri="{D42A27DB-BD31-4B8C-83A1-F6EECF244321}">
                <p14:modId xmlns:p14="http://schemas.microsoft.com/office/powerpoint/2010/main" val="20683254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872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447308" y="591344"/>
            <a:ext cx="6906491" cy="5585619"/>
          </a:xfrm>
        </p:spPr>
        <p:txBody>
          <a:bodyPr anchor="ctr">
            <a:normAutofit/>
          </a:bodyPr>
          <a:lstStyle/>
          <a:p>
            <a:pPr marL="0" indent="0">
              <a:buNone/>
            </a:pPr>
            <a:r>
              <a:rPr lang="en-GB" sz="2200" b="1" i="1" u="sng" dirty="0"/>
              <a:t>S.9 of the Theft act 1968- </a:t>
            </a:r>
          </a:p>
          <a:p>
            <a:pPr marL="0" indent="0">
              <a:buNone/>
            </a:pPr>
            <a:endParaRPr lang="en-GB" sz="2200" dirty="0"/>
          </a:p>
          <a:p>
            <a:pPr>
              <a:buFont typeface="Wingdings" panose="05000000000000000000" pitchFamily="2" charset="2"/>
              <a:buChar char="Ø"/>
            </a:pPr>
            <a:r>
              <a:rPr lang="en-GB" sz="2200" dirty="0"/>
              <a:t>(1) A person is guilty of burglary if:</a:t>
            </a:r>
          </a:p>
          <a:p>
            <a:pPr>
              <a:buFont typeface="Wingdings" panose="05000000000000000000" pitchFamily="2" charset="2"/>
              <a:buChar char="Ø"/>
            </a:pPr>
            <a:r>
              <a:rPr lang="en-GB" sz="2200" dirty="0"/>
              <a:t>a. he enters any building or part of a building as a trespasser and with intent to commit any such offence as is mentioned:</a:t>
            </a:r>
          </a:p>
          <a:p>
            <a:pPr>
              <a:buFont typeface="Wingdings" panose="05000000000000000000" pitchFamily="2" charset="2"/>
              <a:buChar char="Ø"/>
            </a:pPr>
            <a:r>
              <a:rPr lang="en-GB" sz="2200" dirty="0">
                <a:cs typeface="Calibri Light" panose="020F0302020204030204" pitchFamily="34" charset="0"/>
              </a:rPr>
              <a:t>b</a:t>
            </a:r>
            <a:r>
              <a:rPr lang="en-GB" sz="2200" b="0" i="0" dirty="0">
                <a:effectLst/>
                <a:cs typeface="Calibri Light" panose="020F0302020204030204" pitchFamily="34" charset="0"/>
              </a:rPr>
              <a:t>. 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2200" b="0" i="0" dirty="0">
                <a:effectLst/>
                <a:cs typeface="Calibri Light" panose="020F0302020204030204" pitchFamily="34" charset="0"/>
              </a:rPr>
              <a:t>(2)The offences referred to in subsection (1)(a) above are offences of stealing anything in the building or part of a building in question, of inflicting on any person therein any grievous bodily harm </a:t>
            </a:r>
            <a:r>
              <a:rPr lang="en-GB" sz="2200" b="1" i="0" u="none" strike="noStrike" dirty="0">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200" b="0" i="0" dirty="0">
                <a:effectLst/>
                <a:cs typeface="Calibri Light" panose="020F0302020204030204" pitchFamily="34" charset="0"/>
              </a:rPr>
              <a:t>... therein, and of doing unlawful damage to the building or anything therein.’’ </a:t>
            </a:r>
          </a:p>
          <a:p>
            <a:endParaRPr lang="en-GB" sz="2200" dirty="0"/>
          </a:p>
        </p:txBody>
      </p:sp>
    </p:spTree>
    <p:extLst>
      <p:ext uri="{BB962C8B-B14F-4D97-AF65-F5344CB8AC3E}">
        <p14:creationId xmlns:p14="http://schemas.microsoft.com/office/powerpoint/2010/main" val="4265627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extLst>
              <p:ext uri="{D42A27DB-BD31-4B8C-83A1-F6EECF244321}">
                <p14:modId xmlns:p14="http://schemas.microsoft.com/office/powerpoint/2010/main" val="1426363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820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b="1" i="1" u="sng"/>
              <a:t>Burglary</a:t>
            </a:r>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1900" dirty="0"/>
          </a:p>
          <a:p>
            <a:pPr>
              <a:buFont typeface="Wingdings" panose="05000000000000000000" pitchFamily="2" charset="2"/>
              <a:buChar char="Ø"/>
            </a:pPr>
            <a:r>
              <a:rPr lang="en-GB" sz="1900" dirty="0" err="1"/>
              <a:t>Carys</a:t>
            </a:r>
            <a:r>
              <a:rPr lang="en-GB" sz="1900" dirty="0"/>
              <a:t> was in her bedroom and could see that the window of her neighbour’s bedroom was wide open and there was a metal jewellery box on the dressing room table.  </a:t>
            </a:r>
            <a:r>
              <a:rPr lang="en-GB" sz="1900" dirty="0" err="1"/>
              <a:t>Carys</a:t>
            </a:r>
            <a:r>
              <a:rPr lang="en-GB" sz="1900" dirty="0"/>
              <a:t> got a fishing rod and attached a magnet to its end so that it would be able to pick up the jewellery box.  </a:t>
            </a:r>
            <a:r>
              <a:rPr lang="en-GB" sz="1900" dirty="0" err="1"/>
              <a:t>Carys</a:t>
            </a:r>
            <a:r>
              <a:rPr lang="en-GB" sz="1900" dirty="0"/>
              <a:t> then inserted the contraption through the open window.</a:t>
            </a:r>
            <a:endParaRPr lang="en-GB" sz="1900" dirty="0">
              <a:cs typeface="Calibri"/>
            </a:endParaRPr>
          </a:p>
          <a:p>
            <a:pPr>
              <a:buFont typeface="Wingdings" panose="05000000000000000000" pitchFamily="2" charset="2"/>
              <a:buChar char="Ø"/>
            </a:pPr>
            <a:endParaRPr lang="en-GB" sz="1900" dirty="0"/>
          </a:p>
          <a:p>
            <a:pPr>
              <a:buFont typeface="Wingdings" panose="05000000000000000000" pitchFamily="2" charset="2"/>
              <a:buChar char="Ø"/>
            </a:pPr>
            <a:r>
              <a:rPr lang="en-GB" sz="1900" dirty="0"/>
              <a:t>Discuss whether </a:t>
            </a:r>
            <a:r>
              <a:rPr lang="en-GB" sz="1900" dirty="0" err="1"/>
              <a:t>Carys</a:t>
            </a:r>
            <a:r>
              <a:rPr lang="en-GB" sz="1900" dirty="0"/>
              <a:t> “entered” the building.</a:t>
            </a:r>
            <a:endParaRPr lang="en-GB" sz="1900" dirty="0">
              <a:cs typeface="Calibri"/>
            </a:endParaRPr>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b="3062"/>
          <a:stretch/>
        </p:blipFill>
        <p:spPr>
          <a:xfrm>
            <a:off x="5977788" y="799352"/>
            <a:ext cx="5425410" cy="5259296"/>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is meant by building or part of a building? </a:t>
            </a:r>
          </a:p>
        </p:txBody>
      </p:sp>
      <p:sp>
        <p:nvSpPr>
          <p:cNvPr id="4" name="Content Placeholder 3">
            <a:extLst>
              <a:ext uri="{FF2B5EF4-FFF2-40B4-BE49-F238E27FC236}">
                <a16:creationId xmlns:a16="http://schemas.microsoft.com/office/drawing/2014/main" id="{AE8C69BD-5669-303E-EF47-5D519734E9FD}"/>
              </a:ext>
            </a:extLst>
          </p:cNvPr>
          <p:cNvSpPr>
            <a:spLocks noGrp="1"/>
          </p:cNvSpPr>
          <p:nvPr>
            <p:ph idx="1"/>
          </p:nvPr>
        </p:nvSpPr>
        <p:spPr/>
        <p:txBody>
          <a:bodyPr>
            <a:normAutofit fontScale="92500" lnSpcReduction="20000"/>
          </a:bodyPr>
          <a:lstStyle/>
          <a:p>
            <a:pPr marL="0" indent="0">
              <a:buNone/>
            </a:pPr>
            <a:r>
              <a:rPr lang="en-GB" sz="2800" b="1" u="sng" dirty="0"/>
              <a:t>Building</a:t>
            </a:r>
            <a:endParaRPr lang="en-GB" sz="2800" u="sng" dirty="0"/>
          </a:p>
          <a:p>
            <a:r>
              <a:rPr lang="en-GB" sz="2800" dirty="0"/>
              <a:t>Whether the structure is a building is a matter of fact to be decided by the jury.</a:t>
            </a:r>
          </a:p>
          <a:p>
            <a:r>
              <a:rPr lang="en-GB" sz="2800" dirty="0">
                <a:solidFill>
                  <a:srgbClr val="00B0F0"/>
                </a:solidFill>
              </a:rPr>
              <a:t>Moir v Williams [1892]</a:t>
            </a:r>
          </a:p>
          <a:p>
            <a:r>
              <a:rPr lang="en-GB" sz="2800" dirty="0"/>
              <a:t>Theft Act 1968 does not require a building to be brick or stonework; a wooden structure will suffice</a:t>
            </a:r>
          </a:p>
          <a:p>
            <a:r>
              <a:rPr lang="en-GB" sz="2800" dirty="0"/>
              <a:t>A structure has some degree of permanence </a:t>
            </a:r>
            <a:r>
              <a:rPr lang="en-GB" sz="2800" b="1" dirty="0">
                <a:solidFill>
                  <a:srgbClr val="00B0F0"/>
                </a:solidFill>
              </a:rPr>
              <a:t>Stevens  v Gourley [1859]</a:t>
            </a:r>
          </a:p>
          <a:p>
            <a:r>
              <a:rPr lang="en-GB" sz="2800" dirty="0"/>
              <a:t>A building does not have to be a structure occupied by people; a garage or a stable is a building</a:t>
            </a:r>
          </a:p>
          <a:p>
            <a:r>
              <a:rPr lang="en-GB" sz="2800" dirty="0"/>
              <a:t>“Building” and “dwelling” include inhabited vehicles or vessels.  </a:t>
            </a:r>
          </a:p>
          <a:p>
            <a:r>
              <a:rPr lang="en-GB" sz="2800" dirty="0"/>
              <a:t>A building can be a structure containing more than one part </a:t>
            </a:r>
            <a:r>
              <a:rPr lang="en-GB" sz="2800" dirty="0" err="1"/>
              <a:t>eg</a:t>
            </a:r>
            <a:r>
              <a:rPr lang="en-GB" sz="2800" dirty="0"/>
              <a:t>, block of flats</a:t>
            </a:r>
          </a:p>
          <a:p>
            <a:pPr marL="0" indent="0">
              <a:buNone/>
            </a:pPr>
            <a:endParaRPr lang="en-GB" dirty="0"/>
          </a:p>
        </p:txBody>
      </p:sp>
    </p:spTree>
    <p:extLst>
      <p:ext uri="{BB962C8B-B14F-4D97-AF65-F5344CB8AC3E}">
        <p14:creationId xmlns:p14="http://schemas.microsoft.com/office/powerpoint/2010/main" val="2783782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Arc 2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5393361" cy="4351338"/>
          </a:xfrm>
        </p:spPr>
        <p:txBody>
          <a:bodyPr>
            <a:normAutofit/>
          </a:bodyPr>
          <a:lstStyle/>
          <a:p>
            <a:pPr>
              <a:buFont typeface="Wingdings" panose="05000000000000000000" pitchFamily="2" charset="2"/>
              <a:buChar char="Ø"/>
            </a:pPr>
            <a:r>
              <a:rPr lang="en-GB" dirty="0"/>
              <a:t>With intent to steal, Julian broke into Barbara’s wooden houseboat whilst Barbara was out shopping.  </a:t>
            </a:r>
          </a:p>
          <a:p>
            <a:pPr marL="0" indent="0">
              <a:buNone/>
            </a:pPr>
            <a:endParaRPr lang="en-GB" dirty="0"/>
          </a:p>
          <a:p>
            <a:pPr>
              <a:buFont typeface="Wingdings" panose="05000000000000000000" pitchFamily="2" charset="2"/>
              <a:buChar char="Ø"/>
            </a:pPr>
            <a:r>
              <a:rPr lang="en-GB" dirty="0"/>
              <a:t>Discuss whether Julian entered a “building”</a:t>
            </a:r>
          </a:p>
          <a:p>
            <a:pPr marL="0" indent="0">
              <a:buNone/>
            </a:pPr>
            <a:endParaRPr lang="en-GB" dirty="0"/>
          </a:p>
        </p:txBody>
      </p:sp>
      <p:sp>
        <p:nvSpPr>
          <p:cNvPr id="25" name="Oval 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7109962" y="2989296"/>
            <a:ext cx="4221597" cy="3162122"/>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26676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24741" y="620392"/>
            <a:ext cx="3808268" cy="5504688"/>
          </a:xfrm>
        </p:spPr>
        <p:txBody>
          <a:bodyPr>
            <a:normAutofit/>
          </a:bodyPr>
          <a:lstStyle/>
          <a:p>
            <a:r>
              <a:rPr lang="en-GB" sz="6000" b="1" i="1" u="sng">
                <a:solidFill>
                  <a:schemeClr val="bg1"/>
                </a:solidFill>
              </a:rPr>
              <a:t>What is a trespasser? </a:t>
            </a:r>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extLst>
              <p:ext uri="{D42A27DB-BD31-4B8C-83A1-F6EECF244321}">
                <p14:modId xmlns:p14="http://schemas.microsoft.com/office/powerpoint/2010/main" val="31238293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235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37"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505" r="-1"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pPr marL="0" indent="0">
              <a:buNone/>
            </a:pPr>
            <a:r>
              <a:rPr lang="en-GB" sz="2000" b="1"/>
              <a:t>Scenarios</a:t>
            </a:r>
          </a:p>
          <a:p>
            <a:pPr>
              <a:buAutoNum type="alphaLcParenBoth"/>
            </a:pPr>
            <a:r>
              <a:rPr lang="en-GB" sz="2000"/>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p>
          <a:p>
            <a:pPr>
              <a:buAutoNum type="alphaLcParenBoth"/>
            </a:pPr>
            <a:r>
              <a:rPr lang="en-GB" sz="2000"/>
              <a:t>Fawn needed some new make-up but had no money to pay for it.  Fawn went to the local pharmacy and entered the shop with the intent to steal from it.  Discuss whether fawn’s entry into the building was as a trespasser	</a:t>
            </a:r>
          </a:p>
          <a:p>
            <a:pPr marL="0" indent="0">
              <a:buNone/>
            </a:pPr>
            <a:endParaRPr lang="en-GB" sz="2000"/>
          </a:p>
        </p:txBody>
      </p:sp>
    </p:spTree>
    <p:extLst>
      <p:ext uri="{BB962C8B-B14F-4D97-AF65-F5344CB8AC3E}">
        <p14:creationId xmlns:p14="http://schemas.microsoft.com/office/powerpoint/2010/main" val="2312704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7" r="17920"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endParaRPr lang="en-GB" sz="2200"/>
          </a:p>
          <a:p>
            <a:pPr>
              <a:buFont typeface="Wingdings" panose="05000000000000000000" pitchFamily="2" charset="2"/>
              <a:buChar char="Ø"/>
            </a:pPr>
            <a:r>
              <a:rPr lang="en-GB" sz="2200"/>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sp>
        <p:nvSpPr>
          <p:cNvPr id="6" name="TextBox 5">
            <a:extLst>
              <a:ext uri="{FF2B5EF4-FFF2-40B4-BE49-F238E27FC236}">
                <a16:creationId xmlns:a16="http://schemas.microsoft.com/office/drawing/2014/main" id="{991D0EFF-2C43-432A-A51B-8FF123CA930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ngimg.com/download/500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394624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41248" y="548640"/>
            <a:ext cx="3600860" cy="5431536"/>
          </a:xfrm>
        </p:spPr>
        <p:txBody>
          <a:bodyPr>
            <a:normAutofit/>
          </a:bodyPr>
          <a:lstStyle/>
          <a:p>
            <a:r>
              <a:rPr lang="en-GB" sz="5400" b="1" i="1" u="sng" dirty="0"/>
              <a:t>With an ulterior intention</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126418" y="552091"/>
            <a:ext cx="6224335" cy="5431536"/>
          </a:xfrm>
        </p:spPr>
        <p:txBody>
          <a:bodyPr anchor="ctr">
            <a:normAutofit/>
          </a:bodyPr>
          <a:lstStyle/>
          <a:p>
            <a:pPr>
              <a:buFont typeface="Wingdings" panose="05000000000000000000" pitchFamily="2" charset="2"/>
              <a:buChar char="Ø"/>
            </a:pPr>
            <a:r>
              <a:rPr lang="en-GB" sz="2000"/>
              <a:t>This shows that the defendant must have intention to commit an element that is listed under S.9(2). This includes:</a:t>
            </a:r>
          </a:p>
          <a:p>
            <a:pPr marL="0" indent="0">
              <a:buNone/>
            </a:pPr>
            <a:endParaRPr lang="en-GB" sz="2000"/>
          </a:p>
          <a:p>
            <a:pPr>
              <a:buFont typeface="Wingdings" panose="05000000000000000000" pitchFamily="2" charset="2"/>
              <a:buChar char="Ø"/>
            </a:pPr>
            <a:r>
              <a:rPr lang="en-GB" sz="2000" b="0" i="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buFont typeface="Wingdings" panose="05000000000000000000" pitchFamily="2" charset="2"/>
              <a:buChar char="Ø"/>
            </a:pPr>
            <a:endParaRPr lang="en-GB" sz="2000"/>
          </a:p>
          <a:p>
            <a:pPr>
              <a:buFont typeface="Wingdings" panose="05000000000000000000" pitchFamily="2" charset="2"/>
              <a:buChar char="Ø"/>
            </a:pPr>
            <a:r>
              <a:rPr lang="en-GB" sz="2000"/>
              <a:t>An intention to inflict GBH- S.18 of the Offences Against the Persons Act 1861.</a:t>
            </a:r>
          </a:p>
          <a:p>
            <a:pPr marL="0" indent="0">
              <a:buNone/>
            </a:pPr>
            <a:endParaRPr lang="en-GB" sz="2000"/>
          </a:p>
          <a:p>
            <a:pPr>
              <a:buFont typeface="Wingdings" panose="05000000000000000000" pitchFamily="2" charset="2"/>
              <a:buChar char="Ø"/>
            </a:pPr>
            <a:r>
              <a:rPr lang="en-GB" sz="2000" b="0" i="0">
                <a:effectLst/>
              </a:rPr>
              <a:t>Intention unlawful damage- intention to commit criminal damage- S.1 of the Criminal Damage Act 1971.</a:t>
            </a:r>
          </a:p>
          <a:p>
            <a:endParaRPr lang="en-GB" sz="2000"/>
          </a:p>
        </p:txBody>
      </p:sp>
    </p:spTree>
    <p:extLst>
      <p:ext uri="{BB962C8B-B14F-4D97-AF65-F5344CB8AC3E}">
        <p14:creationId xmlns:p14="http://schemas.microsoft.com/office/powerpoint/2010/main" val="4060756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098468" y="885651"/>
            <a:ext cx="3229803" cy="4624603"/>
          </a:xfrm>
        </p:spPr>
        <p:txBody>
          <a:bodyPr>
            <a:normAutofit/>
          </a:bodyPr>
          <a:lstStyle/>
          <a:p>
            <a:r>
              <a:rPr lang="en-GB" b="1" i="1" u="sng">
                <a:solidFill>
                  <a:srgbClr val="FFFFFF"/>
                </a:solidFill>
              </a:rPr>
              <a:t>S.9(1)(b) of the Theft Act 1986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978708" y="885651"/>
            <a:ext cx="6525220" cy="4616849"/>
          </a:xfrm>
        </p:spPr>
        <p:txBody>
          <a:bodyPr anchor="ctr">
            <a:normAutofit/>
          </a:bodyPr>
          <a:lstStyle/>
          <a:p>
            <a:pPr>
              <a:buFont typeface="Wingdings" panose="05000000000000000000" pitchFamily="2" charset="2"/>
              <a:buChar char="Ø"/>
            </a:pPr>
            <a:r>
              <a:rPr lang="en-GB" sz="4000" b="0" i="0" dirty="0">
                <a:effectLst/>
              </a:rPr>
              <a:t>‘’having entered any building or part of a building as a trespasser he steals or attempts to steal anything in the building or that part of it or inflicts or attempts to inflict on any person therein any grievous bodily harm.’’</a:t>
            </a:r>
          </a:p>
          <a:p>
            <a:pPr marL="0" indent="0">
              <a:buNone/>
            </a:pPr>
            <a:endParaRPr lang="en-GB" sz="2000" dirty="0"/>
          </a:p>
        </p:txBody>
      </p:sp>
    </p:spTree>
    <p:extLst>
      <p:ext uri="{BB962C8B-B14F-4D97-AF65-F5344CB8AC3E}">
        <p14:creationId xmlns:p14="http://schemas.microsoft.com/office/powerpoint/2010/main" val="207624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2" name="TextBox 1">
            <a:extLst>
              <a:ext uri="{FF2B5EF4-FFF2-40B4-BE49-F238E27FC236}">
                <a16:creationId xmlns:a16="http://schemas.microsoft.com/office/drawing/2014/main" id="{442D2F69-4387-6A1B-1D3D-66B0CB544BC9}"/>
              </a:ext>
            </a:extLst>
          </p:cNvPr>
          <p:cNvGraphicFramePr/>
          <p:nvPr>
            <p:extLst>
              <p:ext uri="{D42A27DB-BD31-4B8C-83A1-F6EECF244321}">
                <p14:modId xmlns:p14="http://schemas.microsoft.com/office/powerpoint/2010/main" val="186340244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7543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90131-436C-BE58-D522-3B99EEF4373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Let’s revisit assignment 2</a:t>
            </a:r>
          </a:p>
        </p:txBody>
      </p:sp>
      <p:pic>
        <p:nvPicPr>
          <p:cNvPr id="5" name="Content Placeholder 4">
            <a:extLst>
              <a:ext uri="{FF2B5EF4-FFF2-40B4-BE49-F238E27FC236}">
                <a16:creationId xmlns:a16="http://schemas.microsoft.com/office/drawing/2014/main" id="{C823A9FF-27AB-B46F-2174-6DFB3FDEA6F9}"/>
              </a:ext>
            </a:extLst>
          </p:cNvPr>
          <p:cNvPicPr>
            <a:picLocks noGrp="1" noChangeAspect="1"/>
          </p:cNvPicPr>
          <p:nvPr>
            <p:ph idx="1"/>
          </p:nvPr>
        </p:nvPicPr>
        <p:blipFill rotWithShape="1">
          <a:blip r:embed="rId3"/>
          <a:srcRect l="19332" t="17704" r="22462" b="8516"/>
          <a:stretch/>
        </p:blipFill>
        <p:spPr>
          <a:xfrm>
            <a:off x="5499843" y="972760"/>
            <a:ext cx="5361354" cy="453626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8910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3BB4CF2-62DE-4337-94C8-04F0DAD82C0A}"/>
              </a:ext>
            </a:extLst>
          </p:cNvPr>
          <p:cNvSpPr txBox="1"/>
          <p:nvPr/>
        </p:nvSpPr>
        <p:spPr>
          <a:xfrm>
            <a:off x="4384431" y="633849"/>
            <a:ext cx="6981175" cy="5891997"/>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1600" dirty="0">
                <a:effectLst/>
              </a:rPr>
              <a:t>Dean went to visit his friend Mai. Mai showed Dean a book that she had just bought.</a:t>
            </a:r>
          </a:p>
          <a:p>
            <a:pPr indent="-228600">
              <a:lnSpc>
                <a:spcPct val="90000"/>
              </a:lnSpc>
              <a:spcAft>
                <a:spcPts val="800"/>
              </a:spcAft>
              <a:buFont typeface="Arial" panose="020B0604020202020204" pitchFamily="34" charset="0"/>
              <a:buChar char="•"/>
            </a:pPr>
            <a:r>
              <a:rPr lang="en-US" sz="1600" dirty="0">
                <a:effectLst/>
              </a:rPr>
              <a:t> It was a book that Dean had also wanted to buy, but could not afford. </a:t>
            </a:r>
          </a:p>
          <a:p>
            <a:pPr indent="-228600">
              <a:lnSpc>
                <a:spcPct val="90000"/>
              </a:lnSpc>
              <a:spcAft>
                <a:spcPts val="800"/>
              </a:spcAft>
              <a:buFont typeface="Arial" panose="020B0604020202020204" pitchFamily="34" charset="0"/>
              <a:buChar char="•"/>
            </a:pPr>
            <a:r>
              <a:rPr lang="en-US" sz="1600" dirty="0">
                <a:effectLst/>
              </a:rPr>
              <a:t>A couple of days later, Mai lent the book to Dean. A few weeks after that, Mai asked for her book back. Dean had decided to keep the book and had put it in his cupboard.</a:t>
            </a:r>
          </a:p>
          <a:p>
            <a:pPr indent="-228600">
              <a:lnSpc>
                <a:spcPct val="90000"/>
              </a:lnSpc>
              <a:spcAft>
                <a:spcPts val="800"/>
              </a:spcAft>
              <a:buFont typeface="Arial" panose="020B0604020202020204" pitchFamily="34" charset="0"/>
              <a:buChar char="•"/>
            </a:pPr>
            <a:r>
              <a:rPr lang="en-US" sz="1600" dirty="0">
                <a:effectLst/>
              </a:rPr>
              <a:t> When Mai asked him about the book, Dean did not respond and quickly changed the conversation to talk about something else. Mai thought that Dean was being evasive and was frustrated that Dean was obviously ignoring her request to return the book. </a:t>
            </a:r>
          </a:p>
          <a:p>
            <a:pPr indent="-228600">
              <a:lnSpc>
                <a:spcPct val="90000"/>
              </a:lnSpc>
              <a:spcAft>
                <a:spcPts val="800"/>
              </a:spcAft>
              <a:buFont typeface="Arial" panose="020B0604020202020204" pitchFamily="34" charset="0"/>
              <a:buChar char="•"/>
            </a:pPr>
            <a:r>
              <a:rPr lang="en-US" sz="1600" dirty="0">
                <a:effectLst/>
              </a:rPr>
              <a:t>So a few days later, she went to Dean’s house and waited for him to go to work, as she planned to look for her book. Mai went around to the back of the house and could see that the kitchen window was open. She climbed in through the window. </a:t>
            </a:r>
          </a:p>
          <a:p>
            <a:pPr indent="-228600">
              <a:lnSpc>
                <a:spcPct val="90000"/>
              </a:lnSpc>
              <a:spcAft>
                <a:spcPts val="800"/>
              </a:spcAft>
              <a:buFont typeface="Arial" panose="020B0604020202020204" pitchFamily="34" charset="0"/>
              <a:buChar char="•"/>
            </a:pPr>
            <a:r>
              <a:rPr lang="en-US" sz="1600" dirty="0">
                <a:effectLst/>
              </a:rPr>
              <a:t>Once inside Dean’s house, Mai started looking for her book. She could not find it anywhere, so she decided to confront Dean about it the next day. On her way out, she saw a computer game that she wanted on Dean’s TV stand. </a:t>
            </a:r>
          </a:p>
          <a:p>
            <a:pPr indent="-228600">
              <a:lnSpc>
                <a:spcPct val="90000"/>
              </a:lnSpc>
              <a:spcAft>
                <a:spcPts val="800"/>
              </a:spcAft>
              <a:buFont typeface="Arial" panose="020B0604020202020204" pitchFamily="34" charset="0"/>
              <a:buChar char="•"/>
            </a:pPr>
            <a:r>
              <a:rPr lang="en-US" sz="1600" dirty="0">
                <a:effectLst/>
              </a:rPr>
              <a:t>She decided to take the game home and play it, and when Dean gave her book back, she would return his game. </a:t>
            </a:r>
          </a:p>
          <a:p>
            <a:pPr indent="-228600">
              <a:lnSpc>
                <a:spcPct val="90000"/>
              </a:lnSpc>
              <a:spcAft>
                <a:spcPts val="800"/>
              </a:spcAft>
              <a:buFont typeface="Arial" panose="020B0604020202020204" pitchFamily="34" charset="0"/>
              <a:buChar char="•"/>
            </a:pPr>
            <a:r>
              <a:rPr lang="en-US" sz="1600" b="1" dirty="0"/>
              <a:t>Consider whether Mai could be charged with Burglary.</a:t>
            </a:r>
            <a:endParaRPr lang="en-US" sz="1600" dirty="0">
              <a:effectLst/>
            </a:endParaRPr>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pic>
        <p:nvPicPr>
          <p:cNvPr id="1026" name="Picture 2" descr="See the source image">
            <a:extLst>
              <a:ext uri="{FF2B5EF4-FFF2-40B4-BE49-F238E27FC236}">
                <a16:creationId xmlns:a16="http://schemas.microsoft.com/office/drawing/2014/main" id="{A0D019D6-CCDE-8FF9-262A-0A2397D8E1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437" y="885275"/>
            <a:ext cx="3697868" cy="2690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5646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BD9D0E-533B-4DB2-A10C-29AFA8699537}"/>
</file>

<file path=customXml/itemProps2.xml><?xml version="1.0" encoding="utf-8"?>
<ds:datastoreItem xmlns:ds="http://schemas.openxmlformats.org/officeDocument/2006/customXml" ds:itemID="{99F867E0-8A6F-4794-AFAF-6EC4DD948D49}"/>
</file>

<file path=customXml/itemProps3.xml><?xml version="1.0" encoding="utf-8"?>
<ds:datastoreItem xmlns:ds="http://schemas.openxmlformats.org/officeDocument/2006/customXml" ds:itemID="{AA26CDA7-C956-4F82-B24C-371CEDCA7779}"/>
</file>

<file path=docProps/app.xml><?xml version="1.0" encoding="utf-8"?>
<Properties xmlns="http://schemas.openxmlformats.org/officeDocument/2006/extended-properties" xmlns:vt="http://schemas.openxmlformats.org/officeDocument/2006/docPropsVTypes">
  <Template>office theme</Template>
  <TotalTime>0</TotalTime>
  <Words>1258</Words>
  <Application>Microsoft Office PowerPoint</Application>
  <PresentationFormat>Widescreen</PresentationFormat>
  <Paragraphs>81</Paragraphs>
  <Slides>16</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Arial</vt:lpstr>
      <vt:lpstr>Calibri</vt:lpstr>
      <vt:lpstr>Calibri Light</vt:lpstr>
      <vt:lpstr>Wingdings</vt:lpstr>
      <vt:lpstr>Wingdings 3</vt:lpstr>
      <vt:lpstr>Office Theme</vt:lpstr>
      <vt:lpstr>1_Office Theme</vt:lpstr>
      <vt:lpstr>Let’s take a look at assignment 2</vt:lpstr>
      <vt:lpstr>   Burglary</vt:lpstr>
      <vt:lpstr>Learning objectives </vt:lpstr>
      <vt:lpstr>What is burglary?</vt:lpstr>
      <vt:lpstr>What is entry? </vt:lpstr>
      <vt:lpstr>Burglary</vt:lpstr>
      <vt:lpstr>What is meant by building or part of a building? </vt:lpstr>
      <vt:lpstr>PowerPoint Presentation</vt:lpstr>
      <vt:lpstr>What is a trespasser? </vt:lpstr>
      <vt:lpstr>Burglary</vt:lpstr>
      <vt:lpstr>Burglary</vt:lpstr>
      <vt:lpstr>With an ulterior intention</vt:lpstr>
      <vt:lpstr>S.9(1)(b) of the Theft Act 1986 </vt:lpstr>
      <vt:lpstr>PowerPoint Presentation</vt:lpstr>
      <vt:lpstr>Let’s revisit assignment 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21</cp:revision>
  <dcterms:created xsi:type="dcterms:W3CDTF">2021-03-01T14:23:40Z</dcterms:created>
  <dcterms:modified xsi:type="dcterms:W3CDTF">2022-11-20T20:58:00Z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