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B99A9"/>
    <a:srgbClr val="A0E2F2"/>
    <a:srgbClr val="EA9EE6"/>
    <a:srgbClr val="EB75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226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400" dirty="0"/>
              <a:t>                             Assessment waiting times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Assesment waiting times</c:v>
                </c:pt>
              </c:strCache>
            </c:strRef>
          </c:tx>
          <c:dPt>
            <c:idx val="0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Waiting 13 weeks+</c:v>
                </c:pt>
                <c:pt idx="1">
                  <c:v>Waiting under 13 weeks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0.9</c:v>
                </c:pt>
                <c:pt idx="1">
                  <c:v>0.1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C4E-452B-B667-54D593EEFA3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56408144973669572"/>
          <c:y val="0.33337809647605027"/>
          <c:w val="0.43591855026330428"/>
          <c:h val="0.3969526629765768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19F486-8C29-48FC-B2D8-50F3954BB221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655C20-E232-4A32-B8F4-35F7318C6F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50879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655C20-E232-4A32-B8F4-35F7318C6F58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85684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BAE92A-1F9E-3C3C-4E65-727167378AB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BF4A851-42A6-212E-BD37-BDB029DF4B0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A5F04B-449A-F662-08F3-F252CDFC05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7F0700-7096-7248-B0FA-BCAD832EA126}" type="datetimeFigureOut">
              <a:rPr lang="en-US" smtClean="0"/>
              <a:t>7/6/2026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7BAE0B-9D11-F820-D304-6ABED16BA8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484634-4F38-26FE-E4D2-9CD434C010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A298E-77A4-C34D-8D76-4C49983B4C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0225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C071F1-7B2F-3B22-131E-16B733CDF9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DC2E86-1E0E-B47E-A1EB-8D1CC31655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68F837-09E6-BD5D-1D8E-3BE570416D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7F0700-7096-7248-B0FA-BCAD832EA126}" type="datetimeFigureOut">
              <a:rPr lang="en-US" smtClean="0"/>
              <a:t>7/6/2026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2A01F5-CD25-43D6-EBCD-CD499717DD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7D6F43-CDAC-4486-036E-DA787D7771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A298E-77A4-C34D-8D76-4C49983B4C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27272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421508-21CE-326F-F8C2-D5AA2A6F1E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BC0B53D-8C90-C5B1-31CB-882B12A562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0CB198-82CF-10E5-F4DF-F60388AADF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7F0700-7096-7248-B0FA-BCAD832EA126}" type="datetimeFigureOut">
              <a:rPr lang="en-US" smtClean="0"/>
              <a:t>7/6/2026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780555-5214-5B02-5CC9-7A645A43CF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A75D4C-6114-B3E6-46FE-CA4020A679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A298E-77A4-C34D-8D76-4C49983B4C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19233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1CFE00-C9E2-81D9-97FE-7FE8D1EC34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AF7903-E3BA-5996-EC6C-42AEDE124C9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0F10D7C-4694-F759-16FB-0B8761E6B5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181CC60-5BC0-B5FC-342E-7B1F29E386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7F0700-7096-7248-B0FA-BCAD832EA126}" type="datetimeFigureOut">
              <a:rPr lang="en-US" smtClean="0"/>
              <a:t>7/6/2026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BECBE53-18CF-5035-884E-718D5517D5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E7BAF7-0BAC-4D09-963D-6BE720D3A9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A298E-77A4-C34D-8D76-4C49983B4C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8623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465B80-DA3F-1C62-88E7-82DE05B438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0403A3-6567-002D-D02E-D86F96F31E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0FD50E4-3BE5-F158-43F8-5F06D4618F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361EBD2-FE5B-68AF-4FB6-4D286394C12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30B812E-596B-CD79-870B-D3C5C88EE61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A1D5CEC-9CB5-7744-1044-587D9BC24B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7F0700-7096-7248-B0FA-BCAD832EA126}" type="datetimeFigureOut">
              <a:rPr lang="en-US" smtClean="0"/>
              <a:t>7/6/2026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DFC635A-6567-D062-7914-100168E14D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2F19D84-7384-4183-0E8B-B269BFF2E0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A298E-77A4-C34D-8D76-4C49983B4C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058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711EA6-B72E-BE96-31C9-FCA204C7D3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2E79A33-8207-99B6-F4A8-1B542A56C0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7F0700-7096-7248-B0FA-BCAD832EA126}" type="datetimeFigureOut">
              <a:rPr lang="en-US" smtClean="0"/>
              <a:t>7/6/2026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B22256B-B745-88AC-6C92-43E29BE0A8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2615BB2-6C4E-39AE-98D4-774C78E336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A298E-77A4-C34D-8D76-4C49983B4C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4689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38F3B9-5481-E7E2-2F4C-85F94F45A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7F0700-7096-7248-B0FA-BCAD832EA126}" type="datetimeFigureOut">
              <a:rPr lang="en-US" smtClean="0"/>
              <a:t>7/6/2026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16F213D-78EF-BFDC-BE0E-AF23C4467D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2B95213-95E0-DD15-920C-986F42DDC2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A298E-77A4-C34D-8D76-4C49983B4C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31982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66A738-85EF-C76E-C77A-0E7D0E5A44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FA9D8D-85F7-2EDF-7EFA-C9ECBBB66B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E896BD4-AC1F-4685-8AA7-D478081FD83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E8ADFB4-7710-093A-AD6E-C0E62CE461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7F0700-7096-7248-B0FA-BCAD832EA126}" type="datetimeFigureOut">
              <a:rPr lang="en-US" smtClean="0"/>
              <a:t>7/6/2026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695CDE8-164B-DE97-0044-1206C02329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334AEB5-9AE1-042C-379F-84B5C5DA0F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A298E-77A4-C34D-8D76-4C49983B4C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27829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7E2C0D-4884-87C9-7038-305D753916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00553CC-5DEA-747C-4F5B-9117E492932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DC10D1E-2FD2-6A28-6509-7C446874BB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503B761-11ED-7046-626B-6ACCC06315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7F0700-7096-7248-B0FA-BCAD832EA126}" type="datetimeFigureOut">
              <a:rPr lang="en-US" smtClean="0"/>
              <a:t>7/6/2026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EF7E73-2E4C-A781-8889-2C41A4C499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DBB6FE8-7200-54EB-6A0C-8E65429A06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A298E-77A4-C34D-8D76-4C49983B4C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20409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EB9A06-704F-9751-FAF2-9FE15AFAA3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54133E6-5CE7-0079-F86F-BA1E177C609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86BB74-11F8-C635-476F-266C5F9F4C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7F0700-7096-7248-B0FA-BCAD832EA126}" type="datetimeFigureOut">
              <a:rPr lang="en-US" smtClean="0"/>
              <a:t>7/6/2026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B86A65-7F3D-F40D-739F-B676E4443B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F72BFD-0362-0A00-B6C6-062ADE15D7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A298E-77A4-C34D-8D76-4C49983B4C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66494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D6BBD7B-98ED-A941-C6EC-022A881A5ED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15B5A5-4A88-422B-17EE-41BE2E75DB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7EAC14-CF32-4279-C222-CE21F2C7B4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7F0700-7096-7248-B0FA-BCAD832EA126}" type="datetimeFigureOut">
              <a:rPr lang="en-US" smtClean="0"/>
              <a:t>7/6/2026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2BC5FF-AB26-D89F-2170-1D95C0A836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8CD9F1-BE0E-FCCE-407E-730D783F3B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A298E-77A4-C34D-8D76-4C49983B4C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24565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73D3729-5E5F-E24E-5595-F00D8AACC9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9E3D8D-B6B1-4EC2-64F3-EFAC6C1CAD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8B6842-4184-53FA-464E-594AD52037A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7F0700-7096-7248-B0FA-BCAD832EA126}" type="datetimeFigureOut">
              <a:rPr lang="en-US" smtClean="0"/>
              <a:t>7/6/2026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56E112-BB83-7FC7-FED4-8D5A242A00A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E6EF95-D3BA-E0FB-1B19-0EFA22C2EBF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0A298E-77A4-C34D-8D76-4C49983B4C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28698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kreativekreations.me/cdn/shop/files/IMG_9345.webp?v=1726863796&amp;width=823" TargetMode="External"/><Relationship Id="rId13" Type="http://schemas.openxmlformats.org/officeDocument/2006/relationships/image" Target="../media/image6.png"/><Relationship Id="rId3" Type="http://schemas.openxmlformats.org/officeDocument/2006/relationships/image" Target="../media/image2.png"/><Relationship Id="rId7" Type="http://schemas.microsoft.com/office/2007/relationships/hdphoto" Target="../media/hdphoto1.wdp"/><Relationship Id="rId12" Type="http://schemas.microsoft.com/office/2007/relationships/hdphoto" Target="../media/hdphoto3.wd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11" Type="http://schemas.openxmlformats.org/officeDocument/2006/relationships/image" Target="../media/image5.png"/><Relationship Id="rId5" Type="http://schemas.openxmlformats.org/officeDocument/2006/relationships/hyperlink" Target="https://www.pngaaa.com/detail/4424537" TargetMode="External"/><Relationship Id="rId10" Type="http://schemas.microsoft.com/office/2007/relationships/hdphoto" Target="../media/hdphoto2.wdp"/><Relationship Id="rId4" Type="http://schemas.openxmlformats.org/officeDocument/2006/relationships/chart" Target="../charts/chart1.xml"/><Relationship Id="rId9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0"/>
                <a:lumOff val="100000"/>
              </a:schemeClr>
            </a:gs>
            <a:gs pos="35000">
              <a:schemeClr val="accent6">
                <a:lumMod val="0"/>
                <a:lumOff val="100000"/>
              </a:schemeClr>
            </a:gs>
            <a:gs pos="100000">
              <a:schemeClr val="accent6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35423DE8-2145-7427-73A1-A3FDEDA1B8C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1938966"/>
            <a:ext cx="5539563" cy="3058335"/>
          </a:xfrm>
        </p:spPr>
        <p:txBody>
          <a:bodyPr>
            <a:normAutofit/>
          </a:bodyPr>
          <a:lstStyle/>
          <a:p>
            <a:r>
              <a:rPr lang="en-GB" dirty="0"/>
              <a:t>Student Name: Alexandru-</a:t>
            </a:r>
            <a:r>
              <a:rPr lang="en-GB" dirty="0" err="1"/>
              <a:t>Lavinel</a:t>
            </a:r>
            <a:r>
              <a:rPr lang="en-GB" dirty="0"/>
              <a:t> Gaiu</a:t>
            </a:r>
          </a:p>
          <a:p>
            <a:r>
              <a:rPr lang="en-GB" dirty="0"/>
              <a:t>Student Number: 2332587</a:t>
            </a:r>
          </a:p>
          <a:p>
            <a:r>
              <a:rPr lang="en-GB" dirty="0"/>
              <a:t>Module: Psychopathological Classifications and Provisions </a:t>
            </a:r>
          </a:p>
          <a:p>
            <a:r>
              <a:rPr lang="en-GB" dirty="0"/>
              <a:t>Module Code: BMHP6029</a:t>
            </a:r>
          </a:p>
          <a:p>
            <a:r>
              <a:rPr lang="en-GB" dirty="0"/>
              <a:t>Lecturer Name: Kennedy </a:t>
            </a:r>
            <a:r>
              <a:rPr lang="en-GB" dirty="0" err="1"/>
              <a:t>Obohwemu</a:t>
            </a:r>
            <a:endParaRPr lang="en-GB" dirty="0"/>
          </a:p>
          <a:p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09B8B1D-D276-1EF8-88A9-B75D650C1EA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8260"/>
          <a:stretch>
            <a:fillRect/>
          </a:stretch>
        </p:blipFill>
        <p:spPr>
          <a:xfrm>
            <a:off x="5738648" y="-55180"/>
            <a:ext cx="6453352" cy="696835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C1DA502-2C05-F0D8-8D2C-9AA0272FA01B}"/>
              </a:ext>
            </a:extLst>
          </p:cNvPr>
          <p:cNvSpPr txBox="1"/>
          <p:nvPr/>
        </p:nvSpPr>
        <p:spPr>
          <a:xfrm>
            <a:off x="10706986" y="6575744"/>
            <a:ext cx="1988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(Pratt, 2025)</a:t>
            </a:r>
          </a:p>
        </p:txBody>
      </p:sp>
    </p:spTree>
    <p:extLst>
      <p:ext uri="{BB962C8B-B14F-4D97-AF65-F5344CB8AC3E}">
        <p14:creationId xmlns:p14="http://schemas.microsoft.com/office/powerpoint/2010/main" val="14358491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B546813-9BD4-FDFB-6D8C-994822EEE1C2}"/>
              </a:ext>
            </a:extLst>
          </p:cNvPr>
          <p:cNvSpPr txBox="1"/>
          <p:nvPr/>
        </p:nvSpPr>
        <p:spPr>
          <a:xfrm>
            <a:off x="48116" y="699496"/>
            <a:ext cx="12095768" cy="10347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GB" sz="1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Classification (6A02.Z)</a:t>
            </a:r>
          </a:p>
          <a:p>
            <a:pPr algn="just">
              <a:lnSpc>
                <a:spcPct val="150000"/>
              </a:lnSpc>
              <a:spcBef>
                <a:spcPts val="120"/>
              </a:spcBef>
            </a:pPr>
            <a:r>
              <a:rPr lang="en-GB" sz="1400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ICD-11 defines autism by a neurodevelopmental disorder characterised by differences in social communication, reciprocal interaction, sensory processing, routines and repetitive behaviours; however, it may not capture the diversity of ASD (WHO, 2026; D’Mello et al., 2022; </a:t>
            </a:r>
            <a:r>
              <a:rPr lang="en-GB" sz="1400" dirty="0" err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O’Nions</a:t>
            </a:r>
            <a:r>
              <a:rPr lang="en-GB" sz="1400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et al, 2023).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B0276F9-23D0-6054-DFC7-3AA864D6F970}"/>
              </a:ext>
            </a:extLst>
          </p:cNvPr>
          <p:cNvSpPr txBox="1"/>
          <p:nvPr/>
        </p:nvSpPr>
        <p:spPr>
          <a:xfrm>
            <a:off x="8085692" y="4549822"/>
            <a:ext cx="4100086" cy="231454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GB" sz="1400" b="1" i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Policy in Practice </a:t>
            </a:r>
          </a:p>
          <a:p>
            <a:pPr algn="just">
              <a:lnSpc>
                <a:spcPct val="150000"/>
              </a:lnSpc>
              <a:buNone/>
            </a:pPr>
            <a:r>
              <a:rPr lang="en-GB" sz="14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Autism Act, Equality Act, NICE guidance and National Autism Strategy aim to improve rights and access; however, long waiting times show a continuing gap between policy and practice (Autism Act 2009; Equality Act 2010; DHSC and DfE, 2021; NICE, 2021; NHS England, 2026).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009C6-B370-4ABE-0555-2FCFC40BCC2E}"/>
              </a:ext>
            </a:extLst>
          </p:cNvPr>
          <p:cNvSpPr txBox="1"/>
          <p:nvPr/>
        </p:nvSpPr>
        <p:spPr>
          <a:xfrm>
            <a:off x="-10098" y="4271193"/>
            <a:ext cx="3901614" cy="263771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GB" sz="1400" b="1" i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Inequalities and stigma</a:t>
            </a:r>
          </a:p>
          <a:p>
            <a:pPr algn="just">
              <a:lnSpc>
                <a:spcPct val="150000"/>
              </a:lnSpc>
              <a:buNone/>
            </a:pPr>
            <a:r>
              <a:rPr lang="en-GB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Autistic people experience delayed diagnosis, poor reasonable adjustments, health inequalities and stigma, with women and adults particularly affected by masking and under-recognition (</a:t>
            </a:r>
            <a:r>
              <a:rPr lang="en-GB" sz="1400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O’Nions</a:t>
            </a:r>
            <a:r>
              <a:rPr lang="en-GB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et al., 2023; </a:t>
            </a:r>
            <a:r>
              <a:rPr lang="en-GB" sz="1400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O’Nions</a:t>
            </a:r>
            <a:r>
              <a:rPr lang="en-GB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et al., 2024; D’Mello et al., 2022; Han et al., 2022; Women and Equalities Committee, 2024).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0C8FF6D-7EF7-27D2-F483-C02D0312C8B2}"/>
              </a:ext>
            </a:extLst>
          </p:cNvPr>
          <p:cNvSpPr txBox="1"/>
          <p:nvPr/>
        </p:nvSpPr>
        <p:spPr>
          <a:xfrm>
            <a:off x="1" y="1706015"/>
            <a:ext cx="3891516" cy="263771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GB" sz="1400" b="1" i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Legal safeguards</a:t>
            </a:r>
          </a:p>
          <a:p>
            <a:pPr algn="just">
              <a:lnSpc>
                <a:spcPct val="150000"/>
              </a:lnSpc>
              <a:buNone/>
            </a:pPr>
            <a:r>
              <a:rPr lang="en-GB" sz="1400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Mental Capacity Act supports decision-making rights, while Mental Health Act reform aims to reduce inappropriate detention; however, reform may increase risk if community support is not strengthened (Mental Capacity Act 2005; Mental Health Act 2007; Beazley et al., 2026; Taylor et al., 2023).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C5A2A69-D26D-C7F6-AD86-67243ADFCDD5}"/>
              </a:ext>
            </a:extLst>
          </p:cNvPr>
          <p:cNvSpPr txBox="1"/>
          <p:nvPr/>
        </p:nvSpPr>
        <p:spPr>
          <a:xfrm>
            <a:off x="8082871" y="1892569"/>
            <a:ext cx="4121352" cy="263771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GB" sz="1400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Technology and future care</a:t>
            </a:r>
          </a:p>
          <a:p>
            <a:pPr algn="just">
              <a:lnSpc>
                <a:spcPct val="150000"/>
              </a:lnSpc>
              <a:buNone/>
            </a:pPr>
            <a:r>
              <a:rPr lang="en-GB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Telehealth, digital self-referral and AI may improve access and early identification, but they must support multidisciplinary assessment, not replace, due to risks around bias, validation and digital exclusion (</a:t>
            </a:r>
            <a:r>
              <a:rPr lang="en-GB" sz="1400" dirty="0" err="1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Katakis</a:t>
            </a:r>
            <a:r>
              <a:rPr lang="en-GB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et al., 2025; Guyatt et al., 2025; Mohammadi et al., 2025; </a:t>
            </a:r>
            <a:r>
              <a:rPr lang="en-GB" sz="1400" dirty="0" err="1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Alberca</a:t>
            </a:r>
            <a:r>
              <a:rPr lang="en-GB" sz="1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-González and Fernández-Jiménez, 2026).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8BBC115-43A6-5711-74E4-3EDEDB8440CD}"/>
              </a:ext>
            </a:extLst>
          </p:cNvPr>
          <p:cNvSpPr/>
          <p:nvPr/>
        </p:nvSpPr>
        <p:spPr>
          <a:xfrm>
            <a:off x="2469" y="-108060"/>
            <a:ext cx="603242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3600" b="1" cap="none" spc="0" dirty="0">
                <a:ln w="25400" cmpd="sng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pattFill prst="wdDnDiag">
                  <a:fgClr>
                    <a:schemeClr val="accent6">
                      <a:lumMod val="75000"/>
                    </a:schemeClr>
                  </a:fgClr>
                  <a:bgClr>
                    <a:schemeClr val="bg1"/>
                  </a:bgClr>
                </a:patt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Autism Spectrum Disorder</a:t>
            </a:r>
          </a:p>
        </p:txBody>
      </p:sp>
      <p:sp>
        <p:nvSpPr>
          <p:cNvPr id="7" name="Arrow: Right 6">
            <a:extLst>
              <a:ext uri="{FF2B5EF4-FFF2-40B4-BE49-F238E27FC236}">
                <a16:creationId xmlns:a16="http://schemas.microsoft.com/office/drawing/2014/main" id="{D272F3E0-755D-F1C2-FF3A-F8F5363E7770}"/>
              </a:ext>
            </a:extLst>
          </p:cNvPr>
          <p:cNvSpPr/>
          <p:nvPr/>
        </p:nvSpPr>
        <p:spPr>
          <a:xfrm>
            <a:off x="6918841" y="-20964"/>
            <a:ext cx="5273159" cy="548492"/>
          </a:xfrm>
          <a:custGeom>
            <a:avLst/>
            <a:gdLst>
              <a:gd name="connsiteX0" fmla="*/ 0 w 5273159"/>
              <a:gd name="connsiteY0" fmla="*/ 137123 h 548492"/>
              <a:gd name="connsiteX1" fmla="*/ 405467 w 5273159"/>
              <a:gd name="connsiteY1" fmla="*/ 137123 h 548492"/>
              <a:gd name="connsiteX2" fmla="*/ 1010891 w 5273159"/>
              <a:gd name="connsiteY2" fmla="*/ 137123 h 548492"/>
              <a:gd name="connsiteX3" fmla="*/ 1416359 w 5273159"/>
              <a:gd name="connsiteY3" fmla="*/ 137123 h 548492"/>
              <a:gd name="connsiteX4" fmla="*/ 1921804 w 5273159"/>
              <a:gd name="connsiteY4" fmla="*/ 137123 h 548492"/>
              <a:gd name="connsiteX5" fmla="*/ 2577217 w 5273159"/>
              <a:gd name="connsiteY5" fmla="*/ 137123 h 548492"/>
              <a:gd name="connsiteX6" fmla="*/ 3132652 w 5273159"/>
              <a:gd name="connsiteY6" fmla="*/ 137123 h 548492"/>
              <a:gd name="connsiteX7" fmla="*/ 3738076 w 5273159"/>
              <a:gd name="connsiteY7" fmla="*/ 137123 h 548492"/>
              <a:gd name="connsiteX8" fmla="*/ 4243522 w 5273159"/>
              <a:gd name="connsiteY8" fmla="*/ 137123 h 548492"/>
              <a:gd name="connsiteX9" fmla="*/ 4998913 w 5273159"/>
              <a:gd name="connsiteY9" fmla="*/ 137123 h 548492"/>
              <a:gd name="connsiteX10" fmla="*/ 4998913 w 5273159"/>
              <a:gd name="connsiteY10" fmla="*/ 0 h 548492"/>
              <a:gd name="connsiteX11" fmla="*/ 5273159 w 5273159"/>
              <a:gd name="connsiteY11" fmla="*/ 274246 h 548492"/>
              <a:gd name="connsiteX12" fmla="*/ 4998913 w 5273159"/>
              <a:gd name="connsiteY12" fmla="*/ 548492 h 548492"/>
              <a:gd name="connsiteX13" fmla="*/ 4998913 w 5273159"/>
              <a:gd name="connsiteY13" fmla="*/ 411369 h 548492"/>
              <a:gd name="connsiteX14" fmla="*/ 4543456 w 5273159"/>
              <a:gd name="connsiteY14" fmla="*/ 411369 h 548492"/>
              <a:gd name="connsiteX15" fmla="*/ 4088000 w 5273159"/>
              <a:gd name="connsiteY15" fmla="*/ 411369 h 548492"/>
              <a:gd name="connsiteX16" fmla="*/ 3532565 w 5273159"/>
              <a:gd name="connsiteY16" fmla="*/ 411369 h 548492"/>
              <a:gd name="connsiteX17" fmla="*/ 2977130 w 5273159"/>
              <a:gd name="connsiteY17" fmla="*/ 411369 h 548492"/>
              <a:gd name="connsiteX18" fmla="*/ 2421696 w 5273159"/>
              <a:gd name="connsiteY18" fmla="*/ 411369 h 548492"/>
              <a:gd name="connsiteX19" fmla="*/ 1866261 w 5273159"/>
              <a:gd name="connsiteY19" fmla="*/ 411369 h 548492"/>
              <a:gd name="connsiteX20" fmla="*/ 1360815 w 5273159"/>
              <a:gd name="connsiteY20" fmla="*/ 411369 h 548492"/>
              <a:gd name="connsiteX21" fmla="*/ 755391 w 5273159"/>
              <a:gd name="connsiteY21" fmla="*/ 411369 h 548492"/>
              <a:gd name="connsiteX22" fmla="*/ 0 w 5273159"/>
              <a:gd name="connsiteY22" fmla="*/ 411369 h 548492"/>
              <a:gd name="connsiteX23" fmla="*/ 0 w 5273159"/>
              <a:gd name="connsiteY23" fmla="*/ 137123 h 548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5273159" h="548492" fill="none" extrusionOk="0">
                <a:moveTo>
                  <a:pt x="0" y="137123"/>
                </a:moveTo>
                <a:cubicBezTo>
                  <a:pt x="124181" y="96972"/>
                  <a:pt x="249490" y="137231"/>
                  <a:pt x="405467" y="137123"/>
                </a:cubicBezTo>
                <a:cubicBezTo>
                  <a:pt x="561444" y="137015"/>
                  <a:pt x="831512" y="207218"/>
                  <a:pt x="1010891" y="137123"/>
                </a:cubicBezTo>
                <a:cubicBezTo>
                  <a:pt x="1190270" y="67028"/>
                  <a:pt x="1279840" y="174268"/>
                  <a:pt x="1416359" y="137123"/>
                </a:cubicBezTo>
                <a:cubicBezTo>
                  <a:pt x="1552878" y="99978"/>
                  <a:pt x="1687781" y="193952"/>
                  <a:pt x="1921804" y="137123"/>
                </a:cubicBezTo>
                <a:cubicBezTo>
                  <a:pt x="2155828" y="80294"/>
                  <a:pt x="2370945" y="176856"/>
                  <a:pt x="2577217" y="137123"/>
                </a:cubicBezTo>
                <a:cubicBezTo>
                  <a:pt x="2783489" y="97390"/>
                  <a:pt x="2933446" y="182659"/>
                  <a:pt x="3132652" y="137123"/>
                </a:cubicBezTo>
                <a:cubicBezTo>
                  <a:pt x="3331858" y="91587"/>
                  <a:pt x="3582198" y="182197"/>
                  <a:pt x="3738076" y="137123"/>
                </a:cubicBezTo>
                <a:cubicBezTo>
                  <a:pt x="3893954" y="92049"/>
                  <a:pt x="4056611" y="163595"/>
                  <a:pt x="4243522" y="137123"/>
                </a:cubicBezTo>
                <a:cubicBezTo>
                  <a:pt x="4430433" y="110651"/>
                  <a:pt x="4760526" y="165023"/>
                  <a:pt x="4998913" y="137123"/>
                </a:cubicBezTo>
                <a:cubicBezTo>
                  <a:pt x="4986875" y="79815"/>
                  <a:pt x="5014770" y="56821"/>
                  <a:pt x="4998913" y="0"/>
                </a:cubicBezTo>
                <a:cubicBezTo>
                  <a:pt x="5067048" y="57740"/>
                  <a:pt x="5122202" y="169443"/>
                  <a:pt x="5273159" y="274246"/>
                </a:cubicBezTo>
                <a:cubicBezTo>
                  <a:pt x="5175943" y="411555"/>
                  <a:pt x="5080437" y="441519"/>
                  <a:pt x="4998913" y="548492"/>
                </a:cubicBezTo>
                <a:cubicBezTo>
                  <a:pt x="4987405" y="486031"/>
                  <a:pt x="5015341" y="441904"/>
                  <a:pt x="4998913" y="411369"/>
                </a:cubicBezTo>
                <a:cubicBezTo>
                  <a:pt x="4838651" y="427135"/>
                  <a:pt x="4676104" y="360304"/>
                  <a:pt x="4543456" y="411369"/>
                </a:cubicBezTo>
                <a:cubicBezTo>
                  <a:pt x="4410808" y="462434"/>
                  <a:pt x="4256245" y="408965"/>
                  <a:pt x="4088000" y="411369"/>
                </a:cubicBezTo>
                <a:cubicBezTo>
                  <a:pt x="3919755" y="413773"/>
                  <a:pt x="3776509" y="395030"/>
                  <a:pt x="3532565" y="411369"/>
                </a:cubicBezTo>
                <a:cubicBezTo>
                  <a:pt x="3288621" y="427708"/>
                  <a:pt x="3145930" y="357025"/>
                  <a:pt x="2977130" y="411369"/>
                </a:cubicBezTo>
                <a:cubicBezTo>
                  <a:pt x="2808330" y="465713"/>
                  <a:pt x="2645847" y="365039"/>
                  <a:pt x="2421696" y="411369"/>
                </a:cubicBezTo>
                <a:cubicBezTo>
                  <a:pt x="2197545" y="457699"/>
                  <a:pt x="2040167" y="405947"/>
                  <a:pt x="1866261" y="411369"/>
                </a:cubicBezTo>
                <a:cubicBezTo>
                  <a:pt x="1692355" y="416791"/>
                  <a:pt x="1468635" y="360048"/>
                  <a:pt x="1360815" y="411369"/>
                </a:cubicBezTo>
                <a:cubicBezTo>
                  <a:pt x="1252995" y="462690"/>
                  <a:pt x="1042104" y="360306"/>
                  <a:pt x="755391" y="411369"/>
                </a:cubicBezTo>
                <a:cubicBezTo>
                  <a:pt x="468678" y="462432"/>
                  <a:pt x="161567" y="395145"/>
                  <a:pt x="0" y="411369"/>
                </a:cubicBezTo>
                <a:cubicBezTo>
                  <a:pt x="-28190" y="277158"/>
                  <a:pt x="9014" y="219821"/>
                  <a:pt x="0" y="137123"/>
                </a:cubicBezTo>
                <a:close/>
              </a:path>
              <a:path w="5273159" h="548492" stroke="0" extrusionOk="0">
                <a:moveTo>
                  <a:pt x="0" y="137123"/>
                </a:moveTo>
                <a:cubicBezTo>
                  <a:pt x="198600" y="91532"/>
                  <a:pt x="352149" y="196663"/>
                  <a:pt x="505446" y="137123"/>
                </a:cubicBezTo>
                <a:cubicBezTo>
                  <a:pt x="658743" y="77583"/>
                  <a:pt x="829458" y="171527"/>
                  <a:pt x="910913" y="137123"/>
                </a:cubicBezTo>
                <a:cubicBezTo>
                  <a:pt x="992368" y="102719"/>
                  <a:pt x="1425798" y="189287"/>
                  <a:pt x="1566326" y="137123"/>
                </a:cubicBezTo>
                <a:cubicBezTo>
                  <a:pt x="1706854" y="84959"/>
                  <a:pt x="1823764" y="151916"/>
                  <a:pt x="2071772" y="137123"/>
                </a:cubicBezTo>
                <a:cubicBezTo>
                  <a:pt x="2319780" y="122330"/>
                  <a:pt x="2443657" y="164456"/>
                  <a:pt x="2577217" y="137123"/>
                </a:cubicBezTo>
                <a:cubicBezTo>
                  <a:pt x="2710777" y="109790"/>
                  <a:pt x="2974945" y="198392"/>
                  <a:pt x="3232630" y="137123"/>
                </a:cubicBezTo>
                <a:cubicBezTo>
                  <a:pt x="3490315" y="75854"/>
                  <a:pt x="3464978" y="152012"/>
                  <a:pt x="3688087" y="137123"/>
                </a:cubicBezTo>
                <a:cubicBezTo>
                  <a:pt x="3911196" y="122234"/>
                  <a:pt x="4043429" y="214112"/>
                  <a:pt x="4343500" y="137123"/>
                </a:cubicBezTo>
                <a:cubicBezTo>
                  <a:pt x="4643571" y="60134"/>
                  <a:pt x="4796171" y="151742"/>
                  <a:pt x="4998913" y="137123"/>
                </a:cubicBezTo>
                <a:cubicBezTo>
                  <a:pt x="4994069" y="97059"/>
                  <a:pt x="5009047" y="58838"/>
                  <a:pt x="4998913" y="0"/>
                </a:cubicBezTo>
                <a:cubicBezTo>
                  <a:pt x="5082792" y="39869"/>
                  <a:pt x="5173447" y="189537"/>
                  <a:pt x="5273159" y="274246"/>
                </a:cubicBezTo>
                <a:cubicBezTo>
                  <a:pt x="5221002" y="372063"/>
                  <a:pt x="5085204" y="414570"/>
                  <a:pt x="4998913" y="548492"/>
                </a:cubicBezTo>
                <a:cubicBezTo>
                  <a:pt x="4985805" y="491755"/>
                  <a:pt x="5002085" y="452234"/>
                  <a:pt x="4998913" y="411369"/>
                </a:cubicBezTo>
                <a:cubicBezTo>
                  <a:pt x="4813224" y="430763"/>
                  <a:pt x="4605807" y="377830"/>
                  <a:pt x="4443478" y="411369"/>
                </a:cubicBezTo>
                <a:cubicBezTo>
                  <a:pt x="4281150" y="444908"/>
                  <a:pt x="3935318" y="385469"/>
                  <a:pt x="3788065" y="411369"/>
                </a:cubicBezTo>
                <a:cubicBezTo>
                  <a:pt x="3640812" y="437269"/>
                  <a:pt x="3376553" y="392183"/>
                  <a:pt x="3232630" y="411369"/>
                </a:cubicBezTo>
                <a:cubicBezTo>
                  <a:pt x="3088708" y="430555"/>
                  <a:pt x="2995016" y="367027"/>
                  <a:pt x="2827163" y="411369"/>
                </a:cubicBezTo>
                <a:cubicBezTo>
                  <a:pt x="2659310" y="455711"/>
                  <a:pt x="2501256" y="381726"/>
                  <a:pt x="2371707" y="411369"/>
                </a:cubicBezTo>
                <a:cubicBezTo>
                  <a:pt x="2242158" y="441012"/>
                  <a:pt x="1868046" y="367548"/>
                  <a:pt x="1716293" y="411369"/>
                </a:cubicBezTo>
                <a:cubicBezTo>
                  <a:pt x="1564540" y="455190"/>
                  <a:pt x="1309590" y="409040"/>
                  <a:pt x="1160859" y="411369"/>
                </a:cubicBezTo>
                <a:cubicBezTo>
                  <a:pt x="1012128" y="413698"/>
                  <a:pt x="890878" y="360993"/>
                  <a:pt x="705402" y="411369"/>
                </a:cubicBezTo>
                <a:cubicBezTo>
                  <a:pt x="519926" y="461745"/>
                  <a:pt x="211251" y="396438"/>
                  <a:pt x="0" y="411369"/>
                </a:cubicBezTo>
                <a:cubicBezTo>
                  <a:pt x="-23762" y="281891"/>
                  <a:pt x="1642" y="237512"/>
                  <a:pt x="0" y="137123"/>
                </a:cubicBezTo>
                <a:close/>
              </a:path>
            </a:pathLst>
          </a:custGeom>
          <a:solidFill>
            <a:srgbClr val="FB99A9"/>
          </a:solidFill>
          <a:ln>
            <a:solidFill>
              <a:schemeClr val="accent6">
                <a:lumMod val="75000"/>
              </a:schemeClr>
            </a:solidFill>
            <a:extLst>
              <a:ext uri="{C807C97D-BFC1-408E-A445-0C87EB9F89A2}">
                <ask:lineSketchStyleProps xmlns:ask="http://schemas.microsoft.com/office/drawing/2018/sketchyshapes" sd="1219033472">
                  <a:prstGeom prst="rightArrow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B9A88F99-9D81-0AED-A778-9C0EBEB318C8}"/>
              </a:ext>
            </a:extLst>
          </p:cNvPr>
          <p:cNvCxnSpPr/>
          <p:nvPr/>
        </p:nvCxnSpPr>
        <p:spPr>
          <a:xfrm>
            <a:off x="7559040" y="406320"/>
            <a:ext cx="0" cy="144000"/>
          </a:xfrm>
          <a:prstGeom prst="straightConnector1">
            <a:avLst/>
          </a:prstGeom>
          <a:ln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5841DC39-33D9-67E5-A80D-7E3473EDC83E}"/>
              </a:ext>
            </a:extLst>
          </p:cNvPr>
          <p:cNvSpPr txBox="1"/>
          <p:nvPr/>
        </p:nvSpPr>
        <p:spPr>
          <a:xfrm>
            <a:off x="6870725" y="538271"/>
            <a:ext cx="1623035" cy="307777"/>
          </a:xfrm>
          <a:custGeom>
            <a:avLst/>
            <a:gdLst>
              <a:gd name="connsiteX0" fmla="*/ 0 w 1623035"/>
              <a:gd name="connsiteY0" fmla="*/ 0 h 307777"/>
              <a:gd name="connsiteX1" fmla="*/ 508551 w 1623035"/>
              <a:gd name="connsiteY1" fmla="*/ 0 h 307777"/>
              <a:gd name="connsiteX2" fmla="*/ 1033332 w 1623035"/>
              <a:gd name="connsiteY2" fmla="*/ 0 h 307777"/>
              <a:gd name="connsiteX3" fmla="*/ 1623035 w 1623035"/>
              <a:gd name="connsiteY3" fmla="*/ 0 h 307777"/>
              <a:gd name="connsiteX4" fmla="*/ 1623035 w 1623035"/>
              <a:gd name="connsiteY4" fmla="*/ 307777 h 307777"/>
              <a:gd name="connsiteX5" fmla="*/ 1130714 w 1623035"/>
              <a:gd name="connsiteY5" fmla="*/ 307777 h 307777"/>
              <a:gd name="connsiteX6" fmla="*/ 638394 w 1623035"/>
              <a:gd name="connsiteY6" fmla="*/ 307777 h 307777"/>
              <a:gd name="connsiteX7" fmla="*/ 0 w 1623035"/>
              <a:gd name="connsiteY7" fmla="*/ 307777 h 307777"/>
              <a:gd name="connsiteX8" fmla="*/ 0 w 1623035"/>
              <a:gd name="connsiteY8" fmla="*/ 0 h 3077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23035" h="307777" fill="none" extrusionOk="0">
                <a:moveTo>
                  <a:pt x="0" y="0"/>
                </a:moveTo>
                <a:cubicBezTo>
                  <a:pt x="201505" y="-57258"/>
                  <a:pt x="255426" y="32310"/>
                  <a:pt x="508551" y="0"/>
                </a:cubicBezTo>
                <a:cubicBezTo>
                  <a:pt x="761676" y="-32310"/>
                  <a:pt x="816459" y="55473"/>
                  <a:pt x="1033332" y="0"/>
                </a:cubicBezTo>
                <a:cubicBezTo>
                  <a:pt x="1250205" y="-55473"/>
                  <a:pt x="1433303" y="48973"/>
                  <a:pt x="1623035" y="0"/>
                </a:cubicBezTo>
                <a:cubicBezTo>
                  <a:pt x="1626523" y="135086"/>
                  <a:pt x="1588392" y="181172"/>
                  <a:pt x="1623035" y="307777"/>
                </a:cubicBezTo>
                <a:cubicBezTo>
                  <a:pt x="1462384" y="328546"/>
                  <a:pt x="1338243" y="280824"/>
                  <a:pt x="1130714" y="307777"/>
                </a:cubicBezTo>
                <a:cubicBezTo>
                  <a:pt x="923185" y="334730"/>
                  <a:pt x="777044" y="251275"/>
                  <a:pt x="638394" y="307777"/>
                </a:cubicBezTo>
                <a:cubicBezTo>
                  <a:pt x="499744" y="364279"/>
                  <a:pt x="146621" y="270492"/>
                  <a:pt x="0" y="307777"/>
                </a:cubicBezTo>
                <a:cubicBezTo>
                  <a:pt x="-27628" y="244025"/>
                  <a:pt x="7914" y="63008"/>
                  <a:pt x="0" y="0"/>
                </a:cubicBezTo>
                <a:close/>
              </a:path>
              <a:path w="1623035" h="307777" stroke="0" extrusionOk="0">
                <a:moveTo>
                  <a:pt x="0" y="0"/>
                </a:moveTo>
                <a:cubicBezTo>
                  <a:pt x="211987" y="-4641"/>
                  <a:pt x="442351" y="16845"/>
                  <a:pt x="557242" y="0"/>
                </a:cubicBezTo>
                <a:cubicBezTo>
                  <a:pt x="672133" y="-16845"/>
                  <a:pt x="882500" y="50259"/>
                  <a:pt x="1082023" y="0"/>
                </a:cubicBezTo>
                <a:cubicBezTo>
                  <a:pt x="1281546" y="-50259"/>
                  <a:pt x="1478552" y="36295"/>
                  <a:pt x="1623035" y="0"/>
                </a:cubicBezTo>
                <a:cubicBezTo>
                  <a:pt x="1656586" y="71518"/>
                  <a:pt x="1593301" y="241585"/>
                  <a:pt x="1623035" y="307777"/>
                </a:cubicBezTo>
                <a:cubicBezTo>
                  <a:pt x="1501326" y="337775"/>
                  <a:pt x="1333667" y="277010"/>
                  <a:pt x="1098254" y="307777"/>
                </a:cubicBezTo>
                <a:cubicBezTo>
                  <a:pt x="862841" y="338544"/>
                  <a:pt x="737920" y="258261"/>
                  <a:pt x="541012" y="307777"/>
                </a:cubicBezTo>
                <a:cubicBezTo>
                  <a:pt x="344104" y="357293"/>
                  <a:pt x="159433" y="293877"/>
                  <a:pt x="0" y="307777"/>
                </a:cubicBezTo>
                <a:cubicBezTo>
                  <a:pt x="-3523" y="210333"/>
                  <a:pt x="23842" y="113281"/>
                  <a:pt x="0" y="0"/>
                </a:cubicBezTo>
                <a:close/>
              </a:path>
            </a:pathLst>
          </a:custGeom>
          <a:solidFill>
            <a:srgbClr val="EA9EE6"/>
          </a:solidFill>
          <a:ln>
            <a:solidFill>
              <a:schemeClr val="accent6">
                <a:lumMod val="75000"/>
              </a:schemeClr>
            </a:solidFill>
            <a:extLst>
              <a:ext uri="{C807C97D-BFC1-408E-A445-0C87EB9F89A2}">
                <ask:lineSketchStyleProps xmlns:ask="http://schemas.microsoft.com/office/drawing/2018/sketchyshapes" sd="4049697592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Bradley Hand ITC" panose="03070402050302030203" pitchFamily="66" charset="0"/>
                <a:cs typeface="Arial" panose="020B0604020202020204" pitchFamily="34" charset="0"/>
              </a:rPr>
              <a:t>Kanner syndrome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E51ED4F-7BCB-8FE1-35B9-9CD85203EE23}"/>
              </a:ext>
            </a:extLst>
          </p:cNvPr>
          <p:cNvSpPr txBox="1"/>
          <p:nvPr/>
        </p:nvSpPr>
        <p:spPr>
          <a:xfrm>
            <a:off x="7284720" y="110168"/>
            <a:ext cx="64007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chemeClr val="accent1">
                    <a:lumMod val="50000"/>
                  </a:schemeClr>
                </a:solidFill>
                <a:latin typeface="Bradley Hand ITC" panose="03070402050302030203" pitchFamily="66" charset="0"/>
              </a:rPr>
              <a:t>1943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90E46B1-33D5-CE95-AC83-5CD5CED630C2}"/>
              </a:ext>
            </a:extLst>
          </p:cNvPr>
          <p:cNvSpPr txBox="1"/>
          <p:nvPr/>
        </p:nvSpPr>
        <p:spPr>
          <a:xfrm>
            <a:off x="11012326" y="115554"/>
            <a:ext cx="64007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chemeClr val="accent2">
                    <a:lumMod val="50000"/>
                  </a:schemeClr>
                </a:solidFill>
                <a:latin typeface="Bradley Hand ITC" panose="03070402050302030203" pitchFamily="66" charset="0"/>
              </a:rPr>
              <a:t>2006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57C08AB-E295-C6A0-741B-B36899A9E203}"/>
              </a:ext>
            </a:extLst>
          </p:cNvPr>
          <p:cNvSpPr txBox="1"/>
          <p:nvPr/>
        </p:nvSpPr>
        <p:spPr>
          <a:xfrm>
            <a:off x="9216462" y="123073"/>
            <a:ext cx="64007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chemeClr val="accent6">
                    <a:lumMod val="75000"/>
                  </a:schemeClr>
                </a:solidFill>
                <a:latin typeface="Bradley Hand ITC" panose="03070402050302030203" pitchFamily="66" charset="0"/>
              </a:rPr>
              <a:t>1995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4DB185F-9D58-DA21-EE87-3A684BA0D094}"/>
              </a:ext>
            </a:extLst>
          </p:cNvPr>
          <p:cNvSpPr txBox="1"/>
          <p:nvPr/>
        </p:nvSpPr>
        <p:spPr>
          <a:xfrm>
            <a:off x="8704664" y="558652"/>
            <a:ext cx="1739816" cy="307777"/>
          </a:xfrm>
          <a:custGeom>
            <a:avLst/>
            <a:gdLst>
              <a:gd name="connsiteX0" fmla="*/ 0 w 1739816"/>
              <a:gd name="connsiteY0" fmla="*/ 0 h 307777"/>
              <a:gd name="connsiteX1" fmla="*/ 545142 w 1739816"/>
              <a:gd name="connsiteY1" fmla="*/ 0 h 307777"/>
              <a:gd name="connsiteX2" fmla="*/ 1107683 w 1739816"/>
              <a:gd name="connsiteY2" fmla="*/ 0 h 307777"/>
              <a:gd name="connsiteX3" fmla="*/ 1739816 w 1739816"/>
              <a:gd name="connsiteY3" fmla="*/ 0 h 307777"/>
              <a:gd name="connsiteX4" fmla="*/ 1739816 w 1739816"/>
              <a:gd name="connsiteY4" fmla="*/ 307777 h 307777"/>
              <a:gd name="connsiteX5" fmla="*/ 1212072 w 1739816"/>
              <a:gd name="connsiteY5" fmla="*/ 307777 h 307777"/>
              <a:gd name="connsiteX6" fmla="*/ 684328 w 1739816"/>
              <a:gd name="connsiteY6" fmla="*/ 307777 h 307777"/>
              <a:gd name="connsiteX7" fmla="*/ 0 w 1739816"/>
              <a:gd name="connsiteY7" fmla="*/ 307777 h 307777"/>
              <a:gd name="connsiteX8" fmla="*/ 0 w 1739816"/>
              <a:gd name="connsiteY8" fmla="*/ 0 h 3077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739816" h="307777" fill="none" extrusionOk="0">
                <a:moveTo>
                  <a:pt x="0" y="0"/>
                </a:moveTo>
                <a:cubicBezTo>
                  <a:pt x="140598" y="-44378"/>
                  <a:pt x="351132" y="54685"/>
                  <a:pt x="545142" y="0"/>
                </a:cubicBezTo>
                <a:cubicBezTo>
                  <a:pt x="739152" y="-54685"/>
                  <a:pt x="882079" y="19653"/>
                  <a:pt x="1107683" y="0"/>
                </a:cubicBezTo>
                <a:cubicBezTo>
                  <a:pt x="1333287" y="-19653"/>
                  <a:pt x="1570435" y="41544"/>
                  <a:pt x="1739816" y="0"/>
                </a:cubicBezTo>
                <a:cubicBezTo>
                  <a:pt x="1743304" y="135086"/>
                  <a:pt x="1705173" y="181172"/>
                  <a:pt x="1739816" y="307777"/>
                </a:cubicBezTo>
                <a:cubicBezTo>
                  <a:pt x="1565943" y="342448"/>
                  <a:pt x="1396475" y="274068"/>
                  <a:pt x="1212072" y="307777"/>
                </a:cubicBezTo>
                <a:cubicBezTo>
                  <a:pt x="1027669" y="341486"/>
                  <a:pt x="846173" y="290082"/>
                  <a:pt x="684328" y="307777"/>
                </a:cubicBezTo>
                <a:cubicBezTo>
                  <a:pt x="522483" y="325472"/>
                  <a:pt x="176036" y="263982"/>
                  <a:pt x="0" y="307777"/>
                </a:cubicBezTo>
                <a:cubicBezTo>
                  <a:pt x="-27628" y="244025"/>
                  <a:pt x="7914" y="63008"/>
                  <a:pt x="0" y="0"/>
                </a:cubicBezTo>
                <a:close/>
              </a:path>
              <a:path w="1739816" h="307777" stroke="0" extrusionOk="0">
                <a:moveTo>
                  <a:pt x="0" y="0"/>
                </a:moveTo>
                <a:cubicBezTo>
                  <a:pt x="123268" y="-35986"/>
                  <a:pt x="352168" y="24003"/>
                  <a:pt x="597337" y="0"/>
                </a:cubicBezTo>
                <a:cubicBezTo>
                  <a:pt x="842506" y="-24003"/>
                  <a:pt x="963526" y="12398"/>
                  <a:pt x="1159877" y="0"/>
                </a:cubicBezTo>
                <a:cubicBezTo>
                  <a:pt x="1356228" y="-12398"/>
                  <a:pt x="1510405" y="37401"/>
                  <a:pt x="1739816" y="0"/>
                </a:cubicBezTo>
                <a:cubicBezTo>
                  <a:pt x="1773367" y="71518"/>
                  <a:pt x="1710082" y="241585"/>
                  <a:pt x="1739816" y="307777"/>
                </a:cubicBezTo>
                <a:cubicBezTo>
                  <a:pt x="1498805" y="330302"/>
                  <a:pt x="1360036" y="281472"/>
                  <a:pt x="1177275" y="307777"/>
                </a:cubicBezTo>
                <a:cubicBezTo>
                  <a:pt x="994514" y="334082"/>
                  <a:pt x="866568" y="252878"/>
                  <a:pt x="579939" y="307777"/>
                </a:cubicBezTo>
                <a:cubicBezTo>
                  <a:pt x="293310" y="362676"/>
                  <a:pt x="172185" y="307057"/>
                  <a:pt x="0" y="307777"/>
                </a:cubicBezTo>
                <a:cubicBezTo>
                  <a:pt x="-3523" y="210333"/>
                  <a:pt x="23842" y="113281"/>
                  <a:pt x="0" y="0"/>
                </a:cubicBezTo>
                <a:close/>
              </a:path>
            </a:pathLst>
          </a:custGeom>
          <a:solidFill>
            <a:schemeClr val="accent6"/>
          </a:solidFill>
          <a:ln w="15875">
            <a:solidFill>
              <a:schemeClr val="accent6"/>
            </a:solidFill>
            <a:extLst>
              <a:ext uri="{C807C97D-BFC1-408E-A445-0C87EB9F89A2}">
                <ask:lineSketchStyleProps xmlns:ask="http://schemas.microsoft.com/office/drawing/2018/sketchyshapes" sd="4049697592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Bradley Hand ITC" panose="03070402050302030203" pitchFamily="66" charset="0"/>
                <a:cs typeface="Arial" panose="020B0604020202020204" pitchFamily="34" charset="0"/>
              </a:rPr>
              <a:t>Asperger Syndrome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8E54EA15-2378-D6E0-7624-44D00DAC7137}"/>
              </a:ext>
            </a:extLst>
          </p:cNvPr>
          <p:cNvSpPr txBox="1"/>
          <p:nvPr/>
        </p:nvSpPr>
        <p:spPr>
          <a:xfrm>
            <a:off x="10541169" y="558651"/>
            <a:ext cx="1623035" cy="307777"/>
          </a:xfrm>
          <a:custGeom>
            <a:avLst/>
            <a:gdLst>
              <a:gd name="connsiteX0" fmla="*/ 0 w 1623035"/>
              <a:gd name="connsiteY0" fmla="*/ 0 h 307777"/>
              <a:gd name="connsiteX1" fmla="*/ 508551 w 1623035"/>
              <a:gd name="connsiteY1" fmla="*/ 0 h 307777"/>
              <a:gd name="connsiteX2" fmla="*/ 1033332 w 1623035"/>
              <a:gd name="connsiteY2" fmla="*/ 0 h 307777"/>
              <a:gd name="connsiteX3" fmla="*/ 1623035 w 1623035"/>
              <a:gd name="connsiteY3" fmla="*/ 0 h 307777"/>
              <a:gd name="connsiteX4" fmla="*/ 1623035 w 1623035"/>
              <a:gd name="connsiteY4" fmla="*/ 307777 h 307777"/>
              <a:gd name="connsiteX5" fmla="*/ 1130714 w 1623035"/>
              <a:gd name="connsiteY5" fmla="*/ 307777 h 307777"/>
              <a:gd name="connsiteX6" fmla="*/ 638394 w 1623035"/>
              <a:gd name="connsiteY6" fmla="*/ 307777 h 307777"/>
              <a:gd name="connsiteX7" fmla="*/ 0 w 1623035"/>
              <a:gd name="connsiteY7" fmla="*/ 307777 h 307777"/>
              <a:gd name="connsiteX8" fmla="*/ 0 w 1623035"/>
              <a:gd name="connsiteY8" fmla="*/ 0 h 3077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23035" h="307777" fill="none" extrusionOk="0">
                <a:moveTo>
                  <a:pt x="0" y="0"/>
                </a:moveTo>
                <a:cubicBezTo>
                  <a:pt x="201505" y="-57258"/>
                  <a:pt x="255426" y="32310"/>
                  <a:pt x="508551" y="0"/>
                </a:cubicBezTo>
                <a:cubicBezTo>
                  <a:pt x="761676" y="-32310"/>
                  <a:pt x="816459" y="55473"/>
                  <a:pt x="1033332" y="0"/>
                </a:cubicBezTo>
                <a:cubicBezTo>
                  <a:pt x="1250205" y="-55473"/>
                  <a:pt x="1433303" y="48973"/>
                  <a:pt x="1623035" y="0"/>
                </a:cubicBezTo>
                <a:cubicBezTo>
                  <a:pt x="1626523" y="135086"/>
                  <a:pt x="1588392" y="181172"/>
                  <a:pt x="1623035" y="307777"/>
                </a:cubicBezTo>
                <a:cubicBezTo>
                  <a:pt x="1462384" y="328546"/>
                  <a:pt x="1338243" y="280824"/>
                  <a:pt x="1130714" y="307777"/>
                </a:cubicBezTo>
                <a:cubicBezTo>
                  <a:pt x="923185" y="334730"/>
                  <a:pt x="777044" y="251275"/>
                  <a:pt x="638394" y="307777"/>
                </a:cubicBezTo>
                <a:cubicBezTo>
                  <a:pt x="499744" y="364279"/>
                  <a:pt x="146621" y="270492"/>
                  <a:pt x="0" y="307777"/>
                </a:cubicBezTo>
                <a:cubicBezTo>
                  <a:pt x="-27628" y="244025"/>
                  <a:pt x="7914" y="63008"/>
                  <a:pt x="0" y="0"/>
                </a:cubicBezTo>
                <a:close/>
              </a:path>
              <a:path w="1623035" h="307777" stroke="0" extrusionOk="0">
                <a:moveTo>
                  <a:pt x="0" y="0"/>
                </a:moveTo>
                <a:cubicBezTo>
                  <a:pt x="211987" y="-4641"/>
                  <a:pt x="442351" y="16845"/>
                  <a:pt x="557242" y="0"/>
                </a:cubicBezTo>
                <a:cubicBezTo>
                  <a:pt x="672133" y="-16845"/>
                  <a:pt x="882500" y="50259"/>
                  <a:pt x="1082023" y="0"/>
                </a:cubicBezTo>
                <a:cubicBezTo>
                  <a:pt x="1281546" y="-50259"/>
                  <a:pt x="1478552" y="36295"/>
                  <a:pt x="1623035" y="0"/>
                </a:cubicBezTo>
                <a:cubicBezTo>
                  <a:pt x="1656586" y="71518"/>
                  <a:pt x="1593301" y="241585"/>
                  <a:pt x="1623035" y="307777"/>
                </a:cubicBezTo>
                <a:cubicBezTo>
                  <a:pt x="1501326" y="337775"/>
                  <a:pt x="1333667" y="277010"/>
                  <a:pt x="1098254" y="307777"/>
                </a:cubicBezTo>
                <a:cubicBezTo>
                  <a:pt x="862841" y="338544"/>
                  <a:pt x="737920" y="258261"/>
                  <a:pt x="541012" y="307777"/>
                </a:cubicBezTo>
                <a:cubicBezTo>
                  <a:pt x="344104" y="357293"/>
                  <a:pt x="159433" y="293877"/>
                  <a:pt x="0" y="307777"/>
                </a:cubicBezTo>
                <a:cubicBezTo>
                  <a:pt x="-3523" y="210333"/>
                  <a:pt x="23842" y="113281"/>
                  <a:pt x="0" y="0"/>
                </a:cubicBezTo>
                <a:close/>
              </a:path>
            </a:pathLst>
          </a:custGeom>
          <a:solidFill>
            <a:srgbClr val="A0E2F2"/>
          </a:solidFill>
          <a:ln>
            <a:solidFill>
              <a:schemeClr val="accent6">
                <a:lumMod val="75000"/>
              </a:schemeClr>
            </a:solidFill>
            <a:extLst>
              <a:ext uri="{C807C97D-BFC1-408E-A445-0C87EB9F89A2}">
                <ask:lineSketchStyleProps xmlns:ask="http://schemas.microsoft.com/office/drawing/2018/sketchyshapes" sd="4049697592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Bradley Hand ITC" panose="03070402050302030203" pitchFamily="66" charset="0"/>
                <a:cs typeface="Arial" panose="020B0604020202020204" pitchFamily="34" charset="0"/>
              </a:rPr>
              <a:t>Autism Spectrum</a:t>
            </a:r>
          </a:p>
        </p:txBody>
      </p: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D99498E0-7DEE-DC11-F37A-2028E64CB92C}"/>
              </a:ext>
            </a:extLst>
          </p:cNvPr>
          <p:cNvCxnSpPr/>
          <p:nvPr/>
        </p:nvCxnSpPr>
        <p:spPr>
          <a:xfrm>
            <a:off x="9458960" y="396160"/>
            <a:ext cx="0" cy="144000"/>
          </a:xfrm>
          <a:prstGeom prst="straightConnector1">
            <a:avLst/>
          </a:prstGeom>
          <a:ln>
            <a:solidFill>
              <a:schemeClr val="accent6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Picture 20">
            <a:extLst>
              <a:ext uri="{FF2B5EF4-FFF2-40B4-BE49-F238E27FC236}">
                <a16:creationId xmlns:a16="http://schemas.microsoft.com/office/drawing/2014/main" id="{38929B71-1DDA-C348-2E10-CE9409F1DD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91559" y="430304"/>
            <a:ext cx="164606" cy="225572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17EDA361-60DD-FA7B-6618-C58DE1DE2B23}"/>
              </a:ext>
            </a:extLst>
          </p:cNvPr>
          <p:cNvSpPr txBox="1"/>
          <p:nvPr/>
        </p:nvSpPr>
        <p:spPr>
          <a:xfrm>
            <a:off x="10280527" y="846048"/>
            <a:ext cx="196880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(NAS, 2026; Evans, 2013)</a:t>
            </a:r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A99371D2-CA91-E163-6CCB-B23B8CB4B7F9}"/>
              </a:ext>
            </a:extLst>
          </p:cNvPr>
          <p:cNvGrpSpPr/>
          <p:nvPr/>
        </p:nvGrpSpPr>
        <p:grpSpPr>
          <a:xfrm>
            <a:off x="3816403" y="1729650"/>
            <a:ext cx="2188158" cy="1668870"/>
            <a:chOff x="4236720" y="1964928"/>
            <a:chExt cx="2387600" cy="1702157"/>
          </a:xfrm>
        </p:grpSpPr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79C8277F-3369-1944-B901-8C63E03340F2}"/>
                </a:ext>
              </a:extLst>
            </p:cNvPr>
            <p:cNvSpPr/>
            <p:nvPr/>
          </p:nvSpPr>
          <p:spPr>
            <a:xfrm>
              <a:off x="4450197" y="2783165"/>
              <a:ext cx="2174123" cy="883920"/>
            </a:xfrm>
            <a:prstGeom prst="ellipse">
              <a:avLst/>
            </a:prstGeom>
            <a:solidFill>
              <a:schemeClr val="accent6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CFEBF6C2-6BF3-CEA9-4D55-CF3C5DB0BAFB}"/>
                </a:ext>
              </a:extLst>
            </p:cNvPr>
            <p:cNvSpPr/>
            <p:nvPr/>
          </p:nvSpPr>
          <p:spPr>
            <a:xfrm>
              <a:off x="4450198" y="1964928"/>
              <a:ext cx="1757680" cy="766910"/>
            </a:xfrm>
            <a:prstGeom prst="ellipse">
              <a:avLst/>
            </a:prstGeom>
            <a:solidFill>
              <a:schemeClr val="accent6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Arrow: Curved Right 23">
              <a:extLst>
                <a:ext uri="{FF2B5EF4-FFF2-40B4-BE49-F238E27FC236}">
                  <a16:creationId xmlns:a16="http://schemas.microsoft.com/office/drawing/2014/main" id="{B51F84B4-FD1B-F49B-7A31-7171647D862B}"/>
                </a:ext>
              </a:extLst>
            </p:cNvPr>
            <p:cNvSpPr/>
            <p:nvPr/>
          </p:nvSpPr>
          <p:spPr>
            <a:xfrm>
              <a:off x="4236720" y="2315542"/>
              <a:ext cx="365760" cy="883920"/>
            </a:xfrm>
            <a:prstGeom prst="curvedRightArrow">
              <a:avLst/>
            </a:prstGeom>
            <a:solidFill>
              <a:schemeClr val="accent6">
                <a:lumMod val="75000"/>
              </a:schemeClr>
            </a:solidFill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F6A8EF72-4A30-E717-8C6A-5512FF2B5562}"/>
                </a:ext>
              </a:extLst>
            </p:cNvPr>
            <p:cNvSpPr/>
            <p:nvPr/>
          </p:nvSpPr>
          <p:spPr>
            <a:xfrm>
              <a:off x="4632960" y="2033753"/>
              <a:ext cx="1392156" cy="619760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963CC75C-0EAD-C829-452A-998BAC3DB1A8}"/>
                </a:ext>
              </a:extLst>
            </p:cNvPr>
            <p:cNvSpPr/>
            <p:nvPr/>
          </p:nvSpPr>
          <p:spPr>
            <a:xfrm>
              <a:off x="4622799" y="2862916"/>
              <a:ext cx="1851131" cy="680855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08AE0B1F-AAB2-4B02-46BC-1F8E16B2F6AE}"/>
                </a:ext>
              </a:extLst>
            </p:cNvPr>
            <p:cNvSpPr txBox="1"/>
            <p:nvPr/>
          </p:nvSpPr>
          <p:spPr>
            <a:xfrm>
              <a:off x="4984728" y="2077280"/>
              <a:ext cx="1127272" cy="5154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latin typeface="Bradley Hand ITC" panose="03070402050302030203" pitchFamily="66" charset="0"/>
                </a:rPr>
                <a:t>Medical Model</a:t>
              </a:r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268CEE3C-CF9F-972C-3969-D51E20399FD0}"/>
                </a:ext>
              </a:extLst>
            </p:cNvPr>
            <p:cNvSpPr txBox="1"/>
            <p:nvPr/>
          </p:nvSpPr>
          <p:spPr>
            <a:xfrm>
              <a:off x="4503562" y="2974565"/>
              <a:ext cx="1846185" cy="5154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latin typeface="Bradley Hand ITC" panose="03070402050302030203" pitchFamily="66" charset="0"/>
                </a:rPr>
                <a:t>Biopsychological Model</a:t>
              </a:r>
            </a:p>
          </p:txBody>
        </p:sp>
      </p:grpSp>
      <p:sp>
        <p:nvSpPr>
          <p:cNvPr id="33" name="TextBox 32">
            <a:extLst>
              <a:ext uri="{FF2B5EF4-FFF2-40B4-BE49-F238E27FC236}">
                <a16:creationId xmlns:a16="http://schemas.microsoft.com/office/drawing/2014/main" id="{24FB7B1B-8656-E1E8-A42A-13A66CB55A5E}"/>
              </a:ext>
            </a:extLst>
          </p:cNvPr>
          <p:cNvSpPr txBox="1"/>
          <p:nvPr/>
        </p:nvSpPr>
        <p:spPr>
          <a:xfrm>
            <a:off x="3948064" y="3344965"/>
            <a:ext cx="1867202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GB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(Evans, 2013; Engel, 1977; Turnock et al., 2022).</a:t>
            </a:r>
            <a:endParaRPr lang="en-GB" sz="1100" dirty="0"/>
          </a:p>
        </p:txBody>
      </p:sp>
      <p:graphicFrame>
        <p:nvGraphicFramePr>
          <p:cNvPr id="37" name="Chart 36">
            <a:extLst>
              <a:ext uri="{FF2B5EF4-FFF2-40B4-BE49-F238E27FC236}">
                <a16:creationId xmlns:a16="http://schemas.microsoft.com/office/drawing/2014/main" id="{8B3C5EC1-6FAD-9857-7FE3-75BCF8B7969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0895319"/>
              </p:ext>
            </p:extLst>
          </p:nvPr>
        </p:nvGraphicFramePr>
        <p:xfrm>
          <a:off x="4161884" y="1659008"/>
          <a:ext cx="3940688" cy="174250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8" name="TextBox 37">
            <a:extLst>
              <a:ext uri="{FF2B5EF4-FFF2-40B4-BE49-F238E27FC236}">
                <a16:creationId xmlns:a16="http://schemas.microsoft.com/office/drawing/2014/main" id="{9377B39B-4D7F-EDBC-A94C-A90F753682EB}"/>
              </a:ext>
            </a:extLst>
          </p:cNvPr>
          <p:cNvSpPr txBox="1"/>
          <p:nvPr/>
        </p:nvSpPr>
        <p:spPr>
          <a:xfrm>
            <a:off x="6343886" y="2904589"/>
            <a:ext cx="163004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(NHS England, 2026; </a:t>
            </a:r>
            <a:r>
              <a:rPr lang="en-GB" sz="1100" dirty="0" err="1">
                <a:latin typeface="Arial" panose="020B0604020202020204" pitchFamily="34" charset="0"/>
                <a:cs typeface="Arial" panose="020B0604020202020204" pitchFamily="34" charset="0"/>
              </a:rPr>
              <a:t>Maciver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et al., 2025)</a:t>
            </a:r>
          </a:p>
        </p:txBody>
      </p:sp>
      <p:pic>
        <p:nvPicPr>
          <p:cNvPr id="43" name="Picture 42">
            <a:hlinkClick r:id="rId5"/>
            <a:extLst>
              <a:ext uri="{FF2B5EF4-FFF2-40B4-BE49-F238E27FC236}">
                <a16:creationId xmlns:a16="http://schemas.microsoft.com/office/drawing/2014/main" id="{6529ED42-F41D-2F0A-1274-A6E9C731CB1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7465" b="89969" l="10000" r="90000">
                        <a14:foregroundMark x1="31111" y1="11742" x2="44111" y2="7465"/>
                        <a14:foregroundMark x1="44111" y1="7465" x2="57667" y2="7465"/>
                        <a14:foregroundMark x1="57667" y1="7465" x2="60111" y2="933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309146">
            <a:off x="5850115" y="-78946"/>
            <a:ext cx="941768" cy="1345681"/>
          </a:xfrm>
          <a:prstGeom prst="rect">
            <a:avLst/>
          </a:prstGeom>
        </p:spPr>
      </p:pic>
      <p:pic>
        <p:nvPicPr>
          <p:cNvPr id="44" name="Picture 43">
            <a:hlinkClick r:id="rId8"/>
            <a:extLst>
              <a:ext uri="{FF2B5EF4-FFF2-40B4-BE49-F238E27FC236}">
                <a16:creationId xmlns:a16="http://schemas.microsoft.com/office/drawing/2014/main" id="{52BEC0E1-2BDF-1EB7-937B-2825FA115DE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6373" b="89951" l="3727" r="94636">
                        <a14:foregroundMark x1="8636" y1="32475" x2="7000" y2="43627"/>
                        <a14:foregroundMark x1="7000" y1="43627" x2="8364" y2="56127"/>
                        <a14:foregroundMark x1="8364" y1="56127" x2="9818" y2="58946"/>
                        <a14:foregroundMark x1="8273" y1="31127" x2="4636" y2="39706"/>
                        <a14:foregroundMark x1="4636" y1="39706" x2="3909" y2="49877"/>
                        <a14:foregroundMark x1="3909" y1="49877" x2="5364" y2="59069"/>
                        <a14:foregroundMark x1="86818" y1="19853" x2="93909" y2="27328"/>
                        <a14:foregroundMark x1="93909" y1="27328" x2="95455" y2="40196"/>
                        <a14:foregroundMark x1="95455" y1="40196" x2="94727" y2="69240"/>
                        <a14:foregroundMark x1="94727" y1="69240" x2="91636" y2="73284"/>
                        <a14:foregroundMark x1="20364" y1="13358" x2="21000" y2="6373"/>
                        <a14:foregroundMark x1="21000" y1="6373" x2="21091" y2="6863"/>
                        <a14:foregroundMark x1="12182" y1="9069" x2="14364" y2="15441"/>
                        <a14:foregroundMark x1="4909" y1="21324" x2="9818" y2="22917"/>
                        <a14:foregroundMark x1="58545" y1="79289" x2="58545" y2="79289"/>
                        <a14:foregroundMark x1="63364" y1="81250" x2="52273" y2="79779"/>
                        <a14:foregroundMark x1="48182" y1="79289" x2="70727" y2="79289"/>
                        <a14:foregroundMark x1="67000" y1="82353" x2="46364" y2="82843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725604" y="3587562"/>
            <a:ext cx="2748318" cy="2038752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912AA9F8-60C1-47E1-9390-0F698A2448DA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2491" b="95819" l="4816" r="89857">
                        <a14:foregroundMark x1="61578" y1="89146" x2="48668" y2="92616"/>
                        <a14:foregroundMark x1="43852" y1="95996" x2="50307" y2="93505"/>
                        <a14:foregroundMark x1="68135" y1="91726" x2="70287" y2="89324"/>
                        <a14:foregroundMark x1="48668" y1="94840" x2="50000" y2="94840"/>
                        <a14:foregroundMark x1="10451" y1="4893" x2="12193" y2="22420"/>
                        <a14:foregroundMark x1="12193" y1="22420" x2="17828" y2="33007"/>
                        <a14:foregroundMark x1="17828" y1="33007" x2="34016" y2="37367"/>
                        <a14:foregroundMark x1="34016" y1="37367" x2="56148" y2="34875"/>
                        <a14:foregroundMark x1="56148" y1="34875" x2="63422" y2="27224"/>
                        <a14:foregroundMark x1="63422" y1="27224" x2="64242" y2="19217"/>
                        <a14:foregroundMark x1="64242" y1="19217" x2="56967" y2="12367"/>
                        <a14:foregroundMark x1="56967" y1="12367" x2="37705" y2="5961"/>
                        <a14:foregroundMark x1="37705" y1="5961" x2="14754" y2="8630"/>
                        <a14:foregroundMark x1="14754" y1="8630" x2="14652" y2="8719"/>
                        <a14:foregroundMark x1="10451" y1="5516" x2="67213" y2="890"/>
                        <a14:foregroundMark x1="67213" y1="890" x2="68955" y2="7740"/>
                        <a14:foregroundMark x1="68955" y1="7740" x2="67623" y2="36299"/>
                        <a14:foregroundMark x1="19026" y1="38634" x2="15779" y2="38790"/>
                        <a14:foregroundMark x1="67623" y1="36299" x2="21134" y2="38533"/>
                        <a14:foregroundMark x1="15779" y1="38790" x2="9939" y2="14502"/>
                        <a14:foregroundMark x1="32070" y1="14413" x2="34939" y2="21530"/>
                        <a14:foregroundMark x1="34939" y1="21530" x2="28176" y2="16459"/>
                        <a14:foregroundMark x1="28176" y1="16459" x2="25615" y2="17438"/>
                        <a14:foregroundMark x1="23053" y1="5071" x2="59016" y2="5872"/>
                        <a14:foregroundMark x1="59016" y1="5872" x2="60963" y2="5783"/>
                        <a14:foregroundMark x1="11066" y1="3737" x2="47951" y2="4715"/>
                        <a14:foregroundMark x1="47951" y1="4715" x2="62602" y2="4004"/>
                        <a14:foregroundMark x1="46926" y1="2669" x2="11783" y2="4181"/>
                        <a14:foregroundMark x1="9221" y1="5783" x2="10451" y2="33274"/>
                        <a14:foregroundMark x1="10451" y1="33274" x2="13150" y2="39579"/>
                        <a14:foregroundMark x1="47131" y1="12456" x2="38320" y2="23132"/>
                        <a14:foregroundMark x1="38320" y1="23132" x2="30020" y2="19751"/>
                        <a14:foregroundMark x1="30020" y1="19751" x2="23463" y2="24288"/>
                        <a14:foregroundMark x1="23463" y1="24288" x2="42725" y2="18772"/>
                        <a14:foregroundMark x1="42725" y1="18772" x2="44980" y2="31940"/>
                        <a14:foregroundMark x1="44980" y1="31940" x2="46926" y2="15836"/>
                        <a14:foregroundMark x1="46926" y1="15836" x2="38012" y2="15125"/>
                        <a14:foregroundMark x1="23566" y1="13968" x2="19672" y2="20463"/>
                        <a14:foregroundMark x1="19672" y1="20463" x2="18648" y2="15747"/>
                        <a14:foregroundMark x1="17111" y1="23577" x2="22541" y2="24288"/>
                        <a14:foregroundMark x1="40574" y1="39146" x2="41638" y2="39231"/>
                        <a14:foregroundMark x1="64757" y1="40168" x2="69672" y2="35676"/>
                        <a14:foregroundMark x1="69672" y1="35676" x2="67930" y2="12722"/>
                        <a14:foregroundMark x1="67930" y1="12722" x2="38422" y2="5783"/>
                        <a14:foregroundMark x1="38422" y1="5783" x2="13012" y2="7028"/>
                        <a14:foregroundMark x1="13012" y1="7028" x2="8223" y2="19869"/>
                        <a14:foregroundMark x1="9426" y1="17171" x2="9631" y2="32651"/>
                        <a14:foregroundMark x1="9631" y1="32651" x2="13627" y2="37456"/>
                        <a14:foregroundMark x1="10041" y1="33185" x2="15266" y2="39502"/>
                        <a14:foregroundMark x1="15266" y1="39502" x2="16701" y2="39858"/>
                        <a14:backgroundMark x1="52357" y1="42972" x2="52357" y2="42972"/>
                        <a14:backgroundMark x1="57992" y1="41192" x2="57992" y2="41192"/>
                        <a14:backgroundMark x1="59734" y1="40569" x2="59734" y2="40569"/>
                        <a14:backgroundMark x1="61475" y1="40480" x2="61475" y2="40480"/>
                        <a14:backgroundMark x1="64857" y1="40302" x2="52049" y2="40480"/>
                        <a14:backgroundMark x1="57377" y1="39858" x2="40984" y2="40925"/>
                        <a14:backgroundMark x1="14409" y1="41116" x2="8402" y2="42082"/>
                        <a14:backgroundMark x1="22234" y1="39858" x2="15776" y2="40896"/>
                        <a14:backgroundMark x1="6352" y1="19840" x2="5943" y2="39591"/>
                      </a14:backgroundRemoval>
                    </a14:imgEffect>
                  </a14:imgLayer>
                </a14:imgProps>
              </a:ext>
            </a:extLst>
          </a:blip>
          <a:srcRect l="29185" t="40881" r="6194"/>
          <a:stretch>
            <a:fillRect/>
          </a:stretch>
        </p:blipFill>
        <p:spPr>
          <a:xfrm>
            <a:off x="5370467" y="3702184"/>
            <a:ext cx="2889378" cy="2993616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69F3DF56-4601-BD43-C0A1-2424B668817E}"/>
              </a:ext>
            </a:extLst>
          </p:cNvPr>
          <p:cNvPicPr>
            <a:picLocks noChangeAspect="1"/>
          </p:cNvPicPr>
          <p:nvPr/>
        </p:nvPicPr>
        <p:blipFill>
          <a:blip r:embed="rId13"/>
          <a:srcRect l="7517" t="-1974" r="31468" b="61115"/>
          <a:stretch>
            <a:fillRect/>
          </a:stretch>
        </p:blipFill>
        <p:spPr>
          <a:xfrm>
            <a:off x="4037295" y="5386279"/>
            <a:ext cx="1908319" cy="1471722"/>
          </a:xfrm>
          <a:prstGeom prst="rect">
            <a:avLst/>
          </a:prstGeom>
        </p:spPr>
      </p:pic>
      <p:sp>
        <p:nvSpPr>
          <p:cNvPr id="49" name="TextBox 48">
            <a:extLst>
              <a:ext uri="{FF2B5EF4-FFF2-40B4-BE49-F238E27FC236}">
                <a16:creationId xmlns:a16="http://schemas.microsoft.com/office/drawing/2014/main" id="{3298BE00-C162-EC25-4C47-B17F64CED57E}"/>
              </a:ext>
            </a:extLst>
          </p:cNvPr>
          <p:cNvSpPr txBox="1"/>
          <p:nvPr/>
        </p:nvSpPr>
        <p:spPr>
          <a:xfrm>
            <a:off x="4020428" y="5355798"/>
            <a:ext cx="27226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Waiting for assessment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4EF402BD-E772-2947-238D-9528FCC18F0A}"/>
              </a:ext>
            </a:extLst>
          </p:cNvPr>
          <p:cNvSpPr txBox="1"/>
          <p:nvPr/>
        </p:nvSpPr>
        <p:spPr>
          <a:xfrm>
            <a:off x="5536332" y="6550223"/>
            <a:ext cx="194233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(</a:t>
            </a:r>
            <a:r>
              <a:rPr lang="en-GB" sz="1400" dirty="0" err="1"/>
              <a:t>Stiebahl</a:t>
            </a:r>
            <a:r>
              <a:rPr lang="en-GB" sz="1400" dirty="0"/>
              <a:t>, 2026)</a:t>
            </a:r>
          </a:p>
        </p:txBody>
      </p:sp>
    </p:spTree>
    <p:extLst>
      <p:ext uri="{BB962C8B-B14F-4D97-AF65-F5344CB8AC3E}">
        <p14:creationId xmlns:p14="http://schemas.microsoft.com/office/powerpoint/2010/main" val="40428493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BE41783A-B504-C847-F8A9-A50506A99D92}"/>
              </a:ext>
            </a:extLst>
          </p:cNvPr>
          <p:cNvSpPr txBox="1"/>
          <p:nvPr/>
        </p:nvSpPr>
        <p:spPr>
          <a:xfrm>
            <a:off x="55880" y="0"/>
            <a:ext cx="12080240" cy="68642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100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</a:p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100" kern="1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Alberca</a:t>
            </a:r>
            <a:r>
              <a:rPr lang="en-GB" sz="1100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-González, A. and Fernández-Jiménez, E. (2026) ‘Artificial intelligence support for diagnosis of neurodevelopmental disorders during childhood: An umbrella review’, </a:t>
            </a:r>
            <a:r>
              <a:rPr lang="en-GB" sz="1100" i="1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Frontiers in Psychiatry</a:t>
            </a:r>
            <a:r>
              <a:rPr lang="en-GB" sz="1100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17. Available at: https://doi.org/10.3389/fpsyt.2026.1697185 </a:t>
            </a:r>
            <a:endParaRPr lang="en-GB" sz="1200" kern="1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100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American Psychiatric Association (2022) </a:t>
            </a:r>
            <a:r>
              <a:rPr lang="en-GB" sz="1100" i="1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Diagnostic and Statistical Manual of Mental Disorders</a:t>
            </a:r>
            <a:r>
              <a:rPr lang="en-GB" sz="1100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Fifth Edition, Text Revision (DSM-5-TR). Arlington, VA: American Psychiatric Association Publishing. Available at: https://doi.org/10.1176/appi.books.9780890425787 </a:t>
            </a:r>
            <a:endParaRPr lang="en-GB" sz="1200" kern="1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100" i="1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Autism Act 2009</a:t>
            </a:r>
            <a:r>
              <a:rPr lang="en-GB" sz="1100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Available at: https://www.legislation.gov.uk/ukpga/2009/15/contents (Accessed: 6 July 2026).</a:t>
            </a:r>
            <a:endParaRPr lang="en-GB" sz="1200" kern="1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100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Autism Alliance UK (2024) </a:t>
            </a:r>
            <a:r>
              <a:rPr lang="en-GB" sz="1100" i="1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Doing the Right Thing: What the next government can do to drive real change for autistic people</a:t>
            </a:r>
            <a:r>
              <a:rPr lang="en-GB" sz="1100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Available at: https://www.autism-alliance.org.uk/doing-the-right-thing (Accessed: 6 July 2026).</a:t>
            </a:r>
            <a:endParaRPr lang="en-GB" sz="1200" kern="1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100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Beazley, P., Alexander, R.T., Taylor, J.L., </a:t>
            </a:r>
            <a:r>
              <a:rPr lang="en-GB" sz="1100" kern="1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Velani</a:t>
            </a:r>
            <a:r>
              <a:rPr lang="en-GB" sz="1100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B., Dewson, H., Shankar, R., </a:t>
            </a:r>
            <a:r>
              <a:rPr lang="en-GB" sz="1100" kern="1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Tromans</a:t>
            </a:r>
            <a:r>
              <a:rPr lang="en-GB" sz="1100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S.J., </a:t>
            </a:r>
            <a:r>
              <a:rPr lang="en-GB" sz="1100" kern="1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Odiyoor</a:t>
            </a:r>
            <a:r>
              <a:rPr lang="en-GB" sz="1100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M.M., Hassiotis, A., Roy, A., McKinnon, I., Zia, A., Strydom, A., Keown, P., Perera, B., Khan, M., McCarthy, J., Butler, M., Chester, V., Chiu, K., Bew, A., Lane, T., Gay, T. and Gay, B. (2026) ‘The Mental Health Bill (2025) for England and Wales: professional and carer consensus statement summarising concerns and unintended consequences from proposed changes to autism and learning disability’, </a:t>
            </a:r>
            <a:r>
              <a:rPr lang="en-GB" sz="1100" i="1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British Journal of Psychiatry</a:t>
            </a:r>
            <a:r>
              <a:rPr lang="en-GB" sz="1100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228(4), pp. 367–372. Available at: https://doi.org/10.1192/bjp.2025.10324 </a:t>
            </a:r>
            <a:endParaRPr lang="en-GB" sz="1200" kern="1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100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D’Mello, A.M., Frosch, I.R., Li, C.E., </a:t>
            </a:r>
            <a:r>
              <a:rPr lang="en-GB" sz="1100" kern="1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Cardinaux</a:t>
            </a:r>
            <a:r>
              <a:rPr lang="en-GB" sz="1100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A.L. and Gabrieli, J.D.E. (2022) ‘Exclusion of females in autism research: Empirical evidence for a “leaky” recruitment-to-research pipeline’, </a:t>
            </a:r>
            <a:r>
              <a:rPr lang="en-GB" sz="1100" i="1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Autism Research</a:t>
            </a:r>
            <a:r>
              <a:rPr lang="en-GB" sz="1100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15(10), pp. 1929–1940. Available at: https://doi.org/10.1002/aur.2795</a:t>
            </a:r>
            <a:endParaRPr lang="en-GB" sz="1200" kern="1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100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Department of Health and Social Care (2025) </a:t>
            </a:r>
            <a:r>
              <a:rPr lang="en-GB" sz="1100" i="1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10 Year Health Plan for England: Fit for the future</a:t>
            </a:r>
            <a:r>
              <a:rPr lang="en-GB" sz="1100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Available at: https://www.gov.uk/government/publications/10-year-health-plan-for-england-fit-for-the-future (Accessed: 6 July 2026).</a:t>
            </a:r>
            <a:endParaRPr lang="en-GB" sz="1200" kern="1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100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Department of Health and Social Care and Department for Education (2021) </a:t>
            </a:r>
            <a:r>
              <a:rPr lang="en-GB" sz="1100" i="1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national strategy for autistic children, young people and adults: 2021 to 2026.</a:t>
            </a:r>
            <a:r>
              <a:rPr lang="en-GB" sz="1100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Available at: https://www.gov.uk/government/publications/national-strategy-for-autistic-children-young-people-and-adults-2021-to-2026/the-national-strategy-for-autistic-children-young-people-and-adults-2021-to-2026 (Accessed: 6 July 2026).</a:t>
            </a:r>
            <a:endParaRPr lang="en-GB" sz="1200" kern="1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100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Disability Unit and Office for Equality and Opportunity (2026) </a:t>
            </a:r>
            <a:r>
              <a:rPr lang="en-GB" sz="1100" i="1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Public perceptions and attitudes towards disabled people: A thematic report</a:t>
            </a:r>
            <a:r>
              <a:rPr lang="en-GB" sz="1100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Available at: https://www.gov.uk/government/publications/public-perceptions-and-attitudes-towards-disabled-people-in-the-uk/public-perceptions-and-attitudes-towards-disabled-people-a-thematic-report (Accessed: 6 July 2026).  </a:t>
            </a:r>
            <a:endParaRPr lang="en-GB" sz="1200" kern="1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100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Ellington, E., Parsons, S. and </a:t>
            </a:r>
            <a:r>
              <a:rPr lang="en-GB" sz="1100" kern="1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Kovshoff</a:t>
            </a:r>
            <a:r>
              <a:rPr lang="en-GB" sz="1100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H. (2026) ‘Bridging the gap: exploring shared decision-making with autistic young people within an NHS Learning Disability and Autism Keyworker Programme in England’, </a:t>
            </a:r>
            <a:r>
              <a:rPr lang="en-GB" sz="1100" i="1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BMC Health Services Research</a:t>
            </a:r>
            <a:r>
              <a:rPr lang="en-GB" sz="1100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26, Article 320. Available at: https://doi.org/10.1186/s12913-026-14025-z</a:t>
            </a:r>
            <a:endParaRPr lang="en-GB" sz="1200" kern="1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100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Engel, G.L. (1977) ‘The need for a new medical model: A challenge for biomedicine’, </a:t>
            </a:r>
            <a:r>
              <a:rPr lang="en-GB" sz="1100" i="1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Science</a:t>
            </a:r>
            <a:r>
              <a:rPr lang="en-GB" sz="1100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196(4286), pp. 129–136. Available at: https://doi.org/10.1126/science.847460 </a:t>
            </a:r>
            <a:endParaRPr lang="en-GB" sz="1200" kern="1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100" i="1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Equality Act 2010</a:t>
            </a:r>
            <a:r>
              <a:rPr lang="en-GB" sz="1100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Available at: https://www.legislation.gov.uk/ukpga/2010/15/contents (Accessed: 6 July 2026).</a:t>
            </a:r>
            <a:endParaRPr lang="en-GB" sz="1200" kern="1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100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Evans, B. (2013) ‘How autism became autism: The radical transformation of a central concept of child development in Britain’, </a:t>
            </a:r>
            <a:r>
              <a:rPr lang="en-GB" sz="1100" i="1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History of the Human Sciences</a:t>
            </a:r>
            <a:r>
              <a:rPr lang="en-GB" sz="1100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26(3), pp. 3–31. Available at: https://doi.org/10.1177/0952695113484320</a:t>
            </a:r>
            <a:endParaRPr lang="en-GB" sz="1200" kern="1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36364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FA116AB-D3F3-91EE-DFF5-7ECF26DFE5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E8BB3F8-B5A2-4EAB-0014-BA61F5E81756}"/>
              </a:ext>
            </a:extLst>
          </p:cNvPr>
          <p:cNvSpPr txBox="1"/>
          <p:nvPr/>
        </p:nvSpPr>
        <p:spPr>
          <a:xfrm>
            <a:off x="81280" y="0"/>
            <a:ext cx="12029440" cy="70871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Guyatt, H., Doherty, N., </a:t>
            </a:r>
            <a:r>
              <a:rPr kumimoji="0" lang="en-GB" sz="1100" b="0" i="0" u="none" strike="noStrike" kern="1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Limond</a:t>
            </a:r>
            <a:r>
              <a:rPr kumimoji="0" lang="en-GB" sz="11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J., Swaine, Z. and Morpeth, L. (2025) ‘Digitally enabled, self-referral as an effective approach for young autistic people to access support: Pilot study’, </a:t>
            </a:r>
            <a:r>
              <a:rPr kumimoji="0" lang="en-GB" sz="1100" b="0" i="1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BMC Digital Health</a:t>
            </a:r>
            <a:r>
              <a:rPr kumimoji="0" lang="en-GB" sz="11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3(9). Available at: https://doi.org/10.1186/s44247-025-00148-6 </a:t>
            </a:r>
            <a:endParaRPr kumimoji="0" lang="en-GB" sz="1200" b="0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Han, E., </a:t>
            </a:r>
            <a:r>
              <a:rPr kumimoji="0" lang="en-GB" sz="1100" b="0" i="0" u="none" strike="noStrike" kern="1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Scior</a:t>
            </a:r>
            <a:r>
              <a:rPr kumimoji="0" lang="en-GB" sz="11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K., Avramides, K. and Crane, L. (2022) ‘A systematic review on autistic people’s experiences of stigma and coping strategies’, Autism</a:t>
            </a:r>
            <a:r>
              <a:rPr kumimoji="0" lang="en-GB" sz="1100" b="0" i="1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Research</a:t>
            </a:r>
            <a:r>
              <a:rPr kumimoji="0" lang="en-GB" sz="11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15(1), pp. 12–26. Available at: https://doi.org/10.1002/aur.2652</a:t>
            </a:r>
            <a:endParaRPr kumimoji="0" lang="en-GB" sz="1200" b="0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Han, E., </a:t>
            </a:r>
            <a:r>
              <a:rPr kumimoji="0" lang="en-GB" sz="1100" b="0" i="0" u="none" strike="noStrike" kern="1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Scior</a:t>
            </a:r>
            <a:r>
              <a:rPr kumimoji="0" lang="en-GB" sz="11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K., Heath, E., </a:t>
            </a:r>
            <a:r>
              <a:rPr kumimoji="0" lang="en-GB" sz="1100" b="0" i="0" u="none" strike="noStrike" kern="1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Umagami</a:t>
            </a:r>
            <a:r>
              <a:rPr kumimoji="0" lang="en-GB" sz="11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K. and Crane, L. (2023) ‘Development of stigma-related support for autistic adults: Insights from the autism community’, </a:t>
            </a:r>
            <a:r>
              <a:rPr kumimoji="0" lang="en-GB" sz="1100" b="0" i="1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Autism</a:t>
            </a:r>
            <a:r>
              <a:rPr kumimoji="0" lang="en-GB" sz="11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27(6), pp. 1682–1694. Available at: https://doi.org/10.1177/13623613221143590 </a:t>
            </a:r>
            <a:endParaRPr kumimoji="0" lang="en-GB" sz="1200" b="0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Hungerford, C., </a:t>
            </a:r>
            <a:r>
              <a:rPr kumimoji="0" lang="en-GB" sz="1100" b="0" i="0" u="none" strike="noStrike" kern="1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Kornhaber</a:t>
            </a:r>
            <a:r>
              <a:rPr kumimoji="0" lang="en-GB" sz="11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R., West, S. and Cleary, M. (2025) ‘Autism, stereotypes, and stigma: The impact of media representations’, </a:t>
            </a:r>
            <a:r>
              <a:rPr kumimoji="0" lang="en-GB" sz="1100" b="0" i="1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Issues in Mental Health Nursing,</a:t>
            </a:r>
            <a:r>
              <a:rPr kumimoji="0" lang="en-GB" sz="11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46(3), pp. 254–260. Available at: https://doi.org/10.1080/01612840.2025.2456698</a:t>
            </a:r>
            <a:endParaRPr kumimoji="0" lang="en-GB" sz="1200" b="0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Katakis</a:t>
            </a:r>
            <a:r>
              <a:rPr kumimoji="0" lang="en-GB" sz="11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P., Frankson, P., Lockwood Estrin, G., Wolstencroft, J., Mirzaei, V., Sayani, S., Skuse, D. and Heys, M. (2025) ‘Families’ and clinicians’ experiences with telehealth assessments for autism: A mixed-methods systematic review’, </a:t>
            </a:r>
            <a:r>
              <a:rPr kumimoji="0" lang="en-GB" sz="1100" b="0" i="1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PLOS Digital Health</a:t>
            </a:r>
            <a:r>
              <a:rPr kumimoji="0" lang="en-GB" sz="11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4(7). Available at: https://doi.org/10.1371/journal.pdig.0000931</a:t>
            </a:r>
            <a:endParaRPr kumimoji="0" lang="en-GB" sz="1200" b="0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Kreative </a:t>
            </a:r>
            <a:r>
              <a:rPr kumimoji="0" lang="en-GB" sz="1100" b="0" i="0" u="none" strike="noStrike" kern="1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Kreations</a:t>
            </a:r>
            <a:r>
              <a:rPr kumimoji="0" lang="en-GB" sz="11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(no date) </a:t>
            </a:r>
            <a:r>
              <a:rPr kumimoji="0" lang="en-GB" sz="1100" b="0" i="1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Diamond Art Club SQUARES Autism - Accept Understand Love</a:t>
            </a:r>
            <a:r>
              <a:rPr kumimoji="0" lang="en-GB" sz="11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Available at: https://kreativekreations.me/products/diamond-art-club-squares-autism-accept-understand-love (Accessed: 6 July 2026).</a:t>
            </a:r>
            <a:endParaRPr kumimoji="0" lang="en-GB" sz="1200" b="0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Maciver</a:t>
            </a:r>
            <a:r>
              <a:rPr kumimoji="0" lang="en-GB" sz="11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D., Roy, A.S., Johnston, L., </a:t>
            </a:r>
            <a:r>
              <a:rPr kumimoji="0" lang="en-GB" sz="1100" b="0" i="0" u="none" strike="noStrike" kern="1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Boilson</a:t>
            </a:r>
            <a:r>
              <a:rPr kumimoji="0" lang="en-GB" sz="11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M., Curnow, E., Johnstone-Cooke, V. and Rutherford, M. (2025) ‘Waiting times and influencing factors in children and adults undergoing assessment for autism, ADHD, and other neurodevelopmental differences’, </a:t>
            </a:r>
            <a:r>
              <a:rPr kumimoji="0" lang="en-GB" sz="1100" b="0" i="1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Autism Research</a:t>
            </a:r>
            <a:r>
              <a:rPr kumimoji="0" lang="en-GB" sz="11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18(4), pp. 788–801. Available at: https://doi.org/10.1002/aur.70011</a:t>
            </a:r>
            <a:endParaRPr kumimoji="0" lang="en-GB" sz="1200" b="0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1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Mental Capacity Act 2005</a:t>
            </a:r>
            <a:r>
              <a:rPr kumimoji="0" lang="en-GB" sz="11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Available at: https://www.legislation.gov.uk/ukpga/2005/9/contents (Accessed: 6 July 2026).  </a:t>
            </a:r>
            <a:endParaRPr kumimoji="0" lang="en-GB" sz="1200" b="0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1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Mental Health Act 2007</a:t>
            </a:r>
            <a:r>
              <a:rPr kumimoji="0" lang="en-GB" sz="11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Available at: https://www.legislation.gov.uk/ukpga/2007/12/contents (Accessed: 6 July 2026).</a:t>
            </a:r>
            <a:endParaRPr kumimoji="0" lang="en-GB" sz="1200" b="0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Miot, S., Chancel, R., </a:t>
            </a:r>
            <a:r>
              <a:rPr kumimoji="0" lang="en-GB" sz="1100" b="0" i="0" u="none" strike="noStrike" kern="1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Peries</a:t>
            </a:r>
            <a:r>
              <a:rPr kumimoji="0" lang="en-GB" sz="11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M., </a:t>
            </a:r>
            <a:r>
              <a:rPr kumimoji="0" lang="en-GB" sz="1100" b="0" i="0" u="none" strike="noStrike" kern="1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Crepiat</a:t>
            </a:r>
            <a:r>
              <a:rPr kumimoji="0" lang="en-GB" sz="11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S., Couderc, S., </a:t>
            </a:r>
            <a:r>
              <a:rPr kumimoji="0" lang="en-GB" sz="1100" b="0" i="0" u="none" strike="noStrike" kern="1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Pernon</a:t>
            </a:r>
            <a:r>
              <a:rPr kumimoji="0" lang="en-GB" sz="11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E., Picot, M.-C., </a:t>
            </a:r>
            <a:r>
              <a:rPr kumimoji="0" lang="en-GB" sz="1100" b="0" i="0" u="none" strike="noStrike" kern="1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Gonnier</a:t>
            </a:r>
            <a:r>
              <a:rPr kumimoji="0" lang="en-GB" sz="11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V., </a:t>
            </a:r>
            <a:r>
              <a:rPr kumimoji="0" lang="en-GB" sz="1100" b="0" i="0" u="none" strike="noStrike" kern="1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Jeandel</a:t>
            </a:r>
            <a:r>
              <a:rPr kumimoji="0" lang="en-GB" sz="11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C., Blain, H. and </a:t>
            </a:r>
            <a:r>
              <a:rPr kumimoji="0" lang="en-GB" sz="1100" b="0" i="0" u="none" strike="noStrike" kern="1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Baghdadli</a:t>
            </a:r>
            <a:r>
              <a:rPr kumimoji="0" lang="en-GB" sz="11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A. (2023) ‘Multimorbidity patterns and subgroups among autistic adults with intellectual disability: Results from the EFAAR study’, </a:t>
            </a:r>
            <a:r>
              <a:rPr kumimoji="0" lang="en-GB" sz="1100" b="0" i="1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Autism</a:t>
            </a:r>
            <a:r>
              <a:rPr kumimoji="0" lang="en-GB" sz="11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27(3). Available at: https://doi.org/10.1177/13623613221121623</a:t>
            </a:r>
            <a:endParaRPr kumimoji="0" lang="en-GB" sz="1200" b="0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Mohammadi, F., Shahrokhi, H., Asadzadeh, A., </a:t>
            </a:r>
            <a:r>
              <a:rPr kumimoji="0" lang="en-GB" sz="1100" b="0" i="0" u="none" strike="noStrike" kern="1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Pirmoradi</a:t>
            </a:r>
            <a:r>
              <a:rPr kumimoji="0" lang="en-GB" sz="11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S., </a:t>
            </a:r>
            <a:r>
              <a:rPr kumimoji="0" lang="en-GB" sz="1100" b="0" i="0" u="none" strike="noStrike" kern="1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Moghtader</a:t>
            </a:r>
            <a:r>
              <a:rPr kumimoji="0" lang="en-GB" sz="11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A. and Rezaei-</a:t>
            </a:r>
            <a:r>
              <a:rPr kumimoji="0" lang="en-GB" sz="1100" b="0" i="0" u="none" strike="noStrike" kern="1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Hachesu</a:t>
            </a:r>
            <a:r>
              <a:rPr kumimoji="0" lang="en-GB" sz="11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P. (2025) ‘Artificial Intelligence in Autism Spectrum Disorder Diagnosis: A Scoping Review of Face, Voice, and Text Analysis Methods’, </a:t>
            </a:r>
            <a:r>
              <a:rPr kumimoji="0" lang="en-GB" sz="1100" b="0" i="1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Health Science Reports</a:t>
            </a:r>
            <a:r>
              <a:rPr kumimoji="0" lang="en-GB" sz="11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8(11), e71476. Available at: https://doi.org/10.1002/hsr2.71476 </a:t>
            </a:r>
            <a:endParaRPr kumimoji="0" lang="en-GB" sz="1200" b="0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National Autistic Society (2025) </a:t>
            </a:r>
            <a:r>
              <a:rPr kumimoji="0" lang="en-GB" sz="1100" b="0" i="1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Constant Fight: The reality of autistic people’s struggle for support across health and social care, education, employment and mental health</a:t>
            </a:r>
            <a:r>
              <a:rPr kumimoji="0" lang="en-GB" sz="11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Available at: https://www.autism.org.uk/what-we-do/campaign/empowering-autistic-voices/a-constant-fight (Accessed: 6 July 2026).  </a:t>
            </a:r>
            <a:endParaRPr kumimoji="0" lang="en-GB" sz="1200" b="0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National Autistic Society (2026) </a:t>
            </a:r>
            <a:r>
              <a:rPr kumimoji="0" lang="en-GB" sz="1100" b="0" i="1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history of autism</a:t>
            </a:r>
            <a:r>
              <a:rPr kumimoji="0" lang="en-GB" sz="11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Available at: https://www.autism.org.uk/advice-and-guidance/what-is-autism/the-history-of-autism (Accessed: 6 July 2026).</a:t>
            </a:r>
            <a:endParaRPr kumimoji="0" lang="en-GB" sz="1200" b="0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National Institute for Health and Care Excellence (2021) </a:t>
            </a:r>
            <a:r>
              <a:rPr kumimoji="0" lang="en-GB" sz="1100" b="0" i="1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Autism spectrum disorder in adults: Diagnosis and management (CG142)</a:t>
            </a:r>
            <a:r>
              <a:rPr kumimoji="0" lang="en-GB" sz="11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Available at: https://www.nice.org.uk/guidance/cg142 (Accessed: 6 July 2026).  </a:t>
            </a:r>
            <a:endParaRPr kumimoji="0" lang="en-GB" sz="1200" b="0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NHS England (2019) </a:t>
            </a:r>
            <a:r>
              <a:rPr kumimoji="0" lang="en-GB" sz="1100" b="0" i="1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NHS Long Term Plan</a:t>
            </a:r>
            <a:r>
              <a:rPr kumimoji="0" lang="en-GB" sz="11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Available at: https://webarchive.nationalarchives.gov.uk/ukgwa/20230418155402/https:/www.longtermplan.nhs.uk/publication/nhs-long-term-plan/ (Accessed: 6 July 2026). </a:t>
            </a:r>
            <a:endParaRPr kumimoji="0" lang="en-GB" sz="1200" b="0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39610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76C0097-6835-0F9F-E27C-B806C16B2A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C02BD00-4300-3514-D61A-3B84742A260C}"/>
              </a:ext>
            </a:extLst>
          </p:cNvPr>
          <p:cNvSpPr txBox="1"/>
          <p:nvPr/>
        </p:nvSpPr>
        <p:spPr>
          <a:xfrm>
            <a:off x="0" y="114733"/>
            <a:ext cx="11958320" cy="67616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NHS England (2021) </a:t>
            </a:r>
            <a:r>
              <a:rPr kumimoji="0" lang="en-GB" sz="1100" b="0" i="1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Learning from lives and deaths – People with a learning disability and autistic people (</a:t>
            </a:r>
            <a:r>
              <a:rPr kumimoji="0" lang="en-GB" sz="1100" b="0" i="1" u="none" strike="noStrike" kern="1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LeDeR</a:t>
            </a:r>
            <a:r>
              <a:rPr kumimoji="0" lang="en-GB" sz="1100" b="0" i="1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policy 2021</a:t>
            </a:r>
            <a:r>
              <a:rPr kumimoji="0" lang="en-GB" sz="11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Available at: https://www.england.nhs.uk/publication/learning-from-lives-and-deaths-people-with-a-learning-disability-and-autistic-people-leder-policy-2021/ (Accessed: 6 July 2026).</a:t>
            </a:r>
            <a:endParaRPr kumimoji="0" lang="en-GB" sz="1200" b="0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NHS England (2023) A </a:t>
            </a:r>
            <a:r>
              <a:rPr kumimoji="0" lang="en-GB" sz="1100" b="0" i="1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national framework to deliver improved outcomes in all-age autism assessment pathways: Guidance for integrated care boards</a:t>
            </a:r>
            <a:r>
              <a:rPr kumimoji="0" lang="en-GB" sz="11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Available at: https://www.england.nhs.uk/long-read/a-national-framework-to-deliver-improved-outcomes-in-all-age-autism-assessment-pathways-guidance-for-integrated-care-boards/ (Accessed: 6 July 2026). </a:t>
            </a:r>
            <a:endParaRPr kumimoji="0" lang="en-GB" sz="1200" b="0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NHS England (2023) </a:t>
            </a:r>
            <a:r>
              <a:rPr kumimoji="0" lang="en-GB" sz="1100" b="0" i="1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Dynamic support register and Care (Education) and Treatment Review policy and guide</a:t>
            </a:r>
            <a:r>
              <a:rPr kumimoji="0" lang="en-GB" sz="11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Available at: https://www.england.nhs.uk/publication/dynamic-support-register-and-care-education-and-treatment-review-policy-and-guide/ (Accessed: 6 July 2026).</a:t>
            </a:r>
            <a:endParaRPr kumimoji="0" lang="en-GB" sz="1200" b="0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NHS England (2024) </a:t>
            </a:r>
            <a:r>
              <a:rPr kumimoji="0" lang="en-GB" sz="1100" b="0" i="1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National framework and operational guidance for autism assessment services.</a:t>
            </a:r>
            <a:r>
              <a:rPr kumimoji="0" lang="en-GB" sz="11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Available at: https://www.england.nhs.uk/publication/autism-diagnosis-and-operational-guidance/ (Accessed: 6 July 2026).</a:t>
            </a:r>
            <a:endParaRPr kumimoji="0" lang="en-GB" sz="1200" b="0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NHS England (2026) </a:t>
            </a:r>
            <a:r>
              <a:rPr kumimoji="0" lang="en-GB" sz="1100" b="0" i="1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Autism Waiting Time Statistics.</a:t>
            </a:r>
            <a:r>
              <a:rPr kumimoji="0" lang="en-GB" sz="11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Available at: https://digital.nhs.uk/data-and-information/publications/statistical/autism-statistics (Accessed: 6 July 2026).</a:t>
            </a:r>
            <a:endParaRPr kumimoji="0" lang="en-GB" sz="1200" b="0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NHS England (2026) </a:t>
            </a:r>
            <a:r>
              <a:rPr kumimoji="0" lang="en-GB" sz="1100" b="0" i="1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Building the right support</a:t>
            </a:r>
            <a:r>
              <a:rPr kumimoji="0" lang="en-GB" sz="11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Available at: https://www.england.nhs.uk/publication/building-the-right-support/ (Accessed: 6 July 2026).  </a:t>
            </a:r>
            <a:endParaRPr kumimoji="0" lang="en-GB" sz="1200" b="0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O’Nions</a:t>
            </a:r>
            <a:r>
              <a:rPr kumimoji="0" lang="en-GB" sz="11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E., Brown, J., Buckman, J.E.J., Charlton, R., Cooper, C., El </a:t>
            </a:r>
            <a:r>
              <a:rPr kumimoji="0" lang="en-GB" sz="1100" b="0" i="0" u="none" strike="noStrike" kern="1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Baou</a:t>
            </a:r>
            <a:r>
              <a:rPr kumimoji="0" lang="en-GB" sz="11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C., </a:t>
            </a:r>
            <a:r>
              <a:rPr kumimoji="0" lang="en-GB" sz="1100" b="0" i="0" u="none" strike="noStrike" kern="1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Happé</a:t>
            </a:r>
            <a:r>
              <a:rPr kumimoji="0" lang="en-GB" sz="11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F., Hoare, S., Lewer, D., Manthorpe, J., McKechnie, D.G.J., Richards, M., Saunders, R., Mandy, W. and Stott, J. (2024) ‘Diagnosis of common health conditions among autistic adults in the UK: evidence from a matched cohort study’, </a:t>
            </a:r>
            <a:r>
              <a:rPr kumimoji="0" lang="en-GB" sz="1100" b="0" i="1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Lancet Regional Health – Europe</a:t>
            </a:r>
            <a:r>
              <a:rPr kumimoji="0" lang="en-GB" sz="11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41. Available at: https://doi.org/10.1016/j.lanepe.2024.100907 </a:t>
            </a:r>
            <a:endParaRPr kumimoji="0" lang="en-GB" sz="1200" b="0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O’Nions</a:t>
            </a:r>
            <a:r>
              <a:rPr kumimoji="0" lang="en-GB" sz="11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E., Petersen, I., Buckman, J.E.J., Charlton, R., Cooper, C., Corbett, A., </a:t>
            </a:r>
            <a:r>
              <a:rPr kumimoji="0" lang="en-GB" sz="1100" b="0" i="0" u="none" strike="noStrike" kern="1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Happé</a:t>
            </a:r>
            <a:r>
              <a:rPr kumimoji="0" lang="en-GB" sz="11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F., Manthorpe, J., Richards, M., Saunders, R., Zanker, C., Mandy, W. and Stott, J. (2023) ‘Autism in England: assessing underdiagnosis in a population-based cohort study of prospectively collected primary care data’, </a:t>
            </a:r>
            <a:r>
              <a:rPr kumimoji="0" lang="en-GB" sz="1100" b="0" i="1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Lancet Regional Health – Europe</a:t>
            </a:r>
            <a:r>
              <a:rPr kumimoji="0" lang="en-GB" sz="11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29. Available at: https://doi.org/10.1016/j.lanepe.2023.100626</a:t>
            </a:r>
            <a:endParaRPr kumimoji="0" lang="en-GB" sz="1200" b="0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Pearson, A. and Rose, K. (2021) ‘A conceptual analysis of autistic masking: Understanding the narrative of stigma and the illusion of choice’, </a:t>
            </a:r>
            <a:r>
              <a:rPr kumimoji="0" lang="en-GB" sz="1100" b="0" i="1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Autism in Adulthood</a:t>
            </a:r>
            <a:r>
              <a:rPr kumimoji="0" lang="en-GB" sz="11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3(1), pp. 52–60. Available at: https://doi.org/10.1089/aut.2020.0043 </a:t>
            </a:r>
            <a:endParaRPr kumimoji="0" lang="en-GB" sz="1200" b="0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PNGAAA (no date) </a:t>
            </a:r>
            <a:r>
              <a:rPr kumimoji="0" lang="en-GB" sz="1100" b="0" i="1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Autism Awareness Ribbon Rainbow - Autism Awareness Ribbon </a:t>
            </a:r>
            <a:r>
              <a:rPr kumimoji="0" lang="en-GB" sz="1100" b="0" i="1" u="none" strike="noStrike" kern="1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Png</a:t>
            </a:r>
            <a:r>
              <a:rPr kumimoji="0" lang="en-GB" sz="1100" b="0" i="1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Autism Awareness </a:t>
            </a:r>
            <a:r>
              <a:rPr kumimoji="0" lang="en-GB" sz="1100" b="0" i="1" u="none" strike="noStrike" kern="1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Png</a:t>
            </a:r>
            <a:r>
              <a:rPr kumimoji="0" lang="en-GB" sz="11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Available at: https://www.pngaaa.com/detail/4424537 (Accessed: 6 July 2026).</a:t>
            </a:r>
            <a:endParaRPr kumimoji="0" lang="en-GB" sz="1200" b="0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Pratt, S.E. (2025) ‘April is Autism Acceptance Month: Supporting neurodiversity and the whole person’,  </a:t>
            </a:r>
            <a:r>
              <a:rPr kumimoji="0" lang="en-GB" sz="1100" b="0" i="1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Magellan Health Insights</a:t>
            </a:r>
            <a:r>
              <a:rPr kumimoji="0" lang="en-GB" sz="11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27 March. Available at: https://www.magellanhealthinsights.com/2025/03/27/april-is-autism-acceptance-month-supporting-neurodiversity-and-the-whole-person/ (Accessed: 6 July 2026).</a:t>
            </a:r>
            <a:endParaRPr kumimoji="0" lang="en-GB" sz="1200" b="0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Roman-</a:t>
            </a:r>
            <a:r>
              <a:rPr kumimoji="0" lang="en-GB" sz="1100" b="0" i="0" u="none" strike="noStrike" kern="1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Urrestarazu</a:t>
            </a:r>
            <a:r>
              <a:rPr kumimoji="0" lang="en-GB" sz="11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A., Yang, J.C., van Kessel, R., Warrier, V., Dumas, G., Jongsma, H., Gatica-Bahamonde, G., Allison, C., Matthews, F.E., Baron-Cohen, S. and </a:t>
            </a:r>
            <a:r>
              <a:rPr kumimoji="0" lang="en-GB" sz="1100" b="0" i="0" u="none" strike="noStrike" kern="1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Brayne</a:t>
            </a:r>
            <a:r>
              <a:rPr kumimoji="0" lang="en-GB" sz="11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C. (2022) ‘Autism incidence and spatial analysis in more than 7 million pupils in English schools: a retrospective, longitudinal, school registry study’, </a:t>
            </a:r>
            <a:r>
              <a:rPr kumimoji="0" lang="en-GB" sz="1100" b="0" i="1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Lancet Child &amp; Adolescent Health,</a:t>
            </a:r>
            <a:r>
              <a:rPr kumimoji="0" lang="en-GB" sz="11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6(12), pp. 857–868. Available at: https://doi.org/10.1016/S2352-4642(22)00247-4 </a:t>
            </a:r>
            <a:endParaRPr kumimoji="0" lang="en-GB" sz="1200" b="0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Russell, G., Stapley, S., Newlove-Delgado, T., Salmon, A., White, R., Warren, F., Pearson, A. and Ford, T. (2022) ‘Time trends in autism diagnosis over 20 years: A UK population-based cohort study’, </a:t>
            </a:r>
            <a:r>
              <a:rPr kumimoji="0" lang="en-GB" sz="1100" b="0" i="1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Journal of Child Psychology and Psychiatry</a:t>
            </a:r>
            <a:r>
              <a:rPr kumimoji="0" lang="en-GB" sz="11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63(6), pp. 674–682. Available at: https://doi.org/10.1111/jcpp.13505</a:t>
            </a:r>
            <a:endParaRPr kumimoji="0" lang="en-GB" sz="1200" b="0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89791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95F2557-E0FB-9B4C-FB9E-68220E8B62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F9C88D9-0F63-EAE0-0397-A6E62B942AC2}"/>
              </a:ext>
            </a:extLst>
          </p:cNvPr>
          <p:cNvSpPr txBox="1"/>
          <p:nvPr/>
        </p:nvSpPr>
        <p:spPr>
          <a:xfrm>
            <a:off x="111760" y="322830"/>
            <a:ext cx="11775440" cy="381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Sharpe, R.A., Curry, W., Brown, R. and Shankar, R. (2019) ‘A public health approach to reducing health inequalities among adults with autism’, </a:t>
            </a:r>
            <a:r>
              <a:rPr kumimoji="0" lang="en-GB" sz="1100" b="0" i="1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British Journal of General Practice</a:t>
            </a:r>
            <a:r>
              <a:rPr kumimoji="0" lang="en-GB" sz="11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69(688), pp. 534–535. doi:10.3399/bjgp19X706133.</a:t>
            </a:r>
            <a:endParaRPr kumimoji="0" lang="en-GB" sz="1200" b="0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Spain, D., Stewart, G.R., Mason, D., Milner, V., Fairhurst, B., Robinson, J., Gillan, N., </a:t>
            </a:r>
            <a:r>
              <a:rPr kumimoji="0" lang="en-GB" sz="1100" b="0" i="0" u="none" strike="noStrike" kern="1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Ensum</a:t>
            </a:r>
            <a:r>
              <a:rPr kumimoji="0" lang="en-GB" sz="11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I., Stark, E. and </a:t>
            </a:r>
            <a:r>
              <a:rPr kumimoji="0" lang="en-GB" sz="1100" b="0" i="0" u="none" strike="noStrike" kern="1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Happé</a:t>
            </a:r>
            <a:r>
              <a:rPr kumimoji="0" lang="en-GB" sz="11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F. (2022) ‘Telehealth autism diagnostic assessments with children, young people, and adults: Qualitative interview study with England-wide multidisciplinary health professionals’, </a:t>
            </a:r>
            <a:r>
              <a:rPr kumimoji="0" lang="en-GB" sz="1100" b="0" i="1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JMIR Mental Health</a:t>
            </a:r>
            <a:r>
              <a:rPr kumimoji="0" lang="en-GB" sz="11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9(7), e37901. Available at: https://doi.org/10.2196/37901</a:t>
            </a:r>
            <a:endParaRPr kumimoji="0" lang="en-GB" sz="1200" b="0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Stiebahl</a:t>
            </a:r>
            <a:r>
              <a:rPr kumimoji="0" lang="en-GB" sz="11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S. (2026) </a:t>
            </a:r>
            <a:r>
              <a:rPr kumimoji="0" lang="en-GB" sz="1100" b="0" i="1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FAQ: Autism statistics</a:t>
            </a:r>
            <a:r>
              <a:rPr kumimoji="0" lang="en-GB" sz="11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(England). House of Commons Library Research Briefing, CBP-10923, 24 June. Available at: https://commonslibrary.parliament.uk/research-briefings/cbp-10923/ (Accessed: 6 July 2026).</a:t>
            </a:r>
            <a:endParaRPr kumimoji="0" lang="en-GB" sz="1200" b="0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Taylor, H., Ingham, B., Mason, D., Finch, T., Wilson, C., Scarlett, C., Moss, S., Buckley, C., Urbanowicz, A., Raymaker, D., </a:t>
            </a:r>
            <a:r>
              <a:rPr kumimoji="0" lang="en-GB" sz="1100" b="0" i="0" u="none" strike="noStrike" kern="1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Seiboth</a:t>
            </a:r>
            <a:r>
              <a:rPr kumimoji="0" lang="en-GB" sz="11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C., Lees, R., Garland, D., Osbourne, M., Lennox, N., Cooper, S.-A., Nicolaidis, C. and Parr, J.R. (2023) ‘Co-design of an NHS primary care health check for autistic adults’, </a:t>
            </a:r>
            <a:r>
              <a:rPr kumimoji="0" lang="en-GB" sz="1100" b="0" i="1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Autism</a:t>
            </a:r>
            <a:r>
              <a:rPr kumimoji="0" lang="en-GB" sz="11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27(4), pp. 1079–1091. Available at: https://doi.org/10.1177/13623613221132921 </a:t>
            </a:r>
            <a:endParaRPr kumimoji="0" lang="en-GB" sz="1200" b="0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Turnock, A., Langley, K. and Jones, C.R.G. (2022) ‘Understanding stigma in autism: A narrative review and theoretical model’, </a:t>
            </a:r>
            <a:r>
              <a:rPr kumimoji="0" lang="en-GB" sz="1100" b="0" i="1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Autism in Adulthood</a:t>
            </a:r>
            <a:r>
              <a:rPr kumimoji="0" lang="en-GB" sz="11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4(1), pp. 76–91. Available at: https://doi.org/10.1089/aut.2021.0005 </a:t>
            </a:r>
            <a:endParaRPr kumimoji="0" lang="en-GB" sz="1200" b="0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Women and Equalities Committee (2024</a:t>
            </a:r>
            <a:r>
              <a:rPr kumimoji="0" lang="en-GB" sz="1100" b="0" i="1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Inequalities in healthcare and employment for people with a learning disability and autistic people</a:t>
            </a:r>
            <a:r>
              <a:rPr kumimoji="0" lang="en-GB" sz="11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HC 134. London: House of Commons. Available at: https://publications.parliament.uk/pa/cm5804/cmselect/cmwomeq/134/report.html (Accessed: 6 July 2026). </a:t>
            </a:r>
            <a:endParaRPr kumimoji="0" lang="en-GB" sz="1200" b="0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World Health Organization (2026) </a:t>
            </a:r>
            <a:r>
              <a:rPr kumimoji="0" lang="en-GB" sz="1100" b="0" i="1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6A02 Autism spectrum disorder. ICD-11 for Mortality and Morbidity Statistics</a:t>
            </a:r>
            <a:r>
              <a:rPr kumimoji="0" lang="en-GB" sz="11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2026-01 version. Available at: https://icd.who.int/browse/2026-01/mms/en#437815624 (Accessed: 6 July 2026).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59912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3224</Words>
  <Application>Microsoft Office PowerPoint</Application>
  <PresentationFormat>Widescreen</PresentationFormat>
  <Paragraphs>81</Paragraphs>
  <Slides>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Aptos</vt:lpstr>
      <vt:lpstr>Arial</vt:lpstr>
      <vt:lpstr>Bradley Hand ITC</vt:lpstr>
      <vt:lpstr>Calibri</vt:lpstr>
      <vt:lpstr>Calibri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Alexandru Gaiu (2332587)</dc:creator>
  <cp:lastModifiedBy>Alexandru Gaiu (2332587)</cp:lastModifiedBy>
  <cp:revision>2</cp:revision>
  <dcterms:created xsi:type="dcterms:W3CDTF">2026-07-06T07:53:04Z</dcterms:created>
  <dcterms:modified xsi:type="dcterms:W3CDTF">2026-07-06T11:52:56Z</dcterms:modified>
</cp:coreProperties>
</file>