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2" r:id="rId1"/>
  </p:sldMasterIdLst>
  <p:sldIdLst>
    <p:sldId id="256" r:id="rId2"/>
    <p:sldId id="258"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DDEAE0-421A-9E49-D084-AC8EE73850DD}" v="2" dt="2018-10-18T14:17:12.040"/>
    <p1510:client id="{6CE00AC5-F90C-B251-2E40-314D57FDD716}" v="1" dt="2018-10-20T11:14:02.675"/>
    <p1510:client id="{CE35BAE5-4CC0-4512-33F2-ED46034F290D}" v="19" dt="2018-10-21T12:56:54.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94009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1897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8219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56898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83373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72532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84056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4089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00431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97787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74326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96974956"/>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esignorate.com/steps-effective-critical-thinking/" TargetMode="External"/><Relationship Id="rId2" Type="http://schemas.openxmlformats.org/officeDocument/2006/relationships/hyperlink" Target="https://www.rasmussen.edu/student-life/blogs/college-life/critical-thinking-skills-to-master-now/" TargetMode="External"/><Relationship Id="rId1" Type="http://schemas.openxmlformats.org/officeDocument/2006/relationships/slideLayout" Target="../slideLayouts/slideLayout7.xml"/><Relationship Id="rId6" Type="http://schemas.openxmlformats.org/officeDocument/2006/relationships/hyperlink" Target="http://www.sussex.ac.uk/skillshub/?id=277" TargetMode="External"/><Relationship Id="rId5" Type="http://schemas.openxmlformats.org/officeDocument/2006/relationships/hyperlink" Target="https://www.criticalthinking.org/pages/defining-critical-thinking/766" TargetMode="External"/><Relationship Id="rId4" Type="http://schemas.openxmlformats.org/officeDocument/2006/relationships/hyperlink" Target="http://www.importanceofphilosoph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48430" y="-41173"/>
            <a:ext cx="9966463" cy="484866"/>
          </a:xfrm>
        </p:spPr>
        <p:txBody>
          <a:bodyPr>
            <a:noAutofit/>
          </a:bodyPr>
          <a:lstStyle/>
          <a:p>
            <a:r>
              <a:rPr lang="en-GB" sz="2800" u="sng" dirty="0">
                <a:solidFill>
                  <a:schemeClr val="accent5">
                    <a:lumMod val="75000"/>
                  </a:schemeClr>
                </a:solidFill>
                <a:cs typeface="Calibri Light"/>
              </a:rPr>
              <a:t>Critical thinking:</a:t>
            </a:r>
            <a:r>
              <a:rPr lang="en-GB" sz="2800" dirty="0">
                <a:solidFill>
                  <a:schemeClr val="accent5">
                    <a:lumMod val="75000"/>
                  </a:schemeClr>
                </a:solidFill>
                <a:cs typeface="Calibri Light"/>
              </a:rPr>
              <a:t> </a:t>
            </a:r>
            <a:r>
              <a:rPr lang="en-GB" sz="2800" i="1" u="sng" dirty="0">
                <a:cs typeface="Calibri Light"/>
              </a:rPr>
              <a:t>Skills, qualities and everything in between</a:t>
            </a:r>
            <a:r>
              <a:rPr lang="en-GB" sz="3100" u="sng" dirty="0">
                <a:cs typeface="Calibri Light"/>
              </a:rPr>
              <a:t> </a:t>
            </a:r>
          </a:p>
        </p:txBody>
      </p:sp>
      <p:sp>
        <p:nvSpPr>
          <p:cNvPr id="3" name="Subtitle 2"/>
          <p:cNvSpPr>
            <a:spLocks noGrp="1"/>
          </p:cNvSpPr>
          <p:nvPr>
            <p:ph type="subTitle" idx="1"/>
          </p:nvPr>
        </p:nvSpPr>
        <p:spPr>
          <a:xfrm>
            <a:off x="129214" y="420163"/>
            <a:ext cx="3711807" cy="2605118"/>
          </a:xfrm>
          <a:ln w="28575">
            <a:solidFill>
              <a:srgbClr val="FF0000"/>
            </a:solidFill>
          </a:ln>
        </p:spPr>
        <p:txBody>
          <a:bodyPr vert="horz" lIns="91440" tIns="45720" rIns="91440" bIns="45720" rtlCol="0" anchor="t">
            <a:normAutofit fontScale="25000" lnSpcReduction="20000"/>
          </a:bodyPr>
          <a:lstStyle/>
          <a:p>
            <a:r>
              <a:rPr lang="en-GB" sz="5600" u="sng" dirty="0">
                <a:solidFill>
                  <a:srgbClr val="0070C0"/>
                </a:solidFill>
                <a:cs typeface="Calibri"/>
              </a:rPr>
              <a:t>What is critical thinking?</a:t>
            </a:r>
          </a:p>
          <a:p>
            <a:pPr algn="l"/>
            <a:r>
              <a:rPr lang="en-GB" sz="4400" dirty="0">
                <a:cs typeface="Calibri"/>
              </a:rPr>
              <a:t>The word ‘critical’ can always have more than one meaning. It can show the importance of something such as ‘it is critical that a doctor is present if a woman is giving birth’. It can also have a negative impact and refer to the negative side of certain things such as criticizing someone. Critical thinking has been defined in seven ways. One example of how it has been defined is ‘an active, organized, cognitive process’ (Webb 2015). To think critically, always question the information and produce ideas and arguments about something you are analysing. Critical thinking includes practical arguments, interpreting evidence and data as well as justification of arguments and any ideas with evidence being used. Critical thinking is a process and a way of expressing our ideas and how we understand information. It is analysing and evaluating an issue and making a judgment. It's been suggested that someone with good critical thinking skills can u</a:t>
            </a:r>
            <a:r>
              <a:rPr lang="en-US" sz="4400" dirty="0">
                <a:cs typeface="Calibri"/>
              </a:rPr>
              <a:t>understand the links between ideas and determine the importance and relevance of arguments and ideas. They  highlight that they should identify inconsistencies and errors in reasoning a</a:t>
            </a:r>
            <a:r>
              <a:rPr lang="en-US" sz="4400" dirty="0">
                <a:solidFill>
                  <a:schemeClr val="tx1">
                    <a:lumMod val="95000"/>
                    <a:lumOff val="5000"/>
                  </a:schemeClr>
                </a:solidFill>
                <a:cs typeface="Calibri"/>
              </a:rPr>
              <a:t>nd approach problems in a consistent and systematic way. </a:t>
            </a:r>
            <a:endParaRPr lang="en-US" sz="4400">
              <a:solidFill>
                <a:schemeClr val="tx1">
                  <a:lumMod val="95000"/>
                  <a:lumOff val="5000"/>
                </a:schemeClr>
              </a:solidFill>
              <a:cs typeface="Calibri"/>
            </a:endParaRPr>
          </a:p>
          <a:p>
            <a:endParaRPr lang="en-GB" dirty="0">
              <a:cs typeface="Calibri"/>
            </a:endParaRPr>
          </a:p>
        </p:txBody>
      </p:sp>
      <p:sp>
        <p:nvSpPr>
          <p:cNvPr id="4" name="TextBox 3">
            <a:extLst>
              <a:ext uri="{FF2B5EF4-FFF2-40B4-BE49-F238E27FC236}">
                <a16:creationId xmlns:a16="http://schemas.microsoft.com/office/drawing/2014/main" id="{EE84B87C-F83D-437C-8E20-C3735AF485C0}"/>
              </a:ext>
            </a:extLst>
          </p:cNvPr>
          <p:cNvSpPr txBox="1"/>
          <p:nvPr/>
        </p:nvSpPr>
        <p:spPr>
          <a:xfrm>
            <a:off x="133902" y="3135658"/>
            <a:ext cx="3691374" cy="3385542"/>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u="sng" dirty="0">
                <a:solidFill>
                  <a:schemeClr val="accent5">
                    <a:lumMod val="75000"/>
                  </a:schemeClr>
                </a:solidFill>
              </a:rPr>
              <a:t>The six </a:t>
            </a:r>
            <a:r>
              <a:rPr lang="en-US" sz="1600" u="sng" dirty="0">
                <a:solidFill>
                  <a:schemeClr val="accent5">
                    <a:lumMod val="75000"/>
                  </a:schemeClr>
                </a:solidFill>
                <a:cs typeface="Calibri"/>
              </a:rPr>
              <a:t>steps of critical thinking</a:t>
            </a:r>
          </a:p>
          <a:p>
            <a:r>
              <a:rPr lang="en-US" sz="1100" dirty="0">
                <a:cs typeface="Calibri"/>
              </a:rPr>
              <a:t>Many people have claimed that there are six steps to critical thinking. These are:</a:t>
            </a:r>
          </a:p>
          <a:p>
            <a:endParaRPr lang="en-US" sz="1100" dirty="0">
              <a:cs typeface="Calibri"/>
            </a:endParaRPr>
          </a:p>
          <a:p>
            <a:r>
              <a:rPr lang="en-US" sz="1100" dirty="0">
                <a:cs typeface="Calibri"/>
              </a:rPr>
              <a:t>~ Knowledge </a:t>
            </a:r>
          </a:p>
          <a:p>
            <a:r>
              <a:rPr lang="en-US" sz="1100" dirty="0">
                <a:cs typeface="Calibri"/>
              </a:rPr>
              <a:t>~ Comprehension</a:t>
            </a:r>
          </a:p>
          <a:p>
            <a:r>
              <a:rPr lang="en-US" sz="1100" dirty="0">
                <a:cs typeface="Calibri"/>
              </a:rPr>
              <a:t>~ Application</a:t>
            </a:r>
          </a:p>
          <a:p>
            <a:r>
              <a:rPr lang="en-US" sz="1100" dirty="0">
                <a:cs typeface="Calibri"/>
              </a:rPr>
              <a:t>~ Analysis</a:t>
            </a:r>
          </a:p>
          <a:p>
            <a:r>
              <a:rPr lang="en-US" sz="1100" dirty="0">
                <a:cs typeface="Calibri"/>
              </a:rPr>
              <a:t>~ Synthesis</a:t>
            </a:r>
          </a:p>
          <a:p>
            <a:r>
              <a:rPr lang="en-US" sz="1100" dirty="0">
                <a:cs typeface="Calibri"/>
              </a:rPr>
              <a:t>~ Taking action </a:t>
            </a:r>
          </a:p>
          <a:p>
            <a:endParaRPr lang="en-US" sz="1100" dirty="0">
              <a:cs typeface="Calibri"/>
            </a:endParaRPr>
          </a:p>
          <a:p>
            <a:r>
              <a:rPr lang="en-US" sz="1100" dirty="0">
                <a:cs typeface="Calibri"/>
              </a:rPr>
              <a:t>The National Council for Excellence in Critical Thinking defines it as an “intellectually discipline process” and refers the process as the six steps above. This is a process that gives us a guide to how to think. It widens our perspectives, stops us being biased towards our findings and consider other possibilities. The six steps of critical thinking help us to accept new findings and broaden our ideas to help us find a solid and evidential conclusion to our writing and findings.</a:t>
            </a:r>
          </a:p>
        </p:txBody>
      </p:sp>
      <p:sp>
        <p:nvSpPr>
          <p:cNvPr id="5" name="TextBox 4">
            <a:extLst>
              <a:ext uri="{FF2B5EF4-FFF2-40B4-BE49-F238E27FC236}">
                <a16:creationId xmlns:a16="http://schemas.microsoft.com/office/drawing/2014/main" id="{CB8BA044-93BE-4C39-8AD8-6C351E6BBDA1}"/>
              </a:ext>
            </a:extLst>
          </p:cNvPr>
          <p:cNvSpPr txBox="1"/>
          <p:nvPr/>
        </p:nvSpPr>
        <p:spPr>
          <a:xfrm>
            <a:off x="4108536" y="543838"/>
            <a:ext cx="4898229" cy="4078039"/>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u="sng" dirty="0">
                <a:solidFill>
                  <a:schemeClr val="accent5">
                    <a:lumMod val="75000"/>
                  </a:schemeClr>
                </a:solidFill>
              </a:rPr>
              <a:t>Skills</a:t>
            </a:r>
          </a:p>
          <a:p>
            <a:endParaRPr lang="en-US" sz="1000" dirty="0">
              <a:solidFill>
                <a:srgbClr val="000000"/>
              </a:solidFill>
              <a:cs typeface="Calibri"/>
            </a:endParaRPr>
          </a:p>
          <a:p>
            <a:r>
              <a:rPr lang="en-US" sz="1100" dirty="0">
                <a:solidFill>
                  <a:srgbClr val="000000"/>
                </a:solidFill>
                <a:cs typeface="Calibri"/>
              </a:rPr>
              <a:t>Critical thinking takes skills and understanding. A key skill of critical thinking is </a:t>
            </a:r>
            <a:r>
              <a:rPr lang="en-US" sz="1100" b="1" i="1" dirty="0">
                <a:solidFill>
                  <a:srgbClr val="000000"/>
                </a:solidFill>
                <a:cs typeface="Calibri"/>
              </a:rPr>
              <a:t>identification</a:t>
            </a:r>
            <a:r>
              <a:rPr lang="en-US" sz="1100" i="1" dirty="0">
                <a:solidFill>
                  <a:srgbClr val="000000"/>
                </a:solidFill>
                <a:cs typeface="Calibri"/>
              </a:rPr>
              <a:t>. </a:t>
            </a:r>
            <a:r>
              <a:rPr lang="en-US" sz="1100" dirty="0">
                <a:solidFill>
                  <a:srgbClr val="000000"/>
                </a:solidFill>
                <a:cs typeface="Calibri"/>
              </a:rPr>
              <a:t>Identification can be seen as the first step in critical thinking. Without identification how would we be able to conduct the six steps of critical thinking? Any person that wants to critically think must first identify the situation they have as well as any factors that could influence it at all. Identifying the problem is a huge benefit</a:t>
            </a:r>
            <a:r>
              <a:rPr lang="en-US" sz="1100" dirty="0">
                <a:cs typeface="Calibri"/>
              </a:rPr>
              <a:t> as it kick starts the rest of your analysis, evaluation and conclusion. Identification</a:t>
            </a:r>
            <a:r>
              <a:rPr lang="en-US" sz="1100" dirty="0">
                <a:solidFill>
                  <a:srgbClr val="000000"/>
                </a:solidFill>
                <a:cs typeface="Calibri"/>
              </a:rPr>
              <a:t> help you create questions, possible reasons and put forward your argument, judgment and evaluation of the situation. </a:t>
            </a:r>
            <a:endParaRPr lang="en-US" sz="1100" dirty="0">
              <a:cs typeface="Calibri"/>
            </a:endParaRPr>
          </a:p>
          <a:p>
            <a:endParaRPr lang="en-US" sz="1100" dirty="0">
              <a:solidFill>
                <a:srgbClr val="000000"/>
              </a:solidFill>
              <a:cs typeface="Calibri"/>
            </a:endParaRPr>
          </a:p>
          <a:p>
            <a:r>
              <a:rPr lang="en-US" sz="1100" dirty="0">
                <a:solidFill>
                  <a:srgbClr val="000000"/>
                </a:solidFill>
                <a:cs typeface="Calibri"/>
              </a:rPr>
              <a:t>As well as identification, without </a:t>
            </a:r>
            <a:r>
              <a:rPr lang="en-US" sz="1100" b="1" i="1" dirty="0">
                <a:solidFill>
                  <a:srgbClr val="000000"/>
                </a:solidFill>
                <a:cs typeface="Calibri"/>
              </a:rPr>
              <a:t>research</a:t>
            </a:r>
            <a:r>
              <a:rPr lang="en-US" sz="1100" dirty="0">
                <a:solidFill>
                  <a:srgbClr val="000000"/>
                </a:solidFill>
                <a:cs typeface="Calibri"/>
              </a:rPr>
              <a:t> our critical thinking wouldn't be accurate. All points and ideas put forward must have evidence to back them up.  Presenting research through facts and figures can make your response to a piece if work more persuasive. Research and evidence are a key skill of critical thinking.  Will </a:t>
            </a:r>
            <a:r>
              <a:rPr lang="en-US" sz="1100" dirty="0" err="1">
                <a:solidFill>
                  <a:srgbClr val="000000"/>
                </a:solidFill>
                <a:cs typeface="Calibri"/>
              </a:rPr>
              <a:t>Estrad</a:t>
            </a:r>
            <a:r>
              <a:rPr lang="en-US" sz="1100" dirty="0">
                <a:solidFill>
                  <a:srgbClr val="000000"/>
                </a:solidFill>
                <a:cs typeface="Calibri"/>
              </a:rPr>
              <a:t>, a content specialist for a university in America, stated that "When comparing arguments about an issue, independent research ability is key". Both identification and research link to each other and can be used hand in hand. Once you have identify  the topic of the work you are reading, you can start to research information that surrounds it or information that can support the arguments you will be putting forward. Research benefits critical thinking in many ways, it widens our view, opens our eyes to new information and makes our work accurate and detailed.</a:t>
            </a:r>
          </a:p>
        </p:txBody>
      </p:sp>
      <p:sp>
        <p:nvSpPr>
          <p:cNvPr id="7" name="TextBox 6">
            <a:extLst>
              <a:ext uri="{FF2B5EF4-FFF2-40B4-BE49-F238E27FC236}">
                <a16:creationId xmlns:a16="http://schemas.microsoft.com/office/drawing/2014/main" id="{346E0183-82BC-4309-90F8-95DE4F5AA819}"/>
              </a:ext>
            </a:extLst>
          </p:cNvPr>
          <p:cNvSpPr txBox="1"/>
          <p:nvPr/>
        </p:nvSpPr>
        <p:spPr>
          <a:xfrm>
            <a:off x="4110863" y="4750486"/>
            <a:ext cx="4974596" cy="2062103"/>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u="sng" dirty="0">
                <a:solidFill>
                  <a:schemeClr val="accent5">
                    <a:lumMod val="75000"/>
                  </a:schemeClr>
                </a:solidFill>
              </a:rPr>
              <a:t>Skills</a:t>
            </a:r>
            <a:endParaRPr lang="en-US" u="sng" dirty="0">
              <a:solidFill>
                <a:schemeClr val="accent5">
                  <a:lumMod val="75000"/>
                </a:schemeClr>
              </a:solidFill>
              <a:cs typeface="Calibri"/>
            </a:endParaRPr>
          </a:p>
          <a:p>
            <a:r>
              <a:rPr lang="en-US" sz="1100" dirty="0">
                <a:cs typeface="Calibri"/>
              </a:rPr>
              <a:t>Another skill that can be applied to critical thinking and is key for  well structured critical thinking is </a:t>
            </a:r>
            <a:r>
              <a:rPr lang="en-US" sz="1100" b="1" i="1" dirty="0">
                <a:cs typeface="Calibri"/>
              </a:rPr>
              <a:t>reason</a:t>
            </a:r>
            <a:r>
              <a:rPr lang="en-US" sz="1100" dirty="0">
                <a:cs typeface="Calibri"/>
              </a:rPr>
              <a:t>. The University Of Sussex  believes that when you think critically, "You're always questioning whether the ideas, arguments and findings you're coming across are the whole picture". Reasoning can be based on data, assumptions and is a skill used to solve information that you are analyzing. Reasoning is thinking logically. Paul and Elder (2001)  argue that to use the skill of reasoning effectively you must</a:t>
            </a:r>
            <a:r>
              <a:rPr lang="en-US" sz="1100" dirty="0">
                <a:latin typeface="Calibri"/>
                <a:cs typeface="Calibri"/>
              </a:rPr>
              <a:t> "Clearly identify your assumptions and determine whether they are justifiabl</a:t>
            </a:r>
            <a:r>
              <a:rPr lang="en-US" sz="1100" dirty="0">
                <a:latin typeface="Arial"/>
                <a:cs typeface="Arial"/>
              </a:rPr>
              <a:t>e". Reasoning throughout a piece of work will benefit your conclusion due to the structure and linked relationships between points by doing this throughout.</a:t>
            </a:r>
            <a:endParaRPr lang="en-US" sz="1100" dirty="0">
              <a:cs typeface="Calibri"/>
            </a:endParaRPr>
          </a:p>
        </p:txBody>
      </p:sp>
      <p:sp>
        <p:nvSpPr>
          <p:cNvPr id="9" name="TextBox 8">
            <a:extLst>
              <a:ext uri="{FF2B5EF4-FFF2-40B4-BE49-F238E27FC236}">
                <a16:creationId xmlns:a16="http://schemas.microsoft.com/office/drawing/2014/main" id="{ED7365E0-2617-4F16-A7FC-920933EC4A49}"/>
              </a:ext>
            </a:extLst>
          </p:cNvPr>
          <p:cNvSpPr txBox="1"/>
          <p:nvPr/>
        </p:nvSpPr>
        <p:spPr>
          <a:xfrm>
            <a:off x="9395860" y="450591"/>
            <a:ext cx="2732468" cy="2400657"/>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u="sng">
                <a:solidFill>
                  <a:schemeClr val="accent5">
                    <a:lumMod val="75000"/>
                  </a:schemeClr>
                </a:solidFill>
              </a:rPr>
              <a:t>Authors</a:t>
            </a:r>
            <a:r>
              <a:rPr lang="en-US" u="sng">
                <a:solidFill>
                  <a:schemeClr val="accent5">
                    <a:lumMod val="75000"/>
                  </a:schemeClr>
                </a:solidFill>
                <a:cs typeface="Calibri"/>
              </a:rPr>
              <a:t> and Philosophy</a:t>
            </a:r>
            <a:endParaRPr lang="en-US" u="sng" dirty="0">
              <a:solidFill>
                <a:schemeClr val="accent5">
                  <a:lumMod val="75000"/>
                </a:schemeClr>
              </a:solidFill>
              <a:cs typeface="Calibri"/>
            </a:endParaRPr>
          </a:p>
          <a:p>
            <a:endParaRPr lang="en-US" sz="1200" u="sng" dirty="0">
              <a:cs typeface="Calibri"/>
            </a:endParaRPr>
          </a:p>
          <a:p>
            <a:r>
              <a:rPr lang="en-US" sz="1200" u="sng">
                <a:cs typeface="Calibri"/>
              </a:rPr>
              <a:t>Stella </a:t>
            </a:r>
            <a:r>
              <a:rPr lang="en-US" sz="1200" u="sng" err="1">
                <a:cs typeface="Calibri"/>
              </a:rPr>
              <a:t>Cotrell</a:t>
            </a:r>
            <a:r>
              <a:rPr lang="en-US" sz="1200" dirty="0">
                <a:cs typeface="Calibri"/>
              </a:rPr>
              <a:t>-  </a:t>
            </a:r>
            <a:r>
              <a:rPr lang="en-US" sz="1200" i="1" dirty="0">
                <a:cs typeface="Calibri"/>
              </a:rPr>
              <a:t>"It helps you make better and more informed decisions".</a:t>
            </a:r>
            <a:endParaRPr lang="en-US"/>
          </a:p>
          <a:p>
            <a:endParaRPr lang="en-US" sz="1200" u="sng" dirty="0">
              <a:cs typeface="Calibri"/>
            </a:endParaRPr>
          </a:p>
          <a:p>
            <a:r>
              <a:rPr lang="en-US" sz="1200" u="sng">
                <a:cs typeface="Calibri"/>
              </a:rPr>
              <a:t>Linda Elder</a:t>
            </a:r>
            <a:r>
              <a:rPr lang="en-US" sz="1200" dirty="0">
                <a:cs typeface="Calibri"/>
              </a:rPr>
              <a:t>-  </a:t>
            </a:r>
            <a:r>
              <a:rPr lang="en-US" sz="1200" i="1" dirty="0">
                <a:cs typeface="Calibri"/>
              </a:rPr>
              <a:t>"Because we tend to be biased in favor of our own viewpoint, it is important to keep the standard of </a:t>
            </a:r>
            <a:r>
              <a:rPr lang="en-US" sz="1200" i="1">
                <a:cs typeface="Calibri"/>
              </a:rPr>
              <a:t>fairness at the forefront of our thinking."</a:t>
            </a:r>
            <a:endParaRPr lang="en-US">
              <a:cs typeface="Calibri"/>
            </a:endParaRPr>
          </a:p>
          <a:p>
            <a:endParaRPr lang="en-US" sz="1200" u="sng" dirty="0">
              <a:cs typeface="Calibri"/>
            </a:endParaRPr>
          </a:p>
          <a:p>
            <a:r>
              <a:rPr lang="en-US" sz="1200" u="sng">
                <a:cs typeface="Calibri"/>
              </a:rPr>
              <a:t>Hegel-</a:t>
            </a:r>
            <a:r>
              <a:rPr lang="en-US" sz="1200" i="1">
                <a:cs typeface="Calibri"/>
              </a:rPr>
              <a:t> "Reason is absolute"</a:t>
            </a:r>
            <a:endParaRPr lang="en-US" i="1">
              <a:cs typeface="Calibri"/>
            </a:endParaRPr>
          </a:p>
          <a:p>
            <a:endParaRPr lang="en-US" sz="1200" dirty="0">
              <a:cs typeface="Calibri"/>
            </a:endParaRPr>
          </a:p>
        </p:txBody>
      </p:sp>
      <p:sp>
        <p:nvSpPr>
          <p:cNvPr id="10" name="TextBox 9">
            <a:extLst>
              <a:ext uri="{FF2B5EF4-FFF2-40B4-BE49-F238E27FC236}">
                <a16:creationId xmlns:a16="http://schemas.microsoft.com/office/drawing/2014/main" id="{D5840928-A4D0-41A6-824D-C4111F94ED49}"/>
              </a:ext>
            </a:extLst>
          </p:cNvPr>
          <p:cNvSpPr txBox="1"/>
          <p:nvPr/>
        </p:nvSpPr>
        <p:spPr>
          <a:xfrm>
            <a:off x="9395860" y="2995124"/>
            <a:ext cx="2744662" cy="1492716"/>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u="sng" dirty="0">
                <a:solidFill>
                  <a:schemeClr val="accent5">
                    <a:lumMod val="75000"/>
                  </a:schemeClr>
                </a:solidFill>
                <a:cs typeface="Calibri"/>
              </a:rPr>
              <a:t>Theories</a:t>
            </a:r>
            <a:endParaRPr lang="en-US" dirty="0">
              <a:solidFill>
                <a:schemeClr val="accent5">
                  <a:lumMod val="75000"/>
                </a:schemeClr>
              </a:solidFill>
              <a:cs typeface="Calibri"/>
            </a:endParaRPr>
          </a:p>
          <a:p>
            <a:r>
              <a:rPr lang="en-US" sz="1100" dirty="0">
                <a:cs typeface="Calibri"/>
              </a:rPr>
              <a:t>Bloom's Taxonomy theory order's cognitive skills into a hierarchy.</a:t>
            </a:r>
            <a:endParaRPr lang="en-US" u="sng" dirty="0">
              <a:cs typeface="Calibri"/>
            </a:endParaRPr>
          </a:p>
          <a:p>
            <a:endParaRPr lang="en-US" sz="1100" dirty="0">
              <a:cs typeface="Calibri"/>
            </a:endParaRPr>
          </a:p>
          <a:p>
            <a:endParaRPr lang="en-US" sz="1100" dirty="0">
              <a:cs typeface="Calibri"/>
            </a:endParaRPr>
          </a:p>
          <a:p>
            <a:endParaRPr lang="en-US" sz="1100" dirty="0">
              <a:cs typeface="Calibri"/>
            </a:endParaRPr>
          </a:p>
          <a:p>
            <a:pPr algn="ctr"/>
            <a:endParaRPr lang="en-US" dirty="0">
              <a:cs typeface="Calibri"/>
            </a:endParaRPr>
          </a:p>
        </p:txBody>
      </p:sp>
      <p:sp>
        <p:nvSpPr>
          <p:cNvPr id="11" name="TextBox 10">
            <a:extLst>
              <a:ext uri="{FF2B5EF4-FFF2-40B4-BE49-F238E27FC236}">
                <a16:creationId xmlns:a16="http://schemas.microsoft.com/office/drawing/2014/main" id="{EDCF3E4B-236E-4589-89F2-A31D4B4EB470}"/>
              </a:ext>
            </a:extLst>
          </p:cNvPr>
          <p:cNvSpPr txBox="1"/>
          <p:nvPr/>
        </p:nvSpPr>
        <p:spPr>
          <a:xfrm>
            <a:off x="9390343" y="4746902"/>
            <a:ext cx="2700069" cy="1815882"/>
          </a:xfrm>
          <a:prstGeom prst="rect">
            <a:avLst/>
          </a:prstGeom>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u="sng" dirty="0">
                <a:solidFill>
                  <a:schemeClr val="accent5">
                    <a:lumMod val="75000"/>
                  </a:schemeClr>
                </a:solidFill>
                <a:cs typeface="Calibri"/>
              </a:rPr>
              <a:t>Barriers to Critical Thinking:</a:t>
            </a:r>
            <a:endParaRPr lang="en-US" sz="1100" dirty="0">
              <a:solidFill>
                <a:schemeClr val="accent5">
                  <a:lumMod val="75000"/>
                </a:schemeClr>
              </a:solidFill>
              <a:cs typeface="Calibri"/>
            </a:endParaRPr>
          </a:p>
          <a:p>
            <a:r>
              <a:rPr lang="en-US" sz="1200" dirty="0">
                <a:solidFill>
                  <a:schemeClr val="tx1">
                    <a:lumMod val="95000"/>
                    <a:lumOff val="5000"/>
                  </a:schemeClr>
                </a:solidFill>
                <a:cs typeface="Calibri"/>
              </a:rPr>
              <a:t>Barriers to critical thinking can include being bias which makes our work less accurate. Having poor reading skills that can lead to misinterpreting information is also a barrier as well as stereotyping. Stereotypes already give us  preview of something and this can lead to poor critical thinking.</a:t>
            </a:r>
          </a:p>
        </p:txBody>
      </p:sp>
      <p:pic>
        <p:nvPicPr>
          <p:cNvPr id="6" name="Picture 7" descr="A close up of a logo&#10;&#10;Description generated with high confidence">
            <a:extLst>
              <a:ext uri="{FF2B5EF4-FFF2-40B4-BE49-F238E27FC236}">
                <a16:creationId xmlns:a16="http://schemas.microsoft.com/office/drawing/2014/main" id="{C21C8BD8-2AE0-4871-93BF-7AEA20C2B1A0}"/>
              </a:ext>
            </a:extLst>
          </p:cNvPr>
          <p:cNvPicPr>
            <a:picLocks noChangeAspect="1"/>
          </p:cNvPicPr>
          <p:nvPr/>
        </p:nvPicPr>
        <p:blipFill>
          <a:blip r:embed="rId2"/>
          <a:stretch>
            <a:fillRect/>
          </a:stretch>
        </p:blipFill>
        <p:spPr>
          <a:xfrm>
            <a:off x="1557509" y="3571127"/>
            <a:ext cx="2136859" cy="1444063"/>
          </a:xfrm>
          <a:prstGeom prst="rect">
            <a:avLst/>
          </a:prstGeom>
        </p:spPr>
      </p:pic>
      <p:pic>
        <p:nvPicPr>
          <p:cNvPr id="12" name="Picture 12" descr="A close up of text on a black background&#10;&#10;Description generated with very high confidence">
            <a:extLst>
              <a:ext uri="{FF2B5EF4-FFF2-40B4-BE49-F238E27FC236}">
                <a16:creationId xmlns:a16="http://schemas.microsoft.com/office/drawing/2014/main" id="{1249E1E0-D6A0-4FDE-989C-12F2D7D0C990}"/>
              </a:ext>
            </a:extLst>
          </p:cNvPr>
          <p:cNvPicPr>
            <a:picLocks noChangeAspect="1"/>
          </p:cNvPicPr>
          <p:nvPr/>
        </p:nvPicPr>
        <p:blipFill>
          <a:blip r:embed="rId3"/>
          <a:stretch>
            <a:fillRect/>
          </a:stretch>
        </p:blipFill>
        <p:spPr>
          <a:xfrm>
            <a:off x="10812635" y="3486287"/>
            <a:ext cx="1239329" cy="1001979"/>
          </a:xfrm>
          <a:prstGeom prst="rect">
            <a:avLst/>
          </a:prstGeom>
        </p:spPr>
      </p:pic>
      <p:cxnSp>
        <p:nvCxnSpPr>
          <p:cNvPr id="8" name="Connector: Elbow 7">
            <a:extLst>
              <a:ext uri="{FF2B5EF4-FFF2-40B4-BE49-F238E27FC236}">
                <a16:creationId xmlns:a16="http://schemas.microsoft.com/office/drawing/2014/main" id="{AE0166D0-FE85-4360-86AE-5A26E8B1A8F0}"/>
              </a:ext>
            </a:extLst>
          </p:cNvPr>
          <p:cNvCxnSpPr/>
          <p:nvPr/>
        </p:nvCxnSpPr>
        <p:spPr>
          <a:xfrm>
            <a:off x="782663" y="59410"/>
            <a:ext cx="565689" cy="294468"/>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Connector: Elbow 13">
            <a:extLst>
              <a:ext uri="{FF2B5EF4-FFF2-40B4-BE49-F238E27FC236}">
                <a16:creationId xmlns:a16="http://schemas.microsoft.com/office/drawing/2014/main" id="{E6298134-9A00-413D-B138-7CDFE373CD8F}"/>
              </a:ext>
            </a:extLst>
          </p:cNvPr>
          <p:cNvCxnSpPr/>
          <p:nvPr/>
        </p:nvCxnSpPr>
        <p:spPr>
          <a:xfrm>
            <a:off x="10169129" y="59410"/>
            <a:ext cx="746502" cy="29447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E1D840-EE73-4143-9E94-EFA056E7E849}"/>
              </a:ext>
            </a:extLst>
          </p:cNvPr>
          <p:cNvSpPr txBox="1"/>
          <p:nvPr/>
        </p:nvSpPr>
        <p:spPr>
          <a:xfrm>
            <a:off x="296174" y="303362"/>
            <a:ext cx="11010180" cy="754052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cs typeface="Calibri"/>
              </a:rPr>
              <a:t>Cottrell, Stella. (2005) </a:t>
            </a:r>
            <a:r>
              <a:rPr lang="en-US" sz="1600" i="1">
                <a:cs typeface="Calibri"/>
              </a:rPr>
              <a:t>Critial Thinking Skills</a:t>
            </a:r>
            <a:r>
              <a:rPr lang="en-US" sz="1600">
                <a:cs typeface="Calibri"/>
              </a:rPr>
              <a:t>, Page 2. Chippenham: Palgrave Macmillan</a:t>
            </a:r>
            <a:endParaRPr lang="en-US" sz="1600" dirty="0">
              <a:cs typeface="Calibri"/>
            </a:endParaRPr>
          </a:p>
          <a:p>
            <a:endParaRPr lang="en-US" sz="1600" dirty="0">
              <a:cs typeface="Calibri"/>
            </a:endParaRPr>
          </a:p>
          <a:p>
            <a:r>
              <a:rPr lang="en-US" sz="1600">
                <a:cs typeface="Calibri"/>
              </a:rPr>
              <a:t>Elder, Linda. (2006) </a:t>
            </a:r>
            <a:r>
              <a:rPr lang="en-US" sz="1600" i="1">
                <a:cs typeface="Calibri"/>
              </a:rPr>
              <a:t>The Minature Guide to Critical Thinking</a:t>
            </a:r>
            <a:r>
              <a:rPr lang="en-US" sz="1600">
                <a:cs typeface="Calibri"/>
              </a:rPr>
              <a:t>, Page 4. Published The Foundation for Critcal Thinking.</a:t>
            </a:r>
            <a:endParaRPr lang="en-US" sz="1600" dirty="0">
              <a:cs typeface="Calibri"/>
            </a:endParaRPr>
          </a:p>
          <a:p>
            <a:endParaRPr lang="en-US" sz="1600" dirty="0">
              <a:cs typeface="Calibri"/>
            </a:endParaRPr>
          </a:p>
          <a:p>
            <a:r>
              <a:rPr lang="en-US" sz="1600">
                <a:cs typeface="Calibri"/>
              </a:rPr>
              <a:t>Elder, Linda. Richard, Paul. (2014) </a:t>
            </a:r>
            <a:r>
              <a:rPr lang="en-US" sz="1600" i="1">
                <a:cs typeface="Calibri"/>
              </a:rPr>
              <a:t>Critical Thinking; Concepts and Tools</a:t>
            </a:r>
            <a:r>
              <a:rPr lang="en-US" sz="1600">
                <a:cs typeface="Calibri"/>
              </a:rPr>
              <a:t>. Page 151. New Jersery. Published Pearson Education Inc.</a:t>
            </a:r>
            <a:endParaRPr lang="en-US" sz="1600" dirty="0">
              <a:cs typeface="Calibri"/>
            </a:endParaRPr>
          </a:p>
          <a:p>
            <a:endParaRPr lang="en-US" sz="1600" dirty="0">
              <a:cs typeface="Calibri"/>
            </a:endParaRPr>
          </a:p>
          <a:p>
            <a:r>
              <a:rPr lang="en-US" sz="1600">
                <a:cs typeface="Calibri"/>
              </a:rPr>
              <a:t>Estad, Will. (2018) </a:t>
            </a:r>
            <a:r>
              <a:rPr lang="en-US" sz="1600" i="1">
                <a:cs typeface="Calibri"/>
              </a:rPr>
              <a:t>Six Critical Skills You Need to Master.</a:t>
            </a:r>
            <a:r>
              <a:rPr lang="en-US" sz="1600">
                <a:cs typeface="Calibri"/>
              </a:rPr>
              <a:t> Minnesota. Published Rasmussen College.</a:t>
            </a:r>
            <a:endParaRPr lang="en-US" sz="1600" dirty="0">
              <a:cs typeface="Calibri"/>
            </a:endParaRPr>
          </a:p>
          <a:p>
            <a:r>
              <a:rPr lang="en-US" sz="1600" dirty="0">
                <a:cs typeface="Calibri"/>
                <a:hlinkClick r:id="rId2"/>
              </a:rPr>
              <a:t>https://www.rasmussen.edu/student-life/blogs/college-life/critical-thinking-skills-to-master-now/</a:t>
            </a:r>
            <a:endParaRPr lang="en-US" sz="1600" dirty="0">
              <a:cs typeface="Calibri"/>
            </a:endParaRPr>
          </a:p>
          <a:p>
            <a:r>
              <a:rPr lang="en-US" sz="1600" u="sng">
                <a:cs typeface="Calibri"/>
              </a:rPr>
              <a:t>Accessed:</a:t>
            </a:r>
            <a:r>
              <a:rPr lang="en-US" sz="1600">
                <a:cs typeface="Calibri"/>
              </a:rPr>
              <a:t> 9/10/2018</a:t>
            </a:r>
            <a:endParaRPr lang="en-US" sz="1600" dirty="0">
              <a:cs typeface="Calibri"/>
            </a:endParaRPr>
          </a:p>
          <a:p>
            <a:endParaRPr lang="en-US" sz="1600" dirty="0">
              <a:cs typeface="Calibri"/>
            </a:endParaRPr>
          </a:p>
          <a:p>
            <a:r>
              <a:rPr lang="en-US" sz="1600" dirty="0">
                <a:cs typeface="Calibri"/>
              </a:rPr>
              <a:t>Elmansy, Rafiq. (2015) </a:t>
            </a:r>
            <a:r>
              <a:rPr lang="en-US" sz="1600" i="1" dirty="0">
                <a:cs typeface="Calibri"/>
              </a:rPr>
              <a:t>Six Steps for Effective Critical Thinking.</a:t>
            </a:r>
            <a:r>
              <a:rPr lang="en-US" sz="1600">
                <a:cs typeface="Calibri"/>
              </a:rPr>
              <a:t> Published Disgnorate.</a:t>
            </a:r>
            <a:endParaRPr lang="en-US" sz="1600" dirty="0">
              <a:cs typeface="Calibri"/>
            </a:endParaRPr>
          </a:p>
          <a:p>
            <a:r>
              <a:rPr lang="en-US" sz="1600" dirty="0">
                <a:cs typeface="Calibri"/>
                <a:hlinkClick r:id="rId3"/>
              </a:rPr>
              <a:t>https://www.designorate.com/steps-effective-critical-thinking/</a:t>
            </a:r>
            <a:r>
              <a:rPr lang="en-US" sz="1600" dirty="0">
                <a:cs typeface="Calibri"/>
              </a:rPr>
              <a:t> </a:t>
            </a:r>
            <a:endParaRPr lang="en-US"/>
          </a:p>
          <a:p>
            <a:r>
              <a:rPr lang="en-US" sz="1600">
                <a:cs typeface="Calibri"/>
              </a:rPr>
              <a:t>Accessed: 20/10/2018</a:t>
            </a:r>
            <a:endParaRPr lang="en-US" sz="1600" dirty="0">
              <a:cs typeface="Calibri"/>
            </a:endParaRPr>
          </a:p>
          <a:p>
            <a:endParaRPr lang="en-US" sz="1600" dirty="0">
              <a:cs typeface="Calibri"/>
            </a:endParaRPr>
          </a:p>
          <a:p>
            <a:r>
              <a:rPr lang="en-US" sz="1600">
                <a:cs typeface="Calibri"/>
              </a:rPr>
              <a:t>Landauer , Jeff. Rowlands, Josheph. (2001) I</a:t>
            </a:r>
            <a:r>
              <a:rPr lang="en-US" sz="1600" i="1">
                <a:cs typeface="Calibri"/>
              </a:rPr>
              <a:t>mportance of Philosophy</a:t>
            </a:r>
            <a:r>
              <a:rPr lang="en-US" sz="1600">
                <a:cs typeface="Calibri"/>
              </a:rPr>
              <a:t>. Published Any Rand.</a:t>
            </a:r>
            <a:endParaRPr lang="en-US" sz="1600" dirty="0">
              <a:cs typeface="Calibri"/>
            </a:endParaRPr>
          </a:p>
          <a:p>
            <a:r>
              <a:rPr lang="en-US" sz="1600" dirty="0">
                <a:cs typeface="Calibri"/>
                <a:hlinkClick r:id="rId4"/>
              </a:rPr>
              <a:t>http://www.importanceofphilosophy.com/</a:t>
            </a:r>
            <a:endParaRPr lang="en-US" sz="1600" dirty="0">
              <a:cs typeface="Calibri"/>
            </a:endParaRPr>
          </a:p>
          <a:p>
            <a:r>
              <a:rPr lang="en-US" sz="1600">
                <a:cs typeface="Calibri"/>
              </a:rPr>
              <a:t>Accessed: 18/10/2018</a:t>
            </a:r>
            <a:endParaRPr lang="en-US" sz="1600" dirty="0">
              <a:cs typeface="Calibri"/>
            </a:endParaRPr>
          </a:p>
          <a:p>
            <a:endParaRPr lang="en-US" sz="1600" dirty="0">
              <a:cs typeface="Calibri"/>
            </a:endParaRPr>
          </a:p>
          <a:p>
            <a:r>
              <a:rPr lang="en-US" sz="1600">
                <a:cs typeface="Calibri"/>
              </a:rPr>
              <a:t>Scriven, Michael. Paul, Richard. (1987) </a:t>
            </a:r>
            <a:r>
              <a:rPr lang="en-US" sz="1600" i="1">
                <a:cs typeface="Calibri"/>
              </a:rPr>
              <a:t>Critical thinking...the awakening of the intellect to the study of itself. </a:t>
            </a:r>
            <a:r>
              <a:rPr lang="en-US" sz="1600">
                <a:cs typeface="Calibri"/>
              </a:rPr>
              <a:t>Published National Council for Excellence in Critical Thinking</a:t>
            </a:r>
            <a:endParaRPr lang="en-US" sz="1600" dirty="0">
              <a:cs typeface="Calibri"/>
            </a:endParaRPr>
          </a:p>
          <a:p>
            <a:r>
              <a:rPr lang="en-US" sz="1600" dirty="0">
                <a:cs typeface="Calibri"/>
                <a:hlinkClick r:id="rId5"/>
              </a:rPr>
              <a:t>https://www.criticalthinking.org/pages/defining-critical-thinking/766</a:t>
            </a:r>
            <a:endParaRPr lang="en-US" sz="1600" dirty="0">
              <a:cs typeface="Calibri"/>
            </a:endParaRPr>
          </a:p>
          <a:p>
            <a:r>
              <a:rPr lang="en-US" sz="1600">
                <a:cs typeface="Calibri"/>
              </a:rPr>
              <a:t>Accessed: 9/10/2018</a:t>
            </a:r>
            <a:endParaRPr lang="en-US" sz="1600" dirty="0">
              <a:cs typeface="Calibri"/>
            </a:endParaRPr>
          </a:p>
          <a:p>
            <a:endParaRPr lang="en-US" sz="1600" dirty="0">
              <a:cs typeface="Calibri"/>
            </a:endParaRPr>
          </a:p>
          <a:p>
            <a:r>
              <a:rPr lang="en-US" sz="1600">
                <a:cs typeface="Calibri"/>
              </a:rPr>
              <a:t>Wilson, Moira. (2012) </a:t>
            </a:r>
            <a:r>
              <a:rPr lang="en-US" sz="1600" i="1">
                <a:cs typeface="Calibri"/>
              </a:rPr>
              <a:t>Critical Thinking; What is Critical Thinking and How Do You Do It</a:t>
            </a:r>
            <a:r>
              <a:rPr lang="en-US" sz="1600">
                <a:cs typeface="Calibri"/>
              </a:rPr>
              <a:t>?. Published University Of Sussex.</a:t>
            </a:r>
            <a:endParaRPr lang="en-US" sz="1600" dirty="0">
              <a:cs typeface="Calibri"/>
            </a:endParaRPr>
          </a:p>
          <a:p>
            <a:r>
              <a:rPr lang="en-US" sz="1600" dirty="0">
                <a:cs typeface="Calibri"/>
                <a:hlinkClick r:id="rId6"/>
              </a:rPr>
              <a:t>http://www.sussex.ac.uk/skillshub/?id=277</a:t>
            </a:r>
            <a:endParaRPr lang="en-US" sz="1600" dirty="0">
              <a:cs typeface="Calibri"/>
            </a:endParaRPr>
          </a:p>
          <a:p>
            <a:r>
              <a:rPr lang="en-US" sz="1600">
                <a:cs typeface="Calibri"/>
              </a:rPr>
              <a:t>Accessed:  9/10/2018</a:t>
            </a:r>
            <a:endParaRPr lang="en-US" sz="1600" dirty="0">
              <a:cs typeface="Calibri"/>
            </a:endParaRPr>
          </a:p>
          <a:p>
            <a:endParaRPr lang="en-US" sz="1600" dirty="0">
              <a:cs typeface="Calibri"/>
            </a:endParaRPr>
          </a:p>
          <a:p>
            <a:endParaRPr lang="en-US" sz="1600"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6601116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Critical thinking: Skills, qualities and everything in between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1178</cp:revision>
  <dcterms:created xsi:type="dcterms:W3CDTF">2013-07-15T20:26:40Z</dcterms:created>
  <dcterms:modified xsi:type="dcterms:W3CDTF">2018-10-22T12:52:05Z</dcterms:modified>
</cp:coreProperties>
</file>