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1"/>
  </p:sldMasterIdLst>
  <p:handoutMasterIdLst>
    <p:handoutMasterId r:id="rId47"/>
  </p:handoutMasterIdLst>
  <p:sldIdLst>
    <p:sldId id="256" r:id="rId2"/>
    <p:sldId id="257" r:id="rId3"/>
    <p:sldId id="258" r:id="rId4"/>
    <p:sldId id="284" r:id="rId5"/>
    <p:sldId id="285" r:id="rId6"/>
    <p:sldId id="260" r:id="rId7"/>
    <p:sldId id="261" r:id="rId8"/>
    <p:sldId id="263" r:id="rId9"/>
    <p:sldId id="286" r:id="rId10"/>
    <p:sldId id="264" r:id="rId11"/>
    <p:sldId id="288" r:id="rId12"/>
    <p:sldId id="267" r:id="rId13"/>
    <p:sldId id="289" r:id="rId14"/>
    <p:sldId id="269" r:id="rId15"/>
    <p:sldId id="270" r:id="rId16"/>
    <p:sldId id="290" r:id="rId17"/>
    <p:sldId id="291" r:id="rId18"/>
    <p:sldId id="279" r:id="rId19"/>
    <p:sldId id="272" r:id="rId20"/>
    <p:sldId id="292" r:id="rId21"/>
    <p:sldId id="280" r:id="rId22"/>
    <p:sldId id="293" r:id="rId23"/>
    <p:sldId id="295" r:id="rId24"/>
    <p:sldId id="281" r:id="rId25"/>
    <p:sldId id="296" r:id="rId26"/>
    <p:sldId id="273" r:id="rId27"/>
    <p:sldId id="297" r:id="rId28"/>
    <p:sldId id="282" r:id="rId29"/>
    <p:sldId id="298" r:id="rId30"/>
    <p:sldId id="299" r:id="rId31"/>
    <p:sldId id="275" r:id="rId32"/>
    <p:sldId id="276" r:id="rId33"/>
    <p:sldId id="300" r:id="rId34"/>
    <p:sldId id="303" r:id="rId35"/>
    <p:sldId id="308" r:id="rId36"/>
    <p:sldId id="304" r:id="rId37"/>
    <p:sldId id="309" r:id="rId38"/>
    <p:sldId id="311" r:id="rId39"/>
    <p:sldId id="305" r:id="rId40"/>
    <p:sldId id="312" r:id="rId41"/>
    <p:sldId id="301" r:id="rId42"/>
    <p:sldId id="302" r:id="rId43"/>
    <p:sldId id="306" r:id="rId44"/>
    <p:sldId id="313" r:id="rId45"/>
    <p:sldId id="307" r:id="rId4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EB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5232" autoAdjust="0"/>
  </p:normalViewPr>
  <p:slideViewPr>
    <p:cSldViewPr snapToGrid="0">
      <p:cViewPr varScale="1">
        <p:scale>
          <a:sx n="82" d="100"/>
          <a:sy n="82" d="100"/>
        </p:scale>
        <p:origin x="72" y="3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8CD772-E482-490A-AFD1-A8C9D93A8816}" type="doc">
      <dgm:prSet loTypeId="urn:microsoft.com/office/officeart/2005/8/layout/chevron2" loCatId="list" qsTypeId="urn:microsoft.com/office/officeart/2005/8/quickstyle/simple1" qsCatId="simple" csTypeId="urn:microsoft.com/office/officeart/2005/8/colors/colorful2" csCatId="colorful" phldr="1"/>
      <dgm:spPr/>
      <dgm:t>
        <a:bodyPr/>
        <a:lstStyle/>
        <a:p>
          <a:endParaRPr lang="en-GB"/>
        </a:p>
      </dgm:t>
    </dgm:pt>
    <dgm:pt modelId="{05728745-77A6-4523-B7F4-01A3969AF152}">
      <dgm:prSet phldrT="[Text]"/>
      <dgm:spPr/>
      <dgm:t>
        <a:bodyPr/>
        <a:lstStyle/>
        <a:p>
          <a:r>
            <a:rPr lang="en-GB" dirty="0" smtClean="0">
              <a:solidFill>
                <a:schemeClr val="accent1">
                  <a:lumMod val="50000"/>
                </a:schemeClr>
              </a:solidFill>
            </a:rPr>
            <a:t>Much concern still focuses on TV as a source of negative effects, because it remains </a:t>
          </a:r>
          <a:r>
            <a:rPr lang="en-GB" dirty="0" smtClean="0">
              <a:solidFill>
                <a:schemeClr val="accent1">
                  <a:lumMod val="50000"/>
                </a:schemeClr>
              </a:solidFill>
            </a:rPr>
            <a:t>the single </a:t>
          </a:r>
          <a:r>
            <a:rPr lang="en-GB" dirty="0" smtClean="0">
              <a:solidFill>
                <a:schemeClr val="accent1">
                  <a:lumMod val="50000"/>
                </a:schemeClr>
              </a:solidFill>
            </a:rPr>
            <a:t>most </a:t>
          </a:r>
          <a:r>
            <a:rPr lang="en-GB" dirty="0" smtClean="0">
              <a:solidFill>
                <a:schemeClr val="accent1">
                  <a:lumMod val="50000"/>
                </a:schemeClr>
              </a:solidFill>
            </a:rPr>
            <a:t>used </a:t>
          </a:r>
          <a:r>
            <a:rPr lang="en-GB" dirty="0" smtClean="0">
              <a:solidFill>
                <a:schemeClr val="accent1">
                  <a:lumMod val="50000"/>
                </a:schemeClr>
              </a:solidFill>
            </a:rPr>
            <a:t>medium (</a:t>
          </a:r>
          <a:r>
            <a:rPr lang="en-GB" dirty="0" err="1" smtClean="0">
              <a:solidFill>
                <a:schemeClr val="accent1">
                  <a:lumMod val="50000"/>
                </a:schemeClr>
              </a:solidFill>
            </a:rPr>
            <a:t>Rideout</a:t>
          </a:r>
          <a:r>
            <a:rPr lang="en-GB" dirty="0" smtClean="0">
              <a:solidFill>
                <a:schemeClr val="accent1">
                  <a:lumMod val="50000"/>
                </a:schemeClr>
              </a:solidFill>
            </a:rPr>
            <a:t>, </a:t>
          </a:r>
          <a:r>
            <a:rPr lang="en-GB" dirty="0" err="1" smtClean="0">
              <a:solidFill>
                <a:schemeClr val="accent1">
                  <a:lumMod val="50000"/>
                </a:schemeClr>
              </a:solidFill>
            </a:rPr>
            <a:t>Foehr</a:t>
          </a:r>
          <a:r>
            <a:rPr lang="en-GB" dirty="0" smtClean="0">
              <a:solidFill>
                <a:schemeClr val="accent1">
                  <a:lumMod val="50000"/>
                </a:schemeClr>
              </a:solidFill>
            </a:rPr>
            <a:t>, &amp; Roberts, 2010; </a:t>
          </a:r>
          <a:r>
            <a:rPr lang="en-GB" dirty="0" err="1" smtClean="0">
              <a:solidFill>
                <a:schemeClr val="accent1">
                  <a:lumMod val="50000"/>
                </a:schemeClr>
              </a:solidFill>
            </a:rPr>
            <a:t>Strasburger</a:t>
          </a:r>
          <a:r>
            <a:rPr lang="en-GB" dirty="0" smtClean="0">
              <a:solidFill>
                <a:schemeClr val="accent1">
                  <a:lumMod val="50000"/>
                </a:schemeClr>
              </a:solidFill>
            </a:rPr>
            <a:t>, 2004). </a:t>
          </a:r>
          <a:endParaRPr lang="en-GB" dirty="0">
            <a:solidFill>
              <a:schemeClr val="accent1">
                <a:lumMod val="50000"/>
              </a:schemeClr>
            </a:solidFill>
          </a:endParaRPr>
        </a:p>
      </dgm:t>
    </dgm:pt>
    <dgm:pt modelId="{B621F4DD-9C39-4839-ADC8-585B40DEAE71}" type="parTrans" cxnId="{CA6AE8B2-2EEB-45CB-B79A-96F4FC82125D}">
      <dgm:prSet/>
      <dgm:spPr/>
      <dgm:t>
        <a:bodyPr/>
        <a:lstStyle/>
        <a:p>
          <a:endParaRPr lang="en-GB"/>
        </a:p>
      </dgm:t>
    </dgm:pt>
    <dgm:pt modelId="{D96F4BDC-495E-4DF5-8728-E8CF3A38F586}" type="sibTrans" cxnId="{CA6AE8B2-2EEB-45CB-B79A-96F4FC82125D}">
      <dgm:prSet/>
      <dgm:spPr/>
      <dgm:t>
        <a:bodyPr/>
        <a:lstStyle/>
        <a:p>
          <a:endParaRPr lang="en-GB"/>
        </a:p>
      </dgm:t>
    </dgm:pt>
    <dgm:pt modelId="{9ACBDC7C-A226-4E29-94C6-A54243E7B08A}">
      <dgm:prSet phldrT="[Text]" phldr="1"/>
      <dgm:spPr/>
      <dgm:t>
        <a:bodyPr/>
        <a:lstStyle/>
        <a:p>
          <a:endParaRPr lang="en-GB" dirty="0"/>
        </a:p>
      </dgm:t>
    </dgm:pt>
    <dgm:pt modelId="{DAF10251-2DE2-431B-BC66-29C8E5C20C16}" type="parTrans" cxnId="{8A629503-3D0D-48FC-ADE6-5B03A8B45E94}">
      <dgm:prSet/>
      <dgm:spPr/>
      <dgm:t>
        <a:bodyPr/>
        <a:lstStyle/>
        <a:p>
          <a:endParaRPr lang="en-GB"/>
        </a:p>
      </dgm:t>
    </dgm:pt>
    <dgm:pt modelId="{7E1E8A4F-7941-4D6B-AD6D-5CAC4456BE88}" type="sibTrans" cxnId="{8A629503-3D0D-48FC-ADE6-5B03A8B45E94}">
      <dgm:prSet/>
      <dgm:spPr/>
      <dgm:t>
        <a:bodyPr/>
        <a:lstStyle/>
        <a:p>
          <a:endParaRPr lang="en-GB"/>
        </a:p>
      </dgm:t>
    </dgm:pt>
    <dgm:pt modelId="{7B9A3FCB-FF87-4725-8B25-708123FB6FC7}">
      <dgm:prSet phldrT="[Text]"/>
      <dgm:spPr/>
      <dgm:t>
        <a:bodyPr/>
        <a:lstStyle/>
        <a:p>
          <a:r>
            <a:rPr lang="en-GB" dirty="0" smtClean="0">
              <a:solidFill>
                <a:schemeClr val="accent1">
                  <a:lumMod val="50000"/>
                </a:schemeClr>
              </a:solidFill>
            </a:rPr>
            <a:t>During the teenage years, the increased use of other media, especially social networking sites, mobile media such as smartphones and tablets, popular music, video games and magazines, means that adolescents are exposed to a greater range of messages about adult behaviours. </a:t>
          </a:r>
          <a:endParaRPr lang="en-GB" dirty="0">
            <a:solidFill>
              <a:schemeClr val="accent1">
                <a:lumMod val="50000"/>
              </a:schemeClr>
            </a:solidFill>
          </a:endParaRPr>
        </a:p>
      </dgm:t>
    </dgm:pt>
    <dgm:pt modelId="{0E2BAB10-2F2D-4625-8610-1FA0F090793E}" type="parTrans" cxnId="{F017D29F-7129-4DE3-A70D-1099CEF14C89}">
      <dgm:prSet/>
      <dgm:spPr/>
      <dgm:t>
        <a:bodyPr/>
        <a:lstStyle/>
        <a:p>
          <a:endParaRPr lang="en-GB"/>
        </a:p>
      </dgm:t>
    </dgm:pt>
    <dgm:pt modelId="{CFB0E929-B549-4CC0-B979-55AEE7400972}" type="sibTrans" cxnId="{F017D29F-7129-4DE3-A70D-1099CEF14C89}">
      <dgm:prSet/>
      <dgm:spPr/>
      <dgm:t>
        <a:bodyPr/>
        <a:lstStyle/>
        <a:p>
          <a:endParaRPr lang="en-GB"/>
        </a:p>
      </dgm:t>
    </dgm:pt>
    <dgm:pt modelId="{412ABE20-E743-4D04-88B1-85002FFC9332}">
      <dgm:prSet phldrT="[Text]" phldr="1"/>
      <dgm:spPr/>
      <dgm:t>
        <a:bodyPr/>
        <a:lstStyle/>
        <a:p>
          <a:endParaRPr lang="en-GB" dirty="0"/>
        </a:p>
      </dgm:t>
    </dgm:pt>
    <dgm:pt modelId="{622D425F-AD00-47B0-ACEF-45C8E5D857C2}" type="parTrans" cxnId="{B8A58581-A0BC-4BE8-8ED8-426B06BEE65C}">
      <dgm:prSet/>
      <dgm:spPr/>
      <dgm:t>
        <a:bodyPr/>
        <a:lstStyle/>
        <a:p>
          <a:endParaRPr lang="en-GB"/>
        </a:p>
      </dgm:t>
    </dgm:pt>
    <dgm:pt modelId="{AEE1E4FB-4FDF-4095-80DB-8C963E33A6C9}" type="sibTrans" cxnId="{B8A58581-A0BC-4BE8-8ED8-426B06BEE65C}">
      <dgm:prSet/>
      <dgm:spPr/>
      <dgm:t>
        <a:bodyPr/>
        <a:lstStyle/>
        <a:p>
          <a:endParaRPr lang="en-GB"/>
        </a:p>
      </dgm:t>
    </dgm:pt>
    <dgm:pt modelId="{5ACB1D41-325E-494A-A52C-6EAC73AA54C1}">
      <dgm:prSet phldrT="[Text]"/>
      <dgm:spPr/>
      <dgm:t>
        <a:bodyPr/>
        <a:lstStyle/>
        <a:p>
          <a:r>
            <a:rPr lang="en-GB" dirty="0" smtClean="0">
              <a:solidFill>
                <a:schemeClr val="accent1">
                  <a:lumMod val="50000"/>
                </a:schemeClr>
              </a:solidFill>
            </a:rPr>
            <a:t>Between 2005 and 2010, overall media use among 8 to 18 year-olds rose more than an hour per day to over 7½ hours. </a:t>
          </a:r>
          <a:endParaRPr lang="en-GB" dirty="0">
            <a:solidFill>
              <a:schemeClr val="accent1">
                <a:lumMod val="50000"/>
              </a:schemeClr>
            </a:solidFill>
          </a:endParaRPr>
        </a:p>
      </dgm:t>
    </dgm:pt>
    <dgm:pt modelId="{90080B05-ABEA-472B-AC6B-6FDEAF9BF854}" type="parTrans" cxnId="{9EE1B966-F91C-4793-AC3A-F5DFE8AEE2CF}">
      <dgm:prSet/>
      <dgm:spPr/>
      <dgm:t>
        <a:bodyPr/>
        <a:lstStyle/>
        <a:p>
          <a:endParaRPr lang="en-GB"/>
        </a:p>
      </dgm:t>
    </dgm:pt>
    <dgm:pt modelId="{E21F5C83-2F9F-496B-9228-B7B9F611E667}" type="sibTrans" cxnId="{9EE1B966-F91C-4793-AC3A-F5DFE8AEE2CF}">
      <dgm:prSet/>
      <dgm:spPr/>
      <dgm:t>
        <a:bodyPr/>
        <a:lstStyle/>
        <a:p>
          <a:endParaRPr lang="en-GB"/>
        </a:p>
      </dgm:t>
    </dgm:pt>
    <dgm:pt modelId="{F75CB10B-72C9-49FD-9030-267D4854C63A}">
      <dgm:prSet/>
      <dgm:spPr/>
      <dgm:t>
        <a:bodyPr/>
        <a:lstStyle/>
        <a:p>
          <a:r>
            <a:rPr lang="en-GB" dirty="0" smtClean="0">
              <a:solidFill>
                <a:schemeClr val="accent1">
                  <a:lumMod val="50000"/>
                </a:schemeClr>
              </a:solidFill>
            </a:rPr>
            <a:t>When factoring in the amount of time multitasking with multiple forms of media, they average nearly 10 hours and 45 minutes per day of media exposure (</a:t>
          </a:r>
          <a:r>
            <a:rPr lang="en-GB" dirty="0" err="1" smtClean="0">
              <a:solidFill>
                <a:schemeClr val="accent1">
                  <a:lumMod val="50000"/>
                </a:schemeClr>
              </a:solidFill>
            </a:rPr>
            <a:t>Rideout</a:t>
          </a:r>
          <a:r>
            <a:rPr lang="en-GB" dirty="0" smtClean="0">
              <a:solidFill>
                <a:schemeClr val="accent1">
                  <a:lumMod val="50000"/>
                </a:schemeClr>
              </a:solidFill>
            </a:rPr>
            <a:t> et al., 2010).</a:t>
          </a:r>
          <a:endParaRPr lang="en-GB" dirty="0">
            <a:solidFill>
              <a:schemeClr val="accent1">
                <a:lumMod val="50000"/>
              </a:schemeClr>
            </a:solidFill>
          </a:endParaRPr>
        </a:p>
      </dgm:t>
    </dgm:pt>
    <dgm:pt modelId="{659AF864-7EEB-47DD-A8AA-A7ABF82B254B}" type="parTrans" cxnId="{7F4FE405-5CCE-4629-8FFE-A748366FDFFE}">
      <dgm:prSet/>
      <dgm:spPr/>
      <dgm:t>
        <a:bodyPr/>
        <a:lstStyle/>
        <a:p>
          <a:endParaRPr lang="en-GB"/>
        </a:p>
      </dgm:t>
    </dgm:pt>
    <dgm:pt modelId="{134F44BB-B818-4D61-99CE-D5685F91C83E}" type="sibTrans" cxnId="{7F4FE405-5CCE-4629-8FFE-A748366FDFFE}">
      <dgm:prSet/>
      <dgm:spPr/>
      <dgm:t>
        <a:bodyPr/>
        <a:lstStyle/>
        <a:p>
          <a:endParaRPr lang="en-GB"/>
        </a:p>
      </dgm:t>
    </dgm:pt>
    <dgm:pt modelId="{B9AFB0D7-8A75-4559-96A4-243E33B9562B}">
      <dgm:prSet phldrT="[Text]" phldr="1"/>
      <dgm:spPr/>
      <dgm:t>
        <a:bodyPr/>
        <a:lstStyle/>
        <a:p>
          <a:endParaRPr lang="en-GB" dirty="0"/>
        </a:p>
      </dgm:t>
    </dgm:pt>
    <dgm:pt modelId="{62BC6FDD-D812-4855-9451-2BF5710B9E19}" type="sibTrans" cxnId="{FEAD3C1C-7250-4A55-ABE0-46841B9058CB}">
      <dgm:prSet/>
      <dgm:spPr/>
      <dgm:t>
        <a:bodyPr/>
        <a:lstStyle/>
        <a:p>
          <a:endParaRPr lang="en-GB"/>
        </a:p>
      </dgm:t>
    </dgm:pt>
    <dgm:pt modelId="{87AFD123-A984-4587-9646-4FB7CF288A1C}" type="parTrans" cxnId="{FEAD3C1C-7250-4A55-ABE0-46841B9058CB}">
      <dgm:prSet/>
      <dgm:spPr/>
      <dgm:t>
        <a:bodyPr/>
        <a:lstStyle/>
        <a:p>
          <a:endParaRPr lang="en-GB"/>
        </a:p>
      </dgm:t>
    </dgm:pt>
    <dgm:pt modelId="{C4F5A685-21AE-4035-8B48-3AF74629C104}" type="pres">
      <dgm:prSet presAssocID="{E78CD772-E482-490A-AFD1-A8C9D93A8816}" presName="linearFlow" presStyleCnt="0">
        <dgm:presLayoutVars>
          <dgm:dir/>
          <dgm:animLvl val="lvl"/>
          <dgm:resizeHandles val="exact"/>
        </dgm:presLayoutVars>
      </dgm:prSet>
      <dgm:spPr/>
      <dgm:t>
        <a:bodyPr/>
        <a:lstStyle/>
        <a:p>
          <a:endParaRPr lang="en-GB"/>
        </a:p>
      </dgm:t>
    </dgm:pt>
    <dgm:pt modelId="{FAA71F9D-4097-4612-9840-FBC45DC7FD3F}" type="pres">
      <dgm:prSet presAssocID="{B9AFB0D7-8A75-4559-96A4-243E33B9562B}" presName="composite" presStyleCnt="0"/>
      <dgm:spPr/>
    </dgm:pt>
    <dgm:pt modelId="{3205921A-670C-49CF-AF58-28BE57B65ADF}" type="pres">
      <dgm:prSet presAssocID="{B9AFB0D7-8A75-4559-96A4-243E33B9562B}" presName="parentText" presStyleLbl="alignNode1" presStyleIdx="0" presStyleCnt="3">
        <dgm:presLayoutVars>
          <dgm:chMax val="1"/>
          <dgm:bulletEnabled val="1"/>
        </dgm:presLayoutVars>
      </dgm:prSet>
      <dgm:spPr/>
      <dgm:t>
        <a:bodyPr/>
        <a:lstStyle/>
        <a:p>
          <a:endParaRPr lang="en-GB"/>
        </a:p>
      </dgm:t>
    </dgm:pt>
    <dgm:pt modelId="{9F5CAA98-E503-4DFD-A616-F5250E7184DA}" type="pres">
      <dgm:prSet presAssocID="{B9AFB0D7-8A75-4559-96A4-243E33B9562B}" presName="descendantText" presStyleLbl="alignAcc1" presStyleIdx="0" presStyleCnt="3">
        <dgm:presLayoutVars>
          <dgm:bulletEnabled val="1"/>
        </dgm:presLayoutVars>
      </dgm:prSet>
      <dgm:spPr/>
      <dgm:t>
        <a:bodyPr/>
        <a:lstStyle/>
        <a:p>
          <a:endParaRPr lang="en-GB"/>
        </a:p>
      </dgm:t>
    </dgm:pt>
    <dgm:pt modelId="{1103A501-D018-4956-A751-A50DEF41D854}" type="pres">
      <dgm:prSet presAssocID="{62BC6FDD-D812-4855-9451-2BF5710B9E19}" presName="sp" presStyleCnt="0"/>
      <dgm:spPr/>
    </dgm:pt>
    <dgm:pt modelId="{ADE35A20-97E7-4241-B169-D8019311BE53}" type="pres">
      <dgm:prSet presAssocID="{9ACBDC7C-A226-4E29-94C6-A54243E7B08A}" presName="composite" presStyleCnt="0"/>
      <dgm:spPr/>
    </dgm:pt>
    <dgm:pt modelId="{18E0AB9E-3565-4D7D-B575-DE1B06AE5B00}" type="pres">
      <dgm:prSet presAssocID="{9ACBDC7C-A226-4E29-94C6-A54243E7B08A}" presName="parentText" presStyleLbl="alignNode1" presStyleIdx="1" presStyleCnt="3">
        <dgm:presLayoutVars>
          <dgm:chMax val="1"/>
          <dgm:bulletEnabled val="1"/>
        </dgm:presLayoutVars>
      </dgm:prSet>
      <dgm:spPr/>
      <dgm:t>
        <a:bodyPr/>
        <a:lstStyle/>
        <a:p>
          <a:endParaRPr lang="en-GB"/>
        </a:p>
      </dgm:t>
    </dgm:pt>
    <dgm:pt modelId="{240BEE8B-5A09-4F23-9F5C-B97F1795F2C8}" type="pres">
      <dgm:prSet presAssocID="{9ACBDC7C-A226-4E29-94C6-A54243E7B08A}" presName="descendantText" presStyleLbl="alignAcc1" presStyleIdx="1" presStyleCnt="3">
        <dgm:presLayoutVars>
          <dgm:bulletEnabled val="1"/>
        </dgm:presLayoutVars>
      </dgm:prSet>
      <dgm:spPr/>
      <dgm:t>
        <a:bodyPr/>
        <a:lstStyle/>
        <a:p>
          <a:endParaRPr lang="en-GB"/>
        </a:p>
      </dgm:t>
    </dgm:pt>
    <dgm:pt modelId="{77E93A1C-4C60-4F61-A083-745E69CA09E7}" type="pres">
      <dgm:prSet presAssocID="{7E1E8A4F-7941-4D6B-AD6D-5CAC4456BE88}" presName="sp" presStyleCnt="0"/>
      <dgm:spPr/>
    </dgm:pt>
    <dgm:pt modelId="{10D04210-8A89-4C44-837B-6B2BC0A93381}" type="pres">
      <dgm:prSet presAssocID="{412ABE20-E743-4D04-88B1-85002FFC9332}" presName="composite" presStyleCnt="0"/>
      <dgm:spPr/>
    </dgm:pt>
    <dgm:pt modelId="{CBACFD1C-4424-4E61-A1FF-51E9C97F85FE}" type="pres">
      <dgm:prSet presAssocID="{412ABE20-E743-4D04-88B1-85002FFC9332}" presName="parentText" presStyleLbl="alignNode1" presStyleIdx="2" presStyleCnt="3">
        <dgm:presLayoutVars>
          <dgm:chMax val="1"/>
          <dgm:bulletEnabled val="1"/>
        </dgm:presLayoutVars>
      </dgm:prSet>
      <dgm:spPr/>
      <dgm:t>
        <a:bodyPr/>
        <a:lstStyle/>
        <a:p>
          <a:endParaRPr lang="en-GB"/>
        </a:p>
      </dgm:t>
    </dgm:pt>
    <dgm:pt modelId="{4F628229-FB45-4AE9-842C-3AEF9AE3DCA7}" type="pres">
      <dgm:prSet presAssocID="{412ABE20-E743-4D04-88B1-85002FFC9332}" presName="descendantText" presStyleLbl="alignAcc1" presStyleIdx="2" presStyleCnt="3">
        <dgm:presLayoutVars>
          <dgm:bulletEnabled val="1"/>
        </dgm:presLayoutVars>
      </dgm:prSet>
      <dgm:spPr/>
      <dgm:t>
        <a:bodyPr/>
        <a:lstStyle/>
        <a:p>
          <a:endParaRPr lang="en-GB"/>
        </a:p>
      </dgm:t>
    </dgm:pt>
  </dgm:ptLst>
  <dgm:cxnLst>
    <dgm:cxn modelId="{1BEE7369-7D70-4ECC-A449-325BFA428B94}" type="presOf" srcId="{412ABE20-E743-4D04-88B1-85002FFC9332}" destId="{CBACFD1C-4424-4E61-A1FF-51E9C97F85FE}" srcOrd="0" destOrd="0" presId="urn:microsoft.com/office/officeart/2005/8/layout/chevron2"/>
    <dgm:cxn modelId="{81A86F4C-A5BE-46BD-87C1-21F6062E7EEA}" type="presOf" srcId="{7B9A3FCB-FF87-4725-8B25-708123FB6FC7}" destId="{240BEE8B-5A09-4F23-9F5C-B97F1795F2C8}" srcOrd="0" destOrd="0" presId="urn:microsoft.com/office/officeart/2005/8/layout/chevron2"/>
    <dgm:cxn modelId="{7F4FE405-5CCE-4629-8FFE-A748366FDFFE}" srcId="{412ABE20-E743-4D04-88B1-85002FFC9332}" destId="{F75CB10B-72C9-49FD-9030-267D4854C63A}" srcOrd="1" destOrd="0" parTransId="{659AF864-7EEB-47DD-A8AA-A7ABF82B254B}" sibTransId="{134F44BB-B818-4D61-99CE-D5685F91C83E}"/>
    <dgm:cxn modelId="{9EE1B966-F91C-4793-AC3A-F5DFE8AEE2CF}" srcId="{412ABE20-E743-4D04-88B1-85002FFC9332}" destId="{5ACB1D41-325E-494A-A52C-6EAC73AA54C1}" srcOrd="0" destOrd="0" parTransId="{90080B05-ABEA-472B-AC6B-6FDEAF9BF854}" sibTransId="{E21F5C83-2F9F-496B-9228-B7B9F611E667}"/>
    <dgm:cxn modelId="{118E71F0-7624-47BF-99CA-F8B66B112E93}" type="presOf" srcId="{E78CD772-E482-490A-AFD1-A8C9D93A8816}" destId="{C4F5A685-21AE-4035-8B48-3AF74629C104}" srcOrd="0" destOrd="0" presId="urn:microsoft.com/office/officeart/2005/8/layout/chevron2"/>
    <dgm:cxn modelId="{F017D29F-7129-4DE3-A70D-1099CEF14C89}" srcId="{9ACBDC7C-A226-4E29-94C6-A54243E7B08A}" destId="{7B9A3FCB-FF87-4725-8B25-708123FB6FC7}" srcOrd="0" destOrd="0" parTransId="{0E2BAB10-2F2D-4625-8610-1FA0F090793E}" sibTransId="{CFB0E929-B549-4CC0-B979-55AEE7400972}"/>
    <dgm:cxn modelId="{23C17411-8410-4CD5-8375-C5EC0323C2C5}" type="presOf" srcId="{9ACBDC7C-A226-4E29-94C6-A54243E7B08A}" destId="{18E0AB9E-3565-4D7D-B575-DE1B06AE5B00}" srcOrd="0" destOrd="0" presId="urn:microsoft.com/office/officeart/2005/8/layout/chevron2"/>
    <dgm:cxn modelId="{30359816-2B24-4A8F-8CA7-94285F05498E}" type="presOf" srcId="{F75CB10B-72C9-49FD-9030-267D4854C63A}" destId="{4F628229-FB45-4AE9-842C-3AEF9AE3DCA7}" srcOrd="0" destOrd="1" presId="urn:microsoft.com/office/officeart/2005/8/layout/chevron2"/>
    <dgm:cxn modelId="{73780EBF-1D2E-45F4-BEF4-F48EF9B2D6BF}" type="presOf" srcId="{B9AFB0D7-8A75-4559-96A4-243E33B9562B}" destId="{3205921A-670C-49CF-AF58-28BE57B65ADF}" srcOrd="0" destOrd="0" presId="urn:microsoft.com/office/officeart/2005/8/layout/chevron2"/>
    <dgm:cxn modelId="{8A629503-3D0D-48FC-ADE6-5B03A8B45E94}" srcId="{E78CD772-E482-490A-AFD1-A8C9D93A8816}" destId="{9ACBDC7C-A226-4E29-94C6-A54243E7B08A}" srcOrd="1" destOrd="0" parTransId="{DAF10251-2DE2-431B-BC66-29C8E5C20C16}" sibTransId="{7E1E8A4F-7941-4D6B-AD6D-5CAC4456BE88}"/>
    <dgm:cxn modelId="{CA6AE8B2-2EEB-45CB-B79A-96F4FC82125D}" srcId="{B9AFB0D7-8A75-4559-96A4-243E33B9562B}" destId="{05728745-77A6-4523-B7F4-01A3969AF152}" srcOrd="0" destOrd="0" parTransId="{B621F4DD-9C39-4839-ADC8-585B40DEAE71}" sibTransId="{D96F4BDC-495E-4DF5-8728-E8CF3A38F586}"/>
    <dgm:cxn modelId="{732787CA-8114-4AF0-BF84-53A01E02AEA5}" type="presOf" srcId="{05728745-77A6-4523-B7F4-01A3969AF152}" destId="{9F5CAA98-E503-4DFD-A616-F5250E7184DA}" srcOrd="0" destOrd="0" presId="urn:microsoft.com/office/officeart/2005/8/layout/chevron2"/>
    <dgm:cxn modelId="{FEAD3C1C-7250-4A55-ABE0-46841B9058CB}" srcId="{E78CD772-E482-490A-AFD1-A8C9D93A8816}" destId="{B9AFB0D7-8A75-4559-96A4-243E33B9562B}" srcOrd="0" destOrd="0" parTransId="{87AFD123-A984-4587-9646-4FB7CF288A1C}" sibTransId="{62BC6FDD-D812-4855-9451-2BF5710B9E19}"/>
    <dgm:cxn modelId="{B8A58581-A0BC-4BE8-8ED8-426B06BEE65C}" srcId="{E78CD772-E482-490A-AFD1-A8C9D93A8816}" destId="{412ABE20-E743-4D04-88B1-85002FFC9332}" srcOrd="2" destOrd="0" parTransId="{622D425F-AD00-47B0-ACEF-45C8E5D857C2}" sibTransId="{AEE1E4FB-4FDF-4095-80DB-8C963E33A6C9}"/>
    <dgm:cxn modelId="{1E9B356E-305A-49FD-8007-E5450CBD88B5}" type="presOf" srcId="{5ACB1D41-325E-494A-A52C-6EAC73AA54C1}" destId="{4F628229-FB45-4AE9-842C-3AEF9AE3DCA7}" srcOrd="0" destOrd="0" presId="urn:microsoft.com/office/officeart/2005/8/layout/chevron2"/>
    <dgm:cxn modelId="{2835286A-F73B-442C-9E33-8F2B80CE4327}" type="presParOf" srcId="{C4F5A685-21AE-4035-8B48-3AF74629C104}" destId="{FAA71F9D-4097-4612-9840-FBC45DC7FD3F}" srcOrd="0" destOrd="0" presId="urn:microsoft.com/office/officeart/2005/8/layout/chevron2"/>
    <dgm:cxn modelId="{E3162226-B19A-44D5-9D25-D27FC0D00BA2}" type="presParOf" srcId="{FAA71F9D-4097-4612-9840-FBC45DC7FD3F}" destId="{3205921A-670C-49CF-AF58-28BE57B65ADF}" srcOrd="0" destOrd="0" presId="urn:microsoft.com/office/officeart/2005/8/layout/chevron2"/>
    <dgm:cxn modelId="{78053E38-6393-4000-A9A5-266D7B548C7B}" type="presParOf" srcId="{FAA71F9D-4097-4612-9840-FBC45DC7FD3F}" destId="{9F5CAA98-E503-4DFD-A616-F5250E7184DA}" srcOrd="1" destOrd="0" presId="urn:microsoft.com/office/officeart/2005/8/layout/chevron2"/>
    <dgm:cxn modelId="{8338AC09-ABE4-4064-B950-80165B576746}" type="presParOf" srcId="{C4F5A685-21AE-4035-8B48-3AF74629C104}" destId="{1103A501-D018-4956-A751-A50DEF41D854}" srcOrd="1" destOrd="0" presId="urn:microsoft.com/office/officeart/2005/8/layout/chevron2"/>
    <dgm:cxn modelId="{79D84CCF-4776-40FA-9C18-E5AE6019843B}" type="presParOf" srcId="{C4F5A685-21AE-4035-8B48-3AF74629C104}" destId="{ADE35A20-97E7-4241-B169-D8019311BE53}" srcOrd="2" destOrd="0" presId="urn:microsoft.com/office/officeart/2005/8/layout/chevron2"/>
    <dgm:cxn modelId="{C040CD2B-103F-466B-A922-F334CC32D81D}" type="presParOf" srcId="{ADE35A20-97E7-4241-B169-D8019311BE53}" destId="{18E0AB9E-3565-4D7D-B575-DE1B06AE5B00}" srcOrd="0" destOrd="0" presId="urn:microsoft.com/office/officeart/2005/8/layout/chevron2"/>
    <dgm:cxn modelId="{48B7DB87-97C7-44B0-BC6B-5C3B6860C031}" type="presParOf" srcId="{ADE35A20-97E7-4241-B169-D8019311BE53}" destId="{240BEE8B-5A09-4F23-9F5C-B97F1795F2C8}" srcOrd="1" destOrd="0" presId="urn:microsoft.com/office/officeart/2005/8/layout/chevron2"/>
    <dgm:cxn modelId="{82FF611D-FA30-41CC-8731-DE0A8044722E}" type="presParOf" srcId="{C4F5A685-21AE-4035-8B48-3AF74629C104}" destId="{77E93A1C-4C60-4F61-A083-745E69CA09E7}" srcOrd="3" destOrd="0" presId="urn:microsoft.com/office/officeart/2005/8/layout/chevron2"/>
    <dgm:cxn modelId="{3592022B-0E65-483D-9779-A497649D47E6}" type="presParOf" srcId="{C4F5A685-21AE-4035-8B48-3AF74629C104}" destId="{10D04210-8A89-4C44-837B-6B2BC0A93381}" srcOrd="4" destOrd="0" presId="urn:microsoft.com/office/officeart/2005/8/layout/chevron2"/>
    <dgm:cxn modelId="{D33B1877-D651-4A7C-AE7A-CB8D116766FB}" type="presParOf" srcId="{10D04210-8A89-4C44-837B-6B2BC0A93381}" destId="{CBACFD1C-4424-4E61-A1FF-51E9C97F85FE}" srcOrd="0" destOrd="0" presId="urn:microsoft.com/office/officeart/2005/8/layout/chevron2"/>
    <dgm:cxn modelId="{84FD453B-ED2F-4EAB-9C27-F6CE56A31B00}" type="presParOf" srcId="{10D04210-8A89-4C44-837B-6B2BC0A93381}" destId="{4F628229-FB45-4AE9-842C-3AEF9AE3DCA7}"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16691C-4871-48A6-ADFA-15A85194A278}" type="doc">
      <dgm:prSet loTypeId="urn:microsoft.com/office/officeart/2008/layout/VerticalAccentList" loCatId="list" qsTypeId="urn:microsoft.com/office/officeart/2005/8/quickstyle/simple1" qsCatId="simple" csTypeId="urn:microsoft.com/office/officeart/2005/8/colors/colorful1" csCatId="colorful" phldr="1"/>
      <dgm:spPr/>
      <dgm:t>
        <a:bodyPr/>
        <a:lstStyle/>
        <a:p>
          <a:endParaRPr lang="en-GB"/>
        </a:p>
      </dgm:t>
    </dgm:pt>
    <dgm:pt modelId="{16A1354D-F36A-4E3F-A14A-06970D96A1C0}">
      <dgm:prSet phldrT="[Text]" phldr="1"/>
      <dgm:spPr/>
      <dgm:t>
        <a:bodyPr/>
        <a:lstStyle/>
        <a:p>
          <a:endParaRPr lang="en-GB" dirty="0"/>
        </a:p>
      </dgm:t>
    </dgm:pt>
    <dgm:pt modelId="{BA1513CB-DC5F-4AF1-B2C0-30E5D1EFDF30}" type="parTrans" cxnId="{06A513BA-9879-4755-9EEE-7F1709C0D9B0}">
      <dgm:prSet/>
      <dgm:spPr/>
      <dgm:t>
        <a:bodyPr/>
        <a:lstStyle/>
        <a:p>
          <a:endParaRPr lang="en-GB"/>
        </a:p>
      </dgm:t>
    </dgm:pt>
    <dgm:pt modelId="{18BD489D-0106-405D-87B1-EE5D3A29EDD4}" type="sibTrans" cxnId="{06A513BA-9879-4755-9EEE-7F1709C0D9B0}">
      <dgm:prSet/>
      <dgm:spPr/>
      <dgm:t>
        <a:bodyPr/>
        <a:lstStyle/>
        <a:p>
          <a:endParaRPr lang="en-GB"/>
        </a:p>
      </dgm:t>
    </dgm:pt>
    <dgm:pt modelId="{B650835B-A454-41A7-915F-1E4080F6A13A}">
      <dgm:prSet phldrT="[Text]" phldr="1"/>
      <dgm:spPr/>
      <dgm:t>
        <a:bodyPr/>
        <a:lstStyle/>
        <a:p>
          <a:endParaRPr lang="en-GB" sz="1300" dirty="0"/>
        </a:p>
      </dgm:t>
    </dgm:pt>
    <dgm:pt modelId="{D3E74D6B-A1D2-43A0-9CDA-5D74951FB211}" type="parTrans" cxnId="{F79A28D9-EA53-481B-991A-BD0002FFF390}">
      <dgm:prSet/>
      <dgm:spPr/>
      <dgm:t>
        <a:bodyPr/>
        <a:lstStyle/>
        <a:p>
          <a:endParaRPr lang="en-GB"/>
        </a:p>
      </dgm:t>
    </dgm:pt>
    <dgm:pt modelId="{CD4A0A8D-F7F4-4378-857A-CAFB64D98A10}" type="sibTrans" cxnId="{F79A28D9-EA53-481B-991A-BD0002FFF390}">
      <dgm:prSet/>
      <dgm:spPr/>
      <dgm:t>
        <a:bodyPr/>
        <a:lstStyle/>
        <a:p>
          <a:endParaRPr lang="en-GB"/>
        </a:p>
      </dgm:t>
    </dgm:pt>
    <dgm:pt modelId="{D02F489A-82A3-4ECB-9B3C-75A585E3FC1D}">
      <dgm:prSet phldrT="[Text]" phldr="1"/>
      <dgm:spPr/>
      <dgm:t>
        <a:bodyPr/>
        <a:lstStyle/>
        <a:p>
          <a:endParaRPr lang="en-GB" dirty="0"/>
        </a:p>
      </dgm:t>
    </dgm:pt>
    <dgm:pt modelId="{F9DA32EF-D38D-4BF7-AAC1-9550CED3BD15}" type="parTrans" cxnId="{0B26F119-AA36-472A-A906-2D3333497EC7}">
      <dgm:prSet/>
      <dgm:spPr/>
      <dgm:t>
        <a:bodyPr/>
        <a:lstStyle/>
        <a:p>
          <a:endParaRPr lang="en-GB"/>
        </a:p>
      </dgm:t>
    </dgm:pt>
    <dgm:pt modelId="{4F5E9E04-A2C2-4452-99E2-95C92B94123C}" type="sibTrans" cxnId="{0B26F119-AA36-472A-A906-2D3333497EC7}">
      <dgm:prSet/>
      <dgm:spPr/>
      <dgm:t>
        <a:bodyPr/>
        <a:lstStyle/>
        <a:p>
          <a:endParaRPr lang="en-GB"/>
        </a:p>
      </dgm:t>
    </dgm:pt>
    <dgm:pt modelId="{157BFF76-43DB-47BA-822A-5A06B6E2FF1C}">
      <dgm:prSet phldrT="[Text]" phldr="1"/>
      <dgm:spPr/>
      <dgm:t>
        <a:bodyPr/>
        <a:lstStyle/>
        <a:p>
          <a:endParaRPr lang="en-GB" sz="1100" dirty="0"/>
        </a:p>
      </dgm:t>
    </dgm:pt>
    <dgm:pt modelId="{E70B6BC5-7C89-474B-9C09-32311657D3F3}" type="parTrans" cxnId="{49210B45-EB54-4DD8-AA7E-58BF7302F15E}">
      <dgm:prSet/>
      <dgm:spPr/>
      <dgm:t>
        <a:bodyPr/>
        <a:lstStyle/>
        <a:p>
          <a:endParaRPr lang="en-GB"/>
        </a:p>
      </dgm:t>
    </dgm:pt>
    <dgm:pt modelId="{2C703D58-CA49-47AC-8053-9ACDB62FF035}" type="sibTrans" cxnId="{49210B45-EB54-4DD8-AA7E-58BF7302F15E}">
      <dgm:prSet/>
      <dgm:spPr/>
      <dgm:t>
        <a:bodyPr/>
        <a:lstStyle/>
        <a:p>
          <a:endParaRPr lang="en-GB"/>
        </a:p>
      </dgm:t>
    </dgm:pt>
    <dgm:pt modelId="{BF29CD5F-75DB-49D9-A13F-E53BB65F62C1}">
      <dgm:prSet phldrT="[Text]" phldr="1"/>
      <dgm:spPr/>
      <dgm:t>
        <a:bodyPr/>
        <a:lstStyle/>
        <a:p>
          <a:endParaRPr lang="en-GB"/>
        </a:p>
      </dgm:t>
    </dgm:pt>
    <dgm:pt modelId="{D789A500-D221-409A-BE54-790EE070C031}" type="parTrans" cxnId="{F655AF38-3463-4230-98A1-2284548D9175}">
      <dgm:prSet/>
      <dgm:spPr/>
      <dgm:t>
        <a:bodyPr/>
        <a:lstStyle/>
        <a:p>
          <a:endParaRPr lang="en-GB"/>
        </a:p>
      </dgm:t>
    </dgm:pt>
    <dgm:pt modelId="{8529FECF-8EB6-4E80-9FB8-8E76F5422792}" type="sibTrans" cxnId="{F655AF38-3463-4230-98A1-2284548D9175}">
      <dgm:prSet/>
      <dgm:spPr/>
      <dgm:t>
        <a:bodyPr/>
        <a:lstStyle/>
        <a:p>
          <a:endParaRPr lang="en-GB"/>
        </a:p>
      </dgm:t>
    </dgm:pt>
    <dgm:pt modelId="{DCF594EF-DF33-48D9-A629-599C91575DBB}">
      <dgm:prSet phldrT="[Text]" phldr="1"/>
      <dgm:spPr/>
      <dgm:t>
        <a:bodyPr/>
        <a:lstStyle/>
        <a:p>
          <a:endParaRPr lang="en-GB" sz="1400" dirty="0"/>
        </a:p>
      </dgm:t>
    </dgm:pt>
    <dgm:pt modelId="{179D3EB5-0B01-46B9-8EA1-299C4B7E3F56}" type="parTrans" cxnId="{75E4CD25-4ED4-48D5-953F-E86C98383BA7}">
      <dgm:prSet/>
      <dgm:spPr/>
      <dgm:t>
        <a:bodyPr/>
        <a:lstStyle/>
        <a:p>
          <a:endParaRPr lang="en-GB"/>
        </a:p>
      </dgm:t>
    </dgm:pt>
    <dgm:pt modelId="{40212E61-B8E8-4122-A592-7FA6EAB76505}" type="sibTrans" cxnId="{75E4CD25-4ED4-48D5-953F-E86C98383BA7}">
      <dgm:prSet/>
      <dgm:spPr/>
      <dgm:t>
        <a:bodyPr/>
        <a:lstStyle/>
        <a:p>
          <a:endParaRPr lang="en-GB"/>
        </a:p>
      </dgm:t>
    </dgm:pt>
    <dgm:pt modelId="{E97F5AF7-D34D-429B-A09B-2DADD9A33653}">
      <dgm:prSet/>
      <dgm:spPr/>
      <dgm:t>
        <a:bodyPr/>
        <a:lstStyle/>
        <a:p>
          <a:endParaRPr lang="en-GB" sz="1100" dirty="0"/>
        </a:p>
      </dgm:t>
    </dgm:pt>
    <dgm:pt modelId="{5F1B27C0-5897-4356-9ADA-FFC50AECC2A1}" type="parTrans" cxnId="{2D279EF0-750B-40D4-B7D9-62C4500E10D6}">
      <dgm:prSet/>
      <dgm:spPr/>
      <dgm:t>
        <a:bodyPr/>
        <a:lstStyle/>
        <a:p>
          <a:endParaRPr lang="en-GB"/>
        </a:p>
      </dgm:t>
    </dgm:pt>
    <dgm:pt modelId="{A34AEECB-A9E5-4E90-9413-A4A95E5467F8}" type="sibTrans" cxnId="{2D279EF0-750B-40D4-B7D9-62C4500E10D6}">
      <dgm:prSet/>
      <dgm:spPr/>
      <dgm:t>
        <a:bodyPr/>
        <a:lstStyle/>
        <a:p>
          <a:endParaRPr lang="en-GB"/>
        </a:p>
      </dgm:t>
    </dgm:pt>
    <dgm:pt modelId="{24FB89B5-5C30-48C7-B37D-F2D4E7C1695F}">
      <dgm:prSet custT="1"/>
      <dgm:spPr/>
      <dgm:t>
        <a:bodyPr/>
        <a:lstStyle/>
        <a:p>
          <a:r>
            <a:rPr lang="en-GB" sz="2400" dirty="0" smtClean="0"/>
            <a:t>Wright, Malamuth, and Donnerstein (2012) identified two types of sexual media content: </a:t>
          </a:r>
          <a:endParaRPr lang="en-GB" sz="2400" dirty="0"/>
        </a:p>
      </dgm:t>
    </dgm:pt>
    <dgm:pt modelId="{8C52A263-04EA-4D93-AC80-9BDB8F4234F7}" type="parTrans" cxnId="{D476019B-3835-4FD2-8346-47BBFD035FA5}">
      <dgm:prSet/>
      <dgm:spPr/>
      <dgm:t>
        <a:bodyPr/>
        <a:lstStyle/>
        <a:p>
          <a:endParaRPr lang="en-GB"/>
        </a:p>
      </dgm:t>
    </dgm:pt>
    <dgm:pt modelId="{1E537C75-E549-4CBC-B6B7-8E12A0D4B808}" type="sibTrans" cxnId="{D476019B-3835-4FD2-8346-47BBFD035FA5}">
      <dgm:prSet/>
      <dgm:spPr/>
      <dgm:t>
        <a:bodyPr/>
        <a:lstStyle/>
        <a:p>
          <a:endParaRPr lang="en-GB"/>
        </a:p>
      </dgm:t>
    </dgm:pt>
    <dgm:pt modelId="{EB9048B6-D0E9-4B7C-ADEE-15C40BD1A153}">
      <dgm:prSet custT="1"/>
      <dgm:spPr/>
      <dgm:t>
        <a:bodyPr/>
        <a:lstStyle/>
        <a:p>
          <a:endParaRPr lang="en-GB" sz="2400" dirty="0"/>
        </a:p>
      </dgm:t>
    </dgm:pt>
    <dgm:pt modelId="{BC3194B4-16F1-4686-B1A7-D685139BABF5}" type="parTrans" cxnId="{E5A1ED72-4BE0-4520-8BA7-EFA820A5CE07}">
      <dgm:prSet/>
      <dgm:spPr/>
      <dgm:t>
        <a:bodyPr/>
        <a:lstStyle/>
        <a:p>
          <a:endParaRPr lang="en-GB"/>
        </a:p>
      </dgm:t>
    </dgm:pt>
    <dgm:pt modelId="{FD4B0291-A1BA-4FE0-90E7-B8D5D9DC9C0F}" type="sibTrans" cxnId="{E5A1ED72-4BE0-4520-8BA7-EFA820A5CE07}">
      <dgm:prSet/>
      <dgm:spPr/>
      <dgm:t>
        <a:bodyPr/>
        <a:lstStyle/>
        <a:p>
          <a:endParaRPr lang="en-GB"/>
        </a:p>
      </dgm:t>
    </dgm:pt>
    <dgm:pt modelId="{EDD95ED4-12AC-40AD-AE5F-548FF46E8D33}">
      <dgm:prSet custT="1"/>
      <dgm:spPr/>
      <dgm:t>
        <a:bodyPr/>
        <a:lstStyle/>
        <a:p>
          <a:r>
            <a:rPr lang="en-GB" sz="2000" dirty="0" smtClean="0"/>
            <a:t>a) Embedded sexual content, where the depictions of sex take place within a nonsexual content; and </a:t>
          </a:r>
          <a:endParaRPr lang="en-GB" sz="2000" dirty="0"/>
        </a:p>
      </dgm:t>
    </dgm:pt>
    <dgm:pt modelId="{428BB673-A4A4-48FC-BA95-38264A6A7B7F}" type="parTrans" cxnId="{089F97D4-B590-47A5-8296-D12DBB636313}">
      <dgm:prSet/>
      <dgm:spPr/>
      <dgm:t>
        <a:bodyPr/>
        <a:lstStyle/>
        <a:p>
          <a:endParaRPr lang="en-GB"/>
        </a:p>
      </dgm:t>
    </dgm:pt>
    <dgm:pt modelId="{8E7369A6-73D6-44DF-8DB7-3A6CFE4FAFA6}" type="sibTrans" cxnId="{089F97D4-B590-47A5-8296-D12DBB636313}">
      <dgm:prSet/>
      <dgm:spPr/>
      <dgm:t>
        <a:bodyPr/>
        <a:lstStyle/>
        <a:p>
          <a:endParaRPr lang="en-GB"/>
        </a:p>
      </dgm:t>
    </dgm:pt>
    <dgm:pt modelId="{AAAA9C80-D5F2-4A4A-93FA-83EA1278754B}">
      <dgm:prSet/>
      <dgm:spPr/>
      <dgm:t>
        <a:bodyPr/>
        <a:lstStyle/>
        <a:p>
          <a:endParaRPr lang="en-GB" sz="1100" dirty="0"/>
        </a:p>
      </dgm:t>
    </dgm:pt>
    <dgm:pt modelId="{BEFAB42A-47A3-44EC-9AA0-9EF6AF02519F}" type="parTrans" cxnId="{F86D3111-59A2-475A-9CF3-7F21C22191DE}">
      <dgm:prSet/>
      <dgm:spPr/>
      <dgm:t>
        <a:bodyPr/>
        <a:lstStyle/>
        <a:p>
          <a:endParaRPr lang="en-GB"/>
        </a:p>
      </dgm:t>
    </dgm:pt>
    <dgm:pt modelId="{BA1C0D66-2E44-4DCA-B0AE-664874EDB61A}" type="sibTrans" cxnId="{F86D3111-59A2-475A-9CF3-7F21C22191DE}">
      <dgm:prSet/>
      <dgm:spPr/>
      <dgm:t>
        <a:bodyPr/>
        <a:lstStyle/>
        <a:p>
          <a:endParaRPr lang="en-GB"/>
        </a:p>
      </dgm:t>
    </dgm:pt>
    <dgm:pt modelId="{7C747783-67F8-4125-BDBC-00737BD29736}">
      <dgm:prSet custT="1"/>
      <dgm:spPr/>
      <dgm:t>
        <a:bodyPr/>
        <a:lstStyle/>
        <a:p>
          <a:r>
            <a:rPr lang="en-GB" sz="2000" dirty="0" smtClean="0"/>
            <a:t>(b) Explicit sexual content, the primary intent of which is to arouse the audience. </a:t>
          </a:r>
          <a:endParaRPr lang="en-GB" sz="2000" dirty="0"/>
        </a:p>
      </dgm:t>
    </dgm:pt>
    <dgm:pt modelId="{53B1B4FE-82A7-4A0B-94AA-AC07F465F0BF}" type="parTrans" cxnId="{4AAE661F-8E77-43DF-9E7A-6B95875D637D}">
      <dgm:prSet/>
      <dgm:spPr/>
      <dgm:t>
        <a:bodyPr/>
        <a:lstStyle/>
        <a:p>
          <a:endParaRPr lang="en-GB"/>
        </a:p>
      </dgm:t>
    </dgm:pt>
    <dgm:pt modelId="{B5BE05F4-6E00-4CE5-B8F7-1CA593192E9A}" type="sibTrans" cxnId="{4AAE661F-8E77-43DF-9E7A-6B95875D637D}">
      <dgm:prSet/>
      <dgm:spPr/>
      <dgm:t>
        <a:bodyPr/>
        <a:lstStyle/>
        <a:p>
          <a:endParaRPr lang="en-GB"/>
        </a:p>
      </dgm:t>
    </dgm:pt>
    <dgm:pt modelId="{13462BE8-372E-49EE-ADDB-9524C78FF899}">
      <dgm:prSet custT="1"/>
      <dgm:spPr/>
      <dgm:t>
        <a:bodyPr/>
        <a:lstStyle/>
        <a:p>
          <a:endParaRPr lang="en-GB" sz="2000" dirty="0"/>
        </a:p>
      </dgm:t>
    </dgm:pt>
    <dgm:pt modelId="{E879B61D-CC3B-47EA-9579-318C05C33BD5}" type="parTrans" cxnId="{B781E1D9-B026-4BF4-B3C0-57BEAD7D4692}">
      <dgm:prSet/>
      <dgm:spPr/>
      <dgm:t>
        <a:bodyPr/>
        <a:lstStyle/>
        <a:p>
          <a:endParaRPr lang="en-GB"/>
        </a:p>
      </dgm:t>
    </dgm:pt>
    <dgm:pt modelId="{513A19C6-4BA2-4EDA-BDB9-626721671996}" type="sibTrans" cxnId="{B781E1D9-B026-4BF4-B3C0-57BEAD7D4692}">
      <dgm:prSet/>
      <dgm:spPr/>
      <dgm:t>
        <a:bodyPr/>
        <a:lstStyle/>
        <a:p>
          <a:endParaRPr lang="en-GB"/>
        </a:p>
      </dgm:t>
    </dgm:pt>
    <dgm:pt modelId="{9D68DDF9-89BD-42A4-B52C-7A2DA1EF67C6}" type="pres">
      <dgm:prSet presAssocID="{2016691C-4871-48A6-ADFA-15A85194A278}" presName="Name0" presStyleCnt="0">
        <dgm:presLayoutVars>
          <dgm:chMax/>
          <dgm:chPref/>
          <dgm:dir/>
        </dgm:presLayoutVars>
      </dgm:prSet>
      <dgm:spPr/>
      <dgm:t>
        <a:bodyPr/>
        <a:lstStyle/>
        <a:p>
          <a:endParaRPr lang="en-GB"/>
        </a:p>
      </dgm:t>
    </dgm:pt>
    <dgm:pt modelId="{FC62A836-322F-4E5F-8D9A-AC015DDB2209}" type="pres">
      <dgm:prSet presAssocID="{16A1354D-F36A-4E3F-A14A-06970D96A1C0}" presName="parenttextcomposite" presStyleCnt="0"/>
      <dgm:spPr/>
    </dgm:pt>
    <dgm:pt modelId="{9E7935F3-FAB9-4F82-A1D9-AF2D2112E18E}" type="pres">
      <dgm:prSet presAssocID="{16A1354D-F36A-4E3F-A14A-06970D96A1C0}" presName="parenttext" presStyleLbl="revTx" presStyleIdx="0" presStyleCnt="3">
        <dgm:presLayoutVars>
          <dgm:chMax/>
          <dgm:chPref val="2"/>
          <dgm:bulletEnabled val="1"/>
        </dgm:presLayoutVars>
      </dgm:prSet>
      <dgm:spPr/>
      <dgm:t>
        <a:bodyPr/>
        <a:lstStyle/>
        <a:p>
          <a:endParaRPr lang="en-GB"/>
        </a:p>
      </dgm:t>
    </dgm:pt>
    <dgm:pt modelId="{2EBB451B-5076-453F-AED1-0FA0506FAE94}" type="pres">
      <dgm:prSet presAssocID="{16A1354D-F36A-4E3F-A14A-06970D96A1C0}" presName="composite" presStyleCnt="0"/>
      <dgm:spPr/>
    </dgm:pt>
    <dgm:pt modelId="{D0DE0C81-3106-43EB-8681-7AD59054E966}" type="pres">
      <dgm:prSet presAssocID="{16A1354D-F36A-4E3F-A14A-06970D96A1C0}" presName="chevron1" presStyleLbl="alignNode1" presStyleIdx="0" presStyleCnt="21"/>
      <dgm:spPr/>
    </dgm:pt>
    <dgm:pt modelId="{F3CA551B-E29B-439F-BD7F-6EE15AE5E8FD}" type="pres">
      <dgm:prSet presAssocID="{16A1354D-F36A-4E3F-A14A-06970D96A1C0}" presName="chevron2" presStyleLbl="alignNode1" presStyleIdx="1" presStyleCnt="21"/>
      <dgm:spPr/>
    </dgm:pt>
    <dgm:pt modelId="{AF7583FB-3BD7-4540-A5BE-FD4452ED7B73}" type="pres">
      <dgm:prSet presAssocID="{16A1354D-F36A-4E3F-A14A-06970D96A1C0}" presName="chevron3" presStyleLbl="alignNode1" presStyleIdx="2" presStyleCnt="21"/>
      <dgm:spPr/>
    </dgm:pt>
    <dgm:pt modelId="{858D0E17-AC90-42EA-AD89-3EADB47EC245}" type="pres">
      <dgm:prSet presAssocID="{16A1354D-F36A-4E3F-A14A-06970D96A1C0}" presName="chevron4" presStyleLbl="alignNode1" presStyleIdx="3" presStyleCnt="21"/>
      <dgm:spPr/>
    </dgm:pt>
    <dgm:pt modelId="{86E955DF-6FA4-4BBA-BF5F-CA142C548C03}" type="pres">
      <dgm:prSet presAssocID="{16A1354D-F36A-4E3F-A14A-06970D96A1C0}" presName="chevron5" presStyleLbl="alignNode1" presStyleIdx="4" presStyleCnt="21"/>
      <dgm:spPr/>
    </dgm:pt>
    <dgm:pt modelId="{44386C52-0815-4C14-BE25-B05A30853D64}" type="pres">
      <dgm:prSet presAssocID="{16A1354D-F36A-4E3F-A14A-06970D96A1C0}" presName="chevron6" presStyleLbl="alignNode1" presStyleIdx="5" presStyleCnt="21"/>
      <dgm:spPr/>
    </dgm:pt>
    <dgm:pt modelId="{28C0889A-9E10-4ED0-8119-170C364AEF7F}" type="pres">
      <dgm:prSet presAssocID="{16A1354D-F36A-4E3F-A14A-06970D96A1C0}" presName="chevron7" presStyleLbl="alignNode1" presStyleIdx="6" presStyleCnt="21"/>
      <dgm:spPr/>
    </dgm:pt>
    <dgm:pt modelId="{5AB82EE3-E432-401E-B155-B7F1B788479D}" type="pres">
      <dgm:prSet presAssocID="{16A1354D-F36A-4E3F-A14A-06970D96A1C0}" presName="childtext" presStyleLbl="solidFgAcc1" presStyleIdx="0" presStyleCnt="3">
        <dgm:presLayoutVars>
          <dgm:chMax/>
          <dgm:chPref val="0"/>
          <dgm:bulletEnabled val="1"/>
        </dgm:presLayoutVars>
      </dgm:prSet>
      <dgm:spPr/>
      <dgm:t>
        <a:bodyPr/>
        <a:lstStyle/>
        <a:p>
          <a:endParaRPr lang="en-GB"/>
        </a:p>
      </dgm:t>
    </dgm:pt>
    <dgm:pt modelId="{31A60884-E3C4-4259-B7DC-1DB4B18D52DE}" type="pres">
      <dgm:prSet presAssocID="{18BD489D-0106-405D-87B1-EE5D3A29EDD4}" presName="sibTrans" presStyleCnt="0"/>
      <dgm:spPr/>
    </dgm:pt>
    <dgm:pt modelId="{4752D904-8473-427C-8BBF-9321F0A3FB8A}" type="pres">
      <dgm:prSet presAssocID="{D02F489A-82A3-4ECB-9B3C-75A585E3FC1D}" presName="parenttextcomposite" presStyleCnt="0"/>
      <dgm:spPr/>
    </dgm:pt>
    <dgm:pt modelId="{6D6C3A10-BDE0-4A18-9215-CCBD9D167DA3}" type="pres">
      <dgm:prSet presAssocID="{D02F489A-82A3-4ECB-9B3C-75A585E3FC1D}" presName="parenttext" presStyleLbl="revTx" presStyleIdx="1" presStyleCnt="3">
        <dgm:presLayoutVars>
          <dgm:chMax/>
          <dgm:chPref val="2"/>
          <dgm:bulletEnabled val="1"/>
        </dgm:presLayoutVars>
      </dgm:prSet>
      <dgm:spPr/>
      <dgm:t>
        <a:bodyPr/>
        <a:lstStyle/>
        <a:p>
          <a:endParaRPr lang="en-GB"/>
        </a:p>
      </dgm:t>
    </dgm:pt>
    <dgm:pt modelId="{2CDA9410-715D-45C2-93AA-8ADF4138B4B4}" type="pres">
      <dgm:prSet presAssocID="{D02F489A-82A3-4ECB-9B3C-75A585E3FC1D}" presName="composite" presStyleCnt="0"/>
      <dgm:spPr/>
    </dgm:pt>
    <dgm:pt modelId="{572772F7-28E9-4BB8-941C-7124D6BCBDCC}" type="pres">
      <dgm:prSet presAssocID="{D02F489A-82A3-4ECB-9B3C-75A585E3FC1D}" presName="chevron1" presStyleLbl="alignNode1" presStyleIdx="7" presStyleCnt="21"/>
      <dgm:spPr/>
    </dgm:pt>
    <dgm:pt modelId="{9EBD080F-ABA9-4A54-852E-EBA294BE5687}" type="pres">
      <dgm:prSet presAssocID="{D02F489A-82A3-4ECB-9B3C-75A585E3FC1D}" presName="chevron2" presStyleLbl="alignNode1" presStyleIdx="8" presStyleCnt="21"/>
      <dgm:spPr/>
    </dgm:pt>
    <dgm:pt modelId="{3B70B750-B23C-4BF3-A095-FF67871E4643}" type="pres">
      <dgm:prSet presAssocID="{D02F489A-82A3-4ECB-9B3C-75A585E3FC1D}" presName="chevron3" presStyleLbl="alignNode1" presStyleIdx="9" presStyleCnt="21"/>
      <dgm:spPr/>
    </dgm:pt>
    <dgm:pt modelId="{9044577F-3E4E-4F93-B11C-9D94559E5178}" type="pres">
      <dgm:prSet presAssocID="{D02F489A-82A3-4ECB-9B3C-75A585E3FC1D}" presName="chevron4" presStyleLbl="alignNode1" presStyleIdx="10" presStyleCnt="21"/>
      <dgm:spPr/>
    </dgm:pt>
    <dgm:pt modelId="{F0C75900-BBAE-476B-AF03-A9725253D226}" type="pres">
      <dgm:prSet presAssocID="{D02F489A-82A3-4ECB-9B3C-75A585E3FC1D}" presName="chevron5" presStyleLbl="alignNode1" presStyleIdx="11" presStyleCnt="21"/>
      <dgm:spPr/>
    </dgm:pt>
    <dgm:pt modelId="{7B4799CD-74AE-4054-9207-7CC3EA44DCBB}" type="pres">
      <dgm:prSet presAssocID="{D02F489A-82A3-4ECB-9B3C-75A585E3FC1D}" presName="chevron6" presStyleLbl="alignNode1" presStyleIdx="12" presStyleCnt="21"/>
      <dgm:spPr/>
    </dgm:pt>
    <dgm:pt modelId="{C21FEAC7-DD09-4BB6-805A-75C714533B03}" type="pres">
      <dgm:prSet presAssocID="{D02F489A-82A3-4ECB-9B3C-75A585E3FC1D}" presName="chevron7" presStyleLbl="alignNode1" presStyleIdx="13" presStyleCnt="21"/>
      <dgm:spPr/>
    </dgm:pt>
    <dgm:pt modelId="{E7112C85-55E6-4618-9E0B-502C1CC2918A}" type="pres">
      <dgm:prSet presAssocID="{D02F489A-82A3-4ECB-9B3C-75A585E3FC1D}" presName="childtext" presStyleLbl="solidFgAcc1" presStyleIdx="1" presStyleCnt="3" custLinFactNeighborY="2156">
        <dgm:presLayoutVars>
          <dgm:chMax/>
          <dgm:chPref val="0"/>
          <dgm:bulletEnabled val="1"/>
        </dgm:presLayoutVars>
      </dgm:prSet>
      <dgm:spPr/>
      <dgm:t>
        <a:bodyPr/>
        <a:lstStyle/>
        <a:p>
          <a:endParaRPr lang="en-GB"/>
        </a:p>
      </dgm:t>
    </dgm:pt>
    <dgm:pt modelId="{38C97EF0-C5F8-4755-ADB5-895966C3C692}" type="pres">
      <dgm:prSet presAssocID="{4F5E9E04-A2C2-4452-99E2-95C92B94123C}" presName="sibTrans" presStyleCnt="0"/>
      <dgm:spPr/>
    </dgm:pt>
    <dgm:pt modelId="{6B6E26FE-FDB2-4EDF-BD6F-E7BAED8D74C3}" type="pres">
      <dgm:prSet presAssocID="{BF29CD5F-75DB-49D9-A13F-E53BB65F62C1}" presName="parenttextcomposite" presStyleCnt="0"/>
      <dgm:spPr/>
    </dgm:pt>
    <dgm:pt modelId="{4D39B7A1-D784-4F5A-B711-421E313775FD}" type="pres">
      <dgm:prSet presAssocID="{BF29CD5F-75DB-49D9-A13F-E53BB65F62C1}" presName="parenttext" presStyleLbl="revTx" presStyleIdx="2" presStyleCnt="3">
        <dgm:presLayoutVars>
          <dgm:chMax/>
          <dgm:chPref val="2"/>
          <dgm:bulletEnabled val="1"/>
        </dgm:presLayoutVars>
      </dgm:prSet>
      <dgm:spPr/>
      <dgm:t>
        <a:bodyPr/>
        <a:lstStyle/>
        <a:p>
          <a:endParaRPr lang="en-GB"/>
        </a:p>
      </dgm:t>
    </dgm:pt>
    <dgm:pt modelId="{B31E82A4-82F8-4D51-ACC6-675D00FEE947}" type="pres">
      <dgm:prSet presAssocID="{BF29CD5F-75DB-49D9-A13F-E53BB65F62C1}" presName="composite" presStyleCnt="0"/>
      <dgm:spPr/>
    </dgm:pt>
    <dgm:pt modelId="{BA0412F0-53FB-4FD2-A8EF-0A5C28850DB8}" type="pres">
      <dgm:prSet presAssocID="{BF29CD5F-75DB-49D9-A13F-E53BB65F62C1}" presName="chevron1" presStyleLbl="alignNode1" presStyleIdx="14" presStyleCnt="21"/>
      <dgm:spPr/>
    </dgm:pt>
    <dgm:pt modelId="{3905471B-802C-486D-A244-CA5AF0094FC3}" type="pres">
      <dgm:prSet presAssocID="{BF29CD5F-75DB-49D9-A13F-E53BB65F62C1}" presName="chevron2" presStyleLbl="alignNode1" presStyleIdx="15" presStyleCnt="21"/>
      <dgm:spPr/>
    </dgm:pt>
    <dgm:pt modelId="{E0572D8E-92D3-48C9-97C7-2E0F66560AEE}" type="pres">
      <dgm:prSet presAssocID="{BF29CD5F-75DB-49D9-A13F-E53BB65F62C1}" presName="chevron3" presStyleLbl="alignNode1" presStyleIdx="16" presStyleCnt="21"/>
      <dgm:spPr/>
    </dgm:pt>
    <dgm:pt modelId="{8BCF8B11-B71E-4987-95F3-10C35B0B0DBA}" type="pres">
      <dgm:prSet presAssocID="{BF29CD5F-75DB-49D9-A13F-E53BB65F62C1}" presName="chevron4" presStyleLbl="alignNode1" presStyleIdx="17" presStyleCnt="21"/>
      <dgm:spPr/>
    </dgm:pt>
    <dgm:pt modelId="{23E5BB27-7C4C-4189-A8C8-D4D0A12A314D}" type="pres">
      <dgm:prSet presAssocID="{BF29CD5F-75DB-49D9-A13F-E53BB65F62C1}" presName="chevron5" presStyleLbl="alignNode1" presStyleIdx="18" presStyleCnt="21"/>
      <dgm:spPr/>
    </dgm:pt>
    <dgm:pt modelId="{965CE7FD-F483-4CF0-9B1A-91AC0069C8AC}" type="pres">
      <dgm:prSet presAssocID="{BF29CD5F-75DB-49D9-A13F-E53BB65F62C1}" presName="chevron6" presStyleLbl="alignNode1" presStyleIdx="19" presStyleCnt="21"/>
      <dgm:spPr/>
    </dgm:pt>
    <dgm:pt modelId="{66D434B6-652F-4C45-B199-0C446D7074C4}" type="pres">
      <dgm:prSet presAssocID="{BF29CD5F-75DB-49D9-A13F-E53BB65F62C1}" presName="chevron7" presStyleLbl="alignNode1" presStyleIdx="20" presStyleCnt="21"/>
      <dgm:spPr/>
    </dgm:pt>
    <dgm:pt modelId="{9A330380-5149-453B-BE7F-F6ADB7EADDEF}" type="pres">
      <dgm:prSet presAssocID="{BF29CD5F-75DB-49D9-A13F-E53BB65F62C1}" presName="childtext" presStyleLbl="solidFgAcc1" presStyleIdx="2" presStyleCnt="3">
        <dgm:presLayoutVars>
          <dgm:chMax/>
          <dgm:chPref val="0"/>
          <dgm:bulletEnabled val="1"/>
        </dgm:presLayoutVars>
      </dgm:prSet>
      <dgm:spPr/>
      <dgm:t>
        <a:bodyPr/>
        <a:lstStyle/>
        <a:p>
          <a:endParaRPr lang="en-GB"/>
        </a:p>
      </dgm:t>
    </dgm:pt>
  </dgm:ptLst>
  <dgm:cxnLst>
    <dgm:cxn modelId="{282000E7-6856-4A1B-B4FD-F1E23411D333}" type="presOf" srcId="{7C747783-67F8-4125-BDBC-00737BD29736}" destId="{9A330380-5149-453B-BE7F-F6ADB7EADDEF}" srcOrd="0" destOrd="1" presId="urn:microsoft.com/office/officeart/2008/layout/VerticalAccentList"/>
    <dgm:cxn modelId="{F86D3111-59A2-475A-9CF3-7F21C22191DE}" srcId="{D02F489A-82A3-4ECB-9B3C-75A585E3FC1D}" destId="{AAAA9C80-D5F2-4A4A-93FA-83EA1278754B}" srcOrd="2" destOrd="0" parTransId="{BEFAB42A-47A3-44EC-9AA0-9EF6AF02519F}" sibTransId="{BA1C0D66-2E44-4DCA-B0AE-664874EDB61A}"/>
    <dgm:cxn modelId="{089F97D4-B590-47A5-8296-D12DBB636313}" srcId="{D02F489A-82A3-4ECB-9B3C-75A585E3FC1D}" destId="{EDD95ED4-12AC-40AD-AE5F-548FF46E8D33}" srcOrd="1" destOrd="0" parTransId="{428BB673-A4A4-48FC-BA95-38264A6A7B7F}" sibTransId="{8E7369A6-73D6-44DF-8DB7-3A6CFE4FAFA6}"/>
    <dgm:cxn modelId="{4FFD36F6-76BC-4016-AF84-0A35F5A9C065}" type="presOf" srcId="{DCF594EF-DF33-48D9-A629-599C91575DBB}" destId="{9A330380-5149-453B-BE7F-F6ADB7EADDEF}" srcOrd="0" destOrd="0" presId="urn:microsoft.com/office/officeart/2008/layout/VerticalAccentList"/>
    <dgm:cxn modelId="{8AEF0E5D-A0F0-4074-BFD0-40287057E720}" type="presOf" srcId="{24FB89B5-5C30-48C7-B37D-F2D4E7C1695F}" destId="{5AB82EE3-E432-401E-B155-B7F1B788479D}" srcOrd="0" destOrd="1" presId="urn:microsoft.com/office/officeart/2008/layout/VerticalAccentList"/>
    <dgm:cxn modelId="{2D279EF0-750B-40D4-B7D9-62C4500E10D6}" srcId="{D02F489A-82A3-4ECB-9B3C-75A585E3FC1D}" destId="{E97F5AF7-D34D-429B-A09B-2DADD9A33653}" srcOrd="3" destOrd="0" parTransId="{5F1B27C0-5897-4356-9ADA-FFC50AECC2A1}" sibTransId="{A34AEECB-A9E5-4E90-9413-A4A95E5467F8}"/>
    <dgm:cxn modelId="{F79A28D9-EA53-481B-991A-BD0002FFF390}" srcId="{16A1354D-F36A-4E3F-A14A-06970D96A1C0}" destId="{B650835B-A454-41A7-915F-1E4080F6A13A}" srcOrd="0" destOrd="0" parTransId="{D3E74D6B-A1D2-43A0-9CDA-5D74951FB211}" sibTransId="{CD4A0A8D-F7F4-4378-857A-CAFB64D98A10}"/>
    <dgm:cxn modelId="{B45A199B-FA1B-43FD-8529-B4452F6877A5}" type="presOf" srcId="{B650835B-A454-41A7-915F-1E4080F6A13A}" destId="{5AB82EE3-E432-401E-B155-B7F1B788479D}" srcOrd="0" destOrd="0" presId="urn:microsoft.com/office/officeart/2008/layout/VerticalAccentList"/>
    <dgm:cxn modelId="{2F855BF0-6EE7-444F-9D79-55A24939B86D}" type="presOf" srcId="{AAAA9C80-D5F2-4A4A-93FA-83EA1278754B}" destId="{E7112C85-55E6-4618-9E0B-502C1CC2918A}" srcOrd="0" destOrd="2" presId="urn:microsoft.com/office/officeart/2008/layout/VerticalAccentList"/>
    <dgm:cxn modelId="{49210B45-EB54-4DD8-AA7E-58BF7302F15E}" srcId="{D02F489A-82A3-4ECB-9B3C-75A585E3FC1D}" destId="{157BFF76-43DB-47BA-822A-5A06B6E2FF1C}" srcOrd="0" destOrd="0" parTransId="{E70B6BC5-7C89-474B-9C09-32311657D3F3}" sibTransId="{2C703D58-CA49-47AC-8053-9ACDB62FF035}"/>
    <dgm:cxn modelId="{C5F06165-B071-4EBB-AB3A-4409A2E2BFC2}" type="presOf" srcId="{EDD95ED4-12AC-40AD-AE5F-548FF46E8D33}" destId="{E7112C85-55E6-4618-9E0B-502C1CC2918A}" srcOrd="0" destOrd="1" presId="urn:microsoft.com/office/officeart/2008/layout/VerticalAccentList"/>
    <dgm:cxn modelId="{E5A1ED72-4BE0-4520-8BA7-EFA820A5CE07}" srcId="{16A1354D-F36A-4E3F-A14A-06970D96A1C0}" destId="{EB9048B6-D0E9-4B7C-ADEE-15C40BD1A153}" srcOrd="2" destOrd="0" parTransId="{BC3194B4-16F1-4686-B1A7-D685139BABF5}" sibTransId="{FD4B0291-A1BA-4FE0-90E7-B8D5D9DC9C0F}"/>
    <dgm:cxn modelId="{F655AF38-3463-4230-98A1-2284548D9175}" srcId="{2016691C-4871-48A6-ADFA-15A85194A278}" destId="{BF29CD5F-75DB-49D9-A13F-E53BB65F62C1}" srcOrd="2" destOrd="0" parTransId="{D789A500-D221-409A-BE54-790EE070C031}" sibTransId="{8529FECF-8EB6-4E80-9FB8-8E76F5422792}"/>
    <dgm:cxn modelId="{7009CE8E-F9B3-400A-ACBB-1A9354D1E986}" type="presOf" srcId="{D02F489A-82A3-4ECB-9B3C-75A585E3FC1D}" destId="{6D6C3A10-BDE0-4A18-9215-CCBD9D167DA3}" srcOrd="0" destOrd="0" presId="urn:microsoft.com/office/officeart/2008/layout/VerticalAccentList"/>
    <dgm:cxn modelId="{99FC62D2-C437-4A01-9078-84021FE8D8AD}" type="presOf" srcId="{13462BE8-372E-49EE-ADDB-9524C78FF899}" destId="{9A330380-5149-453B-BE7F-F6ADB7EADDEF}" srcOrd="0" destOrd="2" presId="urn:microsoft.com/office/officeart/2008/layout/VerticalAccentList"/>
    <dgm:cxn modelId="{079DF846-BDCF-4718-B0A4-D76DEC100F22}" type="presOf" srcId="{E97F5AF7-D34D-429B-A09B-2DADD9A33653}" destId="{E7112C85-55E6-4618-9E0B-502C1CC2918A}" srcOrd="0" destOrd="3" presId="urn:microsoft.com/office/officeart/2008/layout/VerticalAccentList"/>
    <dgm:cxn modelId="{BF855BE8-E768-4F8A-A02C-E9DD1BC328F6}" type="presOf" srcId="{2016691C-4871-48A6-ADFA-15A85194A278}" destId="{9D68DDF9-89BD-42A4-B52C-7A2DA1EF67C6}" srcOrd="0" destOrd="0" presId="urn:microsoft.com/office/officeart/2008/layout/VerticalAccentList"/>
    <dgm:cxn modelId="{E75FD1B5-EBB4-4837-B135-E8E4F3847265}" type="presOf" srcId="{157BFF76-43DB-47BA-822A-5A06B6E2FF1C}" destId="{E7112C85-55E6-4618-9E0B-502C1CC2918A}" srcOrd="0" destOrd="0" presId="urn:microsoft.com/office/officeart/2008/layout/VerticalAccentList"/>
    <dgm:cxn modelId="{5AE94AAF-641B-4854-B8CD-1995AFBAC7B5}" type="presOf" srcId="{EB9048B6-D0E9-4B7C-ADEE-15C40BD1A153}" destId="{5AB82EE3-E432-401E-B155-B7F1B788479D}" srcOrd="0" destOrd="2" presId="urn:microsoft.com/office/officeart/2008/layout/VerticalAccentList"/>
    <dgm:cxn modelId="{1B8803BD-F0AC-4F9D-870B-225FF0764806}" type="presOf" srcId="{BF29CD5F-75DB-49D9-A13F-E53BB65F62C1}" destId="{4D39B7A1-D784-4F5A-B711-421E313775FD}" srcOrd="0" destOrd="0" presId="urn:microsoft.com/office/officeart/2008/layout/VerticalAccentList"/>
    <dgm:cxn modelId="{D476019B-3835-4FD2-8346-47BBFD035FA5}" srcId="{16A1354D-F36A-4E3F-A14A-06970D96A1C0}" destId="{24FB89B5-5C30-48C7-B37D-F2D4E7C1695F}" srcOrd="1" destOrd="0" parTransId="{8C52A263-04EA-4D93-AC80-9BDB8F4234F7}" sibTransId="{1E537C75-E549-4CBC-B6B7-8E12A0D4B808}"/>
    <dgm:cxn modelId="{06A513BA-9879-4755-9EEE-7F1709C0D9B0}" srcId="{2016691C-4871-48A6-ADFA-15A85194A278}" destId="{16A1354D-F36A-4E3F-A14A-06970D96A1C0}" srcOrd="0" destOrd="0" parTransId="{BA1513CB-DC5F-4AF1-B2C0-30E5D1EFDF30}" sibTransId="{18BD489D-0106-405D-87B1-EE5D3A29EDD4}"/>
    <dgm:cxn modelId="{75E4CD25-4ED4-48D5-953F-E86C98383BA7}" srcId="{BF29CD5F-75DB-49D9-A13F-E53BB65F62C1}" destId="{DCF594EF-DF33-48D9-A629-599C91575DBB}" srcOrd="0" destOrd="0" parTransId="{179D3EB5-0B01-46B9-8EA1-299C4B7E3F56}" sibTransId="{40212E61-B8E8-4122-A592-7FA6EAB76505}"/>
    <dgm:cxn modelId="{B781E1D9-B026-4BF4-B3C0-57BEAD7D4692}" srcId="{BF29CD5F-75DB-49D9-A13F-E53BB65F62C1}" destId="{13462BE8-372E-49EE-ADDB-9524C78FF899}" srcOrd="2" destOrd="0" parTransId="{E879B61D-CC3B-47EA-9579-318C05C33BD5}" sibTransId="{513A19C6-4BA2-4EDA-BDB9-626721671996}"/>
    <dgm:cxn modelId="{4AAE661F-8E77-43DF-9E7A-6B95875D637D}" srcId="{BF29CD5F-75DB-49D9-A13F-E53BB65F62C1}" destId="{7C747783-67F8-4125-BDBC-00737BD29736}" srcOrd="1" destOrd="0" parTransId="{53B1B4FE-82A7-4A0B-94AA-AC07F465F0BF}" sibTransId="{B5BE05F4-6E00-4CE5-B8F7-1CA593192E9A}"/>
    <dgm:cxn modelId="{E9CBCA4F-BF95-40EF-B4CA-81B1943B9E2E}" type="presOf" srcId="{16A1354D-F36A-4E3F-A14A-06970D96A1C0}" destId="{9E7935F3-FAB9-4F82-A1D9-AF2D2112E18E}" srcOrd="0" destOrd="0" presId="urn:microsoft.com/office/officeart/2008/layout/VerticalAccentList"/>
    <dgm:cxn modelId="{0B26F119-AA36-472A-A906-2D3333497EC7}" srcId="{2016691C-4871-48A6-ADFA-15A85194A278}" destId="{D02F489A-82A3-4ECB-9B3C-75A585E3FC1D}" srcOrd="1" destOrd="0" parTransId="{F9DA32EF-D38D-4BF7-AAC1-9550CED3BD15}" sibTransId="{4F5E9E04-A2C2-4452-99E2-95C92B94123C}"/>
    <dgm:cxn modelId="{5552CCD6-1366-4AE0-8CA4-0B50155A7E24}" type="presParOf" srcId="{9D68DDF9-89BD-42A4-B52C-7A2DA1EF67C6}" destId="{FC62A836-322F-4E5F-8D9A-AC015DDB2209}" srcOrd="0" destOrd="0" presId="urn:microsoft.com/office/officeart/2008/layout/VerticalAccentList"/>
    <dgm:cxn modelId="{F5E79A1C-49C9-4CBF-9840-762BD2D697F2}" type="presParOf" srcId="{FC62A836-322F-4E5F-8D9A-AC015DDB2209}" destId="{9E7935F3-FAB9-4F82-A1D9-AF2D2112E18E}" srcOrd="0" destOrd="0" presId="urn:microsoft.com/office/officeart/2008/layout/VerticalAccentList"/>
    <dgm:cxn modelId="{696EB38F-F66B-4AC9-8073-00CBB57FE0D4}" type="presParOf" srcId="{9D68DDF9-89BD-42A4-B52C-7A2DA1EF67C6}" destId="{2EBB451B-5076-453F-AED1-0FA0506FAE94}" srcOrd="1" destOrd="0" presId="urn:microsoft.com/office/officeart/2008/layout/VerticalAccentList"/>
    <dgm:cxn modelId="{C08B0D5B-1130-4208-BF3F-117178253FF7}" type="presParOf" srcId="{2EBB451B-5076-453F-AED1-0FA0506FAE94}" destId="{D0DE0C81-3106-43EB-8681-7AD59054E966}" srcOrd="0" destOrd="0" presId="urn:microsoft.com/office/officeart/2008/layout/VerticalAccentList"/>
    <dgm:cxn modelId="{6FD2257D-46CC-4494-8FBC-A16B5AF5CCF8}" type="presParOf" srcId="{2EBB451B-5076-453F-AED1-0FA0506FAE94}" destId="{F3CA551B-E29B-439F-BD7F-6EE15AE5E8FD}" srcOrd="1" destOrd="0" presId="urn:microsoft.com/office/officeart/2008/layout/VerticalAccentList"/>
    <dgm:cxn modelId="{70EB9630-18E0-476C-844D-C2C189C1B041}" type="presParOf" srcId="{2EBB451B-5076-453F-AED1-0FA0506FAE94}" destId="{AF7583FB-3BD7-4540-A5BE-FD4452ED7B73}" srcOrd="2" destOrd="0" presId="urn:microsoft.com/office/officeart/2008/layout/VerticalAccentList"/>
    <dgm:cxn modelId="{4DE8CF81-76B1-4D5F-81C4-1E6EFBB24096}" type="presParOf" srcId="{2EBB451B-5076-453F-AED1-0FA0506FAE94}" destId="{858D0E17-AC90-42EA-AD89-3EADB47EC245}" srcOrd="3" destOrd="0" presId="urn:microsoft.com/office/officeart/2008/layout/VerticalAccentList"/>
    <dgm:cxn modelId="{DD795A4F-1137-4A57-9AB3-F458687F8F3F}" type="presParOf" srcId="{2EBB451B-5076-453F-AED1-0FA0506FAE94}" destId="{86E955DF-6FA4-4BBA-BF5F-CA142C548C03}" srcOrd="4" destOrd="0" presId="urn:microsoft.com/office/officeart/2008/layout/VerticalAccentList"/>
    <dgm:cxn modelId="{39A1929D-FF93-4EC1-AF47-810267B36C14}" type="presParOf" srcId="{2EBB451B-5076-453F-AED1-0FA0506FAE94}" destId="{44386C52-0815-4C14-BE25-B05A30853D64}" srcOrd="5" destOrd="0" presId="urn:microsoft.com/office/officeart/2008/layout/VerticalAccentList"/>
    <dgm:cxn modelId="{B82C718B-A5E1-473C-BBB0-D4DC89738F96}" type="presParOf" srcId="{2EBB451B-5076-453F-AED1-0FA0506FAE94}" destId="{28C0889A-9E10-4ED0-8119-170C364AEF7F}" srcOrd="6" destOrd="0" presId="urn:microsoft.com/office/officeart/2008/layout/VerticalAccentList"/>
    <dgm:cxn modelId="{272E1238-BDBB-4BEC-BA52-1E790CC0DF50}" type="presParOf" srcId="{2EBB451B-5076-453F-AED1-0FA0506FAE94}" destId="{5AB82EE3-E432-401E-B155-B7F1B788479D}" srcOrd="7" destOrd="0" presId="urn:microsoft.com/office/officeart/2008/layout/VerticalAccentList"/>
    <dgm:cxn modelId="{36ADF942-2DC9-4CE0-802F-5E81F15A6CB5}" type="presParOf" srcId="{9D68DDF9-89BD-42A4-B52C-7A2DA1EF67C6}" destId="{31A60884-E3C4-4259-B7DC-1DB4B18D52DE}" srcOrd="2" destOrd="0" presId="urn:microsoft.com/office/officeart/2008/layout/VerticalAccentList"/>
    <dgm:cxn modelId="{1E7D7140-2568-4DF2-AD1E-EFE42B274797}" type="presParOf" srcId="{9D68DDF9-89BD-42A4-B52C-7A2DA1EF67C6}" destId="{4752D904-8473-427C-8BBF-9321F0A3FB8A}" srcOrd="3" destOrd="0" presId="urn:microsoft.com/office/officeart/2008/layout/VerticalAccentList"/>
    <dgm:cxn modelId="{CB3AB29F-1F8D-422D-9B1C-AF43047DEC32}" type="presParOf" srcId="{4752D904-8473-427C-8BBF-9321F0A3FB8A}" destId="{6D6C3A10-BDE0-4A18-9215-CCBD9D167DA3}" srcOrd="0" destOrd="0" presId="urn:microsoft.com/office/officeart/2008/layout/VerticalAccentList"/>
    <dgm:cxn modelId="{D1821100-31B4-4B01-9033-43D41CF0982C}" type="presParOf" srcId="{9D68DDF9-89BD-42A4-B52C-7A2DA1EF67C6}" destId="{2CDA9410-715D-45C2-93AA-8ADF4138B4B4}" srcOrd="4" destOrd="0" presId="urn:microsoft.com/office/officeart/2008/layout/VerticalAccentList"/>
    <dgm:cxn modelId="{ECD1A2FE-9651-4006-8F85-D19DB2D8BABF}" type="presParOf" srcId="{2CDA9410-715D-45C2-93AA-8ADF4138B4B4}" destId="{572772F7-28E9-4BB8-941C-7124D6BCBDCC}" srcOrd="0" destOrd="0" presId="urn:microsoft.com/office/officeart/2008/layout/VerticalAccentList"/>
    <dgm:cxn modelId="{EBD05E46-518B-4D61-B6AF-3B11555610E8}" type="presParOf" srcId="{2CDA9410-715D-45C2-93AA-8ADF4138B4B4}" destId="{9EBD080F-ABA9-4A54-852E-EBA294BE5687}" srcOrd="1" destOrd="0" presId="urn:microsoft.com/office/officeart/2008/layout/VerticalAccentList"/>
    <dgm:cxn modelId="{B6611313-2D40-4987-9BE6-6B869268EDF8}" type="presParOf" srcId="{2CDA9410-715D-45C2-93AA-8ADF4138B4B4}" destId="{3B70B750-B23C-4BF3-A095-FF67871E4643}" srcOrd="2" destOrd="0" presId="urn:microsoft.com/office/officeart/2008/layout/VerticalAccentList"/>
    <dgm:cxn modelId="{3E88FC3D-02A3-41D8-AC5B-616FB20CF06E}" type="presParOf" srcId="{2CDA9410-715D-45C2-93AA-8ADF4138B4B4}" destId="{9044577F-3E4E-4F93-B11C-9D94559E5178}" srcOrd="3" destOrd="0" presId="urn:microsoft.com/office/officeart/2008/layout/VerticalAccentList"/>
    <dgm:cxn modelId="{0C91030B-EDB2-4655-A3F3-E4A552088098}" type="presParOf" srcId="{2CDA9410-715D-45C2-93AA-8ADF4138B4B4}" destId="{F0C75900-BBAE-476B-AF03-A9725253D226}" srcOrd="4" destOrd="0" presId="urn:microsoft.com/office/officeart/2008/layout/VerticalAccentList"/>
    <dgm:cxn modelId="{1D731B16-C8BF-43B1-93B7-3FB640CDB780}" type="presParOf" srcId="{2CDA9410-715D-45C2-93AA-8ADF4138B4B4}" destId="{7B4799CD-74AE-4054-9207-7CC3EA44DCBB}" srcOrd="5" destOrd="0" presId="urn:microsoft.com/office/officeart/2008/layout/VerticalAccentList"/>
    <dgm:cxn modelId="{E451551F-2942-4F98-A143-A0978DF3A00F}" type="presParOf" srcId="{2CDA9410-715D-45C2-93AA-8ADF4138B4B4}" destId="{C21FEAC7-DD09-4BB6-805A-75C714533B03}" srcOrd="6" destOrd="0" presId="urn:microsoft.com/office/officeart/2008/layout/VerticalAccentList"/>
    <dgm:cxn modelId="{C9840BA4-94AB-442B-90CD-651F09E96F26}" type="presParOf" srcId="{2CDA9410-715D-45C2-93AA-8ADF4138B4B4}" destId="{E7112C85-55E6-4618-9E0B-502C1CC2918A}" srcOrd="7" destOrd="0" presId="urn:microsoft.com/office/officeart/2008/layout/VerticalAccentList"/>
    <dgm:cxn modelId="{8D4DC3B5-1C1E-4755-9E90-50F0C70117CE}" type="presParOf" srcId="{9D68DDF9-89BD-42A4-B52C-7A2DA1EF67C6}" destId="{38C97EF0-C5F8-4755-ADB5-895966C3C692}" srcOrd="5" destOrd="0" presId="urn:microsoft.com/office/officeart/2008/layout/VerticalAccentList"/>
    <dgm:cxn modelId="{9DB06EFC-9432-4AF2-8CEA-84C8226C6BF5}" type="presParOf" srcId="{9D68DDF9-89BD-42A4-B52C-7A2DA1EF67C6}" destId="{6B6E26FE-FDB2-4EDF-BD6F-E7BAED8D74C3}" srcOrd="6" destOrd="0" presId="urn:microsoft.com/office/officeart/2008/layout/VerticalAccentList"/>
    <dgm:cxn modelId="{777BBB8F-ECE8-45D4-B693-B1AD00773F52}" type="presParOf" srcId="{6B6E26FE-FDB2-4EDF-BD6F-E7BAED8D74C3}" destId="{4D39B7A1-D784-4F5A-B711-421E313775FD}" srcOrd="0" destOrd="0" presId="urn:microsoft.com/office/officeart/2008/layout/VerticalAccentList"/>
    <dgm:cxn modelId="{B3252B64-BC67-4325-89C3-17A5E2B82B8F}" type="presParOf" srcId="{9D68DDF9-89BD-42A4-B52C-7A2DA1EF67C6}" destId="{B31E82A4-82F8-4D51-ACC6-675D00FEE947}" srcOrd="7" destOrd="0" presId="urn:microsoft.com/office/officeart/2008/layout/VerticalAccentList"/>
    <dgm:cxn modelId="{7801D113-726C-40D1-9BFD-E7C8ED63CA39}" type="presParOf" srcId="{B31E82A4-82F8-4D51-ACC6-675D00FEE947}" destId="{BA0412F0-53FB-4FD2-A8EF-0A5C28850DB8}" srcOrd="0" destOrd="0" presId="urn:microsoft.com/office/officeart/2008/layout/VerticalAccentList"/>
    <dgm:cxn modelId="{6A67C76C-4464-46D3-B5C6-7CD8E8E16541}" type="presParOf" srcId="{B31E82A4-82F8-4D51-ACC6-675D00FEE947}" destId="{3905471B-802C-486D-A244-CA5AF0094FC3}" srcOrd="1" destOrd="0" presId="urn:microsoft.com/office/officeart/2008/layout/VerticalAccentList"/>
    <dgm:cxn modelId="{817ADC31-7480-4A52-90B3-F80E804894AA}" type="presParOf" srcId="{B31E82A4-82F8-4D51-ACC6-675D00FEE947}" destId="{E0572D8E-92D3-48C9-97C7-2E0F66560AEE}" srcOrd="2" destOrd="0" presId="urn:microsoft.com/office/officeart/2008/layout/VerticalAccentList"/>
    <dgm:cxn modelId="{18804DA8-DCD6-41ED-85D9-32CCA2A56AA6}" type="presParOf" srcId="{B31E82A4-82F8-4D51-ACC6-675D00FEE947}" destId="{8BCF8B11-B71E-4987-95F3-10C35B0B0DBA}" srcOrd="3" destOrd="0" presId="urn:microsoft.com/office/officeart/2008/layout/VerticalAccentList"/>
    <dgm:cxn modelId="{550119C6-7C0E-4A9E-9AFB-B47F62096E61}" type="presParOf" srcId="{B31E82A4-82F8-4D51-ACC6-675D00FEE947}" destId="{23E5BB27-7C4C-4189-A8C8-D4D0A12A314D}" srcOrd="4" destOrd="0" presId="urn:microsoft.com/office/officeart/2008/layout/VerticalAccentList"/>
    <dgm:cxn modelId="{9DCF32FD-10D2-4D18-92B3-6CBC010EBF67}" type="presParOf" srcId="{B31E82A4-82F8-4D51-ACC6-675D00FEE947}" destId="{965CE7FD-F483-4CF0-9B1A-91AC0069C8AC}" srcOrd="5" destOrd="0" presId="urn:microsoft.com/office/officeart/2008/layout/VerticalAccentList"/>
    <dgm:cxn modelId="{168E72EE-6C5F-46C3-B286-2E07E8FE18EA}" type="presParOf" srcId="{B31E82A4-82F8-4D51-ACC6-675D00FEE947}" destId="{66D434B6-652F-4C45-B199-0C446D7074C4}" srcOrd="6" destOrd="0" presId="urn:microsoft.com/office/officeart/2008/layout/VerticalAccentList"/>
    <dgm:cxn modelId="{B0179952-9214-4641-846B-165A3BD458F6}" type="presParOf" srcId="{B31E82A4-82F8-4D51-ACC6-675D00FEE947}" destId="{9A330380-5149-453B-BE7F-F6ADB7EADDEF}"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3983E8-A5D3-446C-BE1D-B52AA7C2A1F5}" type="doc">
      <dgm:prSet loTypeId="urn:microsoft.com/office/officeart/2005/8/layout/hProcess9" loCatId="process" qsTypeId="urn:microsoft.com/office/officeart/2005/8/quickstyle/simple1" qsCatId="simple" csTypeId="urn:microsoft.com/office/officeart/2005/8/colors/colorful2" csCatId="colorful" phldr="1"/>
      <dgm:spPr/>
    </dgm:pt>
    <dgm:pt modelId="{87143524-5AE9-4F1D-A6F0-716C91F219A5}">
      <dgm:prSet phldrT="[Text]"/>
      <dgm:spPr/>
      <dgm:t>
        <a:bodyPr/>
        <a:lstStyle/>
        <a:p>
          <a:r>
            <a:rPr lang="en-GB" dirty="0" smtClean="0"/>
            <a:t>Attention and retention</a:t>
          </a:r>
          <a:endParaRPr lang="en-GB" dirty="0"/>
        </a:p>
      </dgm:t>
    </dgm:pt>
    <dgm:pt modelId="{FE9F5A1A-09BA-424A-A4DE-8E0EE5C6CDDB}" type="parTrans" cxnId="{A8D0C2B0-D0E0-412E-95D2-DD25F2A700B9}">
      <dgm:prSet/>
      <dgm:spPr/>
      <dgm:t>
        <a:bodyPr/>
        <a:lstStyle/>
        <a:p>
          <a:endParaRPr lang="en-GB"/>
        </a:p>
      </dgm:t>
    </dgm:pt>
    <dgm:pt modelId="{543C71AA-CA17-4C27-8A45-610E96C020C8}" type="sibTrans" cxnId="{A8D0C2B0-D0E0-412E-95D2-DD25F2A700B9}">
      <dgm:prSet/>
      <dgm:spPr/>
      <dgm:t>
        <a:bodyPr/>
        <a:lstStyle/>
        <a:p>
          <a:endParaRPr lang="en-GB"/>
        </a:p>
      </dgm:t>
    </dgm:pt>
    <dgm:pt modelId="{E4AFFCD4-5AD3-4533-8B33-53822A6FC248}">
      <dgm:prSet phldrT="[Text]"/>
      <dgm:spPr/>
      <dgm:t>
        <a:bodyPr/>
        <a:lstStyle/>
        <a:p>
          <a:r>
            <a:rPr lang="en-GB" dirty="0" smtClean="0"/>
            <a:t>Production </a:t>
          </a:r>
          <a:endParaRPr lang="en-GB" dirty="0"/>
        </a:p>
      </dgm:t>
    </dgm:pt>
    <dgm:pt modelId="{1406A872-7608-42FD-B83F-8B5B6161C5D5}" type="parTrans" cxnId="{575B44A7-6F37-472F-92D2-ADE5EDAF53B5}">
      <dgm:prSet/>
      <dgm:spPr/>
      <dgm:t>
        <a:bodyPr/>
        <a:lstStyle/>
        <a:p>
          <a:endParaRPr lang="en-GB"/>
        </a:p>
      </dgm:t>
    </dgm:pt>
    <dgm:pt modelId="{FCA5FD49-94D0-48AF-9C31-3C70D83F87BD}" type="sibTrans" cxnId="{575B44A7-6F37-472F-92D2-ADE5EDAF53B5}">
      <dgm:prSet/>
      <dgm:spPr/>
      <dgm:t>
        <a:bodyPr/>
        <a:lstStyle/>
        <a:p>
          <a:endParaRPr lang="en-GB"/>
        </a:p>
      </dgm:t>
    </dgm:pt>
    <dgm:pt modelId="{43CD49C9-5A98-4516-AFCF-8BB3635B04D4}">
      <dgm:prSet phldrT="[Text]"/>
      <dgm:spPr/>
      <dgm:t>
        <a:bodyPr/>
        <a:lstStyle/>
        <a:p>
          <a:r>
            <a:rPr lang="en-GB" dirty="0" smtClean="0"/>
            <a:t>Motivation- inhibit or facilitate</a:t>
          </a:r>
          <a:endParaRPr lang="en-GB" dirty="0"/>
        </a:p>
      </dgm:t>
    </dgm:pt>
    <dgm:pt modelId="{5B0FFC3A-7219-4352-9F4A-ADD91BB04019}" type="parTrans" cxnId="{9214792E-9E52-48B3-A504-A13AC470865E}">
      <dgm:prSet/>
      <dgm:spPr/>
      <dgm:t>
        <a:bodyPr/>
        <a:lstStyle/>
        <a:p>
          <a:endParaRPr lang="en-GB"/>
        </a:p>
      </dgm:t>
    </dgm:pt>
    <dgm:pt modelId="{AB112468-FB1E-47E6-B77F-AFB77FA9BF11}" type="sibTrans" cxnId="{9214792E-9E52-48B3-A504-A13AC470865E}">
      <dgm:prSet/>
      <dgm:spPr/>
      <dgm:t>
        <a:bodyPr/>
        <a:lstStyle/>
        <a:p>
          <a:endParaRPr lang="en-GB"/>
        </a:p>
      </dgm:t>
    </dgm:pt>
    <dgm:pt modelId="{E328B0FD-9712-487E-8D19-C3B5DBB0D919}" type="pres">
      <dgm:prSet presAssocID="{0E3983E8-A5D3-446C-BE1D-B52AA7C2A1F5}" presName="CompostProcess" presStyleCnt="0">
        <dgm:presLayoutVars>
          <dgm:dir/>
          <dgm:resizeHandles val="exact"/>
        </dgm:presLayoutVars>
      </dgm:prSet>
      <dgm:spPr/>
    </dgm:pt>
    <dgm:pt modelId="{FD99DFF3-95CC-487C-A28F-D3418C40C1A7}" type="pres">
      <dgm:prSet presAssocID="{0E3983E8-A5D3-446C-BE1D-B52AA7C2A1F5}" presName="arrow" presStyleLbl="bgShp" presStyleIdx="0" presStyleCnt="1"/>
      <dgm:spPr/>
    </dgm:pt>
    <dgm:pt modelId="{EB50638D-5A46-4F36-B51D-6D50E83EF7BB}" type="pres">
      <dgm:prSet presAssocID="{0E3983E8-A5D3-446C-BE1D-B52AA7C2A1F5}" presName="linearProcess" presStyleCnt="0"/>
      <dgm:spPr/>
    </dgm:pt>
    <dgm:pt modelId="{9CFA125B-3596-4335-B98C-47497D3CA2F9}" type="pres">
      <dgm:prSet presAssocID="{87143524-5AE9-4F1D-A6F0-716C91F219A5}" presName="textNode" presStyleLbl="node1" presStyleIdx="0" presStyleCnt="3">
        <dgm:presLayoutVars>
          <dgm:bulletEnabled val="1"/>
        </dgm:presLayoutVars>
      </dgm:prSet>
      <dgm:spPr/>
      <dgm:t>
        <a:bodyPr/>
        <a:lstStyle/>
        <a:p>
          <a:endParaRPr lang="en-GB"/>
        </a:p>
      </dgm:t>
    </dgm:pt>
    <dgm:pt modelId="{DEAA540E-93F2-472A-8837-C306F5C77E94}" type="pres">
      <dgm:prSet presAssocID="{543C71AA-CA17-4C27-8A45-610E96C020C8}" presName="sibTrans" presStyleCnt="0"/>
      <dgm:spPr/>
    </dgm:pt>
    <dgm:pt modelId="{915493FA-A234-469A-93EB-95C56C0CF598}" type="pres">
      <dgm:prSet presAssocID="{E4AFFCD4-5AD3-4533-8B33-53822A6FC248}" presName="textNode" presStyleLbl="node1" presStyleIdx="1" presStyleCnt="3">
        <dgm:presLayoutVars>
          <dgm:bulletEnabled val="1"/>
        </dgm:presLayoutVars>
      </dgm:prSet>
      <dgm:spPr/>
      <dgm:t>
        <a:bodyPr/>
        <a:lstStyle/>
        <a:p>
          <a:endParaRPr lang="en-GB"/>
        </a:p>
      </dgm:t>
    </dgm:pt>
    <dgm:pt modelId="{F2D08C3B-BE67-4E99-8B93-53BAFEE869AB}" type="pres">
      <dgm:prSet presAssocID="{FCA5FD49-94D0-48AF-9C31-3C70D83F87BD}" presName="sibTrans" presStyleCnt="0"/>
      <dgm:spPr/>
    </dgm:pt>
    <dgm:pt modelId="{3A565121-6527-47AF-9310-4DC941E654AF}" type="pres">
      <dgm:prSet presAssocID="{43CD49C9-5A98-4516-AFCF-8BB3635B04D4}" presName="textNode" presStyleLbl="node1" presStyleIdx="2" presStyleCnt="3">
        <dgm:presLayoutVars>
          <dgm:bulletEnabled val="1"/>
        </dgm:presLayoutVars>
      </dgm:prSet>
      <dgm:spPr/>
      <dgm:t>
        <a:bodyPr/>
        <a:lstStyle/>
        <a:p>
          <a:endParaRPr lang="en-GB"/>
        </a:p>
      </dgm:t>
    </dgm:pt>
  </dgm:ptLst>
  <dgm:cxnLst>
    <dgm:cxn modelId="{F200EE9D-1441-4F22-A98E-511FDDFDD8D7}" type="presOf" srcId="{E4AFFCD4-5AD3-4533-8B33-53822A6FC248}" destId="{915493FA-A234-469A-93EB-95C56C0CF598}" srcOrd="0" destOrd="0" presId="urn:microsoft.com/office/officeart/2005/8/layout/hProcess9"/>
    <dgm:cxn modelId="{10361CA2-064C-4761-BC0C-D404D8ED738B}" type="presOf" srcId="{87143524-5AE9-4F1D-A6F0-716C91F219A5}" destId="{9CFA125B-3596-4335-B98C-47497D3CA2F9}" srcOrd="0" destOrd="0" presId="urn:microsoft.com/office/officeart/2005/8/layout/hProcess9"/>
    <dgm:cxn modelId="{AE1F22DC-FF6D-44EF-9AB1-BC786A999A7E}" type="presOf" srcId="{0E3983E8-A5D3-446C-BE1D-B52AA7C2A1F5}" destId="{E328B0FD-9712-487E-8D19-C3B5DBB0D919}" srcOrd="0" destOrd="0" presId="urn:microsoft.com/office/officeart/2005/8/layout/hProcess9"/>
    <dgm:cxn modelId="{575B44A7-6F37-472F-92D2-ADE5EDAF53B5}" srcId="{0E3983E8-A5D3-446C-BE1D-B52AA7C2A1F5}" destId="{E4AFFCD4-5AD3-4533-8B33-53822A6FC248}" srcOrd="1" destOrd="0" parTransId="{1406A872-7608-42FD-B83F-8B5B6161C5D5}" sibTransId="{FCA5FD49-94D0-48AF-9C31-3C70D83F87BD}"/>
    <dgm:cxn modelId="{A3557A38-EE6C-4477-99A6-A03DFF0650C2}" type="presOf" srcId="{43CD49C9-5A98-4516-AFCF-8BB3635B04D4}" destId="{3A565121-6527-47AF-9310-4DC941E654AF}" srcOrd="0" destOrd="0" presId="urn:microsoft.com/office/officeart/2005/8/layout/hProcess9"/>
    <dgm:cxn modelId="{9214792E-9E52-48B3-A504-A13AC470865E}" srcId="{0E3983E8-A5D3-446C-BE1D-B52AA7C2A1F5}" destId="{43CD49C9-5A98-4516-AFCF-8BB3635B04D4}" srcOrd="2" destOrd="0" parTransId="{5B0FFC3A-7219-4352-9F4A-ADD91BB04019}" sibTransId="{AB112468-FB1E-47E6-B77F-AFB77FA9BF11}"/>
    <dgm:cxn modelId="{A8D0C2B0-D0E0-412E-95D2-DD25F2A700B9}" srcId="{0E3983E8-A5D3-446C-BE1D-B52AA7C2A1F5}" destId="{87143524-5AE9-4F1D-A6F0-716C91F219A5}" srcOrd="0" destOrd="0" parTransId="{FE9F5A1A-09BA-424A-A4DE-8E0EE5C6CDDB}" sibTransId="{543C71AA-CA17-4C27-8A45-610E96C020C8}"/>
    <dgm:cxn modelId="{75977888-28B4-4945-ACB7-9AF7EB215D93}" type="presParOf" srcId="{E328B0FD-9712-487E-8D19-C3B5DBB0D919}" destId="{FD99DFF3-95CC-487C-A28F-D3418C40C1A7}" srcOrd="0" destOrd="0" presId="urn:microsoft.com/office/officeart/2005/8/layout/hProcess9"/>
    <dgm:cxn modelId="{8971C8E2-0E50-442C-A6BC-A9B79A34C375}" type="presParOf" srcId="{E328B0FD-9712-487E-8D19-C3B5DBB0D919}" destId="{EB50638D-5A46-4F36-B51D-6D50E83EF7BB}" srcOrd="1" destOrd="0" presId="urn:microsoft.com/office/officeart/2005/8/layout/hProcess9"/>
    <dgm:cxn modelId="{3CB7B4AC-2FA7-4CC3-9E30-0C82AE7A8B1D}" type="presParOf" srcId="{EB50638D-5A46-4F36-B51D-6D50E83EF7BB}" destId="{9CFA125B-3596-4335-B98C-47497D3CA2F9}" srcOrd="0" destOrd="0" presId="urn:microsoft.com/office/officeart/2005/8/layout/hProcess9"/>
    <dgm:cxn modelId="{F2CE9A91-221D-45F1-B5F8-84745DA2A127}" type="presParOf" srcId="{EB50638D-5A46-4F36-B51D-6D50E83EF7BB}" destId="{DEAA540E-93F2-472A-8837-C306F5C77E94}" srcOrd="1" destOrd="0" presId="urn:microsoft.com/office/officeart/2005/8/layout/hProcess9"/>
    <dgm:cxn modelId="{F1A9C0E4-83B6-4D88-8D5D-9DE923903CA8}" type="presParOf" srcId="{EB50638D-5A46-4F36-B51D-6D50E83EF7BB}" destId="{915493FA-A234-469A-93EB-95C56C0CF598}" srcOrd="2" destOrd="0" presId="urn:microsoft.com/office/officeart/2005/8/layout/hProcess9"/>
    <dgm:cxn modelId="{B8DC50CA-E22B-4501-A77B-4CF19ABE1C49}" type="presParOf" srcId="{EB50638D-5A46-4F36-B51D-6D50E83EF7BB}" destId="{F2D08C3B-BE67-4E99-8B93-53BAFEE869AB}" srcOrd="3" destOrd="0" presId="urn:microsoft.com/office/officeart/2005/8/layout/hProcess9"/>
    <dgm:cxn modelId="{588CEF4C-41FF-4C81-B580-D3564117EF19}" type="presParOf" srcId="{EB50638D-5A46-4F36-B51D-6D50E83EF7BB}" destId="{3A565121-6527-47AF-9310-4DC941E654AF}"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05921A-670C-49CF-AF58-28BE57B65ADF}">
      <dsp:nvSpPr>
        <dsp:cNvPr id="0" name=""/>
        <dsp:cNvSpPr/>
      </dsp:nvSpPr>
      <dsp:spPr>
        <a:xfrm rot="5400000">
          <a:off x="-331382" y="335626"/>
          <a:ext cx="2209218" cy="1546452"/>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05" tIns="27305" rIns="27305" bIns="27305" numCol="1" spcCol="1270" anchor="ctr" anchorCtr="0">
          <a:noAutofit/>
        </a:bodyPr>
        <a:lstStyle/>
        <a:p>
          <a:pPr lvl="0" algn="ctr" defTabSz="1911350">
            <a:lnSpc>
              <a:spcPct val="90000"/>
            </a:lnSpc>
            <a:spcBef>
              <a:spcPct val="0"/>
            </a:spcBef>
            <a:spcAft>
              <a:spcPct val="35000"/>
            </a:spcAft>
          </a:pPr>
          <a:endParaRPr lang="en-GB" sz="4300" kern="1200" dirty="0"/>
        </a:p>
      </dsp:txBody>
      <dsp:txXfrm rot="-5400000">
        <a:off x="1" y="777469"/>
        <a:ext cx="1546452" cy="662766"/>
      </dsp:txXfrm>
    </dsp:sp>
    <dsp:sp modelId="{9F5CAA98-E503-4DFD-A616-F5250E7184DA}">
      <dsp:nvSpPr>
        <dsp:cNvPr id="0" name=""/>
        <dsp:cNvSpPr/>
      </dsp:nvSpPr>
      <dsp:spPr>
        <a:xfrm rot="5400000">
          <a:off x="5103793" y="-3553096"/>
          <a:ext cx="1435991" cy="8550673"/>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accent1">
                  <a:lumMod val="50000"/>
                </a:schemeClr>
              </a:solidFill>
            </a:rPr>
            <a:t>Much concern still focuses on TV as a source of negative effects, because it remains </a:t>
          </a:r>
          <a:r>
            <a:rPr lang="en-GB" sz="1700" kern="1200" dirty="0" smtClean="0">
              <a:solidFill>
                <a:schemeClr val="accent1">
                  <a:lumMod val="50000"/>
                </a:schemeClr>
              </a:solidFill>
            </a:rPr>
            <a:t>the single </a:t>
          </a:r>
          <a:r>
            <a:rPr lang="en-GB" sz="1700" kern="1200" dirty="0" smtClean="0">
              <a:solidFill>
                <a:schemeClr val="accent1">
                  <a:lumMod val="50000"/>
                </a:schemeClr>
              </a:solidFill>
            </a:rPr>
            <a:t>most </a:t>
          </a:r>
          <a:r>
            <a:rPr lang="en-GB" sz="1700" kern="1200" dirty="0" smtClean="0">
              <a:solidFill>
                <a:schemeClr val="accent1">
                  <a:lumMod val="50000"/>
                </a:schemeClr>
              </a:solidFill>
            </a:rPr>
            <a:t>used </a:t>
          </a:r>
          <a:r>
            <a:rPr lang="en-GB" sz="1700" kern="1200" dirty="0" smtClean="0">
              <a:solidFill>
                <a:schemeClr val="accent1">
                  <a:lumMod val="50000"/>
                </a:schemeClr>
              </a:solidFill>
            </a:rPr>
            <a:t>medium (</a:t>
          </a:r>
          <a:r>
            <a:rPr lang="en-GB" sz="1700" kern="1200" dirty="0" err="1" smtClean="0">
              <a:solidFill>
                <a:schemeClr val="accent1">
                  <a:lumMod val="50000"/>
                </a:schemeClr>
              </a:solidFill>
            </a:rPr>
            <a:t>Rideout</a:t>
          </a:r>
          <a:r>
            <a:rPr lang="en-GB" sz="1700" kern="1200" dirty="0" smtClean="0">
              <a:solidFill>
                <a:schemeClr val="accent1">
                  <a:lumMod val="50000"/>
                </a:schemeClr>
              </a:solidFill>
            </a:rPr>
            <a:t>, </a:t>
          </a:r>
          <a:r>
            <a:rPr lang="en-GB" sz="1700" kern="1200" dirty="0" err="1" smtClean="0">
              <a:solidFill>
                <a:schemeClr val="accent1">
                  <a:lumMod val="50000"/>
                </a:schemeClr>
              </a:solidFill>
            </a:rPr>
            <a:t>Foehr</a:t>
          </a:r>
          <a:r>
            <a:rPr lang="en-GB" sz="1700" kern="1200" dirty="0" smtClean="0">
              <a:solidFill>
                <a:schemeClr val="accent1">
                  <a:lumMod val="50000"/>
                </a:schemeClr>
              </a:solidFill>
            </a:rPr>
            <a:t>, &amp; Roberts, 2010; </a:t>
          </a:r>
          <a:r>
            <a:rPr lang="en-GB" sz="1700" kern="1200" dirty="0" err="1" smtClean="0">
              <a:solidFill>
                <a:schemeClr val="accent1">
                  <a:lumMod val="50000"/>
                </a:schemeClr>
              </a:solidFill>
            </a:rPr>
            <a:t>Strasburger</a:t>
          </a:r>
          <a:r>
            <a:rPr lang="en-GB" sz="1700" kern="1200" dirty="0" smtClean="0">
              <a:solidFill>
                <a:schemeClr val="accent1">
                  <a:lumMod val="50000"/>
                </a:schemeClr>
              </a:solidFill>
            </a:rPr>
            <a:t>, 2004). </a:t>
          </a:r>
          <a:endParaRPr lang="en-GB" sz="1700" kern="1200" dirty="0">
            <a:solidFill>
              <a:schemeClr val="accent1">
                <a:lumMod val="50000"/>
              </a:schemeClr>
            </a:solidFill>
          </a:endParaRPr>
        </a:p>
      </dsp:txBody>
      <dsp:txXfrm rot="-5400000">
        <a:off x="1546453" y="74343"/>
        <a:ext cx="8480574" cy="1295793"/>
      </dsp:txXfrm>
    </dsp:sp>
    <dsp:sp modelId="{18E0AB9E-3565-4D7D-B575-DE1B06AE5B00}">
      <dsp:nvSpPr>
        <dsp:cNvPr id="0" name=""/>
        <dsp:cNvSpPr/>
      </dsp:nvSpPr>
      <dsp:spPr>
        <a:xfrm rot="5400000">
          <a:off x="-331382" y="2355735"/>
          <a:ext cx="2209218" cy="1546452"/>
        </a:xfrm>
        <a:prstGeom prst="chevron">
          <a:avLst/>
        </a:prstGeom>
        <a:solidFill>
          <a:schemeClr val="accent2">
            <a:hueOff val="-2187096"/>
            <a:satOff val="-4210"/>
            <a:lumOff val="294"/>
            <a:alphaOff val="0"/>
          </a:schemeClr>
        </a:solidFill>
        <a:ln w="15875" cap="flat" cmpd="sng" algn="ctr">
          <a:solidFill>
            <a:schemeClr val="accent2">
              <a:hueOff val="-2187096"/>
              <a:satOff val="-4210"/>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05" tIns="27305" rIns="27305" bIns="27305" numCol="1" spcCol="1270" anchor="ctr" anchorCtr="0">
          <a:noAutofit/>
        </a:bodyPr>
        <a:lstStyle/>
        <a:p>
          <a:pPr lvl="0" algn="ctr" defTabSz="1911350">
            <a:lnSpc>
              <a:spcPct val="90000"/>
            </a:lnSpc>
            <a:spcBef>
              <a:spcPct val="0"/>
            </a:spcBef>
            <a:spcAft>
              <a:spcPct val="35000"/>
            </a:spcAft>
          </a:pPr>
          <a:endParaRPr lang="en-GB" sz="4300" kern="1200" dirty="0"/>
        </a:p>
      </dsp:txBody>
      <dsp:txXfrm rot="-5400000">
        <a:off x="1" y="2797578"/>
        <a:ext cx="1546452" cy="662766"/>
      </dsp:txXfrm>
    </dsp:sp>
    <dsp:sp modelId="{240BEE8B-5A09-4F23-9F5C-B97F1795F2C8}">
      <dsp:nvSpPr>
        <dsp:cNvPr id="0" name=""/>
        <dsp:cNvSpPr/>
      </dsp:nvSpPr>
      <dsp:spPr>
        <a:xfrm rot="5400000">
          <a:off x="5103793" y="-1532987"/>
          <a:ext cx="1435991" cy="8550673"/>
        </a:xfrm>
        <a:prstGeom prst="round2SameRect">
          <a:avLst/>
        </a:prstGeom>
        <a:solidFill>
          <a:schemeClr val="lt1">
            <a:alpha val="90000"/>
            <a:hueOff val="0"/>
            <a:satOff val="0"/>
            <a:lumOff val="0"/>
            <a:alphaOff val="0"/>
          </a:schemeClr>
        </a:solidFill>
        <a:ln w="15875" cap="flat" cmpd="sng" algn="ctr">
          <a:solidFill>
            <a:schemeClr val="accent2">
              <a:hueOff val="-2187096"/>
              <a:satOff val="-4210"/>
              <a:lumOff val="2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accent1">
                  <a:lumMod val="50000"/>
                </a:schemeClr>
              </a:solidFill>
            </a:rPr>
            <a:t>During the teenage years, the increased use of other media, especially social networking sites, mobile media such as smartphones and tablets, popular music, video games and magazines, means that adolescents are exposed to a greater range of messages about adult behaviours. </a:t>
          </a:r>
          <a:endParaRPr lang="en-GB" sz="1700" kern="1200" dirty="0">
            <a:solidFill>
              <a:schemeClr val="accent1">
                <a:lumMod val="50000"/>
              </a:schemeClr>
            </a:solidFill>
          </a:endParaRPr>
        </a:p>
      </dsp:txBody>
      <dsp:txXfrm rot="-5400000">
        <a:off x="1546453" y="2094452"/>
        <a:ext cx="8480574" cy="1295793"/>
      </dsp:txXfrm>
    </dsp:sp>
    <dsp:sp modelId="{CBACFD1C-4424-4E61-A1FF-51E9C97F85FE}">
      <dsp:nvSpPr>
        <dsp:cNvPr id="0" name=""/>
        <dsp:cNvSpPr/>
      </dsp:nvSpPr>
      <dsp:spPr>
        <a:xfrm rot="5400000">
          <a:off x="-331382" y="4375844"/>
          <a:ext cx="2209218" cy="1546452"/>
        </a:xfrm>
        <a:prstGeom prst="chevron">
          <a:avLst/>
        </a:prstGeom>
        <a:solidFill>
          <a:schemeClr val="accent2">
            <a:hueOff val="-4374192"/>
            <a:satOff val="-8420"/>
            <a:lumOff val="588"/>
            <a:alphaOff val="0"/>
          </a:schemeClr>
        </a:solidFill>
        <a:ln w="15875" cap="flat" cmpd="sng" algn="ctr">
          <a:solidFill>
            <a:schemeClr val="accent2">
              <a:hueOff val="-4374192"/>
              <a:satOff val="-8420"/>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05" tIns="27305" rIns="27305" bIns="27305" numCol="1" spcCol="1270" anchor="ctr" anchorCtr="0">
          <a:noAutofit/>
        </a:bodyPr>
        <a:lstStyle/>
        <a:p>
          <a:pPr lvl="0" algn="ctr" defTabSz="1911350">
            <a:lnSpc>
              <a:spcPct val="90000"/>
            </a:lnSpc>
            <a:spcBef>
              <a:spcPct val="0"/>
            </a:spcBef>
            <a:spcAft>
              <a:spcPct val="35000"/>
            </a:spcAft>
          </a:pPr>
          <a:endParaRPr lang="en-GB" sz="4300" kern="1200" dirty="0"/>
        </a:p>
      </dsp:txBody>
      <dsp:txXfrm rot="-5400000">
        <a:off x="1" y="4817687"/>
        <a:ext cx="1546452" cy="662766"/>
      </dsp:txXfrm>
    </dsp:sp>
    <dsp:sp modelId="{4F628229-FB45-4AE9-842C-3AEF9AE3DCA7}">
      <dsp:nvSpPr>
        <dsp:cNvPr id="0" name=""/>
        <dsp:cNvSpPr/>
      </dsp:nvSpPr>
      <dsp:spPr>
        <a:xfrm rot="5400000">
          <a:off x="5103793" y="487120"/>
          <a:ext cx="1435991" cy="8550673"/>
        </a:xfrm>
        <a:prstGeom prst="round2SameRect">
          <a:avLst/>
        </a:prstGeom>
        <a:solidFill>
          <a:schemeClr val="lt1">
            <a:alpha val="90000"/>
            <a:hueOff val="0"/>
            <a:satOff val="0"/>
            <a:lumOff val="0"/>
            <a:alphaOff val="0"/>
          </a:schemeClr>
        </a:solidFill>
        <a:ln w="15875" cap="flat" cmpd="sng" algn="ctr">
          <a:solidFill>
            <a:schemeClr val="accent2">
              <a:hueOff val="-4374192"/>
              <a:satOff val="-8420"/>
              <a:lumOff val="5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accent1">
                  <a:lumMod val="50000"/>
                </a:schemeClr>
              </a:solidFill>
            </a:rPr>
            <a:t>Between 2005 and 2010, overall media use among 8 to 18 year-olds rose more than an hour per day to over 7½ hours. </a:t>
          </a:r>
          <a:endParaRPr lang="en-GB" sz="1700" kern="1200" dirty="0">
            <a:solidFill>
              <a:schemeClr val="accent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accent1">
                  <a:lumMod val="50000"/>
                </a:schemeClr>
              </a:solidFill>
            </a:rPr>
            <a:t>When factoring in the amount of time multitasking with multiple forms of media, they average nearly 10 hours and 45 minutes per day of media exposure (</a:t>
          </a:r>
          <a:r>
            <a:rPr lang="en-GB" sz="1700" kern="1200" dirty="0" err="1" smtClean="0">
              <a:solidFill>
                <a:schemeClr val="accent1">
                  <a:lumMod val="50000"/>
                </a:schemeClr>
              </a:solidFill>
            </a:rPr>
            <a:t>Rideout</a:t>
          </a:r>
          <a:r>
            <a:rPr lang="en-GB" sz="1700" kern="1200" dirty="0" smtClean="0">
              <a:solidFill>
                <a:schemeClr val="accent1">
                  <a:lumMod val="50000"/>
                </a:schemeClr>
              </a:solidFill>
            </a:rPr>
            <a:t> et al., 2010).</a:t>
          </a:r>
          <a:endParaRPr lang="en-GB" sz="1700" kern="1200" dirty="0">
            <a:solidFill>
              <a:schemeClr val="accent1">
                <a:lumMod val="50000"/>
              </a:schemeClr>
            </a:solidFill>
          </a:endParaRPr>
        </a:p>
      </dsp:txBody>
      <dsp:txXfrm rot="-5400000">
        <a:off x="1546453" y="4114560"/>
        <a:ext cx="8480574" cy="12957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7935F3-FAB9-4F82-A1D9-AF2D2112E18E}">
      <dsp:nvSpPr>
        <dsp:cNvPr id="0" name=""/>
        <dsp:cNvSpPr/>
      </dsp:nvSpPr>
      <dsp:spPr>
        <a:xfrm>
          <a:off x="2320892" y="3402"/>
          <a:ext cx="5963128" cy="542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b" anchorCtr="0">
          <a:noAutofit/>
        </a:bodyPr>
        <a:lstStyle/>
        <a:p>
          <a:pPr lvl="0" algn="l" defTabSz="1111250">
            <a:lnSpc>
              <a:spcPct val="90000"/>
            </a:lnSpc>
            <a:spcBef>
              <a:spcPct val="0"/>
            </a:spcBef>
            <a:spcAft>
              <a:spcPct val="35000"/>
            </a:spcAft>
          </a:pPr>
          <a:endParaRPr lang="en-GB" sz="2500" kern="1200" dirty="0"/>
        </a:p>
      </dsp:txBody>
      <dsp:txXfrm>
        <a:off x="2320892" y="3402"/>
        <a:ext cx="5963128" cy="542102"/>
      </dsp:txXfrm>
    </dsp:sp>
    <dsp:sp modelId="{D0DE0C81-3106-43EB-8681-7AD59054E966}">
      <dsp:nvSpPr>
        <dsp:cNvPr id="0" name=""/>
        <dsp:cNvSpPr/>
      </dsp:nvSpPr>
      <dsp:spPr>
        <a:xfrm>
          <a:off x="2320892" y="545505"/>
          <a:ext cx="1395371" cy="1104282"/>
        </a:xfrm>
        <a:prstGeom prst="chevron">
          <a:avLst>
            <a:gd name="adj" fmla="val 706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CA551B-E29B-439F-BD7F-6EE15AE5E8FD}">
      <dsp:nvSpPr>
        <dsp:cNvPr id="0" name=""/>
        <dsp:cNvSpPr/>
      </dsp:nvSpPr>
      <dsp:spPr>
        <a:xfrm>
          <a:off x="3159043" y="545505"/>
          <a:ext cx="1395371" cy="1104282"/>
        </a:xfrm>
        <a:prstGeom prst="chevron">
          <a:avLst>
            <a:gd name="adj" fmla="val 7061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7583FB-3BD7-4540-A5BE-FD4452ED7B73}">
      <dsp:nvSpPr>
        <dsp:cNvPr id="0" name=""/>
        <dsp:cNvSpPr/>
      </dsp:nvSpPr>
      <dsp:spPr>
        <a:xfrm>
          <a:off x="3997856" y="545505"/>
          <a:ext cx="1395371" cy="1104282"/>
        </a:xfrm>
        <a:prstGeom prst="chevron">
          <a:avLst>
            <a:gd name="adj" fmla="val 7061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8D0E17-AC90-42EA-AD89-3EADB47EC245}">
      <dsp:nvSpPr>
        <dsp:cNvPr id="0" name=""/>
        <dsp:cNvSpPr/>
      </dsp:nvSpPr>
      <dsp:spPr>
        <a:xfrm>
          <a:off x="4836007" y="545505"/>
          <a:ext cx="1395371" cy="1104282"/>
        </a:xfrm>
        <a:prstGeom prst="chevron">
          <a:avLst>
            <a:gd name="adj" fmla="val 7061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E955DF-6FA4-4BBA-BF5F-CA142C548C03}">
      <dsp:nvSpPr>
        <dsp:cNvPr id="0" name=""/>
        <dsp:cNvSpPr/>
      </dsp:nvSpPr>
      <dsp:spPr>
        <a:xfrm>
          <a:off x="5674821" y="545505"/>
          <a:ext cx="1395371" cy="1104282"/>
        </a:xfrm>
        <a:prstGeom prst="chevron">
          <a:avLst>
            <a:gd name="adj" fmla="val 7061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386C52-0815-4C14-BE25-B05A30853D64}">
      <dsp:nvSpPr>
        <dsp:cNvPr id="0" name=""/>
        <dsp:cNvSpPr/>
      </dsp:nvSpPr>
      <dsp:spPr>
        <a:xfrm>
          <a:off x="6512971" y="545505"/>
          <a:ext cx="1395371" cy="1104282"/>
        </a:xfrm>
        <a:prstGeom prst="chevron">
          <a:avLst>
            <a:gd name="adj" fmla="val 706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C0889A-9E10-4ED0-8119-170C364AEF7F}">
      <dsp:nvSpPr>
        <dsp:cNvPr id="0" name=""/>
        <dsp:cNvSpPr/>
      </dsp:nvSpPr>
      <dsp:spPr>
        <a:xfrm>
          <a:off x="7351785" y="545505"/>
          <a:ext cx="1395371" cy="1104282"/>
        </a:xfrm>
        <a:prstGeom prst="chevron">
          <a:avLst>
            <a:gd name="adj" fmla="val 7061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82EE3-E432-401E-B155-B7F1B788479D}">
      <dsp:nvSpPr>
        <dsp:cNvPr id="0" name=""/>
        <dsp:cNvSpPr/>
      </dsp:nvSpPr>
      <dsp:spPr>
        <a:xfrm>
          <a:off x="2320892" y="655933"/>
          <a:ext cx="6040648" cy="883426"/>
        </a:xfrm>
        <a:prstGeom prst="rect">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577850">
            <a:lnSpc>
              <a:spcPct val="90000"/>
            </a:lnSpc>
            <a:spcBef>
              <a:spcPct val="0"/>
            </a:spcBef>
            <a:spcAft>
              <a:spcPct val="35000"/>
            </a:spcAft>
          </a:pPr>
          <a:endParaRPr lang="en-GB" sz="1300" kern="1200" dirty="0"/>
        </a:p>
        <a:p>
          <a:pPr lvl="0" algn="l" defTabSz="1066800">
            <a:lnSpc>
              <a:spcPct val="90000"/>
            </a:lnSpc>
            <a:spcBef>
              <a:spcPct val="0"/>
            </a:spcBef>
            <a:spcAft>
              <a:spcPct val="35000"/>
            </a:spcAft>
          </a:pPr>
          <a:r>
            <a:rPr lang="en-GB" sz="2400" kern="1200" dirty="0" smtClean="0"/>
            <a:t>Wright, Malamuth, and Donnerstein (2012) identified two types of sexual media content: </a:t>
          </a:r>
          <a:endParaRPr lang="en-GB" sz="2400" kern="1200" dirty="0"/>
        </a:p>
        <a:p>
          <a:pPr lvl="0" algn="l" defTabSz="1066800">
            <a:lnSpc>
              <a:spcPct val="90000"/>
            </a:lnSpc>
            <a:spcBef>
              <a:spcPct val="0"/>
            </a:spcBef>
            <a:spcAft>
              <a:spcPct val="35000"/>
            </a:spcAft>
          </a:pPr>
          <a:endParaRPr lang="en-GB" sz="2400" kern="1200" dirty="0"/>
        </a:p>
      </dsp:txBody>
      <dsp:txXfrm>
        <a:off x="2320892" y="655933"/>
        <a:ext cx="6040648" cy="883426"/>
      </dsp:txXfrm>
    </dsp:sp>
    <dsp:sp modelId="{6D6C3A10-BDE0-4A18-9215-CCBD9D167DA3}">
      <dsp:nvSpPr>
        <dsp:cNvPr id="0" name=""/>
        <dsp:cNvSpPr/>
      </dsp:nvSpPr>
      <dsp:spPr>
        <a:xfrm>
          <a:off x="2320892" y="1710457"/>
          <a:ext cx="5963128" cy="542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b" anchorCtr="0">
          <a:noAutofit/>
        </a:bodyPr>
        <a:lstStyle/>
        <a:p>
          <a:pPr lvl="0" algn="l" defTabSz="1111250">
            <a:lnSpc>
              <a:spcPct val="90000"/>
            </a:lnSpc>
            <a:spcBef>
              <a:spcPct val="0"/>
            </a:spcBef>
            <a:spcAft>
              <a:spcPct val="35000"/>
            </a:spcAft>
          </a:pPr>
          <a:endParaRPr lang="en-GB" sz="2500" kern="1200" dirty="0"/>
        </a:p>
      </dsp:txBody>
      <dsp:txXfrm>
        <a:off x="2320892" y="1710457"/>
        <a:ext cx="5963128" cy="542102"/>
      </dsp:txXfrm>
    </dsp:sp>
    <dsp:sp modelId="{572772F7-28E9-4BB8-941C-7124D6BCBDCC}">
      <dsp:nvSpPr>
        <dsp:cNvPr id="0" name=""/>
        <dsp:cNvSpPr/>
      </dsp:nvSpPr>
      <dsp:spPr>
        <a:xfrm>
          <a:off x="2320892" y="2252559"/>
          <a:ext cx="1395371" cy="1104282"/>
        </a:xfrm>
        <a:prstGeom prst="chevron">
          <a:avLst>
            <a:gd name="adj" fmla="val 7061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BD080F-ABA9-4A54-852E-EBA294BE5687}">
      <dsp:nvSpPr>
        <dsp:cNvPr id="0" name=""/>
        <dsp:cNvSpPr/>
      </dsp:nvSpPr>
      <dsp:spPr>
        <a:xfrm>
          <a:off x="3159043" y="2252559"/>
          <a:ext cx="1395371" cy="1104282"/>
        </a:xfrm>
        <a:prstGeom prst="chevron">
          <a:avLst>
            <a:gd name="adj" fmla="val 7061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70B750-B23C-4BF3-A095-FF67871E4643}">
      <dsp:nvSpPr>
        <dsp:cNvPr id="0" name=""/>
        <dsp:cNvSpPr/>
      </dsp:nvSpPr>
      <dsp:spPr>
        <a:xfrm>
          <a:off x="3997856" y="2252559"/>
          <a:ext cx="1395371" cy="1104282"/>
        </a:xfrm>
        <a:prstGeom prst="chevron">
          <a:avLst>
            <a:gd name="adj" fmla="val 7061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44577F-3E4E-4F93-B11C-9D94559E5178}">
      <dsp:nvSpPr>
        <dsp:cNvPr id="0" name=""/>
        <dsp:cNvSpPr/>
      </dsp:nvSpPr>
      <dsp:spPr>
        <a:xfrm>
          <a:off x="4836007" y="2252559"/>
          <a:ext cx="1395371" cy="1104282"/>
        </a:xfrm>
        <a:prstGeom prst="chevron">
          <a:avLst>
            <a:gd name="adj" fmla="val 706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C75900-BBAE-476B-AF03-A9725253D226}">
      <dsp:nvSpPr>
        <dsp:cNvPr id="0" name=""/>
        <dsp:cNvSpPr/>
      </dsp:nvSpPr>
      <dsp:spPr>
        <a:xfrm>
          <a:off x="5674821" y="2252559"/>
          <a:ext cx="1395371" cy="1104282"/>
        </a:xfrm>
        <a:prstGeom prst="chevron">
          <a:avLst>
            <a:gd name="adj" fmla="val 7061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4799CD-74AE-4054-9207-7CC3EA44DCBB}">
      <dsp:nvSpPr>
        <dsp:cNvPr id="0" name=""/>
        <dsp:cNvSpPr/>
      </dsp:nvSpPr>
      <dsp:spPr>
        <a:xfrm>
          <a:off x="6512971" y="2252559"/>
          <a:ext cx="1395371" cy="1104282"/>
        </a:xfrm>
        <a:prstGeom prst="chevron">
          <a:avLst>
            <a:gd name="adj" fmla="val 7061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1FEAC7-DD09-4BB6-805A-75C714533B03}">
      <dsp:nvSpPr>
        <dsp:cNvPr id="0" name=""/>
        <dsp:cNvSpPr/>
      </dsp:nvSpPr>
      <dsp:spPr>
        <a:xfrm>
          <a:off x="7351785" y="2252559"/>
          <a:ext cx="1395371" cy="1104282"/>
        </a:xfrm>
        <a:prstGeom prst="chevron">
          <a:avLst>
            <a:gd name="adj" fmla="val 7061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112C85-55E6-4618-9E0B-502C1CC2918A}">
      <dsp:nvSpPr>
        <dsp:cNvPr id="0" name=""/>
        <dsp:cNvSpPr/>
      </dsp:nvSpPr>
      <dsp:spPr>
        <a:xfrm>
          <a:off x="2320892" y="2382034"/>
          <a:ext cx="6040648" cy="883426"/>
        </a:xfrm>
        <a:prstGeom prst="rect">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lvl="0" algn="l" defTabSz="488950">
            <a:lnSpc>
              <a:spcPct val="90000"/>
            </a:lnSpc>
            <a:spcBef>
              <a:spcPct val="0"/>
            </a:spcBef>
            <a:spcAft>
              <a:spcPct val="35000"/>
            </a:spcAft>
          </a:pPr>
          <a:endParaRPr lang="en-GB" sz="1100" kern="1200" dirty="0"/>
        </a:p>
        <a:p>
          <a:pPr lvl="0" algn="l" defTabSz="889000">
            <a:lnSpc>
              <a:spcPct val="90000"/>
            </a:lnSpc>
            <a:spcBef>
              <a:spcPct val="0"/>
            </a:spcBef>
            <a:spcAft>
              <a:spcPct val="35000"/>
            </a:spcAft>
          </a:pPr>
          <a:r>
            <a:rPr lang="en-GB" sz="2000" kern="1200" dirty="0" smtClean="0"/>
            <a:t>a) Embedded sexual content, where the depictions of sex take place within a nonsexual content; and </a:t>
          </a:r>
          <a:endParaRPr lang="en-GB" sz="2000" kern="1200" dirty="0"/>
        </a:p>
        <a:p>
          <a:pPr lvl="0" algn="l" defTabSz="488950">
            <a:lnSpc>
              <a:spcPct val="90000"/>
            </a:lnSpc>
            <a:spcBef>
              <a:spcPct val="0"/>
            </a:spcBef>
            <a:spcAft>
              <a:spcPct val="35000"/>
            </a:spcAft>
          </a:pPr>
          <a:endParaRPr lang="en-GB" sz="1100" kern="1200" dirty="0"/>
        </a:p>
        <a:p>
          <a:pPr lvl="0" algn="l" defTabSz="488950">
            <a:lnSpc>
              <a:spcPct val="90000"/>
            </a:lnSpc>
            <a:spcBef>
              <a:spcPct val="0"/>
            </a:spcBef>
            <a:spcAft>
              <a:spcPct val="35000"/>
            </a:spcAft>
          </a:pPr>
          <a:endParaRPr lang="en-GB" sz="1100" kern="1200" dirty="0"/>
        </a:p>
      </dsp:txBody>
      <dsp:txXfrm>
        <a:off x="2320892" y="2382034"/>
        <a:ext cx="6040648" cy="883426"/>
      </dsp:txXfrm>
    </dsp:sp>
    <dsp:sp modelId="{4D39B7A1-D784-4F5A-B711-421E313775FD}">
      <dsp:nvSpPr>
        <dsp:cNvPr id="0" name=""/>
        <dsp:cNvSpPr/>
      </dsp:nvSpPr>
      <dsp:spPr>
        <a:xfrm>
          <a:off x="2320892" y="3417511"/>
          <a:ext cx="5963128" cy="542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b" anchorCtr="0">
          <a:noAutofit/>
        </a:bodyPr>
        <a:lstStyle/>
        <a:p>
          <a:pPr lvl="0" algn="l" defTabSz="1111250">
            <a:lnSpc>
              <a:spcPct val="90000"/>
            </a:lnSpc>
            <a:spcBef>
              <a:spcPct val="0"/>
            </a:spcBef>
            <a:spcAft>
              <a:spcPct val="35000"/>
            </a:spcAft>
          </a:pPr>
          <a:endParaRPr lang="en-GB" sz="2500" kern="1200"/>
        </a:p>
      </dsp:txBody>
      <dsp:txXfrm>
        <a:off x="2320892" y="3417511"/>
        <a:ext cx="5963128" cy="542102"/>
      </dsp:txXfrm>
    </dsp:sp>
    <dsp:sp modelId="{BA0412F0-53FB-4FD2-A8EF-0A5C28850DB8}">
      <dsp:nvSpPr>
        <dsp:cNvPr id="0" name=""/>
        <dsp:cNvSpPr/>
      </dsp:nvSpPr>
      <dsp:spPr>
        <a:xfrm>
          <a:off x="2320892" y="3959614"/>
          <a:ext cx="1395371" cy="1104282"/>
        </a:xfrm>
        <a:prstGeom prst="chevron">
          <a:avLst>
            <a:gd name="adj" fmla="val 7061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05471B-802C-486D-A244-CA5AF0094FC3}">
      <dsp:nvSpPr>
        <dsp:cNvPr id="0" name=""/>
        <dsp:cNvSpPr/>
      </dsp:nvSpPr>
      <dsp:spPr>
        <a:xfrm>
          <a:off x="3159043" y="3959614"/>
          <a:ext cx="1395371" cy="1104282"/>
        </a:xfrm>
        <a:prstGeom prst="chevron">
          <a:avLst>
            <a:gd name="adj" fmla="val 706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572D8E-92D3-48C9-97C7-2E0F66560AEE}">
      <dsp:nvSpPr>
        <dsp:cNvPr id="0" name=""/>
        <dsp:cNvSpPr/>
      </dsp:nvSpPr>
      <dsp:spPr>
        <a:xfrm>
          <a:off x="3997856" y="3959614"/>
          <a:ext cx="1395371" cy="1104282"/>
        </a:xfrm>
        <a:prstGeom prst="chevron">
          <a:avLst>
            <a:gd name="adj" fmla="val 7061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CF8B11-B71E-4987-95F3-10C35B0B0DBA}">
      <dsp:nvSpPr>
        <dsp:cNvPr id="0" name=""/>
        <dsp:cNvSpPr/>
      </dsp:nvSpPr>
      <dsp:spPr>
        <a:xfrm>
          <a:off x="4836007" y="3959614"/>
          <a:ext cx="1395371" cy="1104282"/>
        </a:xfrm>
        <a:prstGeom prst="chevron">
          <a:avLst>
            <a:gd name="adj" fmla="val 7061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E5BB27-7C4C-4189-A8C8-D4D0A12A314D}">
      <dsp:nvSpPr>
        <dsp:cNvPr id="0" name=""/>
        <dsp:cNvSpPr/>
      </dsp:nvSpPr>
      <dsp:spPr>
        <a:xfrm>
          <a:off x="5674821" y="3959614"/>
          <a:ext cx="1395371" cy="1104282"/>
        </a:xfrm>
        <a:prstGeom prst="chevron">
          <a:avLst>
            <a:gd name="adj" fmla="val 7061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5CE7FD-F483-4CF0-9B1A-91AC0069C8AC}">
      <dsp:nvSpPr>
        <dsp:cNvPr id="0" name=""/>
        <dsp:cNvSpPr/>
      </dsp:nvSpPr>
      <dsp:spPr>
        <a:xfrm>
          <a:off x="6512971" y="3959614"/>
          <a:ext cx="1395371" cy="1104282"/>
        </a:xfrm>
        <a:prstGeom prst="chevron">
          <a:avLst>
            <a:gd name="adj" fmla="val 7061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D434B6-652F-4C45-B199-0C446D7074C4}">
      <dsp:nvSpPr>
        <dsp:cNvPr id="0" name=""/>
        <dsp:cNvSpPr/>
      </dsp:nvSpPr>
      <dsp:spPr>
        <a:xfrm>
          <a:off x="7351785" y="3959614"/>
          <a:ext cx="1395371" cy="1104282"/>
        </a:xfrm>
        <a:prstGeom prst="chevron">
          <a:avLst>
            <a:gd name="adj" fmla="val 706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330380-5149-453B-BE7F-F6ADB7EADDEF}">
      <dsp:nvSpPr>
        <dsp:cNvPr id="0" name=""/>
        <dsp:cNvSpPr/>
      </dsp:nvSpPr>
      <dsp:spPr>
        <a:xfrm>
          <a:off x="2320892" y="4070042"/>
          <a:ext cx="6040648" cy="883426"/>
        </a:xfrm>
        <a:prstGeom prst="rect">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lvl="0" algn="l" defTabSz="622300">
            <a:lnSpc>
              <a:spcPct val="90000"/>
            </a:lnSpc>
            <a:spcBef>
              <a:spcPct val="0"/>
            </a:spcBef>
            <a:spcAft>
              <a:spcPct val="35000"/>
            </a:spcAft>
          </a:pPr>
          <a:endParaRPr lang="en-GB" sz="1400" kern="1200" dirty="0"/>
        </a:p>
        <a:p>
          <a:pPr lvl="0" algn="l" defTabSz="889000">
            <a:lnSpc>
              <a:spcPct val="90000"/>
            </a:lnSpc>
            <a:spcBef>
              <a:spcPct val="0"/>
            </a:spcBef>
            <a:spcAft>
              <a:spcPct val="35000"/>
            </a:spcAft>
          </a:pPr>
          <a:r>
            <a:rPr lang="en-GB" sz="2000" kern="1200" dirty="0" smtClean="0"/>
            <a:t>(b) Explicit sexual content, the primary intent of which is to arouse the audience. </a:t>
          </a:r>
          <a:endParaRPr lang="en-GB" sz="2000" kern="1200" dirty="0"/>
        </a:p>
        <a:p>
          <a:pPr lvl="0" algn="l" defTabSz="889000">
            <a:lnSpc>
              <a:spcPct val="90000"/>
            </a:lnSpc>
            <a:spcBef>
              <a:spcPct val="0"/>
            </a:spcBef>
            <a:spcAft>
              <a:spcPct val="35000"/>
            </a:spcAft>
          </a:pPr>
          <a:endParaRPr lang="en-GB" sz="2000" kern="1200" dirty="0"/>
        </a:p>
      </dsp:txBody>
      <dsp:txXfrm>
        <a:off x="2320892" y="4070042"/>
        <a:ext cx="6040648" cy="8834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9DFF3-95CC-487C-A28F-D3418C40C1A7}">
      <dsp:nvSpPr>
        <dsp:cNvPr id="0" name=""/>
        <dsp:cNvSpPr/>
      </dsp:nvSpPr>
      <dsp:spPr>
        <a:xfrm>
          <a:off x="720613" y="0"/>
          <a:ext cx="8166949" cy="3820061"/>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A125B-3596-4335-B98C-47497D3CA2F9}">
      <dsp:nvSpPr>
        <dsp:cNvPr id="0" name=""/>
        <dsp:cNvSpPr/>
      </dsp:nvSpPr>
      <dsp:spPr>
        <a:xfrm>
          <a:off x="10321" y="1146018"/>
          <a:ext cx="3092631" cy="152802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Attention and retention</a:t>
          </a:r>
          <a:endParaRPr lang="en-GB" sz="2800" kern="1200" dirty="0"/>
        </a:p>
      </dsp:txBody>
      <dsp:txXfrm>
        <a:off x="84913" y="1220610"/>
        <a:ext cx="2943447" cy="1378840"/>
      </dsp:txXfrm>
    </dsp:sp>
    <dsp:sp modelId="{915493FA-A234-469A-93EB-95C56C0CF598}">
      <dsp:nvSpPr>
        <dsp:cNvPr id="0" name=""/>
        <dsp:cNvSpPr/>
      </dsp:nvSpPr>
      <dsp:spPr>
        <a:xfrm>
          <a:off x="3257772" y="1146018"/>
          <a:ext cx="3092631" cy="1528024"/>
        </a:xfrm>
        <a:prstGeom prst="roundRect">
          <a:avLst/>
        </a:prstGeom>
        <a:solidFill>
          <a:schemeClr val="accent2">
            <a:hueOff val="-2187096"/>
            <a:satOff val="-4210"/>
            <a:lumOff val="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Production </a:t>
          </a:r>
          <a:endParaRPr lang="en-GB" sz="2800" kern="1200" dirty="0"/>
        </a:p>
      </dsp:txBody>
      <dsp:txXfrm>
        <a:off x="3332364" y="1220610"/>
        <a:ext cx="2943447" cy="1378840"/>
      </dsp:txXfrm>
    </dsp:sp>
    <dsp:sp modelId="{3A565121-6527-47AF-9310-4DC941E654AF}">
      <dsp:nvSpPr>
        <dsp:cNvPr id="0" name=""/>
        <dsp:cNvSpPr/>
      </dsp:nvSpPr>
      <dsp:spPr>
        <a:xfrm>
          <a:off x="6505223" y="1146018"/>
          <a:ext cx="3092631" cy="1528024"/>
        </a:xfrm>
        <a:prstGeom prst="roundRect">
          <a:avLst/>
        </a:prstGeom>
        <a:solidFill>
          <a:schemeClr val="accent2">
            <a:hueOff val="-4374192"/>
            <a:satOff val="-8420"/>
            <a:lumOff val="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Motivation- inhibit or facilitate</a:t>
          </a:r>
          <a:endParaRPr lang="en-GB" sz="2800" kern="1200" dirty="0"/>
        </a:p>
      </dsp:txBody>
      <dsp:txXfrm>
        <a:off x="6579815" y="1220610"/>
        <a:ext cx="2943447" cy="137884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1F821BE-3F6A-4D58-BAF1-758BFFC0CE1D}" type="datetimeFigureOut">
              <a:rPr lang="en-GB" smtClean="0"/>
              <a:t>19/03/2018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AD51BBE1-00D9-4F84-B3E5-4B1945B2EAE2}" type="slidenum">
              <a:rPr lang="en-GB" smtClean="0"/>
              <a:t>‹#›</a:t>
            </a:fld>
            <a:endParaRPr lang="en-GB"/>
          </a:p>
        </p:txBody>
      </p:sp>
    </p:spTree>
    <p:extLst>
      <p:ext uri="{BB962C8B-B14F-4D97-AF65-F5344CB8AC3E}">
        <p14:creationId xmlns:p14="http://schemas.microsoft.com/office/powerpoint/2010/main" val="339877892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6145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11666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9149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8725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97726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29137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60379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64112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6577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71567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0251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563089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551203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22878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60148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43550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55749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20000"/>
                <a:lumOff val="80000"/>
              </a:schemeClr>
            </a:gs>
            <a:gs pos="100000">
              <a:schemeClr val="bg1">
                <a:shade val="64000"/>
                <a:lumMod val="88000"/>
              </a:schemeClr>
            </a:gs>
          </a:gsLst>
          <a:lin ang="5400000" scaled="0"/>
          <a:tileRect/>
        </a:gra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3/19/2018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92649281"/>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x_sV4k-xRa4"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accent1">
                    <a:lumMod val="50000"/>
                  </a:schemeClr>
                </a:solidFill>
              </a:rPr>
              <a:t>Lecture 8: Sexual socialisation </a:t>
            </a:r>
            <a:endParaRPr lang="en-GB" dirty="0">
              <a:solidFill>
                <a:schemeClr val="accent1">
                  <a:lumMod val="50000"/>
                </a:schemeClr>
              </a:solidFill>
            </a:endParaRPr>
          </a:p>
        </p:txBody>
      </p:sp>
      <p:sp>
        <p:nvSpPr>
          <p:cNvPr id="3" name="Subtitle 2"/>
          <p:cNvSpPr>
            <a:spLocks noGrp="1"/>
          </p:cNvSpPr>
          <p:nvPr>
            <p:ph type="subTitle" idx="1"/>
          </p:nvPr>
        </p:nvSpPr>
        <p:spPr/>
        <p:txBody>
          <a:bodyPr>
            <a:normAutofit fontScale="92500" lnSpcReduction="10000"/>
          </a:bodyPr>
          <a:lstStyle/>
          <a:p>
            <a:r>
              <a:rPr lang="en-GB" dirty="0" smtClean="0">
                <a:solidFill>
                  <a:schemeClr val="accent1">
                    <a:lumMod val="50000"/>
                  </a:schemeClr>
                </a:solidFill>
              </a:rPr>
              <a:t>Two main areas of research:</a:t>
            </a:r>
          </a:p>
          <a:p>
            <a:r>
              <a:rPr lang="en-GB" dirty="0" smtClean="0">
                <a:solidFill>
                  <a:schemeClr val="accent1">
                    <a:lumMod val="50000"/>
                  </a:schemeClr>
                </a:solidFill>
              </a:rPr>
              <a:t>Objectification of the genders &amp; </a:t>
            </a:r>
          </a:p>
          <a:p>
            <a:r>
              <a:rPr lang="en-GB" dirty="0" smtClean="0">
                <a:solidFill>
                  <a:schemeClr val="accent1">
                    <a:lumMod val="50000"/>
                  </a:schemeClr>
                </a:solidFill>
              </a:rPr>
              <a:t>knowledge and self categorisation</a:t>
            </a:r>
            <a:endParaRPr lang="en-GB"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9448800" y="167309"/>
            <a:ext cx="2605087" cy="2938439"/>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180975" y="4410075"/>
            <a:ext cx="3443288" cy="2295525"/>
          </a:xfrm>
          <a:prstGeom prst="rect">
            <a:avLst/>
          </a:prstGeom>
          <a:ln>
            <a:solidFill>
              <a:schemeClr val="accent1"/>
            </a:solidFill>
          </a:ln>
        </p:spPr>
      </p:pic>
    </p:spTree>
    <p:extLst>
      <p:ext uri="{BB962C8B-B14F-4D97-AF65-F5344CB8AC3E}">
        <p14:creationId xmlns:p14="http://schemas.microsoft.com/office/powerpoint/2010/main" val="2432379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004543"/>
          </a:xfrm>
        </p:spPr>
        <p:txBody>
          <a:bodyPr/>
          <a:lstStyle/>
          <a:p>
            <a:r>
              <a:rPr lang="en-GB" dirty="0" smtClean="0">
                <a:solidFill>
                  <a:schemeClr val="accent1">
                    <a:lumMod val="50000"/>
                  </a:schemeClr>
                </a:solidFill>
              </a:rPr>
              <a:t>introduction</a:t>
            </a:r>
            <a:endParaRPr lang="en-GB" dirty="0">
              <a:solidFill>
                <a:schemeClr val="accent1">
                  <a:lumMod val="50000"/>
                </a:schemeClr>
              </a:solidFill>
            </a:endParaRPr>
          </a:p>
        </p:txBody>
      </p:sp>
      <p:sp>
        <p:nvSpPr>
          <p:cNvPr id="3" name="Content Placeholder 2"/>
          <p:cNvSpPr>
            <a:spLocks noGrp="1"/>
          </p:cNvSpPr>
          <p:nvPr>
            <p:ph sz="quarter" idx="13"/>
          </p:nvPr>
        </p:nvSpPr>
        <p:spPr>
          <a:xfrm>
            <a:off x="628650" y="1737360"/>
            <a:ext cx="11106150" cy="4053839"/>
          </a:xfrm>
          <a:solidFill>
            <a:schemeClr val="accent4">
              <a:lumMod val="20000"/>
              <a:lumOff val="80000"/>
            </a:schemeClr>
          </a:solidFill>
          <a:ln>
            <a:solidFill>
              <a:schemeClr val="accent1"/>
            </a:solidFill>
          </a:ln>
        </p:spPr>
        <p:txBody>
          <a:bodyPr>
            <a:normAutofit/>
          </a:bodyPr>
          <a:lstStyle/>
          <a:p>
            <a:r>
              <a:rPr lang="en-GB" dirty="0">
                <a:solidFill>
                  <a:schemeClr val="accent1">
                    <a:lumMod val="50000"/>
                  </a:schemeClr>
                </a:solidFill>
              </a:rPr>
              <a:t>Through </a:t>
            </a:r>
            <a:r>
              <a:rPr lang="en-GB" dirty="0" smtClean="0">
                <a:solidFill>
                  <a:schemeClr val="accent1">
                    <a:lumMod val="50000"/>
                  </a:schemeClr>
                </a:solidFill>
              </a:rPr>
              <a:t>socialization, mass </a:t>
            </a:r>
            <a:r>
              <a:rPr lang="en-GB" dirty="0">
                <a:solidFill>
                  <a:schemeClr val="accent1">
                    <a:lumMod val="50000"/>
                  </a:schemeClr>
                </a:solidFill>
              </a:rPr>
              <a:t>media teach and reinforce societal values. </a:t>
            </a:r>
          </a:p>
          <a:p>
            <a:r>
              <a:rPr lang="en-GB" dirty="0" smtClean="0">
                <a:solidFill>
                  <a:schemeClr val="accent1">
                    <a:lumMod val="50000"/>
                  </a:schemeClr>
                </a:solidFill>
              </a:rPr>
              <a:t>socialization </a:t>
            </a:r>
            <a:r>
              <a:rPr lang="en-GB" dirty="0">
                <a:solidFill>
                  <a:schemeClr val="accent1">
                    <a:lumMod val="50000"/>
                  </a:schemeClr>
                </a:solidFill>
              </a:rPr>
              <a:t>involves learning the values and norms of </a:t>
            </a:r>
            <a:r>
              <a:rPr lang="en-GB" dirty="0" smtClean="0">
                <a:solidFill>
                  <a:schemeClr val="accent1">
                    <a:lumMod val="50000"/>
                  </a:schemeClr>
                </a:solidFill>
              </a:rPr>
              <a:t>society </a:t>
            </a:r>
            <a:r>
              <a:rPr lang="en-GB" dirty="0">
                <a:solidFill>
                  <a:schemeClr val="accent1">
                    <a:lumMod val="50000"/>
                  </a:schemeClr>
                </a:solidFill>
              </a:rPr>
              <a:t>at certain times of people’s lives. </a:t>
            </a:r>
            <a:endParaRPr lang="en-GB" dirty="0" smtClean="0">
              <a:solidFill>
                <a:schemeClr val="accent1">
                  <a:lumMod val="50000"/>
                </a:schemeClr>
              </a:solidFill>
            </a:endParaRPr>
          </a:p>
          <a:p>
            <a:r>
              <a:rPr lang="en-GB" dirty="0" smtClean="0">
                <a:solidFill>
                  <a:schemeClr val="accent1">
                    <a:lumMod val="50000"/>
                  </a:schemeClr>
                </a:solidFill>
              </a:rPr>
              <a:t>Children  (few </a:t>
            </a:r>
            <a:r>
              <a:rPr lang="en-GB" dirty="0">
                <a:solidFill>
                  <a:schemeClr val="accent1">
                    <a:lumMod val="50000"/>
                  </a:schemeClr>
                </a:solidFill>
              </a:rPr>
              <a:t>life </a:t>
            </a:r>
            <a:r>
              <a:rPr lang="en-GB" dirty="0" smtClean="0">
                <a:solidFill>
                  <a:schemeClr val="accent1">
                    <a:lumMod val="50000"/>
                  </a:schemeClr>
                </a:solidFill>
              </a:rPr>
              <a:t>experiences) are </a:t>
            </a:r>
            <a:r>
              <a:rPr lang="en-GB" dirty="0">
                <a:solidFill>
                  <a:schemeClr val="accent1">
                    <a:lumMod val="50000"/>
                  </a:schemeClr>
                </a:solidFill>
              </a:rPr>
              <a:t>the main target for socializing messages. </a:t>
            </a:r>
            <a:endParaRPr lang="en-GB" dirty="0" smtClean="0">
              <a:solidFill>
                <a:schemeClr val="accent1">
                  <a:lumMod val="50000"/>
                </a:schemeClr>
              </a:solidFill>
            </a:endParaRPr>
          </a:p>
          <a:p>
            <a:r>
              <a:rPr lang="en-GB" dirty="0" smtClean="0">
                <a:solidFill>
                  <a:schemeClr val="accent1">
                    <a:lumMod val="50000"/>
                  </a:schemeClr>
                </a:solidFill>
              </a:rPr>
              <a:t>But</a:t>
            </a:r>
            <a:r>
              <a:rPr lang="en-GB" dirty="0">
                <a:solidFill>
                  <a:schemeClr val="accent1">
                    <a:lumMod val="50000"/>
                  </a:schemeClr>
                </a:solidFill>
              </a:rPr>
              <a:t>, socialization occurs whenever people enter a new life stage or try a new life style. </a:t>
            </a:r>
            <a:endParaRPr lang="en-GB" dirty="0" smtClean="0">
              <a:solidFill>
                <a:schemeClr val="accent1">
                  <a:lumMod val="50000"/>
                </a:schemeClr>
              </a:solidFill>
            </a:endParaRPr>
          </a:p>
          <a:p>
            <a:r>
              <a:rPr lang="en-GB" dirty="0" smtClean="0">
                <a:solidFill>
                  <a:schemeClr val="accent1">
                    <a:lumMod val="50000"/>
                  </a:schemeClr>
                </a:solidFill>
              </a:rPr>
              <a:t>Adolescence- as </a:t>
            </a:r>
            <a:r>
              <a:rPr lang="en-GB" dirty="0">
                <a:solidFill>
                  <a:schemeClr val="accent1">
                    <a:lumMod val="50000"/>
                  </a:schemeClr>
                </a:solidFill>
              </a:rPr>
              <a:t>children grow to adulthood and experience new freedoms, new relationships, and new responsibilities</a:t>
            </a:r>
            <a:r>
              <a:rPr lang="en-GB" dirty="0" smtClean="0">
                <a:solidFill>
                  <a:schemeClr val="accent1">
                    <a:lumMod val="50000"/>
                  </a:schemeClr>
                </a:solidFill>
              </a:rPr>
              <a:t>.</a:t>
            </a:r>
          </a:p>
          <a:p>
            <a:r>
              <a:rPr lang="en-GB" dirty="0" smtClean="0">
                <a:solidFill>
                  <a:schemeClr val="accent1">
                    <a:lumMod val="50000"/>
                  </a:schemeClr>
                </a:solidFill>
              </a:rPr>
              <a:t>Even </a:t>
            </a:r>
            <a:r>
              <a:rPr lang="en-GB" dirty="0">
                <a:solidFill>
                  <a:schemeClr val="accent1">
                    <a:lumMod val="50000"/>
                  </a:schemeClr>
                </a:solidFill>
              </a:rPr>
              <a:t>adults undergo socialization. Newly arrived immigrants</a:t>
            </a:r>
            <a:r>
              <a:rPr lang="en-GB" dirty="0" smtClean="0">
                <a:solidFill>
                  <a:schemeClr val="accent1">
                    <a:lumMod val="50000"/>
                  </a:schemeClr>
                </a:solidFill>
              </a:rPr>
              <a:t>, </a:t>
            </a:r>
            <a:r>
              <a:rPr lang="en-GB" dirty="0">
                <a:solidFill>
                  <a:schemeClr val="accent1">
                    <a:lumMod val="50000"/>
                  </a:schemeClr>
                </a:solidFill>
              </a:rPr>
              <a:t>When people begin new jobs, they often need to be socialized to the corporate culture of their workplace. </a:t>
            </a:r>
          </a:p>
        </p:txBody>
      </p:sp>
    </p:spTree>
    <p:extLst>
      <p:ext uri="{BB962C8B-B14F-4D97-AF65-F5344CB8AC3E}">
        <p14:creationId xmlns:p14="http://schemas.microsoft.com/office/powerpoint/2010/main" val="3517028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9434" y="877661"/>
            <a:ext cx="10601325" cy="6555641"/>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solidFill>
                  <a:schemeClr val="accent1">
                    <a:lumMod val="50000"/>
                  </a:schemeClr>
                </a:solidFill>
              </a:rPr>
              <a:t>Mass media are only one of several sources of socialisation.</a:t>
            </a:r>
          </a:p>
          <a:p>
            <a:pPr marL="285750" indent="-285750">
              <a:buFont typeface="Arial" panose="020B0604020202020204" pitchFamily="34" charset="0"/>
              <a:buChar char="•"/>
            </a:pPr>
            <a:r>
              <a:rPr lang="en-GB" sz="2400" dirty="0">
                <a:solidFill>
                  <a:schemeClr val="accent1">
                    <a:lumMod val="50000"/>
                  </a:schemeClr>
                </a:solidFill>
              </a:rPr>
              <a:t>Other societal institutions; family, peers, school, can offer more immediate and personal socialization</a:t>
            </a:r>
            <a:r>
              <a:rPr lang="en-GB" sz="2400" dirty="0" smtClean="0">
                <a:solidFill>
                  <a:schemeClr val="accent1">
                    <a:lumMod val="50000"/>
                  </a:schemeClr>
                </a:solidFill>
              </a:rPr>
              <a:t>.</a:t>
            </a:r>
          </a:p>
          <a:p>
            <a:pPr marL="285750" indent="-285750">
              <a:buFont typeface="Arial" panose="020B0604020202020204" pitchFamily="34" charset="0"/>
              <a:buChar char="•"/>
            </a:pPr>
            <a:r>
              <a:rPr lang="en-GB" sz="2400" dirty="0">
                <a:solidFill>
                  <a:schemeClr val="accent1">
                    <a:lumMod val="50000"/>
                  </a:schemeClr>
                </a:solidFill>
              </a:rPr>
              <a:t>The mass media, though, are easily accessible and attended to by large groups of people. </a:t>
            </a:r>
            <a:endParaRPr lang="en-GB" sz="2400" dirty="0" smtClean="0">
              <a:solidFill>
                <a:schemeClr val="accent1">
                  <a:lumMod val="50000"/>
                </a:schemeClr>
              </a:solidFill>
            </a:endParaRPr>
          </a:p>
          <a:p>
            <a:pPr marL="285750" indent="-285750">
              <a:buFont typeface="Arial" panose="020B0604020202020204" pitchFamily="34" charset="0"/>
              <a:buChar char="•"/>
            </a:pPr>
            <a:r>
              <a:rPr lang="en-GB" sz="2400" dirty="0">
                <a:solidFill>
                  <a:schemeClr val="accent1">
                    <a:lumMod val="50000"/>
                  </a:schemeClr>
                </a:solidFill>
              </a:rPr>
              <a:t>For the youngest children, most concerns </a:t>
            </a:r>
            <a:r>
              <a:rPr lang="en-GB" sz="2400" dirty="0" smtClean="0">
                <a:solidFill>
                  <a:schemeClr val="accent1">
                    <a:lumMod val="50000"/>
                  </a:schemeClr>
                </a:solidFill>
              </a:rPr>
              <a:t>are about the negative </a:t>
            </a:r>
            <a:r>
              <a:rPr lang="en-GB" sz="2400" dirty="0">
                <a:solidFill>
                  <a:schemeClr val="accent1">
                    <a:lumMod val="50000"/>
                  </a:schemeClr>
                </a:solidFill>
              </a:rPr>
              <a:t>effects </a:t>
            </a:r>
            <a:r>
              <a:rPr lang="en-GB" sz="2400" dirty="0" smtClean="0">
                <a:solidFill>
                  <a:schemeClr val="accent1">
                    <a:lumMod val="50000"/>
                  </a:schemeClr>
                </a:solidFill>
              </a:rPr>
              <a:t>of TV because </a:t>
            </a:r>
            <a:r>
              <a:rPr lang="en-GB" sz="2400" dirty="0">
                <a:solidFill>
                  <a:schemeClr val="accent1">
                    <a:lumMod val="50000"/>
                  </a:schemeClr>
                </a:solidFill>
              </a:rPr>
              <a:t>it is the medium that most children use and </a:t>
            </a:r>
            <a:r>
              <a:rPr lang="en-GB" sz="2400" dirty="0" smtClean="0">
                <a:solidFill>
                  <a:schemeClr val="accent1">
                    <a:lumMod val="50000"/>
                  </a:schemeClr>
                </a:solidFill>
              </a:rPr>
              <a:t> </a:t>
            </a:r>
            <a:r>
              <a:rPr lang="en-GB" sz="2400" dirty="0">
                <a:solidFill>
                  <a:schemeClr val="accent1">
                    <a:lumMod val="50000"/>
                  </a:schemeClr>
                </a:solidFill>
              </a:rPr>
              <a:t>it is viewed in the </a:t>
            </a:r>
            <a:r>
              <a:rPr lang="en-GB" sz="2400" dirty="0" smtClean="0">
                <a:solidFill>
                  <a:schemeClr val="accent1">
                    <a:lumMod val="50000"/>
                  </a:schemeClr>
                </a:solidFill>
              </a:rPr>
              <a:t>home, with </a:t>
            </a:r>
            <a:r>
              <a:rPr lang="en-GB" sz="2400" dirty="0">
                <a:solidFill>
                  <a:schemeClr val="accent1">
                    <a:lumMod val="50000"/>
                  </a:schemeClr>
                </a:solidFill>
              </a:rPr>
              <a:t>limited skills </a:t>
            </a:r>
            <a:r>
              <a:rPr lang="en-GB" sz="2400" dirty="0" smtClean="0">
                <a:solidFill>
                  <a:schemeClr val="accent1">
                    <a:lumMod val="50000"/>
                  </a:schemeClr>
                </a:solidFill>
              </a:rPr>
              <a:t>required to </a:t>
            </a:r>
            <a:r>
              <a:rPr lang="en-GB" sz="2400" dirty="0">
                <a:solidFill>
                  <a:schemeClr val="accent1">
                    <a:lumMod val="50000"/>
                  </a:schemeClr>
                </a:solidFill>
              </a:rPr>
              <a:t>watch and understand. </a:t>
            </a:r>
          </a:p>
          <a:p>
            <a:pPr marL="285750" indent="-285750">
              <a:buFont typeface="Arial" panose="020B0604020202020204" pitchFamily="34" charset="0"/>
              <a:buChar char="•"/>
            </a:pPr>
            <a:r>
              <a:rPr lang="en-GB" sz="2400" dirty="0">
                <a:solidFill>
                  <a:schemeClr val="accent1">
                    <a:lumMod val="50000"/>
                  </a:schemeClr>
                </a:solidFill>
              </a:rPr>
              <a:t>Children adopt the role models of the media. They imitate; they want lunch boxes and Halloween costumes etc.</a:t>
            </a:r>
          </a:p>
          <a:p>
            <a:pPr marL="285750" indent="-285750">
              <a:buFont typeface="Arial" panose="020B0604020202020204" pitchFamily="34" charset="0"/>
              <a:buChar char="•"/>
            </a:pPr>
            <a:r>
              <a:rPr lang="en-GB" sz="2400" dirty="0">
                <a:solidFill>
                  <a:schemeClr val="accent1">
                    <a:lumMod val="50000"/>
                  </a:schemeClr>
                </a:solidFill>
              </a:rPr>
              <a:t>S</a:t>
            </a:r>
            <a:r>
              <a:rPr lang="en-GB" sz="2400" dirty="0" smtClean="0">
                <a:solidFill>
                  <a:schemeClr val="accent1">
                    <a:lumMod val="50000"/>
                  </a:schemeClr>
                </a:solidFill>
              </a:rPr>
              <a:t>ome </a:t>
            </a:r>
            <a:r>
              <a:rPr lang="en-GB" sz="2400" dirty="0">
                <a:solidFill>
                  <a:schemeClr val="accent1">
                    <a:lumMod val="50000"/>
                  </a:schemeClr>
                </a:solidFill>
              </a:rPr>
              <a:t>children have limited social contact with other societal institutions, therefore there is concern about mass media’s potential negative effects on children’s knowledge about society.</a:t>
            </a:r>
          </a:p>
          <a:p>
            <a:endParaRPr lang="en-GB" dirty="0" smtClean="0"/>
          </a:p>
          <a:p>
            <a:endParaRPr lang="en-GB" dirty="0"/>
          </a:p>
          <a:p>
            <a:r>
              <a:rPr lang="en-GB" dirty="0" smtClean="0"/>
              <a:t> </a:t>
            </a:r>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1129572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610208"/>
          </a:xfrm>
        </p:spPr>
        <p:txBody>
          <a:bodyPr/>
          <a:lstStyle/>
          <a:p>
            <a:r>
              <a:rPr lang="en-GB" dirty="0">
                <a:solidFill>
                  <a:schemeClr val="accent1">
                    <a:lumMod val="50000"/>
                  </a:schemeClr>
                </a:solidFill>
              </a:rPr>
              <a:t>Acquisition of stereotypes</a:t>
            </a:r>
            <a:endParaRPr lang="en-GB" dirty="0"/>
          </a:p>
        </p:txBody>
      </p:sp>
      <p:sp>
        <p:nvSpPr>
          <p:cNvPr id="3" name="TextBox 2"/>
          <p:cNvSpPr txBox="1"/>
          <p:nvPr/>
        </p:nvSpPr>
        <p:spPr>
          <a:xfrm>
            <a:off x="809626" y="1695450"/>
            <a:ext cx="4667250" cy="2862322"/>
          </a:xfrm>
          <a:prstGeom prst="rect">
            <a:avLst/>
          </a:prstGeom>
          <a:solidFill>
            <a:schemeClr val="accent4">
              <a:lumMod val="40000"/>
              <a:lumOff val="6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Stereotypes  “beliefs about the characteristics and attributes of a group and its members that shape how people think about and respond to the group” (Dovidio, </a:t>
            </a:r>
            <a:r>
              <a:rPr lang="en-GB" sz="2000" dirty="0" err="1">
                <a:solidFill>
                  <a:schemeClr val="accent1">
                    <a:lumMod val="50000"/>
                  </a:schemeClr>
                </a:solidFill>
              </a:rPr>
              <a:t>Hewstone</a:t>
            </a:r>
            <a:r>
              <a:rPr lang="en-GB" sz="2000" dirty="0">
                <a:solidFill>
                  <a:schemeClr val="accent1">
                    <a:lumMod val="50000"/>
                  </a:schemeClr>
                </a:solidFill>
              </a:rPr>
              <a:t>, Glick, &amp; </a:t>
            </a:r>
            <a:r>
              <a:rPr lang="en-GB" sz="2000" dirty="0" err="1">
                <a:solidFill>
                  <a:schemeClr val="accent1">
                    <a:lumMod val="50000"/>
                  </a:schemeClr>
                </a:solidFill>
              </a:rPr>
              <a:t>Esses</a:t>
            </a:r>
            <a:r>
              <a:rPr lang="en-GB" sz="2000" dirty="0">
                <a:solidFill>
                  <a:schemeClr val="accent1">
                    <a:lumMod val="50000"/>
                  </a:schemeClr>
                </a:solidFill>
              </a:rPr>
              <a:t>, 2010, p. 8).</a:t>
            </a:r>
          </a:p>
          <a:p>
            <a:pPr marL="342900" indent="-342900">
              <a:buFont typeface="Arial" panose="020B0604020202020204" pitchFamily="34" charset="0"/>
              <a:buChar char="•"/>
            </a:pPr>
            <a:r>
              <a:rPr lang="en-GB" sz="2000" dirty="0">
                <a:solidFill>
                  <a:schemeClr val="accent1">
                    <a:lumMod val="50000"/>
                  </a:schemeClr>
                </a:solidFill>
              </a:rPr>
              <a:t>Stereotypes - simplistic representations of social groups that deny any diversity among group members. </a:t>
            </a:r>
          </a:p>
        </p:txBody>
      </p:sp>
      <p:sp>
        <p:nvSpPr>
          <p:cNvPr id="4" name="TextBox 3"/>
          <p:cNvSpPr txBox="1"/>
          <p:nvPr/>
        </p:nvSpPr>
        <p:spPr>
          <a:xfrm>
            <a:off x="5582276" y="2308549"/>
            <a:ext cx="5695950" cy="3170099"/>
          </a:xfrm>
          <a:prstGeom prst="rect">
            <a:avLst/>
          </a:prstGeom>
          <a:solidFill>
            <a:schemeClr val="accent5">
              <a:lumMod val="40000"/>
              <a:lumOff val="6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smtClean="0">
                <a:solidFill>
                  <a:schemeClr val="accent1">
                    <a:lumMod val="50000"/>
                  </a:schemeClr>
                </a:solidFill>
              </a:rPr>
              <a:t>Stereotypes </a:t>
            </a:r>
            <a:r>
              <a:rPr lang="en-GB" sz="2000" dirty="0">
                <a:solidFill>
                  <a:schemeClr val="accent1">
                    <a:lumMod val="50000"/>
                  </a:schemeClr>
                </a:solidFill>
              </a:rPr>
              <a:t>can be negative and limiting. Children are at risk of being exposed to stereotypes as they watch </a:t>
            </a:r>
            <a:r>
              <a:rPr lang="en-GB" sz="2000" dirty="0" smtClean="0">
                <a:solidFill>
                  <a:schemeClr val="accent1">
                    <a:lumMod val="50000"/>
                  </a:schemeClr>
                </a:solidFill>
              </a:rPr>
              <a:t>TV </a:t>
            </a:r>
            <a:r>
              <a:rPr lang="en-GB" sz="2000" dirty="0">
                <a:solidFill>
                  <a:schemeClr val="accent1">
                    <a:lumMod val="50000"/>
                  </a:schemeClr>
                </a:solidFill>
              </a:rPr>
              <a:t>because it is replete with stereotyped representations of social groups.</a:t>
            </a:r>
          </a:p>
          <a:p>
            <a:pPr marL="342900" indent="-342900">
              <a:buFont typeface="Arial" panose="020B0604020202020204" pitchFamily="34" charset="0"/>
              <a:buChar char="•"/>
            </a:pPr>
            <a:r>
              <a:rPr lang="en-GB" sz="2000" dirty="0">
                <a:solidFill>
                  <a:schemeClr val="accent1">
                    <a:lumMod val="50000"/>
                  </a:schemeClr>
                </a:solidFill>
              </a:rPr>
              <a:t>Time limitations of </a:t>
            </a:r>
            <a:r>
              <a:rPr lang="en-GB" sz="2000" dirty="0" smtClean="0">
                <a:solidFill>
                  <a:schemeClr val="accent1">
                    <a:lumMod val="50000"/>
                  </a:schemeClr>
                </a:solidFill>
              </a:rPr>
              <a:t>TV </a:t>
            </a:r>
            <a:r>
              <a:rPr lang="en-GB" sz="2000" dirty="0">
                <a:solidFill>
                  <a:schemeClr val="accent1">
                    <a:lumMod val="50000"/>
                  </a:schemeClr>
                </a:solidFill>
              </a:rPr>
              <a:t>programmes also dictate that character development and identification be straightforward.</a:t>
            </a:r>
          </a:p>
          <a:p>
            <a:pPr marL="342900" indent="-342900">
              <a:buFont typeface="Arial" panose="020B0604020202020204" pitchFamily="34" charset="0"/>
              <a:buChar char="•"/>
            </a:pPr>
            <a:r>
              <a:rPr lang="en-GB" sz="2000" dirty="0" smtClean="0">
                <a:solidFill>
                  <a:schemeClr val="accent1">
                    <a:lumMod val="50000"/>
                  </a:schemeClr>
                </a:solidFill>
              </a:rPr>
              <a:t>Content </a:t>
            </a:r>
            <a:r>
              <a:rPr lang="en-GB" sz="2000" dirty="0">
                <a:solidFill>
                  <a:schemeClr val="accent1">
                    <a:lumMod val="50000"/>
                  </a:schemeClr>
                </a:solidFill>
              </a:rPr>
              <a:t>analyses have found that </a:t>
            </a:r>
            <a:r>
              <a:rPr lang="en-GB" sz="2000" dirty="0" smtClean="0">
                <a:solidFill>
                  <a:schemeClr val="accent1">
                    <a:lumMod val="50000"/>
                  </a:schemeClr>
                </a:solidFill>
              </a:rPr>
              <a:t>TV </a:t>
            </a:r>
            <a:r>
              <a:rPr lang="en-GB" sz="2000" dirty="0">
                <a:solidFill>
                  <a:schemeClr val="accent1">
                    <a:lumMod val="50000"/>
                  </a:schemeClr>
                </a:solidFill>
              </a:rPr>
              <a:t>is filled with stereotyped images of many groups.</a:t>
            </a:r>
          </a:p>
        </p:txBody>
      </p:sp>
    </p:spTree>
    <p:extLst>
      <p:ext uri="{BB962C8B-B14F-4D97-AF65-F5344CB8AC3E}">
        <p14:creationId xmlns:p14="http://schemas.microsoft.com/office/powerpoint/2010/main" val="1082499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648308"/>
          </a:xfrm>
        </p:spPr>
        <p:txBody>
          <a:bodyPr/>
          <a:lstStyle/>
          <a:p>
            <a:r>
              <a:rPr lang="en-GB" dirty="0">
                <a:solidFill>
                  <a:schemeClr val="accent1">
                    <a:lumMod val="50000"/>
                  </a:schemeClr>
                </a:solidFill>
              </a:rPr>
              <a:t>Female stereotypes</a:t>
            </a:r>
            <a:endParaRPr lang="en-GB" dirty="0"/>
          </a:p>
        </p:txBody>
      </p:sp>
      <p:sp>
        <p:nvSpPr>
          <p:cNvPr id="3" name="TextBox 2"/>
          <p:cNvSpPr txBox="1"/>
          <p:nvPr/>
        </p:nvSpPr>
        <p:spPr>
          <a:xfrm>
            <a:off x="238125" y="1655406"/>
            <a:ext cx="5857875" cy="3785652"/>
          </a:xfrm>
          <a:prstGeom prst="rect">
            <a:avLst/>
          </a:prstGeom>
          <a:solidFill>
            <a:schemeClr val="accent2">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a:solidFill>
                  <a:schemeClr val="accent1">
                    <a:lumMod val="50000"/>
                  </a:schemeClr>
                </a:solidFill>
              </a:rPr>
              <a:t>Whilst there are strong, non-traditional female characters on television (</a:t>
            </a:r>
            <a:r>
              <a:rPr lang="en-GB" sz="2000" dirty="0" err="1">
                <a:solidFill>
                  <a:schemeClr val="accent1">
                    <a:lumMod val="50000"/>
                  </a:schemeClr>
                </a:solidFill>
              </a:rPr>
              <a:t>Lauzen</a:t>
            </a:r>
            <a:r>
              <a:rPr lang="en-GB" sz="2000" dirty="0">
                <a:solidFill>
                  <a:schemeClr val="accent1">
                    <a:lumMod val="50000"/>
                  </a:schemeClr>
                </a:solidFill>
              </a:rPr>
              <a:t>, Dozier, &amp; Horan, 2008), the overwhelming pattern is one of underrepresentation and traditional female images. </a:t>
            </a:r>
          </a:p>
          <a:p>
            <a:pPr marL="285750" indent="-285750">
              <a:buFont typeface="Arial" panose="020B0604020202020204" pitchFamily="34" charset="0"/>
              <a:buChar char="•"/>
            </a:pPr>
            <a:r>
              <a:rPr lang="en-GB" sz="2000" dirty="0">
                <a:solidFill>
                  <a:schemeClr val="accent1">
                    <a:lumMod val="50000"/>
                  </a:schemeClr>
                </a:solidFill>
              </a:rPr>
              <a:t>Females are outnumbered by males by about 2 to 1 on prime-time </a:t>
            </a:r>
            <a:r>
              <a:rPr lang="en-GB" sz="2000" dirty="0" smtClean="0">
                <a:solidFill>
                  <a:schemeClr val="accent1">
                    <a:lumMod val="50000"/>
                  </a:schemeClr>
                </a:solidFill>
              </a:rPr>
              <a:t>TV</a:t>
            </a:r>
            <a:r>
              <a:rPr lang="en-GB" sz="2000" dirty="0" smtClean="0">
                <a:solidFill>
                  <a:schemeClr val="accent1">
                    <a:lumMod val="50000"/>
                  </a:schemeClr>
                </a:solidFill>
              </a:rPr>
              <a:t> </a:t>
            </a:r>
            <a:r>
              <a:rPr lang="en-GB" sz="2000" dirty="0">
                <a:solidFill>
                  <a:schemeClr val="accent1">
                    <a:lumMod val="50000"/>
                  </a:schemeClr>
                </a:solidFill>
              </a:rPr>
              <a:t>(Aubrey &amp; Harrison, 2004; Children Now, 2004). </a:t>
            </a:r>
          </a:p>
          <a:p>
            <a:pPr marL="285750" indent="-285750">
              <a:buFont typeface="Arial" panose="020B0604020202020204" pitchFamily="34" charset="0"/>
              <a:buChar char="•"/>
            </a:pPr>
            <a:r>
              <a:rPr lang="en-GB" sz="2000" dirty="0">
                <a:solidFill>
                  <a:schemeClr val="accent1">
                    <a:lumMod val="50000"/>
                  </a:schemeClr>
                </a:solidFill>
              </a:rPr>
              <a:t>This is somewhat dependent on programme genre, with women being least represented in action programs and reality </a:t>
            </a:r>
            <a:r>
              <a:rPr lang="en-GB" sz="2000" dirty="0" smtClean="0">
                <a:solidFill>
                  <a:schemeClr val="accent1">
                    <a:lumMod val="50000"/>
                  </a:schemeClr>
                </a:solidFill>
              </a:rPr>
              <a:t>TV, </a:t>
            </a:r>
            <a:r>
              <a:rPr lang="en-GB" sz="2000" dirty="0">
                <a:solidFill>
                  <a:schemeClr val="accent1">
                    <a:lumMod val="50000"/>
                  </a:schemeClr>
                </a:solidFill>
              </a:rPr>
              <a:t>and somewhat more equitably present in situation comedies and dramas (</a:t>
            </a:r>
            <a:r>
              <a:rPr lang="en-GB" sz="2000" dirty="0" err="1">
                <a:solidFill>
                  <a:schemeClr val="accent1">
                    <a:lumMod val="50000"/>
                  </a:schemeClr>
                </a:solidFill>
              </a:rPr>
              <a:t>Signorielli</a:t>
            </a:r>
            <a:r>
              <a:rPr lang="en-GB" sz="2000" dirty="0">
                <a:solidFill>
                  <a:schemeClr val="accent1">
                    <a:lumMod val="50000"/>
                  </a:schemeClr>
                </a:solidFill>
              </a:rPr>
              <a:t>, 2012). </a:t>
            </a:r>
          </a:p>
        </p:txBody>
      </p:sp>
      <p:sp>
        <p:nvSpPr>
          <p:cNvPr id="4" name="TextBox 3"/>
          <p:cNvSpPr txBox="1"/>
          <p:nvPr/>
        </p:nvSpPr>
        <p:spPr>
          <a:xfrm>
            <a:off x="6222547" y="2355202"/>
            <a:ext cx="5124450" cy="3785652"/>
          </a:xfrm>
          <a:prstGeom prst="rect">
            <a:avLst/>
          </a:prstGeom>
          <a:solidFill>
            <a:schemeClr val="accent2">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On children’s </a:t>
            </a:r>
            <a:r>
              <a:rPr lang="en-GB" sz="2000" dirty="0" smtClean="0">
                <a:solidFill>
                  <a:schemeClr val="accent1">
                    <a:lumMod val="50000"/>
                  </a:schemeClr>
                </a:solidFill>
              </a:rPr>
              <a:t>TV, </a:t>
            </a:r>
            <a:r>
              <a:rPr lang="en-GB" sz="2000" dirty="0">
                <a:solidFill>
                  <a:schemeClr val="accent1">
                    <a:lumMod val="50000"/>
                  </a:schemeClr>
                </a:solidFill>
              </a:rPr>
              <a:t>there are even fewer female characters; males outnumber females 4 to 1 (Aubrey &amp; Harrison, 2004; </a:t>
            </a:r>
            <a:r>
              <a:rPr lang="en-GB" sz="2000" dirty="0" err="1">
                <a:solidFill>
                  <a:schemeClr val="accent1">
                    <a:lumMod val="50000"/>
                  </a:schemeClr>
                </a:solidFill>
              </a:rPr>
              <a:t>Signorielli</a:t>
            </a:r>
            <a:r>
              <a:rPr lang="en-GB" sz="2000" dirty="0">
                <a:solidFill>
                  <a:schemeClr val="accent1">
                    <a:lumMod val="50000"/>
                  </a:schemeClr>
                </a:solidFill>
              </a:rPr>
              <a:t>, 2012</a:t>
            </a:r>
            <a:r>
              <a:rPr lang="en-GB" sz="2000" dirty="0" smtClean="0">
                <a:solidFill>
                  <a:schemeClr val="accent1">
                    <a:lumMod val="50000"/>
                  </a:schemeClr>
                </a:solidFill>
              </a:rPr>
              <a:t>).</a:t>
            </a:r>
            <a:endParaRPr lang="en-GB" sz="2000" dirty="0">
              <a:solidFill>
                <a:schemeClr val="accent1">
                  <a:lumMod val="50000"/>
                </a:schemeClr>
              </a:solidFill>
            </a:endParaRPr>
          </a:p>
          <a:p>
            <a:pPr marL="342900" indent="-342900">
              <a:buFont typeface="Arial" panose="020B0604020202020204" pitchFamily="34" charset="0"/>
              <a:buChar char="•"/>
            </a:pPr>
            <a:r>
              <a:rPr lang="en-GB" sz="2000" dirty="0">
                <a:solidFill>
                  <a:schemeClr val="accent1">
                    <a:lumMod val="50000"/>
                  </a:schemeClr>
                </a:solidFill>
              </a:rPr>
              <a:t>News programs also underrepresent women. Yi and </a:t>
            </a:r>
            <a:r>
              <a:rPr lang="en-GB" sz="2000" dirty="0" err="1">
                <a:solidFill>
                  <a:schemeClr val="accent1">
                    <a:lumMod val="50000"/>
                  </a:schemeClr>
                </a:solidFill>
              </a:rPr>
              <a:t>Dearfield</a:t>
            </a:r>
            <a:r>
              <a:rPr lang="en-GB" sz="2000" dirty="0">
                <a:solidFill>
                  <a:schemeClr val="accent1">
                    <a:lumMod val="50000"/>
                  </a:schemeClr>
                </a:solidFill>
              </a:rPr>
              <a:t> (2012) show that only 21.7% of the guests on Sunday morning news programmes were women </a:t>
            </a:r>
          </a:p>
          <a:p>
            <a:pPr marL="342900" indent="-342900">
              <a:buFont typeface="Arial" panose="020B0604020202020204" pitchFamily="34" charset="0"/>
              <a:buChar char="•"/>
            </a:pPr>
            <a:r>
              <a:rPr lang="en-GB" sz="2000" dirty="0">
                <a:solidFill>
                  <a:schemeClr val="accent1">
                    <a:lumMod val="50000"/>
                  </a:schemeClr>
                </a:solidFill>
              </a:rPr>
              <a:t>The Global Media Monitoring Project in 2010 reported that about 24% of the sources in the news worldwide are women (</a:t>
            </a:r>
            <a:r>
              <a:rPr lang="en-GB" sz="2000" dirty="0" err="1">
                <a:solidFill>
                  <a:schemeClr val="accent1">
                    <a:lumMod val="50000"/>
                  </a:schemeClr>
                </a:solidFill>
              </a:rPr>
              <a:t>Macharia</a:t>
            </a:r>
            <a:r>
              <a:rPr lang="en-GB" sz="2000" dirty="0">
                <a:solidFill>
                  <a:schemeClr val="accent1">
                    <a:lumMod val="50000"/>
                  </a:schemeClr>
                </a:solidFill>
              </a:rPr>
              <a:t>, O’Connor, &amp; </a:t>
            </a:r>
            <a:r>
              <a:rPr lang="en-GB" sz="2000" dirty="0" err="1">
                <a:solidFill>
                  <a:schemeClr val="accent1">
                    <a:lumMod val="50000"/>
                  </a:schemeClr>
                </a:solidFill>
              </a:rPr>
              <a:t>Ndganam</a:t>
            </a:r>
            <a:r>
              <a:rPr lang="en-GB" sz="2000" dirty="0">
                <a:solidFill>
                  <a:schemeClr val="accent1">
                    <a:lumMod val="50000"/>
                  </a:schemeClr>
                </a:solidFill>
              </a:rPr>
              <a:t>, 2010).</a:t>
            </a:r>
          </a:p>
        </p:txBody>
      </p:sp>
    </p:spTree>
    <p:extLst>
      <p:ext uri="{BB962C8B-B14F-4D97-AF65-F5344CB8AC3E}">
        <p14:creationId xmlns:p14="http://schemas.microsoft.com/office/powerpoint/2010/main" val="2164994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38201" y="895350"/>
            <a:ext cx="10638800" cy="2246769"/>
          </a:xfrm>
          <a:prstGeom prst="rect">
            <a:avLst/>
          </a:prstGeom>
          <a:solidFill>
            <a:schemeClr val="accent3">
              <a:lumMod val="40000"/>
              <a:lumOff val="6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When fictional women characters appear, they are usually younger than males (</a:t>
            </a:r>
            <a:r>
              <a:rPr lang="en-GB" sz="2000" dirty="0" err="1">
                <a:solidFill>
                  <a:schemeClr val="accent1">
                    <a:lumMod val="50000"/>
                  </a:schemeClr>
                </a:solidFill>
              </a:rPr>
              <a:t>Signorielli</a:t>
            </a:r>
            <a:r>
              <a:rPr lang="en-GB" sz="2000" dirty="0">
                <a:solidFill>
                  <a:schemeClr val="accent1">
                    <a:lumMod val="50000"/>
                  </a:schemeClr>
                </a:solidFill>
              </a:rPr>
              <a:t>, 2012; Yi &amp; </a:t>
            </a:r>
            <a:r>
              <a:rPr lang="en-GB" sz="2000" dirty="0" err="1">
                <a:solidFill>
                  <a:schemeClr val="accent1">
                    <a:lumMod val="50000"/>
                  </a:schemeClr>
                </a:solidFill>
              </a:rPr>
              <a:t>Dearfield</a:t>
            </a:r>
            <a:r>
              <a:rPr lang="en-GB" sz="2000" dirty="0">
                <a:solidFill>
                  <a:schemeClr val="accent1">
                    <a:lumMod val="50000"/>
                  </a:schemeClr>
                </a:solidFill>
              </a:rPr>
              <a:t>, 2012) and are more often shown in home, family, and romantic contexts (</a:t>
            </a:r>
            <a:r>
              <a:rPr lang="en-GB" sz="2000" dirty="0" err="1">
                <a:solidFill>
                  <a:schemeClr val="accent1">
                    <a:lumMod val="50000"/>
                  </a:schemeClr>
                </a:solidFill>
              </a:rPr>
              <a:t>Lauzen</a:t>
            </a:r>
            <a:r>
              <a:rPr lang="en-GB" sz="2000" dirty="0">
                <a:solidFill>
                  <a:schemeClr val="accent1">
                    <a:lumMod val="50000"/>
                  </a:schemeClr>
                </a:solidFill>
              </a:rPr>
              <a:t> et al., 2008) than at work.</a:t>
            </a:r>
          </a:p>
          <a:p>
            <a:pPr marL="342900" indent="-342900">
              <a:buFont typeface="Arial" panose="020B0604020202020204" pitchFamily="34" charset="0"/>
              <a:buChar char="•"/>
            </a:pPr>
            <a:r>
              <a:rPr lang="en-GB" sz="2000" dirty="0">
                <a:solidFill>
                  <a:schemeClr val="accent1">
                    <a:lumMod val="50000"/>
                  </a:schemeClr>
                </a:solidFill>
              </a:rPr>
              <a:t> Family and career do not mix on </a:t>
            </a:r>
            <a:r>
              <a:rPr lang="en-GB" sz="2000" dirty="0" smtClean="0">
                <a:solidFill>
                  <a:schemeClr val="accent1">
                    <a:lumMod val="50000"/>
                  </a:schemeClr>
                </a:solidFill>
              </a:rPr>
              <a:t>TV</a:t>
            </a:r>
            <a:r>
              <a:rPr lang="en-GB" sz="2000" dirty="0" smtClean="0">
                <a:solidFill>
                  <a:schemeClr val="accent1">
                    <a:lumMod val="50000"/>
                  </a:schemeClr>
                </a:solidFill>
              </a:rPr>
              <a:t>; </a:t>
            </a:r>
            <a:r>
              <a:rPr lang="en-GB" sz="2000" dirty="0">
                <a:solidFill>
                  <a:schemeClr val="accent1">
                    <a:lumMod val="50000"/>
                  </a:schemeClr>
                </a:solidFill>
              </a:rPr>
              <a:t>married female characters are much less likely to be employed than single or divorced women (</a:t>
            </a:r>
            <a:r>
              <a:rPr lang="en-GB" sz="2000" dirty="0" err="1">
                <a:solidFill>
                  <a:schemeClr val="accent1">
                    <a:lumMod val="50000"/>
                  </a:schemeClr>
                </a:solidFill>
              </a:rPr>
              <a:t>Signorielli</a:t>
            </a:r>
            <a:r>
              <a:rPr lang="en-GB" sz="2000" dirty="0">
                <a:solidFill>
                  <a:schemeClr val="accent1">
                    <a:lumMod val="50000"/>
                  </a:schemeClr>
                </a:solidFill>
              </a:rPr>
              <a:t>, 2012). </a:t>
            </a:r>
          </a:p>
          <a:p>
            <a:pPr marL="342900" indent="-342900">
              <a:buFont typeface="Arial" panose="020B0604020202020204" pitchFamily="34" charset="0"/>
              <a:buChar char="•"/>
            </a:pPr>
            <a:r>
              <a:rPr lang="en-GB" sz="2000" dirty="0">
                <a:solidFill>
                  <a:schemeClr val="accent1">
                    <a:lumMod val="50000"/>
                  </a:schemeClr>
                </a:solidFill>
              </a:rPr>
              <a:t>When fictional women characters do have careers and family, the programmes still usually focus on the interpersonal aspects of their lives (</a:t>
            </a:r>
            <a:r>
              <a:rPr lang="en-GB" sz="2000" dirty="0" err="1">
                <a:solidFill>
                  <a:schemeClr val="accent1">
                    <a:lumMod val="50000"/>
                  </a:schemeClr>
                </a:solidFill>
              </a:rPr>
              <a:t>Lauzen</a:t>
            </a:r>
            <a:r>
              <a:rPr lang="en-GB" sz="2000" dirty="0">
                <a:solidFill>
                  <a:schemeClr val="accent1">
                    <a:lumMod val="50000"/>
                  </a:schemeClr>
                </a:solidFill>
              </a:rPr>
              <a:t> et al., 2008). </a:t>
            </a:r>
          </a:p>
        </p:txBody>
      </p:sp>
      <p:sp>
        <p:nvSpPr>
          <p:cNvPr id="6" name="TextBox 5"/>
          <p:cNvSpPr txBox="1"/>
          <p:nvPr/>
        </p:nvSpPr>
        <p:spPr>
          <a:xfrm>
            <a:off x="838200" y="3524250"/>
            <a:ext cx="10638800" cy="2862322"/>
          </a:xfrm>
          <a:prstGeom prst="rect">
            <a:avLst/>
          </a:prstGeom>
          <a:solidFill>
            <a:schemeClr val="accent3">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a:solidFill>
                  <a:schemeClr val="accent1">
                    <a:lumMod val="50000"/>
                  </a:schemeClr>
                </a:solidFill>
              </a:rPr>
              <a:t>Commercials also reinforce these patterns. Although women are not underrepresented, they are typically subservient to men (</a:t>
            </a:r>
            <a:r>
              <a:rPr lang="en-GB" sz="2000" dirty="0" err="1">
                <a:solidFill>
                  <a:schemeClr val="accent1">
                    <a:lumMod val="50000"/>
                  </a:schemeClr>
                </a:solidFill>
              </a:rPr>
              <a:t>Neuhaus</a:t>
            </a:r>
            <a:r>
              <a:rPr lang="en-GB" sz="2000" dirty="0">
                <a:solidFill>
                  <a:schemeClr val="accent1">
                    <a:lumMod val="50000"/>
                  </a:schemeClr>
                </a:solidFill>
              </a:rPr>
              <a:t>, 2011).</a:t>
            </a:r>
          </a:p>
          <a:p>
            <a:pPr marL="285750" indent="-285750">
              <a:buFont typeface="Arial" panose="020B0604020202020204" pitchFamily="34" charset="0"/>
              <a:buChar char="•"/>
            </a:pPr>
            <a:r>
              <a:rPr lang="en-GB" sz="2000" dirty="0">
                <a:solidFill>
                  <a:schemeClr val="accent1">
                    <a:lumMod val="50000"/>
                  </a:schemeClr>
                </a:solidFill>
              </a:rPr>
              <a:t>A study of national </a:t>
            </a:r>
            <a:r>
              <a:rPr lang="en-GB" sz="2000" dirty="0" smtClean="0">
                <a:solidFill>
                  <a:schemeClr val="accent1">
                    <a:lumMod val="50000"/>
                  </a:schemeClr>
                </a:solidFill>
              </a:rPr>
              <a:t>TV </a:t>
            </a:r>
            <a:r>
              <a:rPr lang="en-GB" sz="2000" dirty="0">
                <a:solidFill>
                  <a:schemeClr val="accent1">
                    <a:lumMod val="50000"/>
                  </a:schemeClr>
                </a:solidFill>
              </a:rPr>
              <a:t>prime-time ad`s confirms </a:t>
            </a:r>
            <a:r>
              <a:rPr lang="en-GB" sz="2000" dirty="0" err="1">
                <a:solidFill>
                  <a:schemeClr val="accent1">
                    <a:lumMod val="50000"/>
                  </a:schemeClr>
                </a:solidFill>
              </a:rPr>
              <a:t>Neuhaus</a:t>
            </a:r>
            <a:r>
              <a:rPr lang="en-GB" sz="2000" dirty="0">
                <a:solidFill>
                  <a:schemeClr val="accent1">
                    <a:lumMod val="50000"/>
                  </a:schemeClr>
                </a:solidFill>
              </a:rPr>
              <a:t>’ argument - two-thirds of those seen doing chores were women, most of them mothers. And, when men were shown doing housework, it was most often in a humorous light, illustrating their incompetence (</a:t>
            </a:r>
            <a:r>
              <a:rPr lang="en-GB" sz="2000" dirty="0" err="1">
                <a:solidFill>
                  <a:schemeClr val="accent1">
                    <a:lumMod val="50000"/>
                  </a:schemeClr>
                </a:solidFill>
              </a:rPr>
              <a:t>Scharrer</a:t>
            </a:r>
            <a:r>
              <a:rPr lang="en-GB" sz="2000" dirty="0">
                <a:solidFill>
                  <a:schemeClr val="accent1">
                    <a:lumMod val="50000"/>
                  </a:schemeClr>
                </a:solidFill>
              </a:rPr>
              <a:t>, Kim, Lin, &amp; Liu, 2006). </a:t>
            </a:r>
          </a:p>
          <a:p>
            <a:pPr marL="285750" indent="-285750">
              <a:buFont typeface="Arial" panose="020B0604020202020204" pitchFamily="34" charset="0"/>
              <a:buChar char="•"/>
            </a:pPr>
            <a:r>
              <a:rPr lang="en-GB" sz="2000" dirty="0">
                <a:solidFill>
                  <a:schemeClr val="accent1">
                    <a:lumMod val="50000"/>
                  </a:schemeClr>
                </a:solidFill>
              </a:rPr>
              <a:t>Commercials in children’s cartoons also reveal gender stereotyping. Boys in commercials are seen more often, they have more dominant roles and are more active. Girls, on the other hand, are shyer, “giggly,” and less central to the ads (Browne, 1998).</a:t>
            </a:r>
          </a:p>
        </p:txBody>
      </p:sp>
    </p:spTree>
    <p:extLst>
      <p:ext uri="{BB962C8B-B14F-4D97-AF65-F5344CB8AC3E}">
        <p14:creationId xmlns:p14="http://schemas.microsoft.com/office/powerpoint/2010/main" val="1169825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3775" y="618517"/>
            <a:ext cx="10364451" cy="562583"/>
          </a:xfrm>
        </p:spPr>
        <p:txBody>
          <a:bodyPr>
            <a:normAutofit fontScale="90000"/>
          </a:bodyPr>
          <a:lstStyle/>
          <a:p>
            <a:r>
              <a:rPr lang="en-GB" dirty="0">
                <a:solidFill>
                  <a:schemeClr val="accent1">
                    <a:lumMod val="50000"/>
                  </a:schemeClr>
                </a:solidFill>
              </a:rPr>
              <a:t>Female stereotype conclusions:</a:t>
            </a:r>
          </a:p>
        </p:txBody>
      </p:sp>
      <p:sp>
        <p:nvSpPr>
          <p:cNvPr id="5" name="TextBox 4"/>
          <p:cNvSpPr txBox="1"/>
          <p:nvPr/>
        </p:nvSpPr>
        <p:spPr>
          <a:xfrm>
            <a:off x="219075" y="1343025"/>
            <a:ext cx="5686425" cy="2862322"/>
          </a:xfrm>
          <a:prstGeom prst="rect">
            <a:avLst/>
          </a:prstGeom>
          <a:solidFill>
            <a:schemeClr val="accent6">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The stereotype of women presented on </a:t>
            </a:r>
            <a:r>
              <a:rPr lang="en-GB" sz="2000" dirty="0" smtClean="0">
                <a:solidFill>
                  <a:schemeClr val="accent1">
                    <a:lumMod val="50000"/>
                  </a:schemeClr>
                </a:solidFill>
              </a:rPr>
              <a:t>TV</a:t>
            </a:r>
            <a:r>
              <a:rPr lang="en-GB" sz="2000" dirty="0" smtClean="0">
                <a:solidFill>
                  <a:schemeClr val="accent1">
                    <a:lumMod val="50000"/>
                  </a:schemeClr>
                </a:solidFill>
              </a:rPr>
              <a:t> </a:t>
            </a:r>
            <a:r>
              <a:rPr lang="en-GB" sz="2000" dirty="0">
                <a:solidFill>
                  <a:schemeClr val="accent1">
                    <a:lumMod val="50000"/>
                  </a:schemeClr>
                </a:solidFill>
              </a:rPr>
              <a:t>is that women are valued for youth, attractiveness, and traditional roles.</a:t>
            </a:r>
          </a:p>
          <a:p>
            <a:pPr marL="342900" indent="-342900">
              <a:buFont typeface="Arial" panose="020B0604020202020204" pitchFamily="34" charset="0"/>
              <a:buChar char="•"/>
            </a:pPr>
            <a:r>
              <a:rPr lang="en-GB" sz="2000" dirty="0">
                <a:solidFill>
                  <a:schemeClr val="accent1">
                    <a:lumMod val="50000"/>
                  </a:schemeClr>
                </a:solidFill>
              </a:rPr>
              <a:t>With children as young as 3, researchers have found that heavier viewers of </a:t>
            </a:r>
            <a:r>
              <a:rPr lang="en-GB" sz="2000" dirty="0" smtClean="0">
                <a:solidFill>
                  <a:schemeClr val="accent1">
                    <a:lumMod val="50000"/>
                  </a:schemeClr>
                </a:solidFill>
              </a:rPr>
              <a:t>TV </a:t>
            </a:r>
            <a:r>
              <a:rPr lang="en-GB" sz="2000" dirty="0">
                <a:solidFill>
                  <a:schemeClr val="accent1">
                    <a:lumMod val="50000"/>
                  </a:schemeClr>
                </a:solidFill>
              </a:rPr>
              <a:t>are more likely to endorse traditional, stereotypic gender-role statements (e.g., </a:t>
            </a:r>
            <a:r>
              <a:rPr lang="en-GB" sz="2000" dirty="0" err="1">
                <a:solidFill>
                  <a:schemeClr val="accent1">
                    <a:lumMod val="50000"/>
                  </a:schemeClr>
                </a:solidFill>
              </a:rPr>
              <a:t>Beuf</a:t>
            </a:r>
            <a:r>
              <a:rPr lang="en-GB" sz="2000" dirty="0">
                <a:solidFill>
                  <a:schemeClr val="accent1">
                    <a:lumMod val="50000"/>
                  </a:schemeClr>
                </a:solidFill>
              </a:rPr>
              <a:t>, 1974; Durkin, 1985; McGhee &amp; </a:t>
            </a:r>
            <a:r>
              <a:rPr lang="en-GB" sz="2000" dirty="0" err="1">
                <a:solidFill>
                  <a:schemeClr val="accent1">
                    <a:lumMod val="50000"/>
                  </a:schemeClr>
                </a:solidFill>
              </a:rPr>
              <a:t>Frueh</a:t>
            </a:r>
            <a:r>
              <a:rPr lang="en-GB" sz="2000" dirty="0">
                <a:solidFill>
                  <a:schemeClr val="accent1">
                    <a:lumMod val="50000"/>
                  </a:schemeClr>
                </a:solidFill>
              </a:rPr>
              <a:t>, 1980; Morgan, 1987; Van </a:t>
            </a:r>
            <a:r>
              <a:rPr lang="en-GB" sz="2000" dirty="0" err="1">
                <a:solidFill>
                  <a:schemeClr val="accent1">
                    <a:lumMod val="50000"/>
                  </a:schemeClr>
                </a:solidFill>
              </a:rPr>
              <a:t>Evra</a:t>
            </a:r>
            <a:r>
              <a:rPr lang="en-GB" sz="2000" dirty="0">
                <a:solidFill>
                  <a:schemeClr val="accent1">
                    <a:lumMod val="50000"/>
                  </a:schemeClr>
                </a:solidFill>
              </a:rPr>
              <a:t>, 2004). </a:t>
            </a:r>
          </a:p>
        </p:txBody>
      </p:sp>
      <p:sp>
        <p:nvSpPr>
          <p:cNvPr id="6" name="TextBox 5"/>
          <p:cNvSpPr txBox="1"/>
          <p:nvPr/>
        </p:nvSpPr>
        <p:spPr>
          <a:xfrm>
            <a:off x="6381750" y="1343025"/>
            <a:ext cx="5267325" cy="2862322"/>
          </a:xfrm>
          <a:prstGeom prst="rect">
            <a:avLst/>
          </a:prstGeom>
          <a:solidFill>
            <a:schemeClr val="accent6">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Meta-analyses of the literature concludes that television has an overall effect of r = .101 on holding gender-role stereotypes across all age groups (</a:t>
            </a:r>
            <a:r>
              <a:rPr lang="en-GB" sz="2000" dirty="0" err="1">
                <a:solidFill>
                  <a:schemeClr val="accent1">
                    <a:lumMod val="50000"/>
                  </a:schemeClr>
                </a:solidFill>
              </a:rPr>
              <a:t>Herrett-Skjellum</a:t>
            </a:r>
            <a:r>
              <a:rPr lang="en-GB" sz="2000" dirty="0">
                <a:solidFill>
                  <a:schemeClr val="accent1">
                    <a:lumMod val="50000"/>
                  </a:schemeClr>
                </a:solidFill>
              </a:rPr>
              <a:t> &amp; Allen, 1996). </a:t>
            </a:r>
          </a:p>
          <a:p>
            <a:pPr marL="342900" indent="-342900">
              <a:buFont typeface="Arial" panose="020B0604020202020204" pitchFamily="34" charset="0"/>
              <a:buChar char="•"/>
            </a:pPr>
            <a:r>
              <a:rPr lang="en-GB" sz="2000" dirty="0">
                <a:solidFill>
                  <a:schemeClr val="accent1">
                    <a:lumMod val="50000"/>
                  </a:schemeClr>
                </a:solidFill>
              </a:rPr>
              <a:t>Among children under 3, the average correlation between amount of </a:t>
            </a:r>
            <a:r>
              <a:rPr lang="en-GB" sz="2000" dirty="0" smtClean="0">
                <a:solidFill>
                  <a:schemeClr val="accent1">
                    <a:lumMod val="50000"/>
                  </a:schemeClr>
                </a:solidFill>
              </a:rPr>
              <a:t>TV </a:t>
            </a:r>
            <a:r>
              <a:rPr lang="en-GB" sz="2000" dirty="0">
                <a:solidFill>
                  <a:schemeClr val="accent1">
                    <a:lumMod val="50000"/>
                  </a:schemeClr>
                </a:solidFill>
              </a:rPr>
              <a:t>and holding gender-role stereotypes is r = .33; for children from age 6 to 10, the average correlation is r = .16. </a:t>
            </a:r>
          </a:p>
        </p:txBody>
      </p:sp>
      <p:sp>
        <p:nvSpPr>
          <p:cNvPr id="7" name="TextBox 6"/>
          <p:cNvSpPr txBox="1"/>
          <p:nvPr/>
        </p:nvSpPr>
        <p:spPr>
          <a:xfrm>
            <a:off x="4124325" y="4431793"/>
            <a:ext cx="6067425" cy="1569660"/>
          </a:xfrm>
          <a:prstGeom prst="rect">
            <a:avLst/>
          </a:prstGeom>
          <a:solidFill>
            <a:schemeClr val="accent6">
              <a:lumMod val="40000"/>
              <a:lumOff val="60000"/>
            </a:schemeClr>
          </a:solidFill>
          <a:ln>
            <a:solidFill>
              <a:schemeClr val="accent1"/>
            </a:solidFill>
          </a:ln>
        </p:spPr>
        <p:txBody>
          <a:bodyPr wrap="square" rtlCol="0">
            <a:spAutoFit/>
          </a:bodyPr>
          <a:lstStyle/>
          <a:p>
            <a:r>
              <a:rPr lang="en-GB" sz="2400" dirty="0">
                <a:solidFill>
                  <a:schemeClr val="accent1">
                    <a:lumMod val="50000"/>
                  </a:schemeClr>
                </a:solidFill>
              </a:rPr>
              <a:t>Young children might be particularly susceptible to the effects of stereotypes given their level of cognitive development (Aubrey &amp; Harrison, 2004).</a:t>
            </a:r>
          </a:p>
        </p:txBody>
      </p:sp>
      <p:pic>
        <p:nvPicPr>
          <p:cNvPr id="8" name="Picture 7"/>
          <p:cNvPicPr>
            <a:picLocks noChangeAspect="1"/>
          </p:cNvPicPr>
          <p:nvPr/>
        </p:nvPicPr>
        <p:blipFill>
          <a:blip r:embed="rId2"/>
          <a:stretch>
            <a:fillRect/>
          </a:stretch>
        </p:blipFill>
        <p:spPr>
          <a:xfrm>
            <a:off x="219075" y="4431793"/>
            <a:ext cx="3552825" cy="2178736"/>
          </a:xfrm>
          <a:prstGeom prst="rect">
            <a:avLst/>
          </a:prstGeom>
          <a:ln>
            <a:solidFill>
              <a:schemeClr val="accent1"/>
            </a:solidFill>
          </a:ln>
        </p:spPr>
      </p:pic>
    </p:spTree>
    <p:extLst>
      <p:ext uri="{BB962C8B-B14F-4D97-AF65-F5344CB8AC3E}">
        <p14:creationId xmlns:p14="http://schemas.microsoft.com/office/powerpoint/2010/main" val="2305449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495908"/>
          </a:xfrm>
        </p:spPr>
        <p:txBody>
          <a:bodyPr>
            <a:normAutofit fontScale="90000"/>
          </a:bodyPr>
          <a:lstStyle/>
          <a:p>
            <a:r>
              <a:rPr lang="en-GB" dirty="0" smtClean="0">
                <a:solidFill>
                  <a:schemeClr val="accent1">
                    <a:lumMod val="50000"/>
                  </a:schemeClr>
                </a:solidFill>
              </a:rPr>
              <a:t>Other stereotypes</a:t>
            </a:r>
            <a:endParaRPr lang="en-GB" dirty="0">
              <a:solidFill>
                <a:schemeClr val="accent1">
                  <a:lumMod val="50000"/>
                </a:schemeClr>
              </a:solidFill>
            </a:endParaRPr>
          </a:p>
        </p:txBody>
      </p:sp>
      <p:sp>
        <p:nvSpPr>
          <p:cNvPr id="4" name="Text Placeholder 3"/>
          <p:cNvSpPr>
            <a:spLocks noGrp="1"/>
          </p:cNvSpPr>
          <p:nvPr>
            <p:ph type="body" idx="1"/>
          </p:nvPr>
        </p:nvSpPr>
        <p:spPr>
          <a:xfrm>
            <a:off x="1146328" y="1228725"/>
            <a:ext cx="4873474" cy="466725"/>
          </a:xfrm>
        </p:spPr>
        <p:txBody>
          <a:bodyPr/>
          <a:lstStyle/>
          <a:p>
            <a:r>
              <a:rPr lang="en-GB" dirty="0" smtClean="0">
                <a:solidFill>
                  <a:schemeClr val="accent1">
                    <a:lumMod val="50000"/>
                  </a:schemeClr>
                </a:solidFill>
              </a:rPr>
              <a:t>The elderly</a:t>
            </a:r>
            <a:endParaRPr lang="en-GB" dirty="0">
              <a:solidFill>
                <a:schemeClr val="accent1">
                  <a:lumMod val="50000"/>
                </a:schemeClr>
              </a:solidFill>
            </a:endParaRPr>
          </a:p>
        </p:txBody>
      </p:sp>
      <p:sp>
        <p:nvSpPr>
          <p:cNvPr id="6" name="Content Placeholder 5"/>
          <p:cNvSpPr>
            <a:spLocks noGrp="1"/>
          </p:cNvSpPr>
          <p:nvPr>
            <p:ph sz="quarter" idx="13"/>
          </p:nvPr>
        </p:nvSpPr>
        <p:spPr>
          <a:xfrm>
            <a:off x="913774" y="1809750"/>
            <a:ext cx="5106027" cy="3981450"/>
          </a:xfrm>
          <a:solidFill>
            <a:schemeClr val="accent4">
              <a:lumMod val="20000"/>
              <a:lumOff val="80000"/>
            </a:schemeClr>
          </a:solidFill>
          <a:ln>
            <a:solidFill>
              <a:schemeClr val="accent1"/>
            </a:solidFill>
          </a:ln>
        </p:spPr>
        <p:txBody>
          <a:bodyPr>
            <a:normAutofit fontScale="92500" lnSpcReduction="20000"/>
          </a:bodyPr>
          <a:lstStyle/>
          <a:p>
            <a:r>
              <a:rPr lang="en-GB" dirty="0" smtClean="0">
                <a:solidFill>
                  <a:schemeClr val="accent1">
                    <a:lumMod val="50000"/>
                  </a:schemeClr>
                </a:solidFill>
              </a:rPr>
              <a:t>Cohorts </a:t>
            </a:r>
            <a:r>
              <a:rPr lang="en-GB" dirty="0">
                <a:solidFill>
                  <a:schemeClr val="accent1">
                    <a:lumMod val="50000"/>
                  </a:schemeClr>
                </a:solidFill>
              </a:rPr>
              <a:t>of the under 55`s are growing </a:t>
            </a:r>
            <a:r>
              <a:rPr lang="en-GB" dirty="0" smtClean="0">
                <a:solidFill>
                  <a:schemeClr val="accent1">
                    <a:lumMod val="50000"/>
                  </a:schemeClr>
                </a:solidFill>
              </a:rPr>
              <a:t>but </a:t>
            </a:r>
            <a:r>
              <a:rPr lang="en-GB" dirty="0">
                <a:solidFill>
                  <a:schemeClr val="accent1">
                    <a:lumMod val="50000"/>
                  </a:schemeClr>
                </a:solidFill>
              </a:rPr>
              <a:t>still underrepresented</a:t>
            </a:r>
          </a:p>
          <a:p>
            <a:r>
              <a:rPr lang="en-GB" dirty="0" err="1">
                <a:solidFill>
                  <a:schemeClr val="accent1">
                    <a:lumMod val="50000"/>
                  </a:schemeClr>
                </a:solidFill>
              </a:rPr>
              <a:t>Lauzen</a:t>
            </a:r>
            <a:r>
              <a:rPr lang="en-GB" dirty="0">
                <a:solidFill>
                  <a:schemeClr val="accent1">
                    <a:lumMod val="50000"/>
                  </a:schemeClr>
                </a:solidFill>
              </a:rPr>
              <a:t> and Dozier (2005) adults 60 and older </a:t>
            </a:r>
            <a:r>
              <a:rPr lang="en-GB" dirty="0" smtClean="0">
                <a:solidFill>
                  <a:schemeClr val="accent1">
                    <a:lumMod val="50000"/>
                  </a:schemeClr>
                </a:solidFill>
              </a:rPr>
              <a:t>were </a:t>
            </a:r>
            <a:r>
              <a:rPr lang="en-GB" dirty="0">
                <a:solidFill>
                  <a:schemeClr val="accent1">
                    <a:lumMod val="50000"/>
                  </a:schemeClr>
                </a:solidFill>
              </a:rPr>
              <a:t>only 4% of the major characters in prime-time </a:t>
            </a:r>
            <a:r>
              <a:rPr lang="en-GB" dirty="0" err="1">
                <a:solidFill>
                  <a:schemeClr val="accent1">
                    <a:lumMod val="50000"/>
                  </a:schemeClr>
                </a:solidFill>
              </a:rPr>
              <a:t>tv</a:t>
            </a:r>
            <a:r>
              <a:rPr lang="en-GB" dirty="0">
                <a:solidFill>
                  <a:schemeClr val="accent1">
                    <a:lumMod val="50000"/>
                  </a:schemeClr>
                </a:solidFill>
              </a:rPr>
              <a:t>, despite </a:t>
            </a:r>
            <a:r>
              <a:rPr lang="en-GB" dirty="0" smtClean="0">
                <a:solidFill>
                  <a:schemeClr val="accent1">
                    <a:lumMod val="50000"/>
                  </a:schemeClr>
                </a:solidFill>
              </a:rPr>
              <a:t>that </a:t>
            </a:r>
            <a:r>
              <a:rPr lang="en-GB" dirty="0">
                <a:solidFill>
                  <a:schemeClr val="accent1">
                    <a:lumMod val="50000"/>
                  </a:schemeClr>
                </a:solidFill>
              </a:rPr>
              <a:t>they represent 18% of the actual population. </a:t>
            </a:r>
          </a:p>
          <a:p>
            <a:r>
              <a:rPr lang="en-GB" dirty="0">
                <a:solidFill>
                  <a:schemeClr val="accent1">
                    <a:lumMod val="50000"/>
                  </a:schemeClr>
                </a:solidFill>
              </a:rPr>
              <a:t>Also, older men outnumber older women on </a:t>
            </a:r>
            <a:r>
              <a:rPr lang="en-GB" dirty="0" err="1">
                <a:solidFill>
                  <a:schemeClr val="accent1">
                    <a:lumMod val="50000"/>
                  </a:schemeClr>
                </a:solidFill>
              </a:rPr>
              <a:t>tv</a:t>
            </a:r>
            <a:r>
              <a:rPr lang="en-GB" dirty="0">
                <a:solidFill>
                  <a:schemeClr val="accent1">
                    <a:lumMod val="50000"/>
                  </a:schemeClr>
                </a:solidFill>
              </a:rPr>
              <a:t> </a:t>
            </a:r>
            <a:r>
              <a:rPr lang="en-GB" dirty="0" smtClean="0">
                <a:solidFill>
                  <a:schemeClr val="accent1">
                    <a:lumMod val="50000"/>
                  </a:schemeClr>
                </a:solidFill>
              </a:rPr>
              <a:t>(</a:t>
            </a:r>
            <a:r>
              <a:rPr lang="en-GB" dirty="0">
                <a:solidFill>
                  <a:schemeClr val="accent1">
                    <a:lumMod val="50000"/>
                  </a:schemeClr>
                </a:solidFill>
              </a:rPr>
              <a:t>Harwood &amp; Anderson, 2002; </a:t>
            </a:r>
            <a:r>
              <a:rPr lang="en-GB" dirty="0" err="1">
                <a:solidFill>
                  <a:schemeClr val="accent1">
                    <a:lumMod val="50000"/>
                  </a:schemeClr>
                </a:solidFill>
              </a:rPr>
              <a:t>Signorielli</a:t>
            </a:r>
            <a:r>
              <a:rPr lang="en-GB" dirty="0">
                <a:solidFill>
                  <a:schemeClr val="accent1">
                    <a:lumMod val="50000"/>
                  </a:schemeClr>
                </a:solidFill>
              </a:rPr>
              <a:t>, 2004, 2012). </a:t>
            </a:r>
          </a:p>
          <a:p>
            <a:r>
              <a:rPr lang="en-GB" dirty="0">
                <a:solidFill>
                  <a:schemeClr val="accent1">
                    <a:lumMod val="50000"/>
                  </a:schemeClr>
                </a:solidFill>
              </a:rPr>
              <a:t>little research on how media affects children’s views of older adults.</a:t>
            </a:r>
          </a:p>
          <a:p>
            <a:endParaRPr lang="en-GB" dirty="0">
              <a:solidFill>
                <a:schemeClr val="accent1">
                  <a:lumMod val="50000"/>
                </a:schemeClr>
              </a:solidFill>
            </a:endParaRPr>
          </a:p>
        </p:txBody>
      </p:sp>
      <p:sp>
        <p:nvSpPr>
          <p:cNvPr id="5" name="Text Placeholder 4"/>
          <p:cNvSpPr>
            <a:spLocks noGrp="1"/>
          </p:cNvSpPr>
          <p:nvPr>
            <p:ph type="body" sz="quarter" idx="3"/>
          </p:nvPr>
        </p:nvSpPr>
        <p:spPr>
          <a:xfrm>
            <a:off x="6396423" y="1114426"/>
            <a:ext cx="4881804" cy="581024"/>
          </a:xfrm>
        </p:spPr>
        <p:txBody>
          <a:bodyPr/>
          <a:lstStyle/>
          <a:p>
            <a:r>
              <a:rPr lang="en-GB" dirty="0" smtClean="0">
                <a:solidFill>
                  <a:schemeClr val="accent1">
                    <a:lumMod val="50000"/>
                  </a:schemeClr>
                </a:solidFill>
              </a:rPr>
              <a:t>race/ethnicity</a:t>
            </a:r>
            <a:endParaRPr lang="en-GB" dirty="0">
              <a:solidFill>
                <a:schemeClr val="accent1">
                  <a:lumMod val="50000"/>
                </a:schemeClr>
              </a:solidFill>
            </a:endParaRPr>
          </a:p>
        </p:txBody>
      </p:sp>
      <p:sp>
        <p:nvSpPr>
          <p:cNvPr id="7" name="Content Placeholder 6"/>
          <p:cNvSpPr>
            <a:spLocks noGrp="1"/>
          </p:cNvSpPr>
          <p:nvPr>
            <p:ph sz="quarter" idx="14"/>
          </p:nvPr>
        </p:nvSpPr>
        <p:spPr>
          <a:xfrm>
            <a:off x="6172200" y="1809750"/>
            <a:ext cx="5438775" cy="4733925"/>
          </a:xfrm>
          <a:solidFill>
            <a:schemeClr val="accent4">
              <a:lumMod val="20000"/>
              <a:lumOff val="80000"/>
            </a:schemeClr>
          </a:solidFill>
          <a:ln>
            <a:solidFill>
              <a:schemeClr val="accent1"/>
            </a:solidFill>
          </a:ln>
        </p:spPr>
        <p:txBody>
          <a:bodyPr>
            <a:normAutofit fontScale="85000" lnSpcReduction="20000"/>
          </a:bodyPr>
          <a:lstStyle/>
          <a:p>
            <a:r>
              <a:rPr lang="en-GB" dirty="0">
                <a:solidFill>
                  <a:schemeClr val="accent1">
                    <a:lumMod val="50000"/>
                  </a:schemeClr>
                </a:solidFill>
              </a:rPr>
              <a:t>Content analyses reveal that </a:t>
            </a:r>
            <a:r>
              <a:rPr lang="en-GB" dirty="0" err="1" smtClean="0">
                <a:solidFill>
                  <a:schemeClr val="accent1">
                    <a:lumMod val="50000"/>
                  </a:schemeClr>
                </a:solidFill>
              </a:rPr>
              <a:t>tv’s</a:t>
            </a:r>
            <a:r>
              <a:rPr lang="en-GB" dirty="0" smtClean="0">
                <a:solidFill>
                  <a:schemeClr val="accent1">
                    <a:lumMod val="50000"/>
                  </a:schemeClr>
                </a:solidFill>
              </a:rPr>
              <a:t> </a:t>
            </a:r>
            <a:r>
              <a:rPr lang="en-GB" dirty="0">
                <a:solidFill>
                  <a:schemeClr val="accent1">
                    <a:lumMod val="50000"/>
                  </a:schemeClr>
                </a:solidFill>
              </a:rPr>
              <a:t>portrayal of racial/ethnic groups is limited. </a:t>
            </a:r>
            <a:r>
              <a:rPr lang="en-GB" dirty="0" smtClean="0">
                <a:solidFill>
                  <a:schemeClr val="accent1">
                    <a:lumMod val="50000"/>
                  </a:schemeClr>
                </a:solidFill>
              </a:rPr>
              <a:t>Most research </a:t>
            </a:r>
            <a:r>
              <a:rPr lang="en-GB" dirty="0">
                <a:solidFill>
                  <a:schemeClr val="accent1">
                    <a:lumMod val="50000"/>
                  </a:schemeClr>
                </a:solidFill>
              </a:rPr>
              <a:t>has focused on the presentation of African Americans on </a:t>
            </a:r>
            <a:r>
              <a:rPr lang="en-GB" dirty="0" err="1" smtClean="0">
                <a:solidFill>
                  <a:schemeClr val="accent1">
                    <a:lumMod val="50000"/>
                  </a:schemeClr>
                </a:solidFill>
              </a:rPr>
              <a:t>tv</a:t>
            </a:r>
            <a:r>
              <a:rPr lang="en-GB" dirty="0" smtClean="0">
                <a:solidFill>
                  <a:schemeClr val="accent1">
                    <a:lumMod val="50000"/>
                  </a:schemeClr>
                </a:solidFill>
              </a:rPr>
              <a:t>.</a:t>
            </a:r>
          </a:p>
          <a:p>
            <a:r>
              <a:rPr lang="en-GB" dirty="0">
                <a:solidFill>
                  <a:schemeClr val="accent1">
                    <a:lumMod val="50000"/>
                  </a:schemeClr>
                </a:solidFill>
              </a:rPr>
              <a:t>On </a:t>
            </a:r>
            <a:r>
              <a:rPr lang="en-GB" dirty="0" err="1" smtClean="0">
                <a:solidFill>
                  <a:schemeClr val="accent1">
                    <a:lumMod val="50000"/>
                  </a:schemeClr>
                </a:solidFill>
              </a:rPr>
              <a:t>tv</a:t>
            </a:r>
            <a:r>
              <a:rPr lang="en-GB" dirty="0" smtClean="0">
                <a:solidFill>
                  <a:schemeClr val="accent1">
                    <a:lumMod val="50000"/>
                  </a:schemeClr>
                </a:solidFill>
              </a:rPr>
              <a:t> news</a:t>
            </a:r>
            <a:r>
              <a:rPr lang="en-GB" dirty="0">
                <a:solidFill>
                  <a:schemeClr val="accent1">
                    <a:lumMod val="50000"/>
                  </a:schemeClr>
                </a:solidFill>
              </a:rPr>
              <a:t>, African Americans are consistently overrepresented as criminals (Dixon, 2007; </a:t>
            </a:r>
            <a:r>
              <a:rPr lang="en-GB" dirty="0" err="1">
                <a:solidFill>
                  <a:schemeClr val="accent1">
                    <a:lumMod val="50000"/>
                  </a:schemeClr>
                </a:solidFill>
              </a:rPr>
              <a:t>Mastro</a:t>
            </a:r>
            <a:r>
              <a:rPr lang="en-GB" dirty="0">
                <a:solidFill>
                  <a:schemeClr val="accent1">
                    <a:lumMod val="50000"/>
                  </a:schemeClr>
                </a:solidFill>
              </a:rPr>
              <a:t>, 2009</a:t>
            </a:r>
            <a:r>
              <a:rPr lang="en-GB" dirty="0" smtClean="0">
                <a:solidFill>
                  <a:schemeClr val="accent1">
                    <a:lumMod val="50000"/>
                  </a:schemeClr>
                </a:solidFill>
              </a:rPr>
              <a:t>).</a:t>
            </a:r>
          </a:p>
          <a:p>
            <a:r>
              <a:rPr lang="en-GB" dirty="0">
                <a:solidFill>
                  <a:schemeClr val="accent1">
                    <a:lumMod val="50000"/>
                  </a:schemeClr>
                </a:solidFill>
              </a:rPr>
              <a:t>Video games also reinforce stereotypes, particularly of minority males </a:t>
            </a:r>
            <a:r>
              <a:rPr lang="en-GB" dirty="0" smtClean="0">
                <a:solidFill>
                  <a:schemeClr val="accent1">
                    <a:lumMod val="50000"/>
                  </a:schemeClr>
                </a:solidFill>
              </a:rPr>
              <a:t>(almost </a:t>
            </a:r>
            <a:r>
              <a:rPr lang="en-GB" dirty="0">
                <a:solidFill>
                  <a:schemeClr val="accent1">
                    <a:lumMod val="50000"/>
                  </a:schemeClr>
                </a:solidFill>
              </a:rPr>
              <a:t>no minority females depicted). </a:t>
            </a:r>
            <a:endParaRPr lang="en-GB" dirty="0" smtClean="0">
              <a:solidFill>
                <a:schemeClr val="accent1">
                  <a:lumMod val="50000"/>
                </a:schemeClr>
              </a:solidFill>
            </a:endParaRPr>
          </a:p>
          <a:p>
            <a:r>
              <a:rPr lang="en-GB" dirty="0" smtClean="0">
                <a:solidFill>
                  <a:schemeClr val="accent1">
                    <a:lumMod val="50000"/>
                  </a:schemeClr>
                </a:solidFill>
              </a:rPr>
              <a:t>In content </a:t>
            </a:r>
            <a:r>
              <a:rPr lang="en-GB" dirty="0">
                <a:solidFill>
                  <a:schemeClr val="accent1">
                    <a:lumMod val="50000"/>
                  </a:schemeClr>
                </a:solidFill>
              </a:rPr>
              <a:t>analysis of 150 </a:t>
            </a:r>
            <a:r>
              <a:rPr lang="en-GB" dirty="0" smtClean="0">
                <a:solidFill>
                  <a:schemeClr val="accent1">
                    <a:lumMod val="50000"/>
                  </a:schemeClr>
                </a:solidFill>
              </a:rPr>
              <a:t>games, Williams</a:t>
            </a:r>
            <a:r>
              <a:rPr lang="en-GB" dirty="0">
                <a:solidFill>
                  <a:schemeClr val="accent1">
                    <a:lumMod val="50000"/>
                  </a:schemeClr>
                </a:solidFill>
              </a:rPr>
              <a:t>, Martins, </a:t>
            </a:r>
            <a:r>
              <a:rPr lang="en-GB" dirty="0" err="1">
                <a:solidFill>
                  <a:schemeClr val="accent1">
                    <a:lumMod val="50000"/>
                  </a:schemeClr>
                </a:solidFill>
              </a:rPr>
              <a:t>Consalvo</a:t>
            </a:r>
            <a:r>
              <a:rPr lang="en-GB" dirty="0">
                <a:solidFill>
                  <a:schemeClr val="accent1">
                    <a:lumMod val="50000"/>
                  </a:schemeClr>
                </a:solidFill>
              </a:rPr>
              <a:t>, and Ivory (2009) discovered that video games offer an even more distorted picture than </a:t>
            </a:r>
            <a:r>
              <a:rPr lang="en-GB" dirty="0" err="1" smtClean="0">
                <a:solidFill>
                  <a:schemeClr val="accent1">
                    <a:lumMod val="50000"/>
                  </a:schemeClr>
                </a:solidFill>
              </a:rPr>
              <a:t>tv</a:t>
            </a:r>
            <a:r>
              <a:rPr lang="en-GB" dirty="0" smtClean="0">
                <a:solidFill>
                  <a:schemeClr val="accent1">
                    <a:lumMod val="50000"/>
                  </a:schemeClr>
                </a:solidFill>
              </a:rPr>
              <a:t> for the </a:t>
            </a:r>
            <a:r>
              <a:rPr lang="en-GB" dirty="0">
                <a:solidFill>
                  <a:schemeClr val="accent1">
                    <a:lumMod val="50000"/>
                  </a:schemeClr>
                </a:solidFill>
              </a:rPr>
              <a:t>number of female and minority characters </a:t>
            </a:r>
            <a:r>
              <a:rPr lang="en-GB" dirty="0" smtClean="0">
                <a:solidFill>
                  <a:schemeClr val="accent1">
                    <a:lumMod val="50000"/>
                  </a:schemeClr>
                </a:solidFill>
              </a:rPr>
              <a:t>portrayed.</a:t>
            </a:r>
            <a:endParaRPr lang="en-GB" dirty="0">
              <a:solidFill>
                <a:schemeClr val="accent1">
                  <a:lumMod val="50000"/>
                </a:schemeClr>
              </a:solidFill>
            </a:endParaRPr>
          </a:p>
        </p:txBody>
      </p:sp>
    </p:spTree>
    <p:extLst>
      <p:ext uri="{BB962C8B-B14F-4D97-AF65-F5344CB8AC3E}">
        <p14:creationId xmlns:p14="http://schemas.microsoft.com/office/powerpoint/2010/main" val="2328918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600683"/>
          </a:xfrm>
        </p:spPr>
        <p:txBody>
          <a:bodyPr/>
          <a:lstStyle/>
          <a:p>
            <a:r>
              <a:rPr lang="en-GB" dirty="0" smtClean="0">
                <a:solidFill>
                  <a:schemeClr val="accent1">
                    <a:lumMod val="50000"/>
                  </a:schemeClr>
                </a:solidFill>
              </a:rPr>
              <a:t>Effects of stereotypes</a:t>
            </a:r>
            <a:endParaRPr lang="en-GB" dirty="0">
              <a:solidFill>
                <a:schemeClr val="accent1">
                  <a:lumMod val="50000"/>
                </a:schemeClr>
              </a:solidFill>
            </a:endParaRPr>
          </a:p>
        </p:txBody>
      </p:sp>
      <p:sp>
        <p:nvSpPr>
          <p:cNvPr id="8" name="TextBox 7"/>
          <p:cNvSpPr txBox="1"/>
          <p:nvPr/>
        </p:nvSpPr>
        <p:spPr>
          <a:xfrm>
            <a:off x="1685925" y="1447800"/>
            <a:ext cx="9182100" cy="830997"/>
          </a:xfrm>
          <a:prstGeom prst="rect">
            <a:avLst/>
          </a:prstGeom>
          <a:noFill/>
        </p:spPr>
        <p:txBody>
          <a:bodyPr wrap="square" rtlCol="0">
            <a:spAutoFit/>
          </a:bodyPr>
          <a:lstStyle/>
          <a:p>
            <a:r>
              <a:rPr lang="en-GB" sz="2400" dirty="0">
                <a:solidFill>
                  <a:schemeClr val="accent1">
                    <a:lumMod val="50000"/>
                  </a:schemeClr>
                </a:solidFill>
              </a:rPr>
              <a:t>Stereotypes - “generalized beliefs about a group that are widely held within a particular culture” (</a:t>
            </a:r>
            <a:r>
              <a:rPr lang="en-GB" sz="2400" dirty="0" err="1">
                <a:solidFill>
                  <a:schemeClr val="accent1">
                    <a:lumMod val="50000"/>
                  </a:schemeClr>
                </a:solidFill>
              </a:rPr>
              <a:t>Hummert</a:t>
            </a:r>
            <a:r>
              <a:rPr lang="en-GB" sz="2400" dirty="0">
                <a:solidFill>
                  <a:schemeClr val="accent1">
                    <a:lumMod val="50000"/>
                  </a:schemeClr>
                </a:solidFill>
              </a:rPr>
              <a:t>, </a:t>
            </a:r>
            <a:r>
              <a:rPr lang="en-GB" sz="2400" dirty="0" err="1">
                <a:solidFill>
                  <a:schemeClr val="accent1">
                    <a:lumMod val="50000"/>
                  </a:schemeClr>
                </a:solidFill>
              </a:rPr>
              <a:t>Shaner</a:t>
            </a:r>
            <a:r>
              <a:rPr lang="en-GB" sz="2400" dirty="0">
                <a:solidFill>
                  <a:schemeClr val="accent1">
                    <a:lumMod val="50000"/>
                  </a:schemeClr>
                </a:solidFill>
              </a:rPr>
              <a:t>, &amp; </a:t>
            </a:r>
            <a:r>
              <a:rPr lang="en-GB" sz="2400" dirty="0" err="1">
                <a:solidFill>
                  <a:schemeClr val="accent1">
                    <a:lumMod val="50000"/>
                  </a:schemeClr>
                </a:solidFill>
              </a:rPr>
              <a:t>Garstka</a:t>
            </a:r>
            <a:r>
              <a:rPr lang="en-GB" sz="2400" dirty="0">
                <a:solidFill>
                  <a:schemeClr val="accent1">
                    <a:lumMod val="50000"/>
                  </a:schemeClr>
                </a:solidFill>
              </a:rPr>
              <a:t>, 1995, p. 106).</a:t>
            </a:r>
          </a:p>
        </p:txBody>
      </p:sp>
      <p:sp>
        <p:nvSpPr>
          <p:cNvPr id="9" name="TextBox 8"/>
          <p:cNvSpPr txBox="1"/>
          <p:nvPr/>
        </p:nvSpPr>
        <p:spPr>
          <a:xfrm>
            <a:off x="838200" y="2895600"/>
            <a:ext cx="10553700" cy="2677656"/>
          </a:xfrm>
          <a:prstGeom prst="rect">
            <a:avLst/>
          </a:prstGeom>
          <a:solidFill>
            <a:schemeClr val="accent4">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400" dirty="0">
                <a:solidFill>
                  <a:schemeClr val="accent1">
                    <a:lumMod val="50000"/>
                  </a:schemeClr>
                </a:solidFill>
              </a:rPr>
              <a:t>Researchers once believed that the presence of stereotypes inevitably meant that people would behave in prejudiced ways. </a:t>
            </a:r>
            <a:endParaRPr lang="en-GB" sz="2400" dirty="0" smtClean="0">
              <a:solidFill>
                <a:schemeClr val="accent1">
                  <a:lumMod val="50000"/>
                </a:schemeClr>
              </a:solidFill>
            </a:endParaRPr>
          </a:p>
          <a:p>
            <a:pPr marL="342900" indent="-342900">
              <a:buFont typeface="Arial" panose="020B0604020202020204" pitchFamily="34" charset="0"/>
              <a:buChar char="•"/>
            </a:pPr>
            <a:r>
              <a:rPr lang="en-GB" sz="2400" dirty="0" smtClean="0">
                <a:solidFill>
                  <a:schemeClr val="accent1">
                    <a:lumMod val="50000"/>
                  </a:schemeClr>
                </a:solidFill>
              </a:rPr>
              <a:t>But </a:t>
            </a:r>
            <a:r>
              <a:rPr lang="en-GB" sz="2400" dirty="0">
                <a:solidFill>
                  <a:schemeClr val="accent1">
                    <a:lumMod val="50000"/>
                  </a:schemeClr>
                </a:solidFill>
              </a:rPr>
              <a:t>social psychologists have demonstrated that even though knowledge of stereotypes is shared by nearly everyone in a culture, not everyone accepts stereotypes as accurate (see, e.g., Devine, 1989). </a:t>
            </a:r>
            <a:endParaRPr lang="en-GB" sz="2400" dirty="0" smtClean="0">
              <a:solidFill>
                <a:schemeClr val="accent1">
                  <a:lumMod val="50000"/>
                </a:schemeClr>
              </a:solidFill>
            </a:endParaRPr>
          </a:p>
          <a:p>
            <a:pPr marL="342900" indent="-342900">
              <a:buFont typeface="Arial" panose="020B0604020202020204" pitchFamily="34" charset="0"/>
              <a:buChar char="•"/>
            </a:pPr>
            <a:r>
              <a:rPr lang="en-GB" sz="2400" dirty="0" smtClean="0">
                <a:solidFill>
                  <a:schemeClr val="accent1">
                    <a:lumMod val="50000"/>
                  </a:schemeClr>
                </a:solidFill>
              </a:rPr>
              <a:t>Even </a:t>
            </a:r>
            <a:r>
              <a:rPr lang="en-GB" sz="2400" dirty="0">
                <a:solidFill>
                  <a:schemeClr val="accent1">
                    <a:lumMod val="50000"/>
                  </a:schemeClr>
                </a:solidFill>
              </a:rPr>
              <a:t>so, stereotypes are cognitive structures that impact the encoding and processing of information (Brown Givens &amp; Monahan, 2005; Dixon, 2007). </a:t>
            </a:r>
          </a:p>
        </p:txBody>
      </p:sp>
    </p:spTree>
    <p:extLst>
      <p:ext uri="{BB962C8B-B14F-4D97-AF65-F5344CB8AC3E}">
        <p14:creationId xmlns:p14="http://schemas.microsoft.com/office/powerpoint/2010/main" val="2110434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250" y="0"/>
            <a:ext cx="10364451" cy="1871794"/>
          </a:xfrm>
        </p:spPr>
        <p:txBody>
          <a:bodyPr>
            <a:normAutofit/>
          </a:bodyPr>
          <a:lstStyle/>
          <a:p>
            <a:r>
              <a:rPr lang="en-GB" dirty="0" smtClean="0">
                <a:solidFill>
                  <a:schemeClr val="accent1">
                    <a:lumMod val="50000"/>
                  </a:schemeClr>
                </a:solidFill>
              </a:rPr>
              <a:t>Effects of stereotyping</a:t>
            </a:r>
            <a:endParaRPr lang="en-GB" dirty="0">
              <a:solidFill>
                <a:schemeClr val="accent1">
                  <a:lumMod val="50000"/>
                </a:schemeClr>
              </a:solidFill>
            </a:endParaRPr>
          </a:p>
        </p:txBody>
      </p:sp>
      <p:sp>
        <p:nvSpPr>
          <p:cNvPr id="8" name="TextBox 7"/>
          <p:cNvSpPr txBox="1"/>
          <p:nvPr/>
        </p:nvSpPr>
        <p:spPr>
          <a:xfrm>
            <a:off x="687355" y="1724025"/>
            <a:ext cx="3886200" cy="3785652"/>
          </a:xfrm>
          <a:prstGeom prst="rect">
            <a:avLst/>
          </a:prstGeom>
          <a:solidFill>
            <a:schemeClr val="accent2">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smtClean="0">
                <a:solidFill>
                  <a:schemeClr val="accent1">
                    <a:lumMod val="50000"/>
                  </a:schemeClr>
                </a:solidFill>
              </a:rPr>
              <a:t>Stereotypes can be </a:t>
            </a:r>
            <a:r>
              <a:rPr lang="en-GB" sz="2000" dirty="0">
                <a:solidFill>
                  <a:schemeClr val="accent1">
                    <a:lumMod val="50000"/>
                  </a:schemeClr>
                </a:solidFill>
              </a:rPr>
              <a:t>harmful because they objectify, depersonalize, and deny individuality (</a:t>
            </a:r>
            <a:r>
              <a:rPr lang="en-GB" sz="2000" dirty="0" err="1">
                <a:solidFill>
                  <a:schemeClr val="accent1">
                    <a:lumMod val="50000"/>
                  </a:schemeClr>
                </a:solidFill>
              </a:rPr>
              <a:t>Enteman</a:t>
            </a:r>
            <a:r>
              <a:rPr lang="en-GB" sz="2000" dirty="0">
                <a:solidFill>
                  <a:schemeClr val="accent1">
                    <a:lumMod val="50000"/>
                  </a:schemeClr>
                </a:solidFill>
              </a:rPr>
              <a:t>, 1996). </a:t>
            </a:r>
            <a:endParaRPr lang="en-GB" sz="2000" dirty="0" smtClean="0">
              <a:solidFill>
                <a:schemeClr val="accent1">
                  <a:lumMod val="50000"/>
                </a:schemeClr>
              </a:solidFill>
            </a:endParaRPr>
          </a:p>
          <a:p>
            <a:pPr marL="285750" indent="-285750">
              <a:buFont typeface="Arial" panose="020B0604020202020204" pitchFamily="34" charset="0"/>
              <a:buChar char="•"/>
            </a:pPr>
            <a:r>
              <a:rPr lang="en-GB" sz="2000" dirty="0" smtClean="0">
                <a:solidFill>
                  <a:schemeClr val="accent1">
                    <a:lumMod val="50000"/>
                  </a:schemeClr>
                </a:solidFill>
              </a:rPr>
              <a:t>The </a:t>
            </a:r>
            <a:r>
              <a:rPr lang="en-GB" sz="2000" dirty="0">
                <a:solidFill>
                  <a:schemeClr val="accent1">
                    <a:lumMod val="50000"/>
                  </a:schemeClr>
                </a:solidFill>
              </a:rPr>
              <a:t>pervasiveness of stereotypes in the mass media drives concerns for effects because these are the dominant, if not only, images in the media of certain groups; there may be few alternative images to counter the stereotypes. </a:t>
            </a:r>
          </a:p>
        </p:txBody>
      </p:sp>
      <p:sp>
        <p:nvSpPr>
          <p:cNvPr id="9" name="TextBox 8"/>
          <p:cNvSpPr txBox="1"/>
          <p:nvPr/>
        </p:nvSpPr>
        <p:spPr>
          <a:xfrm>
            <a:off x="5027062" y="2472013"/>
            <a:ext cx="6572250" cy="3785652"/>
          </a:xfrm>
          <a:prstGeom prst="rect">
            <a:avLst/>
          </a:prstGeom>
          <a:solidFill>
            <a:schemeClr val="accent3">
              <a:lumMod val="40000"/>
              <a:lumOff val="6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These stereotyped images may serve to justify inequitable conditions in society. </a:t>
            </a:r>
            <a:endParaRPr lang="en-GB" sz="2000" dirty="0" smtClean="0">
              <a:solidFill>
                <a:schemeClr val="accent1">
                  <a:lumMod val="50000"/>
                </a:schemeClr>
              </a:solidFill>
            </a:endParaRPr>
          </a:p>
          <a:p>
            <a:pPr marL="342900" indent="-342900">
              <a:buFont typeface="Arial" panose="020B0604020202020204" pitchFamily="34" charset="0"/>
              <a:buChar char="•"/>
            </a:pPr>
            <a:r>
              <a:rPr lang="en-GB" sz="2000" dirty="0" smtClean="0">
                <a:solidFill>
                  <a:schemeClr val="accent1">
                    <a:lumMod val="50000"/>
                  </a:schemeClr>
                </a:solidFill>
              </a:rPr>
              <a:t>Negative </a:t>
            </a:r>
            <a:r>
              <a:rPr lang="en-GB" sz="2000" dirty="0">
                <a:solidFill>
                  <a:schemeClr val="accent1">
                    <a:lumMod val="50000"/>
                  </a:schemeClr>
                </a:solidFill>
              </a:rPr>
              <a:t>stereotypes offer potentially adverse effects, because they can be incorporated into our beliefs and attitudes about other groups (Van </a:t>
            </a:r>
            <a:r>
              <a:rPr lang="en-GB" sz="2000" dirty="0" err="1">
                <a:solidFill>
                  <a:schemeClr val="accent1">
                    <a:lumMod val="50000"/>
                  </a:schemeClr>
                </a:solidFill>
              </a:rPr>
              <a:t>Evra</a:t>
            </a:r>
            <a:r>
              <a:rPr lang="en-GB" sz="2000" dirty="0">
                <a:solidFill>
                  <a:schemeClr val="accent1">
                    <a:lumMod val="50000"/>
                  </a:schemeClr>
                </a:solidFill>
              </a:rPr>
              <a:t>, 2004). </a:t>
            </a:r>
            <a:endParaRPr lang="en-GB" sz="2000" dirty="0" smtClean="0">
              <a:solidFill>
                <a:schemeClr val="accent1">
                  <a:lumMod val="50000"/>
                </a:schemeClr>
              </a:solidFill>
            </a:endParaRPr>
          </a:p>
          <a:p>
            <a:pPr marL="342900" indent="-342900">
              <a:buFont typeface="Arial" panose="020B0604020202020204" pitchFamily="34" charset="0"/>
              <a:buChar char="•"/>
            </a:pPr>
            <a:r>
              <a:rPr lang="en-GB" sz="2000" dirty="0" smtClean="0">
                <a:solidFill>
                  <a:schemeClr val="accent1">
                    <a:lumMod val="50000"/>
                  </a:schemeClr>
                </a:solidFill>
              </a:rPr>
              <a:t>Racial/ethnic </a:t>
            </a:r>
            <a:r>
              <a:rPr lang="en-GB" sz="2000" dirty="0">
                <a:solidFill>
                  <a:schemeClr val="accent1">
                    <a:lumMod val="50000"/>
                  </a:schemeClr>
                </a:solidFill>
              </a:rPr>
              <a:t>stereotypes may lead to fear and limit social interaction among different groups. </a:t>
            </a:r>
            <a:endParaRPr lang="en-GB" sz="2000" dirty="0" smtClean="0">
              <a:solidFill>
                <a:schemeClr val="accent1">
                  <a:lumMod val="50000"/>
                </a:schemeClr>
              </a:solidFill>
            </a:endParaRPr>
          </a:p>
          <a:p>
            <a:pPr marL="342900" indent="-342900">
              <a:buFont typeface="Arial" panose="020B0604020202020204" pitchFamily="34" charset="0"/>
              <a:buChar char="•"/>
            </a:pPr>
            <a:r>
              <a:rPr lang="en-GB" sz="2000" dirty="0" smtClean="0">
                <a:solidFill>
                  <a:schemeClr val="accent1">
                    <a:lumMod val="50000"/>
                  </a:schemeClr>
                </a:solidFill>
              </a:rPr>
              <a:t>Stereotypes </a:t>
            </a:r>
            <a:r>
              <a:rPr lang="en-GB" sz="2000" dirty="0">
                <a:solidFill>
                  <a:schemeClr val="accent1">
                    <a:lumMod val="50000"/>
                  </a:schemeClr>
                </a:solidFill>
              </a:rPr>
              <a:t>might also affect how people interact with the elderly. For example, older adults report that physicians sometimes provide them with oversimplified information or talk to their family members instead of talking directly to the elderly patient </a:t>
            </a:r>
            <a:r>
              <a:rPr lang="en-GB" sz="2000" dirty="0" smtClean="0">
                <a:solidFill>
                  <a:schemeClr val="accent1">
                    <a:lumMod val="50000"/>
                  </a:schemeClr>
                </a:solidFill>
              </a:rPr>
              <a:t>(Walker</a:t>
            </a:r>
            <a:r>
              <a:rPr lang="en-GB" sz="2000" dirty="0">
                <a:solidFill>
                  <a:schemeClr val="accent1">
                    <a:lumMod val="50000"/>
                  </a:schemeClr>
                </a:solidFill>
              </a:rPr>
              <a:t>, 2010).</a:t>
            </a:r>
          </a:p>
        </p:txBody>
      </p:sp>
    </p:spTree>
    <p:extLst>
      <p:ext uri="{BB962C8B-B14F-4D97-AF65-F5344CB8AC3E}">
        <p14:creationId xmlns:p14="http://schemas.microsoft.com/office/powerpoint/2010/main" val="515621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352425"/>
            <a:ext cx="10364451" cy="981075"/>
          </a:xfrm>
        </p:spPr>
        <p:txBody>
          <a:bodyPr/>
          <a:lstStyle/>
          <a:p>
            <a:r>
              <a:rPr lang="en-GB" dirty="0" smtClean="0">
                <a:solidFill>
                  <a:schemeClr val="accent1">
                    <a:lumMod val="50000"/>
                  </a:schemeClr>
                </a:solidFill>
              </a:rPr>
              <a:t>Cognitive transactional model</a:t>
            </a:r>
            <a:endParaRPr lang="en-GB" dirty="0">
              <a:solidFill>
                <a:schemeClr val="accent1">
                  <a:lumMod val="50000"/>
                </a:schemeClr>
              </a:solidFill>
            </a:endParaRPr>
          </a:p>
        </p:txBody>
      </p:sp>
      <p:sp>
        <p:nvSpPr>
          <p:cNvPr id="3" name="TextBox 2"/>
          <p:cNvSpPr txBox="1"/>
          <p:nvPr/>
        </p:nvSpPr>
        <p:spPr>
          <a:xfrm>
            <a:off x="504825" y="1571625"/>
            <a:ext cx="2619375" cy="4401205"/>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Stereotypes are person schemas categorized along a dimension, such as gender, age, or ethnicity. As schemas, stereotypes serve a function: they help people deal with the information that they encounter daily. Stereotypes also help people deal with uncertainty in their environment.</a:t>
            </a:r>
          </a:p>
        </p:txBody>
      </p:sp>
      <p:sp>
        <p:nvSpPr>
          <p:cNvPr id="4" name="TextBox 3"/>
          <p:cNvSpPr txBox="1"/>
          <p:nvPr/>
        </p:nvSpPr>
        <p:spPr>
          <a:xfrm>
            <a:off x="3457575" y="2252275"/>
            <a:ext cx="3705225" cy="3170099"/>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dirty="0">
                <a:solidFill>
                  <a:schemeClr val="accent1">
                    <a:lumMod val="50000"/>
                  </a:schemeClr>
                </a:solidFill>
              </a:rPr>
              <a:t>E.g: </a:t>
            </a:r>
            <a:r>
              <a:rPr lang="en-GB" sz="2000" dirty="0" smtClean="0">
                <a:solidFill>
                  <a:schemeClr val="accent1">
                    <a:lumMod val="50000"/>
                  </a:schemeClr>
                </a:solidFill>
              </a:rPr>
              <a:t>If </a:t>
            </a:r>
            <a:r>
              <a:rPr lang="en-GB" sz="2000" dirty="0">
                <a:solidFill>
                  <a:schemeClr val="accent1">
                    <a:lumMod val="50000"/>
                  </a:schemeClr>
                </a:solidFill>
              </a:rPr>
              <a:t>we are stranded late at night in a place we have never been, with no  reception, how do we know which house to go to ask for help? With no direct experience, we might be more likely to go to the house with the children’s bicycle on the porch, instead of the house with a Harley Davidson in the driveway.</a:t>
            </a:r>
          </a:p>
        </p:txBody>
      </p:sp>
      <p:sp>
        <p:nvSpPr>
          <p:cNvPr id="5" name="TextBox 4"/>
          <p:cNvSpPr txBox="1"/>
          <p:nvPr/>
        </p:nvSpPr>
        <p:spPr>
          <a:xfrm>
            <a:off x="7648575" y="1944498"/>
            <a:ext cx="4181475" cy="3785652"/>
          </a:xfrm>
          <a:prstGeom prst="rect">
            <a:avLst/>
          </a:prstGeom>
          <a:solidFill>
            <a:schemeClr val="accent2">
              <a:lumMod val="60000"/>
              <a:lumOff val="40000"/>
            </a:schemeClr>
          </a:solidFill>
          <a:ln>
            <a:solidFill>
              <a:schemeClr val="accent1"/>
            </a:solidFill>
          </a:ln>
        </p:spPr>
        <p:txBody>
          <a:bodyPr wrap="square" rtlCol="0">
            <a:spAutoFit/>
          </a:bodyPr>
          <a:lstStyle/>
          <a:p>
            <a:r>
              <a:rPr lang="en-GB" sz="2000" dirty="0">
                <a:solidFill>
                  <a:schemeClr val="accent1">
                    <a:lumMod val="50000"/>
                  </a:schemeClr>
                </a:solidFill>
              </a:rPr>
              <a:t>The cognitive-transactional model offers several explanations for (a) how media content is linked to the acquisition of stereotypes about social groups, </a:t>
            </a:r>
            <a:endParaRPr lang="en-GB" sz="2000" dirty="0" smtClean="0">
              <a:solidFill>
                <a:schemeClr val="accent1">
                  <a:lumMod val="50000"/>
                </a:schemeClr>
              </a:solidFill>
            </a:endParaRPr>
          </a:p>
          <a:p>
            <a:r>
              <a:rPr lang="en-GB" sz="2000" dirty="0" smtClean="0">
                <a:solidFill>
                  <a:schemeClr val="accent1">
                    <a:lumMod val="50000"/>
                  </a:schemeClr>
                </a:solidFill>
              </a:rPr>
              <a:t>(</a:t>
            </a:r>
            <a:r>
              <a:rPr lang="en-GB" sz="2000" dirty="0">
                <a:solidFill>
                  <a:schemeClr val="accent1">
                    <a:lumMod val="50000"/>
                  </a:schemeClr>
                </a:solidFill>
              </a:rPr>
              <a:t>b) how media content affects the development of self-concept, or schemas about ourselves and the groups to which we belong, and </a:t>
            </a:r>
            <a:endParaRPr lang="en-GB" sz="2000" dirty="0" smtClean="0">
              <a:solidFill>
                <a:schemeClr val="accent1">
                  <a:lumMod val="50000"/>
                </a:schemeClr>
              </a:solidFill>
            </a:endParaRPr>
          </a:p>
          <a:p>
            <a:r>
              <a:rPr lang="en-GB" sz="2000" dirty="0" smtClean="0">
                <a:solidFill>
                  <a:schemeClr val="accent1">
                    <a:lumMod val="50000"/>
                  </a:schemeClr>
                </a:solidFill>
              </a:rPr>
              <a:t>(</a:t>
            </a:r>
            <a:r>
              <a:rPr lang="en-GB" sz="2000" dirty="0">
                <a:solidFill>
                  <a:schemeClr val="accent1">
                    <a:lumMod val="50000"/>
                  </a:schemeClr>
                </a:solidFill>
              </a:rPr>
              <a:t>c) how media-primed stereotypes affect responses to members of other groups.</a:t>
            </a:r>
          </a:p>
        </p:txBody>
      </p:sp>
    </p:spTree>
    <p:extLst>
      <p:ext uri="{BB962C8B-B14F-4D97-AF65-F5344CB8AC3E}">
        <p14:creationId xmlns:p14="http://schemas.microsoft.com/office/powerpoint/2010/main" val="212816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342292"/>
            <a:ext cx="10364451" cy="714983"/>
          </a:xfrm>
        </p:spPr>
        <p:txBody>
          <a:bodyPr/>
          <a:lstStyle/>
          <a:p>
            <a:r>
              <a:rPr lang="en-GB" dirty="0">
                <a:solidFill>
                  <a:schemeClr val="accent1">
                    <a:lumMod val="50000"/>
                  </a:schemeClr>
                </a:solidFill>
              </a:rPr>
              <a:t>Acquisition of Stereotypes</a:t>
            </a:r>
          </a:p>
        </p:txBody>
      </p:sp>
      <p:sp>
        <p:nvSpPr>
          <p:cNvPr id="3" name="Content Placeholder 2"/>
          <p:cNvSpPr>
            <a:spLocks noGrp="1"/>
          </p:cNvSpPr>
          <p:nvPr>
            <p:ph sz="quarter" idx="13"/>
          </p:nvPr>
        </p:nvSpPr>
        <p:spPr>
          <a:xfrm>
            <a:off x="352425" y="6153150"/>
            <a:ext cx="4305300" cy="609598"/>
          </a:xfrm>
        </p:spPr>
        <p:txBody>
          <a:bodyPr>
            <a:normAutofit/>
          </a:bodyPr>
          <a:lstStyle/>
          <a:p>
            <a:pPr marL="0" indent="0">
              <a:buNone/>
            </a:pPr>
            <a:endParaRPr lang="en-GB" dirty="0"/>
          </a:p>
        </p:txBody>
      </p:sp>
      <p:sp>
        <p:nvSpPr>
          <p:cNvPr id="4" name="TextBox 3"/>
          <p:cNvSpPr txBox="1"/>
          <p:nvPr/>
        </p:nvSpPr>
        <p:spPr>
          <a:xfrm>
            <a:off x="913149" y="1181100"/>
            <a:ext cx="10964526" cy="830997"/>
          </a:xfrm>
          <a:prstGeom prst="rect">
            <a:avLst/>
          </a:prstGeom>
          <a:noFill/>
        </p:spPr>
        <p:txBody>
          <a:bodyPr wrap="square" rtlCol="0">
            <a:spAutoFit/>
          </a:bodyPr>
          <a:lstStyle/>
          <a:p>
            <a:pPr algn="ctr"/>
            <a:r>
              <a:rPr lang="en-GB" sz="2400" dirty="0">
                <a:solidFill>
                  <a:schemeClr val="accent1">
                    <a:lumMod val="50000"/>
                  </a:schemeClr>
                </a:solidFill>
              </a:rPr>
              <a:t>Media content can lead to the acquisition of new stereotyped schemas, and provide reinforcement of existing schemas. </a:t>
            </a:r>
          </a:p>
        </p:txBody>
      </p:sp>
      <p:sp>
        <p:nvSpPr>
          <p:cNvPr id="5" name="TextBox 4"/>
          <p:cNvSpPr txBox="1"/>
          <p:nvPr/>
        </p:nvSpPr>
        <p:spPr>
          <a:xfrm>
            <a:off x="123826" y="2390775"/>
            <a:ext cx="5886450" cy="4093428"/>
          </a:xfrm>
          <a:prstGeom prst="rect">
            <a:avLst/>
          </a:prstGeom>
          <a:solidFill>
            <a:schemeClr val="tx2">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Young children have few opportunities for direct experiences with people outside their own family and family members tend to be very much alike. </a:t>
            </a:r>
          </a:p>
          <a:p>
            <a:pPr marL="342900" indent="-342900">
              <a:buFont typeface="Arial" panose="020B0604020202020204" pitchFamily="34" charset="0"/>
              <a:buChar char="•"/>
            </a:pPr>
            <a:r>
              <a:rPr lang="en-GB" sz="2000" dirty="0">
                <a:solidFill>
                  <a:schemeClr val="accent1">
                    <a:lumMod val="50000"/>
                  </a:schemeClr>
                </a:solidFill>
              </a:rPr>
              <a:t>So, young children’s sole experience with different groups is most likely vicarious, through television or other media</a:t>
            </a:r>
            <a:r>
              <a:rPr lang="en-GB" sz="2000" dirty="0" smtClean="0">
                <a:solidFill>
                  <a:schemeClr val="accent1">
                    <a:lumMod val="50000"/>
                  </a:schemeClr>
                </a:solidFill>
              </a:rPr>
              <a:t>.</a:t>
            </a:r>
          </a:p>
          <a:p>
            <a:pPr marL="342900" indent="-342900">
              <a:buFont typeface="Arial" panose="020B0604020202020204" pitchFamily="34" charset="0"/>
              <a:buChar char="•"/>
            </a:pPr>
            <a:r>
              <a:rPr lang="en-GB" sz="2000" dirty="0" smtClean="0">
                <a:solidFill>
                  <a:schemeClr val="accent1">
                    <a:lumMod val="50000"/>
                  </a:schemeClr>
                </a:solidFill>
              </a:rPr>
              <a:t>Because </a:t>
            </a:r>
            <a:r>
              <a:rPr lang="en-GB" sz="2000" dirty="0">
                <a:solidFill>
                  <a:schemeClr val="accent1">
                    <a:lumMod val="50000"/>
                  </a:schemeClr>
                </a:solidFill>
              </a:rPr>
              <a:t>young children are dependent on media for information, that information is more likely to have an effect (Ball-</a:t>
            </a:r>
            <a:r>
              <a:rPr lang="en-GB" sz="2000" dirty="0" err="1">
                <a:solidFill>
                  <a:schemeClr val="accent1">
                    <a:lumMod val="50000"/>
                  </a:schemeClr>
                </a:solidFill>
              </a:rPr>
              <a:t>Rokeach</a:t>
            </a:r>
            <a:r>
              <a:rPr lang="en-GB" sz="2000" dirty="0">
                <a:solidFill>
                  <a:schemeClr val="accent1">
                    <a:lumMod val="50000"/>
                  </a:schemeClr>
                </a:solidFill>
              </a:rPr>
              <a:t> &amp; </a:t>
            </a:r>
            <a:r>
              <a:rPr lang="en-GB" sz="2000" dirty="0" err="1">
                <a:solidFill>
                  <a:schemeClr val="accent1">
                    <a:lumMod val="50000"/>
                  </a:schemeClr>
                </a:solidFill>
              </a:rPr>
              <a:t>DeFleur</a:t>
            </a:r>
            <a:r>
              <a:rPr lang="en-GB" sz="2000" dirty="0">
                <a:solidFill>
                  <a:schemeClr val="accent1">
                    <a:lumMod val="50000"/>
                  </a:schemeClr>
                </a:solidFill>
              </a:rPr>
              <a:t>, 1976). Children may develop schemas about groups in society that they have no direct experience with, based on the images they see in the media (Van </a:t>
            </a:r>
            <a:r>
              <a:rPr lang="en-GB" sz="2000" dirty="0" err="1">
                <a:solidFill>
                  <a:schemeClr val="accent1">
                    <a:lumMod val="50000"/>
                  </a:schemeClr>
                </a:solidFill>
              </a:rPr>
              <a:t>Evra</a:t>
            </a:r>
            <a:r>
              <a:rPr lang="en-GB" sz="2000" dirty="0">
                <a:solidFill>
                  <a:schemeClr val="accent1">
                    <a:lumMod val="50000"/>
                  </a:schemeClr>
                </a:solidFill>
              </a:rPr>
              <a:t>, 2004).</a:t>
            </a:r>
          </a:p>
        </p:txBody>
      </p:sp>
      <p:sp>
        <p:nvSpPr>
          <p:cNvPr id="6" name="TextBox 5"/>
          <p:cNvSpPr txBox="1"/>
          <p:nvPr/>
        </p:nvSpPr>
        <p:spPr>
          <a:xfrm>
            <a:off x="6115050" y="2390775"/>
            <a:ext cx="5895976" cy="4093428"/>
          </a:xfrm>
          <a:prstGeom prst="rect">
            <a:avLst/>
          </a:prstGeom>
          <a:solidFill>
            <a:schemeClr val="accent1">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smtClean="0">
                <a:solidFill>
                  <a:schemeClr val="accent1">
                    <a:lumMod val="50000"/>
                  </a:schemeClr>
                </a:solidFill>
              </a:rPr>
              <a:t>Are the </a:t>
            </a:r>
            <a:r>
              <a:rPr lang="en-GB" sz="2000" dirty="0">
                <a:solidFill>
                  <a:schemeClr val="accent1">
                    <a:lumMod val="50000"/>
                  </a:schemeClr>
                </a:solidFill>
              </a:rPr>
              <a:t>effects from television viewing and other media use long term? </a:t>
            </a:r>
            <a:endParaRPr lang="en-GB" sz="2000" dirty="0" smtClean="0">
              <a:solidFill>
                <a:schemeClr val="accent1">
                  <a:lumMod val="50000"/>
                </a:schemeClr>
              </a:solidFill>
            </a:endParaRPr>
          </a:p>
          <a:p>
            <a:pPr marL="342900" indent="-342900">
              <a:buFont typeface="Arial" panose="020B0604020202020204" pitchFamily="34" charset="0"/>
              <a:buChar char="•"/>
            </a:pPr>
            <a:r>
              <a:rPr lang="en-GB" sz="2000" dirty="0" smtClean="0">
                <a:solidFill>
                  <a:schemeClr val="accent1">
                    <a:lumMod val="50000"/>
                  </a:schemeClr>
                </a:solidFill>
              </a:rPr>
              <a:t>Schemas are </a:t>
            </a:r>
            <a:r>
              <a:rPr lang="en-GB" sz="2000" dirty="0">
                <a:solidFill>
                  <a:schemeClr val="accent1">
                    <a:lumMod val="50000"/>
                  </a:schemeClr>
                </a:solidFill>
              </a:rPr>
              <a:t>modified through experience (Fiske &amp; Taylor, 1991). As children gain experiences, </a:t>
            </a:r>
            <a:r>
              <a:rPr lang="en-GB" sz="2000" dirty="0" smtClean="0">
                <a:solidFill>
                  <a:schemeClr val="accent1">
                    <a:lumMod val="50000"/>
                  </a:schemeClr>
                </a:solidFill>
              </a:rPr>
              <a:t>they attach </a:t>
            </a:r>
            <a:r>
              <a:rPr lang="en-GB" sz="2000" dirty="0">
                <a:solidFill>
                  <a:schemeClr val="accent1">
                    <a:lumMod val="50000"/>
                  </a:schemeClr>
                </a:solidFill>
              </a:rPr>
              <a:t>new knowledge to </a:t>
            </a:r>
            <a:r>
              <a:rPr lang="en-GB" sz="2000" dirty="0" smtClean="0">
                <a:solidFill>
                  <a:schemeClr val="accent1">
                    <a:lumMod val="50000"/>
                  </a:schemeClr>
                </a:solidFill>
              </a:rPr>
              <a:t>pre-existing </a:t>
            </a:r>
            <a:r>
              <a:rPr lang="en-GB" sz="2000" dirty="0">
                <a:solidFill>
                  <a:schemeClr val="accent1">
                    <a:lumMod val="50000"/>
                  </a:schemeClr>
                </a:solidFill>
              </a:rPr>
              <a:t>schemas, making them more complex. </a:t>
            </a:r>
            <a:endParaRPr lang="en-GB" sz="2000" dirty="0" smtClean="0">
              <a:solidFill>
                <a:schemeClr val="accent1">
                  <a:lumMod val="50000"/>
                </a:schemeClr>
              </a:solidFill>
            </a:endParaRPr>
          </a:p>
          <a:p>
            <a:pPr marL="342900" indent="-342900">
              <a:buFont typeface="Arial" panose="020B0604020202020204" pitchFamily="34" charset="0"/>
              <a:buChar char="•"/>
            </a:pPr>
            <a:r>
              <a:rPr lang="en-GB" sz="2000" dirty="0" smtClean="0">
                <a:solidFill>
                  <a:schemeClr val="accent1">
                    <a:lumMod val="50000"/>
                  </a:schemeClr>
                </a:solidFill>
              </a:rPr>
              <a:t>In </a:t>
            </a:r>
            <a:r>
              <a:rPr lang="en-GB" sz="2000" dirty="0">
                <a:solidFill>
                  <a:schemeClr val="accent1">
                    <a:lumMod val="50000"/>
                  </a:schemeClr>
                </a:solidFill>
              </a:rPr>
              <a:t>adults, stereotypes tend not to be applied to groups as a whole. </a:t>
            </a:r>
            <a:endParaRPr lang="en-GB" sz="2000" dirty="0" smtClean="0">
              <a:solidFill>
                <a:schemeClr val="accent1">
                  <a:lumMod val="50000"/>
                </a:schemeClr>
              </a:solidFill>
            </a:endParaRPr>
          </a:p>
          <a:p>
            <a:pPr marL="342900" indent="-342900">
              <a:buFont typeface="Arial" panose="020B0604020202020204" pitchFamily="34" charset="0"/>
              <a:buChar char="•"/>
            </a:pPr>
            <a:r>
              <a:rPr lang="en-GB" sz="2000" dirty="0" smtClean="0">
                <a:solidFill>
                  <a:schemeClr val="accent1">
                    <a:lumMod val="50000"/>
                  </a:schemeClr>
                </a:solidFill>
              </a:rPr>
              <a:t>Adults </a:t>
            </a:r>
            <a:r>
              <a:rPr lang="en-GB" sz="2000" dirty="0">
                <a:solidFill>
                  <a:schemeClr val="accent1">
                    <a:lumMod val="50000"/>
                  </a:schemeClr>
                </a:solidFill>
              </a:rPr>
              <a:t>recognize the variability among members of a group. Stereotypes, instead, become applied to subgroups that share the characteristics of exemplars of stereotypes (Brown Givens &amp; Monahan, </a:t>
            </a:r>
            <a:r>
              <a:rPr lang="en-GB" sz="2000" dirty="0" smtClean="0">
                <a:solidFill>
                  <a:schemeClr val="accent1">
                    <a:lumMod val="50000"/>
                  </a:schemeClr>
                </a:solidFill>
              </a:rPr>
              <a:t>2005).</a:t>
            </a:r>
            <a:endParaRPr lang="en-GB" sz="2000" dirty="0">
              <a:solidFill>
                <a:schemeClr val="accent1">
                  <a:lumMod val="50000"/>
                </a:schemeClr>
              </a:solidFill>
            </a:endParaRPr>
          </a:p>
        </p:txBody>
      </p:sp>
    </p:spTree>
    <p:extLst>
      <p:ext uri="{BB962C8B-B14F-4D97-AF65-F5344CB8AC3E}">
        <p14:creationId xmlns:p14="http://schemas.microsoft.com/office/powerpoint/2010/main" val="3830992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667358"/>
          </a:xfrm>
        </p:spPr>
        <p:txBody>
          <a:bodyPr>
            <a:normAutofit/>
          </a:bodyPr>
          <a:lstStyle/>
          <a:p>
            <a:r>
              <a:rPr lang="en-GB" dirty="0">
                <a:solidFill>
                  <a:schemeClr val="accent1">
                    <a:lumMod val="50000"/>
                  </a:schemeClr>
                </a:solidFill>
              </a:rPr>
              <a:t>Development of Self-Schemas</a:t>
            </a:r>
          </a:p>
        </p:txBody>
      </p:sp>
      <p:sp>
        <p:nvSpPr>
          <p:cNvPr id="4" name="TextBox 3"/>
          <p:cNvSpPr txBox="1"/>
          <p:nvPr/>
        </p:nvSpPr>
        <p:spPr>
          <a:xfrm>
            <a:off x="552450" y="1428750"/>
            <a:ext cx="11087100" cy="1938992"/>
          </a:xfrm>
          <a:prstGeom prst="rect">
            <a:avLst/>
          </a:prstGeom>
          <a:solidFill>
            <a:schemeClr val="accent6">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t>Just as people hold schemas about others, they also hold self-schemas. </a:t>
            </a:r>
          </a:p>
          <a:p>
            <a:pPr marL="342900" indent="-342900">
              <a:buFont typeface="Arial" panose="020B0604020202020204" pitchFamily="34" charset="0"/>
              <a:buChar char="•"/>
            </a:pPr>
            <a:r>
              <a:rPr lang="en-GB" sz="2000" dirty="0"/>
              <a:t>Self-schemas are mental representations of one’s “own personality attributes, social roles, past experience, future goals, and the like” (Fiske &amp; Taylor, 1991, pp. 181–182). </a:t>
            </a:r>
          </a:p>
          <a:p>
            <a:pPr marL="342900" indent="-342900">
              <a:buFont typeface="Arial" panose="020B0604020202020204" pitchFamily="34" charset="0"/>
              <a:buChar char="•"/>
            </a:pPr>
            <a:r>
              <a:rPr lang="en-GB" sz="2000" dirty="0"/>
              <a:t>Self-schemas are self-concepts. They include attributes that are relevant and important; self-schemas do not include irrelevant material. For example, if weight and physical appearance are important to an adolescent girl, then, they will be part of her self-schema and vice versa</a:t>
            </a:r>
            <a:r>
              <a:rPr lang="en-GB" sz="2000" dirty="0" smtClean="0"/>
              <a:t>.</a:t>
            </a:r>
            <a:endParaRPr lang="en-GB" sz="2000" dirty="0"/>
          </a:p>
        </p:txBody>
      </p:sp>
      <p:sp>
        <p:nvSpPr>
          <p:cNvPr id="5" name="TextBox 4"/>
          <p:cNvSpPr txBox="1"/>
          <p:nvPr/>
        </p:nvSpPr>
        <p:spPr>
          <a:xfrm>
            <a:off x="523875" y="3510616"/>
            <a:ext cx="11115675" cy="1015663"/>
          </a:xfrm>
          <a:prstGeom prst="rect">
            <a:avLst/>
          </a:prstGeom>
          <a:solidFill>
            <a:schemeClr val="accent6">
              <a:lumMod val="40000"/>
              <a:lumOff val="60000"/>
            </a:schemeClr>
          </a:solidFill>
          <a:ln>
            <a:solidFill>
              <a:schemeClr val="accent1"/>
            </a:solidFill>
          </a:ln>
        </p:spPr>
        <p:txBody>
          <a:bodyPr wrap="square" rtlCol="0">
            <a:spAutoFit/>
          </a:bodyPr>
          <a:lstStyle/>
          <a:p>
            <a:pPr marL="800100" lvl="1" indent="-342900">
              <a:buFont typeface="Arial" panose="020B0604020202020204" pitchFamily="34" charset="0"/>
              <a:buChar char="•"/>
            </a:pPr>
            <a:r>
              <a:rPr lang="en-GB" sz="2000" dirty="0">
                <a:solidFill>
                  <a:schemeClr val="accent1">
                    <a:lumMod val="50000"/>
                  </a:schemeClr>
                </a:solidFill>
              </a:rPr>
              <a:t>People are attentive to self-schematic information they encounter (Fiske &amp; Taylor, 1991). </a:t>
            </a:r>
          </a:p>
          <a:p>
            <a:pPr marL="342900" indent="-342900">
              <a:buFont typeface="Arial" panose="020B0604020202020204" pitchFamily="34" charset="0"/>
              <a:buChar char="•"/>
            </a:pPr>
            <a:r>
              <a:rPr lang="en-GB" sz="2000" dirty="0">
                <a:solidFill>
                  <a:schemeClr val="accent1">
                    <a:lumMod val="50000"/>
                  </a:schemeClr>
                </a:solidFill>
              </a:rPr>
              <a:t>So, self-relevant constructs are important in selective attention to and perception of media content. </a:t>
            </a:r>
          </a:p>
          <a:p>
            <a:pPr marL="342900" indent="-342900">
              <a:buFont typeface="Arial" panose="020B0604020202020204" pitchFamily="34" charset="0"/>
              <a:buChar char="•"/>
            </a:pPr>
            <a:r>
              <a:rPr lang="en-GB" sz="2000" dirty="0">
                <a:solidFill>
                  <a:schemeClr val="accent1">
                    <a:lumMod val="50000"/>
                  </a:schemeClr>
                </a:solidFill>
              </a:rPr>
              <a:t>evidence shows that self-schemas may be derived in part from media content. </a:t>
            </a:r>
          </a:p>
        </p:txBody>
      </p:sp>
      <p:sp>
        <p:nvSpPr>
          <p:cNvPr id="7" name="TextBox 6"/>
          <p:cNvSpPr txBox="1"/>
          <p:nvPr/>
        </p:nvSpPr>
        <p:spPr>
          <a:xfrm>
            <a:off x="809625" y="4669153"/>
            <a:ext cx="4981575" cy="1631216"/>
          </a:xfrm>
          <a:prstGeom prst="rect">
            <a:avLst/>
          </a:prstGeom>
          <a:solidFill>
            <a:schemeClr val="bg2">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In a longitudinal panel study with preteen Black and White girls and boys, Martins and Harrison (2012) found that “television exposure predicted a decrease in self-esteem for all children except White boys” (p. 351). </a:t>
            </a:r>
          </a:p>
        </p:txBody>
      </p:sp>
      <p:sp>
        <p:nvSpPr>
          <p:cNvPr id="8" name="TextBox 7"/>
          <p:cNvSpPr txBox="1"/>
          <p:nvPr/>
        </p:nvSpPr>
        <p:spPr>
          <a:xfrm>
            <a:off x="6175893" y="4669153"/>
            <a:ext cx="5238751" cy="1631216"/>
          </a:xfrm>
          <a:prstGeom prst="rect">
            <a:avLst/>
          </a:prstGeom>
          <a:solidFill>
            <a:schemeClr val="bg2">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Rivadeneyra, Ward, and Gordon (2007) found that increased media use is correlated with lower self-esteem in the areas of appearance and social skills, although in their studies it was not related to an overall measure of self-esteem.</a:t>
            </a:r>
          </a:p>
        </p:txBody>
      </p:sp>
    </p:spTree>
    <p:extLst>
      <p:ext uri="{BB962C8B-B14F-4D97-AF65-F5344CB8AC3E}">
        <p14:creationId xmlns:p14="http://schemas.microsoft.com/office/powerpoint/2010/main" val="83788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09725" y="523875"/>
            <a:ext cx="9029700" cy="2308324"/>
          </a:xfrm>
          <a:prstGeom prst="rect">
            <a:avLst/>
          </a:prstGeom>
          <a:solidFill>
            <a:schemeClr val="bg2">
              <a:lumMod val="20000"/>
              <a:lumOff val="80000"/>
            </a:schemeClr>
          </a:solidFill>
          <a:ln>
            <a:solidFill>
              <a:schemeClr val="accent1"/>
            </a:solidFill>
          </a:ln>
        </p:spPr>
        <p:txBody>
          <a:bodyPr wrap="square" rtlCol="0">
            <a:spAutoFit/>
          </a:bodyPr>
          <a:lstStyle/>
          <a:p>
            <a:r>
              <a:rPr lang="en-GB" sz="2400" dirty="0">
                <a:solidFill>
                  <a:schemeClr val="accent1">
                    <a:lumMod val="50000"/>
                  </a:schemeClr>
                </a:solidFill>
              </a:rPr>
              <a:t>If people internalize stereotypes, there can be several </a:t>
            </a:r>
            <a:r>
              <a:rPr lang="en-GB" sz="2400" dirty="0" smtClean="0">
                <a:solidFill>
                  <a:schemeClr val="accent1">
                    <a:lumMod val="50000"/>
                  </a:schemeClr>
                </a:solidFill>
              </a:rPr>
              <a:t>consequences: </a:t>
            </a:r>
            <a:r>
              <a:rPr lang="en-GB" sz="2400" dirty="0">
                <a:solidFill>
                  <a:schemeClr val="accent1">
                    <a:lumMod val="50000"/>
                  </a:schemeClr>
                </a:solidFill>
              </a:rPr>
              <a:t>Self-esteem is predictive of other important variables ;  motivation, academic achievement, health of peer relationships, and risk of engaging in unhealthy behaviour (Crocker &amp; Garcia, 2010; Martins &amp; Harrison, 2012). </a:t>
            </a:r>
          </a:p>
          <a:p>
            <a:endParaRPr lang="en-GB" sz="2400" dirty="0">
              <a:solidFill>
                <a:schemeClr val="accent1">
                  <a:lumMod val="50000"/>
                </a:schemeClr>
              </a:solidFill>
            </a:endParaRPr>
          </a:p>
        </p:txBody>
      </p:sp>
      <p:sp>
        <p:nvSpPr>
          <p:cNvPr id="5" name="TextBox 4"/>
          <p:cNvSpPr txBox="1"/>
          <p:nvPr/>
        </p:nvSpPr>
        <p:spPr>
          <a:xfrm>
            <a:off x="219075" y="2438400"/>
            <a:ext cx="3257550" cy="2862322"/>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Among older people, a positive self-concept can have physiological effects:</a:t>
            </a:r>
          </a:p>
          <a:p>
            <a:r>
              <a:rPr lang="en-GB" sz="2000" dirty="0">
                <a:solidFill>
                  <a:schemeClr val="accent1">
                    <a:lumMod val="50000"/>
                  </a:schemeClr>
                </a:solidFill>
              </a:rPr>
              <a:t> Levy and her colleagues (2002) found that individuals with positive self-perceptions about aging lived 7½ years longer than people with less positive beliefs. </a:t>
            </a:r>
          </a:p>
        </p:txBody>
      </p:sp>
      <p:sp>
        <p:nvSpPr>
          <p:cNvPr id="6" name="TextBox 5"/>
          <p:cNvSpPr txBox="1"/>
          <p:nvPr/>
        </p:nvSpPr>
        <p:spPr>
          <a:xfrm>
            <a:off x="3857626" y="2266950"/>
            <a:ext cx="4305300" cy="4401205"/>
          </a:xfrm>
          <a:prstGeom prst="rect">
            <a:avLst/>
          </a:prstGeom>
          <a:solidFill>
            <a:schemeClr val="accent3">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Social psychologists have also identified a phenomenon known as stereotype threat -  members of a stigmatized group underperform on tasks that are related to stereotypes about groups to which they belong. So, for example, if women are told that past scores on a difficult math test have indicated gender differences, they tend to perform significantly worse than men. </a:t>
            </a:r>
          </a:p>
          <a:p>
            <a:r>
              <a:rPr lang="en-GB" sz="2000" dirty="0">
                <a:solidFill>
                  <a:schemeClr val="accent1">
                    <a:lumMod val="50000"/>
                  </a:schemeClr>
                </a:solidFill>
              </a:rPr>
              <a:t>However, if the stereotype is removed by telling women that both genders have done equally well, they perform equally well (Crocker &amp; Garcia, 2010). </a:t>
            </a:r>
          </a:p>
        </p:txBody>
      </p:sp>
      <p:sp>
        <p:nvSpPr>
          <p:cNvPr id="7" name="TextBox 6"/>
          <p:cNvSpPr txBox="1"/>
          <p:nvPr/>
        </p:nvSpPr>
        <p:spPr>
          <a:xfrm>
            <a:off x="8248650" y="2266950"/>
            <a:ext cx="3743325" cy="4401205"/>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dirty="0">
                <a:solidFill>
                  <a:schemeClr val="accent1">
                    <a:lumMod val="50000"/>
                  </a:schemeClr>
                </a:solidFill>
              </a:rPr>
              <a:t>Stereotype lift has also been identified: groups who are supposed to be “better at” something actually perform better when the stereotype is made salient than when it is not (Crocker &amp; Garcia, 2010; Walton &amp; Cohen, 2003). </a:t>
            </a:r>
          </a:p>
          <a:p>
            <a:r>
              <a:rPr lang="en-GB" sz="2000" dirty="0">
                <a:solidFill>
                  <a:schemeClr val="accent1">
                    <a:lumMod val="50000"/>
                  </a:schemeClr>
                </a:solidFill>
              </a:rPr>
              <a:t>Stereotypes in media are by no means the only source of one’s self-concept, but they can contribute to the development and reinforcement of self-schemas.</a:t>
            </a:r>
          </a:p>
        </p:txBody>
      </p:sp>
      <p:sp>
        <p:nvSpPr>
          <p:cNvPr id="8" name="TextBox 7"/>
          <p:cNvSpPr txBox="1"/>
          <p:nvPr/>
        </p:nvSpPr>
        <p:spPr>
          <a:xfrm>
            <a:off x="161925" y="5344716"/>
            <a:ext cx="3467100" cy="1323439"/>
          </a:xfrm>
          <a:prstGeom prst="rect">
            <a:avLst/>
          </a:prstGeom>
          <a:solidFill>
            <a:schemeClr val="accent3">
              <a:lumMod val="40000"/>
              <a:lumOff val="60000"/>
            </a:schemeClr>
          </a:solidFill>
          <a:ln>
            <a:solidFill>
              <a:schemeClr val="accent1"/>
            </a:solidFill>
          </a:ln>
        </p:spPr>
        <p:txBody>
          <a:bodyPr wrap="square" rtlCol="0">
            <a:spAutoFit/>
          </a:bodyPr>
          <a:lstStyle/>
          <a:p>
            <a:r>
              <a:rPr lang="en-GB" sz="2000" dirty="0"/>
              <a:t>Low self-esteem fostered by acceptance of negative self-stereotypes can impact many facets of people’s lives. </a:t>
            </a:r>
          </a:p>
        </p:txBody>
      </p:sp>
    </p:spTree>
    <p:extLst>
      <p:ext uri="{BB962C8B-B14F-4D97-AF65-F5344CB8AC3E}">
        <p14:creationId xmlns:p14="http://schemas.microsoft.com/office/powerpoint/2010/main" val="2525850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924533"/>
          </a:xfrm>
        </p:spPr>
        <p:txBody>
          <a:bodyPr>
            <a:normAutofit fontScale="90000"/>
          </a:bodyPr>
          <a:lstStyle/>
          <a:p>
            <a:r>
              <a:rPr lang="en-GB" dirty="0">
                <a:solidFill>
                  <a:schemeClr val="accent1">
                    <a:lumMod val="50000"/>
                  </a:schemeClr>
                </a:solidFill>
              </a:rPr>
              <a:t>Responses Based on Media-Activated Stereotypes</a:t>
            </a:r>
          </a:p>
        </p:txBody>
      </p:sp>
      <p:sp>
        <p:nvSpPr>
          <p:cNvPr id="4" name="TextBox 3"/>
          <p:cNvSpPr txBox="1"/>
          <p:nvPr/>
        </p:nvSpPr>
        <p:spPr>
          <a:xfrm>
            <a:off x="1004887" y="1543050"/>
            <a:ext cx="10182225" cy="2215991"/>
          </a:xfrm>
          <a:prstGeom prst="rect">
            <a:avLst/>
          </a:prstGeom>
          <a:solidFill>
            <a:schemeClr val="accent6">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a:solidFill>
                  <a:schemeClr val="accent1">
                    <a:lumMod val="50000"/>
                  </a:schemeClr>
                </a:solidFill>
              </a:rPr>
              <a:t>Media content - an effective prime. it can activate stereotypes, influencing how subsequent information is processed and thereby affecting how people respond to various groups in society or evaluate themselves against media standards (Dixon, 2007; </a:t>
            </a:r>
            <a:r>
              <a:rPr lang="en-GB" sz="2000" dirty="0" err="1">
                <a:solidFill>
                  <a:schemeClr val="accent1">
                    <a:lumMod val="50000"/>
                  </a:schemeClr>
                </a:solidFill>
              </a:rPr>
              <a:t>Mastro</a:t>
            </a:r>
            <a:r>
              <a:rPr lang="en-GB" sz="2000" dirty="0">
                <a:solidFill>
                  <a:schemeClr val="accent1">
                    <a:lumMod val="50000"/>
                  </a:schemeClr>
                </a:solidFill>
              </a:rPr>
              <a:t>, 2009). </a:t>
            </a:r>
            <a:endParaRPr lang="en-GB" sz="2000" dirty="0" smtClean="0">
              <a:solidFill>
                <a:schemeClr val="accent1">
                  <a:lumMod val="50000"/>
                </a:schemeClr>
              </a:solidFill>
            </a:endParaRPr>
          </a:p>
          <a:p>
            <a:pPr marL="285750" indent="-285750">
              <a:buFont typeface="Arial" panose="020B0604020202020204" pitchFamily="34" charset="0"/>
              <a:buChar char="•"/>
            </a:pPr>
            <a:r>
              <a:rPr lang="en-GB" sz="2000" dirty="0" smtClean="0">
                <a:solidFill>
                  <a:schemeClr val="accent1">
                    <a:lumMod val="50000"/>
                  </a:schemeClr>
                </a:solidFill>
              </a:rPr>
              <a:t>Priming </a:t>
            </a:r>
            <a:r>
              <a:rPr lang="en-GB" sz="2000" dirty="0">
                <a:solidFill>
                  <a:schemeClr val="accent1">
                    <a:lumMod val="50000"/>
                  </a:schemeClr>
                </a:solidFill>
              </a:rPr>
              <a:t>is a result of automatic mental processing, based on the most salient characteristics of a person; physical appearance, for example, is a strong cue to a stereotype </a:t>
            </a:r>
            <a:r>
              <a:rPr lang="en-GB" sz="2000" dirty="0" smtClean="0">
                <a:solidFill>
                  <a:schemeClr val="accent1">
                    <a:lumMod val="50000"/>
                  </a:schemeClr>
                </a:solidFill>
              </a:rPr>
              <a:t>(Schneider</a:t>
            </a:r>
            <a:r>
              <a:rPr lang="en-GB" sz="2000" dirty="0">
                <a:solidFill>
                  <a:schemeClr val="accent1">
                    <a:lumMod val="50000"/>
                  </a:schemeClr>
                </a:solidFill>
              </a:rPr>
              <a:t>, </a:t>
            </a:r>
            <a:r>
              <a:rPr lang="en-GB" sz="2000" dirty="0" err="1">
                <a:solidFill>
                  <a:schemeClr val="accent1">
                    <a:lumMod val="50000"/>
                  </a:schemeClr>
                </a:solidFill>
              </a:rPr>
              <a:t>Hastorf</a:t>
            </a:r>
            <a:r>
              <a:rPr lang="en-GB" sz="2000" dirty="0">
                <a:solidFill>
                  <a:schemeClr val="accent1">
                    <a:lumMod val="50000"/>
                  </a:schemeClr>
                </a:solidFill>
              </a:rPr>
              <a:t>, &amp; Ellsworth, 1979). </a:t>
            </a:r>
            <a:endParaRPr lang="en-GB" sz="2000" dirty="0" smtClean="0">
              <a:solidFill>
                <a:schemeClr val="accent1">
                  <a:lumMod val="50000"/>
                </a:schemeClr>
              </a:solidFill>
            </a:endParaRPr>
          </a:p>
          <a:p>
            <a:endParaRPr lang="en-GB" dirty="0"/>
          </a:p>
        </p:txBody>
      </p:sp>
      <p:sp>
        <p:nvSpPr>
          <p:cNvPr id="5" name="TextBox 4"/>
          <p:cNvSpPr txBox="1"/>
          <p:nvPr/>
        </p:nvSpPr>
        <p:spPr>
          <a:xfrm>
            <a:off x="756925" y="4114800"/>
            <a:ext cx="10678150" cy="1631216"/>
          </a:xfrm>
          <a:prstGeom prst="rect">
            <a:avLst/>
          </a:prstGeom>
          <a:solidFill>
            <a:schemeClr val="accent5">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smtClean="0">
                <a:solidFill>
                  <a:schemeClr val="accent1">
                    <a:lumMod val="50000"/>
                  </a:schemeClr>
                </a:solidFill>
              </a:rPr>
              <a:t>It </a:t>
            </a:r>
            <a:r>
              <a:rPr lang="en-GB" sz="2000" dirty="0">
                <a:solidFill>
                  <a:schemeClr val="accent1">
                    <a:lumMod val="50000"/>
                  </a:schemeClr>
                </a:solidFill>
              </a:rPr>
              <a:t>makes sense that </a:t>
            </a:r>
            <a:r>
              <a:rPr lang="en-GB" sz="2000" dirty="0" smtClean="0">
                <a:solidFill>
                  <a:schemeClr val="accent1">
                    <a:lumMod val="50000"/>
                  </a:schemeClr>
                </a:solidFill>
              </a:rPr>
              <a:t>TV </a:t>
            </a:r>
            <a:r>
              <a:rPr lang="en-GB" sz="2000" dirty="0">
                <a:solidFill>
                  <a:schemeClr val="accent1">
                    <a:lumMod val="50000"/>
                  </a:schemeClr>
                </a:solidFill>
              </a:rPr>
              <a:t>images and other visual media prime stereotypes. </a:t>
            </a:r>
          </a:p>
          <a:p>
            <a:pPr marL="342900" indent="-342900">
              <a:buFont typeface="Arial" panose="020B0604020202020204" pitchFamily="34" charset="0"/>
              <a:buChar char="•"/>
            </a:pPr>
            <a:r>
              <a:rPr lang="en-GB" sz="2000" dirty="0">
                <a:solidFill>
                  <a:schemeClr val="accent1">
                    <a:lumMod val="50000"/>
                  </a:schemeClr>
                </a:solidFill>
              </a:rPr>
              <a:t>Like other schemas, once a stereotype is activated it guides and filters other incoming information (Oliver &amp; </a:t>
            </a:r>
            <a:r>
              <a:rPr lang="en-GB" sz="2000" dirty="0" err="1">
                <a:solidFill>
                  <a:schemeClr val="accent1">
                    <a:lumMod val="50000"/>
                  </a:schemeClr>
                </a:solidFill>
              </a:rPr>
              <a:t>Fonash</a:t>
            </a:r>
            <a:r>
              <a:rPr lang="en-GB" sz="2000" dirty="0">
                <a:solidFill>
                  <a:schemeClr val="accent1">
                    <a:lumMod val="50000"/>
                  </a:schemeClr>
                </a:solidFill>
              </a:rPr>
              <a:t>, 2012). </a:t>
            </a:r>
          </a:p>
          <a:p>
            <a:pPr marL="342900" indent="-342900">
              <a:buFont typeface="Arial" panose="020B0604020202020204" pitchFamily="34" charset="0"/>
              <a:buChar char="•"/>
            </a:pPr>
            <a:r>
              <a:rPr lang="en-GB" sz="2000" dirty="0">
                <a:solidFill>
                  <a:schemeClr val="accent1">
                    <a:lumMod val="50000"/>
                  </a:schemeClr>
                </a:solidFill>
              </a:rPr>
              <a:t>When stereotypes are activated repeatedly, as is often the case with media, relevant schemas become more and more easily accessible.</a:t>
            </a:r>
          </a:p>
        </p:txBody>
      </p:sp>
    </p:spTree>
    <p:extLst>
      <p:ext uri="{BB962C8B-B14F-4D97-AF65-F5344CB8AC3E}">
        <p14:creationId xmlns:p14="http://schemas.microsoft.com/office/powerpoint/2010/main" val="4002292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09700" y="552450"/>
            <a:ext cx="9496425" cy="2862322"/>
          </a:xfrm>
          <a:prstGeom prst="rect">
            <a:avLst/>
          </a:prstGeom>
          <a:solidFill>
            <a:schemeClr val="accent5">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a:solidFill>
                  <a:schemeClr val="accent1">
                    <a:lumMod val="50000"/>
                  </a:schemeClr>
                </a:solidFill>
              </a:rPr>
              <a:t>When stereotypes are activated -</a:t>
            </a:r>
            <a:r>
              <a:rPr lang="en-GB" sz="2000" dirty="0" smtClean="0">
                <a:solidFill>
                  <a:schemeClr val="accent1">
                    <a:lumMod val="50000"/>
                  </a:schemeClr>
                </a:solidFill>
              </a:rPr>
              <a:t> </a:t>
            </a:r>
            <a:r>
              <a:rPr lang="en-GB" sz="2000" dirty="0">
                <a:solidFill>
                  <a:schemeClr val="accent1">
                    <a:lumMod val="50000"/>
                  </a:schemeClr>
                </a:solidFill>
              </a:rPr>
              <a:t>beliefs about and actions toward others are impacted. </a:t>
            </a:r>
          </a:p>
          <a:p>
            <a:pPr marL="285750" indent="-285750">
              <a:buFont typeface="Arial" panose="020B0604020202020204" pitchFamily="34" charset="0"/>
              <a:buChar char="•"/>
            </a:pPr>
            <a:r>
              <a:rPr lang="en-GB" sz="2000" dirty="0">
                <a:solidFill>
                  <a:schemeClr val="accent1">
                    <a:lumMod val="50000"/>
                  </a:schemeClr>
                </a:solidFill>
              </a:rPr>
              <a:t>Dixon (2007) found that people who were exposed to </a:t>
            </a:r>
            <a:r>
              <a:rPr lang="en-GB" sz="2000" dirty="0" smtClean="0">
                <a:solidFill>
                  <a:schemeClr val="accent1">
                    <a:lumMod val="50000"/>
                  </a:schemeClr>
                </a:solidFill>
              </a:rPr>
              <a:t>TV </a:t>
            </a:r>
            <a:r>
              <a:rPr lang="en-GB" sz="2000" dirty="0">
                <a:solidFill>
                  <a:schemeClr val="accent1">
                    <a:lumMod val="50000"/>
                  </a:schemeClr>
                </a:solidFill>
              </a:rPr>
              <a:t>news stories about a crime where the race of the suspect and the race of the police officer were not specified assumed that the criminal was Black and the police officer White. </a:t>
            </a:r>
          </a:p>
          <a:p>
            <a:pPr marL="285750" indent="-285750">
              <a:buFont typeface="Arial" panose="020B0604020202020204" pitchFamily="34" charset="0"/>
              <a:buChar char="•"/>
            </a:pPr>
            <a:r>
              <a:rPr lang="en-GB" sz="2000" dirty="0">
                <a:solidFill>
                  <a:schemeClr val="accent1">
                    <a:lumMod val="50000"/>
                  </a:schemeClr>
                </a:solidFill>
              </a:rPr>
              <a:t>Both pornographic films (</a:t>
            </a:r>
            <a:r>
              <a:rPr lang="en-GB" sz="2000" dirty="0" err="1">
                <a:solidFill>
                  <a:schemeClr val="accent1">
                    <a:lumMod val="50000"/>
                  </a:schemeClr>
                </a:solidFill>
              </a:rPr>
              <a:t>Hald</a:t>
            </a:r>
            <a:r>
              <a:rPr lang="en-GB" sz="2000" dirty="0">
                <a:solidFill>
                  <a:schemeClr val="accent1">
                    <a:lumMod val="50000"/>
                  </a:schemeClr>
                </a:solidFill>
              </a:rPr>
              <a:t>, </a:t>
            </a:r>
            <a:r>
              <a:rPr lang="en-GB" sz="2000" dirty="0" err="1">
                <a:solidFill>
                  <a:schemeClr val="accent1">
                    <a:lumMod val="50000"/>
                  </a:schemeClr>
                </a:solidFill>
              </a:rPr>
              <a:t>Malamuth</a:t>
            </a:r>
            <a:r>
              <a:rPr lang="en-GB" sz="2000" dirty="0">
                <a:solidFill>
                  <a:schemeClr val="accent1">
                    <a:lumMod val="50000"/>
                  </a:schemeClr>
                </a:solidFill>
              </a:rPr>
              <a:t>, &amp; Yuen, 2010; McKenzie-Mohr &amp; </a:t>
            </a:r>
            <a:r>
              <a:rPr lang="en-GB" sz="2000" dirty="0" err="1">
                <a:solidFill>
                  <a:schemeClr val="accent1">
                    <a:lumMod val="50000"/>
                  </a:schemeClr>
                </a:solidFill>
              </a:rPr>
              <a:t>Zanna</a:t>
            </a:r>
            <a:r>
              <a:rPr lang="en-GB" sz="2000" dirty="0">
                <a:solidFill>
                  <a:schemeClr val="accent1">
                    <a:lumMod val="50000"/>
                  </a:schemeClr>
                </a:solidFill>
              </a:rPr>
              <a:t>, 1990) and music videos (Aubrey, Hopper, &amp; </a:t>
            </a:r>
            <a:r>
              <a:rPr lang="en-GB" sz="2000" dirty="0" err="1">
                <a:solidFill>
                  <a:schemeClr val="accent1">
                    <a:lumMod val="50000"/>
                  </a:schemeClr>
                </a:solidFill>
              </a:rPr>
              <a:t>Mbure</a:t>
            </a:r>
            <a:r>
              <a:rPr lang="en-GB" sz="2000" dirty="0">
                <a:solidFill>
                  <a:schemeClr val="accent1">
                    <a:lumMod val="50000"/>
                  </a:schemeClr>
                </a:solidFill>
              </a:rPr>
              <a:t>, 2011; Hansen &amp; Hansen, 1988) have been found to activate stereotyped gender-role schemas and influence how men respond to women. </a:t>
            </a:r>
          </a:p>
        </p:txBody>
      </p:sp>
      <p:sp>
        <p:nvSpPr>
          <p:cNvPr id="4" name="TextBox 3"/>
          <p:cNvSpPr txBox="1"/>
          <p:nvPr/>
        </p:nvSpPr>
        <p:spPr>
          <a:xfrm>
            <a:off x="714375" y="3781425"/>
            <a:ext cx="10858500" cy="1938992"/>
          </a:xfrm>
          <a:prstGeom prst="rect">
            <a:avLst/>
          </a:prstGeom>
          <a:solidFill>
            <a:schemeClr val="accent5">
              <a:lumMod val="40000"/>
              <a:lumOff val="6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There is also evidence that some types of media content can activate stereotyped </a:t>
            </a:r>
            <a:r>
              <a:rPr lang="en-GB" sz="2000" b="1" dirty="0">
                <a:solidFill>
                  <a:schemeClr val="accent1">
                    <a:lumMod val="50000"/>
                  </a:schemeClr>
                </a:solidFill>
              </a:rPr>
              <a:t>self-schemas.</a:t>
            </a:r>
            <a:r>
              <a:rPr lang="en-GB" sz="2000" dirty="0">
                <a:solidFill>
                  <a:schemeClr val="accent1">
                    <a:lumMod val="50000"/>
                  </a:schemeClr>
                </a:solidFill>
              </a:rPr>
              <a:t> </a:t>
            </a:r>
            <a:endParaRPr lang="en-GB" sz="2000" dirty="0" smtClean="0">
              <a:solidFill>
                <a:schemeClr val="accent1">
                  <a:lumMod val="50000"/>
                </a:schemeClr>
              </a:solidFill>
            </a:endParaRPr>
          </a:p>
          <a:p>
            <a:pPr marL="342900" indent="-342900">
              <a:buFont typeface="Arial" panose="020B0604020202020204" pitchFamily="34" charset="0"/>
              <a:buChar char="•"/>
            </a:pPr>
            <a:r>
              <a:rPr lang="en-GB" sz="2000" dirty="0" smtClean="0">
                <a:solidFill>
                  <a:schemeClr val="accent1">
                    <a:lumMod val="50000"/>
                  </a:schemeClr>
                </a:solidFill>
              </a:rPr>
              <a:t>Aubrey</a:t>
            </a:r>
            <a:r>
              <a:rPr lang="en-GB" sz="2000" dirty="0">
                <a:solidFill>
                  <a:schemeClr val="accent1">
                    <a:lumMod val="50000"/>
                  </a:schemeClr>
                </a:solidFill>
              </a:rPr>
              <a:t>, Henson, Hopper, and Smith (2009) found that women who viewed images of female models who were exposing a good deal of skin used more negative descriptors of their own appearance than women who viewed the control images. </a:t>
            </a:r>
            <a:r>
              <a:rPr lang="en-GB" sz="2000" dirty="0" err="1">
                <a:solidFill>
                  <a:schemeClr val="accent1">
                    <a:lumMod val="50000"/>
                  </a:schemeClr>
                </a:solidFill>
              </a:rPr>
              <a:t>Geis</a:t>
            </a:r>
            <a:r>
              <a:rPr lang="en-GB" sz="2000" dirty="0">
                <a:solidFill>
                  <a:schemeClr val="accent1">
                    <a:lumMod val="50000"/>
                  </a:schemeClr>
                </a:solidFill>
              </a:rPr>
              <a:t> et al</a:t>
            </a:r>
            <a:r>
              <a:rPr lang="en-GB" sz="2000" dirty="0" smtClean="0">
                <a:solidFill>
                  <a:schemeClr val="accent1">
                    <a:lumMod val="50000"/>
                  </a:schemeClr>
                </a:solidFill>
              </a:rPr>
              <a:t>., </a:t>
            </a:r>
            <a:r>
              <a:rPr lang="en-GB" sz="2000" dirty="0">
                <a:solidFill>
                  <a:schemeClr val="accent1">
                    <a:lumMod val="50000"/>
                  </a:schemeClr>
                </a:solidFill>
              </a:rPr>
              <a:t>(1984) noted that college women who saw women in sex-typed commercials were more likely to emphasize homemaking in essays about what their lives would be like in 10 years.</a:t>
            </a:r>
          </a:p>
        </p:txBody>
      </p:sp>
    </p:spTree>
    <p:extLst>
      <p:ext uri="{BB962C8B-B14F-4D97-AF65-F5344CB8AC3E}">
        <p14:creationId xmlns:p14="http://schemas.microsoft.com/office/powerpoint/2010/main" val="3851166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5376" y="885826"/>
            <a:ext cx="10477500" cy="2554545"/>
          </a:xfrm>
          <a:prstGeom prst="rect">
            <a:avLst/>
          </a:prstGeom>
          <a:solidFill>
            <a:schemeClr val="accent2">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a:solidFill>
                  <a:schemeClr val="accent1">
                    <a:lumMod val="50000"/>
                  </a:schemeClr>
                </a:solidFill>
              </a:rPr>
              <a:t>Cultivation theory is explained by the cumulative model. </a:t>
            </a:r>
          </a:p>
          <a:p>
            <a:pPr marL="285750" indent="-285750">
              <a:buFont typeface="Arial" panose="020B0604020202020204" pitchFamily="34" charset="0"/>
              <a:buChar char="•"/>
            </a:pPr>
            <a:r>
              <a:rPr lang="en-GB" sz="2000" dirty="0">
                <a:solidFill>
                  <a:schemeClr val="accent1">
                    <a:lumMod val="50000"/>
                  </a:schemeClr>
                </a:solidFill>
              </a:rPr>
              <a:t>Content analyses consistently reveal that prime-time </a:t>
            </a:r>
            <a:r>
              <a:rPr lang="en-GB" sz="2000" dirty="0" smtClean="0">
                <a:solidFill>
                  <a:schemeClr val="accent1">
                    <a:lumMod val="50000"/>
                  </a:schemeClr>
                </a:solidFill>
              </a:rPr>
              <a:t>TV </a:t>
            </a:r>
            <a:r>
              <a:rPr lang="en-GB" sz="2000" dirty="0">
                <a:solidFill>
                  <a:schemeClr val="accent1">
                    <a:lumMod val="50000"/>
                  </a:schemeClr>
                </a:solidFill>
              </a:rPr>
              <a:t>content of the major networks is similar (</a:t>
            </a:r>
            <a:r>
              <a:rPr lang="en-GB" sz="2000" dirty="0" err="1">
                <a:solidFill>
                  <a:schemeClr val="accent1">
                    <a:lumMod val="50000"/>
                  </a:schemeClr>
                </a:solidFill>
              </a:rPr>
              <a:t>Signorielli</a:t>
            </a:r>
            <a:r>
              <a:rPr lang="en-GB" sz="2000" dirty="0">
                <a:solidFill>
                  <a:schemeClr val="accent1">
                    <a:lumMod val="50000"/>
                  </a:schemeClr>
                </a:solidFill>
              </a:rPr>
              <a:t>, 2012). there are certainly differences between specific </a:t>
            </a:r>
            <a:r>
              <a:rPr lang="en-GB" sz="2000" dirty="0" smtClean="0">
                <a:solidFill>
                  <a:schemeClr val="accent1">
                    <a:lumMod val="50000"/>
                  </a:schemeClr>
                </a:solidFill>
              </a:rPr>
              <a:t>TV </a:t>
            </a:r>
            <a:r>
              <a:rPr lang="en-GB" sz="2000" dirty="0">
                <a:solidFill>
                  <a:schemeClr val="accent1">
                    <a:lumMod val="50000"/>
                  </a:schemeClr>
                </a:solidFill>
              </a:rPr>
              <a:t>programmes but overall </a:t>
            </a:r>
            <a:r>
              <a:rPr lang="en-GB" sz="2000" dirty="0" smtClean="0">
                <a:solidFill>
                  <a:schemeClr val="accent1">
                    <a:lumMod val="50000"/>
                  </a:schemeClr>
                </a:solidFill>
              </a:rPr>
              <a:t>TV </a:t>
            </a:r>
            <a:r>
              <a:rPr lang="en-GB" sz="2000" dirty="0">
                <a:solidFill>
                  <a:schemeClr val="accent1">
                    <a:lumMod val="50000"/>
                  </a:schemeClr>
                </a:solidFill>
              </a:rPr>
              <a:t>presents a consistent set of images: </a:t>
            </a:r>
          </a:p>
          <a:p>
            <a:pPr marL="742950" lvl="1" indent="-285750">
              <a:buFont typeface="Arial" panose="020B0604020202020204" pitchFamily="34" charset="0"/>
              <a:buChar char="•"/>
            </a:pPr>
            <a:r>
              <a:rPr lang="en-GB" sz="2000" dirty="0">
                <a:solidFill>
                  <a:schemeClr val="accent1">
                    <a:lumMod val="50000"/>
                  </a:schemeClr>
                </a:solidFill>
              </a:rPr>
              <a:t>Men are overrepresented, </a:t>
            </a:r>
          </a:p>
          <a:p>
            <a:pPr marL="742950" lvl="1" indent="-285750">
              <a:buFont typeface="Arial" panose="020B0604020202020204" pitchFamily="34" charset="0"/>
              <a:buChar char="•"/>
            </a:pPr>
            <a:r>
              <a:rPr lang="en-GB" sz="2000" dirty="0" smtClean="0">
                <a:solidFill>
                  <a:schemeClr val="accent1">
                    <a:lumMod val="50000"/>
                  </a:schemeClr>
                </a:solidFill>
              </a:rPr>
              <a:t>Women </a:t>
            </a:r>
            <a:r>
              <a:rPr lang="en-GB" sz="2000" dirty="0">
                <a:solidFill>
                  <a:schemeClr val="accent1">
                    <a:lumMod val="50000"/>
                  </a:schemeClr>
                </a:solidFill>
              </a:rPr>
              <a:t>and minorities (except for African Americans) are underrepresented, </a:t>
            </a:r>
          </a:p>
          <a:p>
            <a:pPr marL="742950" lvl="1" indent="-285750">
              <a:buFont typeface="Arial" panose="020B0604020202020204" pitchFamily="34" charset="0"/>
              <a:buChar char="•"/>
            </a:pPr>
            <a:r>
              <a:rPr lang="en-GB" sz="2000" dirty="0" smtClean="0">
                <a:solidFill>
                  <a:schemeClr val="accent1">
                    <a:lumMod val="50000"/>
                  </a:schemeClr>
                </a:solidFill>
              </a:rPr>
              <a:t>Violence </a:t>
            </a:r>
            <a:r>
              <a:rPr lang="en-GB" sz="2000" dirty="0">
                <a:solidFill>
                  <a:schemeClr val="accent1">
                    <a:lumMod val="50000"/>
                  </a:schemeClr>
                </a:solidFill>
              </a:rPr>
              <a:t>is pervasive and common. </a:t>
            </a:r>
          </a:p>
          <a:p>
            <a:pPr marL="742950" lvl="1" indent="-285750">
              <a:buFont typeface="Arial" panose="020B0604020202020204" pitchFamily="34" charset="0"/>
              <a:buChar char="•"/>
            </a:pPr>
            <a:r>
              <a:rPr lang="en-GB" sz="2000" dirty="0" smtClean="0">
                <a:solidFill>
                  <a:schemeClr val="accent1">
                    <a:lumMod val="50000"/>
                  </a:schemeClr>
                </a:solidFill>
              </a:rPr>
              <a:t>Groups </a:t>
            </a:r>
            <a:r>
              <a:rPr lang="en-GB" sz="2000" dirty="0">
                <a:solidFill>
                  <a:schemeClr val="accent1">
                    <a:lumMod val="50000"/>
                  </a:schemeClr>
                </a:solidFill>
              </a:rPr>
              <a:t>are presented stereotypically. </a:t>
            </a:r>
          </a:p>
        </p:txBody>
      </p:sp>
      <p:sp>
        <p:nvSpPr>
          <p:cNvPr id="3" name="Title 2"/>
          <p:cNvSpPr>
            <a:spLocks noGrp="1"/>
          </p:cNvSpPr>
          <p:nvPr>
            <p:ph type="title"/>
          </p:nvPr>
        </p:nvSpPr>
        <p:spPr>
          <a:xfrm>
            <a:off x="913775" y="104776"/>
            <a:ext cx="10364451" cy="781050"/>
          </a:xfrm>
        </p:spPr>
        <p:txBody>
          <a:bodyPr/>
          <a:lstStyle/>
          <a:p>
            <a:r>
              <a:rPr lang="en-GB" dirty="0" smtClean="0">
                <a:solidFill>
                  <a:schemeClr val="accent1">
                    <a:lumMod val="50000"/>
                  </a:schemeClr>
                </a:solidFill>
              </a:rPr>
              <a:t>Cumulative model</a:t>
            </a:r>
            <a:endParaRPr lang="en-GB" dirty="0">
              <a:solidFill>
                <a:schemeClr val="accent1">
                  <a:lumMod val="50000"/>
                </a:schemeClr>
              </a:solidFill>
            </a:endParaRPr>
          </a:p>
        </p:txBody>
      </p:sp>
      <p:sp>
        <p:nvSpPr>
          <p:cNvPr id="4" name="TextBox 3"/>
          <p:cNvSpPr txBox="1"/>
          <p:nvPr/>
        </p:nvSpPr>
        <p:spPr>
          <a:xfrm>
            <a:off x="114300" y="3600450"/>
            <a:ext cx="5505450" cy="2862322"/>
          </a:xfrm>
          <a:prstGeom prst="rect">
            <a:avLst/>
          </a:prstGeom>
          <a:solidFill>
            <a:schemeClr val="accent1">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a:solidFill>
                  <a:schemeClr val="accent1">
                    <a:lumMod val="50000"/>
                  </a:schemeClr>
                </a:solidFill>
              </a:rPr>
              <a:t>Because the images are consistent and similar across </a:t>
            </a:r>
            <a:r>
              <a:rPr lang="en-GB" sz="2000" dirty="0" smtClean="0">
                <a:solidFill>
                  <a:schemeClr val="accent1">
                    <a:lumMod val="50000"/>
                  </a:schemeClr>
                </a:solidFill>
              </a:rPr>
              <a:t>TV </a:t>
            </a:r>
            <a:r>
              <a:rPr lang="en-GB" sz="2000" dirty="0">
                <a:solidFill>
                  <a:schemeClr val="accent1">
                    <a:lumMod val="50000"/>
                  </a:schemeClr>
                </a:solidFill>
              </a:rPr>
              <a:t>channels, greater immersion leads to a belief that the real world resembles the television world. </a:t>
            </a:r>
          </a:p>
          <a:p>
            <a:pPr marL="285750" indent="-285750">
              <a:buFont typeface="Arial" panose="020B0604020202020204" pitchFamily="34" charset="0"/>
              <a:buChar char="•"/>
            </a:pPr>
            <a:r>
              <a:rPr lang="en-GB" sz="2000" dirty="0">
                <a:solidFill>
                  <a:schemeClr val="accent1">
                    <a:lumMod val="50000"/>
                  </a:schemeClr>
                </a:solidFill>
              </a:rPr>
              <a:t>Although cultivation was initially proposed to describe and predict effects of violent media content, it is being used more often to describe how children’s socialization is affected by </a:t>
            </a:r>
            <a:r>
              <a:rPr lang="en-GB" sz="2000" dirty="0" smtClean="0">
                <a:solidFill>
                  <a:schemeClr val="accent1">
                    <a:lumMod val="50000"/>
                  </a:schemeClr>
                </a:solidFill>
              </a:rPr>
              <a:t>TV </a:t>
            </a:r>
            <a:r>
              <a:rPr lang="en-GB" sz="2000" dirty="0">
                <a:solidFill>
                  <a:schemeClr val="accent1">
                    <a:lumMod val="50000"/>
                  </a:schemeClr>
                </a:solidFill>
              </a:rPr>
              <a:t>viewing. </a:t>
            </a:r>
          </a:p>
        </p:txBody>
      </p:sp>
      <p:sp>
        <p:nvSpPr>
          <p:cNvPr id="5" name="TextBox 4"/>
          <p:cNvSpPr txBox="1"/>
          <p:nvPr/>
        </p:nvSpPr>
        <p:spPr>
          <a:xfrm>
            <a:off x="5734050" y="3600450"/>
            <a:ext cx="6286500" cy="2862322"/>
          </a:xfrm>
          <a:prstGeom prst="rect">
            <a:avLst/>
          </a:prstGeom>
          <a:solidFill>
            <a:schemeClr val="accent6">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smtClean="0">
                <a:solidFill>
                  <a:schemeClr val="accent1">
                    <a:lumMod val="50000"/>
                  </a:schemeClr>
                </a:solidFill>
              </a:rPr>
              <a:t>The </a:t>
            </a:r>
            <a:r>
              <a:rPr lang="en-GB" sz="2000" dirty="0">
                <a:solidFill>
                  <a:schemeClr val="accent1">
                    <a:lumMod val="50000"/>
                  </a:schemeClr>
                </a:solidFill>
              </a:rPr>
              <a:t>cultivation hypothesis predicts that heavier television viewing is linked to holding more stereotyped views of social groups (Morgan et al., 2009). </a:t>
            </a:r>
          </a:p>
          <a:p>
            <a:pPr marL="285750" indent="-285750">
              <a:buFont typeface="Arial" panose="020B0604020202020204" pitchFamily="34" charset="0"/>
              <a:buChar char="•"/>
            </a:pPr>
            <a:r>
              <a:rPr lang="en-GB" sz="2000" dirty="0">
                <a:solidFill>
                  <a:schemeClr val="accent1">
                    <a:lumMod val="50000"/>
                  </a:schemeClr>
                </a:solidFill>
              </a:rPr>
              <a:t>There is support for cultivation: Viewers who watch a lot of television are more likely than other viewers to believe rape myths, and to overestimate the number of false reports of rape (</a:t>
            </a:r>
            <a:r>
              <a:rPr lang="en-GB" sz="2000" dirty="0" err="1">
                <a:solidFill>
                  <a:schemeClr val="accent1">
                    <a:lumMod val="50000"/>
                  </a:schemeClr>
                </a:solidFill>
              </a:rPr>
              <a:t>Kahlor</a:t>
            </a:r>
            <a:r>
              <a:rPr lang="en-GB" sz="2000" dirty="0">
                <a:solidFill>
                  <a:schemeClr val="accent1">
                    <a:lumMod val="50000"/>
                  </a:schemeClr>
                </a:solidFill>
              </a:rPr>
              <a:t> &amp; </a:t>
            </a:r>
            <a:r>
              <a:rPr lang="en-GB" sz="2000" dirty="0" err="1">
                <a:solidFill>
                  <a:schemeClr val="accent1">
                    <a:lumMod val="50000"/>
                  </a:schemeClr>
                </a:solidFill>
              </a:rPr>
              <a:t>Eastin</a:t>
            </a:r>
            <a:r>
              <a:rPr lang="en-GB" sz="2000" dirty="0">
                <a:solidFill>
                  <a:schemeClr val="accent1">
                    <a:lumMod val="50000"/>
                  </a:schemeClr>
                </a:solidFill>
              </a:rPr>
              <a:t>, 2011). </a:t>
            </a:r>
          </a:p>
          <a:p>
            <a:pPr marL="285750" indent="-285750">
              <a:buFont typeface="Arial" panose="020B0604020202020204" pitchFamily="34" charset="0"/>
              <a:buChar char="•"/>
            </a:pPr>
            <a:r>
              <a:rPr lang="en-GB" sz="2000" dirty="0">
                <a:solidFill>
                  <a:schemeClr val="accent1">
                    <a:lumMod val="50000"/>
                  </a:schemeClr>
                </a:solidFill>
              </a:rPr>
              <a:t>Heavy viewers also are more likely to hold racist beliefs (</a:t>
            </a:r>
            <a:r>
              <a:rPr lang="en-GB" sz="2000" dirty="0" err="1">
                <a:solidFill>
                  <a:schemeClr val="accent1">
                    <a:lumMod val="50000"/>
                  </a:schemeClr>
                </a:solidFill>
              </a:rPr>
              <a:t>Mastro</a:t>
            </a:r>
            <a:r>
              <a:rPr lang="en-GB" sz="2000" dirty="0">
                <a:solidFill>
                  <a:schemeClr val="accent1">
                    <a:lumMod val="50000"/>
                  </a:schemeClr>
                </a:solidFill>
              </a:rPr>
              <a:t>, 2009).</a:t>
            </a:r>
          </a:p>
        </p:txBody>
      </p:sp>
    </p:spTree>
    <p:extLst>
      <p:ext uri="{BB962C8B-B14F-4D97-AF65-F5344CB8AC3E}">
        <p14:creationId xmlns:p14="http://schemas.microsoft.com/office/powerpoint/2010/main" val="7265418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99616" y="534531"/>
            <a:ext cx="9229725" cy="2246769"/>
          </a:xfrm>
          <a:prstGeom prst="rect">
            <a:avLst/>
          </a:prstGeom>
          <a:solidFill>
            <a:schemeClr val="accent4">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Cultivation theory can help  explain the effects of stereotyped television content on children. </a:t>
            </a:r>
          </a:p>
          <a:p>
            <a:pPr marL="342900" indent="-342900">
              <a:buFont typeface="Arial" panose="020B0604020202020204" pitchFamily="34" charset="0"/>
              <a:buChar char="•"/>
            </a:pPr>
            <a:r>
              <a:rPr lang="en-GB" sz="2000" dirty="0" smtClean="0">
                <a:solidFill>
                  <a:schemeClr val="accent1">
                    <a:lumMod val="50000"/>
                  </a:schemeClr>
                </a:solidFill>
              </a:rPr>
              <a:t>Repeated </a:t>
            </a:r>
            <a:r>
              <a:rPr lang="en-GB" sz="2000" dirty="0">
                <a:solidFill>
                  <a:schemeClr val="accent1">
                    <a:lumMod val="50000"/>
                  </a:schemeClr>
                </a:solidFill>
              </a:rPr>
              <a:t>exposure to inaccurate images can contribute to what children learn about society. </a:t>
            </a:r>
          </a:p>
          <a:p>
            <a:pPr marL="342900" indent="-342900">
              <a:buFont typeface="Arial" panose="020B0604020202020204" pitchFamily="34" charset="0"/>
              <a:buChar char="•"/>
            </a:pPr>
            <a:r>
              <a:rPr lang="en-GB" sz="2000" dirty="0">
                <a:solidFill>
                  <a:schemeClr val="accent1">
                    <a:lumMod val="50000"/>
                  </a:schemeClr>
                </a:solidFill>
              </a:rPr>
              <a:t>However, the theory was developed when the broadcast networks provided the majority of content to which people were exposed. Does cultivation theory still have explanatory power in today’s media environment? </a:t>
            </a:r>
          </a:p>
        </p:txBody>
      </p:sp>
      <p:sp>
        <p:nvSpPr>
          <p:cNvPr id="5" name="TextBox 4"/>
          <p:cNvSpPr txBox="1"/>
          <p:nvPr/>
        </p:nvSpPr>
        <p:spPr>
          <a:xfrm>
            <a:off x="209550" y="2781300"/>
            <a:ext cx="11839575" cy="1015663"/>
          </a:xfrm>
          <a:prstGeom prst="rect">
            <a:avLst/>
          </a:prstGeom>
          <a:noFill/>
        </p:spPr>
        <p:txBody>
          <a:bodyPr wrap="square" rtlCol="0">
            <a:spAutoFit/>
          </a:bodyPr>
          <a:lstStyle/>
          <a:p>
            <a:pPr algn="ctr"/>
            <a:r>
              <a:rPr lang="en-GB" sz="2000" dirty="0">
                <a:solidFill>
                  <a:schemeClr val="accent1">
                    <a:lumMod val="50000"/>
                  </a:schemeClr>
                </a:solidFill>
              </a:rPr>
              <a:t>Morgan and colleagues (2009) argue that the proliferation of content options has not led to a major shift in the diversity of portrayals of various social groups As </a:t>
            </a:r>
            <a:r>
              <a:rPr lang="en-GB" sz="2000" dirty="0" smtClean="0">
                <a:solidFill>
                  <a:schemeClr val="accent1">
                    <a:lumMod val="50000"/>
                  </a:schemeClr>
                </a:solidFill>
              </a:rPr>
              <a:t>there </a:t>
            </a:r>
            <a:r>
              <a:rPr lang="en-GB" sz="2000" dirty="0">
                <a:solidFill>
                  <a:schemeClr val="accent1">
                    <a:lumMod val="50000"/>
                  </a:schemeClr>
                </a:solidFill>
              </a:rPr>
              <a:t>is evidence that other forms of media  repeat these  stereotypes both in terms of exclusion and of stereotyped portrayals of members of minority groups. </a:t>
            </a:r>
          </a:p>
        </p:txBody>
      </p:sp>
      <p:sp>
        <p:nvSpPr>
          <p:cNvPr id="6" name="TextBox 5"/>
          <p:cNvSpPr txBox="1"/>
          <p:nvPr/>
        </p:nvSpPr>
        <p:spPr>
          <a:xfrm>
            <a:off x="2180640" y="4107706"/>
            <a:ext cx="8067675" cy="2554545"/>
          </a:xfrm>
          <a:prstGeom prst="rect">
            <a:avLst/>
          </a:prstGeom>
          <a:solidFill>
            <a:schemeClr val="accent4">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In an </a:t>
            </a:r>
            <a:r>
              <a:rPr lang="en-GB" sz="2000" dirty="0">
                <a:solidFill>
                  <a:schemeClr val="accent1">
                    <a:lumMod val="50000"/>
                  </a:schemeClr>
                </a:solidFill>
              </a:rPr>
              <a:t>analysis of video game magazines and video game covers, Burgess et al., (2011) found that minorities were underrepresented compared to their percentage in the population. In fact, there were more space aliens than there were minority human characters. Moreover, the minorities that were portrayed, were in stereotypic roles – Black men as athletes or thugs; Asians </a:t>
            </a:r>
            <a:r>
              <a:rPr lang="en-GB" sz="2000" dirty="0" smtClean="0">
                <a:solidFill>
                  <a:schemeClr val="accent1">
                    <a:lumMod val="50000"/>
                  </a:schemeClr>
                </a:solidFill>
              </a:rPr>
              <a:t>as </a:t>
            </a:r>
            <a:r>
              <a:rPr lang="en-GB" sz="2000" dirty="0">
                <a:solidFill>
                  <a:schemeClr val="accent1">
                    <a:lumMod val="50000"/>
                  </a:schemeClr>
                </a:solidFill>
              </a:rPr>
              <a:t>martial artists, and so on. If stereotyped content is repetitious across different media forms, one would expect cultivation effects to be heightened.</a:t>
            </a:r>
          </a:p>
        </p:txBody>
      </p:sp>
    </p:spTree>
    <p:extLst>
      <p:ext uri="{BB962C8B-B14F-4D97-AF65-F5344CB8AC3E}">
        <p14:creationId xmlns:p14="http://schemas.microsoft.com/office/powerpoint/2010/main" val="2973396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180975"/>
            <a:ext cx="10364451" cy="1038225"/>
          </a:xfrm>
        </p:spPr>
        <p:txBody>
          <a:bodyPr>
            <a:normAutofit/>
          </a:bodyPr>
          <a:lstStyle/>
          <a:p>
            <a:r>
              <a:rPr lang="en-GB" dirty="0">
                <a:solidFill>
                  <a:schemeClr val="accent1">
                    <a:lumMod val="50000"/>
                  </a:schemeClr>
                </a:solidFill>
              </a:rPr>
              <a:t>Conditional Model</a:t>
            </a:r>
          </a:p>
        </p:txBody>
      </p:sp>
      <p:sp>
        <p:nvSpPr>
          <p:cNvPr id="4" name="TextBox 3"/>
          <p:cNvSpPr txBox="1"/>
          <p:nvPr/>
        </p:nvSpPr>
        <p:spPr>
          <a:xfrm>
            <a:off x="1066800" y="1314450"/>
            <a:ext cx="10106025" cy="3170099"/>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After reviewing the various theories, Van </a:t>
            </a:r>
            <a:r>
              <a:rPr lang="en-GB" sz="2000" dirty="0" err="1">
                <a:solidFill>
                  <a:schemeClr val="accent1">
                    <a:lumMod val="50000"/>
                  </a:schemeClr>
                </a:solidFill>
              </a:rPr>
              <a:t>Evra</a:t>
            </a:r>
            <a:r>
              <a:rPr lang="en-GB" sz="2000" dirty="0">
                <a:solidFill>
                  <a:schemeClr val="accent1">
                    <a:lumMod val="50000"/>
                  </a:schemeClr>
                </a:solidFill>
              </a:rPr>
              <a:t> (2004) formulated a model that describes the effects as conditional on various aspects of the child. </a:t>
            </a:r>
          </a:p>
          <a:p>
            <a:r>
              <a:rPr lang="en-GB" sz="2000" dirty="0">
                <a:solidFill>
                  <a:schemeClr val="accent1">
                    <a:lumMod val="50000"/>
                  </a:schemeClr>
                </a:solidFill>
              </a:rPr>
              <a:t>Van </a:t>
            </a:r>
            <a:r>
              <a:rPr lang="en-GB" sz="2000" dirty="0" err="1">
                <a:solidFill>
                  <a:schemeClr val="accent1">
                    <a:lumMod val="50000"/>
                  </a:schemeClr>
                </a:solidFill>
              </a:rPr>
              <a:t>Evra</a:t>
            </a:r>
            <a:r>
              <a:rPr lang="en-GB" sz="2000" dirty="0">
                <a:solidFill>
                  <a:schemeClr val="accent1">
                    <a:lumMod val="50000"/>
                  </a:schemeClr>
                </a:solidFill>
              </a:rPr>
              <a:t> argued that there are key individual differences in how social relationship and social category variables are important in understanding if and how television will affect a child: </a:t>
            </a:r>
          </a:p>
          <a:p>
            <a:r>
              <a:rPr lang="en-GB" sz="2000" dirty="0">
                <a:solidFill>
                  <a:schemeClr val="accent1">
                    <a:lumMod val="50000"/>
                  </a:schemeClr>
                </a:solidFill>
              </a:rPr>
              <a:t>1. Viewing motives (entertainment or information); </a:t>
            </a:r>
          </a:p>
          <a:p>
            <a:r>
              <a:rPr lang="en-GB" sz="2000" dirty="0">
                <a:solidFill>
                  <a:schemeClr val="accent1">
                    <a:lumMod val="50000"/>
                  </a:schemeClr>
                </a:solidFill>
              </a:rPr>
              <a:t>2. </a:t>
            </a:r>
            <a:r>
              <a:rPr lang="en-GB" sz="2000" dirty="0" smtClean="0">
                <a:solidFill>
                  <a:schemeClr val="accent1">
                    <a:lumMod val="50000"/>
                  </a:schemeClr>
                </a:solidFill>
              </a:rPr>
              <a:t>Perceived </a:t>
            </a:r>
            <a:r>
              <a:rPr lang="en-GB" sz="2000" dirty="0">
                <a:solidFill>
                  <a:schemeClr val="accent1">
                    <a:lumMod val="50000"/>
                  </a:schemeClr>
                </a:solidFill>
              </a:rPr>
              <a:t>reality; </a:t>
            </a:r>
          </a:p>
          <a:p>
            <a:r>
              <a:rPr lang="en-GB" sz="2000" dirty="0">
                <a:solidFill>
                  <a:schemeClr val="accent1">
                    <a:lumMod val="50000"/>
                  </a:schemeClr>
                </a:solidFill>
              </a:rPr>
              <a:t>3. </a:t>
            </a:r>
            <a:r>
              <a:rPr lang="en-GB" sz="2000" dirty="0" smtClean="0">
                <a:solidFill>
                  <a:schemeClr val="accent1">
                    <a:lumMod val="50000"/>
                  </a:schemeClr>
                </a:solidFill>
              </a:rPr>
              <a:t>Viewing </a:t>
            </a:r>
            <a:r>
              <a:rPr lang="en-GB" sz="2000" dirty="0">
                <a:solidFill>
                  <a:schemeClr val="accent1">
                    <a:lumMod val="50000"/>
                  </a:schemeClr>
                </a:solidFill>
              </a:rPr>
              <a:t>time (heavy or light viewing); </a:t>
            </a:r>
          </a:p>
          <a:p>
            <a:r>
              <a:rPr lang="en-GB" sz="2000" dirty="0">
                <a:solidFill>
                  <a:schemeClr val="accent1">
                    <a:lumMod val="50000"/>
                  </a:schemeClr>
                </a:solidFill>
              </a:rPr>
              <a:t>4. </a:t>
            </a:r>
            <a:r>
              <a:rPr lang="en-GB" sz="2000" dirty="0" smtClean="0">
                <a:solidFill>
                  <a:schemeClr val="accent1">
                    <a:lumMod val="50000"/>
                  </a:schemeClr>
                </a:solidFill>
              </a:rPr>
              <a:t>The </a:t>
            </a:r>
            <a:r>
              <a:rPr lang="en-GB" sz="2000" dirty="0">
                <a:solidFill>
                  <a:schemeClr val="accent1">
                    <a:lumMod val="50000"/>
                  </a:schemeClr>
                </a:solidFill>
              </a:rPr>
              <a:t>number of alternative information sources available (e.g., parental discussion, real-life exposure to minority groups, access to other media); </a:t>
            </a:r>
          </a:p>
          <a:p>
            <a:r>
              <a:rPr lang="en-GB" sz="2000" dirty="0">
                <a:solidFill>
                  <a:schemeClr val="accent1">
                    <a:lumMod val="50000"/>
                  </a:schemeClr>
                </a:solidFill>
              </a:rPr>
              <a:t>5. </a:t>
            </a:r>
            <a:r>
              <a:rPr lang="en-GB" sz="2000" dirty="0" smtClean="0">
                <a:solidFill>
                  <a:schemeClr val="accent1">
                    <a:lumMod val="50000"/>
                  </a:schemeClr>
                </a:solidFill>
              </a:rPr>
              <a:t>Age</a:t>
            </a:r>
            <a:r>
              <a:rPr lang="en-GB" sz="2000" dirty="0">
                <a:solidFill>
                  <a:schemeClr val="accent1">
                    <a:lumMod val="50000"/>
                  </a:schemeClr>
                </a:solidFill>
              </a:rPr>
              <a:t>, gender, socioeconomic status, program preferences, level of cognitive development. </a:t>
            </a:r>
          </a:p>
        </p:txBody>
      </p:sp>
      <p:sp>
        <p:nvSpPr>
          <p:cNvPr id="5" name="TextBox 4"/>
          <p:cNvSpPr txBox="1"/>
          <p:nvPr/>
        </p:nvSpPr>
        <p:spPr>
          <a:xfrm>
            <a:off x="590550" y="4924425"/>
            <a:ext cx="10991850" cy="1015663"/>
          </a:xfrm>
          <a:prstGeom prst="rect">
            <a:avLst/>
          </a:prstGeom>
          <a:solidFill>
            <a:schemeClr val="accent3">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According to this model, </a:t>
            </a:r>
            <a:r>
              <a:rPr lang="en-GB" sz="2000" dirty="0" smtClean="0">
                <a:solidFill>
                  <a:schemeClr val="accent1">
                    <a:lumMod val="50000"/>
                  </a:schemeClr>
                </a:solidFill>
              </a:rPr>
              <a:t>TV </a:t>
            </a:r>
            <a:r>
              <a:rPr lang="en-GB" sz="2000" dirty="0">
                <a:solidFill>
                  <a:schemeClr val="accent1">
                    <a:lumMod val="50000"/>
                  </a:schemeClr>
                </a:solidFill>
              </a:rPr>
              <a:t>should have its strongest impact on a child’s body of knowledge when the child watches television as a source of information, when the child believes that television content is realistic, when the child watches television a lot, and has few other alternative sources of information.</a:t>
            </a:r>
          </a:p>
        </p:txBody>
      </p:sp>
    </p:spTree>
    <p:extLst>
      <p:ext uri="{BB962C8B-B14F-4D97-AF65-F5344CB8AC3E}">
        <p14:creationId xmlns:p14="http://schemas.microsoft.com/office/powerpoint/2010/main" val="7189123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21727" y="796406"/>
            <a:ext cx="9906000" cy="3477875"/>
          </a:xfrm>
          <a:prstGeom prst="rect">
            <a:avLst/>
          </a:prstGeom>
          <a:solidFill>
            <a:schemeClr val="accent6">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a:solidFill>
                  <a:schemeClr val="accent1">
                    <a:lumMod val="50000"/>
                  </a:schemeClr>
                </a:solidFill>
              </a:rPr>
              <a:t>Although all aspects of this model have not been tested, there is theoretical support for several of its linkages.  </a:t>
            </a:r>
          </a:p>
          <a:p>
            <a:pPr marL="342900" indent="-342900">
              <a:buFont typeface="Arial" panose="020B0604020202020204" pitchFamily="34" charset="0"/>
              <a:buChar char="•"/>
            </a:pPr>
            <a:r>
              <a:rPr lang="en-GB" sz="2000" dirty="0">
                <a:solidFill>
                  <a:schemeClr val="accent1">
                    <a:lumMod val="50000"/>
                  </a:schemeClr>
                </a:solidFill>
              </a:rPr>
              <a:t>it is clear that children and adolescents watch </a:t>
            </a:r>
            <a:r>
              <a:rPr lang="en-GB" sz="2000" dirty="0" smtClean="0">
                <a:solidFill>
                  <a:schemeClr val="accent1">
                    <a:lumMod val="50000"/>
                  </a:schemeClr>
                </a:solidFill>
              </a:rPr>
              <a:t>TV </a:t>
            </a:r>
            <a:r>
              <a:rPr lang="en-GB" sz="2000" dirty="0">
                <a:solidFill>
                  <a:schemeClr val="accent1">
                    <a:lumMod val="50000"/>
                  </a:schemeClr>
                </a:solidFill>
              </a:rPr>
              <a:t>for different reasons (Roe &amp; </a:t>
            </a:r>
            <a:r>
              <a:rPr lang="en-GB" sz="2000" dirty="0" err="1">
                <a:solidFill>
                  <a:schemeClr val="accent1">
                    <a:lumMod val="50000"/>
                  </a:schemeClr>
                </a:solidFill>
              </a:rPr>
              <a:t>Minnebo</a:t>
            </a:r>
            <a:r>
              <a:rPr lang="en-GB" sz="2000" dirty="0">
                <a:solidFill>
                  <a:schemeClr val="accent1">
                    <a:lumMod val="50000"/>
                  </a:schemeClr>
                </a:solidFill>
              </a:rPr>
              <a:t>, 2007). </a:t>
            </a:r>
          </a:p>
          <a:p>
            <a:pPr marL="342900" indent="-342900">
              <a:buFont typeface="Arial" panose="020B0604020202020204" pitchFamily="34" charset="0"/>
              <a:buChar char="•"/>
            </a:pPr>
            <a:r>
              <a:rPr lang="en-GB" sz="2000" dirty="0">
                <a:solidFill>
                  <a:schemeClr val="accent1">
                    <a:lumMod val="50000"/>
                  </a:schemeClr>
                </a:solidFill>
              </a:rPr>
              <a:t>Lower income children are more likely than higher income children to watch TV for information and have fewer alternative sources. </a:t>
            </a:r>
          </a:p>
          <a:p>
            <a:pPr marL="342900" indent="-342900">
              <a:buFont typeface="Arial" panose="020B0604020202020204" pitchFamily="34" charset="0"/>
              <a:buChar char="•"/>
            </a:pPr>
            <a:r>
              <a:rPr lang="en-GB" sz="2000" dirty="0">
                <a:solidFill>
                  <a:schemeClr val="accent1">
                    <a:lumMod val="50000"/>
                  </a:schemeClr>
                </a:solidFill>
              </a:rPr>
              <a:t>Children also vary in their beliefs about how real television is (e.g., Potter, 1988), and perceived realism does affect acceptance of some media messages (</a:t>
            </a:r>
            <a:r>
              <a:rPr lang="en-GB" sz="2000" dirty="0" err="1">
                <a:solidFill>
                  <a:schemeClr val="accent1">
                    <a:lumMod val="50000"/>
                  </a:schemeClr>
                </a:solidFill>
              </a:rPr>
              <a:t>Perse</a:t>
            </a:r>
            <a:r>
              <a:rPr lang="en-GB" sz="2000" dirty="0">
                <a:solidFill>
                  <a:schemeClr val="accent1">
                    <a:lumMod val="50000"/>
                  </a:schemeClr>
                </a:solidFill>
              </a:rPr>
              <a:t>, 1986; </a:t>
            </a:r>
            <a:r>
              <a:rPr lang="en-GB" sz="2000" dirty="0" err="1">
                <a:solidFill>
                  <a:schemeClr val="accent1">
                    <a:lumMod val="50000"/>
                  </a:schemeClr>
                </a:solidFill>
              </a:rPr>
              <a:t>Pouliot</a:t>
            </a:r>
            <a:r>
              <a:rPr lang="en-GB" sz="2000" dirty="0">
                <a:solidFill>
                  <a:schemeClr val="accent1">
                    <a:lumMod val="50000"/>
                  </a:schemeClr>
                </a:solidFill>
              </a:rPr>
              <a:t> &amp; Cowen, 2007). </a:t>
            </a:r>
          </a:p>
          <a:p>
            <a:pPr marL="342900" indent="-342900">
              <a:buFont typeface="Arial" panose="020B0604020202020204" pitchFamily="34" charset="0"/>
              <a:buChar char="•"/>
            </a:pPr>
            <a:r>
              <a:rPr lang="en-GB" sz="2000" dirty="0">
                <a:solidFill>
                  <a:schemeClr val="accent1">
                    <a:lumMod val="50000"/>
                  </a:schemeClr>
                </a:solidFill>
              </a:rPr>
              <a:t>Knowledge-gap research (</a:t>
            </a:r>
            <a:r>
              <a:rPr lang="en-GB" sz="2000" dirty="0" err="1">
                <a:solidFill>
                  <a:schemeClr val="accent1">
                    <a:lumMod val="50000"/>
                  </a:schemeClr>
                </a:solidFill>
              </a:rPr>
              <a:t>Tichenor</a:t>
            </a:r>
            <a:r>
              <a:rPr lang="en-GB" sz="2000" dirty="0">
                <a:solidFill>
                  <a:schemeClr val="accent1">
                    <a:lumMod val="50000"/>
                  </a:schemeClr>
                </a:solidFill>
              </a:rPr>
              <a:t>, Donohue, &amp; </a:t>
            </a:r>
            <a:r>
              <a:rPr lang="en-GB" sz="2000" dirty="0" err="1">
                <a:solidFill>
                  <a:schemeClr val="accent1">
                    <a:lumMod val="50000"/>
                  </a:schemeClr>
                </a:solidFill>
              </a:rPr>
              <a:t>Olien</a:t>
            </a:r>
            <a:r>
              <a:rPr lang="en-GB" sz="2000" dirty="0">
                <a:solidFill>
                  <a:schemeClr val="accent1">
                    <a:lumMod val="50000"/>
                  </a:schemeClr>
                </a:solidFill>
              </a:rPr>
              <a:t>, 1970) points out how education and income influence access to different mass media. </a:t>
            </a:r>
          </a:p>
        </p:txBody>
      </p:sp>
      <p:pic>
        <p:nvPicPr>
          <p:cNvPr id="2" name="Picture 1"/>
          <p:cNvPicPr>
            <a:picLocks noChangeAspect="1"/>
          </p:cNvPicPr>
          <p:nvPr/>
        </p:nvPicPr>
        <p:blipFill>
          <a:blip r:embed="rId2"/>
          <a:stretch>
            <a:fillRect/>
          </a:stretch>
        </p:blipFill>
        <p:spPr>
          <a:xfrm>
            <a:off x="5082365" y="4384804"/>
            <a:ext cx="1952625" cy="2343150"/>
          </a:xfrm>
          <a:prstGeom prst="rect">
            <a:avLst/>
          </a:prstGeom>
          <a:ln>
            <a:solidFill>
              <a:schemeClr val="accent1"/>
            </a:solidFill>
          </a:ln>
        </p:spPr>
      </p:pic>
    </p:spTree>
    <p:extLst>
      <p:ext uri="{BB962C8B-B14F-4D97-AF65-F5344CB8AC3E}">
        <p14:creationId xmlns:p14="http://schemas.microsoft.com/office/powerpoint/2010/main" val="12499558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352426"/>
            <a:ext cx="10364451" cy="838200"/>
          </a:xfrm>
        </p:spPr>
        <p:txBody>
          <a:bodyPr/>
          <a:lstStyle/>
          <a:p>
            <a:r>
              <a:rPr lang="en-GB" dirty="0">
                <a:solidFill>
                  <a:schemeClr val="accent1">
                    <a:lumMod val="50000"/>
                  </a:schemeClr>
                </a:solidFill>
              </a:rPr>
              <a:t>Learning unhealthy behaviours</a:t>
            </a:r>
          </a:p>
        </p:txBody>
      </p:sp>
      <p:sp>
        <p:nvSpPr>
          <p:cNvPr id="4" name="TextBox 3"/>
          <p:cNvSpPr txBox="1"/>
          <p:nvPr/>
        </p:nvSpPr>
        <p:spPr>
          <a:xfrm>
            <a:off x="438151" y="1438275"/>
            <a:ext cx="11239500" cy="3170099"/>
          </a:xfrm>
          <a:prstGeom prst="rect">
            <a:avLst/>
          </a:prstGeom>
          <a:solidFill>
            <a:schemeClr val="accent4">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a:solidFill>
                  <a:schemeClr val="accent1">
                    <a:lumMod val="50000"/>
                  </a:schemeClr>
                </a:solidFill>
              </a:rPr>
              <a:t>Adolescents are also of concern about socialization effects as adolescence is a period of great change during which there is a tension between childhood and adulthood. </a:t>
            </a:r>
          </a:p>
          <a:p>
            <a:pPr marL="285750" indent="-285750">
              <a:buFont typeface="Arial" panose="020B0604020202020204" pitchFamily="34" charset="0"/>
              <a:buChar char="•"/>
            </a:pPr>
            <a:r>
              <a:rPr lang="en-GB" sz="2000" dirty="0">
                <a:solidFill>
                  <a:schemeClr val="accent1">
                    <a:lumMod val="50000"/>
                  </a:schemeClr>
                </a:solidFill>
              </a:rPr>
              <a:t>During this time, adolescents begin to establish independence, become more oriented toward relationships with friends, with peers, begin to form their sexual identity, and establish romantic and sexual relationships; also, they begin to move into adult roles and accept more adult responsibilities (</a:t>
            </a:r>
            <a:r>
              <a:rPr lang="en-GB" sz="2000" dirty="0" err="1">
                <a:solidFill>
                  <a:schemeClr val="accent1">
                    <a:lumMod val="50000"/>
                  </a:schemeClr>
                </a:solidFill>
              </a:rPr>
              <a:t>Strasburger</a:t>
            </a:r>
            <a:r>
              <a:rPr lang="en-GB" sz="2000" dirty="0">
                <a:solidFill>
                  <a:schemeClr val="accent1">
                    <a:lumMod val="50000"/>
                  </a:schemeClr>
                </a:solidFill>
              </a:rPr>
              <a:t>, Wilson, &amp; Jordan, 2009). </a:t>
            </a:r>
          </a:p>
          <a:p>
            <a:pPr marL="285750" indent="-285750">
              <a:buFont typeface="Arial" panose="020B0604020202020204" pitchFamily="34" charset="0"/>
              <a:buChar char="•"/>
            </a:pPr>
            <a:r>
              <a:rPr lang="en-GB" sz="2000" dirty="0">
                <a:solidFill>
                  <a:schemeClr val="accent1">
                    <a:lumMod val="50000"/>
                  </a:schemeClr>
                </a:solidFill>
              </a:rPr>
              <a:t>This is accompanied by uncertainty. </a:t>
            </a:r>
            <a:r>
              <a:rPr lang="en-GB" sz="2000" dirty="0" smtClean="0">
                <a:solidFill>
                  <a:schemeClr val="accent1">
                    <a:lumMod val="50000"/>
                  </a:schemeClr>
                </a:solidFill>
              </a:rPr>
              <a:t>They </a:t>
            </a:r>
            <a:r>
              <a:rPr lang="en-GB" sz="2000" dirty="0">
                <a:solidFill>
                  <a:schemeClr val="accent1">
                    <a:lumMod val="50000"/>
                  </a:schemeClr>
                </a:solidFill>
              </a:rPr>
              <a:t>spend more time with media than with any other activity, with the exception of sleep (D. F. Roberts &amp; </a:t>
            </a:r>
            <a:r>
              <a:rPr lang="en-GB" sz="2000" dirty="0" err="1">
                <a:solidFill>
                  <a:schemeClr val="accent1">
                    <a:lumMod val="50000"/>
                  </a:schemeClr>
                </a:solidFill>
              </a:rPr>
              <a:t>Foehr</a:t>
            </a:r>
            <a:r>
              <a:rPr lang="en-GB" sz="2000" dirty="0">
                <a:solidFill>
                  <a:schemeClr val="accent1">
                    <a:lumMod val="50000"/>
                  </a:schemeClr>
                </a:solidFill>
              </a:rPr>
              <a:t>, 2008). So it should be no surprise that many teens turn to the media for information and advice, particularly about their developing identity (</a:t>
            </a:r>
            <a:r>
              <a:rPr lang="en-GB" sz="2000" dirty="0" err="1">
                <a:solidFill>
                  <a:schemeClr val="accent1">
                    <a:lumMod val="50000"/>
                  </a:schemeClr>
                </a:solidFill>
              </a:rPr>
              <a:t>Strasburger</a:t>
            </a:r>
            <a:r>
              <a:rPr lang="en-GB" sz="2000" dirty="0">
                <a:solidFill>
                  <a:schemeClr val="accent1">
                    <a:lumMod val="50000"/>
                  </a:schemeClr>
                </a:solidFill>
              </a:rPr>
              <a:t> et al., 2009; Van </a:t>
            </a:r>
            <a:r>
              <a:rPr lang="en-GB" sz="2000" dirty="0" err="1">
                <a:solidFill>
                  <a:schemeClr val="accent1">
                    <a:lumMod val="50000"/>
                  </a:schemeClr>
                </a:solidFill>
              </a:rPr>
              <a:t>Evra</a:t>
            </a:r>
            <a:r>
              <a:rPr lang="en-GB" sz="2000" dirty="0">
                <a:solidFill>
                  <a:schemeClr val="accent1">
                    <a:lumMod val="50000"/>
                  </a:schemeClr>
                </a:solidFill>
              </a:rPr>
              <a:t>, 2004). </a:t>
            </a:r>
          </a:p>
        </p:txBody>
      </p:sp>
      <p:sp>
        <p:nvSpPr>
          <p:cNvPr id="5" name="TextBox 4"/>
          <p:cNvSpPr txBox="1"/>
          <p:nvPr/>
        </p:nvSpPr>
        <p:spPr>
          <a:xfrm>
            <a:off x="1200150" y="5000625"/>
            <a:ext cx="8953500" cy="1323439"/>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solidFill>
                  <a:schemeClr val="accent1">
                    <a:lumMod val="50000"/>
                  </a:schemeClr>
                </a:solidFill>
              </a:rPr>
              <a:t>Parents and scholars are concerned that media might encourage adolescents to try adult behaviours before they are mature enough to handle the consequences; or, that media might provide models for unhealthy behaviours associated with adulthood. </a:t>
            </a:r>
          </a:p>
        </p:txBody>
      </p:sp>
    </p:spTree>
    <p:extLst>
      <p:ext uri="{BB962C8B-B14F-4D97-AF65-F5344CB8AC3E}">
        <p14:creationId xmlns:p14="http://schemas.microsoft.com/office/powerpoint/2010/main" val="4067535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4211014441"/>
              </p:ext>
            </p:extLst>
          </p:nvPr>
        </p:nvGraphicFramePr>
        <p:xfrm>
          <a:off x="1181100" y="352426"/>
          <a:ext cx="10097126" cy="62579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3045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66800" y="476250"/>
            <a:ext cx="10372725" cy="2831544"/>
          </a:xfrm>
          <a:prstGeom prst="rect">
            <a:avLst/>
          </a:prstGeom>
          <a:solidFill>
            <a:schemeClr val="accent3">
              <a:lumMod val="20000"/>
              <a:lumOff val="80000"/>
            </a:schemeClr>
          </a:solidFill>
          <a:ln>
            <a:solidFill>
              <a:schemeClr val="accent1"/>
            </a:solidFill>
          </a:ln>
        </p:spPr>
        <p:txBody>
          <a:bodyPr wrap="square" rtlCol="0">
            <a:spAutoFit/>
          </a:bodyPr>
          <a:lstStyle/>
          <a:p>
            <a:endParaRPr lang="en-GB" dirty="0"/>
          </a:p>
          <a:p>
            <a:r>
              <a:rPr lang="en-GB" sz="2000" dirty="0">
                <a:solidFill>
                  <a:schemeClr val="accent1">
                    <a:lumMod val="50000"/>
                  </a:schemeClr>
                </a:solidFill>
              </a:rPr>
              <a:t>Adolescence - growing interest in sex. Most adolescents are under </a:t>
            </a:r>
            <a:r>
              <a:rPr lang="en-GB" sz="2000" dirty="0" smtClean="0">
                <a:solidFill>
                  <a:schemeClr val="accent1">
                    <a:lumMod val="50000"/>
                  </a:schemeClr>
                </a:solidFill>
              </a:rPr>
              <a:t>informed. </a:t>
            </a:r>
            <a:endParaRPr lang="en-GB" sz="2000" dirty="0">
              <a:solidFill>
                <a:schemeClr val="accent1">
                  <a:lumMod val="50000"/>
                </a:schemeClr>
              </a:solidFill>
            </a:endParaRPr>
          </a:p>
          <a:p>
            <a:r>
              <a:rPr lang="en-GB" sz="2000" dirty="0" smtClean="0">
                <a:solidFill>
                  <a:schemeClr val="accent1">
                    <a:lumMod val="50000"/>
                  </a:schemeClr>
                </a:solidFill>
              </a:rPr>
              <a:t>Brown</a:t>
            </a:r>
            <a:r>
              <a:rPr lang="en-GB" sz="2000" dirty="0">
                <a:solidFill>
                  <a:schemeClr val="accent1">
                    <a:lumMod val="50000"/>
                  </a:schemeClr>
                </a:solidFill>
              </a:rPr>
              <a:t>, Childers, and </a:t>
            </a:r>
            <a:r>
              <a:rPr lang="en-GB" sz="2000" dirty="0" err="1">
                <a:solidFill>
                  <a:schemeClr val="accent1">
                    <a:lumMod val="50000"/>
                  </a:schemeClr>
                </a:solidFill>
              </a:rPr>
              <a:t>Waszak</a:t>
            </a:r>
            <a:r>
              <a:rPr lang="en-GB" sz="2000" dirty="0">
                <a:solidFill>
                  <a:schemeClr val="accent1">
                    <a:lumMod val="50000"/>
                  </a:schemeClr>
                </a:solidFill>
              </a:rPr>
              <a:t> </a:t>
            </a:r>
            <a:r>
              <a:rPr lang="en-GB" sz="2000" dirty="0" smtClean="0">
                <a:solidFill>
                  <a:schemeClr val="accent1">
                    <a:lumMod val="50000"/>
                  </a:schemeClr>
                </a:solidFill>
              </a:rPr>
              <a:t>(1990</a:t>
            </a:r>
            <a:r>
              <a:rPr lang="en-GB" sz="2000" dirty="0">
                <a:solidFill>
                  <a:schemeClr val="accent1">
                    <a:lumMod val="50000"/>
                  </a:schemeClr>
                </a:solidFill>
              </a:rPr>
              <a:t>) summarized the reasons that media may be a potent source of effects on adolescents’ sexual knowledge and behaviour</a:t>
            </a:r>
            <a:r>
              <a:rPr lang="en-GB" sz="2000" dirty="0" smtClean="0">
                <a:solidFill>
                  <a:schemeClr val="accent1">
                    <a:lumMod val="50000"/>
                  </a:schemeClr>
                </a:solidFill>
              </a:rPr>
              <a:t>:</a:t>
            </a:r>
          </a:p>
          <a:p>
            <a:pPr marL="342900" indent="-342900">
              <a:buFont typeface="+mj-lt"/>
              <a:buAutoNum type="arabicPeriod"/>
            </a:pPr>
            <a:r>
              <a:rPr lang="en-GB" sz="2000" dirty="0" smtClean="0">
                <a:solidFill>
                  <a:schemeClr val="accent1">
                    <a:lumMod val="50000"/>
                  </a:schemeClr>
                </a:solidFill>
              </a:rPr>
              <a:t>They </a:t>
            </a:r>
            <a:r>
              <a:rPr lang="en-GB" sz="2000" dirty="0">
                <a:solidFill>
                  <a:schemeClr val="accent1">
                    <a:lumMod val="50000"/>
                  </a:schemeClr>
                </a:solidFill>
              </a:rPr>
              <a:t>have little </a:t>
            </a:r>
            <a:r>
              <a:rPr lang="en-GB" sz="2000" dirty="0" smtClean="0">
                <a:solidFill>
                  <a:schemeClr val="accent1">
                    <a:lumMod val="50000"/>
                  </a:schemeClr>
                </a:solidFill>
              </a:rPr>
              <a:t>first hand experience; </a:t>
            </a:r>
          </a:p>
          <a:p>
            <a:pPr marL="342900" indent="-342900">
              <a:buFont typeface="+mj-lt"/>
              <a:buAutoNum type="arabicPeriod"/>
            </a:pPr>
            <a:r>
              <a:rPr lang="en-GB" sz="2000" dirty="0">
                <a:solidFill>
                  <a:schemeClr val="accent1">
                    <a:lumMod val="50000"/>
                  </a:schemeClr>
                </a:solidFill>
              </a:rPr>
              <a:t>T</a:t>
            </a:r>
            <a:r>
              <a:rPr lang="en-GB" sz="2000" dirty="0" smtClean="0">
                <a:solidFill>
                  <a:schemeClr val="accent1">
                    <a:lumMod val="50000"/>
                  </a:schemeClr>
                </a:solidFill>
              </a:rPr>
              <a:t>heir </a:t>
            </a:r>
            <a:r>
              <a:rPr lang="en-GB" sz="2000" dirty="0">
                <a:solidFill>
                  <a:schemeClr val="accent1">
                    <a:lumMod val="50000"/>
                  </a:schemeClr>
                </a:solidFill>
              </a:rPr>
              <a:t>best sources – parents and educators – are reluctant to provide information and adolescents may be </a:t>
            </a:r>
            <a:r>
              <a:rPr lang="en-GB" sz="2000" dirty="0" smtClean="0">
                <a:solidFill>
                  <a:schemeClr val="accent1">
                    <a:lumMod val="50000"/>
                  </a:schemeClr>
                </a:solidFill>
              </a:rPr>
              <a:t>embarrassed; </a:t>
            </a:r>
            <a:r>
              <a:rPr lang="en-GB" sz="2000" dirty="0">
                <a:solidFill>
                  <a:schemeClr val="accent1">
                    <a:lumMod val="50000"/>
                  </a:schemeClr>
                </a:solidFill>
              </a:rPr>
              <a:t>and </a:t>
            </a:r>
            <a:endParaRPr lang="en-GB" sz="2000" dirty="0" smtClean="0">
              <a:solidFill>
                <a:schemeClr val="accent1">
                  <a:lumMod val="50000"/>
                </a:schemeClr>
              </a:solidFill>
            </a:endParaRPr>
          </a:p>
          <a:p>
            <a:pPr marL="342900" indent="-342900">
              <a:buFont typeface="+mj-lt"/>
              <a:buAutoNum type="arabicPeriod"/>
            </a:pPr>
            <a:r>
              <a:rPr lang="en-GB" sz="2000" dirty="0">
                <a:solidFill>
                  <a:schemeClr val="accent1">
                    <a:lumMod val="50000"/>
                  </a:schemeClr>
                </a:solidFill>
              </a:rPr>
              <a:t>F</a:t>
            </a:r>
            <a:r>
              <a:rPr lang="en-GB" sz="2000" dirty="0" smtClean="0">
                <a:solidFill>
                  <a:schemeClr val="accent1">
                    <a:lumMod val="50000"/>
                  </a:schemeClr>
                </a:solidFill>
              </a:rPr>
              <a:t>ear </a:t>
            </a:r>
            <a:r>
              <a:rPr lang="en-GB" sz="2000" dirty="0">
                <a:solidFill>
                  <a:schemeClr val="accent1">
                    <a:lumMod val="50000"/>
                  </a:schemeClr>
                </a:solidFill>
              </a:rPr>
              <a:t>of appearing ignorant may lead them to rely on impersonal sources, such as the mass </a:t>
            </a:r>
            <a:r>
              <a:rPr lang="en-GB" sz="2000" dirty="0" smtClean="0">
                <a:solidFill>
                  <a:schemeClr val="accent1">
                    <a:lumMod val="50000"/>
                  </a:schemeClr>
                </a:solidFill>
              </a:rPr>
              <a:t> media</a:t>
            </a:r>
            <a:r>
              <a:rPr lang="en-GB" sz="2000" dirty="0">
                <a:solidFill>
                  <a:schemeClr val="accent1">
                    <a:lumMod val="50000"/>
                  </a:schemeClr>
                </a:solidFill>
              </a:rPr>
              <a:t>. </a:t>
            </a:r>
          </a:p>
        </p:txBody>
      </p:sp>
      <p:sp>
        <p:nvSpPr>
          <p:cNvPr id="4" name="TextBox 3"/>
          <p:cNvSpPr txBox="1"/>
          <p:nvPr/>
        </p:nvSpPr>
        <p:spPr>
          <a:xfrm>
            <a:off x="1638300" y="3686175"/>
            <a:ext cx="8439150" cy="2246769"/>
          </a:xfrm>
          <a:prstGeom prst="rect">
            <a:avLst/>
          </a:prstGeom>
          <a:solidFill>
            <a:schemeClr val="accent4">
              <a:lumMod val="20000"/>
              <a:lumOff val="8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smtClean="0">
                <a:solidFill>
                  <a:schemeClr val="accent1">
                    <a:lumMod val="50000"/>
                  </a:schemeClr>
                </a:solidFill>
              </a:rPr>
              <a:t>Media </a:t>
            </a:r>
            <a:r>
              <a:rPr lang="en-GB" sz="2000" dirty="0">
                <a:solidFill>
                  <a:schemeClr val="accent1">
                    <a:lumMod val="50000"/>
                  </a:schemeClr>
                </a:solidFill>
              </a:rPr>
              <a:t>messages about sex are often inaccurate and incomplete and adolescents’ interpretations may be incorrect and immature. </a:t>
            </a:r>
            <a:endParaRPr lang="en-GB" sz="2000" dirty="0" smtClean="0">
              <a:solidFill>
                <a:schemeClr val="accent1">
                  <a:lumMod val="50000"/>
                </a:schemeClr>
              </a:solidFill>
            </a:endParaRPr>
          </a:p>
          <a:p>
            <a:pPr marL="285750" indent="-285750">
              <a:buFont typeface="Arial" panose="020B0604020202020204" pitchFamily="34" charset="0"/>
              <a:buChar char="•"/>
            </a:pPr>
            <a:r>
              <a:rPr lang="en-GB" sz="2000" dirty="0" smtClean="0">
                <a:solidFill>
                  <a:schemeClr val="accent1">
                    <a:lumMod val="50000"/>
                  </a:schemeClr>
                </a:solidFill>
              </a:rPr>
              <a:t>Depictions </a:t>
            </a:r>
            <a:r>
              <a:rPr lang="en-GB" sz="2000" dirty="0">
                <a:solidFill>
                  <a:schemeClr val="accent1">
                    <a:lumMod val="50000"/>
                  </a:schemeClr>
                </a:solidFill>
              </a:rPr>
              <a:t>of and discussions about sex are easily found in almost all media, but are especially prevalent in television, movies, life-style magazines, and on the Internet. </a:t>
            </a:r>
          </a:p>
          <a:p>
            <a:pPr marL="285750" indent="-285750">
              <a:buFont typeface="Arial" panose="020B0604020202020204" pitchFamily="34" charset="0"/>
              <a:buChar char="•"/>
            </a:pPr>
            <a:r>
              <a:rPr lang="en-GB" sz="2000" dirty="0">
                <a:solidFill>
                  <a:schemeClr val="accent1">
                    <a:lumMod val="50000"/>
                  </a:schemeClr>
                </a:solidFill>
              </a:rPr>
              <a:t>The content may become a source of effects on sexual knowledge and behaviour. </a:t>
            </a:r>
          </a:p>
        </p:txBody>
      </p:sp>
    </p:spTree>
    <p:extLst>
      <p:ext uri="{BB962C8B-B14F-4D97-AF65-F5344CB8AC3E}">
        <p14:creationId xmlns:p14="http://schemas.microsoft.com/office/powerpoint/2010/main" val="30659614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3775" y="400051"/>
            <a:ext cx="10364451" cy="1238249"/>
          </a:xfrm>
        </p:spPr>
        <p:txBody>
          <a:bodyPr/>
          <a:lstStyle/>
          <a:p>
            <a:r>
              <a:rPr lang="en-GB" dirty="0">
                <a:solidFill>
                  <a:schemeClr val="accent1">
                    <a:lumMod val="50000"/>
                  </a:schemeClr>
                </a:solidFill>
              </a:rPr>
              <a:t>Learning unhealthy behaviours - Sexual Values and Behaviours </a:t>
            </a:r>
          </a:p>
        </p:txBody>
      </p:sp>
      <p:graphicFrame>
        <p:nvGraphicFramePr>
          <p:cNvPr id="6" name="Diagram 5"/>
          <p:cNvGraphicFramePr/>
          <p:nvPr>
            <p:extLst>
              <p:ext uri="{D42A27DB-BD31-4B8C-83A1-F6EECF244321}">
                <p14:modId xmlns:p14="http://schemas.microsoft.com/office/powerpoint/2010/main" val="1736910371"/>
              </p:ext>
            </p:extLst>
          </p:nvPr>
        </p:nvGraphicFramePr>
        <p:xfrm>
          <a:off x="609600" y="1495425"/>
          <a:ext cx="11068050" cy="5067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9278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333376"/>
            <a:ext cx="10364451" cy="990600"/>
          </a:xfrm>
        </p:spPr>
        <p:txBody>
          <a:bodyPr/>
          <a:lstStyle/>
          <a:p>
            <a:r>
              <a:rPr lang="en-GB" dirty="0">
                <a:solidFill>
                  <a:schemeClr val="accent1">
                    <a:lumMod val="50000"/>
                  </a:schemeClr>
                </a:solidFill>
              </a:rPr>
              <a:t>Socialisation via embedded sexual content</a:t>
            </a:r>
          </a:p>
        </p:txBody>
      </p:sp>
      <p:sp>
        <p:nvSpPr>
          <p:cNvPr id="3" name="TextBox 2"/>
          <p:cNvSpPr txBox="1"/>
          <p:nvPr/>
        </p:nvSpPr>
        <p:spPr>
          <a:xfrm>
            <a:off x="1162440" y="1639788"/>
            <a:ext cx="4076700" cy="1938992"/>
          </a:xfrm>
          <a:prstGeom prst="rect">
            <a:avLst/>
          </a:prstGeom>
          <a:solidFill>
            <a:schemeClr val="accent4">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The </a:t>
            </a:r>
            <a:r>
              <a:rPr lang="en-GB" sz="2000" dirty="0">
                <a:solidFill>
                  <a:schemeClr val="accent1">
                    <a:lumMod val="50000"/>
                  </a:schemeClr>
                </a:solidFill>
              </a:rPr>
              <a:t>amount of sexual content on television is increasing, with more than two of three </a:t>
            </a:r>
            <a:r>
              <a:rPr lang="en-GB" sz="2000" dirty="0" smtClean="0">
                <a:solidFill>
                  <a:schemeClr val="accent1">
                    <a:lumMod val="50000"/>
                  </a:schemeClr>
                </a:solidFill>
              </a:rPr>
              <a:t>programmes </a:t>
            </a:r>
            <a:r>
              <a:rPr lang="en-GB" sz="2000" dirty="0">
                <a:solidFill>
                  <a:schemeClr val="accent1">
                    <a:lumMod val="50000"/>
                  </a:schemeClr>
                </a:solidFill>
              </a:rPr>
              <a:t>containing talk about sex, sexual </a:t>
            </a:r>
            <a:r>
              <a:rPr lang="en-GB" sz="2000" dirty="0" smtClean="0">
                <a:solidFill>
                  <a:schemeClr val="accent1">
                    <a:lumMod val="50000"/>
                  </a:schemeClr>
                </a:solidFill>
              </a:rPr>
              <a:t>behaviour</a:t>
            </a:r>
            <a:r>
              <a:rPr lang="en-GB" sz="2000" dirty="0">
                <a:solidFill>
                  <a:schemeClr val="accent1">
                    <a:lumMod val="50000"/>
                  </a:schemeClr>
                </a:solidFill>
              </a:rPr>
              <a:t>, or both (Kunkel, </a:t>
            </a:r>
            <a:r>
              <a:rPr lang="en-GB" sz="2000" dirty="0" err="1">
                <a:solidFill>
                  <a:schemeClr val="accent1">
                    <a:lumMod val="50000"/>
                  </a:schemeClr>
                </a:solidFill>
              </a:rPr>
              <a:t>Eyal</a:t>
            </a:r>
            <a:r>
              <a:rPr lang="en-GB" sz="2000" dirty="0">
                <a:solidFill>
                  <a:schemeClr val="accent1">
                    <a:lumMod val="50000"/>
                  </a:schemeClr>
                </a:solidFill>
              </a:rPr>
              <a:t>, </a:t>
            </a:r>
            <a:r>
              <a:rPr lang="en-GB" sz="2000" dirty="0" err="1">
                <a:solidFill>
                  <a:schemeClr val="accent1">
                    <a:lumMod val="50000"/>
                  </a:schemeClr>
                </a:solidFill>
              </a:rPr>
              <a:t>Finnerty</a:t>
            </a:r>
            <a:r>
              <a:rPr lang="en-GB" sz="2000" dirty="0">
                <a:solidFill>
                  <a:schemeClr val="accent1">
                    <a:lumMod val="50000"/>
                  </a:schemeClr>
                </a:solidFill>
              </a:rPr>
              <a:t>, </a:t>
            </a:r>
            <a:r>
              <a:rPr lang="en-GB" sz="2000" dirty="0" err="1">
                <a:solidFill>
                  <a:schemeClr val="accent1">
                    <a:lumMod val="50000"/>
                  </a:schemeClr>
                </a:solidFill>
              </a:rPr>
              <a:t>Biely</a:t>
            </a:r>
            <a:r>
              <a:rPr lang="en-GB" sz="2000" dirty="0">
                <a:solidFill>
                  <a:schemeClr val="accent1">
                    <a:lumMod val="50000"/>
                  </a:schemeClr>
                </a:solidFill>
              </a:rPr>
              <a:t>, &amp; </a:t>
            </a:r>
            <a:r>
              <a:rPr lang="en-GB" sz="2000" dirty="0" err="1">
                <a:solidFill>
                  <a:schemeClr val="accent1">
                    <a:lumMod val="50000"/>
                  </a:schemeClr>
                </a:solidFill>
              </a:rPr>
              <a:t>Donnerstein</a:t>
            </a:r>
            <a:r>
              <a:rPr lang="en-GB" sz="2000" dirty="0">
                <a:solidFill>
                  <a:schemeClr val="accent1">
                    <a:lumMod val="50000"/>
                  </a:schemeClr>
                </a:solidFill>
              </a:rPr>
              <a:t>, </a:t>
            </a:r>
            <a:r>
              <a:rPr lang="en-GB" sz="2000" dirty="0" smtClean="0">
                <a:solidFill>
                  <a:schemeClr val="accent1">
                    <a:lumMod val="50000"/>
                  </a:schemeClr>
                </a:solidFill>
              </a:rPr>
              <a:t>2005</a:t>
            </a:r>
            <a:r>
              <a:rPr lang="en-GB" sz="2000" dirty="0" smtClean="0">
                <a:solidFill>
                  <a:schemeClr val="accent1">
                    <a:lumMod val="50000"/>
                  </a:schemeClr>
                </a:solidFill>
              </a:rPr>
              <a:t>).</a:t>
            </a:r>
            <a:endParaRPr lang="en-GB" sz="2000" dirty="0">
              <a:solidFill>
                <a:schemeClr val="accent1">
                  <a:lumMod val="50000"/>
                </a:schemeClr>
              </a:solidFill>
            </a:endParaRPr>
          </a:p>
        </p:txBody>
      </p:sp>
      <p:sp>
        <p:nvSpPr>
          <p:cNvPr id="4" name="TextBox 3"/>
          <p:cNvSpPr txBox="1"/>
          <p:nvPr/>
        </p:nvSpPr>
        <p:spPr>
          <a:xfrm>
            <a:off x="5739882" y="1485899"/>
            <a:ext cx="5258426" cy="2246769"/>
          </a:xfrm>
          <a:prstGeom prst="rect">
            <a:avLst/>
          </a:prstGeom>
          <a:solidFill>
            <a:schemeClr val="accent5">
              <a:lumMod val="40000"/>
              <a:lumOff val="60000"/>
            </a:schemeClr>
          </a:solidFill>
          <a:ln>
            <a:solidFill>
              <a:schemeClr val="accent1"/>
            </a:solidFill>
          </a:ln>
        </p:spPr>
        <p:txBody>
          <a:bodyPr wrap="square" rtlCol="0">
            <a:spAutoFit/>
          </a:bodyPr>
          <a:lstStyle/>
          <a:p>
            <a:r>
              <a:rPr lang="en-GB" sz="2000" dirty="0">
                <a:solidFill>
                  <a:schemeClr val="accent1">
                    <a:lumMod val="50000"/>
                  </a:schemeClr>
                </a:solidFill>
              </a:rPr>
              <a:t>Because </a:t>
            </a:r>
            <a:r>
              <a:rPr lang="en-GB" sz="2000" dirty="0" smtClean="0">
                <a:solidFill>
                  <a:schemeClr val="accent1">
                    <a:lumMod val="50000"/>
                  </a:schemeClr>
                </a:solidFill>
              </a:rPr>
              <a:t>TV </a:t>
            </a:r>
            <a:r>
              <a:rPr lang="en-GB" sz="2000" dirty="0">
                <a:solidFill>
                  <a:schemeClr val="accent1">
                    <a:lumMod val="50000"/>
                  </a:schemeClr>
                </a:solidFill>
              </a:rPr>
              <a:t>is regulated by the FCC, the content of prime-time </a:t>
            </a:r>
            <a:r>
              <a:rPr lang="en-GB" sz="2000" dirty="0" smtClean="0">
                <a:solidFill>
                  <a:schemeClr val="accent1">
                    <a:lumMod val="50000"/>
                  </a:schemeClr>
                </a:solidFill>
              </a:rPr>
              <a:t>TV </a:t>
            </a:r>
            <a:r>
              <a:rPr lang="en-GB" sz="2000" dirty="0">
                <a:solidFill>
                  <a:schemeClr val="accent1">
                    <a:lumMod val="50000"/>
                  </a:schemeClr>
                </a:solidFill>
              </a:rPr>
              <a:t>contains mostly implied sexual behaviour and innuendo (Harris &amp; </a:t>
            </a:r>
            <a:r>
              <a:rPr lang="en-GB" sz="2000" dirty="0" err="1">
                <a:solidFill>
                  <a:schemeClr val="accent1">
                    <a:lumMod val="50000"/>
                  </a:schemeClr>
                </a:solidFill>
              </a:rPr>
              <a:t>Barlett</a:t>
            </a:r>
            <a:r>
              <a:rPr lang="en-GB" sz="2000" dirty="0">
                <a:solidFill>
                  <a:schemeClr val="accent1">
                    <a:lumMod val="50000"/>
                  </a:schemeClr>
                </a:solidFill>
              </a:rPr>
              <a:t>, 2009). </a:t>
            </a:r>
          </a:p>
          <a:p>
            <a:r>
              <a:rPr lang="en-GB" sz="2000" dirty="0">
                <a:solidFill>
                  <a:schemeClr val="accent1">
                    <a:lumMod val="50000"/>
                  </a:schemeClr>
                </a:solidFill>
              </a:rPr>
              <a:t>Satellite </a:t>
            </a:r>
            <a:r>
              <a:rPr lang="en-GB" sz="2000" dirty="0" smtClean="0">
                <a:solidFill>
                  <a:schemeClr val="accent1">
                    <a:lumMod val="50000"/>
                  </a:schemeClr>
                </a:solidFill>
              </a:rPr>
              <a:t>TV </a:t>
            </a:r>
            <a:r>
              <a:rPr lang="en-GB" sz="2000" dirty="0">
                <a:solidFill>
                  <a:schemeClr val="accent1">
                    <a:lumMod val="50000"/>
                  </a:schemeClr>
                </a:solidFill>
              </a:rPr>
              <a:t>has more explicit content, because these channels are not subject to the same regulation. Movies also feature more explicit scenes (</a:t>
            </a:r>
            <a:r>
              <a:rPr lang="en-GB" sz="2000" dirty="0" err="1">
                <a:solidFill>
                  <a:schemeClr val="accent1">
                    <a:lumMod val="50000"/>
                  </a:schemeClr>
                </a:solidFill>
              </a:rPr>
              <a:t>Strasburger</a:t>
            </a:r>
            <a:r>
              <a:rPr lang="en-GB" sz="2000" dirty="0">
                <a:solidFill>
                  <a:schemeClr val="accent1">
                    <a:lumMod val="50000"/>
                  </a:schemeClr>
                </a:solidFill>
              </a:rPr>
              <a:t> et al., 2009). </a:t>
            </a:r>
          </a:p>
        </p:txBody>
      </p:sp>
      <p:sp>
        <p:nvSpPr>
          <p:cNvPr id="5" name="TextBox 4"/>
          <p:cNvSpPr txBox="1"/>
          <p:nvPr/>
        </p:nvSpPr>
        <p:spPr>
          <a:xfrm>
            <a:off x="1828800" y="4304328"/>
            <a:ext cx="8534400" cy="1631216"/>
          </a:xfrm>
          <a:prstGeom prst="rect">
            <a:avLst/>
          </a:prstGeom>
          <a:solidFill>
            <a:schemeClr val="accent4">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In a review of movies over last 20 years, almost one-third of these films featured between one and seven scenes of sexual behaviour (Gunasekera, Chapman, &amp; Campbell, 2005). </a:t>
            </a:r>
          </a:p>
          <a:p>
            <a:r>
              <a:rPr lang="en-GB" sz="2000" dirty="0" smtClean="0">
                <a:solidFill>
                  <a:schemeClr val="accent1">
                    <a:lumMod val="50000"/>
                  </a:schemeClr>
                </a:solidFill>
              </a:rPr>
              <a:t>Magazines </a:t>
            </a:r>
            <a:r>
              <a:rPr lang="en-GB" sz="2000" dirty="0">
                <a:solidFill>
                  <a:schemeClr val="accent1">
                    <a:lumMod val="50000"/>
                  </a:schemeClr>
                </a:solidFill>
              </a:rPr>
              <a:t>targeted at adolescents of both genders also contain material related to sex (Wright et al., 2012). </a:t>
            </a:r>
          </a:p>
        </p:txBody>
      </p:sp>
    </p:spTree>
    <p:extLst>
      <p:ext uri="{BB962C8B-B14F-4D97-AF65-F5344CB8AC3E}">
        <p14:creationId xmlns:p14="http://schemas.microsoft.com/office/powerpoint/2010/main" val="5683206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229208"/>
          </a:xfrm>
        </p:spPr>
        <p:txBody>
          <a:bodyPr>
            <a:normAutofit fontScale="90000"/>
          </a:bodyPr>
          <a:lstStyle/>
          <a:p>
            <a:endParaRPr lang="en-GB" dirty="0"/>
          </a:p>
        </p:txBody>
      </p:sp>
      <p:sp>
        <p:nvSpPr>
          <p:cNvPr id="3" name="Content Placeholder 2"/>
          <p:cNvSpPr>
            <a:spLocks noGrp="1"/>
          </p:cNvSpPr>
          <p:nvPr>
            <p:ph sz="quarter" idx="13"/>
          </p:nvPr>
        </p:nvSpPr>
        <p:spPr>
          <a:xfrm>
            <a:off x="285750" y="847726"/>
            <a:ext cx="11468100" cy="5657849"/>
          </a:xfrm>
        </p:spPr>
        <p:txBody>
          <a:bodyPr>
            <a:normAutofit/>
          </a:bodyPr>
          <a:lstStyle/>
          <a:p>
            <a:r>
              <a:rPr lang="en-GB" dirty="0" smtClean="0"/>
              <a:t>(</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956194027"/>
              </p:ext>
            </p:extLst>
          </p:nvPr>
        </p:nvGraphicFramePr>
        <p:xfrm>
          <a:off x="285750" y="444762"/>
          <a:ext cx="11639550" cy="5676897"/>
        </p:xfrm>
        <a:graphic>
          <a:graphicData uri="http://schemas.openxmlformats.org/drawingml/2006/table">
            <a:tbl>
              <a:tblPr firstRow="1" bandRow="1">
                <a:tableStyleId>{21E4AEA4-8DFA-4A89-87EB-49C32662AFE0}</a:tableStyleId>
              </a:tblPr>
              <a:tblGrid>
                <a:gridCol w="11639550"/>
              </a:tblGrid>
              <a:tr h="488585">
                <a:tc>
                  <a:txBody>
                    <a:bodyPr/>
                    <a:lstStyle/>
                    <a:p>
                      <a:pPr algn="ctr"/>
                      <a:r>
                        <a:rPr lang="en-GB" sz="2400" dirty="0" smtClean="0"/>
                        <a:t>Findings from the research</a:t>
                      </a:r>
                      <a:endParaRPr lang="en-GB" sz="2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r>
              <a:tr h="1400610">
                <a:tc>
                  <a:txBody>
                    <a:bodyPr/>
                    <a:lstStyle/>
                    <a:p>
                      <a:r>
                        <a:rPr lang="en-GB" sz="2000" dirty="0" smtClean="0">
                          <a:solidFill>
                            <a:schemeClr val="accent1">
                              <a:lumMod val="50000"/>
                            </a:schemeClr>
                          </a:solidFill>
                        </a:rPr>
                        <a:t>Not only is sexual content easily observed, but its lessons are often inaccurate.</a:t>
                      </a:r>
                    </a:p>
                    <a:p>
                      <a:r>
                        <a:rPr lang="en-GB" sz="2000" dirty="0" smtClean="0">
                          <a:solidFill>
                            <a:schemeClr val="accent1">
                              <a:lumMod val="50000"/>
                            </a:schemeClr>
                          </a:solidFill>
                        </a:rPr>
                        <a:t>sexual activity is more common among unmarried couples (</a:t>
                      </a:r>
                      <a:r>
                        <a:rPr lang="en-GB" sz="2000" dirty="0" err="1" smtClean="0">
                          <a:solidFill>
                            <a:schemeClr val="accent1">
                              <a:lumMod val="50000"/>
                            </a:schemeClr>
                          </a:solidFill>
                        </a:rPr>
                        <a:t>Lemish</a:t>
                      </a:r>
                      <a:r>
                        <a:rPr lang="en-GB" sz="2000" dirty="0" smtClean="0">
                          <a:solidFill>
                            <a:schemeClr val="accent1">
                              <a:lumMod val="50000"/>
                            </a:schemeClr>
                          </a:solidFill>
                        </a:rPr>
                        <a:t>, 2007). </a:t>
                      </a:r>
                    </a:p>
                    <a:p>
                      <a:r>
                        <a:rPr lang="en-GB" sz="2000" dirty="0" smtClean="0">
                          <a:solidFill>
                            <a:schemeClr val="accent1">
                              <a:lumMod val="50000"/>
                            </a:schemeClr>
                          </a:solidFill>
                        </a:rPr>
                        <a:t>References to contraception are rare throughout the media environment (</a:t>
                      </a:r>
                      <a:r>
                        <a:rPr lang="en-GB" sz="2000" dirty="0" err="1" smtClean="0">
                          <a:solidFill>
                            <a:schemeClr val="accent1">
                              <a:lumMod val="50000"/>
                            </a:schemeClr>
                          </a:solidFill>
                        </a:rPr>
                        <a:t>Strasburger</a:t>
                      </a:r>
                      <a:r>
                        <a:rPr lang="en-GB" sz="2000" dirty="0" smtClean="0">
                          <a:solidFill>
                            <a:schemeClr val="accent1">
                              <a:lumMod val="50000"/>
                            </a:schemeClr>
                          </a:solidFill>
                        </a:rPr>
                        <a:t> et al., 2009).</a:t>
                      </a:r>
                    </a:p>
                    <a:p>
                      <a:endParaRPr lang="en-GB" sz="2000" dirty="0" smtClean="0">
                        <a:solidFill>
                          <a:schemeClr val="accent1">
                            <a:lumMod val="50000"/>
                          </a:schemeClr>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r>
              <a:tr h="749163">
                <a:tc>
                  <a:txBody>
                    <a:bodyPr/>
                    <a:lstStyle/>
                    <a:p>
                      <a:r>
                        <a:rPr lang="en-GB" sz="2000" dirty="0" smtClean="0">
                          <a:solidFill>
                            <a:schemeClr val="accent1">
                              <a:lumMod val="50000"/>
                            </a:schemeClr>
                          </a:solidFill>
                        </a:rPr>
                        <a:t>The risks and negative consequences of sexual activity are rarely presented or discussed. </a:t>
                      </a:r>
                    </a:p>
                    <a:p>
                      <a:endParaRPr lang="en-GB" sz="2000" dirty="0" smtClean="0">
                        <a:solidFill>
                          <a:schemeClr val="accent1">
                            <a:lumMod val="50000"/>
                          </a:schemeClr>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r>
              <a:tr h="785711">
                <a:tc>
                  <a:txBody>
                    <a:bodyPr/>
                    <a:lstStyle/>
                    <a:p>
                      <a:r>
                        <a:rPr lang="en-GB" sz="2000" dirty="0" smtClean="0">
                          <a:solidFill>
                            <a:schemeClr val="accent1">
                              <a:lumMod val="50000"/>
                            </a:schemeClr>
                          </a:solidFill>
                        </a:rPr>
                        <a:t>Kunkel and his colleagues (2005) found 90% of prime time TV contained sexual talk and/or behaviour, only 11% contained any mention or risks or responsibilities.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r>
              <a:tr h="1111686">
                <a:tc>
                  <a:txBody>
                    <a:bodyPr/>
                    <a:lstStyle/>
                    <a:p>
                      <a:r>
                        <a:rPr lang="en-GB" sz="2000" dirty="0" smtClean="0">
                          <a:solidFill>
                            <a:schemeClr val="accent1">
                              <a:lumMod val="50000"/>
                            </a:schemeClr>
                          </a:solidFill>
                        </a:rPr>
                        <a:t>Gunasekera and colleagues (2005) found zero mention of </a:t>
                      </a:r>
                      <a:r>
                        <a:rPr lang="en-GB" sz="2000" dirty="0" smtClean="0">
                          <a:solidFill>
                            <a:schemeClr val="accent1">
                              <a:lumMod val="50000"/>
                            </a:schemeClr>
                          </a:solidFill>
                        </a:rPr>
                        <a:t>STD`s </a:t>
                      </a:r>
                      <a:r>
                        <a:rPr lang="en-GB" sz="2000" dirty="0" smtClean="0">
                          <a:solidFill>
                            <a:schemeClr val="accent1">
                              <a:lumMod val="50000"/>
                            </a:schemeClr>
                          </a:solidFill>
                        </a:rPr>
                        <a:t>in movies and Taylor (2005) did not find a single article in male life-style magazines related to consequences of sexual behaviour.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r>
              <a:tr h="1141142">
                <a:tc>
                  <a:txBody>
                    <a:bodyPr/>
                    <a:lstStyle/>
                    <a:p>
                      <a:r>
                        <a:rPr lang="en-GB" sz="2000" dirty="0" smtClean="0">
                          <a:solidFill>
                            <a:schemeClr val="accent1">
                              <a:lumMod val="50000"/>
                            </a:schemeClr>
                          </a:solidFill>
                        </a:rPr>
                        <a:t>Conversely in young women`s magazines, about half of the articles dealing with sexuality mentioned possible risks.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83156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1048358"/>
          </a:xfrm>
        </p:spPr>
        <p:txBody>
          <a:bodyPr/>
          <a:lstStyle/>
          <a:p>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801547337"/>
              </p:ext>
            </p:extLst>
          </p:nvPr>
        </p:nvGraphicFramePr>
        <p:xfrm>
          <a:off x="447674" y="428626"/>
          <a:ext cx="11382375" cy="6013190"/>
        </p:xfrm>
        <a:graphic>
          <a:graphicData uri="http://schemas.openxmlformats.org/drawingml/2006/table">
            <a:tbl>
              <a:tblPr firstRow="1" bandRow="1">
                <a:tableStyleId>{5C22544A-7EE6-4342-B048-85BDC9FD1C3A}</a:tableStyleId>
              </a:tblPr>
              <a:tblGrid>
                <a:gridCol w="11382375"/>
              </a:tblGrid>
              <a:tr h="491995">
                <a:tc>
                  <a:txBody>
                    <a:bodyPr/>
                    <a:lstStyle/>
                    <a:p>
                      <a:pPr algn="ctr"/>
                      <a:r>
                        <a:rPr lang="en-GB" sz="2000" dirty="0" smtClean="0">
                          <a:solidFill>
                            <a:schemeClr val="bg1"/>
                          </a:solidFill>
                        </a:rPr>
                        <a:t>Findings continued</a:t>
                      </a:r>
                      <a:endParaRPr lang="en-GB" sz="2000" dirty="0">
                        <a:solidFill>
                          <a:schemeClr val="bg1"/>
                        </a:solidFill>
                      </a:endParaRPr>
                    </a:p>
                  </a:txBody>
                  <a:tcPr>
                    <a:lnL w="57150" cap="flat" cmpd="sng" algn="ctr">
                      <a:solidFill>
                        <a:schemeClr val="accent3">
                          <a:lumMod val="50000"/>
                        </a:schemeClr>
                      </a:solidFill>
                      <a:prstDash val="solid"/>
                      <a:round/>
                      <a:headEnd type="none" w="med" len="med"/>
                      <a:tailEnd type="none" w="med" len="med"/>
                    </a:lnL>
                    <a:lnR w="57150" cap="flat" cmpd="sng" algn="ctr">
                      <a:solidFill>
                        <a:schemeClr val="accent3">
                          <a:lumMod val="50000"/>
                        </a:schemeClr>
                      </a:solidFill>
                      <a:prstDash val="solid"/>
                      <a:round/>
                      <a:headEnd type="none" w="med" len="med"/>
                      <a:tailEnd type="none" w="med" len="med"/>
                    </a:lnR>
                    <a:lnT w="57150" cap="flat" cmpd="sng" algn="ctr">
                      <a:solidFill>
                        <a:schemeClr val="accent3">
                          <a:lumMod val="50000"/>
                        </a:schemeClr>
                      </a:solidFill>
                      <a:prstDash val="solid"/>
                      <a:round/>
                      <a:headEnd type="none" w="med" len="med"/>
                      <a:tailEnd type="none" w="med" len="med"/>
                    </a:lnT>
                  </a:tcPr>
                </a:tc>
              </a:tr>
              <a:tr h="1260604">
                <a:tc>
                  <a:txBody>
                    <a:bodyPr/>
                    <a:lstStyle/>
                    <a:p>
                      <a:r>
                        <a:rPr lang="en-GB" sz="2000" dirty="0" smtClean="0">
                          <a:solidFill>
                            <a:schemeClr val="accent1">
                              <a:lumMod val="50000"/>
                            </a:schemeClr>
                          </a:solidFill>
                        </a:rPr>
                        <a:t>Despite recent changes in public opinion, homosexuality is still largely invisible and heterosexuality is still very much the norm.</a:t>
                      </a:r>
                    </a:p>
                    <a:p>
                      <a:r>
                        <a:rPr lang="en-GB" sz="2000" dirty="0" smtClean="0">
                          <a:solidFill>
                            <a:schemeClr val="accent1">
                              <a:lumMod val="50000"/>
                            </a:schemeClr>
                          </a:solidFill>
                        </a:rPr>
                        <a:t>An analysis of characters in prime-time TV (2011–2012) found only 2.9% of series regulars are lesbian, gay, bisexual, or transgender (GLAAD, 2012). </a:t>
                      </a:r>
                    </a:p>
                  </a:txBody>
                  <a:tcPr>
                    <a:lnL w="57150" cap="flat" cmpd="sng" algn="ctr">
                      <a:solidFill>
                        <a:schemeClr val="accent3">
                          <a:lumMod val="50000"/>
                        </a:schemeClr>
                      </a:solidFill>
                      <a:prstDash val="solid"/>
                      <a:round/>
                      <a:headEnd type="none" w="med" len="med"/>
                      <a:tailEnd type="none" w="med" len="med"/>
                    </a:lnL>
                    <a:lnR w="57150" cap="flat" cmpd="sng" algn="ctr">
                      <a:solidFill>
                        <a:schemeClr val="accent3">
                          <a:lumMod val="50000"/>
                        </a:schemeClr>
                      </a:solidFill>
                      <a:prstDash val="solid"/>
                      <a:round/>
                      <a:headEnd type="none" w="med" len="med"/>
                      <a:tailEnd type="none" w="med" len="med"/>
                    </a:lnR>
                  </a:tcPr>
                </a:tc>
              </a:tr>
              <a:tr h="491995">
                <a:tc>
                  <a:txBody>
                    <a:bodyPr/>
                    <a:lstStyle/>
                    <a:p>
                      <a:r>
                        <a:rPr lang="en-GB" sz="2000" dirty="0" smtClean="0">
                          <a:solidFill>
                            <a:schemeClr val="accent1">
                              <a:lumMod val="50000"/>
                            </a:schemeClr>
                          </a:solidFill>
                        </a:rPr>
                        <a:t>Concerns about the effects of sexual media content focus on its impact on the development of accurate knowledge, and of healthy sexual attitudes and behaviours. </a:t>
                      </a:r>
                    </a:p>
                  </a:txBody>
                  <a:tcPr>
                    <a:lnL w="57150" cap="flat" cmpd="sng" algn="ctr">
                      <a:solidFill>
                        <a:schemeClr val="accent3">
                          <a:lumMod val="50000"/>
                        </a:schemeClr>
                      </a:solidFill>
                      <a:prstDash val="solid"/>
                      <a:round/>
                      <a:headEnd type="none" w="med" len="med"/>
                      <a:tailEnd type="none" w="med" len="med"/>
                    </a:lnL>
                    <a:lnR w="57150" cap="flat" cmpd="sng" algn="ctr">
                      <a:solidFill>
                        <a:schemeClr val="accent3">
                          <a:lumMod val="50000"/>
                        </a:schemeClr>
                      </a:solidFill>
                      <a:prstDash val="solid"/>
                      <a:round/>
                      <a:headEnd type="none" w="med" len="med"/>
                      <a:tailEnd type="none" w="med" len="med"/>
                    </a:lnR>
                  </a:tcPr>
                </a:tc>
              </a:tr>
              <a:tr h="491995">
                <a:tc>
                  <a:txBody>
                    <a:bodyPr/>
                    <a:lstStyle/>
                    <a:p>
                      <a:r>
                        <a:rPr lang="en-GB" sz="2000" dirty="0" smtClean="0">
                          <a:solidFill>
                            <a:schemeClr val="accent1">
                              <a:lumMod val="50000"/>
                            </a:schemeClr>
                          </a:solidFill>
                        </a:rPr>
                        <a:t>Some studies report positive knowledge gain as a result of exposure (Harris &amp; </a:t>
                      </a:r>
                      <a:r>
                        <a:rPr lang="en-GB" sz="2000" dirty="0" err="1" smtClean="0">
                          <a:solidFill>
                            <a:schemeClr val="accent1">
                              <a:lumMod val="50000"/>
                            </a:schemeClr>
                          </a:solidFill>
                        </a:rPr>
                        <a:t>Barlett</a:t>
                      </a:r>
                      <a:r>
                        <a:rPr lang="en-GB" sz="2000" dirty="0" smtClean="0">
                          <a:solidFill>
                            <a:schemeClr val="accent1">
                              <a:lumMod val="50000"/>
                            </a:schemeClr>
                          </a:solidFill>
                        </a:rPr>
                        <a:t>, 2009). following an episode of Friends where an unplanned pregnancy resulted after a condom failed, 65% of teenagers who watched the show reported learning that condoms could fail ( Collins, Elliott, Berry, </a:t>
                      </a:r>
                      <a:r>
                        <a:rPr lang="en-GB" sz="2000" dirty="0" err="1" smtClean="0">
                          <a:solidFill>
                            <a:schemeClr val="accent1">
                              <a:lumMod val="50000"/>
                            </a:schemeClr>
                          </a:solidFill>
                        </a:rPr>
                        <a:t>Kanouse</a:t>
                      </a:r>
                      <a:r>
                        <a:rPr lang="en-GB" sz="2000" dirty="0" smtClean="0">
                          <a:solidFill>
                            <a:schemeClr val="accent1">
                              <a:lumMod val="50000"/>
                            </a:schemeClr>
                          </a:solidFill>
                        </a:rPr>
                        <a:t>, &amp; Hunter, 2003). </a:t>
                      </a:r>
                    </a:p>
                  </a:txBody>
                  <a:tcPr>
                    <a:lnL w="57150" cap="flat" cmpd="sng" algn="ctr">
                      <a:solidFill>
                        <a:schemeClr val="accent3">
                          <a:lumMod val="50000"/>
                        </a:schemeClr>
                      </a:solidFill>
                      <a:prstDash val="solid"/>
                      <a:round/>
                      <a:headEnd type="none" w="med" len="med"/>
                      <a:tailEnd type="none" w="med" len="med"/>
                    </a:lnL>
                    <a:lnR w="57150" cap="flat" cmpd="sng" algn="ctr">
                      <a:solidFill>
                        <a:schemeClr val="accent3">
                          <a:lumMod val="50000"/>
                        </a:schemeClr>
                      </a:solidFill>
                      <a:prstDash val="solid"/>
                      <a:round/>
                      <a:headEnd type="none" w="med" len="med"/>
                      <a:tailEnd type="none" w="med" len="med"/>
                    </a:lnR>
                  </a:tcPr>
                </a:tc>
              </a:tr>
              <a:tr h="491995">
                <a:tc>
                  <a:txBody>
                    <a:bodyPr/>
                    <a:lstStyle/>
                    <a:p>
                      <a:r>
                        <a:rPr lang="en-GB" sz="2000" dirty="0" smtClean="0">
                          <a:solidFill>
                            <a:schemeClr val="accent1">
                              <a:lumMod val="50000"/>
                            </a:schemeClr>
                          </a:solidFill>
                        </a:rPr>
                        <a:t>Increased knowledge was strong for teens who talked to an adult about what they saw. </a:t>
                      </a:r>
                    </a:p>
                  </a:txBody>
                  <a:tcPr>
                    <a:lnL w="57150" cap="flat" cmpd="sng" algn="ctr">
                      <a:solidFill>
                        <a:schemeClr val="accent3">
                          <a:lumMod val="50000"/>
                        </a:schemeClr>
                      </a:solidFill>
                      <a:prstDash val="solid"/>
                      <a:round/>
                      <a:headEnd type="none" w="med" len="med"/>
                      <a:tailEnd type="none" w="med" len="med"/>
                    </a:lnL>
                    <a:lnR w="57150" cap="flat" cmpd="sng" algn="ctr">
                      <a:solidFill>
                        <a:schemeClr val="accent3">
                          <a:lumMod val="50000"/>
                        </a:schemeClr>
                      </a:solidFill>
                      <a:prstDash val="solid"/>
                      <a:round/>
                      <a:headEnd type="none" w="med" len="med"/>
                      <a:tailEnd type="none" w="med" len="med"/>
                    </a:lnR>
                  </a:tcPr>
                </a:tc>
              </a:tr>
              <a:tr h="491995">
                <a:tc>
                  <a:txBody>
                    <a:bodyPr/>
                    <a:lstStyle/>
                    <a:p>
                      <a:r>
                        <a:rPr lang="en-GB" sz="2000" dirty="0" smtClean="0">
                          <a:solidFill>
                            <a:schemeClr val="accent1">
                              <a:lumMod val="50000"/>
                            </a:schemeClr>
                          </a:solidFill>
                        </a:rPr>
                        <a:t>More often, however, media use is associated with inaccurate knowledge. Increased media exposure predicts naïve beliefs about risks, including the likelihood of teen mothers finishing education and obtaining work (Wright et al., 2012). </a:t>
                      </a:r>
                    </a:p>
                  </a:txBody>
                  <a:tcPr>
                    <a:lnL w="57150" cap="flat" cmpd="sng" algn="ctr">
                      <a:solidFill>
                        <a:schemeClr val="accent3">
                          <a:lumMod val="50000"/>
                        </a:schemeClr>
                      </a:solidFill>
                      <a:prstDash val="solid"/>
                      <a:round/>
                      <a:headEnd type="none" w="med" len="med"/>
                      <a:tailEnd type="none" w="med" len="med"/>
                    </a:lnL>
                    <a:lnR w="57150" cap="flat" cmpd="sng" algn="ctr">
                      <a:solidFill>
                        <a:schemeClr val="accent3">
                          <a:lumMod val="50000"/>
                        </a:schemeClr>
                      </a:solidFill>
                      <a:prstDash val="solid"/>
                      <a:round/>
                      <a:headEnd type="none" w="med" len="med"/>
                      <a:tailEnd type="none" w="med" len="med"/>
                    </a:lnR>
                  </a:tcPr>
                </a:tc>
              </a:tr>
              <a:tr h="491995">
                <a:tc>
                  <a:txBody>
                    <a:bodyPr/>
                    <a:lstStyle/>
                    <a:p>
                      <a:r>
                        <a:rPr lang="en-GB" sz="2000" dirty="0" smtClean="0">
                          <a:solidFill>
                            <a:schemeClr val="accent1">
                              <a:lumMod val="50000"/>
                            </a:schemeClr>
                          </a:solidFill>
                        </a:rPr>
                        <a:t>Young heavy media users also overestimate the frequency with which their peers are engaging in sex, and are more likely to believe that having sex would result in positive consequences (Wright et al., 2012).</a:t>
                      </a:r>
                    </a:p>
                  </a:txBody>
                  <a:tcPr>
                    <a:lnL w="57150" cap="flat" cmpd="sng" algn="ctr">
                      <a:solidFill>
                        <a:schemeClr val="accent3">
                          <a:lumMod val="50000"/>
                        </a:schemeClr>
                      </a:solidFill>
                      <a:prstDash val="solid"/>
                      <a:round/>
                      <a:headEnd type="none" w="med" len="med"/>
                      <a:tailEnd type="none" w="med" len="med"/>
                    </a:lnL>
                    <a:lnR w="57150" cap="flat" cmpd="sng" algn="ctr">
                      <a:solidFill>
                        <a:schemeClr val="accent3">
                          <a:lumMod val="50000"/>
                        </a:schemeClr>
                      </a:solidFill>
                      <a:prstDash val="solid"/>
                      <a:round/>
                      <a:headEnd type="none" w="med" len="med"/>
                      <a:tailEnd type="none" w="med" len="med"/>
                    </a:lnR>
                    <a:lnB w="57150" cap="flat" cmpd="sng" algn="ctr">
                      <a:solidFill>
                        <a:schemeClr val="accent3">
                          <a:lumMod val="50000"/>
                        </a:schemeClr>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6487971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023112" y="1104900"/>
            <a:ext cx="5486400" cy="1938992"/>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Exposure </a:t>
            </a:r>
            <a:r>
              <a:rPr lang="en-GB" sz="2000" dirty="0">
                <a:solidFill>
                  <a:schemeClr val="accent1">
                    <a:lumMod val="50000"/>
                  </a:schemeClr>
                </a:solidFill>
              </a:rPr>
              <a:t>to sexual media content is linked to attitudes about sex and sexual </a:t>
            </a:r>
            <a:r>
              <a:rPr lang="en-GB" sz="2000" dirty="0" smtClean="0">
                <a:solidFill>
                  <a:schemeClr val="accent1">
                    <a:lumMod val="50000"/>
                  </a:schemeClr>
                </a:solidFill>
              </a:rPr>
              <a:t>behaviour. </a:t>
            </a:r>
            <a:r>
              <a:rPr lang="en-GB" sz="2000" dirty="0">
                <a:solidFill>
                  <a:schemeClr val="accent1">
                    <a:lumMod val="50000"/>
                  </a:schemeClr>
                </a:solidFill>
              </a:rPr>
              <a:t>Researchers have observed that greater exposure to sexual television programs is linked to positive attitudes toward sexual permissiveness and recreational sex (</a:t>
            </a:r>
            <a:r>
              <a:rPr lang="en-GB" sz="2000" dirty="0" err="1">
                <a:solidFill>
                  <a:schemeClr val="accent1">
                    <a:lumMod val="50000"/>
                  </a:schemeClr>
                </a:solidFill>
              </a:rPr>
              <a:t>Strasburger</a:t>
            </a:r>
            <a:r>
              <a:rPr lang="en-GB" sz="2000" dirty="0">
                <a:solidFill>
                  <a:schemeClr val="accent1">
                    <a:lumMod val="50000"/>
                  </a:schemeClr>
                </a:solidFill>
              </a:rPr>
              <a:t> et al., 2009</a:t>
            </a:r>
          </a:p>
        </p:txBody>
      </p:sp>
      <p:sp>
        <p:nvSpPr>
          <p:cNvPr id="8" name="TextBox 7"/>
          <p:cNvSpPr txBox="1"/>
          <p:nvPr/>
        </p:nvSpPr>
        <p:spPr>
          <a:xfrm>
            <a:off x="7003985" y="1104900"/>
            <a:ext cx="4114800" cy="2246769"/>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dirty="0">
                <a:solidFill>
                  <a:schemeClr val="accent1">
                    <a:lumMod val="50000"/>
                  </a:schemeClr>
                </a:solidFill>
              </a:rPr>
              <a:t>Studies of the impact of reality television dating </a:t>
            </a:r>
            <a:r>
              <a:rPr lang="en-GB" sz="2000" dirty="0" smtClean="0">
                <a:solidFill>
                  <a:schemeClr val="accent1">
                    <a:lumMod val="50000"/>
                  </a:schemeClr>
                </a:solidFill>
              </a:rPr>
              <a:t>programs </a:t>
            </a:r>
            <a:r>
              <a:rPr lang="en-GB" sz="2000" dirty="0">
                <a:solidFill>
                  <a:schemeClr val="accent1">
                    <a:lumMod val="50000"/>
                  </a:schemeClr>
                </a:solidFill>
              </a:rPr>
              <a:t>suggest that viewers who perceive the shows as more “real” are more likely to endorse the attitudes displayed in such shows (Ferris, Smith, Greenberg, &amp; Smith, </a:t>
            </a:r>
            <a:r>
              <a:rPr lang="en-GB" sz="2000" dirty="0" smtClean="0">
                <a:solidFill>
                  <a:schemeClr val="accent1">
                    <a:lumMod val="50000"/>
                  </a:schemeClr>
                </a:solidFill>
              </a:rPr>
              <a:t>2007)</a:t>
            </a:r>
            <a:endParaRPr lang="en-GB" sz="2000" dirty="0">
              <a:solidFill>
                <a:schemeClr val="accent1">
                  <a:lumMod val="50000"/>
                </a:schemeClr>
              </a:solidFill>
            </a:endParaRPr>
          </a:p>
        </p:txBody>
      </p:sp>
      <p:sp>
        <p:nvSpPr>
          <p:cNvPr id="9" name="TextBox 8"/>
          <p:cNvSpPr txBox="1"/>
          <p:nvPr/>
        </p:nvSpPr>
        <p:spPr>
          <a:xfrm>
            <a:off x="1285049" y="3587658"/>
            <a:ext cx="4962525" cy="2862322"/>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dirty="0">
                <a:solidFill>
                  <a:schemeClr val="accent1">
                    <a:lumMod val="50000"/>
                  </a:schemeClr>
                </a:solidFill>
              </a:rPr>
              <a:t>Content analyses suggest that media messages place the responsibility for safe-sex on females rather than males. And an experimental study using television programs with or without depictions of condom use found that safe-sex messages increased female college students’ positivity toward condom use, but had no effect on male students’ attitudes (Farrar, 2006</a:t>
            </a:r>
            <a:r>
              <a:rPr lang="en-GB" sz="2000" dirty="0" smtClean="0">
                <a:solidFill>
                  <a:schemeClr val="accent1">
                    <a:lumMod val="50000"/>
                  </a:schemeClr>
                </a:solidFill>
              </a:rPr>
              <a:t>).</a:t>
            </a:r>
            <a:endParaRPr lang="en-GB" sz="2000" dirty="0">
              <a:solidFill>
                <a:schemeClr val="accent1">
                  <a:lumMod val="50000"/>
                </a:schemeClr>
              </a:solidFill>
            </a:endParaRPr>
          </a:p>
        </p:txBody>
      </p:sp>
      <p:pic>
        <p:nvPicPr>
          <p:cNvPr id="10" name="Picture 9"/>
          <p:cNvPicPr>
            <a:picLocks noChangeAspect="1"/>
          </p:cNvPicPr>
          <p:nvPr/>
        </p:nvPicPr>
        <p:blipFill>
          <a:blip r:embed="rId2"/>
          <a:stretch>
            <a:fillRect/>
          </a:stretch>
        </p:blipFill>
        <p:spPr>
          <a:xfrm>
            <a:off x="7226105" y="3626472"/>
            <a:ext cx="3670560" cy="2823508"/>
          </a:xfrm>
          <a:prstGeom prst="rect">
            <a:avLst/>
          </a:prstGeom>
          <a:ln>
            <a:solidFill>
              <a:schemeClr val="accent1"/>
            </a:solidFill>
          </a:ln>
        </p:spPr>
      </p:pic>
    </p:spTree>
    <p:extLst>
      <p:ext uri="{BB962C8B-B14F-4D97-AF65-F5344CB8AC3E}">
        <p14:creationId xmlns:p14="http://schemas.microsoft.com/office/powerpoint/2010/main" val="37762873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323851"/>
            <a:ext cx="10364451" cy="685799"/>
          </a:xfrm>
        </p:spPr>
        <p:txBody>
          <a:bodyPr/>
          <a:lstStyle/>
          <a:p>
            <a:r>
              <a:rPr lang="en-GB" dirty="0" smtClean="0">
                <a:solidFill>
                  <a:schemeClr val="accent1">
                    <a:lumMod val="50000"/>
                  </a:schemeClr>
                </a:solidFill>
              </a:rPr>
              <a:t>Social learning theory</a:t>
            </a:r>
            <a:endParaRPr lang="en-GB" dirty="0">
              <a:solidFill>
                <a:schemeClr val="accent1">
                  <a:lumMod val="50000"/>
                </a:schemeClr>
              </a:solidFill>
            </a:endParaRPr>
          </a:p>
        </p:txBody>
      </p:sp>
      <p:sp>
        <p:nvSpPr>
          <p:cNvPr id="3" name="TextBox 2"/>
          <p:cNvSpPr txBox="1"/>
          <p:nvPr/>
        </p:nvSpPr>
        <p:spPr>
          <a:xfrm>
            <a:off x="1343025" y="1254967"/>
            <a:ext cx="10011401" cy="1323439"/>
          </a:xfrm>
          <a:prstGeom prst="rect">
            <a:avLst/>
          </a:prstGeom>
          <a:noFill/>
        </p:spPr>
        <p:txBody>
          <a:bodyPr wrap="square" rtlCol="0">
            <a:spAutoFit/>
          </a:bodyPr>
          <a:lstStyle/>
          <a:p>
            <a:pPr algn="ctr"/>
            <a:r>
              <a:rPr lang="en-GB" sz="2000" dirty="0" smtClean="0">
                <a:solidFill>
                  <a:schemeClr val="accent1">
                    <a:lumMod val="50000"/>
                  </a:schemeClr>
                </a:solidFill>
              </a:rPr>
              <a:t>Mass </a:t>
            </a:r>
            <a:r>
              <a:rPr lang="en-GB" sz="2000" dirty="0">
                <a:solidFill>
                  <a:schemeClr val="accent1">
                    <a:lumMod val="50000"/>
                  </a:schemeClr>
                </a:solidFill>
              </a:rPr>
              <a:t>communication </a:t>
            </a:r>
            <a:r>
              <a:rPr lang="en-GB" sz="2000" dirty="0" smtClean="0">
                <a:solidFill>
                  <a:schemeClr val="accent1">
                    <a:lumMod val="50000"/>
                  </a:schemeClr>
                </a:solidFill>
              </a:rPr>
              <a:t>is </a:t>
            </a:r>
            <a:r>
              <a:rPr lang="en-GB" sz="2000" dirty="0">
                <a:solidFill>
                  <a:schemeClr val="accent1">
                    <a:lumMod val="50000"/>
                  </a:schemeClr>
                </a:solidFill>
              </a:rPr>
              <a:t>a </a:t>
            </a:r>
            <a:r>
              <a:rPr lang="en-GB" sz="2000" dirty="0" smtClean="0">
                <a:solidFill>
                  <a:schemeClr val="accent1">
                    <a:lumMod val="50000"/>
                  </a:schemeClr>
                </a:solidFill>
              </a:rPr>
              <a:t>powerful </a:t>
            </a:r>
            <a:r>
              <a:rPr lang="en-GB" sz="2000" dirty="0">
                <a:solidFill>
                  <a:schemeClr val="accent1">
                    <a:lumMod val="50000"/>
                  </a:schemeClr>
                </a:solidFill>
              </a:rPr>
              <a:t>agent in directing human </a:t>
            </a:r>
            <a:r>
              <a:rPr lang="en-GB" sz="2000" dirty="0" smtClean="0">
                <a:solidFill>
                  <a:schemeClr val="accent1">
                    <a:lumMod val="50000"/>
                  </a:schemeClr>
                </a:solidFill>
              </a:rPr>
              <a:t>behaviour</a:t>
            </a:r>
            <a:r>
              <a:rPr lang="en-GB" sz="2000" dirty="0">
                <a:solidFill>
                  <a:schemeClr val="accent1">
                    <a:lumMod val="50000"/>
                  </a:schemeClr>
                </a:solidFill>
              </a:rPr>
              <a:t>. In the simplest of terms, social learning explains that people can model the actions that they observe in the media. Social learning theory is a cognitive approach that emphasizes the importance of mental activity as a precursor to </a:t>
            </a:r>
            <a:r>
              <a:rPr lang="en-GB" sz="2000" dirty="0" smtClean="0">
                <a:solidFill>
                  <a:schemeClr val="accent1">
                    <a:lumMod val="50000"/>
                  </a:schemeClr>
                </a:solidFill>
              </a:rPr>
              <a:t>action.</a:t>
            </a:r>
            <a:endParaRPr lang="en-GB" sz="2000" dirty="0">
              <a:solidFill>
                <a:schemeClr val="accent1">
                  <a:lumMod val="50000"/>
                </a:schemeClr>
              </a:solidFill>
            </a:endParaRPr>
          </a:p>
        </p:txBody>
      </p:sp>
      <p:graphicFrame>
        <p:nvGraphicFramePr>
          <p:cNvPr id="4" name="Diagram 3"/>
          <p:cNvGraphicFramePr/>
          <p:nvPr>
            <p:extLst>
              <p:ext uri="{D42A27DB-BD31-4B8C-83A1-F6EECF244321}">
                <p14:modId xmlns:p14="http://schemas.microsoft.com/office/powerpoint/2010/main" val="3850237500"/>
              </p:ext>
            </p:extLst>
          </p:nvPr>
        </p:nvGraphicFramePr>
        <p:xfrm>
          <a:off x="1222181" y="2578406"/>
          <a:ext cx="9608176" cy="3820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19993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076933"/>
          </a:xfrm>
        </p:spPr>
        <p:txBody>
          <a:bodyPr/>
          <a:lstStyle/>
          <a:p>
            <a:r>
              <a:rPr lang="en-GB" dirty="0" smtClean="0">
                <a:solidFill>
                  <a:schemeClr val="accent1">
                    <a:lumMod val="50000"/>
                  </a:schemeClr>
                </a:solidFill>
              </a:rPr>
              <a:t>Critique of SLT</a:t>
            </a:r>
            <a:endParaRPr lang="en-GB" dirty="0">
              <a:solidFill>
                <a:schemeClr val="accent1">
                  <a:lumMod val="50000"/>
                </a:schemeClr>
              </a:solidFill>
            </a:endParaRPr>
          </a:p>
        </p:txBody>
      </p:sp>
      <p:sp>
        <p:nvSpPr>
          <p:cNvPr id="3" name="Content Placeholder 2"/>
          <p:cNvSpPr>
            <a:spLocks noGrp="1"/>
          </p:cNvSpPr>
          <p:nvPr>
            <p:ph sz="quarter" idx="13"/>
          </p:nvPr>
        </p:nvSpPr>
        <p:spPr>
          <a:xfrm>
            <a:off x="615194" y="2214694"/>
            <a:ext cx="5106026" cy="3909881"/>
          </a:xfrm>
          <a:solidFill>
            <a:schemeClr val="accent4">
              <a:lumMod val="20000"/>
              <a:lumOff val="80000"/>
            </a:schemeClr>
          </a:solidFill>
          <a:ln>
            <a:solidFill>
              <a:schemeClr val="accent1"/>
            </a:solidFill>
          </a:ln>
        </p:spPr>
        <p:txBody>
          <a:bodyPr>
            <a:normAutofit/>
          </a:bodyPr>
          <a:lstStyle/>
          <a:p>
            <a:r>
              <a:rPr lang="en-GB" dirty="0">
                <a:solidFill>
                  <a:schemeClr val="accent1">
                    <a:lumMod val="50000"/>
                  </a:schemeClr>
                </a:solidFill>
              </a:rPr>
              <a:t>cannot explain the effects of media content that only infers an </a:t>
            </a:r>
            <a:r>
              <a:rPr lang="en-GB" dirty="0" smtClean="0">
                <a:solidFill>
                  <a:schemeClr val="accent1">
                    <a:lumMod val="50000"/>
                  </a:schemeClr>
                </a:solidFill>
              </a:rPr>
              <a:t>action- </a:t>
            </a:r>
            <a:r>
              <a:rPr lang="en-GB" dirty="0">
                <a:solidFill>
                  <a:schemeClr val="accent1">
                    <a:lumMod val="50000"/>
                  </a:schemeClr>
                </a:solidFill>
              </a:rPr>
              <a:t>such as </a:t>
            </a:r>
            <a:r>
              <a:rPr lang="en-GB" dirty="0" smtClean="0">
                <a:solidFill>
                  <a:schemeClr val="accent1">
                    <a:lumMod val="50000"/>
                  </a:schemeClr>
                </a:solidFill>
              </a:rPr>
              <a:t>the </a:t>
            </a:r>
            <a:r>
              <a:rPr lang="en-GB" dirty="0">
                <a:solidFill>
                  <a:schemeClr val="accent1">
                    <a:lumMod val="50000"/>
                  </a:schemeClr>
                </a:solidFill>
              </a:rPr>
              <a:t>use of many birth control devices, or sexual acts </a:t>
            </a:r>
            <a:endParaRPr lang="en-GB" dirty="0" smtClean="0">
              <a:solidFill>
                <a:schemeClr val="accent1">
                  <a:lumMod val="50000"/>
                </a:schemeClr>
              </a:solidFill>
            </a:endParaRPr>
          </a:p>
          <a:p>
            <a:r>
              <a:rPr lang="en-GB" dirty="0">
                <a:solidFill>
                  <a:schemeClr val="accent1">
                    <a:lumMod val="50000"/>
                  </a:schemeClr>
                </a:solidFill>
              </a:rPr>
              <a:t>mere exposure is not sufficient for social learning. Observational learning is an active and motivated learning process- Socialization effects of the mass media are not based on short-term mimicry</a:t>
            </a:r>
            <a:endParaRPr lang="en-GB" dirty="0" smtClean="0">
              <a:solidFill>
                <a:schemeClr val="accent1">
                  <a:lumMod val="50000"/>
                </a:schemeClr>
              </a:solidFill>
            </a:endParaRPr>
          </a:p>
          <a:p>
            <a:endParaRPr lang="en-GB" dirty="0"/>
          </a:p>
        </p:txBody>
      </p:sp>
      <p:sp>
        <p:nvSpPr>
          <p:cNvPr id="4" name="Content Placeholder 3"/>
          <p:cNvSpPr>
            <a:spLocks noGrp="1"/>
          </p:cNvSpPr>
          <p:nvPr>
            <p:ph sz="quarter" idx="14"/>
          </p:nvPr>
        </p:nvSpPr>
        <p:spPr>
          <a:xfrm>
            <a:off x="5948264" y="2381381"/>
            <a:ext cx="5667375" cy="3576505"/>
          </a:xfrm>
          <a:solidFill>
            <a:schemeClr val="accent4">
              <a:lumMod val="40000"/>
              <a:lumOff val="60000"/>
            </a:schemeClr>
          </a:solidFill>
          <a:ln>
            <a:solidFill>
              <a:schemeClr val="accent1"/>
            </a:solidFill>
          </a:ln>
        </p:spPr>
        <p:txBody>
          <a:bodyPr>
            <a:normAutofit/>
          </a:bodyPr>
          <a:lstStyle/>
          <a:p>
            <a:r>
              <a:rPr lang="en-GB" dirty="0">
                <a:solidFill>
                  <a:schemeClr val="accent1">
                    <a:lumMod val="50000"/>
                  </a:schemeClr>
                </a:solidFill>
              </a:rPr>
              <a:t>media content is only one source of social learning. Children may be exposed to </a:t>
            </a:r>
            <a:r>
              <a:rPr lang="en-GB" dirty="0" smtClean="0">
                <a:solidFill>
                  <a:schemeClr val="accent1">
                    <a:lumMod val="50000"/>
                  </a:schemeClr>
                </a:solidFill>
              </a:rPr>
              <a:t>much </a:t>
            </a:r>
            <a:r>
              <a:rPr lang="en-GB" dirty="0">
                <a:solidFill>
                  <a:schemeClr val="accent1">
                    <a:lumMod val="50000"/>
                  </a:schemeClr>
                </a:solidFill>
              </a:rPr>
              <a:t>media content, but they </a:t>
            </a:r>
            <a:r>
              <a:rPr lang="en-GB" dirty="0" smtClean="0">
                <a:solidFill>
                  <a:schemeClr val="accent1">
                    <a:lumMod val="50000"/>
                  </a:schemeClr>
                </a:solidFill>
              </a:rPr>
              <a:t>also have </a:t>
            </a:r>
            <a:r>
              <a:rPr lang="en-GB" dirty="0">
                <a:solidFill>
                  <a:schemeClr val="accent1">
                    <a:lumMod val="50000"/>
                  </a:schemeClr>
                </a:solidFill>
              </a:rPr>
              <a:t>many opportunities to observe parents, siblings, peers, and teachers. These presumably positive models should </a:t>
            </a:r>
            <a:r>
              <a:rPr lang="en-GB" dirty="0" smtClean="0">
                <a:solidFill>
                  <a:schemeClr val="accent1">
                    <a:lumMod val="50000"/>
                  </a:schemeClr>
                </a:solidFill>
              </a:rPr>
              <a:t>exert </a:t>
            </a:r>
            <a:r>
              <a:rPr lang="en-GB" dirty="0">
                <a:solidFill>
                  <a:schemeClr val="accent1">
                    <a:lumMod val="50000"/>
                  </a:schemeClr>
                </a:solidFill>
              </a:rPr>
              <a:t>influence on </a:t>
            </a:r>
            <a:r>
              <a:rPr lang="en-GB" dirty="0" smtClean="0">
                <a:solidFill>
                  <a:schemeClr val="accent1">
                    <a:lumMod val="50000"/>
                  </a:schemeClr>
                </a:solidFill>
              </a:rPr>
              <a:t>behaviour </a:t>
            </a:r>
            <a:r>
              <a:rPr lang="en-GB" dirty="0">
                <a:solidFill>
                  <a:schemeClr val="accent1">
                    <a:lumMod val="50000"/>
                  </a:schemeClr>
                </a:solidFill>
              </a:rPr>
              <a:t>because of salience, relevance, utility, and motivational </a:t>
            </a:r>
            <a:r>
              <a:rPr lang="en-GB" dirty="0" smtClean="0">
                <a:solidFill>
                  <a:schemeClr val="accent1">
                    <a:lumMod val="50000"/>
                  </a:schemeClr>
                </a:solidFill>
              </a:rPr>
              <a:t>factors</a:t>
            </a:r>
          </a:p>
          <a:p>
            <a:endParaRPr lang="en-GB" dirty="0">
              <a:solidFill>
                <a:schemeClr val="accent1">
                  <a:lumMod val="50000"/>
                </a:schemeClr>
              </a:solidFill>
            </a:endParaRPr>
          </a:p>
        </p:txBody>
      </p:sp>
    </p:spTree>
    <p:extLst>
      <p:ext uri="{BB962C8B-B14F-4D97-AF65-F5344CB8AC3E}">
        <p14:creationId xmlns:p14="http://schemas.microsoft.com/office/powerpoint/2010/main" val="40277570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823470" y="559244"/>
            <a:ext cx="3524250" cy="2629633"/>
          </a:xfrm>
          <a:prstGeom prst="rect">
            <a:avLst/>
          </a:prstGeom>
          <a:ln>
            <a:solidFill>
              <a:schemeClr val="accent1"/>
            </a:solidFill>
          </a:ln>
        </p:spPr>
      </p:pic>
      <p:sp>
        <p:nvSpPr>
          <p:cNvPr id="3" name="Content Placeholder 2"/>
          <p:cNvSpPr>
            <a:spLocks noGrp="1"/>
          </p:cNvSpPr>
          <p:nvPr>
            <p:ph sz="quarter" idx="13"/>
          </p:nvPr>
        </p:nvSpPr>
        <p:spPr>
          <a:xfrm>
            <a:off x="913774" y="1181100"/>
            <a:ext cx="10363826" cy="4610099"/>
          </a:xfrm>
        </p:spPr>
        <p:txBody>
          <a:bodyPr/>
          <a:lstStyle/>
          <a:p>
            <a:r>
              <a:rPr lang="en-GB" dirty="0" smtClean="0">
                <a:hlinkClick r:id="rId3"/>
              </a:rPr>
              <a:t>Calvin Klein Jeans</a:t>
            </a:r>
            <a:endParaRPr lang="en-GB" dirty="0" smtClean="0"/>
          </a:p>
          <a:p>
            <a:endParaRPr lang="en-GB" dirty="0"/>
          </a:p>
        </p:txBody>
      </p:sp>
      <p:pic>
        <p:nvPicPr>
          <p:cNvPr id="5" name="Picture 4"/>
          <p:cNvPicPr>
            <a:picLocks noChangeAspect="1"/>
          </p:cNvPicPr>
          <p:nvPr/>
        </p:nvPicPr>
        <p:blipFill>
          <a:blip r:embed="rId4"/>
          <a:stretch>
            <a:fillRect/>
          </a:stretch>
        </p:blipFill>
        <p:spPr>
          <a:xfrm>
            <a:off x="3560256" y="1862141"/>
            <a:ext cx="3483482" cy="2579917"/>
          </a:xfrm>
          <a:prstGeom prst="rect">
            <a:avLst/>
          </a:prstGeom>
          <a:ln>
            <a:solidFill>
              <a:schemeClr val="accent1"/>
            </a:solidFill>
          </a:ln>
        </p:spPr>
      </p:pic>
      <p:sp>
        <p:nvSpPr>
          <p:cNvPr id="6" name="TextBox 5"/>
          <p:cNvSpPr txBox="1"/>
          <p:nvPr/>
        </p:nvSpPr>
        <p:spPr>
          <a:xfrm>
            <a:off x="972204" y="5283367"/>
            <a:ext cx="4333875" cy="1015663"/>
          </a:xfrm>
          <a:prstGeom prst="rect">
            <a:avLst/>
          </a:prstGeom>
          <a:noFill/>
        </p:spPr>
        <p:txBody>
          <a:bodyPr wrap="square" rtlCol="0">
            <a:spAutoFit/>
          </a:bodyPr>
          <a:lstStyle/>
          <a:p>
            <a:pPr algn="ctr"/>
            <a:r>
              <a:rPr lang="en-GB" sz="2000" dirty="0" smtClean="0">
                <a:solidFill>
                  <a:schemeClr val="accent1">
                    <a:lumMod val="50000"/>
                  </a:schemeClr>
                </a:solidFill>
              </a:rPr>
              <a:t>Adolescents are portrayed as being sexualised sometimes even before completing puberty</a:t>
            </a:r>
            <a:endParaRPr lang="en-GB" sz="2000" dirty="0">
              <a:solidFill>
                <a:schemeClr val="accent1">
                  <a:lumMod val="50000"/>
                </a:schemeClr>
              </a:solidFill>
            </a:endParaRPr>
          </a:p>
        </p:txBody>
      </p:sp>
      <p:pic>
        <p:nvPicPr>
          <p:cNvPr id="8" name="Picture 7"/>
          <p:cNvPicPr>
            <a:picLocks noChangeAspect="1"/>
          </p:cNvPicPr>
          <p:nvPr/>
        </p:nvPicPr>
        <p:blipFill>
          <a:blip r:embed="rId5"/>
          <a:stretch>
            <a:fillRect/>
          </a:stretch>
        </p:blipFill>
        <p:spPr>
          <a:xfrm>
            <a:off x="298998" y="2039633"/>
            <a:ext cx="3008846" cy="2224932"/>
          </a:xfrm>
          <a:prstGeom prst="rect">
            <a:avLst/>
          </a:prstGeom>
          <a:ln>
            <a:solidFill>
              <a:schemeClr val="accent1"/>
            </a:solidFill>
          </a:ln>
        </p:spPr>
      </p:pic>
      <p:pic>
        <p:nvPicPr>
          <p:cNvPr id="9" name="Picture 8"/>
          <p:cNvPicPr>
            <a:picLocks noChangeAspect="1"/>
          </p:cNvPicPr>
          <p:nvPr/>
        </p:nvPicPr>
        <p:blipFill>
          <a:blip r:embed="rId6"/>
          <a:stretch>
            <a:fillRect/>
          </a:stretch>
        </p:blipFill>
        <p:spPr>
          <a:xfrm>
            <a:off x="7183977" y="3387513"/>
            <a:ext cx="4807372" cy="2403686"/>
          </a:xfrm>
          <a:prstGeom prst="rect">
            <a:avLst/>
          </a:prstGeom>
          <a:ln>
            <a:solidFill>
              <a:schemeClr val="accent1"/>
            </a:solidFill>
          </a:ln>
        </p:spPr>
      </p:pic>
    </p:spTree>
    <p:extLst>
      <p:ext uri="{BB962C8B-B14F-4D97-AF65-F5344CB8AC3E}">
        <p14:creationId xmlns:p14="http://schemas.microsoft.com/office/powerpoint/2010/main" val="23042775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686408"/>
          </a:xfrm>
        </p:spPr>
        <p:txBody>
          <a:bodyPr>
            <a:normAutofit/>
          </a:bodyPr>
          <a:lstStyle/>
          <a:p>
            <a:r>
              <a:rPr lang="en-GB" dirty="0" smtClean="0">
                <a:solidFill>
                  <a:schemeClr val="accent1">
                    <a:lumMod val="50000"/>
                  </a:schemeClr>
                </a:solidFill>
              </a:rPr>
              <a:t>Sexual socialisation- </a:t>
            </a:r>
            <a:r>
              <a:rPr lang="en-GB" dirty="0" smtClean="0">
                <a:solidFill>
                  <a:schemeClr val="accent1">
                    <a:lumMod val="50000"/>
                  </a:schemeClr>
                </a:solidFill>
              </a:rPr>
              <a:t>beyond the obvious</a:t>
            </a:r>
            <a:endParaRPr lang="en-GB" dirty="0">
              <a:solidFill>
                <a:schemeClr val="accent1">
                  <a:lumMod val="50000"/>
                </a:schemeClr>
              </a:solidFill>
            </a:endParaRPr>
          </a:p>
        </p:txBody>
      </p:sp>
      <p:sp>
        <p:nvSpPr>
          <p:cNvPr id="3" name="TextBox 2"/>
          <p:cNvSpPr txBox="1"/>
          <p:nvPr/>
        </p:nvSpPr>
        <p:spPr>
          <a:xfrm>
            <a:off x="1455576" y="1754155"/>
            <a:ext cx="3909527" cy="1938992"/>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TELEVISION:</a:t>
            </a:r>
          </a:p>
          <a:p>
            <a:r>
              <a:rPr lang="en-GB" sz="2000" dirty="0" smtClean="0">
                <a:solidFill>
                  <a:schemeClr val="accent1">
                    <a:lumMod val="50000"/>
                  </a:schemeClr>
                </a:solidFill>
              </a:rPr>
              <a:t>Ybarra (2011) TV is actually the highest contributor for exposure to explicit material in </a:t>
            </a:r>
            <a:r>
              <a:rPr lang="en-GB" sz="2000" dirty="0" smtClean="0">
                <a:solidFill>
                  <a:schemeClr val="accent1">
                    <a:lumMod val="50000"/>
                  </a:schemeClr>
                </a:solidFill>
              </a:rPr>
              <a:t>10-15 </a:t>
            </a:r>
            <a:r>
              <a:rPr lang="en-GB" sz="2000" dirty="0" err="1" smtClean="0">
                <a:solidFill>
                  <a:schemeClr val="accent1">
                    <a:lumMod val="50000"/>
                  </a:schemeClr>
                </a:solidFill>
              </a:rPr>
              <a:t>yr</a:t>
            </a:r>
            <a:r>
              <a:rPr lang="en-GB" sz="2000" dirty="0" smtClean="0">
                <a:solidFill>
                  <a:schemeClr val="accent1">
                    <a:lumMod val="50000"/>
                  </a:schemeClr>
                </a:solidFill>
              </a:rPr>
              <a:t> </a:t>
            </a:r>
            <a:r>
              <a:rPr lang="en-GB" sz="2000" dirty="0" smtClean="0">
                <a:solidFill>
                  <a:schemeClr val="accent1">
                    <a:lumMod val="50000"/>
                  </a:schemeClr>
                </a:solidFill>
              </a:rPr>
              <a:t>olds. Surprisingly the internet is the least.</a:t>
            </a:r>
            <a:endParaRPr lang="en-GB" sz="2000" dirty="0">
              <a:solidFill>
                <a:schemeClr val="accent1">
                  <a:lumMod val="50000"/>
                </a:schemeClr>
              </a:solidFill>
            </a:endParaRPr>
          </a:p>
        </p:txBody>
      </p:sp>
      <p:sp>
        <p:nvSpPr>
          <p:cNvPr id="4" name="TextBox 3"/>
          <p:cNvSpPr txBox="1"/>
          <p:nvPr/>
        </p:nvSpPr>
        <p:spPr>
          <a:xfrm>
            <a:off x="6096000" y="1487315"/>
            <a:ext cx="5029200" cy="1600438"/>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MOVIES/SITCOMS:</a:t>
            </a:r>
          </a:p>
          <a:p>
            <a:r>
              <a:rPr lang="en-GB" sz="2000" dirty="0" smtClean="0">
                <a:solidFill>
                  <a:schemeClr val="accent1">
                    <a:lumMod val="50000"/>
                  </a:schemeClr>
                </a:solidFill>
              </a:rPr>
              <a:t>These contain the most explicit material: think Spartacus, Secret Diary of a Call Girl, Skins, TOWIE (Strauss, 2010).</a:t>
            </a:r>
          </a:p>
          <a:p>
            <a:endParaRPr lang="en-GB" dirty="0"/>
          </a:p>
        </p:txBody>
      </p:sp>
      <p:sp>
        <p:nvSpPr>
          <p:cNvPr id="5" name="TextBox 4"/>
          <p:cNvSpPr txBox="1"/>
          <p:nvPr/>
        </p:nvSpPr>
        <p:spPr>
          <a:xfrm>
            <a:off x="5710334" y="3394883"/>
            <a:ext cx="3797560" cy="1323439"/>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The overall message is that appearance, money, power and success is paramount; coupled with being `hot`.</a:t>
            </a:r>
            <a:endParaRPr lang="en-GB" sz="2000" dirty="0">
              <a:solidFill>
                <a:schemeClr val="accent1">
                  <a:lumMod val="50000"/>
                </a:schemeClr>
              </a:solidFill>
            </a:endParaRPr>
          </a:p>
        </p:txBody>
      </p:sp>
      <p:sp>
        <p:nvSpPr>
          <p:cNvPr id="6" name="TextBox 5"/>
          <p:cNvSpPr txBox="1"/>
          <p:nvPr/>
        </p:nvSpPr>
        <p:spPr>
          <a:xfrm>
            <a:off x="2181808" y="5025452"/>
            <a:ext cx="7828383" cy="1015663"/>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However, we need a broader definition of sex- we do learn what it means to be male, female, gay, straight etc. we learn how we should behave towards others, how should we treat minorities…</a:t>
            </a:r>
            <a:endParaRPr lang="en-GB" sz="2000" dirty="0">
              <a:solidFill>
                <a:schemeClr val="accent1">
                  <a:lumMod val="50000"/>
                </a:schemeClr>
              </a:solidFill>
            </a:endParaRPr>
          </a:p>
        </p:txBody>
      </p:sp>
    </p:spTree>
    <p:extLst>
      <p:ext uri="{BB962C8B-B14F-4D97-AF65-F5344CB8AC3E}">
        <p14:creationId xmlns:p14="http://schemas.microsoft.com/office/powerpoint/2010/main" val="3873224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572108"/>
          </a:xfrm>
        </p:spPr>
        <p:txBody>
          <a:bodyPr>
            <a:normAutofit fontScale="90000"/>
          </a:bodyPr>
          <a:lstStyle/>
          <a:p>
            <a:r>
              <a:rPr lang="en-GB" dirty="0" smtClean="0">
                <a:solidFill>
                  <a:schemeClr val="accent1">
                    <a:lumMod val="50000"/>
                  </a:schemeClr>
                </a:solidFill>
              </a:rPr>
              <a:t>Sexual media-</a:t>
            </a:r>
            <a:r>
              <a:rPr lang="en-GB" dirty="0" err="1" smtClean="0">
                <a:solidFill>
                  <a:schemeClr val="accent1">
                    <a:lumMod val="50000"/>
                  </a:schemeClr>
                </a:solidFill>
              </a:rPr>
              <a:t>tv</a:t>
            </a:r>
            <a:endParaRPr lang="en-GB" dirty="0">
              <a:solidFill>
                <a:schemeClr val="accent1">
                  <a:lumMod val="50000"/>
                </a:schemeClr>
              </a:solidFill>
            </a:endParaRPr>
          </a:p>
        </p:txBody>
      </p:sp>
      <p:sp>
        <p:nvSpPr>
          <p:cNvPr id="3" name="TextBox 2"/>
          <p:cNvSpPr txBox="1"/>
          <p:nvPr/>
        </p:nvSpPr>
        <p:spPr>
          <a:xfrm flipH="1">
            <a:off x="1574992" y="1334278"/>
            <a:ext cx="7587669" cy="1938992"/>
          </a:xfrm>
          <a:prstGeom prst="rect">
            <a:avLst/>
          </a:prstGeom>
          <a:solidFill>
            <a:schemeClr val="accent6">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smtClean="0">
                <a:solidFill>
                  <a:schemeClr val="accent1">
                    <a:lumMod val="50000"/>
                  </a:schemeClr>
                </a:solidFill>
              </a:rPr>
              <a:t>Mainstream TV is not kind to teenage girls because it still contains a disproportionate number of white males in lead characters/roles.</a:t>
            </a:r>
          </a:p>
          <a:p>
            <a:pPr marL="342900" indent="-342900">
              <a:buFont typeface="Arial" panose="020B0604020202020204" pitchFamily="34" charset="0"/>
              <a:buChar char="•"/>
            </a:pPr>
            <a:r>
              <a:rPr lang="en-GB" sz="2000" dirty="0" smtClean="0">
                <a:solidFill>
                  <a:schemeClr val="accent1">
                    <a:lumMod val="50000"/>
                  </a:schemeClr>
                </a:solidFill>
              </a:rPr>
              <a:t>One quarter of remarks on PTTV are cat calling, jokes </a:t>
            </a:r>
            <a:r>
              <a:rPr lang="en-GB" sz="2000" dirty="0" err="1" smtClean="0">
                <a:solidFill>
                  <a:schemeClr val="accent1">
                    <a:lumMod val="50000"/>
                  </a:schemeClr>
                </a:solidFill>
              </a:rPr>
              <a:t>etc</a:t>
            </a:r>
            <a:r>
              <a:rPr lang="en-GB" sz="2000" dirty="0" smtClean="0">
                <a:solidFill>
                  <a:schemeClr val="accent1">
                    <a:lumMod val="50000"/>
                  </a:schemeClr>
                </a:solidFill>
              </a:rPr>
              <a:t>, particularly in comedies.</a:t>
            </a:r>
          </a:p>
          <a:p>
            <a:pPr marL="342900" indent="-342900">
              <a:buFont typeface="Arial" panose="020B0604020202020204" pitchFamily="34" charset="0"/>
              <a:buChar char="•"/>
            </a:pPr>
            <a:r>
              <a:rPr lang="en-GB" sz="2000" dirty="0" smtClean="0">
                <a:solidFill>
                  <a:schemeClr val="accent1">
                    <a:lumMod val="50000"/>
                  </a:schemeClr>
                </a:solidFill>
              </a:rPr>
              <a:t>17% of all comments made are directed towards nudity or body frame. </a:t>
            </a:r>
            <a:endParaRPr lang="en-GB" sz="2000" dirty="0">
              <a:solidFill>
                <a:schemeClr val="accent1">
                  <a:lumMod val="50000"/>
                </a:schemeClr>
              </a:solidFill>
            </a:endParaRPr>
          </a:p>
        </p:txBody>
      </p:sp>
      <p:sp>
        <p:nvSpPr>
          <p:cNvPr id="4" name="TextBox 3"/>
          <p:cNvSpPr txBox="1"/>
          <p:nvPr/>
        </p:nvSpPr>
        <p:spPr>
          <a:xfrm>
            <a:off x="606490" y="3564294"/>
            <a:ext cx="4879910" cy="2246769"/>
          </a:xfrm>
          <a:prstGeom prst="rect">
            <a:avLst/>
          </a:prstGeom>
          <a:solidFill>
            <a:schemeClr val="accent6">
              <a:lumMod val="40000"/>
              <a:lumOff val="6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smtClean="0">
                <a:solidFill>
                  <a:schemeClr val="accent1">
                    <a:lumMod val="50000"/>
                  </a:schemeClr>
                </a:solidFill>
              </a:rPr>
              <a:t>Little girls do not go unnoticed-  Take the Abercrombie &amp; Fitch `wink </a:t>
            </a:r>
            <a:r>
              <a:rPr lang="en-GB" sz="2000" dirty="0" err="1" smtClean="0">
                <a:solidFill>
                  <a:schemeClr val="accent1">
                    <a:lumMod val="50000"/>
                  </a:schemeClr>
                </a:solidFill>
              </a:rPr>
              <a:t>wink</a:t>
            </a:r>
            <a:r>
              <a:rPr lang="en-GB" sz="2000" dirty="0" smtClean="0">
                <a:solidFill>
                  <a:schemeClr val="accent1">
                    <a:lumMod val="50000"/>
                  </a:schemeClr>
                </a:solidFill>
              </a:rPr>
              <a:t>` or `eye candy` underwear aimed at 7year olds…</a:t>
            </a:r>
          </a:p>
          <a:p>
            <a:pPr marL="342900" indent="-342900">
              <a:buFont typeface="Arial" panose="020B0604020202020204" pitchFamily="34" charset="0"/>
              <a:buChar char="•"/>
            </a:pPr>
            <a:r>
              <a:rPr lang="en-GB" sz="2000" dirty="0" smtClean="0">
                <a:solidFill>
                  <a:schemeClr val="accent1">
                    <a:lumMod val="50000"/>
                  </a:schemeClr>
                </a:solidFill>
              </a:rPr>
              <a:t>Some argue that our bodies have become dismembered and the focus is on the legs and </a:t>
            </a:r>
            <a:r>
              <a:rPr lang="en-GB" sz="2000" dirty="0" smtClean="0">
                <a:solidFill>
                  <a:schemeClr val="accent1">
                    <a:lumMod val="50000"/>
                  </a:schemeClr>
                </a:solidFill>
              </a:rPr>
              <a:t>breasts- </a:t>
            </a:r>
            <a:r>
              <a:rPr lang="en-GB" sz="2000" dirty="0" smtClean="0">
                <a:solidFill>
                  <a:schemeClr val="accent1">
                    <a:lumMod val="50000"/>
                  </a:schemeClr>
                </a:solidFill>
              </a:rPr>
              <a:t>for men too! (</a:t>
            </a:r>
            <a:r>
              <a:rPr lang="en-GB" sz="2000" dirty="0" err="1" smtClean="0">
                <a:solidFill>
                  <a:schemeClr val="accent1">
                    <a:lumMod val="50000"/>
                  </a:schemeClr>
                </a:solidFill>
              </a:rPr>
              <a:t>Mager</a:t>
            </a:r>
            <a:r>
              <a:rPr lang="en-GB" sz="2000" dirty="0" smtClean="0">
                <a:solidFill>
                  <a:schemeClr val="accent1">
                    <a:lumMod val="50000"/>
                  </a:schemeClr>
                </a:solidFill>
              </a:rPr>
              <a:t> &amp; </a:t>
            </a:r>
            <a:r>
              <a:rPr lang="en-GB" sz="2000" dirty="0" err="1" smtClean="0">
                <a:solidFill>
                  <a:schemeClr val="accent1">
                    <a:lumMod val="50000"/>
                  </a:schemeClr>
                </a:solidFill>
              </a:rPr>
              <a:t>Helgeson</a:t>
            </a:r>
            <a:r>
              <a:rPr lang="en-GB" sz="2000" dirty="0" smtClean="0">
                <a:solidFill>
                  <a:schemeClr val="accent1">
                    <a:lumMod val="50000"/>
                  </a:schemeClr>
                </a:solidFill>
              </a:rPr>
              <a:t>, 2011).</a:t>
            </a:r>
            <a:endParaRPr lang="en-GB" sz="2000"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5772796" y="3564294"/>
            <a:ext cx="2524125" cy="1809750"/>
          </a:xfrm>
          <a:prstGeom prst="rect">
            <a:avLst/>
          </a:prstGeom>
          <a:ln>
            <a:solidFill>
              <a:schemeClr val="accent1"/>
            </a:solidFill>
          </a:ln>
        </p:spPr>
      </p:pic>
      <p:pic>
        <p:nvPicPr>
          <p:cNvPr id="6" name="Picture 5"/>
          <p:cNvPicPr>
            <a:picLocks noChangeAspect="1"/>
          </p:cNvPicPr>
          <p:nvPr/>
        </p:nvPicPr>
        <p:blipFill>
          <a:blip r:embed="rId3"/>
          <a:stretch>
            <a:fillRect/>
          </a:stretch>
        </p:blipFill>
        <p:spPr>
          <a:xfrm>
            <a:off x="9340623" y="1966693"/>
            <a:ext cx="2457450" cy="1857375"/>
          </a:xfrm>
          <a:prstGeom prst="rect">
            <a:avLst/>
          </a:prstGeom>
          <a:ln>
            <a:solidFill>
              <a:schemeClr val="accent1"/>
            </a:solidFill>
          </a:ln>
        </p:spPr>
      </p:pic>
      <p:pic>
        <p:nvPicPr>
          <p:cNvPr id="7" name="Picture 6"/>
          <p:cNvPicPr>
            <a:picLocks noChangeAspect="1"/>
          </p:cNvPicPr>
          <p:nvPr/>
        </p:nvPicPr>
        <p:blipFill>
          <a:blip r:embed="rId4"/>
          <a:stretch>
            <a:fillRect/>
          </a:stretch>
        </p:blipFill>
        <p:spPr>
          <a:xfrm>
            <a:off x="8614162" y="4049337"/>
            <a:ext cx="3183911" cy="2099536"/>
          </a:xfrm>
          <a:prstGeom prst="rect">
            <a:avLst/>
          </a:prstGeom>
          <a:ln>
            <a:solidFill>
              <a:schemeClr val="accent1"/>
            </a:solidFill>
          </a:ln>
        </p:spPr>
      </p:pic>
    </p:spTree>
    <p:extLst>
      <p:ext uri="{BB962C8B-B14F-4D97-AF65-F5344CB8AC3E}">
        <p14:creationId xmlns:p14="http://schemas.microsoft.com/office/powerpoint/2010/main" val="3137410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695933"/>
          </a:xfrm>
        </p:spPr>
        <p:txBody>
          <a:bodyPr/>
          <a:lstStyle/>
          <a:p>
            <a:r>
              <a:rPr lang="en-GB" dirty="0" smtClean="0">
                <a:solidFill>
                  <a:schemeClr val="accent1">
                    <a:lumMod val="50000"/>
                  </a:schemeClr>
                </a:solidFill>
              </a:rPr>
              <a:t>Sexual media-movies</a:t>
            </a:r>
            <a:endParaRPr lang="en-GB" dirty="0">
              <a:solidFill>
                <a:schemeClr val="accent1">
                  <a:lumMod val="50000"/>
                </a:schemeClr>
              </a:solidFill>
            </a:endParaRPr>
          </a:p>
        </p:txBody>
      </p:sp>
      <p:sp>
        <p:nvSpPr>
          <p:cNvPr id="3" name="TextBox 2"/>
          <p:cNvSpPr txBox="1"/>
          <p:nvPr/>
        </p:nvSpPr>
        <p:spPr>
          <a:xfrm>
            <a:off x="1669555" y="1314450"/>
            <a:ext cx="9695130" cy="1200329"/>
          </a:xfrm>
          <a:prstGeom prst="rect">
            <a:avLst/>
          </a:prstGeom>
          <a:noFill/>
        </p:spPr>
        <p:txBody>
          <a:bodyPr wrap="square" rtlCol="0">
            <a:spAutoFit/>
          </a:bodyPr>
          <a:lstStyle/>
          <a:p>
            <a:r>
              <a:rPr lang="en-GB" sz="2400" dirty="0" smtClean="0">
                <a:solidFill>
                  <a:schemeClr val="accent1">
                    <a:lumMod val="50000"/>
                  </a:schemeClr>
                </a:solidFill>
              </a:rPr>
              <a:t>Contrary to popular belief, movies are less significant than TV. Why? However, they still are highly influential…</a:t>
            </a:r>
          </a:p>
          <a:p>
            <a:endParaRPr lang="en-GB" sz="2400" dirty="0">
              <a:solidFill>
                <a:schemeClr val="accent1">
                  <a:lumMod val="50000"/>
                </a:schemeClr>
              </a:solidFill>
            </a:endParaRPr>
          </a:p>
        </p:txBody>
      </p:sp>
      <p:sp>
        <p:nvSpPr>
          <p:cNvPr id="4" name="TextBox 3"/>
          <p:cNvSpPr txBox="1"/>
          <p:nvPr/>
        </p:nvSpPr>
        <p:spPr>
          <a:xfrm>
            <a:off x="513183" y="2323323"/>
            <a:ext cx="5645021" cy="4093428"/>
          </a:xfrm>
          <a:prstGeom prst="rect">
            <a:avLst/>
          </a:prstGeom>
          <a:solidFill>
            <a:schemeClr val="accent4">
              <a:lumMod val="40000"/>
              <a:lumOff val="6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GB" sz="2000" dirty="0" smtClean="0">
                <a:solidFill>
                  <a:schemeClr val="accent1">
                    <a:lumMod val="50000"/>
                  </a:schemeClr>
                </a:solidFill>
              </a:rPr>
              <a:t>Even films rated as PG in this country or R in the US have 7 times more explicit content than the TV.</a:t>
            </a:r>
          </a:p>
          <a:p>
            <a:pPr marL="285750" indent="-285750">
              <a:buFont typeface="Arial" panose="020B0604020202020204" pitchFamily="34" charset="0"/>
              <a:buChar char="•"/>
            </a:pPr>
            <a:r>
              <a:rPr lang="en-GB" sz="2000" dirty="0" smtClean="0">
                <a:solidFill>
                  <a:schemeClr val="accent1">
                    <a:lumMod val="50000"/>
                  </a:schemeClr>
                </a:solidFill>
              </a:rPr>
              <a:t>Greenberg (1994) notes that movies do what TV only suggests….</a:t>
            </a:r>
          </a:p>
          <a:p>
            <a:pPr marL="285750" indent="-285750">
              <a:buFont typeface="Arial" panose="020B0604020202020204" pitchFamily="34" charset="0"/>
              <a:buChar char="•"/>
            </a:pPr>
            <a:r>
              <a:rPr lang="en-GB" sz="2000" dirty="0" smtClean="0">
                <a:solidFill>
                  <a:schemeClr val="accent1">
                    <a:lumMod val="50000"/>
                  </a:schemeClr>
                </a:solidFill>
              </a:rPr>
              <a:t>From 1970-1989 there was a `sexploitation` in teenage films.</a:t>
            </a:r>
          </a:p>
          <a:p>
            <a:pPr marL="285750" indent="-285750">
              <a:buFont typeface="Arial" panose="020B0604020202020204" pitchFamily="34" charset="0"/>
              <a:buChar char="•"/>
            </a:pPr>
            <a:r>
              <a:rPr lang="en-GB" sz="2000" dirty="0" smtClean="0">
                <a:solidFill>
                  <a:schemeClr val="accent1">
                    <a:lumMod val="50000"/>
                  </a:schemeClr>
                </a:solidFill>
              </a:rPr>
              <a:t>e.g. Porky`s, going all the way, endless love…. </a:t>
            </a:r>
          </a:p>
          <a:p>
            <a:pPr marL="285750" indent="-285750">
              <a:buFont typeface="Arial" panose="020B0604020202020204" pitchFamily="34" charset="0"/>
              <a:buChar char="•"/>
            </a:pPr>
            <a:r>
              <a:rPr lang="en-GB" sz="2000" dirty="0" smtClean="0">
                <a:solidFill>
                  <a:schemeClr val="accent1">
                    <a:lumMod val="50000"/>
                  </a:schemeClr>
                </a:solidFill>
              </a:rPr>
              <a:t>And from 1999 American Pie has taken on from where they left off, specifically to cater for the first generation who were almost solely taught by MTV to act as sex objects for each other (</a:t>
            </a:r>
            <a:r>
              <a:rPr lang="en-GB" sz="2000" dirty="0" err="1" smtClean="0">
                <a:solidFill>
                  <a:schemeClr val="accent1">
                    <a:lumMod val="50000"/>
                  </a:schemeClr>
                </a:solidFill>
              </a:rPr>
              <a:t>Glieberman</a:t>
            </a:r>
            <a:r>
              <a:rPr lang="en-GB" sz="2000" dirty="0" smtClean="0">
                <a:solidFill>
                  <a:schemeClr val="accent1">
                    <a:lumMod val="50000"/>
                  </a:schemeClr>
                </a:solidFill>
              </a:rPr>
              <a:t>, 1999).</a:t>
            </a:r>
            <a:endParaRPr lang="en-GB" sz="2000"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10191944" y="1663667"/>
            <a:ext cx="1847850" cy="2466975"/>
          </a:xfrm>
          <a:prstGeom prst="rect">
            <a:avLst/>
          </a:prstGeom>
          <a:ln>
            <a:solidFill>
              <a:schemeClr val="accent1"/>
            </a:solidFill>
          </a:ln>
        </p:spPr>
      </p:pic>
      <p:pic>
        <p:nvPicPr>
          <p:cNvPr id="6" name="Picture 5"/>
          <p:cNvPicPr>
            <a:picLocks noChangeAspect="1"/>
          </p:cNvPicPr>
          <p:nvPr/>
        </p:nvPicPr>
        <p:blipFill>
          <a:blip r:embed="rId3"/>
          <a:stretch>
            <a:fillRect/>
          </a:stretch>
        </p:blipFill>
        <p:spPr>
          <a:xfrm>
            <a:off x="8276252" y="2129559"/>
            <a:ext cx="1743075" cy="2628900"/>
          </a:xfrm>
          <a:prstGeom prst="rect">
            <a:avLst/>
          </a:prstGeom>
          <a:ln>
            <a:solidFill>
              <a:schemeClr val="accent1"/>
            </a:solidFill>
          </a:ln>
        </p:spPr>
      </p:pic>
      <p:pic>
        <p:nvPicPr>
          <p:cNvPr id="7" name="Picture 6"/>
          <p:cNvPicPr>
            <a:picLocks noChangeAspect="1"/>
          </p:cNvPicPr>
          <p:nvPr/>
        </p:nvPicPr>
        <p:blipFill>
          <a:blip r:embed="rId4"/>
          <a:stretch>
            <a:fillRect/>
          </a:stretch>
        </p:blipFill>
        <p:spPr>
          <a:xfrm>
            <a:off x="6370280" y="3557489"/>
            <a:ext cx="1733355" cy="2558193"/>
          </a:xfrm>
          <a:prstGeom prst="rect">
            <a:avLst/>
          </a:prstGeom>
          <a:ln>
            <a:solidFill>
              <a:schemeClr val="accent1"/>
            </a:solidFill>
          </a:ln>
        </p:spPr>
      </p:pic>
    </p:spTree>
    <p:extLst>
      <p:ext uri="{BB962C8B-B14F-4D97-AF65-F5344CB8AC3E}">
        <p14:creationId xmlns:p14="http://schemas.microsoft.com/office/powerpoint/2010/main" val="19652576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051663"/>
          </a:xfrm>
        </p:spPr>
        <p:txBody>
          <a:bodyPr/>
          <a:lstStyle/>
          <a:p>
            <a:r>
              <a:rPr lang="en-GB" dirty="0" smtClean="0">
                <a:solidFill>
                  <a:schemeClr val="accent1">
                    <a:lumMod val="50000"/>
                  </a:schemeClr>
                </a:solidFill>
              </a:rPr>
              <a:t>Sexual media-movies </a:t>
            </a:r>
            <a:endParaRPr lang="en-GB" dirty="0">
              <a:solidFill>
                <a:schemeClr val="accent1">
                  <a:lumMod val="50000"/>
                </a:schemeClr>
              </a:solidFill>
            </a:endParaRPr>
          </a:p>
        </p:txBody>
      </p:sp>
      <p:sp>
        <p:nvSpPr>
          <p:cNvPr id="3" name="TextBox 2"/>
          <p:cNvSpPr txBox="1"/>
          <p:nvPr/>
        </p:nvSpPr>
        <p:spPr>
          <a:xfrm>
            <a:off x="1810139" y="1670180"/>
            <a:ext cx="9199983" cy="1323439"/>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Almost always, sex is seen from the `horny male` perspective, with males being over represented and females under represented.</a:t>
            </a:r>
          </a:p>
          <a:p>
            <a:r>
              <a:rPr lang="en-GB" sz="2000" dirty="0" smtClean="0">
                <a:solidFill>
                  <a:schemeClr val="accent1">
                    <a:lumMod val="50000"/>
                  </a:schemeClr>
                </a:solidFill>
              </a:rPr>
              <a:t>The depiction of explicit sexual content has definitely increased (</a:t>
            </a:r>
            <a:r>
              <a:rPr lang="en-GB" sz="2000" dirty="0" err="1" smtClean="0">
                <a:solidFill>
                  <a:schemeClr val="accent1">
                    <a:lumMod val="50000"/>
                  </a:schemeClr>
                </a:solidFill>
              </a:rPr>
              <a:t>Bleakley</a:t>
            </a:r>
            <a:r>
              <a:rPr lang="en-GB" sz="2000" dirty="0" smtClean="0">
                <a:solidFill>
                  <a:schemeClr val="accent1">
                    <a:lumMod val="50000"/>
                  </a:schemeClr>
                </a:solidFill>
              </a:rPr>
              <a:t> et al., 2012).</a:t>
            </a:r>
          </a:p>
          <a:p>
            <a:endParaRPr lang="en-GB" sz="2000" dirty="0">
              <a:solidFill>
                <a:schemeClr val="accent1">
                  <a:lumMod val="50000"/>
                </a:schemeClr>
              </a:solidFill>
            </a:endParaRPr>
          </a:p>
        </p:txBody>
      </p:sp>
      <p:sp>
        <p:nvSpPr>
          <p:cNvPr id="4" name="TextBox 3"/>
          <p:cNvSpPr txBox="1"/>
          <p:nvPr/>
        </p:nvSpPr>
        <p:spPr>
          <a:xfrm>
            <a:off x="205274" y="3163077"/>
            <a:ext cx="5728996" cy="1323439"/>
          </a:xfrm>
          <a:prstGeom prst="rect">
            <a:avLst/>
          </a:prstGeom>
          <a:solidFill>
            <a:schemeClr val="accent2">
              <a:lumMod val="60000"/>
              <a:lumOff val="40000"/>
            </a:schemeClr>
          </a:solidFill>
          <a:ln>
            <a:solidFill>
              <a:schemeClr val="accent1"/>
            </a:solidFill>
          </a:ln>
        </p:spPr>
        <p:txBody>
          <a:bodyPr wrap="square" rtlCol="0">
            <a:spAutoFit/>
          </a:bodyPr>
          <a:lstStyle/>
          <a:p>
            <a:r>
              <a:rPr lang="en-GB" sz="2000" dirty="0" smtClean="0">
                <a:solidFill>
                  <a:schemeClr val="accent1">
                    <a:lumMod val="50000"/>
                  </a:schemeClr>
                </a:solidFill>
              </a:rPr>
              <a:t>One study of 122 family films between 2006-09 found 1 in every 4 female characters was depicted in tight, sexy or alluring attire compared to only 4% of males (Smith &amp; </a:t>
            </a:r>
            <a:r>
              <a:rPr lang="en-GB" sz="2000" dirty="0" err="1" smtClean="0">
                <a:solidFill>
                  <a:schemeClr val="accent1">
                    <a:lumMod val="50000"/>
                  </a:schemeClr>
                </a:solidFill>
              </a:rPr>
              <a:t>Choueti</a:t>
            </a:r>
            <a:r>
              <a:rPr lang="en-GB" sz="2000" dirty="0" smtClean="0">
                <a:solidFill>
                  <a:schemeClr val="accent1">
                    <a:lumMod val="50000"/>
                  </a:schemeClr>
                </a:solidFill>
              </a:rPr>
              <a:t>, 2010).</a:t>
            </a:r>
            <a:endParaRPr lang="en-GB" sz="2000" dirty="0">
              <a:solidFill>
                <a:schemeClr val="accent1">
                  <a:lumMod val="50000"/>
                </a:schemeClr>
              </a:solidFill>
            </a:endParaRPr>
          </a:p>
        </p:txBody>
      </p:sp>
      <p:sp>
        <p:nvSpPr>
          <p:cNvPr id="5" name="TextBox 4"/>
          <p:cNvSpPr txBox="1"/>
          <p:nvPr/>
        </p:nvSpPr>
        <p:spPr>
          <a:xfrm>
            <a:off x="8136294" y="3163077"/>
            <a:ext cx="3666931" cy="2246769"/>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However, there have been a few films that have attempted to represent the responsible side of sexuality, e.g. Juno, Thirteen and Easy A.</a:t>
            </a:r>
          </a:p>
          <a:p>
            <a:r>
              <a:rPr lang="en-GB" sz="2000" dirty="0" smtClean="0">
                <a:solidFill>
                  <a:schemeClr val="accent1">
                    <a:lumMod val="50000"/>
                  </a:schemeClr>
                </a:solidFill>
              </a:rPr>
              <a:t>But they have been met with mixed success. </a:t>
            </a:r>
            <a:endParaRPr lang="en-GB" sz="2000" dirty="0">
              <a:solidFill>
                <a:schemeClr val="accent1">
                  <a:lumMod val="50000"/>
                </a:schemeClr>
              </a:solidFill>
            </a:endParaRPr>
          </a:p>
        </p:txBody>
      </p:sp>
      <p:pic>
        <p:nvPicPr>
          <p:cNvPr id="6" name="Picture 5"/>
          <p:cNvPicPr>
            <a:picLocks noChangeAspect="1"/>
          </p:cNvPicPr>
          <p:nvPr/>
        </p:nvPicPr>
        <p:blipFill>
          <a:blip r:embed="rId2"/>
          <a:stretch>
            <a:fillRect/>
          </a:stretch>
        </p:blipFill>
        <p:spPr>
          <a:xfrm>
            <a:off x="3467295" y="4816807"/>
            <a:ext cx="2466975" cy="1847850"/>
          </a:xfrm>
          <a:prstGeom prst="rect">
            <a:avLst/>
          </a:prstGeom>
          <a:ln>
            <a:solidFill>
              <a:schemeClr val="accent1"/>
            </a:solidFill>
          </a:ln>
        </p:spPr>
      </p:pic>
      <p:pic>
        <p:nvPicPr>
          <p:cNvPr id="7" name="Picture 6"/>
          <p:cNvPicPr>
            <a:picLocks noChangeAspect="1"/>
          </p:cNvPicPr>
          <p:nvPr/>
        </p:nvPicPr>
        <p:blipFill>
          <a:blip r:embed="rId3"/>
          <a:stretch>
            <a:fillRect/>
          </a:stretch>
        </p:blipFill>
        <p:spPr>
          <a:xfrm>
            <a:off x="6096000" y="4045282"/>
            <a:ext cx="1743075" cy="2619375"/>
          </a:xfrm>
          <a:prstGeom prst="rect">
            <a:avLst/>
          </a:prstGeom>
          <a:ln>
            <a:solidFill>
              <a:schemeClr val="accent1"/>
            </a:solidFill>
          </a:ln>
        </p:spPr>
      </p:pic>
    </p:spTree>
    <p:extLst>
      <p:ext uri="{BB962C8B-B14F-4D97-AF65-F5344CB8AC3E}">
        <p14:creationId xmlns:p14="http://schemas.microsoft.com/office/powerpoint/2010/main" val="42194605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534008"/>
          </a:xfrm>
        </p:spPr>
        <p:txBody>
          <a:bodyPr>
            <a:normAutofit fontScale="90000"/>
          </a:bodyPr>
          <a:lstStyle/>
          <a:p>
            <a:r>
              <a:rPr lang="en-GB" dirty="0" smtClean="0">
                <a:solidFill>
                  <a:schemeClr val="accent1">
                    <a:lumMod val="50000"/>
                  </a:schemeClr>
                </a:solidFill>
              </a:rPr>
              <a:t>Sexual media- advertisements </a:t>
            </a:r>
            <a:endParaRPr lang="en-GB" dirty="0">
              <a:solidFill>
                <a:schemeClr val="accent1">
                  <a:lumMod val="50000"/>
                </a:schemeClr>
              </a:solidFill>
            </a:endParaRPr>
          </a:p>
        </p:txBody>
      </p:sp>
      <p:sp>
        <p:nvSpPr>
          <p:cNvPr id="3" name="TextBox 2"/>
          <p:cNvSpPr txBox="1"/>
          <p:nvPr/>
        </p:nvSpPr>
        <p:spPr>
          <a:xfrm>
            <a:off x="1407367" y="1343608"/>
            <a:ext cx="9377265" cy="1938992"/>
          </a:xfrm>
          <a:prstGeom prst="rect">
            <a:avLst/>
          </a:prstGeom>
          <a:solidFill>
            <a:schemeClr val="accent1">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smtClean="0">
                <a:solidFill>
                  <a:schemeClr val="accent1">
                    <a:lumMod val="50000"/>
                  </a:schemeClr>
                </a:solidFill>
              </a:rPr>
              <a:t>Print media and advertising appears to reflect the same as television and film. However, there has been a definite shift from the naïve and innocent romance to a clinical sexual function.</a:t>
            </a:r>
          </a:p>
          <a:p>
            <a:pPr marL="342900" indent="-342900">
              <a:buFont typeface="Arial" panose="020B0604020202020204" pitchFamily="34" charset="0"/>
              <a:buChar char="•"/>
            </a:pPr>
            <a:r>
              <a:rPr lang="en-GB" sz="2000" dirty="0" smtClean="0">
                <a:solidFill>
                  <a:schemeClr val="accent1">
                    <a:lumMod val="50000"/>
                  </a:schemeClr>
                </a:solidFill>
              </a:rPr>
              <a:t>Content analysis of men's magazines found that they concentrate on nudity and male sexual pleasure (Coy &amp; Horvath, 2011) and in female magazines the focus is on being attractive, hot and sexy…</a:t>
            </a:r>
            <a:endParaRPr lang="en-GB" sz="2000" dirty="0">
              <a:solidFill>
                <a:schemeClr val="accent1">
                  <a:lumMod val="50000"/>
                </a:schemeClr>
              </a:solidFill>
            </a:endParaRPr>
          </a:p>
        </p:txBody>
      </p:sp>
      <p:sp>
        <p:nvSpPr>
          <p:cNvPr id="5" name="TextBox 4"/>
          <p:cNvSpPr txBox="1"/>
          <p:nvPr/>
        </p:nvSpPr>
        <p:spPr>
          <a:xfrm>
            <a:off x="1035698" y="3704253"/>
            <a:ext cx="3685591" cy="1938992"/>
          </a:xfrm>
          <a:prstGeom prst="rect">
            <a:avLst/>
          </a:prstGeom>
          <a:solidFill>
            <a:schemeClr val="accent2">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BOTH male and female magazines focus on `having great sex`</a:t>
            </a:r>
          </a:p>
          <a:p>
            <a:r>
              <a:rPr lang="en-GB" sz="2000" dirty="0" smtClean="0">
                <a:solidFill>
                  <a:schemeClr val="accent1">
                    <a:lumMod val="50000"/>
                  </a:schemeClr>
                </a:solidFill>
              </a:rPr>
              <a:t>In contrast, STI`s are portrayed as repulsive, YET casual sex for pleasure is considered perfectly acceptable… (Clarke, 2010).</a:t>
            </a:r>
            <a:endParaRPr lang="en-GB" sz="2000" dirty="0">
              <a:solidFill>
                <a:schemeClr val="accent1">
                  <a:lumMod val="50000"/>
                </a:schemeClr>
              </a:solidFill>
            </a:endParaRPr>
          </a:p>
        </p:txBody>
      </p:sp>
      <p:sp>
        <p:nvSpPr>
          <p:cNvPr id="6" name="TextBox 5"/>
          <p:cNvSpPr txBox="1"/>
          <p:nvPr/>
        </p:nvSpPr>
        <p:spPr>
          <a:xfrm>
            <a:off x="5295122" y="3545632"/>
            <a:ext cx="3153747" cy="1938992"/>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Teen magazines are on the decline and currently `Seventeen` is the only one studied via content analysis (</a:t>
            </a:r>
            <a:r>
              <a:rPr lang="en-GB" sz="2000" dirty="0" err="1" smtClean="0">
                <a:solidFill>
                  <a:schemeClr val="accent1">
                    <a:lumMod val="50000"/>
                  </a:schemeClr>
                </a:solidFill>
              </a:rPr>
              <a:t>Zurbriggen</a:t>
            </a:r>
            <a:r>
              <a:rPr lang="en-GB" sz="2000" dirty="0" smtClean="0">
                <a:solidFill>
                  <a:schemeClr val="accent1">
                    <a:lumMod val="50000"/>
                  </a:schemeClr>
                </a:solidFill>
              </a:rPr>
              <a:t> et al., 2010) in the last decade.</a:t>
            </a:r>
            <a:endParaRPr lang="en-GB" sz="2000" dirty="0">
              <a:solidFill>
                <a:schemeClr val="accent1">
                  <a:lumMod val="50000"/>
                </a:schemeClr>
              </a:solidFill>
            </a:endParaRPr>
          </a:p>
        </p:txBody>
      </p:sp>
      <p:sp>
        <p:nvSpPr>
          <p:cNvPr id="7" name="TextBox 6"/>
          <p:cNvSpPr txBox="1"/>
          <p:nvPr/>
        </p:nvSpPr>
        <p:spPr>
          <a:xfrm>
            <a:off x="9022702" y="3704253"/>
            <a:ext cx="2099388" cy="1938992"/>
          </a:xfrm>
          <a:prstGeom prst="rect">
            <a:avLst/>
          </a:prstGeom>
          <a:solidFill>
            <a:schemeClr val="accent1">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Double messages: you need to be cute and innocent, but sexually experienced too… </a:t>
            </a:r>
            <a:endParaRPr lang="en-GB" sz="2000" dirty="0">
              <a:solidFill>
                <a:schemeClr val="accent1">
                  <a:lumMod val="50000"/>
                </a:schemeClr>
              </a:solidFill>
            </a:endParaRPr>
          </a:p>
        </p:txBody>
      </p:sp>
    </p:spTree>
    <p:extLst>
      <p:ext uri="{BB962C8B-B14F-4D97-AF65-F5344CB8AC3E}">
        <p14:creationId xmlns:p14="http://schemas.microsoft.com/office/powerpoint/2010/main" val="1803960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669107"/>
          </a:xfrm>
        </p:spPr>
        <p:txBody>
          <a:bodyPr/>
          <a:lstStyle/>
          <a:p>
            <a:r>
              <a:rPr lang="en-GB" dirty="0" smtClean="0">
                <a:solidFill>
                  <a:schemeClr val="accent1">
                    <a:lumMod val="50000"/>
                  </a:schemeClr>
                </a:solidFill>
              </a:rPr>
              <a:t>Sexual media- music </a:t>
            </a:r>
            <a:endParaRPr lang="en-GB" dirty="0">
              <a:solidFill>
                <a:schemeClr val="accent1">
                  <a:lumMod val="50000"/>
                </a:schemeClr>
              </a:solidFill>
            </a:endParaRPr>
          </a:p>
        </p:txBody>
      </p:sp>
      <p:sp>
        <p:nvSpPr>
          <p:cNvPr id="3" name="TextBox 2"/>
          <p:cNvSpPr txBox="1"/>
          <p:nvPr/>
        </p:nvSpPr>
        <p:spPr>
          <a:xfrm>
            <a:off x="913775" y="1287624"/>
            <a:ext cx="3928188" cy="2554545"/>
          </a:xfrm>
          <a:prstGeom prst="rect">
            <a:avLst/>
          </a:prstGeom>
          <a:solidFill>
            <a:schemeClr val="accent5">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Over the last 50 years music has become more provocative (Hall et al., 2001).</a:t>
            </a:r>
          </a:p>
          <a:p>
            <a:r>
              <a:rPr lang="en-GB" sz="2000" dirty="0" smtClean="0">
                <a:solidFill>
                  <a:schemeClr val="accent1">
                    <a:lumMod val="50000"/>
                  </a:schemeClr>
                </a:solidFill>
              </a:rPr>
              <a:t>It is an important badge of identity for adolescents. Whilst TV still dominates for 15-18yr olds, by the age of 18 music is most important (Roberts &amp; Christenson, 2012). </a:t>
            </a:r>
            <a:endParaRPr lang="en-GB" sz="2000" dirty="0">
              <a:solidFill>
                <a:schemeClr val="accent1">
                  <a:lumMod val="50000"/>
                </a:schemeClr>
              </a:solidFill>
            </a:endParaRPr>
          </a:p>
        </p:txBody>
      </p:sp>
      <p:sp>
        <p:nvSpPr>
          <p:cNvPr id="4" name="TextBox 3"/>
          <p:cNvSpPr txBox="1"/>
          <p:nvPr/>
        </p:nvSpPr>
        <p:spPr>
          <a:xfrm>
            <a:off x="5402424" y="1287624"/>
            <a:ext cx="5875802" cy="2554545"/>
          </a:xfrm>
          <a:prstGeom prst="rect">
            <a:avLst/>
          </a:prstGeom>
          <a:solidFill>
            <a:schemeClr val="accent5">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CA of 279 most popular songs of 2005:</a:t>
            </a:r>
          </a:p>
          <a:p>
            <a:r>
              <a:rPr lang="en-GB" sz="2000" dirty="0" smtClean="0">
                <a:solidFill>
                  <a:schemeClr val="accent1">
                    <a:lumMod val="50000"/>
                  </a:schemeClr>
                </a:solidFill>
              </a:rPr>
              <a:t>RAP had most degrading lyrics compared to Country and R&amp;B which had 45% and 28% non degrading music respectively.</a:t>
            </a:r>
          </a:p>
          <a:p>
            <a:r>
              <a:rPr lang="en-GB" sz="2000" dirty="0" smtClean="0">
                <a:solidFill>
                  <a:schemeClr val="accent1">
                    <a:lumMod val="50000"/>
                  </a:schemeClr>
                </a:solidFill>
              </a:rPr>
              <a:t>Hall et al., (2011) of the top 174 songs of 2009, 92% had differing sexual messages, with an average of 11 references in each song (Hobbs &amp; Gallup, 2011).</a:t>
            </a:r>
          </a:p>
          <a:p>
            <a:r>
              <a:rPr lang="en-GB" sz="2000" dirty="0" smtClean="0">
                <a:solidFill>
                  <a:schemeClr val="accent1">
                    <a:lumMod val="50000"/>
                  </a:schemeClr>
                </a:solidFill>
              </a:rPr>
              <a:t>Incidentally, Opera  had the same…</a:t>
            </a:r>
            <a:endParaRPr lang="en-GB" sz="2000" dirty="0">
              <a:solidFill>
                <a:schemeClr val="accent1">
                  <a:lumMod val="50000"/>
                </a:schemeClr>
              </a:solidFill>
            </a:endParaRPr>
          </a:p>
        </p:txBody>
      </p:sp>
      <p:sp>
        <p:nvSpPr>
          <p:cNvPr id="5" name="TextBox 4"/>
          <p:cNvSpPr txBox="1"/>
          <p:nvPr/>
        </p:nvSpPr>
        <p:spPr>
          <a:xfrm>
            <a:off x="5631336" y="4511276"/>
            <a:ext cx="5417977" cy="1323439"/>
          </a:xfrm>
          <a:prstGeom prst="rect">
            <a:avLst/>
          </a:prstGeom>
          <a:noFill/>
        </p:spPr>
        <p:txBody>
          <a:bodyPr wrap="square" rtlCol="0">
            <a:spAutoFit/>
          </a:bodyPr>
          <a:lstStyle/>
          <a:p>
            <a:pPr algn="ctr"/>
            <a:r>
              <a:rPr lang="en-GB" sz="2000" dirty="0" smtClean="0">
                <a:solidFill>
                  <a:schemeClr val="accent1">
                    <a:lumMod val="50000"/>
                  </a:schemeClr>
                </a:solidFill>
              </a:rPr>
              <a:t>One reassuring point…</a:t>
            </a:r>
          </a:p>
          <a:p>
            <a:pPr algn="ctr"/>
            <a:r>
              <a:rPr lang="en-GB" sz="2000" dirty="0" smtClean="0">
                <a:solidFill>
                  <a:schemeClr val="accent1">
                    <a:lumMod val="50000"/>
                  </a:schemeClr>
                </a:solidFill>
              </a:rPr>
              <a:t>Roberts &amp; Christenson (2012) found that most young people do not know the lyrics, they just like the beat…</a:t>
            </a:r>
            <a:endParaRPr lang="en-GB" sz="2000" dirty="0">
              <a:solidFill>
                <a:schemeClr val="accent1">
                  <a:lumMod val="50000"/>
                </a:schemeClr>
              </a:solidFill>
            </a:endParaRPr>
          </a:p>
        </p:txBody>
      </p:sp>
      <p:pic>
        <p:nvPicPr>
          <p:cNvPr id="6" name="Picture 5"/>
          <p:cNvPicPr>
            <a:picLocks noChangeAspect="1"/>
          </p:cNvPicPr>
          <p:nvPr/>
        </p:nvPicPr>
        <p:blipFill>
          <a:blip r:embed="rId2"/>
          <a:stretch>
            <a:fillRect/>
          </a:stretch>
        </p:blipFill>
        <p:spPr>
          <a:xfrm>
            <a:off x="1190525" y="4259350"/>
            <a:ext cx="3374688" cy="2169442"/>
          </a:xfrm>
          <a:prstGeom prst="rect">
            <a:avLst/>
          </a:prstGeom>
          <a:ln>
            <a:solidFill>
              <a:schemeClr val="accent1"/>
            </a:solidFill>
          </a:ln>
        </p:spPr>
      </p:pic>
    </p:spTree>
    <p:extLst>
      <p:ext uri="{BB962C8B-B14F-4D97-AF65-F5344CB8AC3E}">
        <p14:creationId xmlns:p14="http://schemas.microsoft.com/office/powerpoint/2010/main" val="10312205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57790" y="877077"/>
            <a:ext cx="10516225" cy="1938992"/>
          </a:xfrm>
          <a:prstGeom prst="rect">
            <a:avLst/>
          </a:prstGeom>
          <a:solidFill>
            <a:schemeClr val="accent3">
              <a:lumMod val="20000"/>
              <a:lumOff val="80000"/>
            </a:schemeClr>
          </a:solidFill>
          <a:ln>
            <a:solidFill>
              <a:schemeClr val="accent1"/>
            </a:solidFill>
          </a:ln>
        </p:spPr>
        <p:txBody>
          <a:bodyPr wrap="square" rtlCol="0">
            <a:spAutoFit/>
          </a:bodyPr>
          <a:lstStyle/>
          <a:p>
            <a:pPr marL="342900" indent="-342900">
              <a:buFont typeface="Arial" panose="020B0604020202020204" pitchFamily="34" charset="0"/>
              <a:buChar char="•"/>
            </a:pPr>
            <a:r>
              <a:rPr lang="en-GB" sz="2000" dirty="0" smtClean="0">
                <a:solidFill>
                  <a:schemeClr val="accent1">
                    <a:lumMod val="50000"/>
                  </a:schemeClr>
                </a:solidFill>
              </a:rPr>
              <a:t>Behaviourally, music has impact, but less than other visual material.</a:t>
            </a:r>
          </a:p>
          <a:p>
            <a:pPr marL="342900" indent="-342900">
              <a:buFont typeface="Arial" panose="020B0604020202020204" pitchFamily="34" charset="0"/>
              <a:buChar char="•"/>
            </a:pPr>
            <a:r>
              <a:rPr lang="en-GB" sz="2000" dirty="0" smtClean="0">
                <a:solidFill>
                  <a:schemeClr val="accent1">
                    <a:lumMod val="50000"/>
                  </a:schemeClr>
                </a:solidFill>
              </a:rPr>
              <a:t>In one experiment, students were exposed to 4 sexually charged or 4 non sexually charged songs before being asked to rate personal ad`s online</a:t>
            </a:r>
          </a:p>
          <a:p>
            <a:pPr marL="342900" indent="-342900">
              <a:buFont typeface="Arial" panose="020B0604020202020204" pitchFamily="34" charset="0"/>
              <a:buChar char="•"/>
            </a:pPr>
            <a:r>
              <a:rPr lang="en-GB" sz="2000" dirty="0" smtClean="0">
                <a:solidFill>
                  <a:schemeClr val="accent1">
                    <a:lumMod val="50000"/>
                  </a:schemeClr>
                </a:solidFill>
              </a:rPr>
              <a:t>Those exposed to the sexually charged music placed a far higher emphasis on sex appeal (</a:t>
            </a:r>
            <a:r>
              <a:rPr lang="en-GB" sz="2000" dirty="0" err="1" smtClean="0">
                <a:solidFill>
                  <a:schemeClr val="accent1">
                    <a:lumMod val="50000"/>
                  </a:schemeClr>
                </a:solidFill>
              </a:rPr>
              <a:t>Carpentier</a:t>
            </a:r>
            <a:r>
              <a:rPr lang="en-GB" sz="2000" dirty="0" smtClean="0">
                <a:solidFill>
                  <a:schemeClr val="accent1">
                    <a:lumMod val="50000"/>
                  </a:schemeClr>
                </a:solidFill>
              </a:rPr>
              <a:t> et al., 2007). However, the research was correlational…</a:t>
            </a:r>
          </a:p>
          <a:p>
            <a:pPr marL="342900" indent="-342900">
              <a:buFont typeface="Arial" panose="020B0604020202020204" pitchFamily="34" charset="0"/>
              <a:buChar char="•"/>
            </a:pPr>
            <a:endParaRPr lang="en-GB" sz="2000" dirty="0">
              <a:solidFill>
                <a:schemeClr val="accent1">
                  <a:lumMod val="50000"/>
                </a:schemeClr>
              </a:solidFill>
            </a:endParaRPr>
          </a:p>
        </p:txBody>
      </p:sp>
      <p:sp>
        <p:nvSpPr>
          <p:cNvPr id="4" name="TextBox 3"/>
          <p:cNvSpPr txBox="1"/>
          <p:nvPr/>
        </p:nvSpPr>
        <p:spPr>
          <a:xfrm>
            <a:off x="1800494" y="3125554"/>
            <a:ext cx="8630816" cy="1015663"/>
          </a:xfrm>
          <a:prstGeom prst="rect">
            <a:avLst/>
          </a:prstGeom>
          <a:solidFill>
            <a:schemeClr val="accent3">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Longitudinal studies- in a national telephone survey of 1,500 teens aged 12-17 at 1 year then 3 year follow up, exposure to sexually explicit music was found to relate to earlier sex or more advanced sexual knowledge (Martino et al., 2006).</a:t>
            </a:r>
            <a:endParaRPr lang="en-GB" sz="2000" dirty="0">
              <a:solidFill>
                <a:schemeClr val="accent1">
                  <a:lumMod val="50000"/>
                </a:schemeClr>
              </a:solidFill>
            </a:endParaRPr>
          </a:p>
        </p:txBody>
      </p:sp>
      <p:sp>
        <p:nvSpPr>
          <p:cNvPr id="5" name="TextBox 4"/>
          <p:cNvSpPr txBox="1"/>
          <p:nvPr/>
        </p:nvSpPr>
        <p:spPr>
          <a:xfrm>
            <a:off x="1138334" y="4450702"/>
            <a:ext cx="7483151" cy="1631216"/>
          </a:xfrm>
          <a:prstGeom prst="rect">
            <a:avLst/>
          </a:prstGeom>
          <a:solidFill>
            <a:schemeClr val="accent3">
              <a:lumMod val="60000"/>
              <a:lumOff val="40000"/>
            </a:schemeClr>
          </a:solidFill>
          <a:ln>
            <a:solidFill>
              <a:schemeClr val="accent1"/>
            </a:solidFill>
          </a:ln>
        </p:spPr>
        <p:txBody>
          <a:bodyPr wrap="square" rtlCol="0">
            <a:spAutoFit/>
          </a:bodyPr>
          <a:lstStyle/>
          <a:p>
            <a:r>
              <a:rPr lang="en-GB" sz="2000" dirty="0" smtClean="0">
                <a:solidFill>
                  <a:schemeClr val="accent1">
                    <a:lumMod val="50000"/>
                  </a:schemeClr>
                </a:solidFill>
              </a:rPr>
              <a:t>MUSIC VIDEO:</a:t>
            </a:r>
          </a:p>
          <a:p>
            <a:r>
              <a:rPr lang="en-GB" sz="2000" dirty="0" smtClean="0">
                <a:solidFill>
                  <a:schemeClr val="accent1">
                    <a:lumMod val="50000"/>
                  </a:schemeClr>
                </a:solidFill>
              </a:rPr>
              <a:t>Obviously much greater potential than music alone</a:t>
            </a:r>
          </a:p>
          <a:p>
            <a:r>
              <a:rPr lang="en-GB" sz="2000" dirty="0" smtClean="0">
                <a:solidFill>
                  <a:schemeClr val="accent1">
                    <a:lumMod val="50000"/>
                  </a:schemeClr>
                </a:solidFill>
              </a:rPr>
              <a:t>MTV turned 30 in 2011 and over the years has </a:t>
            </a:r>
            <a:r>
              <a:rPr lang="en-GB" sz="2000" dirty="0">
                <a:solidFill>
                  <a:schemeClr val="accent1">
                    <a:lumMod val="50000"/>
                  </a:schemeClr>
                </a:solidFill>
              </a:rPr>
              <a:t>m</a:t>
            </a:r>
            <a:r>
              <a:rPr lang="en-GB" sz="2000" dirty="0" smtClean="0">
                <a:solidFill>
                  <a:schemeClr val="accent1">
                    <a:lumMod val="50000"/>
                  </a:schemeClr>
                </a:solidFill>
              </a:rPr>
              <a:t>orphed into mainstream TV channels and shared via YouTube, </a:t>
            </a:r>
            <a:r>
              <a:rPr lang="en-GB" sz="2000" dirty="0" err="1" smtClean="0">
                <a:solidFill>
                  <a:schemeClr val="accent1">
                    <a:lumMod val="50000"/>
                  </a:schemeClr>
                </a:solidFill>
              </a:rPr>
              <a:t>Vevo</a:t>
            </a:r>
            <a:r>
              <a:rPr lang="en-GB" sz="2000" dirty="0" smtClean="0">
                <a:solidFill>
                  <a:schemeClr val="accent1">
                    <a:lumMod val="50000"/>
                  </a:schemeClr>
                </a:solidFill>
              </a:rPr>
              <a:t>, Facebook, our phones and our Tweets.</a:t>
            </a:r>
            <a:endParaRPr lang="en-GB" sz="2000" dirty="0">
              <a:solidFill>
                <a:schemeClr val="accent1">
                  <a:lumMod val="50000"/>
                </a:schemeClr>
              </a:solidFill>
            </a:endParaRPr>
          </a:p>
        </p:txBody>
      </p:sp>
      <p:pic>
        <p:nvPicPr>
          <p:cNvPr id="6" name="Picture 5"/>
          <p:cNvPicPr>
            <a:picLocks noChangeAspect="1"/>
          </p:cNvPicPr>
          <p:nvPr/>
        </p:nvPicPr>
        <p:blipFill>
          <a:blip r:embed="rId2"/>
          <a:stretch>
            <a:fillRect/>
          </a:stretch>
        </p:blipFill>
        <p:spPr>
          <a:xfrm>
            <a:off x="8880118" y="4905570"/>
            <a:ext cx="2847975" cy="1600200"/>
          </a:xfrm>
          <a:prstGeom prst="rect">
            <a:avLst/>
          </a:prstGeom>
          <a:ln>
            <a:solidFill>
              <a:schemeClr val="accent1"/>
            </a:solidFill>
          </a:ln>
        </p:spPr>
      </p:pic>
    </p:spTree>
    <p:extLst>
      <p:ext uri="{BB962C8B-B14F-4D97-AF65-F5344CB8AC3E}">
        <p14:creationId xmlns:p14="http://schemas.microsoft.com/office/powerpoint/2010/main" val="6124224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648308"/>
          </a:xfrm>
        </p:spPr>
        <p:txBody>
          <a:bodyPr>
            <a:normAutofit fontScale="90000"/>
          </a:bodyPr>
          <a:lstStyle/>
          <a:p>
            <a:r>
              <a:rPr lang="en-GB" dirty="0" smtClean="0">
                <a:solidFill>
                  <a:schemeClr val="accent1">
                    <a:lumMod val="50000"/>
                  </a:schemeClr>
                </a:solidFill>
              </a:rPr>
              <a:t>Sexual media-internet </a:t>
            </a:r>
            <a:br>
              <a:rPr lang="en-GB" dirty="0" smtClean="0">
                <a:solidFill>
                  <a:schemeClr val="accent1">
                    <a:lumMod val="50000"/>
                  </a:schemeClr>
                </a:solidFill>
              </a:rPr>
            </a:br>
            <a:r>
              <a:rPr lang="en-GB" dirty="0" smtClean="0">
                <a:solidFill>
                  <a:schemeClr val="accent1">
                    <a:lumMod val="50000"/>
                  </a:schemeClr>
                </a:solidFill>
              </a:rPr>
              <a:t>&amp; new technologies</a:t>
            </a:r>
            <a:endParaRPr lang="en-GB" dirty="0">
              <a:solidFill>
                <a:schemeClr val="accent1">
                  <a:lumMod val="50000"/>
                </a:schemeClr>
              </a:solidFill>
            </a:endParaRPr>
          </a:p>
        </p:txBody>
      </p:sp>
      <p:sp>
        <p:nvSpPr>
          <p:cNvPr id="3" name="TextBox 2"/>
          <p:cNvSpPr txBox="1"/>
          <p:nvPr/>
        </p:nvSpPr>
        <p:spPr>
          <a:xfrm>
            <a:off x="1371600" y="1530220"/>
            <a:ext cx="9906625" cy="1015663"/>
          </a:xfrm>
          <a:prstGeom prst="rect">
            <a:avLst/>
          </a:prstGeom>
          <a:noFill/>
        </p:spPr>
        <p:txBody>
          <a:bodyPr wrap="square" rtlCol="0">
            <a:spAutoFit/>
          </a:bodyPr>
          <a:lstStyle/>
          <a:p>
            <a:pPr algn="ctr"/>
            <a:r>
              <a:rPr lang="en-GB" sz="2000" dirty="0" smtClean="0">
                <a:solidFill>
                  <a:schemeClr val="accent1">
                    <a:lumMod val="50000"/>
                  </a:schemeClr>
                </a:solidFill>
              </a:rPr>
              <a:t>The new technologies allow for greater access to media 24/7 and bring with them a whole host of problems!</a:t>
            </a:r>
          </a:p>
          <a:p>
            <a:pPr algn="ctr"/>
            <a:r>
              <a:rPr lang="en-GB" sz="2000" dirty="0" smtClean="0">
                <a:solidFill>
                  <a:schemeClr val="accent1">
                    <a:lumMod val="50000"/>
                  </a:schemeClr>
                </a:solidFill>
              </a:rPr>
              <a:t>Whilst access to information has increased, it is not accurate. </a:t>
            </a:r>
            <a:endParaRPr lang="en-GB" sz="2000" dirty="0">
              <a:solidFill>
                <a:schemeClr val="accent1">
                  <a:lumMod val="50000"/>
                </a:schemeClr>
              </a:solidFill>
            </a:endParaRPr>
          </a:p>
        </p:txBody>
      </p:sp>
      <p:sp>
        <p:nvSpPr>
          <p:cNvPr id="4" name="TextBox 3"/>
          <p:cNvSpPr txBox="1"/>
          <p:nvPr/>
        </p:nvSpPr>
        <p:spPr>
          <a:xfrm>
            <a:off x="485193" y="3090083"/>
            <a:ext cx="4096139" cy="1938992"/>
          </a:xfrm>
          <a:prstGeom prst="rect">
            <a:avLst/>
          </a:prstGeom>
          <a:solidFill>
            <a:schemeClr val="tx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Mann, (2012) reviewed 177 sexual health websites and found the information was of below average quality and even the most heavy of internet users had difficulty finding information!</a:t>
            </a:r>
            <a:endParaRPr lang="en-GB" sz="2000" dirty="0">
              <a:solidFill>
                <a:schemeClr val="accent1">
                  <a:lumMod val="50000"/>
                </a:schemeClr>
              </a:solidFill>
            </a:endParaRPr>
          </a:p>
        </p:txBody>
      </p:sp>
      <p:sp>
        <p:nvSpPr>
          <p:cNvPr id="5" name="TextBox 4"/>
          <p:cNvSpPr txBox="1"/>
          <p:nvPr/>
        </p:nvSpPr>
        <p:spPr>
          <a:xfrm>
            <a:off x="4851919" y="2780522"/>
            <a:ext cx="6792686" cy="1015663"/>
          </a:xfrm>
          <a:prstGeom prst="rect">
            <a:avLst/>
          </a:prstGeom>
          <a:solidFill>
            <a:schemeClr val="accent6">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And, Boyar et al., (2011) reported that the internet is the leading source of information for teens (40% more than for asking a parent).</a:t>
            </a:r>
            <a:endParaRPr lang="en-GB" sz="2000" dirty="0">
              <a:solidFill>
                <a:schemeClr val="accent1">
                  <a:lumMod val="50000"/>
                </a:schemeClr>
              </a:solidFill>
            </a:endParaRPr>
          </a:p>
        </p:txBody>
      </p:sp>
      <p:pic>
        <p:nvPicPr>
          <p:cNvPr id="6" name="Picture 5"/>
          <p:cNvPicPr>
            <a:picLocks noChangeAspect="1"/>
          </p:cNvPicPr>
          <p:nvPr/>
        </p:nvPicPr>
        <p:blipFill>
          <a:blip r:embed="rId2"/>
          <a:stretch>
            <a:fillRect/>
          </a:stretch>
        </p:blipFill>
        <p:spPr>
          <a:xfrm>
            <a:off x="4851919" y="4059579"/>
            <a:ext cx="2257425" cy="2028825"/>
          </a:xfrm>
          <a:prstGeom prst="rect">
            <a:avLst/>
          </a:prstGeom>
          <a:ln>
            <a:solidFill>
              <a:schemeClr val="accent1"/>
            </a:solidFill>
          </a:ln>
        </p:spPr>
      </p:pic>
    </p:spTree>
    <p:extLst>
      <p:ext uri="{BB962C8B-B14F-4D97-AF65-F5344CB8AC3E}">
        <p14:creationId xmlns:p14="http://schemas.microsoft.com/office/powerpoint/2010/main" val="31251446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407850"/>
          </a:xfrm>
        </p:spPr>
        <p:txBody>
          <a:bodyPr>
            <a:normAutofit fontScale="90000"/>
          </a:bodyPr>
          <a:lstStyle/>
          <a:p>
            <a:r>
              <a:rPr lang="en-GB" dirty="0" smtClean="0">
                <a:solidFill>
                  <a:schemeClr val="accent1">
                    <a:lumMod val="50000"/>
                  </a:schemeClr>
                </a:solidFill>
              </a:rPr>
              <a:t>Sexual media- social networking</a:t>
            </a:r>
            <a:endParaRPr lang="en-GB" dirty="0">
              <a:solidFill>
                <a:schemeClr val="accent1">
                  <a:lumMod val="50000"/>
                </a:schemeClr>
              </a:solidFill>
            </a:endParaRPr>
          </a:p>
        </p:txBody>
      </p:sp>
      <p:sp>
        <p:nvSpPr>
          <p:cNvPr id="3" name="Text Placeholder 2"/>
          <p:cNvSpPr>
            <a:spLocks noGrp="1"/>
          </p:cNvSpPr>
          <p:nvPr>
            <p:ph type="body" idx="1"/>
          </p:nvPr>
        </p:nvSpPr>
        <p:spPr>
          <a:xfrm>
            <a:off x="922479" y="1358696"/>
            <a:ext cx="4873474" cy="679994"/>
          </a:xfrm>
        </p:spPr>
        <p:txBody>
          <a:bodyPr/>
          <a:lstStyle/>
          <a:p>
            <a:r>
              <a:rPr lang="en-GB" dirty="0" smtClean="0">
                <a:solidFill>
                  <a:schemeClr val="accent1">
                    <a:lumMod val="50000"/>
                  </a:schemeClr>
                </a:solidFill>
              </a:rPr>
              <a:t>Social </a:t>
            </a:r>
            <a:r>
              <a:rPr lang="en-GB" dirty="0">
                <a:solidFill>
                  <a:schemeClr val="accent1">
                    <a:lumMod val="50000"/>
                  </a:schemeClr>
                </a:solidFill>
              </a:rPr>
              <a:t>n</a:t>
            </a:r>
            <a:r>
              <a:rPr lang="en-GB" dirty="0" smtClean="0">
                <a:solidFill>
                  <a:schemeClr val="accent1">
                    <a:lumMod val="50000"/>
                  </a:schemeClr>
                </a:solidFill>
              </a:rPr>
              <a:t>etworking</a:t>
            </a:r>
            <a:endParaRPr lang="en-GB" dirty="0">
              <a:solidFill>
                <a:schemeClr val="accent1">
                  <a:lumMod val="50000"/>
                </a:schemeClr>
              </a:solidFill>
            </a:endParaRPr>
          </a:p>
        </p:txBody>
      </p:sp>
      <p:sp>
        <p:nvSpPr>
          <p:cNvPr id="5" name="Content Placeholder 4"/>
          <p:cNvSpPr>
            <a:spLocks noGrp="1"/>
          </p:cNvSpPr>
          <p:nvPr>
            <p:ph sz="quarter" idx="13"/>
          </p:nvPr>
        </p:nvSpPr>
        <p:spPr>
          <a:xfrm>
            <a:off x="913774" y="2230016"/>
            <a:ext cx="5106027" cy="3561183"/>
          </a:xfrm>
          <a:solidFill>
            <a:schemeClr val="accent2">
              <a:lumMod val="20000"/>
              <a:lumOff val="80000"/>
            </a:schemeClr>
          </a:solidFill>
          <a:ln>
            <a:solidFill>
              <a:schemeClr val="accent1"/>
            </a:solidFill>
          </a:ln>
        </p:spPr>
        <p:txBody>
          <a:bodyPr/>
          <a:lstStyle/>
          <a:p>
            <a:r>
              <a:rPr lang="en-GB" dirty="0" smtClean="0">
                <a:solidFill>
                  <a:schemeClr val="accent1">
                    <a:lumMod val="50000"/>
                  </a:schemeClr>
                </a:solidFill>
              </a:rPr>
              <a:t>One quarter of </a:t>
            </a:r>
            <a:r>
              <a:rPr lang="en-GB" dirty="0" err="1" smtClean="0">
                <a:solidFill>
                  <a:schemeClr val="accent1">
                    <a:lumMod val="50000"/>
                  </a:schemeClr>
                </a:solidFill>
              </a:rPr>
              <a:t>myspace</a:t>
            </a:r>
            <a:r>
              <a:rPr lang="en-GB" dirty="0" smtClean="0">
                <a:solidFill>
                  <a:schemeClr val="accent1">
                    <a:lumMod val="50000"/>
                  </a:schemeClr>
                </a:solidFill>
              </a:rPr>
              <a:t>  mentioned sex (Moreno et al., 2009).</a:t>
            </a:r>
          </a:p>
          <a:p>
            <a:r>
              <a:rPr lang="en-GB" dirty="0" smtClean="0">
                <a:solidFill>
                  <a:schemeClr val="accent1">
                    <a:lumMod val="50000"/>
                  </a:schemeClr>
                </a:solidFill>
              </a:rPr>
              <a:t>Only 3 studies to date have explored sexual displays in </a:t>
            </a:r>
            <a:r>
              <a:rPr lang="en-GB" dirty="0" err="1" smtClean="0">
                <a:solidFill>
                  <a:schemeClr val="accent1">
                    <a:lumMod val="50000"/>
                  </a:schemeClr>
                </a:solidFill>
              </a:rPr>
              <a:t>sns</a:t>
            </a:r>
            <a:r>
              <a:rPr lang="en-GB" dirty="0" smtClean="0">
                <a:solidFill>
                  <a:schemeClr val="accent1">
                    <a:lumMod val="50000"/>
                  </a:schemeClr>
                </a:solidFill>
              </a:rPr>
              <a:t> and the intention to have sex (Moreno et al., 2012).</a:t>
            </a:r>
          </a:p>
          <a:p>
            <a:r>
              <a:rPr lang="en-GB" dirty="0" smtClean="0">
                <a:solidFill>
                  <a:schemeClr val="accent1">
                    <a:lumMod val="50000"/>
                  </a:schemeClr>
                </a:solidFill>
              </a:rPr>
              <a:t>This requires exploration.</a:t>
            </a:r>
            <a:endParaRPr lang="en-GB" dirty="0">
              <a:solidFill>
                <a:schemeClr val="accent1">
                  <a:lumMod val="50000"/>
                </a:schemeClr>
              </a:solidFill>
            </a:endParaRPr>
          </a:p>
        </p:txBody>
      </p:sp>
      <p:sp>
        <p:nvSpPr>
          <p:cNvPr id="4" name="Text Placeholder 3"/>
          <p:cNvSpPr>
            <a:spLocks noGrp="1"/>
          </p:cNvSpPr>
          <p:nvPr>
            <p:ph type="body" sz="quarter" idx="3"/>
          </p:nvPr>
        </p:nvSpPr>
        <p:spPr>
          <a:xfrm>
            <a:off x="6395797" y="1358696"/>
            <a:ext cx="4881804" cy="679994"/>
          </a:xfrm>
        </p:spPr>
        <p:txBody>
          <a:bodyPr/>
          <a:lstStyle/>
          <a:p>
            <a:r>
              <a:rPr lang="en-GB" dirty="0" smtClean="0">
                <a:solidFill>
                  <a:schemeClr val="accent1">
                    <a:lumMod val="50000"/>
                  </a:schemeClr>
                </a:solidFill>
              </a:rPr>
              <a:t>sexting</a:t>
            </a:r>
            <a:endParaRPr lang="en-GB" dirty="0">
              <a:solidFill>
                <a:schemeClr val="accent1">
                  <a:lumMod val="50000"/>
                </a:schemeClr>
              </a:solidFill>
            </a:endParaRPr>
          </a:p>
        </p:txBody>
      </p:sp>
      <p:sp>
        <p:nvSpPr>
          <p:cNvPr id="6" name="Content Placeholder 5"/>
          <p:cNvSpPr>
            <a:spLocks noGrp="1"/>
          </p:cNvSpPr>
          <p:nvPr>
            <p:ph sz="quarter" idx="14"/>
          </p:nvPr>
        </p:nvSpPr>
        <p:spPr>
          <a:xfrm>
            <a:off x="6172200" y="2230016"/>
            <a:ext cx="5105401" cy="3561183"/>
          </a:xfrm>
          <a:solidFill>
            <a:schemeClr val="accent2">
              <a:lumMod val="20000"/>
              <a:lumOff val="80000"/>
            </a:schemeClr>
          </a:solidFill>
          <a:ln>
            <a:solidFill>
              <a:schemeClr val="accent1"/>
            </a:solidFill>
          </a:ln>
        </p:spPr>
        <p:txBody>
          <a:bodyPr>
            <a:normAutofit fontScale="92500" lnSpcReduction="10000"/>
          </a:bodyPr>
          <a:lstStyle/>
          <a:p>
            <a:r>
              <a:rPr lang="en-GB" dirty="0" smtClean="0">
                <a:solidFill>
                  <a:schemeClr val="accent1">
                    <a:lumMod val="50000"/>
                  </a:schemeClr>
                </a:solidFill>
              </a:rPr>
              <a:t>Occurs in as young as 10 </a:t>
            </a:r>
            <a:r>
              <a:rPr lang="en-GB" dirty="0" err="1" smtClean="0">
                <a:solidFill>
                  <a:schemeClr val="accent1">
                    <a:lumMod val="50000"/>
                  </a:schemeClr>
                </a:solidFill>
              </a:rPr>
              <a:t>yr</a:t>
            </a:r>
            <a:r>
              <a:rPr lang="en-GB" dirty="0" smtClean="0">
                <a:solidFill>
                  <a:schemeClr val="accent1">
                    <a:lumMod val="50000"/>
                  </a:schemeClr>
                </a:solidFill>
              </a:rPr>
              <a:t> olds, can have devastating consequences.</a:t>
            </a:r>
          </a:p>
          <a:p>
            <a:r>
              <a:rPr lang="en-GB" dirty="0" smtClean="0">
                <a:solidFill>
                  <a:schemeClr val="accent1">
                    <a:lumMod val="50000"/>
                  </a:schemeClr>
                </a:solidFill>
              </a:rPr>
              <a:t>`Sextortion` is the new form- using pictures (Wilson, 2010).</a:t>
            </a:r>
          </a:p>
          <a:p>
            <a:r>
              <a:rPr lang="en-GB" dirty="0" smtClean="0">
                <a:solidFill>
                  <a:schemeClr val="accent1">
                    <a:lumMod val="50000"/>
                  </a:schemeClr>
                </a:solidFill>
              </a:rPr>
              <a:t>Gordon-</a:t>
            </a:r>
            <a:r>
              <a:rPr lang="en-GB" dirty="0" err="1" smtClean="0">
                <a:solidFill>
                  <a:schemeClr val="accent1">
                    <a:lumMod val="50000"/>
                  </a:schemeClr>
                </a:solidFill>
              </a:rPr>
              <a:t>messer</a:t>
            </a:r>
            <a:r>
              <a:rPr lang="en-GB" dirty="0" smtClean="0">
                <a:solidFill>
                  <a:schemeClr val="accent1">
                    <a:lumMod val="50000"/>
                  </a:schemeClr>
                </a:solidFill>
              </a:rPr>
              <a:t> et al., (2012)- 17% females, 18% males sent pictures, 31% females &amp; 50% males had received one.</a:t>
            </a:r>
          </a:p>
          <a:p>
            <a:r>
              <a:rPr lang="en-GB" dirty="0" smtClean="0">
                <a:solidFill>
                  <a:schemeClr val="accent1">
                    <a:lumMod val="50000"/>
                  </a:schemeClr>
                </a:solidFill>
              </a:rPr>
              <a:t>Rice et al., (2012) 31% asked for a picture and 57% had been asked to send one…</a:t>
            </a:r>
            <a:endParaRPr lang="en-GB" dirty="0">
              <a:solidFill>
                <a:schemeClr val="accent1">
                  <a:lumMod val="50000"/>
                </a:schemeClr>
              </a:solidFill>
            </a:endParaRPr>
          </a:p>
        </p:txBody>
      </p:sp>
    </p:spTree>
    <p:extLst>
      <p:ext uri="{BB962C8B-B14F-4D97-AF65-F5344CB8AC3E}">
        <p14:creationId xmlns:p14="http://schemas.microsoft.com/office/powerpoint/2010/main" val="35280882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800" y="561367"/>
            <a:ext cx="10364451" cy="524483"/>
          </a:xfrm>
        </p:spPr>
        <p:txBody>
          <a:bodyPr>
            <a:normAutofit fontScale="90000"/>
          </a:bodyPr>
          <a:lstStyle/>
          <a:p>
            <a:r>
              <a:rPr lang="en-GB" dirty="0" smtClean="0">
                <a:solidFill>
                  <a:schemeClr val="accent1">
                    <a:lumMod val="50000"/>
                  </a:schemeClr>
                </a:solidFill>
              </a:rPr>
              <a:t>The effects of sexual media viewing- attitudes</a:t>
            </a:r>
            <a:endParaRPr lang="en-GB" dirty="0">
              <a:solidFill>
                <a:schemeClr val="accent1">
                  <a:lumMod val="50000"/>
                </a:schemeClr>
              </a:solidFill>
            </a:endParaRPr>
          </a:p>
        </p:txBody>
      </p:sp>
      <p:sp>
        <p:nvSpPr>
          <p:cNvPr id="3" name="TextBox 2"/>
          <p:cNvSpPr txBox="1"/>
          <p:nvPr/>
        </p:nvSpPr>
        <p:spPr>
          <a:xfrm>
            <a:off x="737812" y="1405035"/>
            <a:ext cx="10944849" cy="1200329"/>
          </a:xfrm>
          <a:prstGeom prst="rect">
            <a:avLst/>
          </a:prstGeom>
          <a:noFill/>
        </p:spPr>
        <p:txBody>
          <a:bodyPr wrap="square" rtlCol="0">
            <a:spAutoFit/>
          </a:bodyPr>
          <a:lstStyle/>
          <a:p>
            <a:pPr algn="ctr"/>
            <a:r>
              <a:rPr lang="en-GB" sz="2400" dirty="0" smtClean="0">
                <a:solidFill>
                  <a:schemeClr val="accent1">
                    <a:lumMod val="50000"/>
                  </a:schemeClr>
                </a:solidFill>
              </a:rPr>
              <a:t>The extent to which individuals believe sex to be recreational risk free and superficial.</a:t>
            </a:r>
          </a:p>
          <a:p>
            <a:pPr algn="ctr"/>
            <a:r>
              <a:rPr lang="en-GB" sz="2400" dirty="0" smtClean="0">
                <a:solidFill>
                  <a:schemeClr val="accent1">
                    <a:lumMod val="50000"/>
                  </a:schemeClr>
                </a:solidFill>
              </a:rPr>
              <a:t>NB obviously no studies exist where this has been experimentally studied…</a:t>
            </a:r>
          </a:p>
          <a:p>
            <a:pPr algn="ctr"/>
            <a:r>
              <a:rPr lang="en-GB" sz="2400" dirty="0" smtClean="0">
                <a:solidFill>
                  <a:schemeClr val="accent1">
                    <a:lumMod val="50000"/>
                  </a:schemeClr>
                </a:solidFill>
              </a:rPr>
              <a:t>BUT</a:t>
            </a:r>
            <a:endParaRPr lang="en-GB" sz="2400" dirty="0">
              <a:solidFill>
                <a:schemeClr val="accent1">
                  <a:lumMod val="50000"/>
                </a:schemeClr>
              </a:solidFill>
            </a:endParaRPr>
          </a:p>
        </p:txBody>
      </p:sp>
      <p:sp>
        <p:nvSpPr>
          <p:cNvPr id="4" name="TextBox 3"/>
          <p:cNvSpPr txBox="1"/>
          <p:nvPr/>
        </p:nvSpPr>
        <p:spPr>
          <a:xfrm>
            <a:off x="1484150" y="2709945"/>
            <a:ext cx="9191625" cy="3477875"/>
          </a:xfrm>
          <a:prstGeom prst="rect">
            <a:avLst/>
          </a:prstGeom>
          <a:solidFill>
            <a:schemeClr val="accent6">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Explicit viewing/exposure does impact our attitudes: </a:t>
            </a:r>
          </a:p>
          <a:p>
            <a:endParaRPr lang="en-GB" sz="2000" dirty="0" smtClean="0">
              <a:solidFill>
                <a:schemeClr val="accent1">
                  <a:lumMod val="50000"/>
                </a:schemeClr>
              </a:solidFill>
            </a:endParaRPr>
          </a:p>
          <a:p>
            <a:pPr marL="285750" indent="-285750">
              <a:buFont typeface="Arial" panose="020B0604020202020204" pitchFamily="34" charset="0"/>
              <a:buChar char="•"/>
            </a:pPr>
            <a:r>
              <a:rPr lang="en-GB" sz="2000" dirty="0" smtClean="0">
                <a:solidFill>
                  <a:schemeClr val="accent1">
                    <a:lumMod val="50000"/>
                  </a:schemeClr>
                </a:solidFill>
              </a:rPr>
              <a:t>Teens watching X rated films show dislike for condom use relative to their peers (</a:t>
            </a:r>
            <a:r>
              <a:rPr lang="en-GB" sz="2000" dirty="0" err="1" smtClean="0">
                <a:solidFill>
                  <a:schemeClr val="accent1">
                    <a:lumMod val="50000"/>
                  </a:schemeClr>
                </a:solidFill>
              </a:rPr>
              <a:t>Wingood</a:t>
            </a:r>
            <a:r>
              <a:rPr lang="en-GB" sz="2000" dirty="0" smtClean="0">
                <a:solidFill>
                  <a:schemeClr val="accent1">
                    <a:lumMod val="50000"/>
                  </a:schemeClr>
                </a:solidFill>
              </a:rPr>
              <a:t> et al., 2001).</a:t>
            </a:r>
          </a:p>
          <a:p>
            <a:endParaRPr lang="en-GB" sz="2000" dirty="0" smtClean="0">
              <a:solidFill>
                <a:schemeClr val="accent1">
                  <a:lumMod val="50000"/>
                </a:schemeClr>
              </a:solidFill>
            </a:endParaRPr>
          </a:p>
          <a:p>
            <a:pPr marL="285750" indent="-285750">
              <a:buFont typeface="Arial" panose="020B0604020202020204" pitchFamily="34" charset="0"/>
              <a:buChar char="•"/>
            </a:pPr>
            <a:r>
              <a:rPr lang="en-GB" sz="2000" dirty="0" smtClean="0">
                <a:solidFill>
                  <a:schemeClr val="accent1">
                    <a:lumMod val="50000"/>
                  </a:schemeClr>
                </a:solidFill>
              </a:rPr>
              <a:t>Viewing sexually explicit TV leads to more permissiveness to sex (Ward, 2003).</a:t>
            </a:r>
          </a:p>
          <a:p>
            <a:endParaRPr lang="en-GB" sz="2000" dirty="0" smtClean="0">
              <a:solidFill>
                <a:schemeClr val="accent1">
                  <a:lumMod val="50000"/>
                </a:schemeClr>
              </a:solidFill>
            </a:endParaRPr>
          </a:p>
          <a:p>
            <a:pPr marL="285750" indent="-285750">
              <a:buFont typeface="Arial" panose="020B0604020202020204" pitchFamily="34" charset="0"/>
              <a:buChar char="•"/>
            </a:pPr>
            <a:r>
              <a:rPr lang="en-GB" sz="2000" dirty="0" smtClean="0">
                <a:solidFill>
                  <a:schemeClr val="accent1">
                    <a:lumMod val="50000"/>
                  </a:schemeClr>
                </a:solidFill>
              </a:rPr>
              <a:t>Exposure is associated with dissatisfaction with being a virgin (</a:t>
            </a:r>
            <a:r>
              <a:rPr lang="en-GB" sz="2000" dirty="0" err="1" smtClean="0">
                <a:solidFill>
                  <a:schemeClr val="accent1">
                    <a:lumMod val="50000"/>
                  </a:schemeClr>
                </a:solidFill>
              </a:rPr>
              <a:t>Courtright</a:t>
            </a:r>
            <a:r>
              <a:rPr lang="en-GB" sz="2000" dirty="0" smtClean="0">
                <a:solidFill>
                  <a:schemeClr val="accent1">
                    <a:lumMod val="50000"/>
                  </a:schemeClr>
                </a:solidFill>
              </a:rPr>
              <a:t> &amp; Bara, 1980) and normalised unusual sexual activities (Greenberg &amp; Smith , 2002).</a:t>
            </a:r>
          </a:p>
          <a:p>
            <a:endParaRPr lang="en-GB" sz="2000" dirty="0" smtClean="0">
              <a:solidFill>
                <a:schemeClr val="accent1">
                  <a:lumMod val="50000"/>
                </a:schemeClr>
              </a:solidFill>
            </a:endParaRPr>
          </a:p>
          <a:p>
            <a:pPr marL="285750" indent="-285750">
              <a:buFont typeface="Arial" panose="020B0604020202020204" pitchFamily="34" charset="0"/>
              <a:buChar char="•"/>
            </a:pPr>
            <a:r>
              <a:rPr lang="en-GB" sz="2000" dirty="0" err="1" smtClean="0">
                <a:solidFill>
                  <a:schemeClr val="accent1">
                    <a:lumMod val="50000"/>
                  </a:schemeClr>
                </a:solidFill>
              </a:rPr>
              <a:t>Valkenberg</a:t>
            </a:r>
            <a:r>
              <a:rPr lang="en-GB" sz="2000" dirty="0" smtClean="0">
                <a:solidFill>
                  <a:schemeClr val="accent1">
                    <a:lumMod val="50000"/>
                  </a:schemeClr>
                </a:solidFill>
              </a:rPr>
              <a:t> (2007) high consumption leads to viewing women as objects.</a:t>
            </a:r>
            <a:endParaRPr lang="en-GB" sz="2000" dirty="0">
              <a:solidFill>
                <a:schemeClr val="accent1">
                  <a:lumMod val="50000"/>
                </a:schemeClr>
              </a:solidFill>
            </a:endParaRPr>
          </a:p>
        </p:txBody>
      </p:sp>
    </p:spTree>
    <p:extLst>
      <p:ext uri="{BB962C8B-B14F-4D97-AF65-F5344CB8AC3E}">
        <p14:creationId xmlns:p14="http://schemas.microsoft.com/office/powerpoint/2010/main" val="124275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848333"/>
          </a:xfrm>
        </p:spPr>
        <p:txBody>
          <a:bodyPr>
            <a:normAutofit fontScale="90000"/>
          </a:bodyPr>
          <a:lstStyle/>
          <a:p>
            <a:r>
              <a:rPr lang="en-GB" dirty="0">
                <a:solidFill>
                  <a:schemeClr val="accent1">
                    <a:lumMod val="50000"/>
                  </a:schemeClr>
                </a:solidFill>
              </a:rPr>
              <a:t>The effects of sexual media viewing- </a:t>
            </a:r>
            <a:r>
              <a:rPr lang="en-GB" dirty="0" smtClean="0">
                <a:solidFill>
                  <a:schemeClr val="accent1">
                    <a:lumMod val="50000"/>
                  </a:schemeClr>
                </a:solidFill>
              </a:rPr>
              <a:t>expectations and attributes</a:t>
            </a:r>
            <a:endParaRPr lang="en-GB" dirty="0">
              <a:solidFill>
                <a:schemeClr val="accent1">
                  <a:lumMod val="50000"/>
                </a:schemeClr>
              </a:solidFill>
            </a:endParaRPr>
          </a:p>
        </p:txBody>
      </p:sp>
      <p:sp>
        <p:nvSpPr>
          <p:cNvPr id="3" name="TextBox 2"/>
          <p:cNvSpPr txBox="1"/>
          <p:nvPr/>
        </p:nvSpPr>
        <p:spPr>
          <a:xfrm>
            <a:off x="352425" y="1962150"/>
            <a:ext cx="11477625" cy="1477328"/>
          </a:xfrm>
          <a:prstGeom prst="rect">
            <a:avLst/>
          </a:prstGeom>
          <a:noFill/>
        </p:spPr>
        <p:txBody>
          <a:bodyPr wrap="square" rtlCol="0">
            <a:spAutoFit/>
          </a:bodyPr>
          <a:lstStyle/>
          <a:p>
            <a:pPr algn="ctr"/>
            <a:r>
              <a:rPr lang="en-GB" sz="2400" dirty="0" smtClean="0">
                <a:solidFill>
                  <a:schemeClr val="accent1">
                    <a:lumMod val="50000"/>
                  </a:schemeClr>
                </a:solidFill>
              </a:rPr>
              <a:t>Perceptions of peer norms and behaviours are highly influential. Believing that others are active is a key factor in initiating a sexual relationship. However, are these perceptions realistic?</a:t>
            </a:r>
          </a:p>
          <a:p>
            <a:endParaRPr lang="en-GB" dirty="0"/>
          </a:p>
        </p:txBody>
      </p:sp>
      <p:sp>
        <p:nvSpPr>
          <p:cNvPr id="4" name="TextBox 3"/>
          <p:cNvSpPr txBox="1"/>
          <p:nvPr/>
        </p:nvSpPr>
        <p:spPr>
          <a:xfrm>
            <a:off x="913775" y="3407968"/>
            <a:ext cx="4546146" cy="1938992"/>
          </a:xfrm>
          <a:prstGeom prst="rect">
            <a:avLst/>
          </a:prstGeom>
          <a:solidFill>
            <a:schemeClr val="accent4">
              <a:lumMod val="20000"/>
              <a:lumOff val="80000"/>
            </a:schemeClr>
          </a:solidFill>
          <a:ln>
            <a:solidFill>
              <a:schemeClr val="accent1"/>
            </a:solidFill>
          </a:ln>
        </p:spPr>
        <p:txBody>
          <a:bodyPr wrap="square" rtlCol="0">
            <a:spAutoFit/>
          </a:bodyPr>
          <a:lstStyle/>
          <a:p>
            <a:r>
              <a:rPr lang="en-GB" sz="2000" dirty="0">
                <a:solidFill>
                  <a:schemeClr val="accent1">
                    <a:lumMod val="50000"/>
                  </a:schemeClr>
                </a:solidFill>
              </a:rPr>
              <a:t>Chia, (2006) </a:t>
            </a:r>
            <a:r>
              <a:rPr lang="en-GB" sz="2000" dirty="0" smtClean="0">
                <a:solidFill>
                  <a:schemeClr val="accent1">
                    <a:lumMod val="50000"/>
                  </a:schemeClr>
                </a:solidFill>
              </a:rPr>
              <a:t>found a positive correlation between TV viewing and a belief that females are sex objects, casual sex is acceptable, higher expectations of their partner and lower satisfaction in their sex lives.</a:t>
            </a:r>
            <a:endParaRPr lang="en-GB" sz="2000" dirty="0">
              <a:solidFill>
                <a:schemeClr val="accent1">
                  <a:lumMod val="50000"/>
                </a:schemeClr>
              </a:solidFill>
            </a:endParaRPr>
          </a:p>
        </p:txBody>
      </p:sp>
      <p:sp>
        <p:nvSpPr>
          <p:cNvPr id="5" name="TextBox 4"/>
          <p:cNvSpPr txBox="1"/>
          <p:nvPr/>
        </p:nvSpPr>
        <p:spPr>
          <a:xfrm>
            <a:off x="5756988" y="3407968"/>
            <a:ext cx="5673012" cy="1323439"/>
          </a:xfrm>
          <a:prstGeom prst="rect">
            <a:avLst/>
          </a:prstGeom>
          <a:solidFill>
            <a:schemeClr val="accent4">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Heavy viewers are more likely to believe that birth control is not necessary, a greater acceptance of date rape and a belief that heavier girls are not appealing (Zhang et al., 2008).</a:t>
            </a:r>
            <a:endParaRPr lang="en-GB" sz="2000" dirty="0">
              <a:solidFill>
                <a:schemeClr val="accent1">
                  <a:lumMod val="50000"/>
                </a:schemeClr>
              </a:solidFill>
            </a:endParaRPr>
          </a:p>
        </p:txBody>
      </p:sp>
    </p:spTree>
    <p:extLst>
      <p:ext uri="{BB962C8B-B14F-4D97-AF65-F5344CB8AC3E}">
        <p14:creationId xmlns:p14="http://schemas.microsoft.com/office/powerpoint/2010/main" val="3706809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019783"/>
          </a:xfrm>
        </p:spPr>
        <p:txBody>
          <a:bodyPr>
            <a:normAutofit fontScale="90000"/>
          </a:bodyPr>
          <a:lstStyle/>
          <a:p>
            <a:r>
              <a:rPr lang="en-GB" dirty="0" smtClean="0">
                <a:solidFill>
                  <a:schemeClr val="accent1">
                    <a:lumMod val="50000"/>
                  </a:schemeClr>
                </a:solidFill>
              </a:rPr>
              <a:t>The effects of sexual media viewing- behaviour</a:t>
            </a:r>
            <a:endParaRPr lang="en-GB" dirty="0">
              <a:solidFill>
                <a:schemeClr val="accent1">
                  <a:lumMod val="50000"/>
                </a:schemeClr>
              </a:solidFill>
            </a:endParaRPr>
          </a:p>
        </p:txBody>
      </p:sp>
      <p:sp>
        <p:nvSpPr>
          <p:cNvPr id="3" name="TextBox 2"/>
          <p:cNvSpPr txBox="1"/>
          <p:nvPr/>
        </p:nvSpPr>
        <p:spPr>
          <a:xfrm>
            <a:off x="800100" y="1638300"/>
            <a:ext cx="10858499" cy="1323439"/>
          </a:xfrm>
          <a:prstGeom prst="rect">
            <a:avLst/>
          </a:prstGeom>
          <a:noFill/>
        </p:spPr>
        <p:txBody>
          <a:bodyPr wrap="square" rtlCol="0">
            <a:spAutoFit/>
          </a:bodyPr>
          <a:lstStyle/>
          <a:p>
            <a:r>
              <a:rPr lang="en-GB" sz="2000" dirty="0" smtClean="0">
                <a:solidFill>
                  <a:schemeClr val="accent1">
                    <a:lumMod val="50000"/>
                  </a:schemeClr>
                </a:solidFill>
              </a:rPr>
              <a:t>Heavy media use of sexual material is associated with `sexual aging` even when statistically removing a range of social factors, resulting in 12 year olds engaging in behaviour equivalent to a 15year old.</a:t>
            </a:r>
          </a:p>
          <a:p>
            <a:r>
              <a:rPr lang="en-GB" sz="2000" dirty="0" smtClean="0">
                <a:solidFill>
                  <a:schemeClr val="accent1">
                    <a:lumMod val="50000"/>
                  </a:schemeClr>
                </a:solidFill>
              </a:rPr>
              <a:t>Furthermore, encountering sexual material in magazines is just as influential as on the TV and so it the written form or music (</a:t>
            </a:r>
            <a:r>
              <a:rPr lang="en-GB" sz="2000" dirty="0" err="1" smtClean="0">
                <a:solidFill>
                  <a:schemeClr val="accent1">
                    <a:lumMod val="50000"/>
                  </a:schemeClr>
                </a:solidFill>
              </a:rPr>
              <a:t>Pardun</a:t>
            </a:r>
            <a:r>
              <a:rPr lang="en-GB" sz="2000" dirty="0" smtClean="0">
                <a:solidFill>
                  <a:schemeClr val="accent1">
                    <a:lumMod val="50000"/>
                  </a:schemeClr>
                </a:solidFill>
              </a:rPr>
              <a:t> et al., 2005).</a:t>
            </a:r>
            <a:endParaRPr lang="en-GB" sz="2000" dirty="0">
              <a:solidFill>
                <a:schemeClr val="accent1">
                  <a:lumMod val="50000"/>
                </a:schemeClr>
              </a:solidFill>
            </a:endParaRPr>
          </a:p>
        </p:txBody>
      </p:sp>
      <p:sp>
        <p:nvSpPr>
          <p:cNvPr id="4" name="TextBox 3"/>
          <p:cNvSpPr txBox="1"/>
          <p:nvPr/>
        </p:nvSpPr>
        <p:spPr>
          <a:xfrm>
            <a:off x="2056039" y="3473690"/>
            <a:ext cx="3619500" cy="1015663"/>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Age is a mediator- younger adolescents were more likely to watch the material – why?</a:t>
            </a:r>
            <a:endParaRPr lang="en-GB" sz="2000" dirty="0">
              <a:solidFill>
                <a:schemeClr val="accent1">
                  <a:lumMod val="50000"/>
                </a:schemeClr>
              </a:solidFill>
            </a:endParaRPr>
          </a:p>
        </p:txBody>
      </p:sp>
      <p:sp>
        <p:nvSpPr>
          <p:cNvPr id="5" name="TextBox 4"/>
          <p:cNvSpPr txBox="1"/>
          <p:nvPr/>
        </p:nvSpPr>
        <p:spPr>
          <a:xfrm>
            <a:off x="6096000" y="3335190"/>
            <a:ext cx="4495800" cy="1292662"/>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Very limited findings to date on the use of the internet and resultant behaviour in teens. Why?</a:t>
            </a:r>
          </a:p>
          <a:p>
            <a:endParaRPr lang="en-GB" dirty="0"/>
          </a:p>
        </p:txBody>
      </p:sp>
      <p:sp>
        <p:nvSpPr>
          <p:cNvPr id="6" name="TextBox 5"/>
          <p:cNvSpPr txBox="1"/>
          <p:nvPr/>
        </p:nvSpPr>
        <p:spPr>
          <a:xfrm>
            <a:off x="2686050" y="5001303"/>
            <a:ext cx="6819900" cy="1015663"/>
          </a:xfrm>
          <a:prstGeom prst="rect">
            <a:avLst/>
          </a:prstGeom>
          <a:solidFill>
            <a:schemeClr val="accent2">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Martino et al., (2008) found the type of media content that 12-17year olds engaged with, was correlated with their subsequent sexual behaviour. </a:t>
            </a:r>
            <a:endParaRPr lang="en-GB" sz="2000" dirty="0">
              <a:solidFill>
                <a:schemeClr val="accent1">
                  <a:lumMod val="50000"/>
                </a:schemeClr>
              </a:solidFill>
            </a:endParaRPr>
          </a:p>
        </p:txBody>
      </p:sp>
    </p:spTree>
    <p:extLst>
      <p:ext uri="{BB962C8B-B14F-4D97-AF65-F5344CB8AC3E}">
        <p14:creationId xmlns:p14="http://schemas.microsoft.com/office/powerpoint/2010/main" val="7364481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566471"/>
          </a:xfrm>
        </p:spPr>
        <p:txBody>
          <a:bodyPr>
            <a:normAutofit fontScale="90000"/>
          </a:bodyPr>
          <a:lstStyle/>
          <a:p>
            <a:r>
              <a:rPr lang="en-GB" dirty="0" smtClean="0">
                <a:solidFill>
                  <a:schemeClr val="accent1">
                    <a:lumMod val="50000"/>
                  </a:schemeClr>
                </a:solidFill>
              </a:rPr>
              <a:t>Other considerations</a:t>
            </a:r>
            <a:endParaRPr lang="en-GB" dirty="0">
              <a:solidFill>
                <a:schemeClr val="accent1">
                  <a:lumMod val="50000"/>
                </a:schemeClr>
              </a:solidFill>
            </a:endParaRPr>
          </a:p>
        </p:txBody>
      </p:sp>
      <p:sp>
        <p:nvSpPr>
          <p:cNvPr id="3" name="TextBox 2"/>
          <p:cNvSpPr txBox="1"/>
          <p:nvPr/>
        </p:nvSpPr>
        <p:spPr>
          <a:xfrm>
            <a:off x="913775" y="1268963"/>
            <a:ext cx="10786813" cy="2554545"/>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solidFill>
                  <a:schemeClr val="accent1">
                    <a:lumMod val="50000"/>
                  </a:schemeClr>
                </a:solidFill>
              </a:rPr>
              <a:t>Why are teenagers so susceptible? </a:t>
            </a:r>
          </a:p>
          <a:p>
            <a:pPr marL="285750" indent="-285750">
              <a:buFont typeface="Arial" panose="020B0604020202020204" pitchFamily="34" charset="0"/>
              <a:buChar char="•"/>
            </a:pPr>
            <a:r>
              <a:rPr lang="en-GB" sz="2000" dirty="0" smtClean="0">
                <a:solidFill>
                  <a:schemeClr val="accent1">
                    <a:lumMod val="50000"/>
                  </a:schemeClr>
                </a:solidFill>
              </a:rPr>
              <a:t>They see the self as `egocentric` they are involved in their own personal fable wherein normal rules and norms are suspended.</a:t>
            </a:r>
          </a:p>
          <a:p>
            <a:pPr marL="285750" indent="-285750">
              <a:buFont typeface="Arial" panose="020B0604020202020204" pitchFamily="34" charset="0"/>
              <a:buChar char="•"/>
            </a:pPr>
            <a:r>
              <a:rPr lang="en-GB" sz="2000" dirty="0" smtClean="0">
                <a:solidFill>
                  <a:schemeClr val="accent1">
                    <a:lumMod val="50000"/>
                  </a:schemeClr>
                </a:solidFill>
              </a:rPr>
              <a:t>Whilst they may be in Piaget`s `formal operational stage, they are </a:t>
            </a:r>
            <a:r>
              <a:rPr lang="en-GB" sz="2000" dirty="0" err="1" smtClean="0">
                <a:solidFill>
                  <a:schemeClr val="accent1">
                    <a:lumMod val="50000"/>
                  </a:schemeClr>
                </a:solidFill>
              </a:rPr>
              <a:t>pseudostupid</a:t>
            </a:r>
            <a:r>
              <a:rPr lang="en-GB" sz="2000" dirty="0" smtClean="0">
                <a:solidFill>
                  <a:schemeClr val="accent1">
                    <a:lumMod val="50000"/>
                  </a:schemeClr>
                </a:solidFill>
              </a:rPr>
              <a:t>- they have difficulties in assigning priorities to decisions.</a:t>
            </a:r>
          </a:p>
          <a:p>
            <a:pPr marL="285750" indent="-285750">
              <a:buFont typeface="Arial" panose="020B0604020202020204" pitchFamily="34" charset="0"/>
              <a:buChar char="•"/>
            </a:pPr>
            <a:r>
              <a:rPr lang="en-GB" sz="2000" dirty="0" smtClean="0">
                <a:solidFill>
                  <a:schemeClr val="accent1">
                    <a:lumMod val="50000"/>
                  </a:schemeClr>
                </a:solidFill>
              </a:rPr>
              <a:t>They suffer cognitive distortions- overestimating the activities of their peers.</a:t>
            </a:r>
          </a:p>
          <a:p>
            <a:pPr marL="285750" indent="-285750">
              <a:buFont typeface="Arial" panose="020B0604020202020204" pitchFamily="34" charset="0"/>
              <a:buChar char="•"/>
            </a:pPr>
            <a:r>
              <a:rPr lang="en-GB" sz="2000" dirty="0" smtClean="0">
                <a:solidFill>
                  <a:schemeClr val="accent1">
                    <a:lumMod val="50000"/>
                  </a:schemeClr>
                </a:solidFill>
              </a:rPr>
              <a:t>They are prone to cognitive dissonance, acknowledging the role of the media but believing that it wont happen to them…</a:t>
            </a:r>
            <a:endParaRPr lang="en-GB" sz="2000" dirty="0">
              <a:solidFill>
                <a:schemeClr val="accent1">
                  <a:lumMod val="50000"/>
                </a:schemeClr>
              </a:solidFill>
            </a:endParaRPr>
          </a:p>
        </p:txBody>
      </p:sp>
      <p:sp>
        <p:nvSpPr>
          <p:cNvPr id="4" name="TextBox 3"/>
          <p:cNvSpPr txBox="1"/>
          <p:nvPr/>
        </p:nvSpPr>
        <p:spPr>
          <a:xfrm>
            <a:off x="774441" y="4222035"/>
            <a:ext cx="3135086" cy="1323439"/>
          </a:xfrm>
          <a:prstGeom prst="rect">
            <a:avLst/>
          </a:prstGeom>
          <a:solidFill>
            <a:schemeClr val="accent6">
              <a:lumMod val="20000"/>
              <a:lumOff val="80000"/>
            </a:schemeClr>
          </a:solidFill>
          <a:ln>
            <a:solidFill>
              <a:schemeClr val="accent1"/>
            </a:solidFill>
          </a:ln>
        </p:spPr>
        <p:txBody>
          <a:bodyPr wrap="square" rtlCol="0">
            <a:spAutoFit/>
          </a:bodyPr>
          <a:lstStyle/>
          <a:p>
            <a:r>
              <a:rPr lang="en-GB" sz="2000" dirty="0" smtClean="0">
                <a:solidFill>
                  <a:schemeClr val="accent1">
                    <a:lumMod val="50000"/>
                  </a:schemeClr>
                </a:solidFill>
              </a:rPr>
              <a:t>Pornography is beyond the scope of this lecture, but there is information out there if you choose…</a:t>
            </a:r>
            <a:endParaRPr lang="en-GB" sz="2000" dirty="0">
              <a:solidFill>
                <a:schemeClr val="accent1">
                  <a:lumMod val="50000"/>
                </a:schemeClr>
              </a:solidFill>
            </a:endParaRPr>
          </a:p>
        </p:txBody>
      </p:sp>
      <p:sp>
        <p:nvSpPr>
          <p:cNvPr id="5" name="TextBox 4"/>
          <p:cNvSpPr txBox="1"/>
          <p:nvPr/>
        </p:nvSpPr>
        <p:spPr>
          <a:xfrm>
            <a:off x="4301413" y="4068147"/>
            <a:ext cx="7109926" cy="1631216"/>
          </a:xfrm>
          <a:prstGeom prst="rect">
            <a:avLst/>
          </a:prstGeom>
          <a:solidFill>
            <a:schemeClr val="accent6">
              <a:lumMod val="40000"/>
              <a:lumOff val="60000"/>
            </a:schemeClr>
          </a:solidFill>
          <a:ln>
            <a:solidFill>
              <a:schemeClr val="accent1"/>
            </a:solidFill>
          </a:ln>
        </p:spPr>
        <p:txBody>
          <a:bodyPr wrap="square" rtlCol="0">
            <a:spAutoFit/>
          </a:bodyPr>
          <a:lstStyle/>
          <a:p>
            <a:r>
              <a:rPr lang="en-GB" sz="2000" dirty="0" smtClean="0">
                <a:solidFill>
                  <a:schemeClr val="accent1">
                    <a:lumMod val="50000"/>
                  </a:schemeClr>
                </a:solidFill>
              </a:rPr>
              <a:t>Contraceptive advertisements and pro-social sexual contact on TV:</a:t>
            </a:r>
          </a:p>
          <a:p>
            <a:r>
              <a:rPr lang="en-GB" sz="2000" dirty="0" smtClean="0">
                <a:solidFill>
                  <a:schemeClr val="accent1">
                    <a:lumMod val="50000"/>
                  </a:schemeClr>
                </a:solidFill>
              </a:rPr>
              <a:t>Again, beyond the scope of the lecture, but there findings do exist-</a:t>
            </a:r>
          </a:p>
          <a:p>
            <a:r>
              <a:rPr lang="en-GB" sz="2000" dirty="0" smtClean="0">
                <a:solidFill>
                  <a:schemeClr val="accent1">
                    <a:lumMod val="50000"/>
                  </a:schemeClr>
                </a:solidFill>
              </a:rPr>
              <a:t>The impact can be significant, e.g.</a:t>
            </a:r>
          </a:p>
          <a:p>
            <a:r>
              <a:rPr lang="en-GB" sz="2000" dirty="0" smtClean="0">
                <a:solidFill>
                  <a:schemeClr val="accent1">
                    <a:lumMod val="50000"/>
                  </a:schemeClr>
                </a:solidFill>
              </a:rPr>
              <a:t>`Friends`  condom episode (2002) resulted in more than 10% of the teen viewers initiating conversation about condom use.</a:t>
            </a:r>
            <a:endParaRPr lang="en-GB" sz="2000" dirty="0">
              <a:solidFill>
                <a:schemeClr val="accent1">
                  <a:lumMod val="50000"/>
                </a:schemeClr>
              </a:solidFill>
            </a:endParaRPr>
          </a:p>
        </p:txBody>
      </p:sp>
    </p:spTree>
    <p:extLst>
      <p:ext uri="{BB962C8B-B14F-4D97-AF65-F5344CB8AC3E}">
        <p14:creationId xmlns:p14="http://schemas.microsoft.com/office/powerpoint/2010/main" val="19645635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648308"/>
          </a:xfrm>
        </p:spPr>
        <p:txBody>
          <a:bodyPr/>
          <a:lstStyle/>
          <a:p>
            <a:r>
              <a:rPr lang="en-GB" dirty="0" smtClean="0">
                <a:solidFill>
                  <a:schemeClr val="accent1">
                    <a:lumMod val="50000"/>
                  </a:schemeClr>
                </a:solidFill>
              </a:rPr>
              <a:t>To conclude…</a:t>
            </a:r>
            <a:endParaRPr lang="en-GB" dirty="0">
              <a:solidFill>
                <a:schemeClr val="accent1">
                  <a:lumMod val="50000"/>
                </a:schemeClr>
              </a:solidFill>
            </a:endParaRPr>
          </a:p>
        </p:txBody>
      </p:sp>
      <p:sp>
        <p:nvSpPr>
          <p:cNvPr id="3" name="TextBox 2"/>
          <p:cNvSpPr txBox="1"/>
          <p:nvPr/>
        </p:nvSpPr>
        <p:spPr>
          <a:xfrm>
            <a:off x="804862" y="2163341"/>
            <a:ext cx="10582275" cy="3416320"/>
          </a:xfrm>
          <a:prstGeom prst="rect">
            <a:avLst/>
          </a:prstGeom>
          <a:solidFill>
            <a:schemeClr val="accent6">
              <a:lumMod val="20000"/>
              <a:lumOff val="80000"/>
            </a:schemeClr>
          </a:solidFill>
          <a:ln>
            <a:solidFill>
              <a:schemeClr val="accent1"/>
            </a:solidFill>
          </a:ln>
        </p:spPr>
        <p:txBody>
          <a:bodyPr wrap="square" rtlCol="0">
            <a:spAutoFit/>
          </a:bodyPr>
          <a:lstStyle/>
          <a:p>
            <a:r>
              <a:rPr lang="en-GB" sz="2400" dirty="0" smtClean="0">
                <a:solidFill>
                  <a:schemeClr val="accent1">
                    <a:lumMod val="50000"/>
                  </a:schemeClr>
                </a:solidFill>
              </a:rPr>
              <a:t>Generally, despite what we believe, there is little sexual content  aimed specifically at youth audiences, however there is no doubt that sexually suggestive clothing and sexual socialisation occurs.</a:t>
            </a:r>
          </a:p>
          <a:p>
            <a:r>
              <a:rPr lang="en-GB" sz="2400" dirty="0" smtClean="0">
                <a:solidFill>
                  <a:schemeClr val="accent1">
                    <a:lumMod val="50000"/>
                  </a:schemeClr>
                </a:solidFill>
              </a:rPr>
              <a:t>Popular magazines, video games and music video may be normalising sexual behaviours for all teens who may not be psychologically or physically ready.</a:t>
            </a:r>
          </a:p>
          <a:p>
            <a:r>
              <a:rPr lang="en-GB" sz="2400" dirty="0" err="1" smtClean="0">
                <a:solidFill>
                  <a:schemeClr val="accent1">
                    <a:lumMod val="50000"/>
                  </a:schemeClr>
                </a:solidFill>
              </a:rPr>
              <a:t>L`Engle</a:t>
            </a:r>
            <a:r>
              <a:rPr lang="en-GB" sz="2400" dirty="0" smtClean="0">
                <a:solidFill>
                  <a:schemeClr val="accent1">
                    <a:lumMod val="50000"/>
                  </a:schemeClr>
                </a:solidFill>
              </a:rPr>
              <a:t> et al., (2006) found that teens perceiving the media to be supportive of teen sexual relationships reported more sexual activity.</a:t>
            </a:r>
          </a:p>
          <a:p>
            <a:r>
              <a:rPr lang="en-GB" sz="2400" dirty="0" smtClean="0">
                <a:solidFill>
                  <a:schemeClr val="accent1">
                    <a:lumMod val="50000"/>
                  </a:schemeClr>
                </a:solidFill>
              </a:rPr>
              <a:t>Whilst there is less research on the impact of other sources of media compared to TV, it is clear that there is a reciprocal and reinforcing relationship between them.</a:t>
            </a:r>
            <a:endParaRPr lang="en-GB" sz="2400" dirty="0">
              <a:solidFill>
                <a:schemeClr val="accent1">
                  <a:lumMod val="50000"/>
                </a:schemeClr>
              </a:solidFill>
            </a:endParaRPr>
          </a:p>
        </p:txBody>
      </p:sp>
    </p:spTree>
    <p:extLst>
      <p:ext uri="{BB962C8B-B14F-4D97-AF65-F5344CB8AC3E}">
        <p14:creationId xmlns:p14="http://schemas.microsoft.com/office/powerpoint/2010/main" val="375493576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672</TotalTime>
  <Words>6658</Words>
  <Application>Microsoft Office PowerPoint</Application>
  <PresentationFormat>Widescreen</PresentationFormat>
  <Paragraphs>305</Paragraphs>
  <Slides>45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Cambria</vt:lpstr>
      <vt:lpstr>Droplet</vt:lpstr>
      <vt:lpstr>Lecture 8: Sexual socialisation </vt:lpstr>
      <vt:lpstr>introduction</vt:lpstr>
      <vt:lpstr>PowerPoint Presentation</vt:lpstr>
      <vt:lpstr>Acquisition of stereotypes</vt:lpstr>
      <vt:lpstr>Female stereotypes</vt:lpstr>
      <vt:lpstr>PowerPoint Presentation</vt:lpstr>
      <vt:lpstr>Female stereotype conclusions:</vt:lpstr>
      <vt:lpstr>Other stereotypes</vt:lpstr>
      <vt:lpstr>Effects of stereotypes</vt:lpstr>
      <vt:lpstr>Effects of stereotyping</vt:lpstr>
      <vt:lpstr>Cognitive transactional model</vt:lpstr>
      <vt:lpstr>Acquisition of Stereotypes</vt:lpstr>
      <vt:lpstr>Development of Self-Schemas</vt:lpstr>
      <vt:lpstr>PowerPoint Presentation</vt:lpstr>
      <vt:lpstr>Responses Based on Media-Activated Stereotypes</vt:lpstr>
      <vt:lpstr>PowerPoint Presentation</vt:lpstr>
      <vt:lpstr>Cumulative model</vt:lpstr>
      <vt:lpstr>PowerPoint Presentation</vt:lpstr>
      <vt:lpstr>Conditional Model</vt:lpstr>
      <vt:lpstr>PowerPoint Presentation</vt:lpstr>
      <vt:lpstr>Learning unhealthy behaviours</vt:lpstr>
      <vt:lpstr>PowerPoint Presentation</vt:lpstr>
      <vt:lpstr>PowerPoint Presentation</vt:lpstr>
      <vt:lpstr>Learning unhealthy behaviours - Sexual Values and Behaviours </vt:lpstr>
      <vt:lpstr>Socialisation via embedded sexual content</vt:lpstr>
      <vt:lpstr>PowerPoint Presentation</vt:lpstr>
      <vt:lpstr>PowerPoint Presentation</vt:lpstr>
      <vt:lpstr>PowerPoint Presentation</vt:lpstr>
      <vt:lpstr>Social learning theory</vt:lpstr>
      <vt:lpstr>Critique of SLT</vt:lpstr>
      <vt:lpstr>PowerPoint Presentation</vt:lpstr>
      <vt:lpstr>Sexual socialisation- beyond the obvious</vt:lpstr>
      <vt:lpstr>Sexual media-tv</vt:lpstr>
      <vt:lpstr>Sexual media-movies</vt:lpstr>
      <vt:lpstr>Sexual media-movies </vt:lpstr>
      <vt:lpstr>Sexual media- advertisements </vt:lpstr>
      <vt:lpstr>Sexual media- music </vt:lpstr>
      <vt:lpstr>PowerPoint Presentation</vt:lpstr>
      <vt:lpstr>Sexual media-internet  &amp; new technologies</vt:lpstr>
      <vt:lpstr>Sexual media- social networking</vt:lpstr>
      <vt:lpstr>The effects of sexual media viewing- attitudes</vt:lpstr>
      <vt:lpstr>The effects of sexual media viewing- expectations and attributes</vt:lpstr>
      <vt:lpstr>The effects of sexual media viewing- behaviour</vt:lpstr>
      <vt:lpstr>Other considerations</vt:lpstr>
      <vt:lpstr>To conclude…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4: Sexual socialisation</dc:title>
  <dc:creator>Karen EatonThomas</dc:creator>
  <cp:lastModifiedBy>Karen EatonThomas</cp:lastModifiedBy>
  <cp:revision>4</cp:revision>
  <cp:lastPrinted>2018-03-19T15:10:28Z</cp:lastPrinted>
  <dcterms:created xsi:type="dcterms:W3CDTF">2017-02-20T09:55:28Z</dcterms:created>
  <dcterms:modified xsi:type="dcterms:W3CDTF">2018-03-19T15:35:39Z</dcterms:modified>
</cp:coreProperties>
</file>