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11" r:id="rId1"/>
  </p:sldMasterIdLst>
  <p:notesMasterIdLst>
    <p:notesMasterId r:id="rId31"/>
  </p:notesMasterIdLst>
  <p:sldIdLst>
    <p:sldId id="1255" r:id="rId2"/>
    <p:sldId id="257" r:id="rId3"/>
    <p:sldId id="1258" r:id="rId4"/>
    <p:sldId id="319" r:id="rId5"/>
    <p:sldId id="295" r:id="rId6"/>
    <p:sldId id="296" r:id="rId7"/>
    <p:sldId id="324" r:id="rId8"/>
    <p:sldId id="298" r:id="rId9"/>
    <p:sldId id="325" r:id="rId10"/>
    <p:sldId id="300" r:id="rId11"/>
    <p:sldId id="301" r:id="rId12"/>
    <p:sldId id="302" r:id="rId13"/>
    <p:sldId id="303" r:id="rId14"/>
    <p:sldId id="326" r:id="rId15"/>
    <p:sldId id="327" r:id="rId16"/>
    <p:sldId id="328" r:id="rId17"/>
    <p:sldId id="1259" r:id="rId18"/>
    <p:sldId id="310" r:id="rId19"/>
    <p:sldId id="311" r:id="rId20"/>
    <p:sldId id="312" r:id="rId21"/>
    <p:sldId id="315" r:id="rId22"/>
    <p:sldId id="316" r:id="rId23"/>
    <p:sldId id="390" r:id="rId24"/>
    <p:sldId id="345" r:id="rId25"/>
    <p:sldId id="321" r:id="rId26"/>
    <p:sldId id="382" r:id="rId27"/>
    <p:sldId id="389" r:id="rId28"/>
    <p:sldId id="404" r:id="rId29"/>
    <p:sldId id="405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7802" autoAdjust="0"/>
    <p:restoredTop sz="94694"/>
  </p:normalViewPr>
  <p:slideViewPr>
    <p:cSldViewPr snapToGrid="0" snapToObjects="1">
      <p:cViewPr>
        <p:scale>
          <a:sx n="74" d="100"/>
          <a:sy n="74" d="100"/>
        </p:scale>
        <p:origin x="66" y="4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0DB5693-F9FD-4D7B-A93F-6438C1AFB121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28321EAA-3444-43C2-83BB-F1D289263855}">
      <dgm:prSet/>
      <dgm:spPr/>
      <dgm:t>
        <a:bodyPr/>
        <a:lstStyle/>
        <a:p>
          <a:r>
            <a:rPr lang="cy-GB" dirty="0">
              <a:latin typeface="+mn-lt"/>
            </a:rPr>
            <a:t>Rydyn ni’n defnyddio’r gorchmynion unigol i siarad ag un plentyn a’r rhai lluosog pan rydyn ni’n siarad â grŵp.   </a:t>
          </a:r>
          <a:endParaRPr lang="en-US" dirty="0">
            <a:latin typeface="+mn-lt"/>
          </a:endParaRPr>
        </a:p>
      </dgm:t>
    </dgm:pt>
    <dgm:pt modelId="{EBDC9FBE-9635-45CC-B3E9-D77EF37506AF}" type="parTrans" cxnId="{3FB2AAAE-C3D9-4DFC-9229-194B648FCC5F}">
      <dgm:prSet/>
      <dgm:spPr/>
      <dgm:t>
        <a:bodyPr/>
        <a:lstStyle/>
        <a:p>
          <a:endParaRPr lang="en-US"/>
        </a:p>
      </dgm:t>
    </dgm:pt>
    <dgm:pt modelId="{B5093AC5-776A-4921-BFDF-7986FE6FE25E}" type="sibTrans" cxnId="{3FB2AAAE-C3D9-4DFC-9229-194B648FCC5F}">
      <dgm:prSet/>
      <dgm:spPr/>
      <dgm:t>
        <a:bodyPr/>
        <a:lstStyle/>
        <a:p>
          <a:endParaRPr lang="en-US"/>
        </a:p>
      </dgm:t>
    </dgm:pt>
    <dgm:pt modelId="{6F1BA8FD-AB1D-42A6-86BD-77E94FCD4C05}">
      <dgm:prSet/>
      <dgm:spPr/>
      <dgm:t>
        <a:bodyPr/>
        <a:lstStyle/>
        <a:p>
          <a:r>
            <a:rPr lang="cy-GB" dirty="0">
              <a:latin typeface="+mn-lt"/>
            </a:rPr>
            <a:t>Mae’r </a:t>
          </a:r>
          <a:r>
            <a:rPr lang="cy-GB" b="1" dirty="0">
              <a:solidFill>
                <a:srgbClr val="FF0000"/>
              </a:solidFill>
              <a:latin typeface="+mn-lt"/>
            </a:rPr>
            <a:t>unigol</a:t>
          </a:r>
          <a:r>
            <a:rPr lang="cy-GB" dirty="0">
              <a:latin typeface="+mn-lt"/>
            </a:rPr>
            <a:t> yn cael ei ffurfio drwy roi </a:t>
          </a:r>
          <a:r>
            <a:rPr lang="cy-GB" b="1" dirty="0">
              <a:solidFill>
                <a:srgbClr val="FF0000"/>
              </a:solidFill>
              <a:latin typeface="+mn-lt"/>
            </a:rPr>
            <a:t>-a</a:t>
          </a:r>
          <a:r>
            <a:rPr lang="cy-GB" b="1" dirty="0">
              <a:latin typeface="+mn-lt"/>
            </a:rPr>
            <a:t> </a:t>
          </a:r>
          <a:r>
            <a:rPr lang="cy-GB" dirty="0">
              <a:latin typeface="+mn-lt"/>
            </a:rPr>
            <a:t>ar ddiwedd bonyn y ferf, </a:t>
          </a:r>
        </a:p>
        <a:p>
          <a:r>
            <a:rPr lang="cy-GB" dirty="0">
              <a:latin typeface="+mn-lt"/>
            </a:rPr>
            <a:t>e.e.   </a:t>
          </a:r>
          <a:r>
            <a:rPr lang="cy-GB" i="1" dirty="0">
              <a:latin typeface="+mn-lt"/>
            </a:rPr>
            <a:t>Rhed</a:t>
          </a:r>
          <a:r>
            <a:rPr lang="cy-GB" b="1" i="1" dirty="0">
              <a:solidFill>
                <a:srgbClr val="FF0000"/>
              </a:solidFill>
              <a:latin typeface="+mn-lt"/>
            </a:rPr>
            <a:t>a</a:t>
          </a:r>
          <a:r>
            <a:rPr lang="cy-GB" i="1" dirty="0">
              <a:latin typeface="+mn-lt"/>
            </a:rPr>
            <a:t>!   Cerdd</a:t>
          </a:r>
          <a:r>
            <a:rPr lang="cy-GB" b="1" i="1" dirty="0">
              <a:solidFill>
                <a:srgbClr val="FF0000"/>
              </a:solidFill>
              <a:latin typeface="+mn-lt"/>
            </a:rPr>
            <a:t>a</a:t>
          </a:r>
          <a:r>
            <a:rPr lang="cy-GB" i="1" dirty="0">
              <a:latin typeface="+mn-lt"/>
            </a:rPr>
            <a:t>!</a:t>
          </a:r>
          <a:endParaRPr lang="en-US" i="1" dirty="0">
            <a:latin typeface="+mn-lt"/>
          </a:endParaRPr>
        </a:p>
      </dgm:t>
    </dgm:pt>
    <dgm:pt modelId="{E4457534-8A07-44CE-AC96-32EBB6A826F2}" type="parTrans" cxnId="{EDFD614E-5F11-4C1C-80E3-417D98D1A4C0}">
      <dgm:prSet/>
      <dgm:spPr/>
      <dgm:t>
        <a:bodyPr/>
        <a:lstStyle/>
        <a:p>
          <a:endParaRPr lang="en-US"/>
        </a:p>
      </dgm:t>
    </dgm:pt>
    <dgm:pt modelId="{E4A82466-25D9-4449-902B-4BDB29280325}" type="sibTrans" cxnId="{EDFD614E-5F11-4C1C-80E3-417D98D1A4C0}">
      <dgm:prSet/>
      <dgm:spPr/>
      <dgm:t>
        <a:bodyPr/>
        <a:lstStyle/>
        <a:p>
          <a:endParaRPr lang="en-US"/>
        </a:p>
      </dgm:t>
    </dgm:pt>
    <dgm:pt modelId="{FC65EBF0-5BA3-424C-8BBD-44A6C0E29CAE}">
      <dgm:prSet/>
      <dgm:spPr/>
      <dgm:t>
        <a:bodyPr/>
        <a:lstStyle/>
        <a:p>
          <a:r>
            <a:rPr lang="cy-GB" dirty="0">
              <a:latin typeface="+mn-lt"/>
            </a:rPr>
            <a:t>Fel arfer, mae’r </a:t>
          </a:r>
          <a:r>
            <a:rPr lang="cy-GB" b="1" dirty="0">
              <a:solidFill>
                <a:srgbClr val="FF0000"/>
              </a:solidFill>
              <a:latin typeface="+mn-lt"/>
            </a:rPr>
            <a:t>lluosog</a:t>
          </a:r>
          <a:r>
            <a:rPr lang="cy-GB" dirty="0">
              <a:latin typeface="+mn-lt"/>
            </a:rPr>
            <a:t> yn cael ei ffurfio drwy roi </a:t>
          </a:r>
          <a:r>
            <a:rPr lang="cy-GB" b="1" dirty="0">
              <a:solidFill>
                <a:srgbClr val="FF0000"/>
              </a:solidFill>
              <a:latin typeface="+mn-lt"/>
            </a:rPr>
            <a:t>-wch </a:t>
          </a:r>
          <a:r>
            <a:rPr lang="cy-GB" dirty="0">
              <a:latin typeface="+mn-lt"/>
            </a:rPr>
            <a:t>ar ddiwedd bonyn y ferf, e.e.   </a:t>
          </a:r>
          <a:r>
            <a:rPr lang="cy-GB" i="1" dirty="0">
              <a:latin typeface="+mn-lt"/>
            </a:rPr>
            <a:t>Rhed</a:t>
          </a:r>
          <a:r>
            <a:rPr lang="cy-GB" b="1" i="1" dirty="0">
              <a:solidFill>
                <a:srgbClr val="FF0000"/>
              </a:solidFill>
              <a:latin typeface="+mn-lt"/>
            </a:rPr>
            <a:t>wch</a:t>
          </a:r>
          <a:r>
            <a:rPr lang="cy-GB" i="1" dirty="0">
              <a:latin typeface="+mn-lt"/>
            </a:rPr>
            <a:t>!   Sgipi</a:t>
          </a:r>
          <a:r>
            <a:rPr lang="cy-GB" b="1" i="1" dirty="0">
              <a:solidFill>
                <a:srgbClr val="FF0000"/>
              </a:solidFill>
              <a:latin typeface="+mn-lt"/>
            </a:rPr>
            <a:t>wch</a:t>
          </a:r>
          <a:r>
            <a:rPr lang="cy-GB" i="1" dirty="0">
              <a:latin typeface="+mn-lt"/>
            </a:rPr>
            <a:t>!</a:t>
          </a:r>
          <a:endParaRPr lang="en-US" i="1" dirty="0">
            <a:latin typeface="+mn-lt"/>
          </a:endParaRPr>
        </a:p>
      </dgm:t>
    </dgm:pt>
    <dgm:pt modelId="{A6DA6871-3FCA-48BD-8E65-834792DAF466}" type="parTrans" cxnId="{20D2C6B4-4208-4EE8-92A9-383A0F10BD24}">
      <dgm:prSet/>
      <dgm:spPr/>
      <dgm:t>
        <a:bodyPr/>
        <a:lstStyle/>
        <a:p>
          <a:endParaRPr lang="en-US"/>
        </a:p>
      </dgm:t>
    </dgm:pt>
    <dgm:pt modelId="{77691ECF-082C-4889-8CE2-1B5D0EA580D8}" type="sibTrans" cxnId="{20D2C6B4-4208-4EE8-92A9-383A0F10BD24}">
      <dgm:prSet/>
      <dgm:spPr/>
      <dgm:t>
        <a:bodyPr/>
        <a:lstStyle/>
        <a:p>
          <a:endParaRPr lang="en-US"/>
        </a:p>
      </dgm:t>
    </dgm:pt>
    <dgm:pt modelId="{336896E8-EA63-AF48-B0B8-8237E42C5F04}" type="pres">
      <dgm:prSet presAssocID="{A0DB5693-F9FD-4D7B-A93F-6438C1AFB121}" presName="linear" presStyleCnt="0">
        <dgm:presLayoutVars>
          <dgm:animLvl val="lvl"/>
          <dgm:resizeHandles val="exact"/>
        </dgm:presLayoutVars>
      </dgm:prSet>
      <dgm:spPr/>
    </dgm:pt>
    <dgm:pt modelId="{BE09EDAC-F23C-6A43-B6E0-89ABFC55D521}" type="pres">
      <dgm:prSet presAssocID="{28321EAA-3444-43C2-83BB-F1D289263855}" presName="parentText" presStyleLbl="node1" presStyleIdx="0" presStyleCnt="3" custLinFactY="-22580" custLinFactNeighborX="255" custLinFactNeighborY="-100000">
        <dgm:presLayoutVars>
          <dgm:chMax val="0"/>
          <dgm:bulletEnabled val="1"/>
        </dgm:presLayoutVars>
      </dgm:prSet>
      <dgm:spPr/>
    </dgm:pt>
    <dgm:pt modelId="{091CCA26-7042-6A4F-A16E-CC3DA5C6E2C2}" type="pres">
      <dgm:prSet presAssocID="{B5093AC5-776A-4921-BFDF-7986FE6FE25E}" presName="spacer" presStyleCnt="0"/>
      <dgm:spPr/>
    </dgm:pt>
    <dgm:pt modelId="{6F5FFFC6-58E9-B147-A3A7-C4882BC7BB9C}" type="pres">
      <dgm:prSet presAssocID="{6F1BA8FD-AB1D-42A6-86BD-77E94FCD4C05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2B77F5A0-D972-2B4B-81F0-277B53CCB9B8}" type="pres">
      <dgm:prSet presAssocID="{E4A82466-25D9-4449-902B-4BDB29280325}" presName="spacer" presStyleCnt="0"/>
      <dgm:spPr/>
    </dgm:pt>
    <dgm:pt modelId="{0719786A-D3CC-AB46-A01A-B06CF2A6B9CF}" type="pres">
      <dgm:prSet presAssocID="{FC65EBF0-5BA3-424C-8BBD-44A6C0E29CAE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76CCFA5D-0947-5646-AB21-E8DFFEBB1ADB}" type="presOf" srcId="{FC65EBF0-5BA3-424C-8BBD-44A6C0E29CAE}" destId="{0719786A-D3CC-AB46-A01A-B06CF2A6B9CF}" srcOrd="0" destOrd="0" presId="urn:microsoft.com/office/officeart/2005/8/layout/vList2"/>
    <dgm:cxn modelId="{EDFD614E-5F11-4C1C-80E3-417D98D1A4C0}" srcId="{A0DB5693-F9FD-4D7B-A93F-6438C1AFB121}" destId="{6F1BA8FD-AB1D-42A6-86BD-77E94FCD4C05}" srcOrd="1" destOrd="0" parTransId="{E4457534-8A07-44CE-AC96-32EBB6A826F2}" sibTransId="{E4A82466-25D9-4449-902B-4BDB29280325}"/>
    <dgm:cxn modelId="{678E3780-4EA3-F54D-9062-41EC1CEF1434}" type="presOf" srcId="{A0DB5693-F9FD-4D7B-A93F-6438C1AFB121}" destId="{336896E8-EA63-AF48-B0B8-8237E42C5F04}" srcOrd="0" destOrd="0" presId="urn:microsoft.com/office/officeart/2005/8/layout/vList2"/>
    <dgm:cxn modelId="{3CC63C85-D2FD-F940-BEF1-62B1796CA203}" type="presOf" srcId="{6F1BA8FD-AB1D-42A6-86BD-77E94FCD4C05}" destId="{6F5FFFC6-58E9-B147-A3A7-C4882BC7BB9C}" srcOrd="0" destOrd="0" presId="urn:microsoft.com/office/officeart/2005/8/layout/vList2"/>
    <dgm:cxn modelId="{3FB2AAAE-C3D9-4DFC-9229-194B648FCC5F}" srcId="{A0DB5693-F9FD-4D7B-A93F-6438C1AFB121}" destId="{28321EAA-3444-43C2-83BB-F1D289263855}" srcOrd="0" destOrd="0" parTransId="{EBDC9FBE-9635-45CC-B3E9-D77EF37506AF}" sibTransId="{B5093AC5-776A-4921-BFDF-7986FE6FE25E}"/>
    <dgm:cxn modelId="{20D2C6B4-4208-4EE8-92A9-383A0F10BD24}" srcId="{A0DB5693-F9FD-4D7B-A93F-6438C1AFB121}" destId="{FC65EBF0-5BA3-424C-8BBD-44A6C0E29CAE}" srcOrd="2" destOrd="0" parTransId="{A6DA6871-3FCA-48BD-8E65-834792DAF466}" sibTransId="{77691ECF-082C-4889-8CE2-1B5D0EA580D8}"/>
    <dgm:cxn modelId="{5C0FD7E0-2DAC-5743-9FD2-4DF779BA242D}" type="presOf" srcId="{28321EAA-3444-43C2-83BB-F1D289263855}" destId="{BE09EDAC-F23C-6A43-B6E0-89ABFC55D521}" srcOrd="0" destOrd="0" presId="urn:microsoft.com/office/officeart/2005/8/layout/vList2"/>
    <dgm:cxn modelId="{B88FF203-CA19-334B-AA65-45A6455276F2}" type="presParOf" srcId="{336896E8-EA63-AF48-B0B8-8237E42C5F04}" destId="{BE09EDAC-F23C-6A43-B6E0-89ABFC55D521}" srcOrd="0" destOrd="0" presId="urn:microsoft.com/office/officeart/2005/8/layout/vList2"/>
    <dgm:cxn modelId="{9A0FC36C-5025-DA40-A33A-B28BA8D5845B}" type="presParOf" srcId="{336896E8-EA63-AF48-B0B8-8237E42C5F04}" destId="{091CCA26-7042-6A4F-A16E-CC3DA5C6E2C2}" srcOrd="1" destOrd="0" presId="urn:microsoft.com/office/officeart/2005/8/layout/vList2"/>
    <dgm:cxn modelId="{38AE320A-1E6A-FB42-8038-50C5FF869009}" type="presParOf" srcId="{336896E8-EA63-AF48-B0B8-8237E42C5F04}" destId="{6F5FFFC6-58E9-B147-A3A7-C4882BC7BB9C}" srcOrd="2" destOrd="0" presId="urn:microsoft.com/office/officeart/2005/8/layout/vList2"/>
    <dgm:cxn modelId="{422CEBCD-F153-A14A-A5FC-7842E618CAFC}" type="presParOf" srcId="{336896E8-EA63-AF48-B0B8-8237E42C5F04}" destId="{2B77F5A0-D972-2B4B-81F0-277B53CCB9B8}" srcOrd="3" destOrd="0" presId="urn:microsoft.com/office/officeart/2005/8/layout/vList2"/>
    <dgm:cxn modelId="{9ECC7F53-5A99-994A-B947-7C16648595DE}" type="presParOf" srcId="{336896E8-EA63-AF48-B0B8-8237E42C5F04}" destId="{0719786A-D3CC-AB46-A01A-B06CF2A6B9CF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476ABF4-8E0B-4B92-9245-50BDD879CC46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38A6FEFE-D07E-4B72-9FD6-561E652CD938}">
      <dgm:prSet/>
      <dgm:spPr/>
      <dgm:t>
        <a:bodyPr/>
        <a:lstStyle/>
        <a:p>
          <a:r>
            <a:rPr lang="en-US" dirty="0" err="1">
              <a:solidFill>
                <a:schemeClr val="accent2"/>
              </a:solidFill>
              <a:latin typeface="+mn-lt"/>
            </a:rPr>
            <a:t>Cerddwch</a:t>
          </a:r>
          <a:r>
            <a:rPr lang="en-US" dirty="0">
              <a:solidFill>
                <a:schemeClr val="accent2"/>
              </a:solidFill>
              <a:latin typeface="+mn-lt"/>
            </a:rPr>
            <a:t> </a:t>
          </a:r>
          <a:r>
            <a:rPr lang="en-US" dirty="0" err="1">
              <a:solidFill>
                <a:schemeClr val="accent2"/>
              </a:solidFill>
              <a:latin typeface="+mn-lt"/>
            </a:rPr>
            <a:t>yn</a:t>
          </a:r>
          <a:r>
            <a:rPr lang="en-US" dirty="0">
              <a:solidFill>
                <a:schemeClr val="accent2"/>
              </a:solidFill>
              <a:latin typeface="+mn-lt"/>
            </a:rPr>
            <a:t> </a:t>
          </a:r>
          <a:r>
            <a:rPr lang="en-US" dirty="0" err="1">
              <a:solidFill>
                <a:schemeClr val="accent2"/>
              </a:solidFill>
              <a:latin typeface="+mn-lt"/>
            </a:rPr>
            <a:t>dawel</a:t>
          </a:r>
          <a:r>
            <a:rPr lang="en-US" dirty="0">
              <a:solidFill>
                <a:schemeClr val="accent2"/>
              </a:solidFill>
              <a:latin typeface="+mn-lt"/>
            </a:rPr>
            <a:t> Rhian.</a:t>
          </a:r>
        </a:p>
      </dgm:t>
    </dgm:pt>
    <dgm:pt modelId="{E091EAF5-9E7C-48D0-A97A-E2692C836655}" type="parTrans" cxnId="{1B5EEF8B-446C-4C4F-8B59-4F257476D342}">
      <dgm:prSet/>
      <dgm:spPr/>
      <dgm:t>
        <a:bodyPr/>
        <a:lstStyle/>
        <a:p>
          <a:endParaRPr lang="en-US"/>
        </a:p>
      </dgm:t>
    </dgm:pt>
    <dgm:pt modelId="{D7F8DE67-DE4A-478A-98EF-D6F0E729CBF1}" type="sibTrans" cxnId="{1B5EEF8B-446C-4C4F-8B59-4F257476D342}">
      <dgm:prSet/>
      <dgm:spPr/>
      <dgm:t>
        <a:bodyPr/>
        <a:lstStyle/>
        <a:p>
          <a:endParaRPr lang="en-US"/>
        </a:p>
      </dgm:t>
    </dgm:pt>
    <dgm:pt modelId="{03F30459-8D1D-4080-867C-4A4344A17E88}">
      <dgm:prSet/>
      <dgm:spPr/>
      <dgm:t>
        <a:bodyPr/>
        <a:lstStyle/>
        <a:p>
          <a:r>
            <a:rPr lang="en-US" dirty="0" err="1">
              <a:solidFill>
                <a:schemeClr val="accent2"/>
              </a:solidFill>
              <a:latin typeface="+mn-lt"/>
            </a:rPr>
            <a:t>Rhaid</a:t>
          </a:r>
          <a:r>
            <a:rPr lang="en-US" dirty="0">
              <a:solidFill>
                <a:schemeClr val="accent2"/>
              </a:solidFill>
              <a:latin typeface="+mn-lt"/>
            </a:rPr>
            <a:t> </a:t>
          </a:r>
          <a:r>
            <a:rPr lang="en-US" dirty="0" err="1">
              <a:solidFill>
                <a:schemeClr val="accent2"/>
              </a:solidFill>
              <a:latin typeface="+mn-lt"/>
            </a:rPr>
            <a:t>iddych</a:t>
          </a:r>
          <a:r>
            <a:rPr lang="en-US" dirty="0">
              <a:solidFill>
                <a:schemeClr val="accent2"/>
              </a:solidFill>
              <a:latin typeface="+mn-lt"/>
            </a:rPr>
            <a:t> chi </a:t>
          </a:r>
          <a:r>
            <a:rPr lang="en-US" dirty="0" err="1">
              <a:solidFill>
                <a:schemeClr val="accent2"/>
              </a:solidFill>
              <a:latin typeface="+mn-lt"/>
            </a:rPr>
            <a:t>wrando</a:t>
          </a:r>
          <a:r>
            <a:rPr lang="en-US" dirty="0">
              <a:solidFill>
                <a:schemeClr val="accent2"/>
              </a:solidFill>
              <a:latin typeface="+mn-lt"/>
            </a:rPr>
            <a:t>, </a:t>
          </a:r>
          <a:r>
            <a:rPr lang="en-US" dirty="0" err="1">
              <a:solidFill>
                <a:schemeClr val="accent2"/>
              </a:solidFill>
              <a:latin typeface="+mn-lt"/>
            </a:rPr>
            <a:t>blant</a:t>
          </a:r>
          <a:r>
            <a:rPr lang="en-US" dirty="0">
              <a:solidFill>
                <a:schemeClr val="accent2"/>
              </a:solidFill>
              <a:latin typeface="+mn-lt"/>
            </a:rPr>
            <a:t>.</a:t>
          </a:r>
        </a:p>
      </dgm:t>
    </dgm:pt>
    <dgm:pt modelId="{0C37ACDD-44C2-41F5-806D-F78CF42082AF}" type="parTrans" cxnId="{1D69CC36-7964-4AE9-9652-A2C752D31CF7}">
      <dgm:prSet/>
      <dgm:spPr/>
      <dgm:t>
        <a:bodyPr/>
        <a:lstStyle/>
        <a:p>
          <a:endParaRPr lang="en-US"/>
        </a:p>
      </dgm:t>
    </dgm:pt>
    <dgm:pt modelId="{CA3A9E15-677A-492F-93C0-4B1133113C88}" type="sibTrans" cxnId="{1D69CC36-7964-4AE9-9652-A2C752D31CF7}">
      <dgm:prSet/>
      <dgm:spPr/>
      <dgm:t>
        <a:bodyPr/>
        <a:lstStyle/>
        <a:p>
          <a:endParaRPr lang="en-US"/>
        </a:p>
      </dgm:t>
    </dgm:pt>
    <dgm:pt modelId="{E676C70D-BF13-47A3-90F4-3331EB5DA398}">
      <dgm:prSet/>
      <dgm:spPr/>
      <dgm:t>
        <a:bodyPr/>
        <a:lstStyle/>
        <a:p>
          <a:r>
            <a:rPr lang="en-US" dirty="0" err="1">
              <a:solidFill>
                <a:schemeClr val="accent2"/>
              </a:solidFill>
              <a:latin typeface="+mn-lt"/>
            </a:rPr>
            <a:t>Peidiwch</a:t>
          </a:r>
          <a:r>
            <a:rPr lang="en-US" dirty="0">
              <a:solidFill>
                <a:schemeClr val="accent2"/>
              </a:solidFill>
              <a:latin typeface="+mn-lt"/>
            </a:rPr>
            <a:t> </a:t>
          </a:r>
          <a:r>
            <a:rPr lang="en-US" dirty="0" err="1">
              <a:solidFill>
                <a:schemeClr val="accent2"/>
              </a:solidFill>
              <a:latin typeface="+mn-lt"/>
            </a:rPr>
            <a:t>â</a:t>
          </a:r>
          <a:r>
            <a:rPr lang="en-US" dirty="0">
              <a:solidFill>
                <a:schemeClr val="accent2"/>
              </a:solidFill>
              <a:latin typeface="+mn-lt"/>
            </a:rPr>
            <a:t> </a:t>
          </a:r>
          <a:r>
            <a:rPr lang="en-US" dirty="0" err="1">
              <a:solidFill>
                <a:schemeClr val="accent2"/>
              </a:solidFill>
              <a:latin typeface="+mn-lt"/>
            </a:rPr>
            <a:t>agor</a:t>
          </a:r>
          <a:r>
            <a:rPr lang="en-US" dirty="0">
              <a:solidFill>
                <a:schemeClr val="accent2"/>
              </a:solidFill>
              <a:latin typeface="+mn-lt"/>
            </a:rPr>
            <a:t> y </a:t>
          </a:r>
          <a:r>
            <a:rPr lang="en-US" dirty="0" err="1">
              <a:solidFill>
                <a:schemeClr val="accent2"/>
              </a:solidFill>
              <a:latin typeface="+mn-lt"/>
            </a:rPr>
            <a:t>ffenest</a:t>
          </a:r>
          <a:r>
            <a:rPr lang="en-US" dirty="0">
              <a:solidFill>
                <a:schemeClr val="accent2"/>
              </a:solidFill>
              <a:latin typeface="+mn-lt"/>
            </a:rPr>
            <a:t> </a:t>
          </a:r>
          <a:r>
            <a:rPr lang="en-US" dirty="0" err="1">
              <a:solidFill>
                <a:schemeClr val="accent2"/>
              </a:solidFill>
              <a:latin typeface="+mn-lt"/>
            </a:rPr>
            <a:t>yn</a:t>
          </a:r>
          <a:r>
            <a:rPr lang="en-US" dirty="0">
              <a:solidFill>
                <a:schemeClr val="accent2"/>
              </a:solidFill>
              <a:latin typeface="+mn-lt"/>
            </a:rPr>
            <a:t> y </a:t>
          </a:r>
          <a:r>
            <a:rPr lang="en-US" dirty="0" err="1">
              <a:solidFill>
                <a:schemeClr val="accent2"/>
              </a:solidFill>
              <a:latin typeface="+mn-lt"/>
            </a:rPr>
            <a:t>dosbarth</a:t>
          </a:r>
          <a:r>
            <a:rPr lang="en-US" dirty="0">
              <a:solidFill>
                <a:schemeClr val="accent2"/>
              </a:solidFill>
              <a:latin typeface="Garamond" panose="02020404030301010803" pitchFamily="18" charset="0"/>
            </a:rPr>
            <a:t>.</a:t>
          </a:r>
        </a:p>
      </dgm:t>
    </dgm:pt>
    <dgm:pt modelId="{3EF6AE30-CE03-4FC4-B779-79228DEB4134}" type="parTrans" cxnId="{0EA69326-26FF-4B2E-AA7D-FE8953EA8BFF}">
      <dgm:prSet/>
      <dgm:spPr/>
      <dgm:t>
        <a:bodyPr/>
        <a:lstStyle/>
        <a:p>
          <a:endParaRPr lang="en-US"/>
        </a:p>
      </dgm:t>
    </dgm:pt>
    <dgm:pt modelId="{5FDCB8FA-F42E-4A99-85C5-1FFED71D0DDC}" type="sibTrans" cxnId="{0EA69326-26FF-4B2E-AA7D-FE8953EA8BFF}">
      <dgm:prSet/>
      <dgm:spPr/>
      <dgm:t>
        <a:bodyPr/>
        <a:lstStyle/>
        <a:p>
          <a:endParaRPr lang="en-US"/>
        </a:p>
      </dgm:t>
    </dgm:pt>
    <dgm:pt modelId="{5F95DDB0-CF36-48C0-A14A-53A92B364386}">
      <dgm:prSet/>
      <dgm:spPr/>
      <dgm:t>
        <a:bodyPr/>
        <a:lstStyle/>
        <a:p>
          <a:r>
            <a:rPr lang="en-US" dirty="0">
              <a:solidFill>
                <a:schemeClr val="accent2"/>
              </a:solidFill>
              <a:latin typeface="+mn-lt"/>
            </a:rPr>
            <a:t>Paid </a:t>
          </a:r>
          <a:r>
            <a:rPr lang="en-US" dirty="0" err="1">
              <a:solidFill>
                <a:schemeClr val="accent2"/>
              </a:solidFill>
              <a:latin typeface="+mn-lt"/>
            </a:rPr>
            <a:t>â</a:t>
          </a:r>
          <a:r>
            <a:rPr lang="en-US" dirty="0">
              <a:solidFill>
                <a:schemeClr val="accent2"/>
              </a:solidFill>
              <a:latin typeface="+mn-lt"/>
            </a:rPr>
            <a:t> </a:t>
          </a:r>
          <a:r>
            <a:rPr lang="en-US" dirty="0" err="1">
              <a:solidFill>
                <a:schemeClr val="accent2"/>
              </a:solidFill>
              <a:latin typeface="+mn-lt"/>
            </a:rPr>
            <a:t>taflu</a:t>
          </a:r>
          <a:r>
            <a:rPr lang="en-US" dirty="0">
              <a:solidFill>
                <a:schemeClr val="accent2"/>
              </a:solidFill>
              <a:latin typeface="+mn-lt"/>
            </a:rPr>
            <a:t> </a:t>
          </a:r>
          <a:r>
            <a:rPr lang="en-US" dirty="0" err="1">
              <a:solidFill>
                <a:schemeClr val="accent2"/>
              </a:solidFill>
              <a:latin typeface="+mn-lt"/>
            </a:rPr>
            <a:t>sbwriel</a:t>
          </a:r>
          <a:r>
            <a:rPr lang="en-US" dirty="0">
              <a:solidFill>
                <a:schemeClr val="accent2"/>
              </a:solidFill>
              <a:latin typeface="+mn-lt"/>
            </a:rPr>
            <a:t> Wil!</a:t>
          </a:r>
        </a:p>
      </dgm:t>
    </dgm:pt>
    <dgm:pt modelId="{BEB2D601-CB4A-424D-B988-961435719F73}" type="parTrans" cxnId="{9682B839-0784-4044-89F2-727C267D1C59}">
      <dgm:prSet/>
      <dgm:spPr/>
      <dgm:t>
        <a:bodyPr/>
        <a:lstStyle/>
        <a:p>
          <a:endParaRPr lang="en-US"/>
        </a:p>
      </dgm:t>
    </dgm:pt>
    <dgm:pt modelId="{A7719903-83C3-458B-8F41-C5B92AC7489C}" type="sibTrans" cxnId="{9682B839-0784-4044-89F2-727C267D1C59}">
      <dgm:prSet/>
      <dgm:spPr/>
      <dgm:t>
        <a:bodyPr/>
        <a:lstStyle/>
        <a:p>
          <a:endParaRPr lang="en-US"/>
        </a:p>
      </dgm:t>
    </dgm:pt>
    <dgm:pt modelId="{48D5E616-4EA7-4BA9-A937-9182AFF320B0}">
      <dgm:prSet/>
      <dgm:spPr/>
      <dgm:t>
        <a:bodyPr/>
        <a:lstStyle/>
        <a:p>
          <a:r>
            <a:rPr lang="en-US" dirty="0" err="1">
              <a:solidFill>
                <a:schemeClr val="accent2"/>
              </a:solidFill>
              <a:latin typeface="+mn-lt"/>
            </a:rPr>
            <a:t>Ysgrifennwch</a:t>
          </a:r>
          <a:r>
            <a:rPr lang="en-US" dirty="0">
              <a:solidFill>
                <a:schemeClr val="accent2"/>
              </a:solidFill>
              <a:latin typeface="+mn-lt"/>
            </a:rPr>
            <a:t> </a:t>
          </a:r>
          <a:r>
            <a:rPr lang="en-US" dirty="0" err="1">
              <a:solidFill>
                <a:schemeClr val="accent2"/>
              </a:solidFill>
              <a:latin typeface="+mn-lt"/>
            </a:rPr>
            <a:t>dy</a:t>
          </a:r>
          <a:r>
            <a:rPr lang="en-US" dirty="0">
              <a:solidFill>
                <a:schemeClr val="accent2"/>
              </a:solidFill>
              <a:latin typeface="+mn-lt"/>
            </a:rPr>
            <a:t> </a:t>
          </a:r>
          <a:r>
            <a:rPr lang="en-US" dirty="0" err="1">
              <a:solidFill>
                <a:schemeClr val="accent2"/>
              </a:solidFill>
              <a:latin typeface="+mn-lt"/>
            </a:rPr>
            <a:t>enw</a:t>
          </a:r>
          <a:r>
            <a:rPr lang="en-US" dirty="0">
              <a:solidFill>
                <a:schemeClr val="accent2"/>
              </a:solidFill>
              <a:latin typeface="+mn-lt"/>
            </a:rPr>
            <a:t> </a:t>
          </a:r>
          <a:r>
            <a:rPr lang="en-US" dirty="0" err="1">
              <a:solidFill>
                <a:schemeClr val="accent2"/>
              </a:solidFill>
              <a:latin typeface="+mn-lt"/>
            </a:rPr>
            <a:t>ar</a:t>
          </a:r>
          <a:r>
            <a:rPr lang="en-US" dirty="0">
              <a:solidFill>
                <a:schemeClr val="accent2"/>
              </a:solidFill>
              <a:latin typeface="+mn-lt"/>
            </a:rPr>
            <a:t> y </a:t>
          </a:r>
          <a:r>
            <a:rPr lang="en-US" dirty="0" err="1">
              <a:solidFill>
                <a:schemeClr val="accent2"/>
              </a:solidFill>
              <a:latin typeface="+mn-lt"/>
            </a:rPr>
            <a:t>llyfr</a:t>
          </a:r>
          <a:r>
            <a:rPr lang="en-US" dirty="0">
              <a:solidFill>
                <a:schemeClr val="accent2"/>
              </a:solidFill>
              <a:latin typeface="+mn-lt"/>
            </a:rPr>
            <a:t>.</a:t>
          </a:r>
        </a:p>
      </dgm:t>
    </dgm:pt>
    <dgm:pt modelId="{BBB110B7-1F65-470E-A6B1-5585753B741D}" type="parTrans" cxnId="{35D5AC7B-C5A6-49B5-842A-737C598B56FA}">
      <dgm:prSet/>
      <dgm:spPr/>
      <dgm:t>
        <a:bodyPr/>
        <a:lstStyle/>
        <a:p>
          <a:endParaRPr lang="en-US"/>
        </a:p>
      </dgm:t>
    </dgm:pt>
    <dgm:pt modelId="{8C6E8304-4DC7-4357-B686-8CEE05B6C227}" type="sibTrans" cxnId="{35D5AC7B-C5A6-49B5-842A-737C598B56FA}">
      <dgm:prSet/>
      <dgm:spPr/>
      <dgm:t>
        <a:bodyPr/>
        <a:lstStyle/>
        <a:p>
          <a:endParaRPr lang="en-US"/>
        </a:p>
      </dgm:t>
    </dgm:pt>
    <dgm:pt modelId="{9F2DDD0B-B823-478E-818E-FBB02A194115}">
      <dgm:prSet/>
      <dgm:spPr/>
      <dgm:t>
        <a:bodyPr/>
        <a:lstStyle/>
        <a:p>
          <a:r>
            <a:rPr lang="en-US" dirty="0" err="1">
              <a:solidFill>
                <a:schemeClr val="accent2"/>
              </a:solidFill>
              <a:latin typeface="+mn-lt"/>
            </a:rPr>
            <a:t>Sefyll</a:t>
          </a:r>
          <a:r>
            <a:rPr lang="en-US" dirty="0">
              <a:solidFill>
                <a:schemeClr val="accent2"/>
              </a:solidFill>
              <a:latin typeface="+mn-lt"/>
            </a:rPr>
            <a:t> </a:t>
          </a:r>
          <a:r>
            <a:rPr lang="en-US" dirty="0" err="1">
              <a:solidFill>
                <a:schemeClr val="accent2"/>
              </a:solidFill>
              <a:latin typeface="+mn-lt"/>
            </a:rPr>
            <a:t>yn</a:t>
          </a:r>
          <a:r>
            <a:rPr lang="en-US" dirty="0">
              <a:solidFill>
                <a:schemeClr val="accent2"/>
              </a:solidFill>
              <a:latin typeface="+mn-lt"/>
            </a:rPr>
            <a:t> </a:t>
          </a:r>
          <a:r>
            <a:rPr lang="en-US" dirty="0" err="1">
              <a:solidFill>
                <a:schemeClr val="accent2"/>
              </a:solidFill>
              <a:latin typeface="+mn-lt"/>
            </a:rPr>
            <a:t>dawel</a:t>
          </a:r>
          <a:r>
            <a:rPr lang="en-US" dirty="0">
              <a:solidFill>
                <a:schemeClr val="accent2"/>
              </a:solidFill>
              <a:latin typeface="+mn-lt"/>
            </a:rPr>
            <a:t> </a:t>
          </a:r>
          <a:r>
            <a:rPr lang="en-US" dirty="0" err="1">
              <a:solidFill>
                <a:schemeClr val="accent2"/>
              </a:solidFill>
              <a:latin typeface="+mn-lt"/>
            </a:rPr>
            <a:t>tu</a:t>
          </a:r>
          <a:r>
            <a:rPr lang="en-US" dirty="0">
              <a:solidFill>
                <a:schemeClr val="accent2"/>
              </a:solidFill>
              <a:latin typeface="+mn-lt"/>
            </a:rPr>
            <a:t> </a:t>
          </a:r>
          <a:r>
            <a:rPr lang="en-US" dirty="0" err="1">
              <a:solidFill>
                <a:schemeClr val="accent2"/>
              </a:solidFill>
              <a:latin typeface="+mn-lt"/>
            </a:rPr>
            <a:t>ôl</a:t>
          </a:r>
          <a:r>
            <a:rPr lang="en-US" dirty="0">
              <a:solidFill>
                <a:schemeClr val="accent2"/>
              </a:solidFill>
              <a:latin typeface="+mn-lt"/>
            </a:rPr>
            <a:t> </a:t>
          </a:r>
          <a:r>
            <a:rPr lang="en-US" dirty="0" err="1">
              <a:solidFill>
                <a:schemeClr val="accent2"/>
              </a:solidFill>
              <a:latin typeface="+mn-lt"/>
            </a:rPr>
            <a:t>cadeiriau</a:t>
          </a:r>
          <a:r>
            <a:rPr lang="en-US" dirty="0">
              <a:solidFill>
                <a:schemeClr val="accent2"/>
              </a:solidFill>
              <a:latin typeface="+mn-lt"/>
            </a:rPr>
            <a:t>.</a:t>
          </a:r>
        </a:p>
      </dgm:t>
    </dgm:pt>
    <dgm:pt modelId="{51F43D8B-153F-48F3-B47B-4C54A3DBC938}" type="parTrans" cxnId="{4D6AABED-6984-4CBB-A0F0-4DD3916074AD}">
      <dgm:prSet/>
      <dgm:spPr/>
      <dgm:t>
        <a:bodyPr/>
        <a:lstStyle/>
        <a:p>
          <a:endParaRPr lang="en-US"/>
        </a:p>
      </dgm:t>
    </dgm:pt>
    <dgm:pt modelId="{EE91B319-58EB-4870-AC5C-BFE26EBD4CCE}" type="sibTrans" cxnId="{4D6AABED-6984-4CBB-A0F0-4DD3916074AD}">
      <dgm:prSet/>
      <dgm:spPr/>
      <dgm:t>
        <a:bodyPr/>
        <a:lstStyle/>
        <a:p>
          <a:endParaRPr lang="en-US"/>
        </a:p>
      </dgm:t>
    </dgm:pt>
    <dgm:pt modelId="{6B9B3634-8D52-4B31-A35D-BC8A5A3D2A18}">
      <dgm:prSet/>
      <dgm:spPr/>
      <dgm:t>
        <a:bodyPr/>
        <a:lstStyle/>
        <a:p>
          <a:r>
            <a:rPr lang="en-US" dirty="0" err="1">
              <a:solidFill>
                <a:schemeClr val="accent2"/>
              </a:solidFill>
              <a:latin typeface="+mn-lt"/>
            </a:rPr>
            <a:t>Dewch</a:t>
          </a:r>
          <a:r>
            <a:rPr lang="en-US" dirty="0">
              <a:solidFill>
                <a:schemeClr val="accent2"/>
              </a:solidFill>
              <a:latin typeface="+mn-lt"/>
            </a:rPr>
            <a:t> </a:t>
          </a:r>
          <a:r>
            <a:rPr lang="en-US" dirty="0" err="1">
              <a:solidFill>
                <a:schemeClr val="accent2"/>
              </a:solidFill>
              <a:latin typeface="+mn-lt"/>
            </a:rPr>
            <a:t>i</a:t>
          </a:r>
          <a:r>
            <a:rPr lang="en-US" dirty="0">
              <a:solidFill>
                <a:schemeClr val="accent2"/>
              </a:solidFill>
              <a:latin typeface="+mn-lt"/>
            </a:rPr>
            <a:t> </a:t>
          </a:r>
          <a:r>
            <a:rPr lang="en-US" dirty="0" err="1">
              <a:solidFill>
                <a:schemeClr val="accent2"/>
              </a:solidFill>
              <a:latin typeface="+mn-lt"/>
            </a:rPr>
            <a:t>mewn</a:t>
          </a:r>
          <a:r>
            <a:rPr lang="en-US" dirty="0">
              <a:solidFill>
                <a:schemeClr val="accent2"/>
              </a:solidFill>
              <a:latin typeface="+mn-lt"/>
            </a:rPr>
            <a:t> Rhys. </a:t>
          </a:r>
        </a:p>
      </dgm:t>
    </dgm:pt>
    <dgm:pt modelId="{A33512B4-2165-4007-82AE-CBE62F6CFB98}" type="parTrans" cxnId="{3E57D984-EDAE-4927-AE59-9F0931EAAD1F}">
      <dgm:prSet/>
      <dgm:spPr/>
      <dgm:t>
        <a:bodyPr/>
        <a:lstStyle/>
        <a:p>
          <a:endParaRPr lang="en-US"/>
        </a:p>
      </dgm:t>
    </dgm:pt>
    <dgm:pt modelId="{DE797D8E-E838-4E01-AE82-086DF543EC97}" type="sibTrans" cxnId="{3E57D984-EDAE-4927-AE59-9F0931EAAD1F}">
      <dgm:prSet/>
      <dgm:spPr/>
      <dgm:t>
        <a:bodyPr/>
        <a:lstStyle/>
        <a:p>
          <a:endParaRPr lang="en-US"/>
        </a:p>
      </dgm:t>
    </dgm:pt>
    <dgm:pt modelId="{AA0348A8-B862-4511-AC1F-1BC5C896B905}">
      <dgm:prSet/>
      <dgm:spPr/>
      <dgm:t>
        <a:bodyPr/>
        <a:lstStyle/>
        <a:p>
          <a:r>
            <a:rPr lang="en-US" dirty="0" err="1">
              <a:solidFill>
                <a:schemeClr val="accent2"/>
              </a:solidFill>
              <a:latin typeface="+mn-lt"/>
            </a:rPr>
            <a:t>Eisteddwch</a:t>
          </a:r>
          <a:r>
            <a:rPr lang="en-US" dirty="0">
              <a:solidFill>
                <a:schemeClr val="accent2"/>
              </a:solidFill>
              <a:latin typeface="+mn-lt"/>
            </a:rPr>
            <a:t> a </a:t>
          </a:r>
          <a:r>
            <a:rPr lang="en-US" dirty="0" err="1">
              <a:solidFill>
                <a:schemeClr val="accent2"/>
              </a:solidFill>
              <a:latin typeface="+mn-lt"/>
            </a:rPr>
            <a:t>bwyta</a:t>
          </a:r>
          <a:r>
            <a:rPr lang="en-US" dirty="0">
              <a:solidFill>
                <a:schemeClr val="accent2"/>
              </a:solidFill>
              <a:latin typeface="+mn-lt"/>
            </a:rPr>
            <a:t> </a:t>
          </a:r>
          <a:r>
            <a:rPr lang="en-US" dirty="0" err="1">
              <a:solidFill>
                <a:schemeClr val="accent2"/>
              </a:solidFill>
              <a:latin typeface="+mn-lt"/>
            </a:rPr>
            <a:t>yn</a:t>
          </a:r>
          <a:r>
            <a:rPr lang="en-US" dirty="0">
              <a:solidFill>
                <a:schemeClr val="accent2"/>
              </a:solidFill>
              <a:latin typeface="+mn-lt"/>
            </a:rPr>
            <a:t> </a:t>
          </a:r>
          <a:r>
            <a:rPr lang="en-US" dirty="0" err="1">
              <a:solidFill>
                <a:schemeClr val="accent2"/>
              </a:solidFill>
              <a:latin typeface="+mn-lt"/>
            </a:rPr>
            <a:t>dawel</a:t>
          </a:r>
          <a:r>
            <a:rPr lang="en-US" dirty="0">
              <a:solidFill>
                <a:schemeClr val="accent2"/>
              </a:solidFill>
              <a:latin typeface="+mn-lt"/>
            </a:rPr>
            <a:t>. </a:t>
          </a:r>
        </a:p>
      </dgm:t>
    </dgm:pt>
    <dgm:pt modelId="{17921E30-7158-4639-B9DF-808A758680F3}" type="parTrans" cxnId="{DA041AA7-C36D-428A-BE1C-5DE9C255DF1F}">
      <dgm:prSet/>
      <dgm:spPr/>
      <dgm:t>
        <a:bodyPr/>
        <a:lstStyle/>
        <a:p>
          <a:endParaRPr lang="en-US"/>
        </a:p>
      </dgm:t>
    </dgm:pt>
    <dgm:pt modelId="{15195AB1-C44A-46CC-AB1F-FCDDF75EF072}" type="sibTrans" cxnId="{DA041AA7-C36D-428A-BE1C-5DE9C255DF1F}">
      <dgm:prSet/>
      <dgm:spPr/>
      <dgm:t>
        <a:bodyPr/>
        <a:lstStyle/>
        <a:p>
          <a:endParaRPr lang="en-US"/>
        </a:p>
      </dgm:t>
    </dgm:pt>
    <dgm:pt modelId="{DB9F252C-9951-0F48-ADC5-F6DB57C1E36F}" type="pres">
      <dgm:prSet presAssocID="{A476ABF4-8E0B-4B92-9245-50BDD879CC46}" presName="diagram" presStyleCnt="0">
        <dgm:presLayoutVars>
          <dgm:dir/>
          <dgm:resizeHandles val="exact"/>
        </dgm:presLayoutVars>
      </dgm:prSet>
      <dgm:spPr/>
    </dgm:pt>
    <dgm:pt modelId="{7709FF7A-EBCB-7A48-8FDA-C9087B6CDB20}" type="pres">
      <dgm:prSet presAssocID="{38A6FEFE-D07E-4B72-9FD6-561E652CD938}" presName="node" presStyleLbl="node1" presStyleIdx="0" presStyleCnt="8">
        <dgm:presLayoutVars>
          <dgm:bulletEnabled val="1"/>
        </dgm:presLayoutVars>
      </dgm:prSet>
      <dgm:spPr/>
    </dgm:pt>
    <dgm:pt modelId="{D18C80F9-B825-E744-8C10-72A4785DF2DA}" type="pres">
      <dgm:prSet presAssocID="{D7F8DE67-DE4A-478A-98EF-D6F0E729CBF1}" presName="sibTrans" presStyleCnt="0"/>
      <dgm:spPr/>
    </dgm:pt>
    <dgm:pt modelId="{723E088B-03C1-584A-B199-CEA114C4C9E6}" type="pres">
      <dgm:prSet presAssocID="{03F30459-8D1D-4080-867C-4A4344A17E88}" presName="node" presStyleLbl="node1" presStyleIdx="1" presStyleCnt="8">
        <dgm:presLayoutVars>
          <dgm:bulletEnabled val="1"/>
        </dgm:presLayoutVars>
      </dgm:prSet>
      <dgm:spPr/>
    </dgm:pt>
    <dgm:pt modelId="{9DD87004-9457-5248-8F8E-767E434CD998}" type="pres">
      <dgm:prSet presAssocID="{CA3A9E15-677A-492F-93C0-4B1133113C88}" presName="sibTrans" presStyleCnt="0"/>
      <dgm:spPr/>
    </dgm:pt>
    <dgm:pt modelId="{6203787E-BC10-174B-AC4C-BAE3D9194689}" type="pres">
      <dgm:prSet presAssocID="{E676C70D-BF13-47A3-90F4-3331EB5DA398}" presName="node" presStyleLbl="node1" presStyleIdx="2" presStyleCnt="8">
        <dgm:presLayoutVars>
          <dgm:bulletEnabled val="1"/>
        </dgm:presLayoutVars>
      </dgm:prSet>
      <dgm:spPr/>
    </dgm:pt>
    <dgm:pt modelId="{571B830B-ECFE-1E4A-B98A-4C7CFA984B44}" type="pres">
      <dgm:prSet presAssocID="{5FDCB8FA-F42E-4A99-85C5-1FFED71D0DDC}" presName="sibTrans" presStyleCnt="0"/>
      <dgm:spPr/>
    </dgm:pt>
    <dgm:pt modelId="{EBA5DE9A-9C16-E248-AEFF-16F76D0E4C5C}" type="pres">
      <dgm:prSet presAssocID="{5F95DDB0-CF36-48C0-A14A-53A92B364386}" presName="node" presStyleLbl="node1" presStyleIdx="3" presStyleCnt="8">
        <dgm:presLayoutVars>
          <dgm:bulletEnabled val="1"/>
        </dgm:presLayoutVars>
      </dgm:prSet>
      <dgm:spPr/>
    </dgm:pt>
    <dgm:pt modelId="{EF5210C5-3328-2748-8733-90E5AC2FB101}" type="pres">
      <dgm:prSet presAssocID="{A7719903-83C3-458B-8F41-C5B92AC7489C}" presName="sibTrans" presStyleCnt="0"/>
      <dgm:spPr/>
    </dgm:pt>
    <dgm:pt modelId="{8A2E94DC-3EB6-B24B-86C8-04F316CD66CD}" type="pres">
      <dgm:prSet presAssocID="{48D5E616-4EA7-4BA9-A937-9182AFF320B0}" presName="node" presStyleLbl="node1" presStyleIdx="4" presStyleCnt="8">
        <dgm:presLayoutVars>
          <dgm:bulletEnabled val="1"/>
        </dgm:presLayoutVars>
      </dgm:prSet>
      <dgm:spPr/>
    </dgm:pt>
    <dgm:pt modelId="{A70000DA-F4A9-3643-90F3-09DCC4E9151A}" type="pres">
      <dgm:prSet presAssocID="{8C6E8304-4DC7-4357-B686-8CEE05B6C227}" presName="sibTrans" presStyleCnt="0"/>
      <dgm:spPr/>
    </dgm:pt>
    <dgm:pt modelId="{A4AE8783-7CC9-6B49-997A-AA37AC47E0D0}" type="pres">
      <dgm:prSet presAssocID="{9F2DDD0B-B823-478E-818E-FBB02A194115}" presName="node" presStyleLbl="node1" presStyleIdx="5" presStyleCnt="8">
        <dgm:presLayoutVars>
          <dgm:bulletEnabled val="1"/>
        </dgm:presLayoutVars>
      </dgm:prSet>
      <dgm:spPr/>
    </dgm:pt>
    <dgm:pt modelId="{FD3DC140-0CBD-684A-A28F-1F1BB0D64A6C}" type="pres">
      <dgm:prSet presAssocID="{EE91B319-58EB-4870-AC5C-BFE26EBD4CCE}" presName="sibTrans" presStyleCnt="0"/>
      <dgm:spPr/>
    </dgm:pt>
    <dgm:pt modelId="{5750DACE-D5D9-1141-A5D0-D286025FB151}" type="pres">
      <dgm:prSet presAssocID="{6B9B3634-8D52-4B31-A35D-BC8A5A3D2A18}" presName="node" presStyleLbl="node1" presStyleIdx="6" presStyleCnt="8">
        <dgm:presLayoutVars>
          <dgm:bulletEnabled val="1"/>
        </dgm:presLayoutVars>
      </dgm:prSet>
      <dgm:spPr/>
    </dgm:pt>
    <dgm:pt modelId="{80958915-9DA1-6A4C-B775-D02C9B30A853}" type="pres">
      <dgm:prSet presAssocID="{DE797D8E-E838-4E01-AE82-086DF543EC97}" presName="sibTrans" presStyleCnt="0"/>
      <dgm:spPr/>
    </dgm:pt>
    <dgm:pt modelId="{4F7FE4CE-1F8B-094C-AC48-1FFE18F6CC88}" type="pres">
      <dgm:prSet presAssocID="{AA0348A8-B862-4511-AC1F-1BC5C896B905}" presName="node" presStyleLbl="node1" presStyleIdx="7" presStyleCnt="8">
        <dgm:presLayoutVars>
          <dgm:bulletEnabled val="1"/>
        </dgm:presLayoutVars>
      </dgm:prSet>
      <dgm:spPr/>
    </dgm:pt>
  </dgm:ptLst>
  <dgm:cxnLst>
    <dgm:cxn modelId="{C4227D00-5133-8E40-9A4C-F7CA2CA59DF1}" type="presOf" srcId="{AA0348A8-B862-4511-AC1F-1BC5C896B905}" destId="{4F7FE4CE-1F8B-094C-AC48-1FFE18F6CC88}" srcOrd="0" destOrd="0" presId="urn:microsoft.com/office/officeart/2005/8/layout/default"/>
    <dgm:cxn modelId="{93B29517-8260-D742-91B8-4AA505CDCBE1}" type="presOf" srcId="{38A6FEFE-D07E-4B72-9FD6-561E652CD938}" destId="{7709FF7A-EBCB-7A48-8FDA-C9087B6CDB20}" srcOrd="0" destOrd="0" presId="urn:microsoft.com/office/officeart/2005/8/layout/default"/>
    <dgm:cxn modelId="{95389422-D2DE-244A-AD9B-AFB1B6638BA0}" type="presOf" srcId="{48D5E616-4EA7-4BA9-A937-9182AFF320B0}" destId="{8A2E94DC-3EB6-B24B-86C8-04F316CD66CD}" srcOrd="0" destOrd="0" presId="urn:microsoft.com/office/officeart/2005/8/layout/default"/>
    <dgm:cxn modelId="{0EA69326-26FF-4B2E-AA7D-FE8953EA8BFF}" srcId="{A476ABF4-8E0B-4B92-9245-50BDD879CC46}" destId="{E676C70D-BF13-47A3-90F4-3331EB5DA398}" srcOrd="2" destOrd="0" parTransId="{3EF6AE30-CE03-4FC4-B779-79228DEB4134}" sibTransId="{5FDCB8FA-F42E-4A99-85C5-1FFED71D0DDC}"/>
    <dgm:cxn modelId="{1D69CC36-7964-4AE9-9652-A2C752D31CF7}" srcId="{A476ABF4-8E0B-4B92-9245-50BDD879CC46}" destId="{03F30459-8D1D-4080-867C-4A4344A17E88}" srcOrd="1" destOrd="0" parTransId="{0C37ACDD-44C2-41F5-806D-F78CF42082AF}" sibTransId="{CA3A9E15-677A-492F-93C0-4B1133113C88}"/>
    <dgm:cxn modelId="{9682B839-0784-4044-89F2-727C267D1C59}" srcId="{A476ABF4-8E0B-4B92-9245-50BDD879CC46}" destId="{5F95DDB0-CF36-48C0-A14A-53A92B364386}" srcOrd="3" destOrd="0" parTransId="{BEB2D601-CB4A-424D-B988-961435719F73}" sibTransId="{A7719903-83C3-458B-8F41-C5B92AC7489C}"/>
    <dgm:cxn modelId="{46013043-F7FC-8E44-A041-255066781964}" type="presOf" srcId="{A476ABF4-8E0B-4B92-9245-50BDD879CC46}" destId="{DB9F252C-9951-0F48-ADC5-F6DB57C1E36F}" srcOrd="0" destOrd="0" presId="urn:microsoft.com/office/officeart/2005/8/layout/default"/>
    <dgm:cxn modelId="{C254F572-E63D-B040-BACE-1927E0D14A5E}" type="presOf" srcId="{9F2DDD0B-B823-478E-818E-FBB02A194115}" destId="{A4AE8783-7CC9-6B49-997A-AA37AC47E0D0}" srcOrd="0" destOrd="0" presId="urn:microsoft.com/office/officeart/2005/8/layout/default"/>
    <dgm:cxn modelId="{35D5AC7B-C5A6-49B5-842A-737C598B56FA}" srcId="{A476ABF4-8E0B-4B92-9245-50BDD879CC46}" destId="{48D5E616-4EA7-4BA9-A937-9182AFF320B0}" srcOrd="4" destOrd="0" parTransId="{BBB110B7-1F65-470E-A6B1-5585753B741D}" sibTransId="{8C6E8304-4DC7-4357-B686-8CEE05B6C227}"/>
    <dgm:cxn modelId="{3E57D984-EDAE-4927-AE59-9F0931EAAD1F}" srcId="{A476ABF4-8E0B-4B92-9245-50BDD879CC46}" destId="{6B9B3634-8D52-4B31-A35D-BC8A5A3D2A18}" srcOrd="6" destOrd="0" parTransId="{A33512B4-2165-4007-82AE-CBE62F6CFB98}" sibTransId="{DE797D8E-E838-4E01-AE82-086DF543EC97}"/>
    <dgm:cxn modelId="{0C051186-539E-8546-B42C-413C041CD6DD}" type="presOf" srcId="{E676C70D-BF13-47A3-90F4-3331EB5DA398}" destId="{6203787E-BC10-174B-AC4C-BAE3D9194689}" srcOrd="0" destOrd="0" presId="urn:microsoft.com/office/officeart/2005/8/layout/default"/>
    <dgm:cxn modelId="{1B5EEF8B-446C-4C4F-8B59-4F257476D342}" srcId="{A476ABF4-8E0B-4B92-9245-50BDD879CC46}" destId="{38A6FEFE-D07E-4B72-9FD6-561E652CD938}" srcOrd="0" destOrd="0" parTransId="{E091EAF5-9E7C-48D0-A97A-E2692C836655}" sibTransId="{D7F8DE67-DE4A-478A-98EF-D6F0E729CBF1}"/>
    <dgm:cxn modelId="{79E63790-F322-944C-8BC5-10DC9B7FC5E7}" type="presOf" srcId="{6B9B3634-8D52-4B31-A35D-BC8A5A3D2A18}" destId="{5750DACE-D5D9-1141-A5D0-D286025FB151}" srcOrd="0" destOrd="0" presId="urn:microsoft.com/office/officeart/2005/8/layout/default"/>
    <dgm:cxn modelId="{DA041AA7-C36D-428A-BE1C-5DE9C255DF1F}" srcId="{A476ABF4-8E0B-4B92-9245-50BDD879CC46}" destId="{AA0348A8-B862-4511-AC1F-1BC5C896B905}" srcOrd="7" destOrd="0" parTransId="{17921E30-7158-4639-B9DF-808A758680F3}" sibTransId="{15195AB1-C44A-46CC-AB1F-FCDDF75EF072}"/>
    <dgm:cxn modelId="{AB1564D5-6C0F-F145-A3F9-D53E9D130116}" type="presOf" srcId="{5F95DDB0-CF36-48C0-A14A-53A92B364386}" destId="{EBA5DE9A-9C16-E248-AEFF-16F76D0E4C5C}" srcOrd="0" destOrd="0" presId="urn:microsoft.com/office/officeart/2005/8/layout/default"/>
    <dgm:cxn modelId="{4D6AABED-6984-4CBB-A0F0-4DD3916074AD}" srcId="{A476ABF4-8E0B-4B92-9245-50BDD879CC46}" destId="{9F2DDD0B-B823-478E-818E-FBB02A194115}" srcOrd="5" destOrd="0" parTransId="{51F43D8B-153F-48F3-B47B-4C54A3DBC938}" sibTransId="{EE91B319-58EB-4870-AC5C-BFE26EBD4CCE}"/>
    <dgm:cxn modelId="{465F37F4-7918-4945-9A33-F1B21BA00646}" type="presOf" srcId="{03F30459-8D1D-4080-867C-4A4344A17E88}" destId="{723E088B-03C1-584A-B199-CEA114C4C9E6}" srcOrd="0" destOrd="0" presId="urn:microsoft.com/office/officeart/2005/8/layout/default"/>
    <dgm:cxn modelId="{6260D18D-3793-C643-B640-DBD78DDBDEA1}" type="presParOf" srcId="{DB9F252C-9951-0F48-ADC5-F6DB57C1E36F}" destId="{7709FF7A-EBCB-7A48-8FDA-C9087B6CDB20}" srcOrd="0" destOrd="0" presId="urn:microsoft.com/office/officeart/2005/8/layout/default"/>
    <dgm:cxn modelId="{C0595032-E524-8C4B-898E-78E8CA7F899D}" type="presParOf" srcId="{DB9F252C-9951-0F48-ADC5-F6DB57C1E36F}" destId="{D18C80F9-B825-E744-8C10-72A4785DF2DA}" srcOrd="1" destOrd="0" presId="urn:microsoft.com/office/officeart/2005/8/layout/default"/>
    <dgm:cxn modelId="{0BDEFD06-A83B-C04E-9E2D-164EBA2ED22B}" type="presParOf" srcId="{DB9F252C-9951-0F48-ADC5-F6DB57C1E36F}" destId="{723E088B-03C1-584A-B199-CEA114C4C9E6}" srcOrd="2" destOrd="0" presId="urn:microsoft.com/office/officeart/2005/8/layout/default"/>
    <dgm:cxn modelId="{3653FAF8-DBF8-1C4B-8BF6-BEE131F98C6B}" type="presParOf" srcId="{DB9F252C-9951-0F48-ADC5-F6DB57C1E36F}" destId="{9DD87004-9457-5248-8F8E-767E434CD998}" srcOrd="3" destOrd="0" presId="urn:microsoft.com/office/officeart/2005/8/layout/default"/>
    <dgm:cxn modelId="{742CF946-33B8-AB4B-8C72-A63E3A752AF4}" type="presParOf" srcId="{DB9F252C-9951-0F48-ADC5-F6DB57C1E36F}" destId="{6203787E-BC10-174B-AC4C-BAE3D9194689}" srcOrd="4" destOrd="0" presId="urn:microsoft.com/office/officeart/2005/8/layout/default"/>
    <dgm:cxn modelId="{103EAFB6-1AE1-9747-BBF7-5E97C2661D68}" type="presParOf" srcId="{DB9F252C-9951-0F48-ADC5-F6DB57C1E36F}" destId="{571B830B-ECFE-1E4A-B98A-4C7CFA984B44}" srcOrd="5" destOrd="0" presId="urn:microsoft.com/office/officeart/2005/8/layout/default"/>
    <dgm:cxn modelId="{97BDCCD8-0F38-9B44-9467-D1BA8A065DB6}" type="presParOf" srcId="{DB9F252C-9951-0F48-ADC5-F6DB57C1E36F}" destId="{EBA5DE9A-9C16-E248-AEFF-16F76D0E4C5C}" srcOrd="6" destOrd="0" presId="urn:microsoft.com/office/officeart/2005/8/layout/default"/>
    <dgm:cxn modelId="{3FCCBFCF-FFB8-7A43-85CE-22D03464AFF3}" type="presParOf" srcId="{DB9F252C-9951-0F48-ADC5-F6DB57C1E36F}" destId="{EF5210C5-3328-2748-8733-90E5AC2FB101}" srcOrd="7" destOrd="0" presId="urn:microsoft.com/office/officeart/2005/8/layout/default"/>
    <dgm:cxn modelId="{CA9C3E4A-B542-AF4F-B8A0-004F2AA9DDD1}" type="presParOf" srcId="{DB9F252C-9951-0F48-ADC5-F6DB57C1E36F}" destId="{8A2E94DC-3EB6-B24B-86C8-04F316CD66CD}" srcOrd="8" destOrd="0" presId="urn:microsoft.com/office/officeart/2005/8/layout/default"/>
    <dgm:cxn modelId="{F8DBCBF9-3DEA-834E-9191-F597EB732600}" type="presParOf" srcId="{DB9F252C-9951-0F48-ADC5-F6DB57C1E36F}" destId="{A70000DA-F4A9-3643-90F3-09DCC4E9151A}" srcOrd="9" destOrd="0" presId="urn:microsoft.com/office/officeart/2005/8/layout/default"/>
    <dgm:cxn modelId="{48651FDE-8FDD-434A-8AE7-8CE1EA438204}" type="presParOf" srcId="{DB9F252C-9951-0F48-ADC5-F6DB57C1E36F}" destId="{A4AE8783-7CC9-6B49-997A-AA37AC47E0D0}" srcOrd="10" destOrd="0" presId="urn:microsoft.com/office/officeart/2005/8/layout/default"/>
    <dgm:cxn modelId="{C091F09A-5875-D34D-9A86-DD9D862244BC}" type="presParOf" srcId="{DB9F252C-9951-0F48-ADC5-F6DB57C1E36F}" destId="{FD3DC140-0CBD-684A-A28F-1F1BB0D64A6C}" srcOrd="11" destOrd="0" presId="urn:microsoft.com/office/officeart/2005/8/layout/default"/>
    <dgm:cxn modelId="{D0B0E4CB-340E-2444-BC04-45E3E392BAED}" type="presParOf" srcId="{DB9F252C-9951-0F48-ADC5-F6DB57C1E36F}" destId="{5750DACE-D5D9-1141-A5D0-D286025FB151}" srcOrd="12" destOrd="0" presId="urn:microsoft.com/office/officeart/2005/8/layout/default"/>
    <dgm:cxn modelId="{67354EDE-6E53-8E4B-ADB5-70604FD3CF09}" type="presParOf" srcId="{DB9F252C-9951-0F48-ADC5-F6DB57C1E36F}" destId="{80958915-9DA1-6A4C-B775-D02C9B30A853}" srcOrd="13" destOrd="0" presId="urn:microsoft.com/office/officeart/2005/8/layout/default"/>
    <dgm:cxn modelId="{A4084E75-B3AA-D94A-9991-633B2304F1EE}" type="presParOf" srcId="{DB9F252C-9951-0F48-ADC5-F6DB57C1E36F}" destId="{4F7FE4CE-1F8B-094C-AC48-1FFE18F6CC88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09EDAC-F23C-6A43-B6E0-89ABFC55D521}">
      <dsp:nvSpPr>
        <dsp:cNvPr id="0" name=""/>
        <dsp:cNvSpPr/>
      </dsp:nvSpPr>
      <dsp:spPr>
        <a:xfrm>
          <a:off x="0" y="0"/>
          <a:ext cx="6900512" cy="176596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3000" kern="1200" dirty="0">
              <a:latin typeface="+mn-lt"/>
            </a:rPr>
            <a:t>Rydyn ni’n defnyddio’r gorchmynion unigol i siarad ag un plentyn a’r rhai lluosog pan rydyn ni’n siarad â grŵp.   </a:t>
          </a:r>
          <a:endParaRPr lang="en-US" sz="3000" kern="1200" dirty="0">
            <a:latin typeface="+mn-lt"/>
          </a:endParaRPr>
        </a:p>
      </dsp:txBody>
      <dsp:txXfrm>
        <a:off x="86207" y="86207"/>
        <a:ext cx="6728098" cy="1593554"/>
      </dsp:txXfrm>
    </dsp:sp>
    <dsp:sp modelId="{6F5FFFC6-58E9-B147-A3A7-C4882BC7BB9C}">
      <dsp:nvSpPr>
        <dsp:cNvPr id="0" name=""/>
        <dsp:cNvSpPr/>
      </dsp:nvSpPr>
      <dsp:spPr>
        <a:xfrm>
          <a:off x="0" y="1885086"/>
          <a:ext cx="6900512" cy="1765968"/>
        </a:xfrm>
        <a:prstGeom prst="roundRect">
          <a:avLst/>
        </a:prstGeom>
        <a:solidFill>
          <a:schemeClr val="accent2">
            <a:hueOff val="-4244261"/>
            <a:satOff val="-7952"/>
            <a:lumOff val="13529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3000" kern="1200" dirty="0">
              <a:latin typeface="+mn-lt"/>
            </a:rPr>
            <a:t>Mae’r </a:t>
          </a:r>
          <a:r>
            <a:rPr lang="cy-GB" sz="3000" b="1" kern="1200" dirty="0">
              <a:solidFill>
                <a:srgbClr val="FF0000"/>
              </a:solidFill>
              <a:latin typeface="+mn-lt"/>
            </a:rPr>
            <a:t>unigol</a:t>
          </a:r>
          <a:r>
            <a:rPr lang="cy-GB" sz="3000" kern="1200" dirty="0">
              <a:latin typeface="+mn-lt"/>
            </a:rPr>
            <a:t> yn cael ei ffurfio drwy roi </a:t>
          </a:r>
          <a:r>
            <a:rPr lang="cy-GB" sz="3000" b="1" kern="1200" dirty="0">
              <a:solidFill>
                <a:srgbClr val="FF0000"/>
              </a:solidFill>
              <a:latin typeface="+mn-lt"/>
            </a:rPr>
            <a:t>-a</a:t>
          </a:r>
          <a:r>
            <a:rPr lang="cy-GB" sz="3000" b="1" kern="1200" dirty="0">
              <a:latin typeface="+mn-lt"/>
            </a:rPr>
            <a:t> </a:t>
          </a:r>
          <a:r>
            <a:rPr lang="cy-GB" sz="3000" kern="1200" dirty="0">
              <a:latin typeface="+mn-lt"/>
            </a:rPr>
            <a:t>ar ddiwedd bonyn y ferf, </a:t>
          </a:r>
        </a:p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3000" kern="1200" dirty="0">
              <a:latin typeface="+mn-lt"/>
            </a:rPr>
            <a:t>e.e.   </a:t>
          </a:r>
          <a:r>
            <a:rPr lang="cy-GB" sz="3000" i="1" kern="1200" dirty="0">
              <a:latin typeface="+mn-lt"/>
            </a:rPr>
            <a:t>Rhed</a:t>
          </a:r>
          <a:r>
            <a:rPr lang="cy-GB" sz="3000" b="1" i="1" kern="1200" dirty="0">
              <a:solidFill>
                <a:srgbClr val="FF0000"/>
              </a:solidFill>
              <a:latin typeface="+mn-lt"/>
            </a:rPr>
            <a:t>a</a:t>
          </a:r>
          <a:r>
            <a:rPr lang="cy-GB" sz="3000" i="1" kern="1200" dirty="0">
              <a:latin typeface="+mn-lt"/>
            </a:rPr>
            <a:t>!   Cerdd</a:t>
          </a:r>
          <a:r>
            <a:rPr lang="cy-GB" sz="3000" b="1" i="1" kern="1200" dirty="0">
              <a:solidFill>
                <a:srgbClr val="FF0000"/>
              </a:solidFill>
              <a:latin typeface="+mn-lt"/>
            </a:rPr>
            <a:t>a</a:t>
          </a:r>
          <a:r>
            <a:rPr lang="cy-GB" sz="3000" i="1" kern="1200" dirty="0">
              <a:latin typeface="+mn-lt"/>
            </a:rPr>
            <a:t>!</a:t>
          </a:r>
          <a:endParaRPr lang="en-US" sz="3000" i="1" kern="1200" dirty="0">
            <a:latin typeface="+mn-lt"/>
          </a:endParaRPr>
        </a:p>
      </dsp:txBody>
      <dsp:txXfrm>
        <a:off x="86207" y="1971293"/>
        <a:ext cx="6728098" cy="1593554"/>
      </dsp:txXfrm>
    </dsp:sp>
    <dsp:sp modelId="{0719786A-D3CC-AB46-A01A-B06CF2A6B9CF}">
      <dsp:nvSpPr>
        <dsp:cNvPr id="0" name=""/>
        <dsp:cNvSpPr/>
      </dsp:nvSpPr>
      <dsp:spPr>
        <a:xfrm>
          <a:off x="0" y="3737454"/>
          <a:ext cx="6900512" cy="1765968"/>
        </a:xfrm>
        <a:prstGeom prst="roundRect">
          <a:avLst/>
        </a:prstGeom>
        <a:solidFill>
          <a:schemeClr val="accent2">
            <a:hueOff val="-8488521"/>
            <a:satOff val="-15903"/>
            <a:lumOff val="27058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3000" kern="1200" dirty="0">
              <a:latin typeface="+mn-lt"/>
            </a:rPr>
            <a:t>Fel arfer, mae’r </a:t>
          </a:r>
          <a:r>
            <a:rPr lang="cy-GB" sz="3000" b="1" kern="1200" dirty="0">
              <a:solidFill>
                <a:srgbClr val="FF0000"/>
              </a:solidFill>
              <a:latin typeface="+mn-lt"/>
            </a:rPr>
            <a:t>lluosog</a:t>
          </a:r>
          <a:r>
            <a:rPr lang="cy-GB" sz="3000" kern="1200" dirty="0">
              <a:latin typeface="+mn-lt"/>
            </a:rPr>
            <a:t> yn cael ei ffurfio drwy roi </a:t>
          </a:r>
          <a:r>
            <a:rPr lang="cy-GB" sz="3000" b="1" kern="1200" dirty="0">
              <a:solidFill>
                <a:srgbClr val="FF0000"/>
              </a:solidFill>
              <a:latin typeface="+mn-lt"/>
            </a:rPr>
            <a:t>-wch </a:t>
          </a:r>
          <a:r>
            <a:rPr lang="cy-GB" sz="3000" kern="1200" dirty="0">
              <a:latin typeface="+mn-lt"/>
            </a:rPr>
            <a:t>ar ddiwedd bonyn y ferf, e.e.   </a:t>
          </a:r>
          <a:r>
            <a:rPr lang="cy-GB" sz="3000" i="1" kern="1200" dirty="0">
              <a:latin typeface="+mn-lt"/>
            </a:rPr>
            <a:t>Rhed</a:t>
          </a:r>
          <a:r>
            <a:rPr lang="cy-GB" sz="3000" b="1" i="1" kern="1200" dirty="0">
              <a:solidFill>
                <a:srgbClr val="FF0000"/>
              </a:solidFill>
              <a:latin typeface="+mn-lt"/>
            </a:rPr>
            <a:t>wch</a:t>
          </a:r>
          <a:r>
            <a:rPr lang="cy-GB" sz="3000" i="1" kern="1200" dirty="0">
              <a:latin typeface="+mn-lt"/>
            </a:rPr>
            <a:t>!   Sgipi</a:t>
          </a:r>
          <a:r>
            <a:rPr lang="cy-GB" sz="3000" b="1" i="1" kern="1200" dirty="0">
              <a:solidFill>
                <a:srgbClr val="FF0000"/>
              </a:solidFill>
              <a:latin typeface="+mn-lt"/>
            </a:rPr>
            <a:t>wch</a:t>
          </a:r>
          <a:r>
            <a:rPr lang="cy-GB" sz="3000" i="1" kern="1200" dirty="0">
              <a:latin typeface="+mn-lt"/>
            </a:rPr>
            <a:t>!</a:t>
          </a:r>
          <a:endParaRPr lang="en-US" sz="3000" i="1" kern="1200" dirty="0">
            <a:latin typeface="+mn-lt"/>
          </a:endParaRPr>
        </a:p>
      </dsp:txBody>
      <dsp:txXfrm>
        <a:off x="86207" y="3823661"/>
        <a:ext cx="6728098" cy="159355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09FF7A-EBCB-7A48-8FDA-C9087B6CDB20}">
      <dsp:nvSpPr>
        <dsp:cNvPr id="0" name=""/>
        <dsp:cNvSpPr/>
      </dsp:nvSpPr>
      <dsp:spPr>
        <a:xfrm>
          <a:off x="3087" y="780127"/>
          <a:ext cx="2449799" cy="14698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 err="1">
              <a:solidFill>
                <a:schemeClr val="accent2"/>
              </a:solidFill>
              <a:latin typeface="+mn-lt"/>
            </a:rPr>
            <a:t>Cerddwch</a:t>
          </a:r>
          <a:r>
            <a:rPr lang="en-US" sz="3000" kern="1200" dirty="0">
              <a:solidFill>
                <a:schemeClr val="accent2"/>
              </a:solidFill>
              <a:latin typeface="+mn-lt"/>
            </a:rPr>
            <a:t> </a:t>
          </a:r>
          <a:r>
            <a:rPr lang="en-US" sz="3000" kern="1200" dirty="0" err="1">
              <a:solidFill>
                <a:schemeClr val="accent2"/>
              </a:solidFill>
              <a:latin typeface="+mn-lt"/>
            </a:rPr>
            <a:t>yn</a:t>
          </a:r>
          <a:r>
            <a:rPr lang="en-US" sz="3000" kern="1200" dirty="0">
              <a:solidFill>
                <a:schemeClr val="accent2"/>
              </a:solidFill>
              <a:latin typeface="+mn-lt"/>
            </a:rPr>
            <a:t> </a:t>
          </a:r>
          <a:r>
            <a:rPr lang="en-US" sz="3000" kern="1200" dirty="0" err="1">
              <a:solidFill>
                <a:schemeClr val="accent2"/>
              </a:solidFill>
              <a:latin typeface="+mn-lt"/>
            </a:rPr>
            <a:t>dawel</a:t>
          </a:r>
          <a:r>
            <a:rPr lang="en-US" sz="3000" kern="1200" dirty="0">
              <a:solidFill>
                <a:schemeClr val="accent2"/>
              </a:solidFill>
              <a:latin typeface="+mn-lt"/>
            </a:rPr>
            <a:t> Rhian.</a:t>
          </a:r>
        </a:p>
      </dsp:txBody>
      <dsp:txXfrm>
        <a:off x="3087" y="780127"/>
        <a:ext cx="2449799" cy="1469879"/>
      </dsp:txXfrm>
    </dsp:sp>
    <dsp:sp modelId="{723E088B-03C1-584A-B199-CEA114C4C9E6}">
      <dsp:nvSpPr>
        <dsp:cNvPr id="0" name=""/>
        <dsp:cNvSpPr/>
      </dsp:nvSpPr>
      <dsp:spPr>
        <a:xfrm>
          <a:off x="2697867" y="780127"/>
          <a:ext cx="2449799" cy="14698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 err="1">
              <a:solidFill>
                <a:schemeClr val="accent2"/>
              </a:solidFill>
              <a:latin typeface="+mn-lt"/>
            </a:rPr>
            <a:t>Rhaid</a:t>
          </a:r>
          <a:r>
            <a:rPr lang="en-US" sz="3000" kern="1200" dirty="0">
              <a:solidFill>
                <a:schemeClr val="accent2"/>
              </a:solidFill>
              <a:latin typeface="+mn-lt"/>
            </a:rPr>
            <a:t> </a:t>
          </a:r>
          <a:r>
            <a:rPr lang="en-US" sz="3000" kern="1200" dirty="0" err="1">
              <a:solidFill>
                <a:schemeClr val="accent2"/>
              </a:solidFill>
              <a:latin typeface="+mn-lt"/>
            </a:rPr>
            <a:t>iddych</a:t>
          </a:r>
          <a:r>
            <a:rPr lang="en-US" sz="3000" kern="1200" dirty="0">
              <a:solidFill>
                <a:schemeClr val="accent2"/>
              </a:solidFill>
              <a:latin typeface="+mn-lt"/>
            </a:rPr>
            <a:t> chi </a:t>
          </a:r>
          <a:r>
            <a:rPr lang="en-US" sz="3000" kern="1200" dirty="0" err="1">
              <a:solidFill>
                <a:schemeClr val="accent2"/>
              </a:solidFill>
              <a:latin typeface="+mn-lt"/>
            </a:rPr>
            <a:t>wrando</a:t>
          </a:r>
          <a:r>
            <a:rPr lang="en-US" sz="3000" kern="1200" dirty="0">
              <a:solidFill>
                <a:schemeClr val="accent2"/>
              </a:solidFill>
              <a:latin typeface="+mn-lt"/>
            </a:rPr>
            <a:t>, </a:t>
          </a:r>
          <a:r>
            <a:rPr lang="en-US" sz="3000" kern="1200" dirty="0" err="1">
              <a:solidFill>
                <a:schemeClr val="accent2"/>
              </a:solidFill>
              <a:latin typeface="+mn-lt"/>
            </a:rPr>
            <a:t>blant</a:t>
          </a:r>
          <a:r>
            <a:rPr lang="en-US" sz="3000" kern="1200" dirty="0">
              <a:solidFill>
                <a:schemeClr val="accent2"/>
              </a:solidFill>
              <a:latin typeface="+mn-lt"/>
            </a:rPr>
            <a:t>.</a:t>
          </a:r>
        </a:p>
      </dsp:txBody>
      <dsp:txXfrm>
        <a:off x="2697867" y="780127"/>
        <a:ext cx="2449799" cy="1469879"/>
      </dsp:txXfrm>
    </dsp:sp>
    <dsp:sp modelId="{6203787E-BC10-174B-AC4C-BAE3D9194689}">
      <dsp:nvSpPr>
        <dsp:cNvPr id="0" name=""/>
        <dsp:cNvSpPr/>
      </dsp:nvSpPr>
      <dsp:spPr>
        <a:xfrm>
          <a:off x="5392646" y="780127"/>
          <a:ext cx="2449799" cy="14698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 err="1">
              <a:solidFill>
                <a:schemeClr val="accent2"/>
              </a:solidFill>
              <a:latin typeface="+mn-lt"/>
            </a:rPr>
            <a:t>Peidiwch</a:t>
          </a:r>
          <a:r>
            <a:rPr lang="en-US" sz="3000" kern="1200" dirty="0">
              <a:solidFill>
                <a:schemeClr val="accent2"/>
              </a:solidFill>
              <a:latin typeface="+mn-lt"/>
            </a:rPr>
            <a:t> </a:t>
          </a:r>
          <a:r>
            <a:rPr lang="en-US" sz="3000" kern="1200" dirty="0" err="1">
              <a:solidFill>
                <a:schemeClr val="accent2"/>
              </a:solidFill>
              <a:latin typeface="+mn-lt"/>
            </a:rPr>
            <a:t>â</a:t>
          </a:r>
          <a:r>
            <a:rPr lang="en-US" sz="3000" kern="1200" dirty="0">
              <a:solidFill>
                <a:schemeClr val="accent2"/>
              </a:solidFill>
              <a:latin typeface="+mn-lt"/>
            </a:rPr>
            <a:t> </a:t>
          </a:r>
          <a:r>
            <a:rPr lang="en-US" sz="3000" kern="1200" dirty="0" err="1">
              <a:solidFill>
                <a:schemeClr val="accent2"/>
              </a:solidFill>
              <a:latin typeface="+mn-lt"/>
            </a:rPr>
            <a:t>agor</a:t>
          </a:r>
          <a:r>
            <a:rPr lang="en-US" sz="3000" kern="1200" dirty="0">
              <a:solidFill>
                <a:schemeClr val="accent2"/>
              </a:solidFill>
              <a:latin typeface="+mn-lt"/>
            </a:rPr>
            <a:t> y </a:t>
          </a:r>
          <a:r>
            <a:rPr lang="en-US" sz="3000" kern="1200" dirty="0" err="1">
              <a:solidFill>
                <a:schemeClr val="accent2"/>
              </a:solidFill>
              <a:latin typeface="+mn-lt"/>
            </a:rPr>
            <a:t>ffenest</a:t>
          </a:r>
          <a:r>
            <a:rPr lang="en-US" sz="3000" kern="1200" dirty="0">
              <a:solidFill>
                <a:schemeClr val="accent2"/>
              </a:solidFill>
              <a:latin typeface="+mn-lt"/>
            </a:rPr>
            <a:t> </a:t>
          </a:r>
          <a:r>
            <a:rPr lang="en-US" sz="3000" kern="1200" dirty="0" err="1">
              <a:solidFill>
                <a:schemeClr val="accent2"/>
              </a:solidFill>
              <a:latin typeface="+mn-lt"/>
            </a:rPr>
            <a:t>yn</a:t>
          </a:r>
          <a:r>
            <a:rPr lang="en-US" sz="3000" kern="1200" dirty="0">
              <a:solidFill>
                <a:schemeClr val="accent2"/>
              </a:solidFill>
              <a:latin typeface="+mn-lt"/>
            </a:rPr>
            <a:t> y </a:t>
          </a:r>
          <a:r>
            <a:rPr lang="en-US" sz="3000" kern="1200" dirty="0" err="1">
              <a:solidFill>
                <a:schemeClr val="accent2"/>
              </a:solidFill>
              <a:latin typeface="+mn-lt"/>
            </a:rPr>
            <a:t>dosbarth</a:t>
          </a:r>
          <a:r>
            <a:rPr lang="en-US" sz="3000" kern="1200" dirty="0">
              <a:solidFill>
                <a:schemeClr val="accent2"/>
              </a:solidFill>
              <a:latin typeface="Garamond" panose="02020404030301010803" pitchFamily="18" charset="0"/>
            </a:rPr>
            <a:t>.</a:t>
          </a:r>
        </a:p>
      </dsp:txBody>
      <dsp:txXfrm>
        <a:off x="5392646" y="780127"/>
        <a:ext cx="2449799" cy="1469879"/>
      </dsp:txXfrm>
    </dsp:sp>
    <dsp:sp modelId="{EBA5DE9A-9C16-E248-AEFF-16F76D0E4C5C}">
      <dsp:nvSpPr>
        <dsp:cNvPr id="0" name=""/>
        <dsp:cNvSpPr/>
      </dsp:nvSpPr>
      <dsp:spPr>
        <a:xfrm>
          <a:off x="8087426" y="780127"/>
          <a:ext cx="2449799" cy="14698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>
              <a:solidFill>
                <a:schemeClr val="accent2"/>
              </a:solidFill>
              <a:latin typeface="+mn-lt"/>
            </a:rPr>
            <a:t>Paid </a:t>
          </a:r>
          <a:r>
            <a:rPr lang="en-US" sz="3000" kern="1200" dirty="0" err="1">
              <a:solidFill>
                <a:schemeClr val="accent2"/>
              </a:solidFill>
              <a:latin typeface="+mn-lt"/>
            </a:rPr>
            <a:t>â</a:t>
          </a:r>
          <a:r>
            <a:rPr lang="en-US" sz="3000" kern="1200" dirty="0">
              <a:solidFill>
                <a:schemeClr val="accent2"/>
              </a:solidFill>
              <a:latin typeface="+mn-lt"/>
            </a:rPr>
            <a:t> </a:t>
          </a:r>
          <a:r>
            <a:rPr lang="en-US" sz="3000" kern="1200" dirty="0" err="1">
              <a:solidFill>
                <a:schemeClr val="accent2"/>
              </a:solidFill>
              <a:latin typeface="+mn-lt"/>
            </a:rPr>
            <a:t>taflu</a:t>
          </a:r>
          <a:r>
            <a:rPr lang="en-US" sz="3000" kern="1200" dirty="0">
              <a:solidFill>
                <a:schemeClr val="accent2"/>
              </a:solidFill>
              <a:latin typeface="+mn-lt"/>
            </a:rPr>
            <a:t> </a:t>
          </a:r>
          <a:r>
            <a:rPr lang="en-US" sz="3000" kern="1200" dirty="0" err="1">
              <a:solidFill>
                <a:schemeClr val="accent2"/>
              </a:solidFill>
              <a:latin typeface="+mn-lt"/>
            </a:rPr>
            <a:t>sbwriel</a:t>
          </a:r>
          <a:r>
            <a:rPr lang="en-US" sz="3000" kern="1200" dirty="0">
              <a:solidFill>
                <a:schemeClr val="accent2"/>
              </a:solidFill>
              <a:latin typeface="+mn-lt"/>
            </a:rPr>
            <a:t> Wil!</a:t>
          </a:r>
        </a:p>
      </dsp:txBody>
      <dsp:txXfrm>
        <a:off x="8087426" y="780127"/>
        <a:ext cx="2449799" cy="1469879"/>
      </dsp:txXfrm>
    </dsp:sp>
    <dsp:sp modelId="{8A2E94DC-3EB6-B24B-86C8-04F316CD66CD}">
      <dsp:nvSpPr>
        <dsp:cNvPr id="0" name=""/>
        <dsp:cNvSpPr/>
      </dsp:nvSpPr>
      <dsp:spPr>
        <a:xfrm>
          <a:off x="3087" y="2494986"/>
          <a:ext cx="2449799" cy="14698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 err="1">
              <a:solidFill>
                <a:schemeClr val="accent2"/>
              </a:solidFill>
              <a:latin typeface="+mn-lt"/>
            </a:rPr>
            <a:t>Ysgrifennwch</a:t>
          </a:r>
          <a:r>
            <a:rPr lang="en-US" sz="3000" kern="1200" dirty="0">
              <a:solidFill>
                <a:schemeClr val="accent2"/>
              </a:solidFill>
              <a:latin typeface="+mn-lt"/>
            </a:rPr>
            <a:t> </a:t>
          </a:r>
          <a:r>
            <a:rPr lang="en-US" sz="3000" kern="1200" dirty="0" err="1">
              <a:solidFill>
                <a:schemeClr val="accent2"/>
              </a:solidFill>
              <a:latin typeface="+mn-lt"/>
            </a:rPr>
            <a:t>dy</a:t>
          </a:r>
          <a:r>
            <a:rPr lang="en-US" sz="3000" kern="1200" dirty="0">
              <a:solidFill>
                <a:schemeClr val="accent2"/>
              </a:solidFill>
              <a:latin typeface="+mn-lt"/>
            </a:rPr>
            <a:t> </a:t>
          </a:r>
          <a:r>
            <a:rPr lang="en-US" sz="3000" kern="1200" dirty="0" err="1">
              <a:solidFill>
                <a:schemeClr val="accent2"/>
              </a:solidFill>
              <a:latin typeface="+mn-lt"/>
            </a:rPr>
            <a:t>enw</a:t>
          </a:r>
          <a:r>
            <a:rPr lang="en-US" sz="3000" kern="1200" dirty="0">
              <a:solidFill>
                <a:schemeClr val="accent2"/>
              </a:solidFill>
              <a:latin typeface="+mn-lt"/>
            </a:rPr>
            <a:t> </a:t>
          </a:r>
          <a:r>
            <a:rPr lang="en-US" sz="3000" kern="1200" dirty="0" err="1">
              <a:solidFill>
                <a:schemeClr val="accent2"/>
              </a:solidFill>
              <a:latin typeface="+mn-lt"/>
            </a:rPr>
            <a:t>ar</a:t>
          </a:r>
          <a:r>
            <a:rPr lang="en-US" sz="3000" kern="1200" dirty="0">
              <a:solidFill>
                <a:schemeClr val="accent2"/>
              </a:solidFill>
              <a:latin typeface="+mn-lt"/>
            </a:rPr>
            <a:t> y </a:t>
          </a:r>
          <a:r>
            <a:rPr lang="en-US" sz="3000" kern="1200" dirty="0" err="1">
              <a:solidFill>
                <a:schemeClr val="accent2"/>
              </a:solidFill>
              <a:latin typeface="+mn-lt"/>
            </a:rPr>
            <a:t>llyfr</a:t>
          </a:r>
          <a:r>
            <a:rPr lang="en-US" sz="3000" kern="1200" dirty="0">
              <a:solidFill>
                <a:schemeClr val="accent2"/>
              </a:solidFill>
              <a:latin typeface="+mn-lt"/>
            </a:rPr>
            <a:t>.</a:t>
          </a:r>
        </a:p>
      </dsp:txBody>
      <dsp:txXfrm>
        <a:off x="3087" y="2494986"/>
        <a:ext cx="2449799" cy="1469879"/>
      </dsp:txXfrm>
    </dsp:sp>
    <dsp:sp modelId="{A4AE8783-7CC9-6B49-997A-AA37AC47E0D0}">
      <dsp:nvSpPr>
        <dsp:cNvPr id="0" name=""/>
        <dsp:cNvSpPr/>
      </dsp:nvSpPr>
      <dsp:spPr>
        <a:xfrm>
          <a:off x="2697867" y="2494986"/>
          <a:ext cx="2449799" cy="14698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 err="1">
              <a:solidFill>
                <a:schemeClr val="accent2"/>
              </a:solidFill>
              <a:latin typeface="+mn-lt"/>
            </a:rPr>
            <a:t>Sefyll</a:t>
          </a:r>
          <a:r>
            <a:rPr lang="en-US" sz="3000" kern="1200" dirty="0">
              <a:solidFill>
                <a:schemeClr val="accent2"/>
              </a:solidFill>
              <a:latin typeface="+mn-lt"/>
            </a:rPr>
            <a:t> </a:t>
          </a:r>
          <a:r>
            <a:rPr lang="en-US" sz="3000" kern="1200" dirty="0" err="1">
              <a:solidFill>
                <a:schemeClr val="accent2"/>
              </a:solidFill>
              <a:latin typeface="+mn-lt"/>
            </a:rPr>
            <a:t>yn</a:t>
          </a:r>
          <a:r>
            <a:rPr lang="en-US" sz="3000" kern="1200" dirty="0">
              <a:solidFill>
                <a:schemeClr val="accent2"/>
              </a:solidFill>
              <a:latin typeface="+mn-lt"/>
            </a:rPr>
            <a:t> </a:t>
          </a:r>
          <a:r>
            <a:rPr lang="en-US" sz="3000" kern="1200" dirty="0" err="1">
              <a:solidFill>
                <a:schemeClr val="accent2"/>
              </a:solidFill>
              <a:latin typeface="+mn-lt"/>
            </a:rPr>
            <a:t>dawel</a:t>
          </a:r>
          <a:r>
            <a:rPr lang="en-US" sz="3000" kern="1200" dirty="0">
              <a:solidFill>
                <a:schemeClr val="accent2"/>
              </a:solidFill>
              <a:latin typeface="+mn-lt"/>
            </a:rPr>
            <a:t> </a:t>
          </a:r>
          <a:r>
            <a:rPr lang="en-US" sz="3000" kern="1200" dirty="0" err="1">
              <a:solidFill>
                <a:schemeClr val="accent2"/>
              </a:solidFill>
              <a:latin typeface="+mn-lt"/>
            </a:rPr>
            <a:t>tu</a:t>
          </a:r>
          <a:r>
            <a:rPr lang="en-US" sz="3000" kern="1200" dirty="0">
              <a:solidFill>
                <a:schemeClr val="accent2"/>
              </a:solidFill>
              <a:latin typeface="+mn-lt"/>
            </a:rPr>
            <a:t> </a:t>
          </a:r>
          <a:r>
            <a:rPr lang="en-US" sz="3000" kern="1200" dirty="0" err="1">
              <a:solidFill>
                <a:schemeClr val="accent2"/>
              </a:solidFill>
              <a:latin typeface="+mn-lt"/>
            </a:rPr>
            <a:t>ôl</a:t>
          </a:r>
          <a:r>
            <a:rPr lang="en-US" sz="3000" kern="1200" dirty="0">
              <a:solidFill>
                <a:schemeClr val="accent2"/>
              </a:solidFill>
              <a:latin typeface="+mn-lt"/>
            </a:rPr>
            <a:t> </a:t>
          </a:r>
          <a:r>
            <a:rPr lang="en-US" sz="3000" kern="1200" dirty="0" err="1">
              <a:solidFill>
                <a:schemeClr val="accent2"/>
              </a:solidFill>
              <a:latin typeface="+mn-lt"/>
            </a:rPr>
            <a:t>cadeiriau</a:t>
          </a:r>
          <a:r>
            <a:rPr lang="en-US" sz="3000" kern="1200" dirty="0">
              <a:solidFill>
                <a:schemeClr val="accent2"/>
              </a:solidFill>
              <a:latin typeface="+mn-lt"/>
            </a:rPr>
            <a:t>.</a:t>
          </a:r>
        </a:p>
      </dsp:txBody>
      <dsp:txXfrm>
        <a:off x="2697867" y="2494986"/>
        <a:ext cx="2449799" cy="1469879"/>
      </dsp:txXfrm>
    </dsp:sp>
    <dsp:sp modelId="{5750DACE-D5D9-1141-A5D0-D286025FB151}">
      <dsp:nvSpPr>
        <dsp:cNvPr id="0" name=""/>
        <dsp:cNvSpPr/>
      </dsp:nvSpPr>
      <dsp:spPr>
        <a:xfrm>
          <a:off x="5392646" y="2494986"/>
          <a:ext cx="2449799" cy="14698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 err="1">
              <a:solidFill>
                <a:schemeClr val="accent2"/>
              </a:solidFill>
              <a:latin typeface="+mn-lt"/>
            </a:rPr>
            <a:t>Dewch</a:t>
          </a:r>
          <a:r>
            <a:rPr lang="en-US" sz="3000" kern="1200" dirty="0">
              <a:solidFill>
                <a:schemeClr val="accent2"/>
              </a:solidFill>
              <a:latin typeface="+mn-lt"/>
            </a:rPr>
            <a:t> </a:t>
          </a:r>
          <a:r>
            <a:rPr lang="en-US" sz="3000" kern="1200" dirty="0" err="1">
              <a:solidFill>
                <a:schemeClr val="accent2"/>
              </a:solidFill>
              <a:latin typeface="+mn-lt"/>
            </a:rPr>
            <a:t>i</a:t>
          </a:r>
          <a:r>
            <a:rPr lang="en-US" sz="3000" kern="1200" dirty="0">
              <a:solidFill>
                <a:schemeClr val="accent2"/>
              </a:solidFill>
              <a:latin typeface="+mn-lt"/>
            </a:rPr>
            <a:t> </a:t>
          </a:r>
          <a:r>
            <a:rPr lang="en-US" sz="3000" kern="1200" dirty="0" err="1">
              <a:solidFill>
                <a:schemeClr val="accent2"/>
              </a:solidFill>
              <a:latin typeface="+mn-lt"/>
            </a:rPr>
            <a:t>mewn</a:t>
          </a:r>
          <a:r>
            <a:rPr lang="en-US" sz="3000" kern="1200" dirty="0">
              <a:solidFill>
                <a:schemeClr val="accent2"/>
              </a:solidFill>
              <a:latin typeface="+mn-lt"/>
            </a:rPr>
            <a:t> Rhys. </a:t>
          </a:r>
        </a:p>
      </dsp:txBody>
      <dsp:txXfrm>
        <a:off x="5392646" y="2494986"/>
        <a:ext cx="2449799" cy="1469879"/>
      </dsp:txXfrm>
    </dsp:sp>
    <dsp:sp modelId="{4F7FE4CE-1F8B-094C-AC48-1FFE18F6CC88}">
      <dsp:nvSpPr>
        <dsp:cNvPr id="0" name=""/>
        <dsp:cNvSpPr/>
      </dsp:nvSpPr>
      <dsp:spPr>
        <a:xfrm>
          <a:off x="8087426" y="2494986"/>
          <a:ext cx="2449799" cy="14698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 err="1">
              <a:solidFill>
                <a:schemeClr val="accent2"/>
              </a:solidFill>
              <a:latin typeface="+mn-lt"/>
            </a:rPr>
            <a:t>Eisteddwch</a:t>
          </a:r>
          <a:r>
            <a:rPr lang="en-US" sz="3000" kern="1200" dirty="0">
              <a:solidFill>
                <a:schemeClr val="accent2"/>
              </a:solidFill>
              <a:latin typeface="+mn-lt"/>
            </a:rPr>
            <a:t> a </a:t>
          </a:r>
          <a:r>
            <a:rPr lang="en-US" sz="3000" kern="1200" dirty="0" err="1">
              <a:solidFill>
                <a:schemeClr val="accent2"/>
              </a:solidFill>
              <a:latin typeface="+mn-lt"/>
            </a:rPr>
            <a:t>bwyta</a:t>
          </a:r>
          <a:r>
            <a:rPr lang="en-US" sz="3000" kern="1200" dirty="0">
              <a:solidFill>
                <a:schemeClr val="accent2"/>
              </a:solidFill>
              <a:latin typeface="+mn-lt"/>
            </a:rPr>
            <a:t> </a:t>
          </a:r>
          <a:r>
            <a:rPr lang="en-US" sz="3000" kern="1200" dirty="0" err="1">
              <a:solidFill>
                <a:schemeClr val="accent2"/>
              </a:solidFill>
              <a:latin typeface="+mn-lt"/>
            </a:rPr>
            <a:t>yn</a:t>
          </a:r>
          <a:r>
            <a:rPr lang="en-US" sz="3000" kern="1200" dirty="0">
              <a:solidFill>
                <a:schemeClr val="accent2"/>
              </a:solidFill>
              <a:latin typeface="+mn-lt"/>
            </a:rPr>
            <a:t> </a:t>
          </a:r>
          <a:r>
            <a:rPr lang="en-US" sz="3000" kern="1200" dirty="0" err="1">
              <a:solidFill>
                <a:schemeClr val="accent2"/>
              </a:solidFill>
              <a:latin typeface="+mn-lt"/>
            </a:rPr>
            <a:t>dawel</a:t>
          </a:r>
          <a:r>
            <a:rPr lang="en-US" sz="3000" kern="1200" dirty="0">
              <a:solidFill>
                <a:schemeClr val="accent2"/>
              </a:solidFill>
              <a:latin typeface="+mn-lt"/>
            </a:rPr>
            <a:t>. </a:t>
          </a:r>
        </a:p>
      </dsp:txBody>
      <dsp:txXfrm>
        <a:off x="8087426" y="2494986"/>
        <a:ext cx="2449799" cy="14698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C744E1-28BD-2C45-88DC-2F6FD6AD4D32}" type="datetimeFigureOut">
              <a:rPr lang="en-US" smtClean="0"/>
              <a:t>10/11/2023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973449-6430-8C4E-8B4F-49472AE7C9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2868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664776-2651-CC47-8364-6809BA6741C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2424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Esboniad</a:t>
            </a:r>
            <a:r>
              <a:rPr lang="en-US" dirty="0"/>
              <a:t>:</a:t>
            </a:r>
            <a:r>
              <a:rPr lang="en-US" baseline="0" dirty="0"/>
              <a:t> </a:t>
            </a:r>
            <a:r>
              <a:rPr lang="en-US" baseline="0" dirty="0" err="1"/>
              <a:t>Er</a:t>
            </a:r>
            <a:r>
              <a:rPr lang="en-US" baseline="0" dirty="0"/>
              <a:t> </a:t>
            </a:r>
            <a:r>
              <a:rPr lang="en-US" baseline="0" dirty="0" err="1"/>
              <a:t>mwyn</a:t>
            </a:r>
            <a:r>
              <a:rPr lang="en-US" baseline="0" dirty="0"/>
              <a:t> </a:t>
            </a:r>
            <a:r>
              <a:rPr lang="en-US" baseline="0" dirty="0" err="1"/>
              <a:t>llunio’r</a:t>
            </a:r>
            <a:r>
              <a:rPr lang="en-US" baseline="0" dirty="0"/>
              <a:t> </a:t>
            </a:r>
            <a:r>
              <a:rPr lang="en-US" baseline="0" dirty="0" err="1"/>
              <a:t>gorchmynion</a:t>
            </a:r>
            <a:r>
              <a:rPr lang="en-US" baseline="0" dirty="0"/>
              <a:t> </a:t>
            </a:r>
            <a:r>
              <a:rPr lang="en-US" baseline="0" dirty="0" err="1"/>
              <a:t>syml</a:t>
            </a:r>
            <a:r>
              <a:rPr lang="en-US" baseline="0" dirty="0"/>
              <a:t>, </a:t>
            </a:r>
            <a:r>
              <a:rPr lang="en-US" baseline="0" dirty="0" err="1"/>
              <a:t>rydym</a:t>
            </a:r>
            <a:r>
              <a:rPr lang="en-US" baseline="0" dirty="0"/>
              <a:t> </a:t>
            </a:r>
            <a:r>
              <a:rPr lang="en-US" baseline="0" dirty="0" err="1"/>
              <a:t>yn</a:t>
            </a:r>
            <a:r>
              <a:rPr lang="en-US" baseline="0" dirty="0"/>
              <a:t> </a:t>
            </a:r>
            <a:r>
              <a:rPr lang="en-US" baseline="0" dirty="0" err="1"/>
              <a:t>gosod</a:t>
            </a:r>
            <a:r>
              <a:rPr lang="en-US" baseline="0" dirty="0"/>
              <a:t> y </a:t>
            </a:r>
            <a:r>
              <a:rPr lang="en-US" baseline="0" dirty="0" err="1"/>
              <a:t>gair</a:t>
            </a:r>
            <a:r>
              <a:rPr lang="en-US" baseline="0" dirty="0"/>
              <a:t> ‘dim’ </a:t>
            </a:r>
            <a:r>
              <a:rPr lang="en-US" baseline="0" dirty="0" err="1"/>
              <a:t>sef</a:t>
            </a:r>
            <a:r>
              <a:rPr lang="en-US" baseline="0" dirty="0"/>
              <a:t> ‘no’ o </a:t>
            </a:r>
            <a:r>
              <a:rPr lang="en-US" baseline="0" dirty="0" err="1"/>
              <a:t>flaen</a:t>
            </a:r>
            <a:r>
              <a:rPr lang="en-US" baseline="0" dirty="0"/>
              <a:t> y </a:t>
            </a:r>
            <a:r>
              <a:rPr lang="en-US" baseline="0" dirty="0" err="1"/>
              <a:t>berfenw</a:t>
            </a:r>
            <a:r>
              <a:rPr lang="en-US" baseline="0" dirty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641BB8-44C0-934B-86DB-E8BE9DF68C7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75494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err="1"/>
              <a:t>Eto</a:t>
            </a:r>
            <a:r>
              <a:rPr lang="en-GB" dirty="0"/>
              <a:t>, </a:t>
            </a:r>
            <a:r>
              <a:rPr lang="en-GB" dirty="0" err="1"/>
              <a:t>mae</a:t>
            </a:r>
            <a:r>
              <a:rPr lang="en-GB" dirty="0"/>
              <a:t> </a:t>
            </a:r>
            <a:r>
              <a:rPr lang="en-GB" dirty="0" err="1"/>
              <a:t>modd</a:t>
            </a:r>
            <a:r>
              <a:rPr lang="en-GB" baseline="0" dirty="0"/>
              <a:t> </a:t>
            </a:r>
            <a:r>
              <a:rPr lang="en-GB" baseline="0" dirty="0" err="1"/>
              <a:t>gosod</a:t>
            </a:r>
            <a:r>
              <a:rPr lang="en-GB" baseline="0" dirty="0"/>
              <a:t> ‘</a:t>
            </a:r>
            <a:r>
              <a:rPr lang="en-GB" baseline="0" dirty="0" err="1"/>
              <a:t>rhaid</a:t>
            </a:r>
            <a:r>
              <a:rPr lang="en-GB" baseline="0" dirty="0"/>
              <a:t>’ o </a:t>
            </a:r>
            <a:r>
              <a:rPr lang="en-GB" baseline="0" dirty="0" err="1"/>
              <a:t>flaen</a:t>
            </a:r>
            <a:r>
              <a:rPr lang="en-GB" baseline="0" dirty="0"/>
              <a:t> y </a:t>
            </a:r>
            <a:r>
              <a:rPr lang="en-GB" baseline="0" dirty="0" err="1"/>
              <a:t>berfenw</a:t>
            </a:r>
            <a:r>
              <a:rPr lang="en-GB" baseline="0" dirty="0"/>
              <a:t> </a:t>
            </a:r>
            <a:r>
              <a:rPr lang="en-GB" baseline="0" dirty="0" err="1"/>
              <a:t>er</a:t>
            </a:r>
            <a:r>
              <a:rPr lang="en-GB" baseline="0" dirty="0"/>
              <a:t> </a:t>
            </a:r>
            <a:r>
              <a:rPr lang="en-GB" baseline="0" dirty="0" err="1"/>
              <a:t>mwyn</a:t>
            </a:r>
            <a:r>
              <a:rPr lang="en-GB" baseline="0" dirty="0"/>
              <a:t> </a:t>
            </a:r>
            <a:r>
              <a:rPr lang="en-GB" baseline="0" dirty="0" err="1"/>
              <a:t>llunio</a:t>
            </a:r>
            <a:r>
              <a:rPr lang="en-GB" baseline="0" dirty="0"/>
              <a:t> </a:t>
            </a:r>
            <a:r>
              <a:rPr lang="en-GB" baseline="0" dirty="0" err="1"/>
              <a:t>gorchymyn</a:t>
            </a:r>
            <a:r>
              <a:rPr lang="en-GB" baseline="0" dirty="0"/>
              <a:t> </a:t>
            </a:r>
            <a:r>
              <a:rPr lang="en-GB" baseline="0" dirty="0" err="1"/>
              <a:t>cyffredinol</a:t>
            </a:r>
            <a:r>
              <a:rPr lang="en-GB" baseline="0" dirty="0"/>
              <a:t>, </a:t>
            </a:r>
            <a:r>
              <a:rPr lang="en-GB" baseline="0" dirty="0" err="1"/>
              <a:t>hynny</a:t>
            </a:r>
            <a:r>
              <a:rPr lang="en-GB" baseline="0" dirty="0"/>
              <a:t> </a:t>
            </a:r>
            <a:r>
              <a:rPr lang="en-GB" baseline="0" dirty="0" err="1"/>
              <a:t>yw</a:t>
            </a:r>
            <a:r>
              <a:rPr lang="en-GB" baseline="0" dirty="0"/>
              <a:t> ‘one must</a:t>
            </a:r>
            <a:r>
              <a:rPr lang="mr-IN" baseline="0" dirty="0"/>
              <a:t>…</a:t>
            </a:r>
            <a:r>
              <a:rPr lang="en-GB" baseline="0" dirty="0"/>
              <a:t>’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85ABF-0730-484E-96E4-B4F04224EACE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2115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Esboniad</a:t>
            </a:r>
            <a:r>
              <a:rPr lang="en-US" dirty="0"/>
              <a:t>:</a:t>
            </a:r>
            <a:r>
              <a:rPr lang="en-US" baseline="0" dirty="0"/>
              <a:t> </a:t>
            </a:r>
            <a:r>
              <a:rPr lang="en-US" baseline="0" dirty="0" err="1"/>
              <a:t>Er</a:t>
            </a:r>
            <a:r>
              <a:rPr lang="en-US" baseline="0" dirty="0"/>
              <a:t> </a:t>
            </a:r>
            <a:r>
              <a:rPr lang="en-US" baseline="0" dirty="0" err="1"/>
              <a:t>mwyn</a:t>
            </a:r>
            <a:r>
              <a:rPr lang="en-US" baseline="0" dirty="0"/>
              <a:t> </a:t>
            </a:r>
            <a:r>
              <a:rPr lang="en-US" baseline="0" dirty="0" err="1"/>
              <a:t>llunio’r</a:t>
            </a:r>
            <a:r>
              <a:rPr lang="en-US" baseline="0" dirty="0"/>
              <a:t> </a:t>
            </a:r>
            <a:r>
              <a:rPr lang="en-US" baseline="0" dirty="0" err="1"/>
              <a:t>gorchmynion</a:t>
            </a:r>
            <a:r>
              <a:rPr lang="en-US" baseline="0" dirty="0"/>
              <a:t> </a:t>
            </a:r>
            <a:r>
              <a:rPr lang="en-US" baseline="0" dirty="0" err="1"/>
              <a:t>syml</a:t>
            </a:r>
            <a:r>
              <a:rPr lang="en-US" baseline="0" dirty="0"/>
              <a:t>, </a:t>
            </a:r>
            <a:r>
              <a:rPr lang="en-US" baseline="0" dirty="0" err="1"/>
              <a:t>rydym</a:t>
            </a:r>
            <a:r>
              <a:rPr lang="en-US" baseline="0" dirty="0"/>
              <a:t> </a:t>
            </a:r>
            <a:r>
              <a:rPr lang="en-US" baseline="0" dirty="0" err="1"/>
              <a:t>yn</a:t>
            </a:r>
            <a:r>
              <a:rPr lang="en-US" baseline="0" dirty="0"/>
              <a:t> </a:t>
            </a:r>
            <a:r>
              <a:rPr lang="en-US" baseline="0" dirty="0" err="1"/>
              <a:t>gosod</a:t>
            </a:r>
            <a:r>
              <a:rPr lang="en-US" baseline="0" dirty="0"/>
              <a:t> y </a:t>
            </a:r>
            <a:r>
              <a:rPr lang="en-US" baseline="0" dirty="0" err="1"/>
              <a:t>gair</a:t>
            </a:r>
            <a:r>
              <a:rPr lang="en-US" baseline="0" dirty="0"/>
              <a:t> ‘dim’ </a:t>
            </a:r>
            <a:r>
              <a:rPr lang="en-US" baseline="0" dirty="0" err="1"/>
              <a:t>sef</a:t>
            </a:r>
            <a:r>
              <a:rPr lang="en-US" baseline="0" dirty="0"/>
              <a:t> ‘no’ o </a:t>
            </a:r>
            <a:r>
              <a:rPr lang="en-US" baseline="0" dirty="0" err="1"/>
              <a:t>flaen</a:t>
            </a:r>
            <a:r>
              <a:rPr lang="en-US" baseline="0" dirty="0"/>
              <a:t> y </a:t>
            </a:r>
            <a:r>
              <a:rPr lang="en-US" baseline="0" dirty="0" err="1"/>
              <a:t>berfenw</a:t>
            </a:r>
            <a:r>
              <a:rPr lang="en-US" baseline="0" dirty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641BB8-44C0-934B-86DB-E8BE9DF68C78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8314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Esboniad</a:t>
            </a:r>
            <a:r>
              <a:rPr lang="en-US" dirty="0"/>
              <a:t>:</a:t>
            </a:r>
            <a:r>
              <a:rPr lang="en-US" baseline="0" dirty="0"/>
              <a:t> </a:t>
            </a:r>
            <a:r>
              <a:rPr lang="en-US" baseline="0" dirty="0" err="1"/>
              <a:t>Er</a:t>
            </a:r>
            <a:r>
              <a:rPr lang="en-US" baseline="0" dirty="0"/>
              <a:t> </a:t>
            </a:r>
            <a:r>
              <a:rPr lang="en-US" baseline="0" dirty="0" err="1"/>
              <a:t>mwyn</a:t>
            </a:r>
            <a:r>
              <a:rPr lang="en-US" baseline="0" dirty="0"/>
              <a:t> </a:t>
            </a:r>
            <a:r>
              <a:rPr lang="en-US" baseline="0" dirty="0" err="1"/>
              <a:t>llunio’r</a:t>
            </a:r>
            <a:r>
              <a:rPr lang="en-US" baseline="0" dirty="0"/>
              <a:t> </a:t>
            </a:r>
            <a:r>
              <a:rPr lang="en-US" baseline="0" dirty="0" err="1"/>
              <a:t>gorchmynion</a:t>
            </a:r>
            <a:r>
              <a:rPr lang="en-US" baseline="0" dirty="0"/>
              <a:t> </a:t>
            </a:r>
            <a:r>
              <a:rPr lang="en-US" baseline="0" dirty="0" err="1"/>
              <a:t>syml</a:t>
            </a:r>
            <a:r>
              <a:rPr lang="en-US" baseline="0" dirty="0"/>
              <a:t>, </a:t>
            </a:r>
            <a:r>
              <a:rPr lang="en-US" baseline="0" dirty="0" err="1"/>
              <a:t>rydym</a:t>
            </a:r>
            <a:r>
              <a:rPr lang="en-US" baseline="0" dirty="0"/>
              <a:t> </a:t>
            </a:r>
            <a:r>
              <a:rPr lang="en-US" baseline="0" dirty="0" err="1"/>
              <a:t>yn</a:t>
            </a:r>
            <a:r>
              <a:rPr lang="en-US" baseline="0" dirty="0"/>
              <a:t> </a:t>
            </a:r>
            <a:r>
              <a:rPr lang="en-US" baseline="0" dirty="0" err="1"/>
              <a:t>gosod</a:t>
            </a:r>
            <a:r>
              <a:rPr lang="en-US" baseline="0" dirty="0"/>
              <a:t> y </a:t>
            </a:r>
            <a:r>
              <a:rPr lang="en-US" baseline="0" dirty="0" err="1"/>
              <a:t>gair</a:t>
            </a:r>
            <a:r>
              <a:rPr lang="en-US" baseline="0" dirty="0"/>
              <a:t> ‘dim’ </a:t>
            </a:r>
            <a:r>
              <a:rPr lang="en-US" baseline="0" dirty="0" err="1"/>
              <a:t>sef</a:t>
            </a:r>
            <a:r>
              <a:rPr lang="en-US" baseline="0" dirty="0"/>
              <a:t> ‘no’ o </a:t>
            </a:r>
            <a:r>
              <a:rPr lang="en-US" baseline="0" dirty="0" err="1"/>
              <a:t>flaen</a:t>
            </a:r>
            <a:r>
              <a:rPr lang="en-US" baseline="0" dirty="0"/>
              <a:t> y </a:t>
            </a:r>
            <a:r>
              <a:rPr lang="en-US" baseline="0" dirty="0" err="1"/>
              <a:t>berfenw</a:t>
            </a:r>
            <a:r>
              <a:rPr lang="en-US" baseline="0" dirty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641BB8-44C0-934B-86DB-E8BE9DF68C7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0040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Beth am </a:t>
            </a:r>
            <a:r>
              <a:rPr lang="en-US" dirty="0" err="1"/>
              <a:t>ddefnyddio’r</a:t>
            </a:r>
            <a:r>
              <a:rPr lang="en-US" dirty="0"/>
              <a:t> </a:t>
            </a:r>
            <a:r>
              <a:rPr lang="en-US" dirty="0" err="1"/>
              <a:t>pwerbwynt</a:t>
            </a:r>
            <a:r>
              <a:rPr lang="en-US" dirty="0"/>
              <a:t> </a:t>
            </a:r>
            <a:r>
              <a:rPr lang="en-US" dirty="0" err="1"/>
              <a:t>berfenwau</a:t>
            </a:r>
            <a:r>
              <a:rPr lang="en-US" dirty="0"/>
              <a:t> ac </a:t>
            </a:r>
            <a:r>
              <a:rPr lang="en-US" dirty="0" err="1"/>
              <a:t>ymarfer</a:t>
            </a:r>
            <a:r>
              <a:rPr lang="en-US" dirty="0"/>
              <a:t> </a:t>
            </a:r>
            <a:r>
              <a:rPr lang="en-US" dirty="0" err="1"/>
              <a:t>nawr</a:t>
            </a:r>
            <a:r>
              <a:rPr lang="en-US" dirty="0"/>
              <a:t> </a:t>
            </a:r>
            <a:r>
              <a:rPr lang="en-US" dirty="0" err="1"/>
              <a:t>gyda’r</a:t>
            </a:r>
            <a:r>
              <a:rPr lang="en-US" dirty="0"/>
              <a:t> </a:t>
            </a:r>
            <a:r>
              <a:rPr lang="en-US" dirty="0" err="1"/>
              <a:t>patrymau</a:t>
            </a:r>
            <a:r>
              <a:rPr lang="en-US" baseline="0" dirty="0"/>
              <a:t> </a:t>
            </a:r>
            <a:r>
              <a:rPr lang="en-US" baseline="0" dirty="0" err="1"/>
              <a:t>newydd</a:t>
            </a:r>
            <a:r>
              <a:rPr lang="en-US" baseline="0" dirty="0"/>
              <a:t>, </a:t>
            </a:r>
            <a:r>
              <a:rPr lang="en-US" baseline="0" dirty="0" err="1"/>
              <a:t>gan</a:t>
            </a:r>
            <a:r>
              <a:rPr lang="en-US" baseline="0" dirty="0"/>
              <a:t> </a:t>
            </a:r>
            <a:r>
              <a:rPr lang="en-US" baseline="0" dirty="0" err="1"/>
              <a:t>gofio’r</a:t>
            </a:r>
            <a:r>
              <a:rPr lang="en-US" baseline="0" dirty="0"/>
              <a:t> </a:t>
            </a:r>
            <a:r>
              <a:rPr lang="en-US" baseline="0" dirty="0" err="1"/>
              <a:t>treigladau</a:t>
            </a:r>
            <a:r>
              <a:rPr lang="en-US" baseline="0" dirty="0"/>
              <a:t>!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641BB8-44C0-934B-86DB-E8BE9DF68C78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2918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err="1"/>
              <a:t>Ond</a:t>
            </a:r>
            <a:r>
              <a:rPr lang="en-GB" dirty="0"/>
              <a:t> </a:t>
            </a:r>
            <a:r>
              <a:rPr lang="en-GB" dirty="0" err="1"/>
              <a:t>sut</a:t>
            </a:r>
            <a:r>
              <a:rPr lang="en-GB" dirty="0"/>
              <a:t> </a:t>
            </a:r>
            <a:r>
              <a:rPr lang="en-GB" dirty="0" err="1"/>
              <a:t>ydym</a:t>
            </a:r>
            <a:r>
              <a:rPr lang="en-GB" dirty="0"/>
              <a:t> </a:t>
            </a:r>
            <a:r>
              <a:rPr lang="en-GB" dirty="0" err="1"/>
              <a:t>ni’n</a:t>
            </a:r>
            <a:r>
              <a:rPr lang="en-GB" dirty="0"/>
              <a:t> </a:t>
            </a:r>
            <a:r>
              <a:rPr lang="en-GB" dirty="0" err="1"/>
              <a:t>dod</a:t>
            </a:r>
            <a:r>
              <a:rPr lang="en-GB" dirty="0"/>
              <a:t> o </a:t>
            </a:r>
            <a:r>
              <a:rPr lang="en-GB" dirty="0" err="1"/>
              <a:t>hyd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fonyn</a:t>
            </a:r>
            <a:r>
              <a:rPr lang="en-GB" dirty="0"/>
              <a:t> y </a:t>
            </a:r>
            <a:r>
              <a:rPr lang="en-GB" dirty="0" err="1"/>
              <a:t>ferf</a:t>
            </a:r>
            <a:r>
              <a:rPr lang="mr-IN" dirty="0"/>
              <a:t>…</a:t>
            </a:r>
            <a:r>
              <a:rPr lang="en-GB" dirty="0"/>
              <a:t>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85ABF-0730-484E-96E4-B4F04224EACE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12263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algn="ctr">
              <a:defRPr sz="3200">
                <a:solidFill>
                  <a:schemeClr val="tx1"/>
                </a:solidFill>
                <a:latin typeface="Arial Unicode MS" charset="0"/>
              </a:defRPr>
            </a:lvl1pPr>
            <a:lvl2pPr marL="742950" indent="-285750" algn="ctr">
              <a:defRPr sz="3200">
                <a:solidFill>
                  <a:schemeClr val="tx1"/>
                </a:solidFill>
                <a:latin typeface="Arial Unicode MS" charset="0"/>
              </a:defRPr>
            </a:lvl2pPr>
            <a:lvl3pPr marL="1143000" indent="-228600" algn="ctr">
              <a:defRPr sz="3200">
                <a:solidFill>
                  <a:schemeClr val="tx1"/>
                </a:solidFill>
                <a:latin typeface="Arial Unicode MS" charset="0"/>
              </a:defRPr>
            </a:lvl3pPr>
            <a:lvl4pPr marL="1600200" indent="-228600" algn="ctr">
              <a:defRPr sz="3200">
                <a:solidFill>
                  <a:schemeClr val="tx1"/>
                </a:solidFill>
                <a:latin typeface="Arial Unicode MS" charset="0"/>
              </a:defRPr>
            </a:lvl4pPr>
            <a:lvl5pPr marL="2057400" indent="-228600" algn="ctr">
              <a:defRPr sz="3200">
                <a:solidFill>
                  <a:schemeClr val="tx1"/>
                </a:solidFill>
                <a:latin typeface="Arial Unicode M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 Unicode M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 Unicode M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 Unicode M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 Unicode MS" charset="0"/>
              </a:defRPr>
            </a:lvl9pPr>
          </a:lstStyle>
          <a:p>
            <a:pPr algn="r"/>
            <a:fld id="{11F6FF08-E457-504D-A466-63211524BF2D}" type="slidenum">
              <a:rPr lang="en-GB" altLang="en-US" sz="1200">
                <a:latin typeface="Arial" charset="0"/>
              </a:rPr>
              <a:pPr algn="r"/>
              <a:t>17</a:t>
            </a:fld>
            <a:endParaRPr lang="en-GB" altLang="en-US" sz="1200">
              <a:latin typeface="Arial" charset="0"/>
            </a:endParaRPr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39970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85ABF-0730-484E-96E4-B4F04224EACE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3934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ydym</a:t>
            </a:r>
            <a:r>
              <a:rPr lang="en-US" dirty="0"/>
              <a:t> am </a:t>
            </a:r>
            <a:r>
              <a:rPr lang="en-US" dirty="0" err="1"/>
              <a:t>fod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baseline="0" dirty="0"/>
              <a:t> </a:t>
            </a:r>
            <a:r>
              <a:rPr lang="en-US" baseline="0" dirty="0" err="1"/>
              <a:t>fwy</a:t>
            </a:r>
            <a:r>
              <a:rPr lang="en-US" baseline="0" dirty="0"/>
              <a:t> </a:t>
            </a:r>
            <a:r>
              <a:rPr lang="en-US" baseline="0" dirty="0" err="1"/>
              <a:t>penodol</a:t>
            </a:r>
            <a:r>
              <a:rPr lang="en-US" baseline="0" dirty="0"/>
              <a:t>, </a:t>
            </a:r>
            <a:r>
              <a:rPr lang="en-US" baseline="0" dirty="0" err="1"/>
              <a:t>hynny</a:t>
            </a:r>
            <a:r>
              <a:rPr lang="en-US" baseline="0" dirty="0"/>
              <a:t> </a:t>
            </a:r>
            <a:r>
              <a:rPr lang="en-US" baseline="0" dirty="0" err="1"/>
              <a:t>yw</a:t>
            </a:r>
            <a:r>
              <a:rPr lang="en-US" baseline="0" dirty="0"/>
              <a:t>, </a:t>
            </a:r>
            <a:r>
              <a:rPr lang="en-US" baseline="0" dirty="0" err="1"/>
              <a:t>rhaid</a:t>
            </a:r>
            <a:r>
              <a:rPr lang="en-US" baseline="0" dirty="0"/>
              <a:t> </a:t>
            </a:r>
            <a:r>
              <a:rPr lang="en-US" baseline="0" dirty="0" err="1"/>
              <a:t>i</a:t>
            </a:r>
            <a:r>
              <a:rPr lang="en-US" baseline="0" dirty="0"/>
              <a:t> </a:t>
            </a:r>
            <a:r>
              <a:rPr lang="en-US" baseline="0" dirty="0" err="1"/>
              <a:t>ti</a:t>
            </a:r>
            <a:r>
              <a:rPr lang="en-US" baseline="0" dirty="0"/>
              <a:t> / </a:t>
            </a:r>
            <a:r>
              <a:rPr lang="en-US" baseline="0" dirty="0" err="1"/>
              <a:t>fe</a:t>
            </a:r>
            <a:r>
              <a:rPr lang="en-US" baseline="0" dirty="0"/>
              <a:t> / chi </a:t>
            </a:r>
            <a:r>
              <a:rPr lang="en-US" baseline="0" dirty="0" err="1"/>
              <a:t>ayyb</a:t>
            </a:r>
            <a:r>
              <a:rPr lang="mr-IN" baseline="0" dirty="0"/>
              <a:t>…</a:t>
            </a:r>
            <a:r>
              <a:rPr lang="en-GB" baseline="0" dirty="0"/>
              <a:t> </a:t>
            </a:r>
            <a:r>
              <a:rPr lang="en-GB" baseline="0" dirty="0" err="1"/>
              <a:t>yna</a:t>
            </a:r>
            <a:r>
              <a:rPr lang="en-GB" baseline="0" dirty="0"/>
              <a:t> </a:t>
            </a:r>
            <a:r>
              <a:rPr lang="en-GB" baseline="0" dirty="0" err="1"/>
              <a:t>mae’n</a:t>
            </a:r>
            <a:r>
              <a:rPr lang="en-GB" baseline="0" dirty="0"/>
              <a:t> </a:t>
            </a:r>
            <a:r>
              <a:rPr lang="en-GB" baseline="0" dirty="0" err="1"/>
              <a:t>rhaid</a:t>
            </a:r>
            <a:r>
              <a:rPr lang="en-GB" baseline="0" dirty="0"/>
              <a:t> </a:t>
            </a:r>
            <a:r>
              <a:rPr lang="en-GB" baseline="0" dirty="0" err="1"/>
              <a:t>defnyddio’r</a:t>
            </a:r>
            <a:r>
              <a:rPr lang="en-GB" baseline="0" dirty="0"/>
              <a:t> </a:t>
            </a:r>
            <a:r>
              <a:rPr lang="en-GB" baseline="0" dirty="0" err="1"/>
              <a:t>patrwm</a:t>
            </a:r>
            <a:r>
              <a:rPr lang="en-GB" baseline="0" dirty="0"/>
              <a:t> </a:t>
            </a:r>
            <a:r>
              <a:rPr lang="en-GB" baseline="0" dirty="0" err="1"/>
              <a:t>yma</a:t>
            </a:r>
            <a:r>
              <a:rPr lang="en-GB" baseline="0" dirty="0"/>
              <a:t> a </a:t>
            </a:r>
            <a:r>
              <a:rPr lang="en-GB" baseline="0" dirty="0" err="1"/>
              <a:t>chofio’r</a:t>
            </a:r>
            <a:r>
              <a:rPr lang="en-GB" baseline="0" dirty="0"/>
              <a:t> </a:t>
            </a:r>
            <a:r>
              <a:rPr lang="en-GB" baseline="0" dirty="0" err="1"/>
              <a:t>treiglad</a:t>
            </a:r>
            <a:r>
              <a:rPr lang="en-GB" baseline="0" dirty="0"/>
              <a:t> </a:t>
            </a:r>
            <a:r>
              <a:rPr lang="en-GB" baseline="0" dirty="0" err="1"/>
              <a:t>meddal</a:t>
            </a:r>
            <a:r>
              <a:rPr lang="mr-IN" baseline="0" dirty="0"/>
              <a:t>…</a:t>
            </a:r>
            <a:r>
              <a:rPr lang="en-GB" baseline="0" dirty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641BB8-44C0-934B-86DB-E8BE9DF68C78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3368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2345051-2045-45DA-935E-2E3CA1A69ADC}" type="datetimeFigureOut">
              <a:rPr lang="en-US" smtClean="0"/>
              <a:t>10/11/2023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2271919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10/11/2023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578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2345051-2045-45DA-935E-2E3CA1A69ADC}" type="datetimeFigureOut">
              <a:rPr lang="en-US" smtClean="0"/>
              <a:t>10/11/2023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31021969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10/11/2023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148856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10/11/2023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797937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10/11/2023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74369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10/11/2023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27921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72345051-2045-45DA-935E-2E3CA1A69ADC}" type="datetimeFigureOut">
              <a:rPr lang="en-US" smtClean="0"/>
              <a:t>10/11/2023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65139707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72345051-2045-45DA-935E-2E3CA1A69ADC}" type="datetimeFigureOut">
              <a:rPr lang="en-US" smtClean="0"/>
              <a:t>10/11/2023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2168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10/11/2023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5001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10/11/2023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0036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7B0544B-4FDE-4DAD-981C-8AD7F72FD8F3}"/>
              </a:ext>
            </a:extLst>
          </p:cNvPr>
          <p:cNvSpPr>
            <a:spLocks noGrp="1"/>
          </p:cNvSpPr>
          <p:nvPr>
            <p:ph/>
          </p:nvPr>
        </p:nvSpPr>
        <p:spPr>
          <a:xfrm>
            <a:off x="914400" y="152400"/>
            <a:ext cx="10261600" cy="53340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B6917E78-3A1E-4685-8245-6C5A0AA6ACD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B09697BA-AA40-41C1-A68C-C3E0FAEB7D9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4148802F-E8FC-4CC4-8AA9-E034F7D0215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AD5651-9AD1-AA4D-AD9D-71D1BD0D077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49601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2345051-2045-45DA-935E-2E3CA1A69ADC}" type="datetimeFigureOut">
              <a:rPr lang="en-US" smtClean="0"/>
              <a:t>10/11/2023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A7CD31F4-64FA-4BA0-9498-67783267A8C8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42152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8.gif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tiff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tiff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tiff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3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tiff"/><Relationship Id="rId3" Type="http://schemas.openxmlformats.org/officeDocument/2006/relationships/image" Target="../media/image3.png"/><Relationship Id="rId7" Type="http://schemas.openxmlformats.org/officeDocument/2006/relationships/image" Target="../media/image20.tif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tiff"/><Relationship Id="rId5" Type="http://schemas.openxmlformats.org/officeDocument/2006/relationships/image" Target="../media/image18.tiff"/><Relationship Id="rId4" Type="http://schemas.openxmlformats.org/officeDocument/2006/relationships/image" Target="../media/image1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AA09D7D-4CD2-D34C-9120-221CD8FDB7D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207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A09E09DD-1DB0-9244-8DE5-6D0E0DE5D890}"/>
              </a:ext>
            </a:extLst>
          </p:cNvPr>
          <p:cNvSpPr txBox="1">
            <a:spLocks/>
          </p:cNvSpPr>
          <p:nvPr/>
        </p:nvSpPr>
        <p:spPr>
          <a:xfrm>
            <a:off x="3925613" y="121240"/>
            <a:ext cx="4351283" cy="149974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rgbClr val="002060"/>
            </a:solidFill>
          </a:ln>
        </p:spPr>
        <p:txBody>
          <a:bodyPr vert="horz" lIns="68580" tIns="34290" rIns="68580" bIns="3429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br>
              <a:rPr lang="en-GB" sz="4050" b="1" dirty="0">
                <a:solidFill>
                  <a:srgbClr val="FF0000"/>
                </a:solidFill>
              </a:rPr>
            </a:br>
            <a:r>
              <a:rPr lang="en-GB" sz="2400" b="1" dirty="0">
                <a:solidFill>
                  <a:srgbClr val="002060"/>
                </a:solidFill>
              </a:rPr>
              <a:t>CYMRAEG I BAWB</a:t>
            </a:r>
          </a:p>
          <a:p>
            <a:pPr algn="ctr"/>
            <a:endParaRPr lang="en-GB" sz="2400" b="1" dirty="0">
              <a:solidFill>
                <a:srgbClr val="002060"/>
              </a:solidFill>
            </a:endParaRPr>
          </a:p>
          <a:p>
            <a:pPr algn="ctr"/>
            <a:r>
              <a:rPr lang="en-GB" sz="2400" b="1" dirty="0">
                <a:solidFill>
                  <a:srgbClr val="002060"/>
                </a:solidFill>
              </a:rPr>
              <a:t>TAR 2023-24</a:t>
            </a:r>
          </a:p>
          <a:p>
            <a:pPr algn="ctr"/>
            <a:endParaRPr lang="en-GB" sz="1500" b="1" dirty="0">
              <a:solidFill>
                <a:srgbClr val="00206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2B7DA5E-7B10-EF47-804B-E4CECBC983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873" y="6040582"/>
            <a:ext cx="2062554" cy="817418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DD0F4010-2C29-BE4C-8F73-ABFE2C2AEC82}"/>
              </a:ext>
            </a:extLst>
          </p:cNvPr>
          <p:cNvSpPr txBox="1">
            <a:spLocks/>
          </p:cNvSpPr>
          <p:nvPr/>
        </p:nvSpPr>
        <p:spPr>
          <a:xfrm>
            <a:off x="2286000" y="4994564"/>
            <a:ext cx="6868392" cy="145472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rgbClr val="002060"/>
            </a:solidFill>
          </a:ln>
        </p:spPr>
        <p:txBody>
          <a:bodyPr vert="horz" lIns="68580" tIns="34290" rIns="68580" bIns="3429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br>
              <a:rPr lang="en-GB" sz="4050" b="1" dirty="0">
                <a:solidFill>
                  <a:srgbClr val="FF0000"/>
                </a:solidFill>
              </a:rPr>
            </a:br>
            <a:endParaRPr lang="en-GB" sz="4050" b="1" dirty="0">
              <a:solidFill>
                <a:srgbClr val="FF0000"/>
              </a:solidFill>
            </a:endParaRPr>
          </a:p>
          <a:p>
            <a:pPr algn="ctr"/>
            <a:endParaRPr lang="en-GB" sz="2400" b="1" dirty="0">
              <a:solidFill>
                <a:srgbClr val="002060"/>
              </a:solidFill>
            </a:endParaRPr>
          </a:p>
          <a:p>
            <a:pPr algn="ctr"/>
            <a:r>
              <a:rPr lang="en-GB" sz="2400" b="1" dirty="0" err="1">
                <a:solidFill>
                  <a:srgbClr val="002060"/>
                </a:solidFill>
              </a:rPr>
              <a:t>Darlith</a:t>
            </a:r>
            <a:r>
              <a:rPr lang="en-GB" sz="2400" b="1" dirty="0">
                <a:solidFill>
                  <a:srgbClr val="002060"/>
                </a:solidFill>
              </a:rPr>
              <a:t> 6: 12.10.23</a:t>
            </a:r>
          </a:p>
          <a:p>
            <a:pPr algn="ctr"/>
            <a:endParaRPr lang="en-GB" sz="2000" b="1" dirty="0">
              <a:solidFill>
                <a:srgbClr val="002060"/>
              </a:solidFill>
            </a:endParaRPr>
          </a:p>
          <a:p>
            <a:pPr algn="ctr"/>
            <a:r>
              <a:rPr lang="en-GB" sz="2800" dirty="0" err="1">
                <a:solidFill>
                  <a:srgbClr val="002060"/>
                </a:solidFill>
              </a:rPr>
              <a:t>Berfau</a:t>
            </a:r>
            <a:r>
              <a:rPr lang="en-GB" sz="2800" dirty="0">
                <a:solidFill>
                  <a:srgbClr val="002060"/>
                </a:solidFill>
              </a:rPr>
              <a:t> </a:t>
            </a:r>
            <a:r>
              <a:rPr lang="en-GB" sz="2800" dirty="0" err="1">
                <a:solidFill>
                  <a:srgbClr val="002060"/>
                </a:solidFill>
              </a:rPr>
              <a:t>Gorchmynnol</a:t>
            </a:r>
            <a:endParaRPr lang="en-GB" sz="2800" dirty="0">
              <a:solidFill>
                <a:srgbClr val="002060"/>
              </a:solidFill>
            </a:endParaRPr>
          </a:p>
          <a:p>
            <a:pPr algn="ctr"/>
            <a:endParaRPr lang="en-GB" sz="1400" b="1" dirty="0">
              <a:solidFill>
                <a:srgbClr val="00206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B0D7CE-AA1C-DC4D-AA18-D4F68D50BD17}"/>
              </a:ext>
            </a:extLst>
          </p:cNvPr>
          <p:cNvSpPr txBox="1"/>
          <p:nvPr/>
        </p:nvSpPr>
        <p:spPr>
          <a:xfrm>
            <a:off x="8276896" y="6295292"/>
            <a:ext cx="3681309" cy="369332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>
                <a:solidFill>
                  <a:srgbClr val="002060"/>
                </a:solidFill>
              </a:rPr>
              <a:t>aled.p.williams@pcydds.ac.uk</a:t>
            </a:r>
            <a:endParaRPr lang="en-US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52288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0DC70D-5707-9843-91C5-09652FE027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5454" y="1565032"/>
            <a:ext cx="10178322" cy="3593591"/>
          </a:xfrm>
        </p:spPr>
        <p:txBody>
          <a:bodyPr>
            <a:normAutofit/>
          </a:bodyPr>
          <a:lstStyle/>
          <a:p>
            <a:r>
              <a:rPr lang="en-US" sz="4000" dirty="0" err="1"/>
              <a:t>dysgu</a:t>
            </a:r>
            <a:r>
              <a:rPr lang="en-US" sz="4000" dirty="0"/>
              <a:t> am </a:t>
            </a:r>
            <a:r>
              <a:rPr lang="en-US" sz="4000" dirty="0" err="1"/>
              <a:t>ferfau</a:t>
            </a:r>
            <a:r>
              <a:rPr lang="en-US" sz="4000" dirty="0"/>
              <a:t> </a:t>
            </a:r>
            <a:r>
              <a:rPr lang="en-US" sz="4000" dirty="0" err="1"/>
              <a:t>gorchmynnol</a:t>
            </a:r>
            <a:endParaRPr lang="en-US" sz="4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52C11D-66EF-EF47-ADFB-2A8B6C2779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76BF8C2-45DE-824A-93AC-341B62BD46A5}"/>
              </a:ext>
            </a:extLst>
          </p:cNvPr>
          <p:cNvSpPr txBox="1"/>
          <p:nvPr/>
        </p:nvSpPr>
        <p:spPr>
          <a:xfrm>
            <a:off x="1793631" y="457200"/>
            <a:ext cx="87219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solidFill>
                  <a:schemeClr val="accent2"/>
                </a:solidFill>
                <a:latin typeface="Impact" panose="020B0806030902050204" pitchFamily="34" charset="0"/>
              </a:rPr>
              <a:t>Yn y </a:t>
            </a:r>
            <a:r>
              <a:rPr lang="en-US" sz="4800" dirty="0" err="1">
                <a:solidFill>
                  <a:schemeClr val="accent2"/>
                </a:solidFill>
                <a:latin typeface="Impact" panose="020B0806030902050204" pitchFamily="34" charset="0"/>
              </a:rPr>
              <a:t>sesiwn</a:t>
            </a:r>
            <a:r>
              <a:rPr lang="en-US" sz="4800" dirty="0">
                <a:solidFill>
                  <a:schemeClr val="accent2"/>
                </a:solidFill>
                <a:latin typeface="Impact" panose="020B0806030902050204" pitchFamily="34" charset="0"/>
              </a:rPr>
              <a:t> </a:t>
            </a:r>
            <a:r>
              <a:rPr lang="en-US" sz="4800" dirty="0" err="1">
                <a:solidFill>
                  <a:schemeClr val="accent2"/>
                </a:solidFill>
                <a:latin typeface="Impact" panose="020B0806030902050204" pitchFamily="34" charset="0"/>
              </a:rPr>
              <a:t>yma</a:t>
            </a:r>
            <a:r>
              <a:rPr lang="en-US" sz="4800" dirty="0">
                <a:solidFill>
                  <a:schemeClr val="accent2"/>
                </a:solidFill>
                <a:latin typeface="Impact" panose="020B0806030902050204" pitchFamily="34" charset="0"/>
              </a:rPr>
              <a:t>, </a:t>
            </a:r>
            <a:r>
              <a:rPr lang="en-US" sz="4800" dirty="0" err="1">
                <a:solidFill>
                  <a:schemeClr val="accent2"/>
                </a:solidFill>
                <a:latin typeface="Impact" panose="020B0806030902050204" pitchFamily="34" charset="0"/>
              </a:rPr>
              <a:t>byddwn</a:t>
            </a:r>
            <a:r>
              <a:rPr lang="en-US" sz="4800" dirty="0">
                <a:solidFill>
                  <a:schemeClr val="accent2"/>
                </a:solidFill>
                <a:latin typeface="Impact" panose="020B0806030902050204" pitchFamily="34" charset="0"/>
              </a:rPr>
              <a:t> </a:t>
            </a:r>
            <a:r>
              <a:rPr lang="en-US" sz="4800" dirty="0" err="1">
                <a:solidFill>
                  <a:schemeClr val="accent2"/>
                </a:solidFill>
                <a:latin typeface="Impact" panose="020B0806030902050204" pitchFamily="34" charset="0"/>
              </a:rPr>
              <a:t>ni’n</a:t>
            </a:r>
            <a:r>
              <a:rPr lang="en-US" sz="4800" dirty="0">
                <a:solidFill>
                  <a:schemeClr val="accent2"/>
                </a:solidFill>
                <a:latin typeface="Impact" panose="020B0806030902050204" pitchFamily="34" charset="0"/>
              </a:rPr>
              <a:t> …</a:t>
            </a:r>
          </a:p>
        </p:txBody>
      </p:sp>
    </p:spTree>
    <p:extLst>
      <p:ext uri="{BB962C8B-B14F-4D97-AF65-F5344CB8AC3E}">
        <p14:creationId xmlns:p14="http://schemas.microsoft.com/office/powerpoint/2010/main" val="4038674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22F6BF6-2E5A-D64B-B7EB-4396A98292A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53949FF-2D00-5A46-9341-ED5447F5F5E2}"/>
              </a:ext>
            </a:extLst>
          </p:cNvPr>
          <p:cNvSpPr txBox="1"/>
          <p:nvPr/>
        </p:nvSpPr>
        <p:spPr>
          <a:xfrm>
            <a:off x="2760784" y="1160585"/>
            <a:ext cx="696350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>
                <a:solidFill>
                  <a:schemeClr val="accent2"/>
                </a:solidFill>
              </a:rPr>
              <a:t>Y </a:t>
            </a:r>
          </a:p>
          <a:p>
            <a:pPr algn="ctr"/>
            <a:r>
              <a:rPr lang="en-US" sz="7200" b="1" dirty="0" err="1">
                <a:solidFill>
                  <a:schemeClr val="accent2"/>
                </a:solidFill>
              </a:rPr>
              <a:t>gorchmynion</a:t>
            </a:r>
            <a:endParaRPr lang="en-US" sz="72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25236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21777" y="1847984"/>
            <a:ext cx="954844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500" dirty="0">
                <a:ea typeface="Calibri" charset="0"/>
                <a:cs typeface="Calibri" charset="0"/>
              </a:rPr>
              <a:t>Beth </a:t>
            </a:r>
            <a:r>
              <a:rPr lang="en-US" sz="3500" dirty="0" err="1">
                <a:ea typeface="Calibri" charset="0"/>
                <a:cs typeface="Calibri" charset="0"/>
              </a:rPr>
              <a:t>ydy</a:t>
            </a:r>
            <a:r>
              <a:rPr lang="en-US" sz="3500" dirty="0">
                <a:ea typeface="Calibri" charset="0"/>
                <a:cs typeface="Calibri" charset="0"/>
              </a:rPr>
              <a:t> </a:t>
            </a:r>
            <a:r>
              <a:rPr lang="en-US" sz="3500" dirty="0" err="1">
                <a:ea typeface="Calibri" charset="0"/>
                <a:cs typeface="Calibri" charset="0"/>
              </a:rPr>
              <a:t>gorchmynion</a:t>
            </a:r>
            <a:r>
              <a:rPr lang="en-US" sz="3500" dirty="0">
                <a:ea typeface="Calibri" charset="0"/>
                <a:cs typeface="Calibri" charset="0"/>
              </a:rPr>
              <a:t>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500" dirty="0">
              <a:ea typeface="Calibri" charset="0"/>
              <a:cs typeface="Calibri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500" dirty="0" err="1">
                <a:ea typeface="Calibri" charset="0"/>
                <a:cs typeface="Calibri" charset="0"/>
              </a:rPr>
              <a:t>Pryd</a:t>
            </a:r>
            <a:r>
              <a:rPr lang="en-US" sz="3500" dirty="0">
                <a:ea typeface="Calibri" charset="0"/>
                <a:cs typeface="Calibri" charset="0"/>
              </a:rPr>
              <a:t> </a:t>
            </a:r>
            <a:r>
              <a:rPr lang="en-US" sz="3500" dirty="0" err="1">
                <a:ea typeface="Calibri" charset="0"/>
                <a:cs typeface="Calibri" charset="0"/>
              </a:rPr>
              <a:t>byddwn</a:t>
            </a:r>
            <a:r>
              <a:rPr lang="en-US" sz="3500" dirty="0">
                <a:ea typeface="Calibri" charset="0"/>
                <a:cs typeface="Calibri" charset="0"/>
              </a:rPr>
              <a:t> </a:t>
            </a:r>
            <a:r>
              <a:rPr lang="en-US" sz="3500" dirty="0" err="1">
                <a:ea typeface="Calibri" charset="0"/>
                <a:cs typeface="Calibri" charset="0"/>
              </a:rPr>
              <a:t>ni’n</a:t>
            </a:r>
            <a:r>
              <a:rPr lang="en-US" sz="3500" dirty="0">
                <a:ea typeface="Calibri" charset="0"/>
                <a:cs typeface="Calibri" charset="0"/>
              </a:rPr>
              <a:t> </a:t>
            </a:r>
            <a:r>
              <a:rPr lang="en-US" sz="3500" dirty="0" err="1">
                <a:ea typeface="Calibri" charset="0"/>
                <a:cs typeface="Calibri" charset="0"/>
              </a:rPr>
              <a:t>eu</a:t>
            </a:r>
            <a:r>
              <a:rPr lang="en-US" sz="3500" dirty="0">
                <a:ea typeface="Calibri" charset="0"/>
                <a:cs typeface="Calibri" charset="0"/>
              </a:rPr>
              <a:t> </a:t>
            </a:r>
            <a:r>
              <a:rPr lang="en-US" sz="3500" dirty="0" err="1">
                <a:ea typeface="Calibri" charset="0"/>
                <a:cs typeface="Calibri" charset="0"/>
              </a:rPr>
              <a:t>defnyddio</a:t>
            </a:r>
            <a:r>
              <a:rPr lang="en-US" sz="3500" dirty="0">
                <a:ea typeface="Calibri" charset="0"/>
                <a:cs typeface="Calibri" charset="0"/>
              </a:rPr>
              <a:t> </a:t>
            </a:r>
            <a:r>
              <a:rPr lang="en-US" sz="3500" dirty="0" err="1">
                <a:ea typeface="Calibri" charset="0"/>
                <a:cs typeface="Calibri" charset="0"/>
              </a:rPr>
              <a:t>nhw</a:t>
            </a:r>
            <a:r>
              <a:rPr lang="en-US" sz="3500" dirty="0">
                <a:ea typeface="Calibri" charset="0"/>
                <a:cs typeface="Calibri" charset="0"/>
              </a:rPr>
              <a:t>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500" dirty="0">
              <a:ea typeface="Calibri" charset="0"/>
              <a:cs typeface="Calibri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BC36F93-6346-C146-9316-16DE126DC4F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AB173AF-34F1-B34D-8FCB-9986CD00F49B}"/>
              </a:ext>
            </a:extLst>
          </p:cNvPr>
          <p:cNvSpPr txBox="1"/>
          <p:nvPr/>
        </p:nvSpPr>
        <p:spPr>
          <a:xfrm>
            <a:off x="3710354" y="478597"/>
            <a:ext cx="50467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err="1">
                <a:solidFill>
                  <a:schemeClr val="accent2"/>
                </a:solidFill>
                <a:latin typeface="Impact" panose="020B0806030902050204" pitchFamily="34" charset="0"/>
              </a:rPr>
              <a:t>Gorchmynion</a:t>
            </a:r>
            <a:endParaRPr lang="en-US" sz="4800" b="1" dirty="0">
              <a:solidFill>
                <a:schemeClr val="accent2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07934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1402" y="377288"/>
            <a:ext cx="7249645" cy="1418291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lvl="0"/>
            <a:r>
              <a:rPr lang="en-US" altLang="en-US" dirty="0" err="1">
                <a:latin typeface="Arial" charset="0"/>
              </a:rPr>
              <a:t>Gorchmynion</a:t>
            </a:r>
            <a:r>
              <a:rPr lang="en-US" altLang="en-US" dirty="0">
                <a:latin typeface="Arial" charset="0"/>
              </a:rPr>
              <a:t> </a:t>
            </a:r>
            <a:r>
              <a:rPr lang="en-US" altLang="en-US" dirty="0" err="1">
                <a:latin typeface="Arial" charset="0"/>
              </a:rPr>
              <a:t>Syml</a:t>
            </a:r>
            <a:r>
              <a:rPr lang="en-US" altLang="en-US" dirty="0">
                <a:latin typeface="Arial" charset="0"/>
              </a:rPr>
              <a:t> </a:t>
            </a:r>
            <a:br>
              <a:rPr lang="en-US" altLang="en-US" dirty="0">
                <a:latin typeface="Arial" charset="0"/>
              </a:rPr>
            </a:br>
            <a:r>
              <a:rPr lang="en-US" altLang="en-US" i="1" dirty="0">
                <a:latin typeface="Arial" charset="0"/>
              </a:rPr>
              <a:t>Simple Commands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2343"/>
            <a:ext cx="12192000" cy="1175657"/>
          </a:xfrm>
          <a:prstGeom prst="rect">
            <a:avLst/>
          </a:prstGeom>
        </p:spPr>
      </p:pic>
      <p:sp>
        <p:nvSpPr>
          <p:cNvPr id="3" name="Speech Bubble: Rectangle 2">
            <a:extLst>
              <a:ext uri="{FF2B5EF4-FFF2-40B4-BE49-F238E27FC236}">
                <a16:creationId xmlns:a16="http://schemas.microsoft.com/office/drawing/2014/main" id="{0D759A4D-14D5-421D-A581-74CF66AF802D}"/>
              </a:ext>
            </a:extLst>
          </p:cNvPr>
          <p:cNvSpPr/>
          <p:nvPr/>
        </p:nvSpPr>
        <p:spPr>
          <a:xfrm>
            <a:off x="1101777" y="2587750"/>
            <a:ext cx="2061148" cy="1624485"/>
          </a:xfrm>
          <a:prstGeom prst="wedgeRectCallout">
            <a:avLst>
              <a:gd name="adj1" fmla="val -55259"/>
              <a:gd name="adj2" fmla="val 10409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4400" dirty="0"/>
              <a:t>Dim siarad</a:t>
            </a:r>
          </a:p>
        </p:txBody>
      </p:sp>
      <p:sp>
        <p:nvSpPr>
          <p:cNvPr id="7" name="Speech Bubble: Rectangle 6">
            <a:extLst>
              <a:ext uri="{FF2B5EF4-FFF2-40B4-BE49-F238E27FC236}">
                <a16:creationId xmlns:a16="http://schemas.microsoft.com/office/drawing/2014/main" id="{B3B8550C-AD77-496F-AE81-7AD71A59A70C}"/>
              </a:ext>
            </a:extLst>
          </p:cNvPr>
          <p:cNvSpPr/>
          <p:nvPr/>
        </p:nvSpPr>
        <p:spPr>
          <a:xfrm>
            <a:off x="3539878" y="3649791"/>
            <a:ext cx="2462901" cy="1624485"/>
          </a:xfrm>
          <a:prstGeom prst="wedgeRectCallout">
            <a:avLst>
              <a:gd name="adj1" fmla="val -17523"/>
              <a:gd name="adj2" fmla="val -13766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4400" dirty="0"/>
              <a:t>Dim rhedeg</a:t>
            </a:r>
          </a:p>
        </p:txBody>
      </p:sp>
      <p:sp>
        <p:nvSpPr>
          <p:cNvPr id="8" name="Speech Bubble: Rectangle 7">
            <a:extLst>
              <a:ext uri="{FF2B5EF4-FFF2-40B4-BE49-F238E27FC236}">
                <a16:creationId xmlns:a16="http://schemas.microsoft.com/office/drawing/2014/main" id="{D4A01B9C-807E-4533-9529-F252EA68E2D3}"/>
              </a:ext>
            </a:extLst>
          </p:cNvPr>
          <p:cNvSpPr/>
          <p:nvPr/>
        </p:nvSpPr>
        <p:spPr>
          <a:xfrm>
            <a:off x="6458262" y="2356223"/>
            <a:ext cx="2061148" cy="1624485"/>
          </a:xfrm>
          <a:prstGeom prst="wedgeRectCallout">
            <a:avLst>
              <a:gd name="adj1" fmla="val 31286"/>
              <a:gd name="adj2" fmla="val 10040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4400" dirty="0"/>
              <a:t>Dim bwyta</a:t>
            </a:r>
          </a:p>
        </p:txBody>
      </p:sp>
      <p:sp>
        <p:nvSpPr>
          <p:cNvPr id="9" name="Speech Bubble: Rectangle 8">
            <a:extLst>
              <a:ext uri="{FF2B5EF4-FFF2-40B4-BE49-F238E27FC236}">
                <a16:creationId xmlns:a16="http://schemas.microsoft.com/office/drawing/2014/main" id="{DCA48DF8-52AB-4A4B-8AFA-7341774D7620}"/>
              </a:ext>
            </a:extLst>
          </p:cNvPr>
          <p:cNvSpPr/>
          <p:nvPr/>
        </p:nvSpPr>
        <p:spPr>
          <a:xfrm>
            <a:off x="9254865" y="3649791"/>
            <a:ext cx="2559882" cy="1471909"/>
          </a:xfrm>
          <a:prstGeom prst="wedgeRectCallout">
            <a:avLst>
              <a:gd name="adj1" fmla="val 45460"/>
              <a:gd name="adj2" fmla="val 8723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4400" dirty="0"/>
              <a:t>Dim gweiddi</a:t>
            </a:r>
          </a:p>
        </p:txBody>
      </p:sp>
      <p:pic>
        <p:nvPicPr>
          <p:cNvPr id="1026" name="Picture 2" descr="http://www.signs.co.uk/images/safetysigns/images/full/911_4_7.gif">
            <a:extLst>
              <a:ext uri="{FF2B5EF4-FFF2-40B4-BE49-F238E27FC236}">
                <a16:creationId xmlns:a16="http://schemas.microsoft.com/office/drawing/2014/main" id="{E06133F9-1770-4A2D-9ABA-33BD9AFA77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6922" y="231648"/>
            <a:ext cx="1647825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6412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www.labelsource.co.uk/content/images/product/zoom/f2c271bd-cada-424f-9aca-3871b5ceb0af.jpg">
            <a:extLst>
              <a:ext uri="{FF2B5EF4-FFF2-40B4-BE49-F238E27FC236}">
                <a16:creationId xmlns:a16="http://schemas.microsoft.com/office/drawing/2014/main" id="{F3F097AB-E6C0-4E70-A720-230C7C468E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6429" y="1593161"/>
            <a:ext cx="5715000" cy="427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850652" y="157893"/>
            <a:ext cx="3603800" cy="1293028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en-US" sz="4800" dirty="0" err="1"/>
              <a:t>Rhaid</a:t>
            </a:r>
            <a:r>
              <a:rPr lang="en-US" sz="4800" dirty="0"/>
              <a:t>/must</a:t>
            </a:r>
            <a:endParaRPr lang="en-US" dirty="0"/>
          </a:p>
        </p:txBody>
      </p:sp>
      <p:pic>
        <p:nvPicPr>
          <p:cNvPr id="2050" name="Picture 2" descr="http://www.labelsource.co.uk/content/images/product/zoom/1e0259c7-a3aa-440a-849c-f1595e7455f3.jpg">
            <a:extLst>
              <a:ext uri="{FF2B5EF4-FFF2-40B4-BE49-F238E27FC236}">
                <a16:creationId xmlns:a16="http://schemas.microsoft.com/office/drawing/2014/main" id="{8ECA4088-CE4C-4DBB-8249-2551183A01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3414" y="1683490"/>
            <a:ext cx="5364066" cy="4014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img.safetysignsupplies.co.uk/images/product_imgs/full/936_2_3.gif">
            <a:extLst>
              <a:ext uri="{FF2B5EF4-FFF2-40B4-BE49-F238E27FC236}">
                <a16:creationId xmlns:a16="http://schemas.microsoft.com/office/drawing/2014/main" id="{E143CD25-CD5F-436D-A100-B0BD427DCE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0495" y="1548839"/>
            <a:ext cx="2785218" cy="4177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2343"/>
            <a:ext cx="12192000" cy="1175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9930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2343"/>
            <a:ext cx="12192000" cy="1175657"/>
          </a:xfrm>
          <a:prstGeom prst="rect">
            <a:avLst/>
          </a:prstGeom>
        </p:spPr>
      </p:pic>
      <p:sp>
        <p:nvSpPr>
          <p:cNvPr id="3" name="Speech Bubble: Rectangle 2">
            <a:extLst>
              <a:ext uri="{FF2B5EF4-FFF2-40B4-BE49-F238E27FC236}">
                <a16:creationId xmlns:a16="http://schemas.microsoft.com/office/drawing/2014/main" id="{0D759A4D-14D5-421D-A581-74CF66AF802D}"/>
              </a:ext>
            </a:extLst>
          </p:cNvPr>
          <p:cNvSpPr/>
          <p:nvPr/>
        </p:nvSpPr>
        <p:spPr>
          <a:xfrm>
            <a:off x="1101776" y="1883212"/>
            <a:ext cx="2600793" cy="1624485"/>
          </a:xfrm>
          <a:prstGeom prst="wedgeRectCallout">
            <a:avLst>
              <a:gd name="adj1" fmla="val 10923"/>
              <a:gd name="adj2" fmla="val -98913"/>
            </a:avLst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4400" dirty="0"/>
              <a:t>Rhaid cerdded</a:t>
            </a:r>
          </a:p>
        </p:txBody>
      </p:sp>
      <p:sp>
        <p:nvSpPr>
          <p:cNvPr id="11" name="Speech Bubble: Rectangle 10">
            <a:extLst>
              <a:ext uri="{FF2B5EF4-FFF2-40B4-BE49-F238E27FC236}">
                <a16:creationId xmlns:a16="http://schemas.microsoft.com/office/drawing/2014/main" id="{A87AF5D8-CCF3-42A3-8253-2C299CBE0605}"/>
              </a:ext>
            </a:extLst>
          </p:cNvPr>
          <p:cNvSpPr/>
          <p:nvPr/>
        </p:nvSpPr>
        <p:spPr>
          <a:xfrm>
            <a:off x="3342807" y="3681594"/>
            <a:ext cx="2960555" cy="1624485"/>
          </a:xfrm>
          <a:prstGeom prst="wedgeRectCallout">
            <a:avLst>
              <a:gd name="adj1" fmla="val -90849"/>
              <a:gd name="adj2" fmla="val 44115"/>
            </a:avLst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4400" dirty="0"/>
              <a:t>Rhaid gwrando</a:t>
            </a:r>
          </a:p>
        </p:txBody>
      </p:sp>
      <p:sp>
        <p:nvSpPr>
          <p:cNvPr id="12" name="Speech Bubble: Rectangle 11">
            <a:extLst>
              <a:ext uri="{FF2B5EF4-FFF2-40B4-BE49-F238E27FC236}">
                <a16:creationId xmlns:a16="http://schemas.microsoft.com/office/drawing/2014/main" id="{DB98EFA8-87AB-446D-B83E-E665CE34A894}"/>
              </a:ext>
            </a:extLst>
          </p:cNvPr>
          <p:cNvSpPr/>
          <p:nvPr/>
        </p:nvSpPr>
        <p:spPr>
          <a:xfrm>
            <a:off x="6303362" y="1283167"/>
            <a:ext cx="2600793" cy="1624485"/>
          </a:xfrm>
          <a:prstGeom prst="wedgeRectCallout">
            <a:avLst>
              <a:gd name="adj1" fmla="val 10923"/>
              <a:gd name="adj2" fmla="val -98913"/>
            </a:avLst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4400" dirty="0"/>
              <a:t>Rhaid eistedd</a:t>
            </a:r>
          </a:p>
        </p:txBody>
      </p:sp>
      <p:sp>
        <p:nvSpPr>
          <p:cNvPr id="13" name="Speech Bubble: Rectangle 12">
            <a:extLst>
              <a:ext uri="{FF2B5EF4-FFF2-40B4-BE49-F238E27FC236}">
                <a16:creationId xmlns:a16="http://schemas.microsoft.com/office/drawing/2014/main" id="{9496D95D-BEF6-421B-8CDA-E1A983847682}"/>
              </a:ext>
            </a:extLst>
          </p:cNvPr>
          <p:cNvSpPr/>
          <p:nvPr/>
        </p:nvSpPr>
        <p:spPr>
          <a:xfrm>
            <a:off x="8754254" y="3283916"/>
            <a:ext cx="2600793" cy="1624485"/>
          </a:xfrm>
          <a:prstGeom prst="wedgeRectCallout">
            <a:avLst>
              <a:gd name="adj1" fmla="val 48387"/>
              <a:gd name="adj2" fmla="val 76412"/>
            </a:avLst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4400" dirty="0"/>
              <a:t>Rhaid sefyll</a:t>
            </a:r>
          </a:p>
        </p:txBody>
      </p:sp>
    </p:spTree>
    <p:extLst>
      <p:ext uri="{BB962C8B-B14F-4D97-AF65-F5344CB8AC3E}">
        <p14:creationId xmlns:p14="http://schemas.microsoft.com/office/powerpoint/2010/main" val="30742629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2343"/>
            <a:ext cx="12192000" cy="117565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92207" y="2089657"/>
            <a:ext cx="4058445" cy="23698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6000" dirty="0"/>
              <a:t>PAID</a:t>
            </a:r>
          </a:p>
          <a:p>
            <a:endParaRPr lang="en-US" sz="2800" dirty="0"/>
          </a:p>
          <a:p>
            <a:r>
              <a:rPr lang="en-US" sz="6000" dirty="0"/>
              <a:t>PEIDIWCH</a:t>
            </a:r>
          </a:p>
        </p:txBody>
      </p:sp>
      <p:sp>
        <p:nvSpPr>
          <p:cNvPr id="7" name="Title 2">
            <a:extLst>
              <a:ext uri="{FF2B5EF4-FFF2-40B4-BE49-F238E27FC236}">
                <a16:creationId xmlns:a16="http://schemas.microsoft.com/office/drawing/2014/main" id="{4807541E-F8BC-4AD9-800E-C4507BBDF116}"/>
              </a:ext>
            </a:extLst>
          </p:cNvPr>
          <p:cNvSpPr txBox="1">
            <a:spLocks/>
          </p:cNvSpPr>
          <p:nvPr/>
        </p:nvSpPr>
        <p:spPr>
          <a:xfrm>
            <a:off x="4850652" y="467875"/>
            <a:ext cx="4128456" cy="89141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>
            <a:normAutofit fontScale="97500"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 dirty="0"/>
              <a:t>PAID/DON’T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AF15D2-D507-43CB-B279-AC15F59BB070}"/>
              </a:ext>
            </a:extLst>
          </p:cNvPr>
          <p:cNvSpPr txBox="1"/>
          <p:nvPr/>
        </p:nvSpPr>
        <p:spPr>
          <a:xfrm>
            <a:off x="7255459" y="2092157"/>
            <a:ext cx="4058445" cy="23698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6000" dirty="0"/>
              <a:t>singular</a:t>
            </a:r>
          </a:p>
          <a:p>
            <a:endParaRPr lang="en-US" sz="2800" dirty="0"/>
          </a:p>
          <a:p>
            <a:r>
              <a:rPr lang="en-US" sz="6000" dirty="0"/>
              <a:t>plural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1AB6F7-4444-4893-9247-5A4199542FE8}"/>
              </a:ext>
            </a:extLst>
          </p:cNvPr>
          <p:cNvSpPr txBox="1"/>
          <p:nvPr/>
        </p:nvSpPr>
        <p:spPr>
          <a:xfrm>
            <a:off x="5276760" y="2107147"/>
            <a:ext cx="1851696" cy="236988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/>
              <a:t>TI</a:t>
            </a:r>
          </a:p>
          <a:p>
            <a:endParaRPr lang="en-US" sz="2800" b="1" dirty="0"/>
          </a:p>
          <a:p>
            <a:pPr algn="ctr"/>
            <a:r>
              <a:rPr lang="en-US" sz="6000" b="1" dirty="0"/>
              <a:t>CHI</a:t>
            </a:r>
          </a:p>
        </p:txBody>
      </p:sp>
    </p:spTree>
    <p:extLst>
      <p:ext uri="{BB962C8B-B14F-4D97-AF65-F5344CB8AC3E}">
        <p14:creationId xmlns:p14="http://schemas.microsoft.com/office/powerpoint/2010/main" val="1213088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2343"/>
            <a:ext cx="12192000" cy="1175657"/>
          </a:xfrm>
          <a:prstGeom prst="rect">
            <a:avLst/>
          </a:prstGeom>
        </p:spPr>
      </p:pic>
      <p:sp>
        <p:nvSpPr>
          <p:cNvPr id="3" name="Speech Bubble: Rectangle 2">
            <a:extLst>
              <a:ext uri="{FF2B5EF4-FFF2-40B4-BE49-F238E27FC236}">
                <a16:creationId xmlns:a16="http://schemas.microsoft.com/office/drawing/2014/main" id="{0D759A4D-14D5-421D-A581-74CF66AF802D}"/>
              </a:ext>
            </a:extLst>
          </p:cNvPr>
          <p:cNvSpPr/>
          <p:nvPr/>
        </p:nvSpPr>
        <p:spPr>
          <a:xfrm>
            <a:off x="1101776" y="1883212"/>
            <a:ext cx="2600793" cy="1624485"/>
          </a:xfrm>
          <a:prstGeom prst="wedgeRectCallout">
            <a:avLst>
              <a:gd name="adj1" fmla="val 10923"/>
              <a:gd name="adj2" fmla="val -98913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4400" dirty="0"/>
              <a:t>Paid siarad</a:t>
            </a:r>
          </a:p>
        </p:txBody>
      </p:sp>
      <p:sp>
        <p:nvSpPr>
          <p:cNvPr id="11" name="Speech Bubble: Rectangle 10">
            <a:extLst>
              <a:ext uri="{FF2B5EF4-FFF2-40B4-BE49-F238E27FC236}">
                <a16:creationId xmlns:a16="http://schemas.microsoft.com/office/drawing/2014/main" id="{A87AF5D8-CCF3-42A3-8253-2C299CBE0605}"/>
              </a:ext>
            </a:extLst>
          </p:cNvPr>
          <p:cNvSpPr/>
          <p:nvPr/>
        </p:nvSpPr>
        <p:spPr>
          <a:xfrm>
            <a:off x="3725054" y="3681594"/>
            <a:ext cx="2503357" cy="1624485"/>
          </a:xfrm>
          <a:prstGeom prst="wedgeRectCallout">
            <a:avLst>
              <a:gd name="adj1" fmla="val -90849"/>
              <a:gd name="adj2" fmla="val 44115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4400" dirty="0"/>
              <a:t>Paid sefyll</a:t>
            </a:r>
          </a:p>
        </p:txBody>
      </p:sp>
      <p:sp>
        <p:nvSpPr>
          <p:cNvPr id="12" name="Speech Bubble: Rectangle 11">
            <a:extLst>
              <a:ext uri="{FF2B5EF4-FFF2-40B4-BE49-F238E27FC236}">
                <a16:creationId xmlns:a16="http://schemas.microsoft.com/office/drawing/2014/main" id="{DB98EFA8-87AB-446D-B83E-E665CE34A894}"/>
              </a:ext>
            </a:extLst>
          </p:cNvPr>
          <p:cNvSpPr/>
          <p:nvPr/>
        </p:nvSpPr>
        <p:spPr>
          <a:xfrm>
            <a:off x="6303362" y="1283167"/>
            <a:ext cx="2600793" cy="1624485"/>
          </a:xfrm>
          <a:prstGeom prst="wedgeRectCallout">
            <a:avLst>
              <a:gd name="adj1" fmla="val 10923"/>
              <a:gd name="adj2" fmla="val -98913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4400" dirty="0"/>
              <a:t>Paid eistedd</a:t>
            </a:r>
          </a:p>
        </p:txBody>
      </p:sp>
      <p:sp>
        <p:nvSpPr>
          <p:cNvPr id="13" name="Speech Bubble: Rectangle 12">
            <a:extLst>
              <a:ext uri="{FF2B5EF4-FFF2-40B4-BE49-F238E27FC236}">
                <a16:creationId xmlns:a16="http://schemas.microsoft.com/office/drawing/2014/main" id="{9496D95D-BEF6-421B-8CDA-E1A983847682}"/>
              </a:ext>
            </a:extLst>
          </p:cNvPr>
          <p:cNvSpPr/>
          <p:nvPr/>
        </p:nvSpPr>
        <p:spPr>
          <a:xfrm>
            <a:off x="8754254" y="3283916"/>
            <a:ext cx="2600793" cy="1624485"/>
          </a:xfrm>
          <a:prstGeom prst="wedgeRectCallout">
            <a:avLst>
              <a:gd name="adj1" fmla="val 48387"/>
              <a:gd name="adj2" fmla="val 76412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4400" dirty="0"/>
              <a:t>Paid canu</a:t>
            </a:r>
          </a:p>
        </p:txBody>
      </p:sp>
    </p:spTree>
    <p:extLst>
      <p:ext uri="{BB962C8B-B14F-4D97-AF65-F5344CB8AC3E}">
        <p14:creationId xmlns:p14="http://schemas.microsoft.com/office/powerpoint/2010/main" val="41902573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2343"/>
            <a:ext cx="12192000" cy="117565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177006" y="659157"/>
            <a:ext cx="50153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YMARFER!</a:t>
            </a:r>
            <a:endParaRPr lang="en-US" sz="3200" dirty="0"/>
          </a:p>
        </p:txBody>
      </p:sp>
      <p:sp>
        <p:nvSpPr>
          <p:cNvPr id="4" name="Speech Bubble: Rectangle 3">
            <a:extLst>
              <a:ext uri="{FF2B5EF4-FFF2-40B4-BE49-F238E27FC236}">
                <a16:creationId xmlns:a16="http://schemas.microsoft.com/office/drawing/2014/main" id="{CFEDA03A-6738-4840-A7B4-BDA749AB1A89}"/>
              </a:ext>
            </a:extLst>
          </p:cNvPr>
          <p:cNvSpPr/>
          <p:nvPr/>
        </p:nvSpPr>
        <p:spPr>
          <a:xfrm>
            <a:off x="854439" y="2023672"/>
            <a:ext cx="2743200" cy="1603947"/>
          </a:xfrm>
          <a:prstGeom prst="wedgeRectCallout">
            <a:avLst>
              <a:gd name="adj1" fmla="val -42145"/>
              <a:gd name="adj2" fmla="val 8507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6000" dirty="0"/>
              <a:t>Dim</a:t>
            </a:r>
            <a:endParaRPr lang="cy-GB" dirty="0"/>
          </a:p>
        </p:txBody>
      </p:sp>
      <p:sp>
        <p:nvSpPr>
          <p:cNvPr id="7" name="Speech Bubble: Rectangle 6">
            <a:extLst>
              <a:ext uri="{FF2B5EF4-FFF2-40B4-BE49-F238E27FC236}">
                <a16:creationId xmlns:a16="http://schemas.microsoft.com/office/drawing/2014/main" id="{71BB7F3B-C86E-4984-BADC-07DF7B397BB2}"/>
              </a:ext>
            </a:extLst>
          </p:cNvPr>
          <p:cNvSpPr/>
          <p:nvPr/>
        </p:nvSpPr>
        <p:spPr>
          <a:xfrm>
            <a:off x="4173512" y="2034808"/>
            <a:ext cx="2600793" cy="1624485"/>
          </a:xfrm>
          <a:prstGeom prst="wedgeRectCallout">
            <a:avLst>
              <a:gd name="adj1" fmla="val -4639"/>
              <a:gd name="adj2" fmla="val 90254"/>
            </a:avLst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6000" dirty="0"/>
              <a:t>Rhaid</a:t>
            </a:r>
            <a:endParaRPr lang="cy-GB" sz="4400" dirty="0"/>
          </a:p>
        </p:txBody>
      </p:sp>
      <p:sp>
        <p:nvSpPr>
          <p:cNvPr id="8" name="Speech Bubble: Rectangle 7">
            <a:extLst>
              <a:ext uri="{FF2B5EF4-FFF2-40B4-BE49-F238E27FC236}">
                <a16:creationId xmlns:a16="http://schemas.microsoft.com/office/drawing/2014/main" id="{4C76A688-12D5-40E9-9548-7FEF6BF7EBE2}"/>
              </a:ext>
            </a:extLst>
          </p:cNvPr>
          <p:cNvSpPr/>
          <p:nvPr/>
        </p:nvSpPr>
        <p:spPr>
          <a:xfrm>
            <a:off x="7315428" y="2081952"/>
            <a:ext cx="4681471" cy="1624485"/>
          </a:xfrm>
          <a:prstGeom prst="wedgeRectCallout">
            <a:avLst>
              <a:gd name="adj1" fmla="val 43776"/>
              <a:gd name="adj2" fmla="val 79180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6000" dirty="0"/>
              <a:t>Paid/Peidiwch</a:t>
            </a:r>
            <a:endParaRPr lang="cy-GB" sz="44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62DBB83-8630-44F8-BF23-1F76528D3C5C}"/>
              </a:ext>
            </a:extLst>
          </p:cNvPr>
          <p:cNvSpPr txBox="1"/>
          <p:nvPr/>
        </p:nvSpPr>
        <p:spPr>
          <a:xfrm>
            <a:off x="1322995" y="4907763"/>
            <a:ext cx="94701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400" b="1" dirty="0"/>
              <a:t>Meddyliwch am enghreifftiau o ddefnyddio’r rhain yn y dosbarth</a:t>
            </a:r>
          </a:p>
        </p:txBody>
      </p:sp>
      <p:sp>
        <p:nvSpPr>
          <p:cNvPr id="10" name="Speech Bubble: Rectangle 9">
            <a:extLst>
              <a:ext uri="{FF2B5EF4-FFF2-40B4-BE49-F238E27FC236}">
                <a16:creationId xmlns:a16="http://schemas.microsoft.com/office/drawing/2014/main" id="{F1062B83-6778-404D-BFFF-AE44D5E96AFF}"/>
              </a:ext>
            </a:extLst>
          </p:cNvPr>
          <p:cNvSpPr/>
          <p:nvPr/>
        </p:nvSpPr>
        <p:spPr>
          <a:xfrm>
            <a:off x="2430905" y="3833020"/>
            <a:ext cx="1061804" cy="619060"/>
          </a:xfrm>
          <a:prstGeom prst="wedgeRectCallout">
            <a:avLst>
              <a:gd name="adj1" fmla="val -78119"/>
              <a:gd name="adj2" fmla="val 1760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dirty="0"/>
              <a:t>No</a:t>
            </a:r>
            <a:endParaRPr lang="cy-GB" sz="1000" dirty="0"/>
          </a:p>
        </p:txBody>
      </p:sp>
      <p:sp>
        <p:nvSpPr>
          <p:cNvPr id="11" name="Speech Bubble: Rectangle 10">
            <a:extLst>
              <a:ext uri="{FF2B5EF4-FFF2-40B4-BE49-F238E27FC236}">
                <a16:creationId xmlns:a16="http://schemas.microsoft.com/office/drawing/2014/main" id="{CC2BF5EF-5A41-40CC-884B-A95C4889A9B7}"/>
              </a:ext>
            </a:extLst>
          </p:cNvPr>
          <p:cNvSpPr/>
          <p:nvPr/>
        </p:nvSpPr>
        <p:spPr>
          <a:xfrm>
            <a:off x="8594360" y="3846787"/>
            <a:ext cx="1061804" cy="619060"/>
          </a:xfrm>
          <a:prstGeom prst="wedgeRectCallout">
            <a:avLst>
              <a:gd name="adj1" fmla="val 92704"/>
              <a:gd name="adj2" fmla="val 10338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dirty="0"/>
              <a:t>Don’t</a:t>
            </a:r>
            <a:endParaRPr lang="cy-GB" sz="1000" dirty="0"/>
          </a:p>
        </p:txBody>
      </p:sp>
      <p:sp>
        <p:nvSpPr>
          <p:cNvPr id="12" name="Speech Bubble: Rectangle 11">
            <a:extLst>
              <a:ext uri="{FF2B5EF4-FFF2-40B4-BE49-F238E27FC236}">
                <a16:creationId xmlns:a16="http://schemas.microsoft.com/office/drawing/2014/main" id="{5A141229-0818-4F03-9120-C5EF66369CEE}"/>
              </a:ext>
            </a:extLst>
          </p:cNvPr>
          <p:cNvSpPr/>
          <p:nvPr/>
        </p:nvSpPr>
        <p:spPr>
          <a:xfrm>
            <a:off x="5786203" y="3928715"/>
            <a:ext cx="1061804" cy="619060"/>
          </a:xfrm>
          <a:prstGeom prst="wedgeRectCallout">
            <a:avLst>
              <a:gd name="adj1" fmla="val -78119"/>
              <a:gd name="adj2" fmla="val 17602"/>
            </a:avLst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dirty="0"/>
              <a:t>Must</a:t>
            </a:r>
            <a:endParaRPr lang="cy-GB" sz="1000" dirty="0"/>
          </a:p>
        </p:txBody>
      </p:sp>
    </p:spTree>
    <p:extLst>
      <p:ext uri="{BB962C8B-B14F-4D97-AF65-F5344CB8AC3E}">
        <p14:creationId xmlns:p14="http://schemas.microsoft.com/office/powerpoint/2010/main" val="17215204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 noChangeArrowheads="1"/>
          </p:cNvSpPr>
          <p:nvPr>
            <p:ph type="title"/>
          </p:nvPr>
        </p:nvSpPr>
        <p:spPr>
          <a:xfrm>
            <a:off x="3556208" y="348262"/>
            <a:ext cx="8229600" cy="1425575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6000" dirty="0" err="1">
                <a:latin typeface="+mn-lt"/>
                <a:ea typeface="ＭＳ Ｐゴシック" charset="-128"/>
              </a:rPr>
              <a:t>Gorchmynion</a:t>
            </a:r>
            <a:endParaRPr lang="en-US" altLang="en-US" sz="8000" dirty="0">
              <a:latin typeface="+mn-lt"/>
              <a:ea typeface="ＭＳ Ｐゴシック" charset="-128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1892300" y="1773837"/>
            <a:ext cx="8229600" cy="306798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 err="1"/>
              <a:t>Gyda</a:t>
            </a:r>
            <a:r>
              <a:rPr lang="en-GB" dirty="0"/>
              <a:t> </a:t>
            </a:r>
            <a:r>
              <a:rPr lang="en-GB" dirty="0" err="1"/>
              <a:t>berfau</a:t>
            </a:r>
            <a:r>
              <a:rPr lang="en-GB" dirty="0"/>
              <a:t> </a:t>
            </a:r>
            <a:r>
              <a:rPr lang="en-GB" dirty="0" err="1"/>
              <a:t>rheolaidd</a:t>
            </a:r>
            <a:r>
              <a:rPr lang="en-GB" dirty="0"/>
              <a:t> </a:t>
            </a:r>
            <a:r>
              <a:rPr lang="en-GB" dirty="0" err="1"/>
              <a:t>rydych</a:t>
            </a:r>
            <a:r>
              <a:rPr lang="en-GB" dirty="0"/>
              <a:t> </a:t>
            </a:r>
            <a:r>
              <a:rPr lang="en-GB" dirty="0" err="1"/>
              <a:t>chi’n</a:t>
            </a:r>
            <a:r>
              <a:rPr lang="en-GB" dirty="0"/>
              <a:t> </a:t>
            </a:r>
            <a:r>
              <a:rPr lang="en-GB" dirty="0" err="1"/>
              <a:t>gallu</a:t>
            </a:r>
            <a:r>
              <a:rPr lang="en-GB" dirty="0"/>
              <a:t> </a:t>
            </a:r>
            <a:r>
              <a:rPr lang="en-GB" dirty="0" err="1"/>
              <a:t>ychwanegu’r</a:t>
            </a:r>
            <a:r>
              <a:rPr lang="en-GB" dirty="0"/>
              <a:t> </a:t>
            </a:r>
            <a:r>
              <a:rPr lang="en-GB" dirty="0" err="1"/>
              <a:t>terfyniadau</a:t>
            </a:r>
            <a:r>
              <a:rPr lang="en-GB" dirty="0"/>
              <a:t> </a:t>
            </a:r>
            <a:r>
              <a:rPr lang="en-GB" dirty="0" err="1"/>
              <a:t>canlynol</a:t>
            </a:r>
            <a:r>
              <a:rPr lang="en-GB" dirty="0"/>
              <a:t> at </a:t>
            </a:r>
            <a:r>
              <a:rPr lang="en-GB" dirty="0" err="1"/>
              <a:t>fôn</a:t>
            </a:r>
            <a:r>
              <a:rPr lang="en-GB" dirty="0"/>
              <a:t> y </a:t>
            </a:r>
            <a:r>
              <a:rPr lang="en-GB" dirty="0" err="1"/>
              <a:t>ferf</a:t>
            </a:r>
            <a:r>
              <a:rPr lang="en-GB" dirty="0"/>
              <a:t> </a:t>
            </a:r>
            <a:br>
              <a:rPr lang="en-GB" dirty="0"/>
            </a:br>
            <a:br>
              <a:rPr lang="en-GB" dirty="0"/>
            </a:br>
            <a:r>
              <a:rPr lang="en-GB" i="1" dirty="0"/>
              <a:t>With regular verbs, you can add the following endings to the verb stem: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r>
              <a:rPr lang="en-GB" dirty="0" err="1"/>
              <a:t>Unigolyn</a:t>
            </a:r>
            <a:r>
              <a:rPr lang="en-GB" dirty="0"/>
              <a:t>/Individual:		</a:t>
            </a:r>
          </a:p>
          <a:p>
            <a:endParaRPr lang="en-GB" dirty="0"/>
          </a:p>
          <a:p>
            <a:r>
              <a:rPr lang="en-GB" dirty="0" err="1"/>
              <a:t>Grŵp</a:t>
            </a:r>
            <a:r>
              <a:rPr lang="en-GB" dirty="0"/>
              <a:t>/Group:				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2343"/>
            <a:ext cx="12192000" cy="1175657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41530B5-7EBD-4F3D-B55D-BD9E491E7B50}"/>
              </a:ext>
            </a:extLst>
          </p:cNvPr>
          <p:cNvSpPr/>
          <p:nvPr/>
        </p:nvSpPr>
        <p:spPr>
          <a:xfrm>
            <a:off x="6062161" y="3429000"/>
            <a:ext cx="9316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>
                <a:ln/>
                <a:solidFill>
                  <a:schemeClr val="accent4"/>
                </a:solidFill>
                <a:effectLst/>
              </a:rPr>
              <a:t>-a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6308BCC-D383-4972-9C4F-1E1A79336F0A}"/>
              </a:ext>
            </a:extLst>
          </p:cNvPr>
          <p:cNvSpPr/>
          <p:nvPr/>
        </p:nvSpPr>
        <p:spPr>
          <a:xfrm>
            <a:off x="5601157" y="4450831"/>
            <a:ext cx="18886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>
                <a:ln/>
                <a:solidFill>
                  <a:schemeClr val="accent4"/>
                </a:solidFill>
                <a:effectLst/>
              </a:rPr>
              <a:t>-</a:t>
            </a:r>
            <a:r>
              <a:rPr lang="en-US" sz="5400" b="1" cap="none" spc="0" dirty="0" err="1">
                <a:ln/>
                <a:solidFill>
                  <a:schemeClr val="accent4"/>
                </a:solidFill>
                <a:effectLst/>
              </a:rPr>
              <a:t>wch</a:t>
            </a:r>
            <a:endParaRPr lang="en-U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051600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25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95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34382" y="1873410"/>
            <a:ext cx="962275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lang="en-US" sz="2400" i="1" dirty="0"/>
              <a:t>The verb itself!</a:t>
            </a:r>
          </a:p>
          <a:p>
            <a:pPr marL="342900" indent="-342900">
              <a:buFont typeface="Arial" charset="0"/>
              <a:buChar char="•"/>
            </a:pPr>
            <a:endParaRPr lang="en-US" sz="2400" i="1" dirty="0"/>
          </a:p>
          <a:p>
            <a:pPr marL="342900" indent="-342900">
              <a:buFont typeface="Arial" charset="0"/>
              <a:buChar char="•"/>
            </a:pPr>
            <a:r>
              <a:rPr lang="en-US" sz="2400" i="1" dirty="0"/>
              <a:t>Drop the last vowel</a:t>
            </a:r>
          </a:p>
          <a:p>
            <a:pPr marL="342900" indent="-342900">
              <a:buFont typeface="Arial" charset="0"/>
              <a:buChar char="•"/>
            </a:pPr>
            <a:endParaRPr lang="en-US" sz="2400" i="1" dirty="0"/>
          </a:p>
          <a:p>
            <a:pPr marL="342900" indent="-342900">
              <a:buFont typeface="Arial" charset="0"/>
              <a:buChar char="•"/>
            </a:pPr>
            <a:r>
              <a:rPr lang="en-US" sz="2400" i="1" dirty="0"/>
              <a:t>‘-</a:t>
            </a:r>
            <a:r>
              <a:rPr lang="en-US" sz="2400" i="1" dirty="0" err="1"/>
              <a:t>io</a:t>
            </a:r>
            <a:r>
              <a:rPr lang="en-US" sz="2400" i="1" dirty="0"/>
              <a:t>’ verbs </a:t>
            </a:r>
            <a:r>
              <a:rPr lang="mr-IN" sz="2400" i="1" dirty="0"/>
              <a:t>–</a:t>
            </a:r>
            <a:r>
              <a:rPr lang="en-US" sz="2400" i="1" dirty="0"/>
              <a:t> drop the ‘o’</a:t>
            </a:r>
          </a:p>
          <a:p>
            <a:pPr marL="342900" indent="-342900">
              <a:buFont typeface="Arial" charset="0"/>
              <a:buChar char="•"/>
            </a:pPr>
            <a:endParaRPr lang="en-US" sz="2400" i="1" dirty="0"/>
          </a:p>
          <a:p>
            <a:pPr marL="342900" indent="-342900">
              <a:buFont typeface="Arial" charset="0"/>
              <a:buChar char="•"/>
            </a:pPr>
            <a:r>
              <a:rPr lang="en-US" sz="2400" i="1" dirty="0"/>
              <a:t>‘-</a:t>
            </a:r>
            <a:r>
              <a:rPr lang="en-US" sz="2400" i="1" dirty="0" err="1"/>
              <a:t>ed</a:t>
            </a:r>
            <a:r>
              <a:rPr lang="en-US" sz="2400" i="1" dirty="0"/>
              <a:t>’, ‘-</a:t>
            </a:r>
            <a:r>
              <a:rPr lang="en-US" sz="2400" i="1" dirty="0" err="1"/>
              <a:t>eg</a:t>
            </a:r>
            <a:r>
              <a:rPr lang="en-US" sz="2400" i="1" dirty="0"/>
              <a:t>’ </a:t>
            </a:r>
            <a:r>
              <a:rPr lang="mr-IN" sz="2400" i="1" dirty="0"/>
              <a:t>–</a:t>
            </a:r>
            <a:r>
              <a:rPr lang="en-US" sz="2400" i="1" dirty="0"/>
              <a:t> drop the last syllable</a:t>
            </a:r>
          </a:p>
          <a:p>
            <a:pPr marL="342900" indent="-342900">
              <a:buFont typeface="Arial" charset="0"/>
              <a:buChar char="•"/>
            </a:pPr>
            <a:endParaRPr lang="en-US" sz="2400" i="1" dirty="0"/>
          </a:p>
          <a:p>
            <a:pPr marL="342900" indent="-342900">
              <a:buFont typeface="Arial" charset="0"/>
              <a:buChar char="•"/>
            </a:pPr>
            <a:r>
              <a:rPr lang="en-US" sz="2400" i="1" dirty="0"/>
              <a:t>IRREGULAR ROOTS</a:t>
            </a:r>
            <a:r>
              <a:rPr lang="mr-IN" sz="2400" i="1" dirty="0"/>
              <a:t>…</a:t>
            </a:r>
            <a:r>
              <a:rPr lang="en-GB" sz="2400" i="1" dirty="0"/>
              <a:t>..!</a:t>
            </a:r>
            <a:endParaRPr lang="en-US" sz="2400" i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2343"/>
            <a:ext cx="12192000" cy="117565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D6192E7-40EE-4177-9C1E-56473B2321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/>
              <a:t>bôn berf/root of the verb</a:t>
            </a:r>
          </a:p>
        </p:txBody>
      </p:sp>
    </p:spTree>
    <p:extLst>
      <p:ext uri="{BB962C8B-B14F-4D97-AF65-F5344CB8AC3E}">
        <p14:creationId xmlns:p14="http://schemas.microsoft.com/office/powerpoint/2010/main" val="17087676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5450" y="515032"/>
            <a:ext cx="3721100" cy="21844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2343"/>
            <a:ext cx="12192000" cy="1175657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F3D3FEB-5950-4173-978B-56652382B898}"/>
              </a:ext>
            </a:extLst>
          </p:cNvPr>
          <p:cNvSpPr/>
          <p:nvPr/>
        </p:nvSpPr>
        <p:spPr>
          <a:xfrm>
            <a:off x="4470395" y="2663114"/>
            <a:ext cx="325121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Edrych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103756D-6FA4-4DFF-BC74-834EF0AB940E}"/>
              </a:ext>
            </a:extLst>
          </p:cNvPr>
          <p:cNvSpPr/>
          <p:nvPr/>
        </p:nvSpPr>
        <p:spPr>
          <a:xfrm>
            <a:off x="285863" y="3849836"/>
            <a:ext cx="386035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Edrych</a:t>
            </a:r>
            <a:r>
              <a:rPr lang="en-US" sz="72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7DF6896-C5B1-4A4F-9695-2EF1E28D39CC}"/>
              </a:ext>
            </a:extLst>
          </p:cNvPr>
          <p:cNvSpPr/>
          <p:nvPr/>
        </p:nvSpPr>
        <p:spPr>
          <a:xfrm>
            <a:off x="6695746" y="3867326"/>
            <a:ext cx="513634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Edrych</a:t>
            </a:r>
            <a:r>
              <a:rPr lang="en-US" sz="7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wch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3074" name="Picture 2" descr="http://files.softicons.com/download/business-icons/mono-business-icons-by-custom-icon-design/png/256x256/user.png">
            <a:extLst>
              <a:ext uri="{FF2B5EF4-FFF2-40B4-BE49-F238E27FC236}">
                <a16:creationId xmlns:a16="http://schemas.microsoft.com/office/drawing/2014/main" id="{D83A7AA5-C0D5-46F2-87DE-6E0642B880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8997" y="2905344"/>
            <a:ext cx="1180973" cy="1180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www.myiconfinder.com/uploads/iconsets/2be631e7356ce10da373b8efd54fd80f-users.png">
            <a:extLst>
              <a:ext uri="{FF2B5EF4-FFF2-40B4-BE49-F238E27FC236}">
                <a16:creationId xmlns:a16="http://schemas.microsoft.com/office/drawing/2014/main" id="{903CE8E2-2CE7-4900-9D98-7648CF472D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091" y="2804665"/>
            <a:ext cx="1281652" cy="1281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E8604F8-C424-4F75-A15C-0314D6031137}"/>
              </a:ext>
            </a:extLst>
          </p:cNvPr>
          <p:cNvSpPr txBox="1"/>
          <p:nvPr/>
        </p:nvSpPr>
        <p:spPr>
          <a:xfrm>
            <a:off x="9125254" y="618739"/>
            <a:ext cx="2658107" cy="107721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y-GB" sz="2400" b="1" dirty="0"/>
              <a:t>Root of the verb</a:t>
            </a:r>
          </a:p>
          <a:p>
            <a:endParaRPr lang="cy-GB" sz="1600" b="1" dirty="0"/>
          </a:p>
          <a:p>
            <a:r>
              <a:rPr lang="cy-GB" sz="2400" b="1" dirty="0"/>
              <a:t>1. The verb!</a:t>
            </a:r>
          </a:p>
        </p:txBody>
      </p:sp>
    </p:spTree>
    <p:extLst>
      <p:ext uri="{BB962C8B-B14F-4D97-AF65-F5344CB8AC3E}">
        <p14:creationId xmlns:p14="http://schemas.microsoft.com/office/powerpoint/2010/main" val="958762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2343"/>
            <a:ext cx="12192000" cy="1175657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F3D3FEB-5950-4173-978B-56652382B898}"/>
              </a:ext>
            </a:extLst>
          </p:cNvPr>
          <p:cNvSpPr/>
          <p:nvPr/>
        </p:nvSpPr>
        <p:spPr>
          <a:xfrm>
            <a:off x="4932861" y="2663114"/>
            <a:ext cx="232627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Codi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103756D-6FA4-4DFF-BC74-834EF0AB940E}"/>
              </a:ext>
            </a:extLst>
          </p:cNvPr>
          <p:cNvSpPr/>
          <p:nvPr/>
        </p:nvSpPr>
        <p:spPr>
          <a:xfrm>
            <a:off x="858936" y="3849836"/>
            <a:ext cx="271420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Cod</a:t>
            </a:r>
            <a:r>
              <a:rPr lang="en-US" sz="7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7DF6896-C5B1-4A4F-9695-2EF1E28D39CC}"/>
              </a:ext>
            </a:extLst>
          </p:cNvPr>
          <p:cNvSpPr/>
          <p:nvPr/>
        </p:nvSpPr>
        <p:spPr>
          <a:xfrm>
            <a:off x="7268818" y="3867326"/>
            <a:ext cx="399019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Cod</a:t>
            </a:r>
            <a:r>
              <a:rPr lang="en-US" sz="72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wch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3074" name="Picture 2" descr="http://files.softicons.com/download/business-icons/mono-business-icons-by-custom-icon-design/png/256x256/user.png">
            <a:extLst>
              <a:ext uri="{FF2B5EF4-FFF2-40B4-BE49-F238E27FC236}">
                <a16:creationId xmlns:a16="http://schemas.microsoft.com/office/drawing/2014/main" id="{D83A7AA5-C0D5-46F2-87DE-6E0642B880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8997" y="2905344"/>
            <a:ext cx="1180973" cy="1180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www.myiconfinder.com/uploads/iconsets/2be631e7356ce10da373b8efd54fd80f-users.png">
            <a:extLst>
              <a:ext uri="{FF2B5EF4-FFF2-40B4-BE49-F238E27FC236}">
                <a16:creationId xmlns:a16="http://schemas.microsoft.com/office/drawing/2014/main" id="{903CE8E2-2CE7-4900-9D98-7648CF472D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091" y="2804665"/>
            <a:ext cx="1281652" cy="1281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E8604F8-C424-4F75-A15C-0314D6031137}"/>
              </a:ext>
            </a:extLst>
          </p:cNvPr>
          <p:cNvSpPr txBox="1"/>
          <p:nvPr/>
        </p:nvSpPr>
        <p:spPr>
          <a:xfrm>
            <a:off x="8424472" y="618739"/>
            <a:ext cx="3358889" cy="107721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y-GB" sz="2400" b="1" dirty="0"/>
              <a:t>Root of the verb</a:t>
            </a:r>
          </a:p>
          <a:p>
            <a:endParaRPr lang="cy-GB" sz="1600" b="1" dirty="0"/>
          </a:p>
          <a:p>
            <a:r>
              <a:rPr lang="cy-GB" sz="2400" b="1" dirty="0"/>
              <a:t>2. Drop the last vowel</a:t>
            </a:r>
          </a:p>
        </p:txBody>
      </p:sp>
      <p:pic>
        <p:nvPicPr>
          <p:cNvPr id="10" name="Content Placeholder 3">
            <a:extLst>
              <a:ext uri="{FF2B5EF4-FFF2-40B4-BE49-F238E27FC236}">
                <a16:creationId xmlns:a16="http://schemas.microsoft.com/office/drawing/2014/main" id="{92AE0487-5E7A-4598-BFA6-F6760BE7DA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4884044" y="209135"/>
            <a:ext cx="2423912" cy="2491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215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2343"/>
            <a:ext cx="12192000" cy="1175657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F3D3FEB-5950-4173-978B-56652382B898}"/>
              </a:ext>
            </a:extLst>
          </p:cNvPr>
          <p:cNvSpPr/>
          <p:nvPr/>
        </p:nvSpPr>
        <p:spPr>
          <a:xfrm>
            <a:off x="4831070" y="2663114"/>
            <a:ext cx="252986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Cicio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103756D-6FA4-4DFF-BC74-834EF0AB940E}"/>
              </a:ext>
            </a:extLst>
          </p:cNvPr>
          <p:cNvSpPr/>
          <p:nvPr/>
        </p:nvSpPr>
        <p:spPr>
          <a:xfrm>
            <a:off x="942292" y="3849836"/>
            <a:ext cx="254749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Cici</a:t>
            </a:r>
            <a:r>
              <a:rPr lang="en-US" sz="72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7DF6896-C5B1-4A4F-9695-2EF1E28D39CC}"/>
              </a:ext>
            </a:extLst>
          </p:cNvPr>
          <p:cNvSpPr/>
          <p:nvPr/>
        </p:nvSpPr>
        <p:spPr>
          <a:xfrm>
            <a:off x="7352174" y="3867326"/>
            <a:ext cx="382348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Cici</a:t>
            </a:r>
            <a:r>
              <a:rPr lang="en-US" sz="72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wch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3074" name="Picture 2" descr="http://files.softicons.com/download/business-icons/mono-business-icons-by-custom-icon-design/png/256x256/user.png">
            <a:extLst>
              <a:ext uri="{FF2B5EF4-FFF2-40B4-BE49-F238E27FC236}">
                <a16:creationId xmlns:a16="http://schemas.microsoft.com/office/drawing/2014/main" id="{D83A7AA5-C0D5-46F2-87DE-6E0642B880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8997" y="2905344"/>
            <a:ext cx="1180973" cy="1180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www.myiconfinder.com/uploads/iconsets/2be631e7356ce10da373b8efd54fd80f-users.png">
            <a:extLst>
              <a:ext uri="{FF2B5EF4-FFF2-40B4-BE49-F238E27FC236}">
                <a16:creationId xmlns:a16="http://schemas.microsoft.com/office/drawing/2014/main" id="{903CE8E2-2CE7-4900-9D98-7648CF472D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091" y="2804665"/>
            <a:ext cx="1281652" cy="1281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E8604F8-C424-4F75-A15C-0314D6031137}"/>
              </a:ext>
            </a:extLst>
          </p:cNvPr>
          <p:cNvSpPr txBox="1"/>
          <p:nvPr/>
        </p:nvSpPr>
        <p:spPr>
          <a:xfrm>
            <a:off x="9125254" y="618739"/>
            <a:ext cx="2658107" cy="14465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y-GB" sz="2400" b="1" dirty="0"/>
              <a:t>Root of the verb</a:t>
            </a:r>
          </a:p>
          <a:p>
            <a:endParaRPr lang="cy-GB" sz="1600" b="1" dirty="0"/>
          </a:p>
          <a:p>
            <a:r>
              <a:rPr lang="cy-GB" sz="2400" b="1" dirty="0"/>
              <a:t>3. –io verbs, drop the -o</a:t>
            </a:r>
          </a:p>
        </p:txBody>
      </p:sp>
      <p:pic>
        <p:nvPicPr>
          <p:cNvPr id="10" name="Content Placeholder 3">
            <a:extLst>
              <a:ext uri="{FF2B5EF4-FFF2-40B4-BE49-F238E27FC236}">
                <a16:creationId xmlns:a16="http://schemas.microsoft.com/office/drawing/2014/main" id="{783B74CF-8C82-44D6-8B0B-E8B8E4412B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4686305" y="163479"/>
            <a:ext cx="3035300" cy="267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688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2343"/>
            <a:ext cx="12192000" cy="1175657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F3D3FEB-5950-4173-978B-56652382B898}"/>
              </a:ext>
            </a:extLst>
          </p:cNvPr>
          <p:cNvSpPr/>
          <p:nvPr/>
        </p:nvSpPr>
        <p:spPr>
          <a:xfrm>
            <a:off x="4257998" y="2663114"/>
            <a:ext cx="367600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Rhedeg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103756D-6FA4-4DFF-BC74-834EF0AB940E}"/>
              </a:ext>
            </a:extLst>
          </p:cNvPr>
          <p:cNvSpPr/>
          <p:nvPr/>
        </p:nvSpPr>
        <p:spPr>
          <a:xfrm>
            <a:off x="673787" y="3849836"/>
            <a:ext cx="308449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Rhed</a:t>
            </a:r>
            <a:r>
              <a:rPr lang="en-US" sz="72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7DF6896-C5B1-4A4F-9695-2EF1E28D39CC}"/>
              </a:ext>
            </a:extLst>
          </p:cNvPr>
          <p:cNvSpPr/>
          <p:nvPr/>
        </p:nvSpPr>
        <p:spPr>
          <a:xfrm>
            <a:off x="7083672" y="3867326"/>
            <a:ext cx="436048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Rhed</a:t>
            </a:r>
            <a:r>
              <a:rPr lang="en-US" sz="72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wch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3074" name="Picture 2" descr="http://files.softicons.com/download/business-icons/mono-business-icons-by-custom-icon-design/png/256x256/user.png">
            <a:extLst>
              <a:ext uri="{FF2B5EF4-FFF2-40B4-BE49-F238E27FC236}">
                <a16:creationId xmlns:a16="http://schemas.microsoft.com/office/drawing/2014/main" id="{D83A7AA5-C0D5-46F2-87DE-6E0642B880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8997" y="2905344"/>
            <a:ext cx="1180973" cy="1180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www.myiconfinder.com/uploads/iconsets/2be631e7356ce10da373b8efd54fd80f-users.png">
            <a:extLst>
              <a:ext uri="{FF2B5EF4-FFF2-40B4-BE49-F238E27FC236}">
                <a16:creationId xmlns:a16="http://schemas.microsoft.com/office/drawing/2014/main" id="{903CE8E2-2CE7-4900-9D98-7648CF472D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091" y="2804665"/>
            <a:ext cx="1281652" cy="1281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E8604F8-C424-4F75-A15C-0314D6031137}"/>
              </a:ext>
            </a:extLst>
          </p:cNvPr>
          <p:cNvSpPr txBox="1"/>
          <p:nvPr/>
        </p:nvSpPr>
        <p:spPr>
          <a:xfrm>
            <a:off x="9125254" y="618739"/>
            <a:ext cx="2658107" cy="181588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y-GB" sz="2400" b="1" dirty="0"/>
              <a:t>Root of the verb</a:t>
            </a:r>
          </a:p>
          <a:p>
            <a:endParaRPr lang="cy-GB" sz="1600" b="1" dirty="0"/>
          </a:p>
          <a:p>
            <a:r>
              <a:rPr lang="cy-GB" sz="2400" b="1" dirty="0"/>
              <a:t>4. –ed and –eg verbs, drop the  –ed or –eg 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DC26F2FE-9D4F-4897-8FE6-49CB9BE2356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96020" y="130009"/>
            <a:ext cx="3116425" cy="2827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62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2343"/>
            <a:ext cx="12192000" cy="1175657"/>
          </a:xfrm>
          <a:prstGeom prst="rect">
            <a:avLst/>
          </a:prstGeom>
        </p:spPr>
      </p:pic>
      <p:graphicFrame>
        <p:nvGraphicFramePr>
          <p:cNvPr id="31489" name="Group 769"/>
          <p:cNvGraphicFramePr>
            <a:graphicFrameLocks noGrp="1"/>
          </p:cNvGraphicFramePr>
          <p:nvPr>
            <p:ph/>
          </p:nvPr>
        </p:nvGraphicFramePr>
        <p:xfrm>
          <a:off x="3107531" y="442135"/>
          <a:ext cx="5976938" cy="5123498"/>
        </p:xfrm>
        <a:graphic>
          <a:graphicData uri="http://schemas.openxmlformats.org/drawingml/2006/table">
            <a:tbl>
              <a:tblPr/>
              <a:tblGrid>
                <a:gridCol w="19923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92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923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032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chi</a:t>
                      </a:r>
                      <a:endParaRPr kumimoji="0" lang="en-GB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ti</a:t>
                      </a:r>
                      <a:endParaRPr kumimoji="0" lang="en-GB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053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bod</a:t>
                      </a:r>
                      <a:endParaRPr kumimoji="0" lang="en-GB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byddwch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byddi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18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gwneud</a:t>
                      </a:r>
                      <a:endParaRPr kumimoji="0" lang="en-GB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gwnewch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gwna</a:t>
                      </a:r>
                      <a:endParaRPr kumimoji="0" lang="en-GB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18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cael</a:t>
                      </a:r>
                      <a:endParaRPr kumimoji="0" lang="en-GB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cewch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cei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18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mynd</a:t>
                      </a:r>
                      <a:endParaRPr kumimoji="0" lang="en-GB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ewch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cer</a:t>
                      </a:r>
                      <a:endParaRPr kumimoji="0" lang="en-GB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18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dod</a:t>
                      </a:r>
                      <a:endParaRPr kumimoji="0" lang="en-GB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dewch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der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18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gwrando</a:t>
                      </a:r>
                      <a:endParaRPr kumimoji="0" lang="en-GB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gwrandewch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gwranda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18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mwynhau</a:t>
                      </a:r>
                      <a:endParaRPr kumimoji="0" lang="en-GB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mwynhewch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mwynha</a:t>
                      </a:r>
                      <a:endParaRPr kumimoji="0" lang="en-GB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338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cymryd</a:t>
                      </a:r>
                      <a:endParaRPr kumimoji="0" lang="en-GB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cymerwch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cymra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036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dweud</a:t>
                      </a:r>
                      <a:endParaRPr kumimoji="0" lang="en-GB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dywedwch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dyweda</a:t>
                      </a:r>
                      <a:endParaRPr kumimoji="0" lang="en-GB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318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cau</a:t>
                      </a:r>
                      <a:endParaRPr kumimoji="0" lang="en-GB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caewch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cau</a:t>
                      </a:r>
                      <a:r>
                        <a:rPr kumimoji="0" lang="en-GB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/</a:t>
                      </a:r>
                      <a:r>
                        <a:rPr kumimoji="0" lang="en-GB" alt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caea</a:t>
                      </a:r>
                      <a:endParaRPr kumimoji="0" lang="en-GB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D0347DCF-FCF0-41FF-93C0-3E6F11820B7B}"/>
              </a:ext>
            </a:extLst>
          </p:cNvPr>
          <p:cNvSpPr txBox="1"/>
          <p:nvPr/>
        </p:nvSpPr>
        <p:spPr>
          <a:xfrm>
            <a:off x="9369002" y="630376"/>
            <a:ext cx="2658107" cy="14465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y-GB" sz="2400" b="1" dirty="0"/>
              <a:t>Root of the verb</a:t>
            </a:r>
          </a:p>
          <a:p>
            <a:endParaRPr lang="cy-GB" sz="1600" b="1" dirty="0"/>
          </a:p>
          <a:p>
            <a:r>
              <a:rPr lang="cy-GB" sz="2400" b="1" dirty="0"/>
              <a:t>5. Irregular verbs!</a:t>
            </a:r>
          </a:p>
        </p:txBody>
      </p:sp>
    </p:spTree>
    <p:extLst>
      <p:ext uri="{BB962C8B-B14F-4D97-AF65-F5344CB8AC3E}">
        <p14:creationId xmlns:p14="http://schemas.microsoft.com/office/powerpoint/2010/main" val="520628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Content Placeholder 4">
            <a:extLst>
              <a:ext uri="{FF2B5EF4-FFF2-40B4-BE49-F238E27FC236}">
                <a16:creationId xmlns:a16="http://schemas.microsoft.com/office/drawing/2014/main" id="{64E8B290-D938-42C9-A707-C8D2A60D8FA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833450"/>
              </p:ext>
            </p:extLst>
          </p:nvPr>
        </p:nvGraphicFramePr>
        <p:xfrm>
          <a:off x="4343400" y="1836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17D6B20-907E-0540-9A64-840827ECDD0C}"/>
              </a:ext>
            </a:extLst>
          </p:cNvPr>
          <p:cNvSpPr txBox="1"/>
          <p:nvPr/>
        </p:nvSpPr>
        <p:spPr>
          <a:xfrm>
            <a:off x="967154" y="2351527"/>
            <a:ext cx="32179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err="1">
                <a:solidFill>
                  <a:schemeClr val="accent2"/>
                </a:solidFill>
              </a:rPr>
              <a:t>Gorchmynion</a:t>
            </a:r>
            <a:r>
              <a:rPr lang="en-US" sz="3600" b="1" dirty="0">
                <a:solidFill>
                  <a:schemeClr val="accent2"/>
                </a:solidFill>
              </a:rPr>
              <a:t> </a:t>
            </a:r>
            <a:r>
              <a:rPr lang="en-US" sz="3600" b="1" dirty="0" err="1">
                <a:solidFill>
                  <a:schemeClr val="accent2"/>
                </a:solidFill>
              </a:rPr>
              <a:t>cadarnhaol</a:t>
            </a:r>
            <a:endParaRPr lang="en-US" sz="3600" b="1" dirty="0">
              <a:solidFill>
                <a:schemeClr val="accent2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473A4DC-DA79-BA4D-9F2C-DD86A330CB77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54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0" grpId="0">
        <p:bldAsOne/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29450167"/>
              </p:ext>
            </p:extLst>
          </p:nvPr>
        </p:nvGraphicFramePr>
        <p:xfrm>
          <a:off x="1723292" y="1076978"/>
          <a:ext cx="9161585" cy="4461769"/>
        </p:xfrm>
        <a:graphic>
          <a:graphicData uri="http://schemas.openxmlformats.org/drawingml/2006/table">
            <a:tbl>
              <a:tblPr firstRow="1" firstCol="1" bandRow="1"/>
              <a:tblGrid>
                <a:gridCol w="45884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30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7080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000" b="1" dirty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UNIGOL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000" b="1" dirty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LLUOSOG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5726257"/>
                  </a:ext>
                </a:extLst>
              </a:tr>
              <a:tr h="90751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y-GB" sz="3000" dirty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Rheda’n gyflym.</a:t>
                      </a:r>
                      <a:endParaRPr lang="en-US" sz="300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y-GB" sz="3000" dirty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Rhedwch yn gyflym.</a:t>
                      </a:r>
                      <a:endParaRPr lang="en-US" sz="300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751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y-GB" sz="3000" dirty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Gwranda’n ofalus.</a:t>
                      </a:r>
                      <a:endParaRPr lang="en-US" sz="300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y-GB" sz="3000" dirty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Gwrandewch yn ofalus.</a:t>
                      </a:r>
                      <a:endParaRPr lang="en-US" sz="300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751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y-GB" sz="3000" dirty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Gwisga dy got.</a:t>
                      </a:r>
                      <a:endParaRPr lang="en-US" sz="300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y-GB" sz="3000" dirty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Gwisgwch eich cotiau.</a:t>
                      </a:r>
                      <a:endParaRPr lang="en-US" sz="300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34011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y-GB" sz="3000" dirty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Sa’n llonydd. / Sefa’n llonydd.</a:t>
                      </a:r>
                      <a:endParaRPr lang="en-US" sz="300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y-GB" sz="3000" dirty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Sefwch yn llonydd.</a:t>
                      </a:r>
                      <a:endParaRPr lang="en-US" sz="300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90DD41F8-1D12-3540-9E68-30416F37A942}"/>
              </a:ext>
            </a:extLst>
          </p:cNvPr>
          <p:cNvSpPr txBox="1"/>
          <p:nvPr/>
        </p:nvSpPr>
        <p:spPr>
          <a:xfrm>
            <a:off x="3780692" y="140473"/>
            <a:ext cx="50467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err="1">
                <a:solidFill>
                  <a:schemeClr val="accent2"/>
                </a:solidFill>
                <a:latin typeface="Impact" panose="020B0806030902050204" pitchFamily="34" charset="0"/>
              </a:rPr>
              <a:t>Gorchmynion</a:t>
            </a:r>
            <a:endParaRPr lang="en-US" sz="4800" b="1" dirty="0">
              <a:solidFill>
                <a:schemeClr val="accent2"/>
              </a:solidFill>
              <a:latin typeface="Impact" panose="020B080603090205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037AD7C-3AA1-F040-ACAE-276BAA09D1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38338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22576466"/>
              </p:ext>
            </p:extLst>
          </p:nvPr>
        </p:nvGraphicFramePr>
        <p:xfrm>
          <a:off x="1301262" y="1280889"/>
          <a:ext cx="10339753" cy="4133776"/>
        </p:xfrm>
        <a:graphic>
          <a:graphicData uri="http://schemas.openxmlformats.org/drawingml/2006/table">
            <a:tbl>
              <a:tblPr firstRow="1" firstCol="1" bandRow="1"/>
              <a:tblGrid>
                <a:gridCol w="51891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505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0169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UNIGOL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LLUOSOG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1953620"/>
                  </a:ext>
                </a:extLst>
              </a:tr>
              <a:tr h="1017234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y-GB" sz="2800" dirty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Dere i weithio</a:t>
                      </a:r>
                      <a:r>
                        <a:rPr lang="cy-GB" sz="2800" baseline="0" dirty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 </a:t>
                      </a:r>
                      <a:r>
                        <a:rPr lang="cy-GB" sz="2800" dirty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ar y cyfrifiadur. </a:t>
                      </a:r>
                      <a:endParaRPr lang="en-US" sz="280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y-GB" sz="2800" dirty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Dewch i weithio</a:t>
                      </a:r>
                      <a:r>
                        <a:rPr lang="cy-GB" sz="2800" baseline="0" dirty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 </a:t>
                      </a:r>
                      <a:r>
                        <a:rPr lang="cy-GB" sz="2800" dirty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ar y cyfrifiadur.</a:t>
                      </a:r>
                      <a:endParaRPr lang="en-US" sz="280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29059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y-GB" sz="2800" dirty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Cer allan i’r iard/buarth.</a:t>
                      </a:r>
                      <a:endParaRPr lang="en-US" sz="280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y-GB" sz="2800" dirty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Ewch allan i’r iard/buarth.</a:t>
                      </a:r>
                      <a:endParaRPr lang="en-US" sz="280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534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y-GB" sz="2800" dirty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Cer i nôl dy fag.</a:t>
                      </a:r>
                      <a:endParaRPr lang="en-US" sz="280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y-GB" sz="2800" dirty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Ewch i nôl eich bagiau.</a:t>
                      </a:r>
                      <a:endParaRPr lang="en-US" sz="280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0438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y-GB" sz="2800">
                          <a:effectLst/>
                          <a:latin typeface="Arial" charset="0"/>
                          <a:ea typeface="Calibri" charset="0"/>
                          <a:cs typeface="Times New Roman" charset="0"/>
                        </a:rPr>
                        <a:t> </a:t>
                      </a:r>
                      <a:endParaRPr lang="en-US" sz="280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y-GB" sz="2800" dirty="0">
                          <a:effectLst/>
                          <a:latin typeface="Arial" charset="0"/>
                          <a:ea typeface="Calibri" charset="0"/>
                          <a:cs typeface="Times New Roman" charset="0"/>
                        </a:rPr>
                        <a:t>Gwnewch res.</a:t>
                      </a:r>
                      <a:endParaRPr lang="en-US" sz="28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91D83847-F67C-4542-AD4F-8354B2ACC203}"/>
              </a:ext>
            </a:extLst>
          </p:cNvPr>
          <p:cNvSpPr txBox="1"/>
          <p:nvPr/>
        </p:nvSpPr>
        <p:spPr>
          <a:xfrm>
            <a:off x="3780692" y="140473"/>
            <a:ext cx="50467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err="1">
                <a:solidFill>
                  <a:schemeClr val="accent2"/>
                </a:solidFill>
                <a:latin typeface="Impact" panose="020B0806030902050204" pitchFamily="34" charset="0"/>
              </a:rPr>
              <a:t>Gorchmynion</a:t>
            </a:r>
            <a:endParaRPr lang="en-US" sz="4800" b="1" dirty="0">
              <a:solidFill>
                <a:schemeClr val="accent2"/>
              </a:solidFill>
              <a:latin typeface="Impact" panose="020B080603090205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6DF008-6978-F942-A378-9950719E9D8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5086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644652"/>
            <a:ext cx="3182112" cy="5568696"/>
          </a:xfrm>
        </p:spPr>
        <p:txBody>
          <a:bodyPr>
            <a:normAutofit/>
          </a:bodyPr>
          <a:lstStyle/>
          <a:p>
            <a:r>
              <a:rPr lang="en-US" sz="6600">
                <a:solidFill>
                  <a:srgbClr val="FFFFFF"/>
                </a:solidFill>
                <a:latin typeface="Modern Love" pitchFamily="82" charset="0"/>
                <a:ea typeface="Calibri" charset="0"/>
                <a:cs typeface="Calibri" charset="0"/>
              </a:rPr>
              <a:t>PAID!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1249" y="1060151"/>
            <a:ext cx="11045952" cy="4867684"/>
          </a:xfrm>
        </p:spPr>
        <p:txBody>
          <a:bodyPr anchor="ctr">
            <a:normAutofit/>
          </a:bodyPr>
          <a:lstStyle/>
          <a:p>
            <a:r>
              <a:rPr lang="cy-GB" sz="2400" dirty="0"/>
              <a:t>Mae’r gorchymyn unigol yn cael ei ffurfio drwy roi </a:t>
            </a:r>
            <a:r>
              <a:rPr lang="cy-GB" sz="2400" b="1" dirty="0"/>
              <a:t>Paid â</a:t>
            </a:r>
            <a:r>
              <a:rPr lang="cy-GB" sz="2400" dirty="0"/>
              <a:t> o flaen y berfenw ac mae’r lluosog yn cael ei ffurfio drwy roi </a:t>
            </a:r>
            <a:r>
              <a:rPr lang="cy-GB" sz="2400" b="1" dirty="0"/>
              <a:t>Peidiwch â</a:t>
            </a:r>
            <a:r>
              <a:rPr lang="cy-GB" sz="2400" dirty="0"/>
              <a:t> o flaen y berfenw.  Mae hyn yn achosi treiglad llaes, e.e.</a:t>
            </a:r>
            <a:endParaRPr lang="en-US" sz="2400" dirty="0"/>
          </a:p>
          <a:p>
            <a:pPr marL="0" indent="0">
              <a:buNone/>
            </a:pPr>
            <a:r>
              <a:rPr lang="cy-GB" sz="2400" b="1" dirty="0"/>
              <a:t>		Paid â </a:t>
            </a:r>
            <a:r>
              <a:rPr lang="cy-GB" sz="2400" b="1" dirty="0">
                <a:solidFill>
                  <a:srgbClr val="FF0000"/>
                </a:solidFill>
              </a:rPr>
              <a:t>ch</a:t>
            </a:r>
            <a:r>
              <a:rPr lang="cy-GB" sz="2400" dirty="0"/>
              <a:t>erdded!    		</a:t>
            </a:r>
          </a:p>
          <a:p>
            <a:pPr marL="0" indent="0">
              <a:buNone/>
            </a:pPr>
            <a:r>
              <a:rPr lang="cy-GB" sz="2400" b="1" dirty="0"/>
              <a:t>		Peidiwch â </a:t>
            </a:r>
            <a:r>
              <a:rPr lang="cy-GB" sz="2400" b="1" dirty="0">
                <a:solidFill>
                  <a:srgbClr val="FF0000"/>
                </a:solidFill>
              </a:rPr>
              <a:t>ph</a:t>
            </a:r>
            <a:r>
              <a:rPr lang="cy-GB" sz="2400" dirty="0"/>
              <a:t>oeni!</a:t>
            </a:r>
            <a:endParaRPr lang="en-US" sz="2400" dirty="0"/>
          </a:p>
          <a:p>
            <a:r>
              <a:rPr lang="cy-GB" sz="2400" dirty="0"/>
              <a:t>Dydyn ni ddim yn defnyddio’r treiglad hwn bob tro ar lafar.</a:t>
            </a:r>
            <a:r>
              <a:rPr lang="en-US" sz="2400" dirty="0"/>
              <a:t> </a:t>
            </a:r>
          </a:p>
          <a:p>
            <a:r>
              <a:rPr lang="en-US" sz="2400" dirty="0" err="1"/>
              <a:t>Os</a:t>
            </a:r>
            <a:r>
              <a:rPr lang="en-US" sz="2400" dirty="0"/>
              <a:t> </a:t>
            </a:r>
            <a:r>
              <a:rPr lang="en-US" sz="2400" dirty="0" err="1"/>
              <a:t>oes</a:t>
            </a:r>
            <a:r>
              <a:rPr lang="en-US" sz="2400" dirty="0"/>
              <a:t> </a:t>
            </a:r>
            <a:r>
              <a:rPr lang="en-US" sz="2400" dirty="0" err="1"/>
              <a:t>llafariad</a:t>
            </a:r>
            <a:r>
              <a:rPr lang="en-US" sz="2400" dirty="0"/>
              <a:t> </a:t>
            </a:r>
            <a:r>
              <a:rPr lang="en-US" sz="2400" dirty="0" err="1"/>
              <a:t>yn</a:t>
            </a:r>
            <a:r>
              <a:rPr lang="en-US" sz="2400" dirty="0"/>
              <a:t> </a:t>
            </a:r>
            <a:r>
              <a:rPr lang="en-US" sz="2400" dirty="0" err="1"/>
              <a:t>dilyn</a:t>
            </a:r>
            <a:r>
              <a:rPr lang="en-US" sz="2400" dirty="0"/>
              <a:t> ‘</a:t>
            </a:r>
            <a:r>
              <a:rPr lang="en-US" sz="2400" dirty="0" err="1"/>
              <a:t>â</a:t>
            </a:r>
            <a:r>
              <a:rPr lang="en-US" sz="2400" dirty="0"/>
              <a:t>’, </a:t>
            </a:r>
            <a:r>
              <a:rPr lang="en-US" sz="2400" dirty="0" err="1"/>
              <a:t>byddwn</a:t>
            </a:r>
            <a:r>
              <a:rPr lang="en-US" sz="2400" dirty="0"/>
              <a:t> </a:t>
            </a:r>
            <a:r>
              <a:rPr lang="en-US" sz="2400" dirty="0" err="1"/>
              <a:t>yn</a:t>
            </a:r>
            <a:r>
              <a:rPr lang="en-US" sz="2400" dirty="0"/>
              <a:t> </a:t>
            </a:r>
            <a:r>
              <a:rPr lang="en-US" sz="2400" dirty="0" err="1"/>
              <a:t>defnyddio</a:t>
            </a:r>
            <a:r>
              <a:rPr lang="en-US" sz="2400" dirty="0"/>
              <a:t> ‘ag’ </a:t>
            </a:r>
            <a:r>
              <a:rPr lang="en-US" sz="2400" dirty="0" err="1"/>
              <a:t>yn</a:t>
            </a:r>
            <a:r>
              <a:rPr lang="en-US" sz="2400" dirty="0"/>
              <a:t> </a:t>
            </a:r>
            <a:r>
              <a:rPr lang="en-US" sz="2400" dirty="0" err="1"/>
              <a:t>lle</a:t>
            </a:r>
            <a:r>
              <a:rPr lang="en-US" sz="2400" dirty="0"/>
              <a:t>. </a:t>
            </a:r>
            <a:r>
              <a:rPr lang="en-US" sz="2400" dirty="0" err="1"/>
              <a:t>e.e</a:t>
            </a:r>
            <a:endParaRPr lang="en-US" sz="2400" dirty="0"/>
          </a:p>
          <a:p>
            <a:pPr marL="0" indent="0">
              <a:buNone/>
            </a:pPr>
            <a:r>
              <a:rPr lang="en-US" sz="2400" b="1" dirty="0"/>
              <a:t>		Paid ag </a:t>
            </a:r>
            <a:r>
              <a:rPr lang="en-US" sz="2400" dirty="0" err="1"/>
              <a:t>agor</a:t>
            </a:r>
            <a:r>
              <a:rPr lang="en-US" sz="2400" dirty="0"/>
              <a:t> y </a:t>
            </a:r>
            <a:r>
              <a:rPr lang="en-US" sz="2400" dirty="0" err="1"/>
              <a:t>ffenest</a:t>
            </a:r>
            <a:r>
              <a:rPr lang="en-US" sz="2400" dirty="0"/>
              <a:t>!   </a:t>
            </a:r>
          </a:p>
          <a:p>
            <a:pPr marL="0" indent="0">
              <a:buNone/>
            </a:pPr>
            <a:r>
              <a:rPr lang="en-US" sz="2400" b="1" dirty="0"/>
              <a:t>		</a:t>
            </a:r>
            <a:r>
              <a:rPr lang="en-US" sz="2400" b="1" dirty="0" err="1"/>
              <a:t>Peidiwch</a:t>
            </a:r>
            <a:r>
              <a:rPr lang="en-US" sz="2400" b="1" dirty="0"/>
              <a:t> ag </a:t>
            </a:r>
            <a:r>
              <a:rPr lang="en-US" sz="2400" dirty="0" err="1"/>
              <a:t>anghofio</a:t>
            </a:r>
            <a:r>
              <a:rPr lang="en-US" sz="2400" dirty="0"/>
              <a:t> </a:t>
            </a:r>
            <a:r>
              <a:rPr lang="en-US" sz="2400" dirty="0" err="1"/>
              <a:t>eich</a:t>
            </a:r>
            <a:r>
              <a:rPr lang="en-US" sz="2400" dirty="0"/>
              <a:t> </a:t>
            </a:r>
            <a:r>
              <a:rPr lang="en-US" sz="2400" dirty="0" err="1"/>
              <a:t>llyfrau</a:t>
            </a:r>
            <a:r>
              <a:rPr lang="en-US" sz="2400" dirty="0"/>
              <a:t>! 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710BD3A-9BD9-FB4C-9535-C828C32FAFC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427A42A-B0AC-FC49-BD90-2C14DE938D1D}"/>
              </a:ext>
            </a:extLst>
          </p:cNvPr>
          <p:cNvSpPr txBox="1"/>
          <p:nvPr/>
        </p:nvSpPr>
        <p:spPr>
          <a:xfrm>
            <a:off x="3119718" y="229153"/>
            <a:ext cx="68193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err="1">
                <a:solidFill>
                  <a:schemeClr val="accent2"/>
                </a:solidFill>
                <a:latin typeface="Impact" panose="020B0806030902050204" pitchFamily="34" charset="0"/>
              </a:rPr>
              <a:t>Gorchmynion</a:t>
            </a:r>
            <a:r>
              <a:rPr lang="en-US" sz="4800" b="1" dirty="0">
                <a:solidFill>
                  <a:schemeClr val="accent2"/>
                </a:solidFill>
                <a:latin typeface="Impact" panose="020B0806030902050204" pitchFamily="34" charset="0"/>
              </a:rPr>
              <a:t> </a:t>
            </a:r>
            <a:r>
              <a:rPr lang="en-US" sz="4800" b="1" dirty="0" err="1">
                <a:solidFill>
                  <a:schemeClr val="accent2"/>
                </a:solidFill>
                <a:latin typeface="Impact" panose="020B0806030902050204" pitchFamily="34" charset="0"/>
              </a:rPr>
              <a:t>negyddol</a:t>
            </a:r>
            <a:endParaRPr lang="en-US" sz="4800" b="1" dirty="0">
              <a:solidFill>
                <a:schemeClr val="accent2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6269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5001" y="640823"/>
            <a:ext cx="3103194" cy="5583148"/>
          </a:xfrm>
        </p:spPr>
        <p:txBody>
          <a:bodyPr anchor="ctr">
            <a:normAutofit/>
          </a:bodyPr>
          <a:lstStyle/>
          <a:p>
            <a:r>
              <a:rPr lang="en-US">
                <a:solidFill>
                  <a:schemeClr val="bg1"/>
                </a:solidFill>
              </a:rPr>
              <a:t>PAID/ PEIDIWCH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30256488"/>
              </p:ext>
            </p:extLst>
          </p:nvPr>
        </p:nvGraphicFramePr>
        <p:xfrm>
          <a:off x="1021976" y="1297343"/>
          <a:ext cx="10721789" cy="4270108"/>
        </p:xfrm>
        <a:graphic>
          <a:graphicData uri="http://schemas.openxmlformats.org/drawingml/2006/table">
            <a:tbl>
              <a:tblPr firstRow="1" firstCol="1" bandRow="1"/>
              <a:tblGrid>
                <a:gridCol w="52891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326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3788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3300" b="1" dirty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UNIGOL</a:t>
                      </a:r>
                    </a:p>
                  </a:txBody>
                  <a:tcPr marL="80826" marR="808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3300" b="1" dirty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LLUOSOG</a:t>
                      </a:r>
                    </a:p>
                  </a:txBody>
                  <a:tcPr marL="80826" marR="808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6176488"/>
                  </a:ext>
                </a:extLst>
              </a:tr>
              <a:tr h="833188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y-GB" sz="3300" dirty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Paid â </a:t>
                      </a:r>
                      <a:r>
                        <a:rPr lang="cy-GB" sz="3300" b="1" dirty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ch</a:t>
                      </a:r>
                      <a:r>
                        <a:rPr lang="cy-GB" sz="3300" dirty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weryla.</a:t>
                      </a:r>
                      <a:endParaRPr lang="en-US" sz="33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80826" marR="808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y-GB" sz="3300" dirty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Peidiwch â </a:t>
                      </a:r>
                      <a:r>
                        <a:rPr lang="cy-GB" sz="3300" b="1" dirty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ch</a:t>
                      </a:r>
                      <a:r>
                        <a:rPr lang="cy-GB" sz="3300" dirty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weryla.</a:t>
                      </a:r>
                      <a:endParaRPr lang="en-US" sz="33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80826" marR="808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3188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y-GB" sz="330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Paid â bod yn ddigywilydd.</a:t>
                      </a:r>
                      <a:endParaRPr lang="en-US" sz="330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80826" marR="808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y-GB" sz="3300" dirty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Peidiwch â bod yn ddigywilydd.</a:t>
                      </a:r>
                      <a:endParaRPr lang="en-US" sz="33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80826" marR="808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3266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y-GB" sz="3300" dirty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Paid â </a:t>
                      </a:r>
                      <a:r>
                        <a:rPr lang="cy-GB" sz="3300" b="1" dirty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ch</a:t>
                      </a:r>
                      <a:r>
                        <a:rPr lang="cy-GB" sz="3300" dirty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erdded yn y mwd.</a:t>
                      </a:r>
                      <a:endParaRPr lang="en-US" sz="33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80826" marR="808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y-GB" sz="3300" dirty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Peidiwch â </a:t>
                      </a:r>
                      <a:r>
                        <a:rPr lang="cy-GB" sz="3300" b="1" dirty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ch</a:t>
                      </a:r>
                      <a:r>
                        <a:rPr lang="cy-GB" sz="3300" dirty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erdded yn y mwd.</a:t>
                      </a:r>
                      <a:endParaRPr lang="en-US" sz="33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80826" marR="808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33188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y-GB" sz="3300" dirty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Paid â </a:t>
                      </a:r>
                      <a:r>
                        <a:rPr lang="cy-GB" sz="3300" b="1" dirty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m</a:t>
                      </a:r>
                      <a:r>
                        <a:rPr lang="cy-GB" sz="3300" dirty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eiddio.</a:t>
                      </a:r>
                      <a:endParaRPr lang="en-US" sz="33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80826" marR="808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y-GB" sz="3300" dirty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Peidiwch â </a:t>
                      </a:r>
                      <a:r>
                        <a:rPr lang="cy-GB" sz="3300" b="1" dirty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m</a:t>
                      </a:r>
                      <a:r>
                        <a:rPr lang="cy-GB" sz="3300" dirty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eiddio.</a:t>
                      </a:r>
                      <a:endParaRPr lang="en-US" sz="33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80826" marR="808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3AB3DE16-CE3F-4E4D-A792-6F872AF30F5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8F65438-9839-0647-ABA3-68B084E5172F}"/>
              </a:ext>
            </a:extLst>
          </p:cNvPr>
          <p:cNvSpPr txBox="1"/>
          <p:nvPr/>
        </p:nvSpPr>
        <p:spPr>
          <a:xfrm>
            <a:off x="3119718" y="229153"/>
            <a:ext cx="68193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err="1">
                <a:solidFill>
                  <a:schemeClr val="accent2"/>
                </a:solidFill>
                <a:latin typeface="Impact" panose="020B0806030902050204" pitchFamily="34" charset="0"/>
              </a:rPr>
              <a:t>Gorchmynion</a:t>
            </a:r>
            <a:r>
              <a:rPr lang="en-US" sz="4800" b="1" dirty="0">
                <a:solidFill>
                  <a:schemeClr val="accent2"/>
                </a:solidFill>
                <a:latin typeface="Impact" panose="020B0806030902050204" pitchFamily="34" charset="0"/>
              </a:rPr>
              <a:t> </a:t>
            </a:r>
            <a:r>
              <a:rPr lang="en-US" sz="4800" b="1" dirty="0" err="1">
                <a:solidFill>
                  <a:schemeClr val="accent2"/>
                </a:solidFill>
                <a:latin typeface="Impact" panose="020B0806030902050204" pitchFamily="34" charset="0"/>
              </a:rPr>
              <a:t>negyddol</a:t>
            </a:r>
            <a:endParaRPr lang="en-US" sz="4800" b="1" dirty="0">
              <a:solidFill>
                <a:schemeClr val="accent2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26756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2FAB6F-2F3C-6646-9A33-1BBF52DB8E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0495" y="152932"/>
            <a:ext cx="2197811" cy="108150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600" dirty="0" err="1">
                <a:solidFill>
                  <a:schemeClr val="accent2"/>
                </a:solidFill>
              </a:rPr>
              <a:t>Tasg</a:t>
            </a:r>
            <a:endParaRPr lang="en-US" sz="5600" dirty="0">
              <a:solidFill>
                <a:schemeClr val="accent2"/>
              </a:solidFill>
            </a:endParaRPr>
          </a:p>
        </p:txBody>
      </p:sp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id="{5EF2D624-D4CB-4BED-B97B-B251DBCB96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4843" y="1977973"/>
            <a:ext cx="5632475" cy="3547872"/>
          </a:xfrm>
        </p:spPr>
        <p:txBody>
          <a:bodyPr anchor="t">
            <a:normAutofit/>
          </a:bodyPr>
          <a:lstStyle/>
          <a:p>
            <a:r>
              <a:rPr lang="en-US" sz="3200" dirty="0" err="1"/>
              <a:t>Gweithiwch</a:t>
            </a:r>
            <a:r>
              <a:rPr lang="en-US" sz="3200" dirty="0"/>
              <a:t> </a:t>
            </a:r>
            <a:r>
              <a:rPr lang="en-US" sz="3200" dirty="0" err="1"/>
              <a:t>mewn</a:t>
            </a:r>
            <a:r>
              <a:rPr lang="en-US" sz="3200" dirty="0"/>
              <a:t> </a:t>
            </a:r>
            <a:r>
              <a:rPr lang="en-US" sz="3200" dirty="0" err="1"/>
              <a:t>parau</a:t>
            </a:r>
            <a:r>
              <a:rPr lang="en-US" sz="3200" dirty="0"/>
              <a:t> </a:t>
            </a:r>
            <a:r>
              <a:rPr lang="en-US" sz="3200" dirty="0" err="1"/>
              <a:t>i</a:t>
            </a:r>
            <a:r>
              <a:rPr lang="en-US" sz="3200" dirty="0"/>
              <a:t> </a:t>
            </a:r>
            <a:r>
              <a:rPr lang="en-US" sz="3200" dirty="0" err="1"/>
              <a:t>wneud</a:t>
            </a:r>
            <a:r>
              <a:rPr lang="en-US" sz="3200" dirty="0"/>
              <a:t> y </a:t>
            </a:r>
            <a:r>
              <a:rPr lang="en-US" sz="3200" dirty="0" err="1"/>
              <a:t>dasg</a:t>
            </a:r>
            <a:r>
              <a:rPr lang="en-US" sz="3200" dirty="0"/>
              <a:t>.</a:t>
            </a:r>
          </a:p>
        </p:txBody>
      </p:sp>
      <p:pic>
        <p:nvPicPr>
          <p:cNvPr id="5" name="Content Placeholder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B1443D96-28D7-504F-AB98-C703C22638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7636" y="93823"/>
            <a:ext cx="3979610" cy="5809653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2AE1E03-65C3-2648-933B-5733108ED3D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8600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119282" y="44700"/>
            <a:ext cx="4217894" cy="134806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6800" dirty="0" err="1">
                <a:solidFill>
                  <a:schemeClr val="accent2"/>
                </a:solidFill>
              </a:rPr>
              <a:t>Rhaid</a:t>
            </a:r>
            <a:endParaRPr lang="en-US" sz="6800" dirty="0">
              <a:solidFill>
                <a:schemeClr val="accent2"/>
              </a:solidFill>
            </a:endParaRPr>
          </a:p>
        </p:txBody>
      </p:sp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1290918" y="1183341"/>
            <a:ext cx="10901082" cy="393094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lIns="91440" tIns="45720" rIns="91440" bIns="45720" rtlCol="0">
            <a:no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indent="-228600" eaLnBrk="1" hangingPunct="1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x-none" sz="2800" dirty="0" err="1">
                <a:latin typeface="+mn-lt"/>
                <a:ea typeface="+mn-ea"/>
              </a:rPr>
              <a:t>Rhaid</a:t>
            </a:r>
            <a:r>
              <a:rPr lang="en-US" altLang="x-none" sz="2800" dirty="0">
                <a:latin typeface="+mn-lt"/>
                <a:ea typeface="+mn-ea"/>
              </a:rPr>
              <a:t> </a:t>
            </a:r>
            <a:r>
              <a:rPr lang="en-US" altLang="x-none" sz="2800" dirty="0" err="1">
                <a:solidFill>
                  <a:srgbClr val="0070C0"/>
                </a:solidFill>
                <a:latin typeface="+mn-lt"/>
                <a:ea typeface="+mn-ea"/>
              </a:rPr>
              <a:t>i</a:t>
            </a:r>
            <a:r>
              <a:rPr lang="en-US" altLang="x-none" sz="2800" dirty="0">
                <a:solidFill>
                  <a:srgbClr val="0070C0"/>
                </a:solidFill>
                <a:latin typeface="+mn-lt"/>
                <a:ea typeface="+mn-ea"/>
              </a:rPr>
              <a:t> fi </a:t>
            </a:r>
            <a:r>
              <a:rPr lang="en-US" altLang="x-none" sz="2800" dirty="0" err="1">
                <a:solidFill>
                  <a:srgbClr val="FF0000"/>
                </a:solidFill>
                <a:latin typeface="+mn-lt"/>
                <a:ea typeface="+mn-ea"/>
              </a:rPr>
              <a:t>f</a:t>
            </a:r>
            <a:r>
              <a:rPr lang="en-US" altLang="x-none" sz="2800" dirty="0" err="1">
                <a:latin typeface="+mn-lt"/>
                <a:ea typeface="+mn-ea"/>
              </a:rPr>
              <a:t>ynd</a:t>
            </a:r>
            <a:endParaRPr lang="en-US" altLang="x-none" sz="2800" dirty="0">
              <a:latin typeface="+mn-lt"/>
              <a:ea typeface="+mn-ea"/>
            </a:endParaRPr>
          </a:p>
          <a:p>
            <a:pPr indent="-228600" eaLnBrk="1" hangingPunct="1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x-none" sz="2800" dirty="0" err="1">
                <a:latin typeface="+mn-lt"/>
                <a:ea typeface="+mn-ea"/>
              </a:rPr>
              <a:t>Rhaid</a:t>
            </a:r>
            <a:r>
              <a:rPr lang="en-US" altLang="x-none" sz="2800" dirty="0">
                <a:latin typeface="+mn-lt"/>
                <a:ea typeface="+mn-ea"/>
              </a:rPr>
              <a:t> </a:t>
            </a:r>
            <a:r>
              <a:rPr lang="en-US" altLang="x-none" sz="2800" dirty="0" err="1">
                <a:solidFill>
                  <a:srgbClr val="0070C0"/>
                </a:solidFill>
                <a:latin typeface="+mn-lt"/>
                <a:ea typeface="+mn-ea"/>
              </a:rPr>
              <a:t>i</a:t>
            </a:r>
            <a:r>
              <a:rPr lang="en-US" altLang="x-none" sz="2800" dirty="0">
                <a:solidFill>
                  <a:srgbClr val="0070C0"/>
                </a:solidFill>
                <a:latin typeface="+mn-lt"/>
                <a:ea typeface="+mn-ea"/>
              </a:rPr>
              <a:t> </a:t>
            </a:r>
            <a:r>
              <a:rPr lang="en-US" altLang="x-none" sz="2800" dirty="0" err="1">
                <a:solidFill>
                  <a:srgbClr val="0070C0"/>
                </a:solidFill>
                <a:latin typeface="+mn-lt"/>
                <a:ea typeface="+mn-ea"/>
              </a:rPr>
              <a:t>ti</a:t>
            </a:r>
            <a:r>
              <a:rPr lang="en-US" altLang="x-none" sz="2800" dirty="0">
                <a:solidFill>
                  <a:srgbClr val="0070C0"/>
                </a:solidFill>
                <a:latin typeface="+mn-lt"/>
                <a:ea typeface="+mn-ea"/>
              </a:rPr>
              <a:t> </a:t>
            </a:r>
            <a:r>
              <a:rPr lang="en-US" altLang="x-none" sz="2800" dirty="0" err="1">
                <a:solidFill>
                  <a:srgbClr val="FF0000"/>
                </a:solidFill>
                <a:latin typeface="+mn-lt"/>
                <a:ea typeface="+mn-ea"/>
              </a:rPr>
              <a:t>w</a:t>
            </a:r>
            <a:r>
              <a:rPr lang="en-US" altLang="x-none" sz="2800" dirty="0" err="1">
                <a:latin typeface="+mn-lt"/>
                <a:ea typeface="+mn-ea"/>
              </a:rPr>
              <a:t>rando</a:t>
            </a:r>
            <a:endParaRPr lang="en-US" altLang="x-none" sz="2800" dirty="0">
              <a:latin typeface="+mn-lt"/>
              <a:ea typeface="+mn-ea"/>
            </a:endParaRPr>
          </a:p>
          <a:p>
            <a:pPr indent="-228600" eaLnBrk="1" hangingPunct="1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x-none" sz="2800" dirty="0" err="1">
                <a:latin typeface="+mn-lt"/>
                <a:ea typeface="+mn-ea"/>
              </a:rPr>
              <a:t>Rhaid</a:t>
            </a:r>
            <a:r>
              <a:rPr lang="en-US" altLang="x-none" sz="2800" dirty="0">
                <a:latin typeface="+mn-lt"/>
                <a:ea typeface="+mn-ea"/>
              </a:rPr>
              <a:t> </a:t>
            </a:r>
            <a:r>
              <a:rPr lang="en-US" altLang="x-none" sz="2800" dirty="0" err="1">
                <a:solidFill>
                  <a:srgbClr val="0070C0"/>
                </a:solidFill>
                <a:latin typeface="+mn-lt"/>
                <a:ea typeface="+mn-ea"/>
              </a:rPr>
              <a:t>iddo</a:t>
            </a:r>
            <a:r>
              <a:rPr lang="en-US" altLang="x-none" sz="2800" dirty="0">
                <a:solidFill>
                  <a:srgbClr val="0070C0"/>
                </a:solidFill>
                <a:latin typeface="+mn-lt"/>
                <a:ea typeface="+mn-ea"/>
              </a:rPr>
              <a:t> </a:t>
            </a:r>
            <a:r>
              <a:rPr lang="en-US" altLang="x-none" sz="2800" dirty="0" err="1">
                <a:solidFill>
                  <a:srgbClr val="0070C0"/>
                </a:solidFill>
                <a:latin typeface="+mn-lt"/>
                <a:ea typeface="+mn-ea"/>
              </a:rPr>
              <a:t>fe</a:t>
            </a:r>
            <a:r>
              <a:rPr lang="en-US" altLang="x-none" sz="2800" dirty="0">
                <a:solidFill>
                  <a:srgbClr val="0070C0"/>
                </a:solidFill>
                <a:latin typeface="+mn-lt"/>
                <a:ea typeface="+mn-ea"/>
              </a:rPr>
              <a:t> </a:t>
            </a:r>
            <a:r>
              <a:rPr lang="en-US" altLang="x-none" sz="2800" dirty="0" err="1">
                <a:solidFill>
                  <a:srgbClr val="FF0000"/>
                </a:solidFill>
                <a:latin typeface="+mn-lt"/>
                <a:ea typeface="+mn-ea"/>
              </a:rPr>
              <a:t>dd</a:t>
            </a:r>
            <a:r>
              <a:rPr lang="en-US" altLang="x-none" sz="2800" dirty="0" err="1">
                <a:latin typeface="+mn-lt"/>
                <a:ea typeface="+mn-ea"/>
              </a:rPr>
              <a:t>ysgu</a:t>
            </a:r>
            <a:endParaRPr lang="en-US" altLang="x-none" sz="2800" dirty="0">
              <a:latin typeface="+mn-lt"/>
              <a:ea typeface="+mn-ea"/>
            </a:endParaRPr>
          </a:p>
          <a:p>
            <a:pPr indent="-228600" eaLnBrk="1" hangingPunct="1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x-none" sz="2800" dirty="0" err="1">
                <a:latin typeface="+mn-lt"/>
                <a:ea typeface="+mn-ea"/>
              </a:rPr>
              <a:t>Rhaid</a:t>
            </a:r>
            <a:r>
              <a:rPr lang="en-US" altLang="x-none" sz="2800" dirty="0">
                <a:latin typeface="+mn-lt"/>
                <a:ea typeface="+mn-ea"/>
              </a:rPr>
              <a:t> </a:t>
            </a:r>
            <a:r>
              <a:rPr lang="en-US" altLang="x-none" sz="2800" dirty="0" err="1">
                <a:solidFill>
                  <a:srgbClr val="0070C0"/>
                </a:solidFill>
                <a:latin typeface="+mn-lt"/>
                <a:ea typeface="+mn-ea"/>
              </a:rPr>
              <a:t>iddi</a:t>
            </a:r>
            <a:r>
              <a:rPr lang="en-US" altLang="x-none" sz="2800" dirty="0">
                <a:solidFill>
                  <a:srgbClr val="0070C0"/>
                </a:solidFill>
                <a:latin typeface="+mn-lt"/>
                <a:ea typeface="+mn-ea"/>
              </a:rPr>
              <a:t> hi </a:t>
            </a:r>
            <a:r>
              <a:rPr lang="en-US" altLang="x-none" sz="2800" dirty="0" err="1">
                <a:solidFill>
                  <a:srgbClr val="FF0000"/>
                </a:solidFill>
                <a:latin typeface="+mn-lt"/>
                <a:ea typeface="+mn-ea"/>
              </a:rPr>
              <a:t>g</a:t>
            </a:r>
            <a:r>
              <a:rPr lang="en-US" altLang="x-none" sz="2800" dirty="0" err="1">
                <a:latin typeface="+mn-lt"/>
                <a:ea typeface="+mn-ea"/>
              </a:rPr>
              <a:t>ysgu</a:t>
            </a:r>
            <a:endParaRPr lang="en-US" altLang="x-none" sz="2800" dirty="0">
              <a:latin typeface="+mn-lt"/>
              <a:ea typeface="+mn-ea"/>
            </a:endParaRPr>
          </a:p>
          <a:p>
            <a:pPr indent="-228600" eaLnBrk="1" hangingPunct="1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x-none" sz="2800" dirty="0" err="1">
                <a:latin typeface="+mn-lt"/>
                <a:ea typeface="+mn-ea"/>
              </a:rPr>
              <a:t>Rhaid</a:t>
            </a:r>
            <a:r>
              <a:rPr lang="en-US" altLang="x-none" sz="2800" dirty="0">
                <a:latin typeface="+mn-lt"/>
                <a:ea typeface="+mn-ea"/>
              </a:rPr>
              <a:t> </a:t>
            </a:r>
            <a:r>
              <a:rPr lang="en-US" altLang="x-none" sz="2800" dirty="0" err="1">
                <a:solidFill>
                  <a:srgbClr val="0070C0"/>
                </a:solidFill>
                <a:latin typeface="+mn-lt"/>
                <a:ea typeface="+mn-ea"/>
              </a:rPr>
              <a:t>i</a:t>
            </a:r>
            <a:r>
              <a:rPr lang="en-US" altLang="x-none" sz="2800" dirty="0">
                <a:solidFill>
                  <a:srgbClr val="0070C0"/>
                </a:solidFill>
                <a:latin typeface="+mn-lt"/>
                <a:ea typeface="+mn-ea"/>
              </a:rPr>
              <a:t> </a:t>
            </a:r>
            <a:r>
              <a:rPr lang="en-US" altLang="x-none" sz="2800" dirty="0" err="1">
                <a:solidFill>
                  <a:srgbClr val="0070C0"/>
                </a:solidFill>
                <a:latin typeface="+mn-lt"/>
                <a:ea typeface="+mn-ea"/>
              </a:rPr>
              <a:t>ni</a:t>
            </a:r>
            <a:r>
              <a:rPr lang="en-US" altLang="x-none" sz="2800" dirty="0">
                <a:solidFill>
                  <a:srgbClr val="0070C0"/>
                </a:solidFill>
                <a:latin typeface="+mn-lt"/>
                <a:ea typeface="+mn-ea"/>
              </a:rPr>
              <a:t> </a:t>
            </a:r>
            <a:r>
              <a:rPr lang="en-US" altLang="x-none" sz="2800" dirty="0" err="1">
                <a:solidFill>
                  <a:srgbClr val="FF0000"/>
                </a:solidFill>
                <a:latin typeface="+mn-lt"/>
                <a:ea typeface="+mn-ea"/>
              </a:rPr>
              <a:t>f</a:t>
            </a:r>
            <a:r>
              <a:rPr lang="en-US" altLang="x-none" sz="2800" dirty="0" err="1">
                <a:latin typeface="+mn-lt"/>
                <a:ea typeface="+mn-ea"/>
              </a:rPr>
              <a:t>wyta</a:t>
            </a:r>
            <a:endParaRPr lang="en-US" altLang="x-none" sz="2800" dirty="0">
              <a:latin typeface="+mn-lt"/>
              <a:ea typeface="+mn-ea"/>
            </a:endParaRPr>
          </a:p>
          <a:p>
            <a:pPr indent="-228600" eaLnBrk="1" hangingPunct="1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x-none" sz="2800" dirty="0" err="1">
                <a:latin typeface="+mn-lt"/>
                <a:ea typeface="+mn-ea"/>
              </a:rPr>
              <a:t>Rhaid</a:t>
            </a:r>
            <a:r>
              <a:rPr lang="en-US" altLang="x-none" sz="2800" dirty="0">
                <a:latin typeface="+mn-lt"/>
                <a:ea typeface="+mn-ea"/>
              </a:rPr>
              <a:t> </a:t>
            </a:r>
            <a:r>
              <a:rPr lang="en-US" altLang="x-none" sz="2800" dirty="0" err="1">
                <a:solidFill>
                  <a:srgbClr val="0070C0"/>
                </a:solidFill>
                <a:latin typeface="+mn-lt"/>
                <a:ea typeface="+mn-ea"/>
              </a:rPr>
              <a:t>i</a:t>
            </a:r>
            <a:r>
              <a:rPr lang="en-US" altLang="x-none" sz="2800" dirty="0">
                <a:solidFill>
                  <a:srgbClr val="0070C0"/>
                </a:solidFill>
                <a:latin typeface="+mn-lt"/>
                <a:ea typeface="+mn-ea"/>
              </a:rPr>
              <a:t> chi </a:t>
            </a:r>
            <a:r>
              <a:rPr lang="en-US" altLang="x-none" sz="2800" dirty="0" err="1">
                <a:solidFill>
                  <a:srgbClr val="FF0000"/>
                </a:solidFill>
                <a:latin typeface="+mn-lt"/>
                <a:ea typeface="+mn-ea"/>
              </a:rPr>
              <a:t>dd</a:t>
            </a:r>
            <a:r>
              <a:rPr lang="en-US" altLang="x-none" sz="2800" dirty="0" err="1">
                <a:latin typeface="+mn-lt"/>
                <a:ea typeface="+mn-ea"/>
              </a:rPr>
              <a:t>arllen</a:t>
            </a:r>
            <a:endParaRPr lang="en-US" altLang="x-none" sz="2800" dirty="0">
              <a:latin typeface="+mn-lt"/>
              <a:ea typeface="+mn-ea"/>
            </a:endParaRPr>
          </a:p>
          <a:p>
            <a:pPr indent="-228600" eaLnBrk="1" hangingPunct="1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x-none" sz="2800" dirty="0" err="1">
                <a:latin typeface="+mn-lt"/>
                <a:ea typeface="+mn-ea"/>
              </a:rPr>
              <a:t>Rhaid</a:t>
            </a:r>
            <a:r>
              <a:rPr lang="en-US" altLang="x-none" sz="2800" dirty="0">
                <a:latin typeface="+mn-lt"/>
                <a:ea typeface="+mn-ea"/>
              </a:rPr>
              <a:t> </a:t>
            </a:r>
            <a:r>
              <a:rPr lang="en-US" altLang="x-none" sz="2800" dirty="0" err="1">
                <a:solidFill>
                  <a:srgbClr val="0070C0"/>
                </a:solidFill>
                <a:latin typeface="+mn-lt"/>
                <a:ea typeface="+mn-ea"/>
              </a:rPr>
              <a:t>iddyn</a:t>
            </a:r>
            <a:r>
              <a:rPr lang="en-US" altLang="x-none" sz="2800" dirty="0">
                <a:solidFill>
                  <a:srgbClr val="0070C0"/>
                </a:solidFill>
                <a:latin typeface="+mn-lt"/>
                <a:ea typeface="+mn-ea"/>
              </a:rPr>
              <a:t> </a:t>
            </a:r>
            <a:r>
              <a:rPr lang="en-US" altLang="x-none" sz="2800" dirty="0" err="1">
                <a:solidFill>
                  <a:srgbClr val="0070C0"/>
                </a:solidFill>
                <a:latin typeface="+mn-lt"/>
                <a:ea typeface="+mn-ea"/>
              </a:rPr>
              <a:t>nhw</a:t>
            </a:r>
            <a:r>
              <a:rPr lang="en-US" altLang="x-none" sz="2800" dirty="0">
                <a:solidFill>
                  <a:srgbClr val="0070C0"/>
                </a:solidFill>
                <a:latin typeface="+mn-lt"/>
                <a:ea typeface="+mn-ea"/>
              </a:rPr>
              <a:t> </a:t>
            </a:r>
            <a:r>
              <a:rPr lang="en-US" altLang="x-none" sz="2800" dirty="0" err="1">
                <a:solidFill>
                  <a:srgbClr val="FF0000"/>
                </a:solidFill>
                <a:latin typeface="+mn-lt"/>
                <a:ea typeface="+mn-ea"/>
              </a:rPr>
              <a:t>f</a:t>
            </a:r>
            <a:r>
              <a:rPr lang="en-US" altLang="x-none" sz="2800" dirty="0" err="1">
                <a:latin typeface="+mn-lt"/>
                <a:ea typeface="+mn-ea"/>
              </a:rPr>
              <a:t>wynhau</a:t>
            </a:r>
            <a:endParaRPr lang="en-US" altLang="x-none" sz="2800" dirty="0">
              <a:latin typeface="+mn-lt"/>
              <a:ea typeface="+mn-ea"/>
            </a:endParaRPr>
          </a:p>
          <a:p>
            <a:pPr indent="-228600" eaLnBrk="1" hangingPunct="1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x-none" sz="2800" dirty="0">
                <a:latin typeface="+mn-lt"/>
                <a:ea typeface="+mn-ea"/>
              </a:rPr>
              <a:t>*</a:t>
            </a:r>
            <a:r>
              <a:rPr lang="en-US" altLang="x-none" sz="2800" dirty="0" err="1">
                <a:latin typeface="+mn-lt"/>
                <a:ea typeface="+mn-ea"/>
              </a:rPr>
              <a:t>Rhaid</a:t>
            </a:r>
            <a:r>
              <a:rPr lang="en-US" altLang="x-none" sz="2800" dirty="0">
                <a:latin typeface="+mn-lt"/>
                <a:ea typeface="+mn-ea"/>
              </a:rPr>
              <a:t> </a:t>
            </a:r>
            <a:r>
              <a:rPr lang="en-US" altLang="x-none" sz="2800" dirty="0" err="1">
                <a:solidFill>
                  <a:srgbClr val="0070C0"/>
                </a:solidFill>
                <a:latin typeface="+mn-lt"/>
                <a:ea typeface="+mn-ea"/>
              </a:rPr>
              <a:t>i</a:t>
            </a:r>
            <a:r>
              <a:rPr lang="en-US" altLang="x-none" sz="2800" dirty="0">
                <a:solidFill>
                  <a:srgbClr val="0070C0"/>
                </a:solidFill>
                <a:latin typeface="+mn-lt"/>
                <a:ea typeface="+mn-ea"/>
              </a:rPr>
              <a:t> Nia a Huw </a:t>
            </a:r>
            <a:r>
              <a:rPr lang="en-US" altLang="x-none" sz="2800" dirty="0">
                <a:solidFill>
                  <a:srgbClr val="FF0000"/>
                </a:solidFill>
                <a:latin typeface="+mn-lt"/>
                <a:ea typeface="+mn-ea"/>
              </a:rPr>
              <a:t>g</a:t>
            </a:r>
            <a:r>
              <a:rPr lang="en-US" altLang="x-none" sz="2800" dirty="0">
                <a:latin typeface="+mn-lt"/>
                <a:ea typeface="+mn-ea"/>
              </a:rPr>
              <a:t>ofio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12561FA-DD12-7247-995E-24E9A876153C}"/>
              </a:ext>
            </a:extLst>
          </p:cNvPr>
          <p:cNvSpPr/>
          <p:nvPr/>
        </p:nvSpPr>
        <p:spPr>
          <a:xfrm>
            <a:off x="8064658" y="1183341"/>
            <a:ext cx="1678345" cy="407803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>
              <a:spcAft>
                <a:spcPts val="600"/>
              </a:spcAft>
            </a:pPr>
            <a:r>
              <a:rPr lang="en-GB" sz="2800" b="0" cap="none" spc="0" dirty="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anose="020B0604020202020204" pitchFamily="34" charset="0"/>
              </a:rPr>
              <a:t>i</a:t>
            </a:r>
            <a:r>
              <a:rPr lang="en-GB" sz="2800" b="0" cap="none" spc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anose="020B0604020202020204" pitchFamily="34" charset="0"/>
              </a:rPr>
              <a:t> fi</a:t>
            </a:r>
          </a:p>
          <a:p>
            <a:pPr>
              <a:spcAft>
                <a:spcPts val="600"/>
              </a:spcAft>
            </a:pPr>
            <a:r>
              <a:rPr lang="en-GB" sz="2800" dirty="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anose="020B0604020202020204" pitchFamily="34" charset="0"/>
              </a:rPr>
              <a:t>i</a:t>
            </a:r>
            <a:r>
              <a:rPr lang="en-GB" sz="28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en-GB" sz="2800" dirty="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anose="020B0604020202020204" pitchFamily="34" charset="0"/>
              </a:rPr>
              <a:t>ti</a:t>
            </a:r>
            <a:endParaRPr lang="en-GB" sz="280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en-GB" sz="2800" b="0" cap="none" spc="0" dirty="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anose="020B0604020202020204" pitchFamily="34" charset="0"/>
              </a:rPr>
              <a:t>iddo</a:t>
            </a:r>
            <a:r>
              <a:rPr lang="en-GB" sz="2800" b="0" cap="none" spc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en-GB" sz="2800" b="0" cap="none" spc="0" dirty="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anose="020B0604020202020204" pitchFamily="34" charset="0"/>
              </a:rPr>
              <a:t>fe</a:t>
            </a:r>
            <a:endParaRPr lang="en-GB" sz="28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en-GB" sz="2800" dirty="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anose="020B0604020202020204" pitchFamily="34" charset="0"/>
              </a:rPr>
              <a:t>iddi</a:t>
            </a:r>
            <a:r>
              <a:rPr lang="en-GB" sz="28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anose="020B0604020202020204" pitchFamily="34" charset="0"/>
              </a:rPr>
              <a:t> hi</a:t>
            </a:r>
          </a:p>
          <a:p>
            <a:pPr>
              <a:spcAft>
                <a:spcPts val="600"/>
              </a:spcAft>
            </a:pPr>
            <a:r>
              <a:rPr lang="en-GB" sz="2800" b="0" cap="none" spc="0" dirty="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anose="020B0604020202020204" pitchFamily="34" charset="0"/>
              </a:rPr>
              <a:t>i</a:t>
            </a:r>
            <a:r>
              <a:rPr lang="en-GB" sz="2800" b="0" cap="none" spc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en-GB" sz="2800" b="0" cap="none" spc="0" dirty="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anose="020B0604020202020204" pitchFamily="34" charset="0"/>
              </a:rPr>
              <a:t>ni</a:t>
            </a:r>
            <a:endParaRPr lang="en-GB" sz="28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en-GB" sz="2800" dirty="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anose="020B0604020202020204" pitchFamily="34" charset="0"/>
              </a:rPr>
              <a:t>i</a:t>
            </a:r>
            <a:r>
              <a:rPr lang="en-GB" sz="28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anose="020B0604020202020204" pitchFamily="34" charset="0"/>
              </a:rPr>
              <a:t> chi</a:t>
            </a:r>
          </a:p>
          <a:p>
            <a:pPr>
              <a:spcAft>
                <a:spcPts val="600"/>
              </a:spcAft>
            </a:pPr>
            <a:r>
              <a:rPr lang="en-GB" sz="2800" dirty="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anose="020B0604020202020204" pitchFamily="34" charset="0"/>
              </a:rPr>
              <a:t>iddyn</a:t>
            </a:r>
            <a:r>
              <a:rPr lang="en-GB" sz="28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en-GB" sz="2800" dirty="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anose="020B0604020202020204" pitchFamily="34" charset="0"/>
              </a:rPr>
              <a:t>nhw</a:t>
            </a:r>
            <a:endParaRPr lang="en-GB" sz="280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en-GB" sz="2800" dirty="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anose="020B0604020202020204" pitchFamily="34" charset="0"/>
              </a:rPr>
              <a:t>i</a:t>
            </a:r>
            <a:r>
              <a:rPr lang="en-GB" sz="28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anose="020B0604020202020204" pitchFamily="34" charset="0"/>
              </a:rPr>
              <a:t> Tom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90BDCD6-7FE7-AB43-8023-02D0D2CA712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12856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 rot="20851730">
            <a:off x="1046414" y="1431000"/>
            <a:ext cx="300816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err="1">
                <a:latin typeface="Calibri" charset="0"/>
                <a:ea typeface="Calibri" charset="0"/>
                <a:cs typeface="Calibri" charset="0"/>
              </a:rPr>
              <a:t>eisteddwch</a:t>
            </a:r>
            <a:r>
              <a:rPr lang="en-US" sz="3000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US" sz="3000" dirty="0" err="1">
                <a:latin typeface="Calibri" charset="0"/>
                <a:ea typeface="Calibri" charset="0"/>
                <a:cs typeface="Calibri" charset="0"/>
              </a:rPr>
              <a:t>i</a:t>
            </a:r>
            <a:r>
              <a:rPr lang="en-US" sz="3000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US" sz="3000" dirty="0" err="1">
                <a:latin typeface="Calibri" charset="0"/>
                <a:ea typeface="Calibri" charset="0"/>
                <a:cs typeface="Calibri" charset="0"/>
              </a:rPr>
              <a:t>lawr</a:t>
            </a:r>
            <a:endParaRPr lang="en-US" sz="3000" dirty="0"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4" name="TextBox 3"/>
          <p:cNvSpPr txBox="1"/>
          <p:nvPr/>
        </p:nvSpPr>
        <p:spPr>
          <a:xfrm rot="1120055">
            <a:off x="2594507" y="3031921"/>
            <a:ext cx="340045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err="1">
                <a:latin typeface="Calibri" charset="0"/>
                <a:ea typeface="Calibri" charset="0"/>
                <a:cs typeface="Calibri" charset="0"/>
              </a:rPr>
              <a:t>ysgrifennwch</a:t>
            </a:r>
            <a:r>
              <a:rPr lang="en-US" sz="3000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US" sz="3000" dirty="0" err="1">
                <a:latin typeface="Calibri" charset="0"/>
                <a:ea typeface="Calibri" charset="0"/>
                <a:cs typeface="Calibri" charset="0"/>
              </a:rPr>
              <a:t>i</a:t>
            </a:r>
            <a:r>
              <a:rPr lang="en-US" sz="3000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US" sz="3000" dirty="0" err="1">
                <a:latin typeface="Calibri" charset="0"/>
                <a:ea typeface="Calibri" charset="0"/>
                <a:cs typeface="Calibri" charset="0"/>
              </a:rPr>
              <a:t>lawr</a:t>
            </a:r>
            <a:endParaRPr lang="en-US" sz="3000" dirty="0"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978575" y="1394084"/>
            <a:ext cx="300816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err="1">
                <a:latin typeface="Calibri" charset="0"/>
                <a:ea typeface="Calibri" charset="0"/>
                <a:cs typeface="Calibri" charset="0"/>
              </a:rPr>
              <a:t>sefwch</a:t>
            </a:r>
            <a:r>
              <a:rPr lang="en-US" sz="3000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US" sz="3000" dirty="0" err="1">
                <a:latin typeface="Calibri" charset="0"/>
                <a:ea typeface="Calibri" charset="0"/>
                <a:cs typeface="Calibri" charset="0"/>
              </a:rPr>
              <a:t>i</a:t>
            </a:r>
            <a:r>
              <a:rPr lang="en-US" sz="3000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US" sz="3000" dirty="0" err="1">
                <a:latin typeface="Calibri" charset="0"/>
                <a:ea typeface="Calibri" charset="0"/>
                <a:cs typeface="Calibri" charset="0"/>
              </a:rPr>
              <a:t>fyny</a:t>
            </a:r>
            <a:endParaRPr lang="en-US" sz="3000" dirty="0"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7" name="TextBox 6"/>
          <p:cNvSpPr txBox="1"/>
          <p:nvPr/>
        </p:nvSpPr>
        <p:spPr>
          <a:xfrm rot="20703486">
            <a:off x="1087601" y="4294721"/>
            <a:ext cx="342575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err="1">
                <a:latin typeface="Calibri" charset="0"/>
                <a:ea typeface="Calibri" charset="0"/>
                <a:cs typeface="Calibri" charset="0"/>
              </a:rPr>
              <a:t>trowch</a:t>
            </a:r>
            <a:r>
              <a:rPr lang="en-US" sz="3000" dirty="0">
                <a:latin typeface="Calibri" charset="0"/>
                <a:ea typeface="Calibri" charset="0"/>
                <a:cs typeface="Calibri" charset="0"/>
              </a:rPr>
              <a:t> y </a:t>
            </a:r>
            <a:r>
              <a:rPr lang="en-US" sz="3000" dirty="0" err="1">
                <a:latin typeface="Calibri" charset="0"/>
                <a:ea typeface="Calibri" charset="0"/>
                <a:cs typeface="Calibri" charset="0"/>
              </a:rPr>
              <a:t>golau</a:t>
            </a:r>
            <a:r>
              <a:rPr lang="en-US" sz="3000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US" sz="3000" dirty="0" err="1">
                <a:latin typeface="Calibri" charset="0"/>
                <a:ea typeface="Calibri" charset="0"/>
                <a:cs typeface="Calibri" charset="0"/>
              </a:rPr>
              <a:t>bant</a:t>
            </a:r>
            <a:endParaRPr lang="en-US" sz="3000" dirty="0"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8" name="TextBox 7"/>
          <p:cNvSpPr txBox="1"/>
          <p:nvPr/>
        </p:nvSpPr>
        <p:spPr>
          <a:xfrm rot="776433">
            <a:off x="6813041" y="3329084"/>
            <a:ext cx="300816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err="1">
                <a:latin typeface="Calibri" charset="0"/>
                <a:ea typeface="Calibri" charset="0"/>
                <a:cs typeface="Calibri" charset="0"/>
              </a:rPr>
              <a:t>torrwch</a:t>
            </a:r>
            <a:r>
              <a:rPr lang="en-US" sz="3000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US" sz="3000" dirty="0" err="1">
                <a:latin typeface="Calibri" charset="0"/>
                <a:ea typeface="Calibri" charset="0"/>
                <a:cs typeface="Calibri" charset="0"/>
              </a:rPr>
              <a:t>allan</a:t>
            </a:r>
            <a:endParaRPr lang="en-US" sz="3000" dirty="0"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 rot="20175358">
            <a:off x="8433346" y="4294721"/>
            <a:ext cx="353697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err="1">
                <a:latin typeface="Calibri" charset="0"/>
                <a:ea typeface="Calibri" charset="0"/>
                <a:cs typeface="Calibri" charset="0"/>
              </a:rPr>
              <a:t>dewch</a:t>
            </a:r>
            <a:r>
              <a:rPr lang="en-US" sz="3000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US" sz="3000" dirty="0" err="1">
                <a:latin typeface="Calibri" charset="0"/>
                <a:ea typeface="Calibri" charset="0"/>
                <a:cs typeface="Calibri" charset="0"/>
              </a:rPr>
              <a:t>lan</a:t>
            </a:r>
            <a:r>
              <a:rPr lang="en-US" sz="3000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US" sz="3000" dirty="0" err="1">
                <a:latin typeface="Calibri" charset="0"/>
                <a:ea typeface="Calibri" charset="0"/>
                <a:cs typeface="Calibri" charset="0"/>
              </a:rPr>
              <a:t>i’r</a:t>
            </a:r>
            <a:r>
              <a:rPr lang="en-US" sz="3000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US" sz="3000" dirty="0" err="1">
                <a:latin typeface="Calibri" charset="0"/>
                <a:ea typeface="Calibri" charset="0"/>
                <a:cs typeface="Calibri" charset="0"/>
              </a:rPr>
              <a:t>blaen</a:t>
            </a:r>
            <a:endParaRPr lang="en-US" sz="3000" dirty="0"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13353" y="1831149"/>
            <a:ext cx="364938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err="1">
                <a:latin typeface="Calibri" charset="0"/>
                <a:ea typeface="Calibri" charset="0"/>
                <a:cs typeface="Calibri" charset="0"/>
              </a:rPr>
              <a:t>llenwch</a:t>
            </a:r>
            <a:r>
              <a:rPr lang="en-US" sz="3000" dirty="0">
                <a:latin typeface="Calibri" charset="0"/>
                <a:ea typeface="Calibri" charset="0"/>
                <a:cs typeface="Calibri" charset="0"/>
              </a:rPr>
              <a:t> y </a:t>
            </a:r>
            <a:r>
              <a:rPr lang="en-US" sz="3000" dirty="0" err="1">
                <a:latin typeface="Calibri" charset="0"/>
                <a:ea typeface="Calibri" charset="0"/>
                <a:cs typeface="Calibri" charset="0"/>
              </a:rPr>
              <a:t>tabl</a:t>
            </a:r>
            <a:r>
              <a:rPr lang="en-US" sz="3000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US" sz="3000" dirty="0" err="1">
                <a:latin typeface="Calibri" charset="0"/>
                <a:ea typeface="Calibri" charset="0"/>
                <a:cs typeface="Calibri" charset="0"/>
              </a:rPr>
              <a:t>mewn</a:t>
            </a:r>
            <a:endParaRPr lang="en-US" sz="3000" dirty="0"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37372" y="4834278"/>
            <a:ext cx="392536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err="1">
                <a:latin typeface="Calibri" charset="0"/>
                <a:ea typeface="Calibri" charset="0"/>
                <a:cs typeface="Calibri" charset="0"/>
              </a:rPr>
              <a:t>croeswch</a:t>
            </a:r>
            <a:r>
              <a:rPr lang="en-US" sz="3000" dirty="0">
                <a:latin typeface="Calibri" charset="0"/>
                <a:ea typeface="Calibri" charset="0"/>
                <a:cs typeface="Calibri" charset="0"/>
              </a:rPr>
              <a:t> e mas / </a:t>
            </a:r>
            <a:r>
              <a:rPr lang="en-US" sz="3000" dirty="0" err="1">
                <a:latin typeface="Calibri" charset="0"/>
                <a:ea typeface="Calibri" charset="0"/>
                <a:cs typeface="Calibri" charset="0"/>
              </a:rPr>
              <a:t>allan</a:t>
            </a:r>
            <a:endParaRPr lang="en-US" sz="3000" dirty="0">
              <a:latin typeface="Calibri" charset="0"/>
              <a:ea typeface="Calibri" charset="0"/>
              <a:cs typeface="Calibri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A09BBBE-FB97-154A-9D93-2BDBC44C922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1536DCB-EAB1-4A45-9CE6-6D3E471A8349}"/>
              </a:ext>
            </a:extLst>
          </p:cNvPr>
          <p:cNvSpPr txBox="1"/>
          <p:nvPr/>
        </p:nvSpPr>
        <p:spPr>
          <a:xfrm>
            <a:off x="2474259" y="215153"/>
            <a:ext cx="77275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err="1">
                <a:solidFill>
                  <a:schemeClr val="accent2"/>
                </a:solidFill>
                <a:latin typeface="+mj-lt"/>
              </a:rPr>
              <a:t>Gorchmynion</a:t>
            </a:r>
            <a:r>
              <a:rPr lang="en-US" sz="4000" b="1" dirty="0">
                <a:solidFill>
                  <a:schemeClr val="accent2"/>
                </a:solidFill>
                <a:latin typeface="+mj-lt"/>
              </a:rPr>
              <a:t> </a:t>
            </a:r>
            <a:r>
              <a:rPr lang="en-US" sz="4000" b="1" dirty="0" err="1">
                <a:solidFill>
                  <a:schemeClr val="accent2"/>
                </a:solidFill>
                <a:latin typeface="+mj-lt"/>
              </a:rPr>
              <a:t>i’w</a:t>
            </a:r>
            <a:r>
              <a:rPr lang="en-US" sz="4000" b="1" dirty="0">
                <a:solidFill>
                  <a:schemeClr val="accent2"/>
                </a:solidFill>
                <a:latin typeface="+mj-lt"/>
              </a:rPr>
              <a:t> </a:t>
            </a:r>
            <a:r>
              <a:rPr lang="en-US" sz="4000" b="1" dirty="0" err="1">
                <a:solidFill>
                  <a:schemeClr val="accent2"/>
                </a:solidFill>
                <a:latin typeface="+mj-lt"/>
              </a:rPr>
              <a:t>hosgoi</a:t>
            </a:r>
            <a:r>
              <a:rPr lang="en-US" sz="4000" b="1" dirty="0">
                <a:solidFill>
                  <a:schemeClr val="accent2"/>
                </a:solidFill>
                <a:latin typeface="+mj-lt"/>
              </a:rPr>
              <a:t> …</a:t>
            </a:r>
          </a:p>
        </p:txBody>
      </p:sp>
    </p:spTree>
    <p:extLst>
      <p:ext uri="{BB962C8B-B14F-4D97-AF65-F5344CB8AC3E}">
        <p14:creationId xmlns:p14="http://schemas.microsoft.com/office/powerpoint/2010/main" val="2994229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E22327D-F37E-604D-BA7F-9E00F25E5A32}"/>
              </a:ext>
            </a:extLst>
          </p:cNvPr>
          <p:cNvSpPr/>
          <p:nvPr/>
        </p:nvSpPr>
        <p:spPr>
          <a:xfrm rot="901149">
            <a:off x="8875059" y="505375"/>
            <a:ext cx="2554942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TASG! </a:t>
            </a:r>
          </a:p>
        </p:txBody>
      </p:sp>
      <p:graphicFrame>
        <p:nvGraphicFramePr>
          <p:cNvPr id="8" name="TextBox 5">
            <a:extLst>
              <a:ext uri="{FF2B5EF4-FFF2-40B4-BE49-F238E27FC236}">
                <a16:creationId xmlns:a16="http://schemas.microsoft.com/office/drawing/2014/main" id="{7B14503C-F45F-4E54-9AEF-CE7DFD0FD36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81062492"/>
              </p:ext>
            </p:extLst>
          </p:nvPr>
        </p:nvGraphicFramePr>
        <p:xfrm>
          <a:off x="889687" y="1482811"/>
          <a:ext cx="10540314" cy="47449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2D097C70-D73D-EA4A-A432-043DDE22884F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6983223-8119-914C-92B9-B23421D11C54}"/>
              </a:ext>
            </a:extLst>
          </p:cNvPr>
          <p:cNvSpPr txBox="1"/>
          <p:nvPr/>
        </p:nvSpPr>
        <p:spPr>
          <a:xfrm>
            <a:off x="458291" y="393929"/>
            <a:ext cx="57015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err="1">
                <a:solidFill>
                  <a:schemeClr val="accent2"/>
                </a:solidFill>
                <a:latin typeface="+mj-lt"/>
              </a:rPr>
              <a:t>Cywirwch</a:t>
            </a:r>
            <a:r>
              <a:rPr lang="en-US" sz="4000" b="1" dirty="0">
                <a:solidFill>
                  <a:schemeClr val="accent2"/>
                </a:solidFill>
                <a:latin typeface="+mj-lt"/>
              </a:rPr>
              <a:t> y </a:t>
            </a:r>
            <a:r>
              <a:rPr lang="en-US" sz="4000" b="1" dirty="0" err="1">
                <a:solidFill>
                  <a:schemeClr val="accent2"/>
                </a:solidFill>
                <a:latin typeface="+mj-lt"/>
              </a:rPr>
              <a:t>gwallau</a:t>
            </a:r>
            <a:r>
              <a:rPr lang="en-US" sz="4000" b="1" dirty="0">
                <a:solidFill>
                  <a:schemeClr val="accent2"/>
                </a:solidFill>
                <a:latin typeface="+mj-lt"/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540866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FF3831-7EC7-5B4E-B013-2F27C8E038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908771"/>
            <a:ext cx="11013141" cy="501906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400" dirty="0" err="1">
                <a:solidFill>
                  <a:schemeClr val="accent2"/>
                </a:solidFill>
              </a:rPr>
              <a:t>Meddyliwch</a:t>
            </a:r>
            <a:r>
              <a:rPr lang="en-US" sz="2400" dirty="0">
                <a:solidFill>
                  <a:schemeClr val="accent2"/>
                </a:solidFill>
              </a:rPr>
              <a:t> am </a:t>
            </a:r>
            <a:r>
              <a:rPr lang="en-US" sz="2400" dirty="0" err="1">
                <a:solidFill>
                  <a:schemeClr val="accent2"/>
                </a:solidFill>
              </a:rPr>
              <a:t>orchmynion</a:t>
            </a:r>
            <a:r>
              <a:rPr lang="en-US" sz="2400" dirty="0">
                <a:solidFill>
                  <a:schemeClr val="accent2"/>
                </a:solidFill>
              </a:rPr>
              <a:t> addas </a:t>
            </a:r>
            <a:r>
              <a:rPr lang="en-US" sz="2400" dirty="0" err="1">
                <a:solidFill>
                  <a:schemeClr val="accent2"/>
                </a:solidFill>
              </a:rPr>
              <a:t>ar</a:t>
            </a:r>
            <a:r>
              <a:rPr lang="en-US" sz="2400" dirty="0">
                <a:solidFill>
                  <a:schemeClr val="accent2"/>
                </a:solidFill>
              </a:rPr>
              <a:t> </a:t>
            </a:r>
            <a:r>
              <a:rPr lang="en-US" sz="2400" dirty="0" err="1">
                <a:solidFill>
                  <a:schemeClr val="accent2"/>
                </a:solidFill>
              </a:rPr>
              <a:t>gyfer</a:t>
            </a:r>
            <a:r>
              <a:rPr lang="en-US" sz="2400" dirty="0">
                <a:solidFill>
                  <a:schemeClr val="accent2"/>
                </a:solidFill>
              </a:rPr>
              <a:t> </a:t>
            </a:r>
            <a:r>
              <a:rPr lang="en-US" sz="2400" dirty="0" err="1">
                <a:solidFill>
                  <a:schemeClr val="accent2"/>
                </a:solidFill>
              </a:rPr>
              <a:t>gwers</a:t>
            </a:r>
            <a:r>
              <a:rPr lang="en-US" sz="2400" dirty="0">
                <a:solidFill>
                  <a:schemeClr val="accent2"/>
                </a:solidFill>
              </a:rPr>
              <a:t> </a:t>
            </a:r>
            <a:r>
              <a:rPr lang="en-US" sz="2400" dirty="0" err="1">
                <a:solidFill>
                  <a:schemeClr val="accent2"/>
                </a:solidFill>
              </a:rPr>
              <a:t>benodol</a:t>
            </a:r>
            <a:r>
              <a:rPr lang="en-US" sz="2400" dirty="0">
                <a:solidFill>
                  <a:schemeClr val="accent2"/>
                </a:solidFill>
              </a:rPr>
              <a:t> </a:t>
            </a:r>
            <a:r>
              <a:rPr lang="en-US" sz="2400" dirty="0" err="1">
                <a:solidFill>
                  <a:schemeClr val="accent2"/>
                </a:solidFill>
              </a:rPr>
              <a:t>ar</a:t>
            </a:r>
            <a:r>
              <a:rPr lang="en-US" sz="2400" dirty="0">
                <a:solidFill>
                  <a:schemeClr val="accent2"/>
                </a:solidFill>
              </a:rPr>
              <a:t> </a:t>
            </a:r>
            <a:r>
              <a:rPr lang="en-US" sz="2400" dirty="0" err="1">
                <a:solidFill>
                  <a:schemeClr val="accent2"/>
                </a:solidFill>
              </a:rPr>
              <a:t>gyfer</a:t>
            </a:r>
            <a:r>
              <a:rPr lang="en-US" sz="2400" dirty="0">
                <a:solidFill>
                  <a:schemeClr val="accent2"/>
                </a:solidFill>
              </a:rPr>
              <a:t> </a:t>
            </a:r>
            <a:r>
              <a:rPr lang="en-US" sz="2400" dirty="0" err="1">
                <a:solidFill>
                  <a:schemeClr val="accent2"/>
                </a:solidFill>
              </a:rPr>
              <a:t>Maes</a:t>
            </a:r>
            <a:r>
              <a:rPr lang="en-US" sz="2400" dirty="0">
                <a:solidFill>
                  <a:schemeClr val="accent2"/>
                </a:solidFill>
              </a:rPr>
              <a:t> </a:t>
            </a:r>
            <a:r>
              <a:rPr lang="en-US" sz="2400" dirty="0" err="1">
                <a:solidFill>
                  <a:schemeClr val="accent2"/>
                </a:solidFill>
              </a:rPr>
              <a:t>Dysgu</a:t>
            </a:r>
            <a:r>
              <a:rPr lang="en-US" sz="2400" dirty="0">
                <a:solidFill>
                  <a:schemeClr val="accent2"/>
                </a:solidFill>
              </a:rPr>
              <a:t> a </a:t>
            </a:r>
            <a:r>
              <a:rPr lang="en-US" sz="2400" dirty="0" err="1">
                <a:solidFill>
                  <a:schemeClr val="accent2"/>
                </a:solidFill>
              </a:rPr>
              <a:t>Phrofiad</a:t>
            </a:r>
            <a:r>
              <a:rPr lang="en-US" sz="2400" dirty="0">
                <a:solidFill>
                  <a:schemeClr val="accent2"/>
                </a:solidFill>
              </a:rPr>
              <a:t> </a:t>
            </a:r>
            <a:r>
              <a:rPr lang="en-US" sz="2400" dirty="0" err="1">
                <a:solidFill>
                  <a:schemeClr val="accent2"/>
                </a:solidFill>
              </a:rPr>
              <a:t>penodol</a:t>
            </a:r>
            <a:r>
              <a:rPr lang="en-US" sz="2400" dirty="0">
                <a:solidFill>
                  <a:schemeClr val="accent2"/>
                </a:solidFill>
              </a:rPr>
              <a:t>.  </a:t>
            </a:r>
            <a:r>
              <a:rPr lang="en-US" sz="2400" dirty="0">
                <a:solidFill>
                  <a:srgbClr val="FF0000"/>
                </a:solidFill>
              </a:rPr>
              <a:t>Beth am un </a:t>
            </a:r>
            <a:r>
              <a:rPr lang="en-US" sz="2400" dirty="0" err="1">
                <a:solidFill>
                  <a:srgbClr val="FF0000"/>
                </a:solidFill>
              </a:rPr>
              <a:t>wnaethoch</a:t>
            </a:r>
            <a:r>
              <a:rPr lang="en-US" sz="2400" dirty="0">
                <a:solidFill>
                  <a:srgbClr val="FF0000"/>
                </a:solidFill>
              </a:rPr>
              <a:t> chi </a:t>
            </a:r>
            <a:r>
              <a:rPr lang="en-US" sz="2400" dirty="0" err="1">
                <a:solidFill>
                  <a:srgbClr val="FF0000"/>
                </a:solidFill>
              </a:rPr>
              <a:t>ei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gweld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yr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wythnos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diwethaf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tra’n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arsylwi</a:t>
            </a:r>
            <a:r>
              <a:rPr lang="en-US" sz="2400" dirty="0">
                <a:solidFill>
                  <a:srgbClr val="FF0000"/>
                </a:solidFill>
              </a:rPr>
              <a:t>?</a:t>
            </a:r>
          </a:p>
          <a:p>
            <a:pPr marL="0" indent="0">
              <a:buNone/>
            </a:pPr>
            <a:endParaRPr lang="en-US" dirty="0">
              <a:solidFill>
                <a:schemeClr val="accent2"/>
              </a:solidFill>
            </a:endParaRPr>
          </a:p>
          <a:p>
            <a:pPr lvl="1"/>
            <a:r>
              <a:rPr lang="en-US" sz="2800" dirty="0">
                <a:solidFill>
                  <a:schemeClr val="accent2"/>
                </a:solidFill>
              </a:rPr>
              <a:t>Y </a:t>
            </a:r>
            <a:r>
              <a:rPr lang="en-US" sz="2800" dirty="0" err="1">
                <a:solidFill>
                  <a:schemeClr val="accent2"/>
                </a:solidFill>
              </a:rPr>
              <a:t>Celfyddydau</a:t>
            </a:r>
            <a:r>
              <a:rPr lang="en-US" sz="2800" dirty="0">
                <a:solidFill>
                  <a:schemeClr val="accent2"/>
                </a:solidFill>
              </a:rPr>
              <a:t> </a:t>
            </a:r>
            <a:r>
              <a:rPr lang="en-US" sz="2800" dirty="0" err="1">
                <a:solidFill>
                  <a:schemeClr val="accent2"/>
                </a:solidFill>
              </a:rPr>
              <a:t>Mynegiannol</a:t>
            </a:r>
            <a:endParaRPr lang="en-US" sz="2800" dirty="0">
              <a:solidFill>
                <a:schemeClr val="accent2"/>
              </a:solidFill>
            </a:endParaRPr>
          </a:p>
          <a:p>
            <a:pPr lvl="1"/>
            <a:r>
              <a:rPr lang="en-US" sz="2800" dirty="0">
                <a:solidFill>
                  <a:schemeClr val="accent2"/>
                </a:solidFill>
              </a:rPr>
              <a:t>Iechyd a </a:t>
            </a:r>
            <a:r>
              <a:rPr lang="en-US" sz="2800" dirty="0" err="1">
                <a:solidFill>
                  <a:schemeClr val="accent2"/>
                </a:solidFill>
              </a:rPr>
              <a:t>Lles</a:t>
            </a:r>
            <a:endParaRPr lang="en-US" sz="2800" dirty="0">
              <a:solidFill>
                <a:schemeClr val="accent2"/>
              </a:solidFill>
            </a:endParaRPr>
          </a:p>
          <a:p>
            <a:pPr lvl="1"/>
            <a:r>
              <a:rPr lang="en-US" sz="2800" dirty="0">
                <a:solidFill>
                  <a:schemeClr val="accent2"/>
                </a:solidFill>
              </a:rPr>
              <a:t>Y </a:t>
            </a:r>
            <a:r>
              <a:rPr lang="en-US" sz="2800" dirty="0" err="1">
                <a:solidFill>
                  <a:schemeClr val="accent2"/>
                </a:solidFill>
              </a:rPr>
              <a:t>Dyniaethau</a:t>
            </a:r>
            <a:endParaRPr lang="en-US" sz="2800" dirty="0">
              <a:solidFill>
                <a:schemeClr val="accent2"/>
              </a:solidFill>
            </a:endParaRPr>
          </a:p>
          <a:p>
            <a:pPr lvl="1"/>
            <a:r>
              <a:rPr lang="en-US" sz="2800" dirty="0" err="1">
                <a:solidFill>
                  <a:schemeClr val="accent2"/>
                </a:solidFill>
              </a:rPr>
              <a:t>Ieithoedd</a:t>
            </a:r>
            <a:r>
              <a:rPr lang="en-US" sz="2800" dirty="0">
                <a:solidFill>
                  <a:schemeClr val="accent2"/>
                </a:solidFill>
              </a:rPr>
              <a:t>, </a:t>
            </a:r>
            <a:r>
              <a:rPr lang="en-US" sz="2800" dirty="0" err="1">
                <a:solidFill>
                  <a:schemeClr val="accent2"/>
                </a:solidFill>
              </a:rPr>
              <a:t>Llythrennedd</a:t>
            </a:r>
            <a:r>
              <a:rPr lang="en-US" sz="2800" dirty="0">
                <a:solidFill>
                  <a:schemeClr val="accent2"/>
                </a:solidFill>
              </a:rPr>
              <a:t> a </a:t>
            </a:r>
            <a:r>
              <a:rPr lang="en-US" sz="2800" dirty="0" err="1">
                <a:solidFill>
                  <a:schemeClr val="accent2"/>
                </a:solidFill>
              </a:rPr>
              <a:t>Chyfathrebu</a:t>
            </a:r>
            <a:endParaRPr lang="en-US" sz="2800" dirty="0">
              <a:solidFill>
                <a:schemeClr val="accent2"/>
              </a:solidFill>
            </a:endParaRPr>
          </a:p>
          <a:p>
            <a:pPr lvl="1"/>
            <a:r>
              <a:rPr lang="en-US" sz="2800" dirty="0" err="1">
                <a:solidFill>
                  <a:schemeClr val="accent2"/>
                </a:solidFill>
              </a:rPr>
              <a:t>Mathemateg</a:t>
            </a:r>
            <a:r>
              <a:rPr lang="en-US" sz="2800" dirty="0">
                <a:solidFill>
                  <a:schemeClr val="accent2"/>
                </a:solidFill>
              </a:rPr>
              <a:t> a </a:t>
            </a:r>
            <a:r>
              <a:rPr lang="en-US" sz="2800" dirty="0" err="1">
                <a:solidFill>
                  <a:schemeClr val="accent2"/>
                </a:solidFill>
              </a:rPr>
              <a:t>Rhifedd</a:t>
            </a:r>
            <a:endParaRPr lang="en-US" sz="2800" dirty="0">
              <a:solidFill>
                <a:schemeClr val="accent2"/>
              </a:solidFill>
            </a:endParaRPr>
          </a:p>
          <a:p>
            <a:pPr lvl="1"/>
            <a:r>
              <a:rPr lang="en-US" sz="2800" dirty="0" err="1">
                <a:solidFill>
                  <a:schemeClr val="accent2"/>
                </a:solidFill>
              </a:rPr>
              <a:t>Gwyddoniaeth</a:t>
            </a:r>
            <a:r>
              <a:rPr lang="en-US" sz="2800" dirty="0">
                <a:solidFill>
                  <a:schemeClr val="accent2"/>
                </a:solidFill>
              </a:rPr>
              <a:t> a </a:t>
            </a:r>
            <a:r>
              <a:rPr lang="en-US" sz="2800" dirty="0" err="1">
                <a:solidFill>
                  <a:schemeClr val="accent2"/>
                </a:solidFill>
              </a:rPr>
              <a:t>Thechnoleg</a:t>
            </a:r>
            <a:r>
              <a:rPr lang="en-US" sz="2800" dirty="0">
                <a:solidFill>
                  <a:schemeClr val="accent2"/>
                </a:solidFill>
              </a:rPr>
              <a:t>. 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02ED40-F25B-3F45-A40B-917CF61B3D6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A03E96E-0BA2-174D-BF90-D0BD9BE3C0E1}"/>
              </a:ext>
            </a:extLst>
          </p:cNvPr>
          <p:cNvSpPr txBox="1"/>
          <p:nvPr/>
        </p:nvSpPr>
        <p:spPr>
          <a:xfrm>
            <a:off x="2563905" y="200884"/>
            <a:ext cx="7476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err="1">
                <a:solidFill>
                  <a:schemeClr val="accent2"/>
                </a:solidFill>
                <a:latin typeface="+mj-lt"/>
              </a:rPr>
              <a:t>Os</a:t>
            </a:r>
            <a:r>
              <a:rPr lang="en-US" sz="4000" b="1" dirty="0">
                <a:solidFill>
                  <a:schemeClr val="accent2"/>
                </a:solidFill>
                <a:latin typeface="+mj-lt"/>
              </a:rPr>
              <a:t> </a:t>
            </a:r>
            <a:r>
              <a:rPr lang="en-US" sz="4000" b="1" dirty="0" err="1">
                <a:solidFill>
                  <a:schemeClr val="accent2"/>
                </a:solidFill>
                <a:latin typeface="+mj-lt"/>
              </a:rPr>
              <a:t>oes</a:t>
            </a:r>
            <a:r>
              <a:rPr lang="en-US" sz="4000" b="1" dirty="0">
                <a:solidFill>
                  <a:schemeClr val="accent2"/>
                </a:solidFill>
                <a:latin typeface="+mj-lt"/>
              </a:rPr>
              <a:t> </a:t>
            </a:r>
            <a:r>
              <a:rPr lang="en-US" sz="4000" b="1" dirty="0" err="1">
                <a:solidFill>
                  <a:schemeClr val="accent2"/>
                </a:solidFill>
                <a:latin typeface="+mj-lt"/>
              </a:rPr>
              <a:t>amser</a:t>
            </a:r>
            <a:r>
              <a:rPr lang="en-US" sz="4000" b="1" dirty="0">
                <a:solidFill>
                  <a:schemeClr val="accent2"/>
                </a:solidFill>
                <a:latin typeface="+mj-lt"/>
              </a:rPr>
              <a:t> … </a:t>
            </a:r>
            <a:r>
              <a:rPr lang="en-US" sz="4000" b="1" dirty="0" err="1">
                <a:solidFill>
                  <a:schemeClr val="accent2"/>
                </a:solidFill>
                <a:latin typeface="+mj-lt"/>
              </a:rPr>
              <a:t>mewn</a:t>
            </a:r>
            <a:r>
              <a:rPr lang="en-US" sz="4000" b="1" dirty="0">
                <a:solidFill>
                  <a:schemeClr val="accent2"/>
                </a:solidFill>
                <a:latin typeface="+mj-lt"/>
              </a:rPr>
              <a:t> </a:t>
            </a:r>
            <a:r>
              <a:rPr lang="en-US" sz="4000" b="1" dirty="0" err="1">
                <a:solidFill>
                  <a:schemeClr val="accent2"/>
                </a:solidFill>
                <a:latin typeface="+mj-lt"/>
              </a:rPr>
              <a:t>grwpiau</a:t>
            </a:r>
            <a:endParaRPr lang="en-US" sz="4000" b="1" dirty="0">
              <a:solidFill>
                <a:schemeClr val="accent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0440987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wella'r Gair (43513): Amazon.co.uk: Non ap Emlyn, Bethan Clement: Books">
            <a:extLst>
              <a:ext uri="{FF2B5EF4-FFF2-40B4-BE49-F238E27FC236}">
                <a16:creationId xmlns:a16="http://schemas.microsoft.com/office/drawing/2014/main" id="{4C6534EA-4B87-8642-A58F-2B4C02AD18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495" y="1168029"/>
            <a:ext cx="2120533" cy="3038012"/>
          </a:xfrm>
          <a:prstGeom prst="rect">
            <a:avLst/>
          </a:prstGeom>
          <a:noFill/>
          <a:ln w="381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E74C601-A886-944A-AEE7-588ECDF4F38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  <p:pic>
        <p:nvPicPr>
          <p:cNvPr id="12" name="Picture 2" descr="Gair yn Gymorth - Llawlyfr i Ddarpar Athrawon Cyfrwng Cymraeg by Manon Wyn  Sion, Owain Hammonds | Waterstones">
            <a:extLst>
              <a:ext uri="{FF2B5EF4-FFF2-40B4-BE49-F238E27FC236}">
                <a16:creationId xmlns:a16="http://schemas.microsoft.com/office/drawing/2014/main" id="{1E281A79-789C-184B-B7A1-C1C84FB501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3103593"/>
            <a:ext cx="1877080" cy="2651748"/>
          </a:xfrm>
          <a:prstGeom prst="rect">
            <a:avLst/>
          </a:prstGeom>
          <a:noFill/>
          <a:ln w="381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24AC420-8118-8A49-9872-DDBD99638610}"/>
              </a:ext>
            </a:extLst>
          </p:cNvPr>
          <p:cNvSpPr txBox="1"/>
          <p:nvPr/>
        </p:nvSpPr>
        <p:spPr>
          <a:xfrm>
            <a:off x="1083495" y="200884"/>
            <a:ext cx="106602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err="1">
                <a:solidFill>
                  <a:schemeClr val="accent2"/>
                </a:solidFill>
                <a:latin typeface="+mj-lt"/>
              </a:rPr>
              <a:t>Adnoddau</a:t>
            </a:r>
            <a:r>
              <a:rPr lang="en-US" sz="4000" b="1" dirty="0">
                <a:solidFill>
                  <a:schemeClr val="accent2"/>
                </a:solidFill>
                <a:latin typeface="+mj-lt"/>
              </a:rPr>
              <a:t> </a:t>
            </a:r>
            <a:r>
              <a:rPr lang="en-US" sz="4000" b="1" dirty="0" err="1">
                <a:solidFill>
                  <a:schemeClr val="accent2"/>
                </a:solidFill>
                <a:latin typeface="+mj-lt"/>
              </a:rPr>
              <a:t>defnyddiol</a:t>
            </a:r>
            <a:r>
              <a:rPr lang="en-US" sz="4000" b="1" dirty="0">
                <a:solidFill>
                  <a:schemeClr val="accent2"/>
                </a:solidFill>
                <a:latin typeface="+mj-lt"/>
              </a:rPr>
              <a:t> </a:t>
            </a:r>
            <a:r>
              <a:rPr lang="en-US" sz="4000" b="1" dirty="0" err="1">
                <a:solidFill>
                  <a:schemeClr val="accent2"/>
                </a:solidFill>
                <a:latin typeface="+mj-lt"/>
              </a:rPr>
              <a:t>i’r</a:t>
            </a:r>
            <a:r>
              <a:rPr lang="en-US" sz="4000" b="1" dirty="0">
                <a:solidFill>
                  <a:schemeClr val="accent2"/>
                </a:solidFill>
                <a:latin typeface="+mj-lt"/>
              </a:rPr>
              <a:t> </a:t>
            </a:r>
            <a:r>
              <a:rPr lang="en-US" sz="4000" b="1" dirty="0" err="1">
                <a:solidFill>
                  <a:schemeClr val="accent2"/>
                </a:solidFill>
                <a:latin typeface="+mj-lt"/>
              </a:rPr>
              <a:t>dosbarth</a:t>
            </a:r>
            <a:r>
              <a:rPr lang="en-US" sz="4000" b="1" dirty="0">
                <a:solidFill>
                  <a:schemeClr val="accent2"/>
                </a:solidFill>
                <a:latin typeface="+mj-lt"/>
              </a:rPr>
              <a:t> ac </a:t>
            </a:r>
            <a:r>
              <a:rPr lang="en-US" sz="4000" b="1" dirty="0" err="1">
                <a:solidFill>
                  <a:schemeClr val="accent2"/>
                </a:solidFill>
                <a:latin typeface="+mj-lt"/>
              </a:rPr>
              <a:t>i</a:t>
            </a:r>
            <a:r>
              <a:rPr lang="en-US" sz="4000" b="1" dirty="0">
                <a:solidFill>
                  <a:schemeClr val="accent2"/>
                </a:solidFill>
                <a:latin typeface="+mj-lt"/>
              </a:rPr>
              <a:t> chi …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F8C381-8275-144D-8DA9-EC3A82E6D2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46588" y="3294313"/>
            <a:ext cx="1604716" cy="2270308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F46C6A3-B229-094D-B24F-5F22A53364D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2880" r="35882" b="11029"/>
          <a:stretch/>
        </p:blipFill>
        <p:spPr>
          <a:xfrm>
            <a:off x="5378652" y="1081263"/>
            <a:ext cx="1593133" cy="2374591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C513629-2CC1-D549-8AD7-BCAF8E76C0D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65545" y="1025098"/>
            <a:ext cx="1766284" cy="2537764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D295076-75A5-1444-8C85-2B095D00A09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940118" y="3103593"/>
            <a:ext cx="1803647" cy="268927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0FB5B2ED-AD6B-2B43-A538-CD5514BF7F48}"/>
              </a:ext>
            </a:extLst>
          </p:cNvPr>
          <p:cNvSpPr txBox="1"/>
          <p:nvPr/>
        </p:nvSpPr>
        <p:spPr>
          <a:xfrm>
            <a:off x="1744897" y="4979814"/>
            <a:ext cx="184657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dirty="0" err="1">
                <a:latin typeface="Calibri" panose="020F0502020204030204" pitchFamily="34" charset="0"/>
                <a:cs typeface="Calibri" panose="020F0502020204030204" pitchFamily="34" charset="0"/>
              </a:rPr>
              <a:t>Copi</a:t>
            </a:r>
            <a:r>
              <a:rPr lang="en-US" sz="2500" dirty="0">
                <a:latin typeface="Calibri" panose="020F0502020204030204" pitchFamily="34" charset="0"/>
                <a:cs typeface="Calibri" panose="020F0502020204030204" pitchFamily="34" charset="0"/>
              </a:rPr>
              <a:t> PDF </a:t>
            </a:r>
          </a:p>
          <a:p>
            <a:r>
              <a:rPr lang="en-US" sz="2500" dirty="0" err="1">
                <a:latin typeface="Calibri" panose="020F0502020204030204" pitchFamily="34" charset="0"/>
                <a:cs typeface="Calibri" panose="020F0502020204030204" pitchFamily="34" charset="0"/>
              </a:rPr>
              <a:t>ar</a:t>
            </a:r>
            <a:r>
              <a:rPr lang="en-US" sz="2500" dirty="0">
                <a:latin typeface="Calibri" panose="020F0502020204030204" pitchFamily="34" charset="0"/>
                <a:cs typeface="Calibri" panose="020F0502020204030204" pitchFamily="34" charset="0"/>
              </a:rPr>
              <a:t> Moodle </a:t>
            </a:r>
          </a:p>
        </p:txBody>
      </p:sp>
    </p:spTree>
    <p:extLst>
      <p:ext uri="{BB962C8B-B14F-4D97-AF65-F5344CB8AC3E}">
        <p14:creationId xmlns:p14="http://schemas.microsoft.com/office/powerpoint/2010/main" val="332390533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Canolfan Peniarth on Twitter: &quot;Ry' ni yn @llangrannog1932 bore 'ma yn  lansio Taclo'r Tasgau gyda Ysgol Bro Morgannwg! ⚽️🏉👊🏻… &quot;">
            <a:extLst>
              <a:ext uri="{FF2B5EF4-FFF2-40B4-BE49-F238E27FC236}">
                <a16:creationId xmlns:a16="http://schemas.microsoft.com/office/drawing/2014/main" id="{21309900-897F-2540-9E47-7B7AF7B2BC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4574" y="1338382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6169FD3-9B68-1A4C-B248-3DF059A5D94C}"/>
              </a:ext>
            </a:extLst>
          </p:cNvPr>
          <p:cNvSpPr txBox="1"/>
          <p:nvPr/>
        </p:nvSpPr>
        <p:spPr>
          <a:xfrm>
            <a:off x="6554102" y="4993665"/>
            <a:ext cx="48529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Tebyg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“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Ditectif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Geiriau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”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ond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ar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gyfer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CA3. 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CDBE829-FD53-DF4E-ABBD-A05C551531F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6ECB7D4-B171-6045-A2C7-5FF3507E0206}"/>
              </a:ext>
            </a:extLst>
          </p:cNvPr>
          <p:cNvSpPr txBox="1"/>
          <p:nvPr/>
        </p:nvSpPr>
        <p:spPr>
          <a:xfrm>
            <a:off x="1083495" y="200884"/>
            <a:ext cx="106602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err="1">
                <a:solidFill>
                  <a:schemeClr val="accent2"/>
                </a:solidFill>
                <a:latin typeface="+mj-lt"/>
              </a:rPr>
              <a:t>Datblygu</a:t>
            </a:r>
            <a:r>
              <a:rPr lang="en-US" sz="4000" b="1" dirty="0">
                <a:solidFill>
                  <a:schemeClr val="accent2"/>
                </a:solidFill>
                <a:latin typeface="+mj-lt"/>
              </a:rPr>
              <a:t> </a:t>
            </a:r>
            <a:r>
              <a:rPr lang="en-US" sz="4000" b="1" dirty="0" err="1">
                <a:solidFill>
                  <a:schemeClr val="accent2"/>
                </a:solidFill>
                <a:latin typeface="+mj-lt"/>
              </a:rPr>
              <a:t>sgiliau</a:t>
            </a:r>
            <a:r>
              <a:rPr lang="en-US" sz="4000" b="1" dirty="0">
                <a:solidFill>
                  <a:schemeClr val="accent2"/>
                </a:solidFill>
                <a:latin typeface="+mj-lt"/>
              </a:rPr>
              <a:t> </a:t>
            </a:r>
            <a:r>
              <a:rPr lang="en-US" sz="4000" b="1" dirty="0" err="1">
                <a:solidFill>
                  <a:schemeClr val="accent2"/>
                </a:solidFill>
                <a:latin typeface="+mj-lt"/>
              </a:rPr>
              <a:t>darllen</a:t>
            </a:r>
            <a:r>
              <a:rPr lang="en-US" sz="4000" b="1" dirty="0">
                <a:solidFill>
                  <a:schemeClr val="accent2"/>
                </a:solidFill>
                <a:latin typeface="+mj-lt"/>
              </a:rPr>
              <a:t> ac </a:t>
            </a:r>
            <a:r>
              <a:rPr lang="en-US" sz="4000" b="1" dirty="0" err="1">
                <a:solidFill>
                  <a:schemeClr val="accent2"/>
                </a:solidFill>
                <a:latin typeface="+mj-lt"/>
              </a:rPr>
              <a:t>iaith</a:t>
            </a:r>
            <a:r>
              <a:rPr lang="en-US" sz="4000" b="1" dirty="0">
                <a:solidFill>
                  <a:schemeClr val="accent2"/>
                </a:solidFill>
                <a:latin typeface="+mj-lt"/>
              </a:rPr>
              <a:t> y </a:t>
            </a:r>
            <a:r>
              <a:rPr lang="en-US" sz="4000" b="1" dirty="0" err="1">
                <a:solidFill>
                  <a:schemeClr val="accent2"/>
                </a:solidFill>
                <a:latin typeface="+mj-lt"/>
              </a:rPr>
              <a:t>disgyblion</a:t>
            </a:r>
            <a:r>
              <a:rPr lang="en-US" sz="4000" b="1" dirty="0">
                <a:solidFill>
                  <a:schemeClr val="accent2"/>
                </a:solidFill>
                <a:latin typeface="+mj-lt"/>
              </a:rPr>
              <a:t>…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D169EA2-904A-E54D-90C8-07E70226082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99" r="3299"/>
          <a:stretch/>
        </p:blipFill>
        <p:spPr>
          <a:xfrm>
            <a:off x="1017172" y="1346728"/>
            <a:ext cx="5396458" cy="254469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1AEB9BB-2154-7C4D-8403-E814A12A5EBA}"/>
              </a:ext>
            </a:extLst>
          </p:cNvPr>
          <p:cNvSpPr txBox="1"/>
          <p:nvPr/>
        </p:nvSpPr>
        <p:spPr>
          <a:xfrm>
            <a:off x="1823995" y="3891422"/>
            <a:ext cx="339346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Llyfrau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sydd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addas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ar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gyfer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disgyblion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CA2 –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mae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cwestiynau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“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darllen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deall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’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yma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ynghyd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â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chwestiynau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am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ramadeg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512637527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0B082E"/>
      </a:dk2>
      <a:lt2>
        <a:srgbClr val="F3F3F2"/>
      </a:lt2>
      <a:accent1>
        <a:srgbClr val="62B4C6"/>
      </a:accent1>
      <a:accent2>
        <a:srgbClr val="1B376E"/>
      </a:accent2>
      <a:accent3>
        <a:srgbClr val="9EBE55"/>
      </a:accent3>
      <a:accent4>
        <a:srgbClr val="C65E5E"/>
      </a:accent4>
      <a:accent5>
        <a:srgbClr val="D3BA55"/>
      </a:accent5>
      <a:accent6>
        <a:srgbClr val="96648A"/>
      </a:accent6>
      <a:hlink>
        <a:srgbClr val="62B4C6"/>
      </a:hlink>
      <a:folHlink>
        <a:srgbClr val="96648A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D71F8F05-6246-47AF-9E68-E57F6C93F79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{74AC2959-7A62-354B-B6A9-11FBF455158C}tf10001071</Template>
  <TotalTime>362</TotalTime>
  <Words>1050</Words>
  <Application>Microsoft Office PowerPoint</Application>
  <PresentationFormat>Sgrin Lydan</PresentationFormat>
  <Paragraphs>244</Paragraphs>
  <Slides>29</Slides>
  <Notes>10</Notes>
  <HiddenSlides>0</HiddenSlides>
  <MMClips>0</MMClips>
  <ScaleCrop>false</ScaleCrop>
  <HeadingPairs>
    <vt:vector size="6" baseType="variant">
      <vt:variant>
        <vt:lpstr>Ffontiau a Ddefnyddiwyd</vt:lpstr>
      </vt:variant>
      <vt:variant>
        <vt:i4>7</vt:i4>
      </vt:variant>
      <vt:variant>
        <vt:lpstr>Thema</vt:lpstr>
      </vt:variant>
      <vt:variant>
        <vt:i4>1</vt:i4>
      </vt:variant>
      <vt:variant>
        <vt:lpstr>Teitlau Sleidiau</vt:lpstr>
      </vt:variant>
      <vt:variant>
        <vt:i4>29</vt:i4>
      </vt:variant>
    </vt:vector>
  </HeadingPairs>
  <TitlesOfParts>
    <vt:vector size="37" baseType="lpstr">
      <vt:lpstr>Arial</vt:lpstr>
      <vt:lpstr>Calibri</vt:lpstr>
      <vt:lpstr>Comic Sans MS</vt:lpstr>
      <vt:lpstr>Garamond</vt:lpstr>
      <vt:lpstr>Gill Sans MT</vt:lpstr>
      <vt:lpstr>Impact</vt:lpstr>
      <vt:lpstr>Modern Love</vt:lpstr>
      <vt:lpstr>Badge</vt:lpstr>
      <vt:lpstr>Cyflwyniad PowerPoint</vt:lpstr>
      <vt:lpstr>Cyflwyniad PowerPoint</vt:lpstr>
      <vt:lpstr>Cyflwyniad PowerPoint</vt:lpstr>
      <vt:lpstr>Cyflwyniad PowerPoint</vt:lpstr>
      <vt:lpstr>Gorchmynion Syml  Simple Commands</vt:lpstr>
      <vt:lpstr>Rhaid/must</vt:lpstr>
      <vt:lpstr>Cyflwyniad PowerPoint</vt:lpstr>
      <vt:lpstr>Cyflwyniad PowerPoint</vt:lpstr>
      <vt:lpstr>Cyflwyniad PowerPoint</vt:lpstr>
      <vt:lpstr>Cyflwyniad PowerPoint</vt:lpstr>
      <vt:lpstr>Gorchmynion</vt:lpstr>
      <vt:lpstr>bôn berf/root of the verb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PAID!</vt:lpstr>
      <vt:lpstr>PAID/ PEIDIWCH</vt:lpstr>
      <vt:lpstr>Tasg</vt:lpstr>
      <vt:lpstr>Rhaid</vt:lpstr>
      <vt:lpstr>Cyflwyniad PowerPoint</vt:lpstr>
      <vt:lpstr>Cyflwyniad PowerPoint</vt:lpstr>
      <vt:lpstr>Cyflwyniad PowerPoint</vt:lpstr>
      <vt:lpstr>Cyflwyniad PowerPoint</vt:lpstr>
      <vt:lpstr>Cyflwyniad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TAR 20/21</dc:title>
  <dc:creator>Eleri Powell</dc:creator>
  <cp:lastModifiedBy>Aled P Williams</cp:lastModifiedBy>
  <cp:revision>28</cp:revision>
  <cp:lastPrinted>2020-10-08T07:31:00Z</cp:lastPrinted>
  <dcterms:created xsi:type="dcterms:W3CDTF">2020-10-07T17:47:04Z</dcterms:created>
  <dcterms:modified xsi:type="dcterms:W3CDTF">2023-10-11T12:02:22Z</dcterms:modified>
</cp:coreProperties>
</file>