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  <p:sldId id="267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3" autoAdjust="0"/>
    <p:restoredTop sz="94660"/>
  </p:normalViewPr>
  <p:slideViewPr>
    <p:cSldViewPr snapToGrid="0">
      <p:cViewPr varScale="1">
        <p:scale>
          <a:sx n="91" d="100"/>
          <a:sy n="91" d="100"/>
        </p:scale>
        <p:origin x="208" y="5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4C5FDA-C492-4CB1-9CE0-82AB72FE1846}" type="doc">
      <dgm:prSet loTypeId="urn:microsoft.com/office/officeart/2005/8/layout/vProcess5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98D7B18-4C25-4CA0-92B8-E9959B84F411}">
      <dgm:prSet/>
      <dgm:spPr/>
      <dgm:t>
        <a:bodyPr/>
        <a:lstStyle/>
        <a:p>
          <a:r>
            <a:rPr lang="en-GB"/>
            <a:t>F</a:t>
          </a:r>
          <a:r>
            <a:rPr lang="en-US"/>
            <a:t>rantiska jiresova</a:t>
          </a:r>
        </a:p>
      </dgm:t>
    </dgm:pt>
    <dgm:pt modelId="{7B750DF4-D056-4344-8B86-AA852D194ED5}" type="parTrans" cxnId="{E8614F28-3FC6-419C-BC24-B768C3EC5CA3}">
      <dgm:prSet/>
      <dgm:spPr/>
      <dgm:t>
        <a:bodyPr/>
        <a:lstStyle/>
        <a:p>
          <a:endParaRPr lang="en-US"/>
        </a:p>
      </dgm:t>
    </dgm:pt>
    <dgm:pt modelId="{26A5ADAA-D80B-4A34-9426-8E748F32572C}" type="sibTrans" cxnId="{E8614F28-3FC6-419C-BC24-B768C3EC5CA3}">
      <dgm:prSet/>
      <dgm:spPr/>
      <dgm:t>
        <a:bodyPr/>
        <a:lstStyle/>
        <a:p>
          <a:endParaRPr lang="en-US"/>
        </a:p>
      </dgm:t>
    </dgm:pt>
    <dgm:pt modelId="{68B32CA0-4349-4A30-88DC-E811291E4F9E}">
      <dgm:prSet/>
      <dgm:spPr/>
      <dgm:t>
        <a:bodyPr/>
        <a:lstStyle/>
        <a:p>
          <a:r>
            <a:rPr lang="en-US" b="1" i="0"/>
            <a:t>2022 2917 01</a:t>
          </a:r>
          <a:endParaRPr lang="en-US"/>
        </a:p>
      </dgm:t>
    </dgm:pt>
    <dgm:pt modelId="{93E9B6CE-66D4-4651-8D6A-0A1C012CB55F}" type="parTrans" cxnId="{489E28D7-4360-40CD-90B5-09257A2868ED}">
      <dgm:prSet/>
      <dgm:spPr/>
      <dgm:t>
        <a:bodyPr/>
        <a:lstStyle/>
        <a:p>
          <a:endParaRPr lang="en-US"/>
        </a:p>
      </dgm:t>
    </dgm:pt>
    <dgm:pt modelId="{A3C61D59-657D-4CBB-B582-FE9E9A68C46F}" type="sibTrans" cxnId="{489E28D7-4360-40CD-90B5-09257A2868ED}">
      <dgm:prSet/>
      <dgm:spPr/>
      <dgm:t>
        <a:bodyPr/>
        <a:lstStyle/>
        <a:p>
          <a:endParaRPr lang="en-US"/>
        </a:p>
      </dgm:t>
    </dgm:pt>
    <dgm:pt modelId="{C5C63EBD-D1B6-4703-ABE3-E632F0EE9594}">
      <dgm:prSet/>
      <dgm:spPr/>
      <dgm:t>
        <a:bodyPr/>
        <a:lstStyle/>
        <a:p>
          <a:r>
            <a:rPr lang="en-GB"/>
            <a:t>Deb Lloyd </a:t>
          </a:r>
          <a:endParaRPr lang="en-US"/>
        </a:p>
      </dgm:t>
    </dgm:pt>
    <dgm:pt modelId="{76E821C3-8EEF-4443-9722-7BD899BCEDC2}" type="parTrans" cxnId="{51D8C9E2-96F8-4FBB-AFC2-DA8F513A403A}">
      <dgm:prSet/>
      <dgm:spPr/>
      <dgm:t>
        <a:bodyPr/>
        <a:lstStyle/>
        <a:p>
          <a:endParaRPr lang="en-US"/>
        </a:p>
      </dgm:t>
    </dgm:pt>
    <dgm:pt modelId="{F6882A7A-6765-4013-A154-EE70DEF91DF4}" type="sibTrans" cxnId="{51D8C9E2-96F8-4FBB-AFC2-DA8F513A403A}">
      <dgm:prSet/>
      <dgm:spPr/>
      <dgm:t>
        <a:bodyPr/>
        <a:lstStyle/>
        <a:p>
          <a:endParaRPr lang="en-US"/>
        </a:p>
      </dgm:t>
    </dgm:pt>
    <dgm:pt modelId="{74E1EFB3-CEE6-449E-B76C-64F6F00F0923}">
      <dgm:prSet/>
      <dgm:spPr/>
      <dgm:t>
        <a:bodyPr/>
        <a:lstStyle/>
        <a:p>
          <a:r>
            <a:rPr lang="en-GB"/>
            <a:t>BMIH4003 </a:t>
          </a:r>
          <a:endParaRPr lang="en-US"/>
        </a:p>
      </dgm:t>
    </dgm:pt>
    <dgm:pt modelId="{56C09A6E-E8CA-4ECC-895D-0F39EFA750EF}" type="parTrans" cxnId="{5E521F1F-03B7-41D1-A61D-39132066E210}">
      <dgm:prSet/>
      <dgm:spPr/>
      <dgm:t>
        <a:bodyPr/>
        <a:lstStyle/>
        <a:p>
          <a:endParaRPr lang="en-US"/>
        </a:p>
      </dgm:t>
    </dgm:pt>
    <dgm:pt modelId="{623327EE-6794-43EA-A5BC-45DDD712A367}" type="sibTrans" cxnId="{5E521F1F-03B7-41D1-A61D-39132066E210}">
      <dgm:prSet/>
      <dgm:spPr/>
      <dgm:t>
        <a:bodyPr/>
        <a:lstStyle/>
        <a:p>
          <a:endParaRPr lang="en-US"/>
        </a:p>
      </dgm:t>
    </dgm:pt>
    <dgm:pt modelId="{E8046548-00EE-5349-85D7-97B08F87AF12}" type="pres">
      <dgm:prSet presAssocID="{814C5FDA-C492-4CB1-9CE0-82AB72FE1846}" presName="outerComposite" presStyleCnt="0">
        <dgm:presLayoutVars>
          <dgm:chMax val="5"/>
          <dgm:dir/>
          <dgm:resizeHandles val="exact"/>
        </dgm:presLayoutVars>
      </dgm:prSet>
      <dgm:spPr/>
    </dgm:pt>
    <dgm:pt modelId="{ED98AC4A-57F6-4749-8DCF-012F8AFF85CE}" type="pres">
      <dgm:prSet presAssocID="{814C5FDA-C492-4CB1-9CE0-82AB72FE1846}" presName="dummyMaxCanvas" presStyleCnt="0">
        <dgm:presLayoutVars/>
      </dgm:prSet>
      <dgm:spPr/>
    </dgm:pt>
    <dgm:pt modelId="{A43E4584-2767-1541-BC18-4790E0F8FA4F}" type="pres">
      <dgm:prSet presAssocID="{814C5FDA-C492-4CB1-9CE0-82AB72FE1846}" presName="FourNodes_1" presStyleLbl="node1" presStyleIdx="0" presStyleCnt="4">
        <dgm:presLayoutVars>
          <dgm:bulletEnabled val="1"/>
        </dgm:presLayoutVars>
      </dgm:prSet>
      <dgm:spPr/>
    </dgm:pt>
    <dgm:pt modelId="{65248B94-3B9F-2146-8C71-ADDC2FD03756}" type="pres">
      <dgm:prSet presAssocID="{814C5FDA-C492-4CB1-9CE0-82AB72FE1846}" presName="FourNodes_2" presStyleLbl="node1" presStyleIdx="1" presStyleCnt="4">
        <dgm:presLayoutVars>
          <dgm:bulletEnabled val="1"/>
        </dgm:presLayoutVars>
      </dgm:prSet>
      <dgm:spPr/>
    </dgm:pt>
    <dgm:pt modelId="{33C5D2DD-E532-A641-8145-3164EDAE6BE2}" type="pres">
      <dgm:prSet presAssocID="{814C5FDA-C492-4CB1-9CE0-82AB72FE1846}" presName="FourNodes_3" presStyleLbl="node1" presStyleIdx="2" presStyleCnt="4">
        <dgm:presLayoutVars>
          <dgm:bulletEnabled val="1"/>
        </dgm:presLayoutVars>
      </dgm:prSet>
      <dgm:spPr/>
    </dgm:pt>
    <dgm:pt modelId="{C03941F2-4B6F-AF45-A1B1-EAF3A216024C}" type="pres">
      <dgm:prSet presAssocID="{814C5FDA-C492-4CB1-9CE0-82AB72FE1846}" presName="FourNodes_4" presStyleLbl="node1" presStyleIdx="3" presStyleCnt="4">
        <dgm:presLayoutVars>
          <dgm:bulletEnabled val="1"/>
        </dgm:presLayoutVars>
      </dgm:prSet>
      <dgm:spPr/>
    </dgm:pt>
    <dgm:pt modelId="{41F38F86-D57E-CC44-AE4D-2E93A1E23B45}" type="pres">
      <dgm:prSet presAssocID="{814C5FDA-C492-4CB1-9CE0-82AB72FE1846}" presName="FourConn_1-2" presStyleLbl="fgAccFollowNode1" presStyleIdx="0" presStyleCnt="3">
        <dgm:presLayoutVars>
          <dgm:bulletEnabled val="1"/>
        </dgm:presLayoutVars>
      </dgm:prSet>
      <dgm:spPr/>
    </dgm:pt>
    <dgm:pt modelId="{ED46C6F0-4CA5-CD49-B011-B8AC173581C3}" type="pres">
      <dgm:prSet presAssocID="{814C5FDA-C492-4CB1-9CE0-82AB72FE1846}" presName="FourConn_2-3" presStyleLbl="fgAccFollowNode1" presStyleIdx="1" presStyleCnt="3">
        <dgm:presLayoutVars>
          <dgm:bulletEnabled val="1"/>
        </dgm:presLayoutVars>
      </dgm:prSet>
      <dgm:spPr/>
    </dgm:pt>
    <dgm:pt modelId="{6588EA2D-ED0D-A641-82CF-16668D7950FA}" type="pres">
      <dgm:prSet presAssocID="{814C5FDA-C492-4CB1-9CE0-82AB72FE1846}" presName="FourConn_3-4" presStyleLbl="fgAccFollowNode1" presStyleIdx="2" presStyleCnt="3">
        <dgm:presLayoutVars>
          <dgm:bulletEnabled val="1"/>
        </dgm:presLayoutVars>
      </dgm:prSet>
      <dgm:spPr/>
    </dgm:pt>
    <dgm:pt modelId="{511ED971-D4E9-664B-9980-60D66AF5DA2A}" type="pres">
      <dgm:prSet presAssocID="{814C5FDA-C492-4CB1-9CE0-82AB72FE1846}" presName="FourNodes_1_text" presStyleLbl="node1" presStyleIdx="3" presStyleCnt="4">
        <dgm:presLayoutVars>
          <dgm:bulletEnabled val="1"/>
        </dgm:presLayoutVars>
      </dgm:prSet>
      <dgm:spPr/>
    </dgm:pt>
    <dgm:pt modelId="{367FA83C-86C5-CD4B-A7F9-9A31F3C0F6D7}" type="pres">
      <dgm:prSet presAssocID="{814C5FDA-C492-4CB1-9CE0-82AB72FE1846}" presName="FourNodes_2_text" presStyleLbl="node1" presStyleIdx="3" presStyleCnt="4">
        <dgm:presLayoutVars>
          <dgm:bulletEnabled val="1"/>
        </dgm:presLayoutVars>
      </dgm:prSet>
      <dgm:spPr/>
    </dgm:pt>
    <dgm:pt modelId="{27F887BD-B873-BD4B-B2BF-46519AF87E09}" type="pres">
      <dgm:prSet presAssocID="{814C5FDA-C492-4CB1-9CE0-82AB72FE1846}" presName="FourNodes_3_text" presStyleLbl="node1" presStyleIdx="3" presStyleCnt="4">
        <dgm:presLayoutVars>
          <dgm:bulletEnabled val="1"/>
        </dgm:presLayoutVars>
      </dgm:prSet>
      <dgm:spPr/>
    </dgm:pt>
    <dgm:pt modelId="{DAE9BC1B-EB5B-7241-AC12-83DE6CA4CFA3}" type="pres">
      <dgm:prSet presAssocID="{814C5FDA-C492-4CB1-9CE0-82AB72FE1846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D2720608-60C8-CD4C-97BF-0DE7458E4DC5}" type="presOf" srcId="{26A5ADAA-D80B-4A34-9426-8E748F32572C}" destId="{41F38F86-D57E-CC44-AE4D-2E93A1E23B45}" srcOrd="0" destOrd="0" presId="urn:microsoft.com/office/officeart/2005/8/layout/vProcess5"/>
    <dgm:cxn modelId="{5E521F1F-03B7-41D1-A61D-39132066E210}" srcId="{814C5FDA-C492-4CB1-9CE0-82AB72FE1846}" destId="{74E1EFB3-CEE6-449E-B76C-64F6F00F0923}" srcOrd="3" destOrd="0" parTransId="{56C09A6E-E8CA-4ECC-895D-0F39EFA750EF}" sibTransId="{623327EE-6794-43EA-A5BC-45DDD712A367}"/>
    <dgm:cxn modelId="{E8614F28-3FC6-419C-BC24-B768C3EC5CA3}" srcId="{814C5FDA-C492-4CB1-9CE0-82AB72FE1846}" destId="{C98D7B18-4C25-4CA0-92B8-E9959B84F411}" srcOrd="0" destOrd="0" parTransId="{7B750DF4-D056-4344-8B86-AA852D194ED5}" sibTransId="{26A5ADAA-D80B-4A34-9426-8E748F32572C}"/>
    <dgm:cxn modelId="{6F057E28-755B-474A-99C6-5D8A40717A18}" type="presOf" srcId="{68B32CA0-4349-4A30-88DC-E811291E4F9E}" destId="{65248B94-3B9F-2146-8C71-ADDC2FD03756}" srcOrd="0" destOrd="0" presId="urn:microsoft.com/office/officeart/2005/8/layout/vProcess5"/>
    <dgm:cxn modelId="{99EF242A-1E1D-1A48-B5BD-D50A78316B1A}" type="presOf" srcId="{74E1EFB3-CEE6-449E-B76C-64F6F00F0923}" destId="{C03941F2-4B6F-AF45-A1B1-EAF3A216024C}" srcOrd="0" destOrd="0" presId="urn:microsoft.com/office/officeart/2005/8/layout/vProcess5"/>
    <dgm:cxn modelId="{06BD1F32-5A7A-7141-A5A0-AC9B87F23931}" type="presOf" srcId="{814C5FDA-C492-4CB1-9CE0-82AB72FE1846}" destId="{E8046548-00EE-5349-85D7-97B08F87AF12}" srcOrd="0" destOrd="0" presId="urn:microsoft.com/office/officeart/2005/8/layout/vProcess5"/>
    <dgm:cxn modelId="{02788052-F0FD-D340-9C00-F19D95CF81E8}" type="presOf" srcId="{C5C63EBD-D1B6-4703-ABE3-E632F0EE9594}" destId="{33C5D2DD-E532-A641-8145-3164EDAE6BE2}" srcOrd="0" destOrd="0" presId="urn:microsoft.com/office/officeart/2005/8/layout/vProcess5"/>
    <dgm:cxn modelId="{466FF581-14CE-C844-A8A6-A1138F6DD41B}" type="presOf" srcId="{C98D7B18-4C25-4CA0-92B8-E9959B84F411}" destId="{511ED971-D4E9-664B-9980-60D66AF5DA2A}" srcOrd="1" destOrd="0" presId="urn:microsoft.com/office/officeart/2005/8/layout/vProcess5"/>
    <dgm:cxn modelId="{252C04AA-1775-884F-8805-B58D2217E335}" type="presOf" srcId="{A3C61D59-657D-4CBB-B582-FE9E9A68C46F}" destId="{ED46C6F0-4CA5-CD49-B011-B8AC173581C3}" srcOrd="0" destOrd="0" presId="urn:microsoft.com/office/officeart/2005/8/layout/vProcess5"/>
    <dgm:cxn modelId="{F51906C3-A589-3E41-9F02-28E69810ECEE}" type="presOf" srcId="{74E1EFB3-CEE6-449E-B76C-64F6F00F0923}" destId="{DAE9BC1B-EB5B-7241-AC12-83DE6CA4CFA3}" srcOrd="1" destOrd="0" presId="urn:microsoft.com/office/officeart/2005/8/layout/vProcess5"/>
    <dgm:cxn modelId="{D61181C9-2380-6D4B-BB51-4C04ACDB1B51}" type="presOf" srcId="{C98D7B18-4C25-4CA0-92B8-E9959B84F411}" destId="{A43E4584-2767-1541-BC18-4790E0F8FA4F}" srcOrd="0" destOrd="0" presId="urn:microsoft.com/office/officeart/2005/8/layout/vProcess5"/>
    <dgm:cxn modelId="{E0AD42D3-63B8-254E-A8A1-CF7CC8CA25A0}" type="presOf" srcId="{68B32CA0-4349-4A30-88DC-E811291E4F9E}" destId="{367FA83C-86C5-CD4B-A7F9-9A31F3C0F6D7}" srcOrd="1" destOrd="0" presId="urn:microsoft.com/office/officeart/2005/8/layout/vProcess5"/>
    <dgm:cxn modelId="{86DCE1D3-46B5-414B-B63A-0D8C2FE30563}" type="presOf" srcId="{F6882A7A-6765-4013-A154-EE70DEF91DF4}" destId="{6588EA2D-ED0D-A641-82CF-16668D7950FA}" srcOrd="0" destOrd="0" presId="urn:microsoft.com/office/officeart/2005/8/layout/vProcess5"/>
    <dgm:cxn modelId="{489E28D7-4360-40CD-90B5-09257A2868ED}" srcId="{814C5FDA-C492-4CB1-9CE0-82AB72FE1846}" destId="{68B32CA0-4349-4A30-88DC-E811291E4F9E}" srcOrd="1" destOrd="0" parTransId="{93E9B6CE-66D4-4651-8D6A-0A1C012CB55F}" sibTransId="{A3C61D59-657D-4CBB-B582-FE9E9A68C46F}"/>
    <dgm:cxn modelId="{51D8C9E2-96F8-4FBB-AFC2-DA8F513A403A}" srcId="{814C5FDA-C492-4CB1-9CE0-82AB72FE1846}" destId="{C5C63EBD-D1B6-4703-ABE3-E632F0EE9594}" srcOrd="2" destOrd="0" parTransId="{76E821C3-8EEF-4443-9722-7BD899BCEDC2}" sibTransId="{F6882A7A-6765-4013-A154-EE70DEF91DF4}"/>
    <dgm:cxn modelId="{0FAE29F7-6D77-EC43-B423-8E56076E9BC0}" type="presOf" srcId="{C5C63EBD-D1B6-4703-ABE3-E632F0EE9594}" destId="{27F887BD-B873-BD4B-B2BF-46519AF87E09}" srcOrd="1" destOrd="0" presId="urn:microsoft.com/office/officeart/2005/8/layout/vProcess5"/>
    <dgm:cxn modelId="{4193CE9F-37D5-5F48-A386-8094E7995462}" type="presParOf" srcId="{E8046548-00EE-5349-85D7-97B08F87AF12}" destId="{ED98AC4A-57F6-4749-8DCF-012F8AFF85CE}" srcOrd="0" destOrd="0" presId="urn:microsoft.com/office/officeart/2005/8/layout/vProcess5"/>
    <dgm:cxn modelId="{D6245817-0990-1B4A-84A3-418E273FDB50}" type="presParOf" srcId="{E8046548-00EE-5349-85D7-97B08F87AF12}" destId="{A43E4584-2767-1541-BC18-4790E0F8FA4F}" srcOrd="1" destOrd="0" presId="urn:microsoft.com/office/officeart/2005/8/layout/vProcess5"/>
    <dgm:cxn modelId="{1B8D150F-5B7D-834A-A221-44F66E3C9D33}" type="presParOf" srcId="{E8046548-00EE-5349-85D7-97B08F87AF12}" destId="{65248B94-3B9F-2146-8C71-ADDC2FD03756}" srcOrd="2" destOrd="0" presId="urn:microsoft.com/office/officeart/2005/8/layout/vProcess5"/>
    <dgm:cxn modelId="{678D1203-8CCD-AE4F-B783-F72DF41558CA}" type="presParOf" srcId="{E8046548-00EE-5349-85D7-97B08F87AF12}" destId="{33C5D2DD-E532-A641-8145-3164EDAE6BE2}" srcOrd="3" destOrd="0" presId="urn:microsoft.com/office/officeart/2005/8/layout/vProcess5"/>
    <dgm:cxn modelId="{7C3F35BA-B9ED-884F-A4F5-1C160BA981D2}" type="presParOf" srcId="{E8046548-00EE-5349-85D7-97B08F87AF12}" destId="{C03941F2-4B6F-AF45-A1B1-EAF3A216024C}" srcOrd="4" destOrd="0" presId="urn:microsoft.com/office/officeart/2005/8/layout/vProcess5"/>
    <dgm:cxn modelId="{99FB3769-A3BA-1845-AA5E-8DD793A4437F}" type="presParOf" srcId="{E8046548-00EE-5349-85D7-97B08F87AF12}" destId="{41F38F86-D57E-CC44-AE4D-2E93A1E23B45}" srcOrd="5" destOrd="0" presId="urn:microsoft.com/office/officeart/2005/8/layout/vProcess5"/>
    <dgm:cxn modelId="{14C73372-314C-0646-8FB9-4704C4FA3451}" type="presParOf" srcId="{E8046548-00EE-5349-85D7-97B08F87AF12}" destId="{ED46C6F0-4CA5-CD49-B011-B8AC173581C3}" srcOrd="6" destOrd="0" presId="urn:microsoft.com/office/officeart/2005/8/layout/vProcess5"/>
    <dgm:cxn modelId="{9EFC28DD-FC5D-4A4C-AC34-E5541A602C30}" type="presParOf" srcId="{E8046548-00EE-5349-85D7-97B08F87AF12}" destId="{6588EA2D-ED0D-A641-82CF-16668D7950FA}" srcOrd="7" destOrd="0" presId="urn:microsoft.com/office/officeart/2005/8/layout/vProcess5"/>
    <dgm:cxn modelId="{B6777733-9BAC-994F-B6FB-91315CCE1D57}" type="presParOf" srcId="{E8046548-00EE-5349-85D7-97B08F87AF12}" destId="{511ED971-D4E9-664B-9980-60D66AF5DA2A}" srcOrd="8" destOrd="0" presId="urn:microsoft.com/office/officeart/2005/8/layout/vProcess5"/>
    <dgm:cxn modelId="{C4195DE6-B5B0-7E44-B30D-F7BACB54F874}" type="presParOf" srcId="{E8046548-00EE-5349-85D7-97B08F87AF12}" destId="{367FA83C-86C5-CD4B-A7F9-9A31F3C0F6D7}" srcOrd="9" destOrd="0" presId="urn:microsoft.com/office/officeart/2005/8/layout/vProcess5"/>
    <dgm:cxn modelId="{881EE7C1-075F-DE47-8241-56329404B458}" type="presParOf" srcId="{E8046548-00EE-5349-85D7-97B08F87AF12}" destId="{27F887BD-B873-BD4B-B2BF-46519AF87E09}" srcOrd="10" destOrd="0" presId="urn:microsoft.com/office/officeart/2005/8/layout/vProcess5"/>
    <dgm:cxn modelId="{868A143E-32EE-4642-B36E-3627EAD6E49B}" type="presParOf" srcId="{E8046548-00EE-5349-85D7-97B08F87AF12}" destId="{DAE9BC1B-EB5B-7241-AC12-83DE6CA4CFA3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3E4584-2767-1541-BC18-4790E0F8FA4F}">
      <dsp:nvSpPr>
        <dsp:cNvPr id="0" name=""/>
        <dsp:cNvSpPr/>
      </dsp:nvSpPr>
      <dsp:spPr>
        <a:xfrm>
          <a:off x="0" y="0"/>
          <a:ext cx="8046720" cy="81963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F</a:t>
          </a:r>
          <a:r>
            <a:rPr lang="en-US" sz="3500" kern="1200"/>
            <a:t>rantiska jiresova</a:t>
          </a:r>
        </a:p>
      </dsp:txBody>
      <dsp:txXfrm>
        <a:off x="24006" y="24006"/>
        <a:ext cx="7093011" cy="771622"/>
      </dsp:txXfrm>
    </dsp:sp>
    <dsp:sp modelId="{65248B94-3B9F-2146-8C71-ADDC2FD03756}">
      <dsp:nvSpPr>
        <dsp:cNvPr id="0" name=""/>
        <dsp:cNvSpPr/>
      </dsp:nvSpPr>
      <dsp:spPr>
        <a:xfrm>
          <a:off x="673912" y="968659"/>
          <a:ext cx="8046720" cy="81963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482067"/>
                <a:satOff val="-3308"/>
                <a:lumOff val="1699"/>
                <a:alphaOff val="0"/>
                <a:satMod val="100000"/>
                <a:lumMod val="100000"/>
              </a:schemeClr>
            </a:gs>
            <a:gs pos="50000">
              <a:schemeClr val="accent2">
                <a:hueOff val="-482067"/>
                <a:satOff val="-3308"/>
                <a:lumOff val="1699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2">
                <a:hueOff val="-482067"/>
                <a:satOff val="-3308"/>
                <a:lumOff val="1699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b="1" i="0" kern="1200"/>
            <a:t>2022 2917 01</a:t>
          </a:r>
          <a:endParaRPr lang="en-US" sz="3500" kern="1200"/>
        </a:p>
      </dsp:txBody>
      <dsp:txXfrm>
        <a:off x="697918" y="992665"/>
        <a:ext cx="6792032" cy="771622"/>
      </dsp:txXfrm>
    </dsp:sp>
    <dsp:sp modelId="{33C5D2DD-E532-A641-8145-3164EDAE6BE2}">
      <dsp:nvSpPr>
        <dsp:cNvPr id="0" name=""/>
        <dsp:cNvSpPr/>
      </dsp:nvSpPr>
      <dsp:spPr>
        <a:xfrm>
          <a:off x="1337767" y="1937318"/>
          <a:ext cx="8046720" cy="81963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964133"/>
                <a:satOff val="-6616"/>
                <a:lumOff val="3399"/>
                <a:alphaOff val="0"/>
                <a:satMod val="100000"/>
                <a:lumMod val="100000"/>
              </a:schemeClr>
            </a:gs>
            <a:gs pos="50000">
              <a:schemeClr val="accent2">
                <a:hueOff val="-964133"/>
                <a:satOff val="-6616"/>
                <a:lumOff val="3399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2">
                <a:hueOff val="-964133"/>
                <a:satOff val="-6616"/>
                <a:lumOff val="3399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Deb Lloyd </a:t>
          </a:r>
          <a:endParaRPr lang="en-US" sz="3500" kern="1200"/>
        </a:p>
      </dsp:txBody>
      <dsp:txXfrm>
        <a:off x="1361773" y="1961324"/>
        <a:ext cx="6802091" cy="771622"/>
      </dsp:txXfrm>
    </dsp:sp>
    <dsp:sp modelId="{C03941F2-4B6F-AF45-A1B1-EAF3A216024C}">
      <dsp:nvSpPr>
        <dsp:cNvPr id="0" name=""/>
        <dsp:cNvSpPr/>
      </dsp:nvSpPr>
      <dsp:spPr>
        <a:xfrm>
          <a:off x="2011680" y="2905977"/>
          <a:ext cx="8046720" cy="81963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1446200"/>
                <a:satOff val="-9924"/>
                <a:lumOff val="5098"/>
                <a:alphaOff val="0"/>
                <a:satMod val="100000"/>
                <a:lumMod val="100000"/>
              </a:schemeClr>
            </a:gs>
            <a:gs pos="50000">
              <a:schemeClr val="accent2">
                <a:hueOff val="-1446200"/>
                <a:satOff val="-9924"/>
                <a:lumOff val="5098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2">
                <a:hueOff val="-1446200"/>
                <a:satOff val="-9924"/>
                <a:lumOff val="5098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BMIH4003 </a:t>
          </a:r>
          <a:endParaRPr lang="en-US" sz="3500" kern="1200"/>
        </a:p>
      </dsp:txBody>
      <dsp:txXfrm>
        <a:off x="2035686" y="2929983"/>
        <a:ext cx="6792032" cy="771622"/>
      </dsp:txXfrm>
    </dsp:sp>
    <dsp:sp modelId="{41F38F86-D57E-CC44-AE4D-2E93A1E23B45}">
      <dsp:nvSpPr>
        <dsp:cNvPr id="0" name=""/>
        <dsp:cNvSpPr/>
      </dsp:nvSpPr>
      <dsp:spPr>
        <a:xfrm>
          <a:off x="7513957" y="627765"/>
          <a:ext cx="532762" cy="53276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7633828" y="627765"/>
        <a:ext cx="293020" cy="400903"/>
      </dsp:txXfrm>
    </dsp:sp>
    <dsp:sp modelId="{ED46C6F0-4CA5-CD49-B011-B8AC173581C3}">
      <dsp:nvSpPr>
        <dsp:cNvPr id="0" name=""/>
        <dsp:cNvSpPr/>
      </dsp:nvSpPr>
      <dsp:spPr>
        <a:xfrm>
          <a:off x="8187870" y="1596424"/>
          <a:ext cx="532762" cy="53276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878705"/>
            <a:satOff val="-3312"/>
            <a:lumOff val="361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878705"/>
              <a:satOff val="-3312"/>
              <a:lumOff val="36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307741" y="1596424"/>
        <a:ext cx="293020" cy="400903"/>
      </dsp:txXfrm>
    </dsp:sp>
    <dsp:sp modelId="{6588EA2D-ED0D-A641-82CF-16668D7950FA}">
      <dsp:nvSpPr>
        <dsp:cNvPr id="0" name=""/>
        <dsp:cNvSpPr/>
      </dsp:nvSpPr>
      <dsp:spPr>
        <a:xfrm>
          <a:off x="8851724" y="2565083"/>
          <a:ext cx="532762" cy="53276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757410"/>
            <a:satOff val="-6624"/>
            <a:lumOff val="722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1757410"/>
              <a:satOff val="-6624"/>
              <a:lumOff val="72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971595" y="2565083"/>
        <a:ext cx="293020" cy="4009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gradFill flip="none" rotWithShape="1">
          <a:gsLst>
            <a:gs pos="0">
              <a:srgbClr val="B1DDFF"/>
            </a:gs>
            <a:gs pos="100000">
              <a:srgbClr val="B1DDFF">
                <a:lumMod val="64000"/>
                <a:lumOff val="36000"/>
              </a:srgb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12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368300" ty="203200" sx="64000" sy="64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prstClr val="white"/>
                </a:solidFill>
              </a:rPr>
              <a:t>C</a:t>
            </a:r>
          </a:p>
        </p:txBody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tx2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bg2"/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1">
                  <a:lumMod val="20000"/>
                  <a:lumOff val="8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1">
                  <a:lumMod val="20000"/>
                  <a:lumOff val="8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1">
                  <a:lumMod val="20000"/>
                  <a:lumOff val="8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bg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96C7B143-98D9-4A56-9109-263D39F99061}" type="datetimeFigureOut">
              <a:rPr lang="en-US" smtClean="0"/>
              <a:t>10/23/23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5500" cy="228600"/>
          </a:xfrm>
        </p:spPr>
        <p:txBody>
          <a:bodyPr/>
          <a:lstStyle>
            <a:lvl1pPr algn="l">
              <a:defRPr>
                <a:solidFill>
                  <a:schemeClr val="bg2"/>
                </a:solidFill>
              </a:defRPr>
            </a:lvl1pPr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F517B12A-0DCC-45EA-A116-F56D875BA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54431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7B143-98D9-4A56-9109-263D39F99061}" type="datetimeFigureOut">
              <a:rPr lang="en-US" smtClean="0"/>
              <a:t>10/23/23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17B12A-0DCC-45EA-A116-F56D875BA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41211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gradFill flip="none" rotWithShape="1">
          <a:gsLst>
            <a:gs pos="0">
              <a:schemeClr val="bg2">
                <a:tint val="80000"/>
                <a:shade val="100000"/>
                <a:satMod val="300000"/>
              </a:schemeClr>
            </a:gs>
            <a:gs pos="100000">
              <a:srgbClr val="B1DDFF">
                <a:lumMod val="64000"/>
                <a:lumOff val="36000"/>
              </a:srgb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12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368300" ty="203200" sx="64000" sy="64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prstClr val="white"/>
                </a:solidFill>
              </a:rPr>
              <a:t>C</a:t>
            </a:r>
          </a:p>
        </p:txBody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tx2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bg2"/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1">
                  <a:lumMod val="20000"/>
                  <a:lumOff val="8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1">
                  <a:lumMod val="20000"/>
                  <a:lumOff val="8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1">
                  <a:lumMod val="20000"/>
                  <a:lumOff val="8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bg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600">
                <a:solidFill>
                  <a:schemeClr val="bg2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96C7B143-98D9-4A56-9109-263D39F99061}" type="datetimeFigureOut">
              <a:rPr lang="en-US" smtClean="0"/>
              <a:t>10/23/23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7024" cy="228600"/>
          </a:xfrm>
        </p:spPr>
        <p:txBody>
          <a:bodyPr/>
          <a:lstStyle>
            <a:lvl1pPr algn="l">
              <a:defRPr>
                <a:solidFill>
                  <a:schemeClr val="bg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2080"/>
            <a:ext cx="2112264" cy="2286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F517B12A-0DCC-45EA-A116-F56D875BA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7769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7B143-98D9-4A56-9109-263D39F99061}" type="datetimeFigureOut">
              <a:rPr lang="en-US" smtClean="0"/>
              <a:t>10/23/23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17B12A-0DCC-45EA-A116-F56D875BA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75648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7B143-98D9-4A56-9109-263D39F99061}" type="datetimeFigureOut">
              <a:rPr lang="en-US" smtClean="0"/>
              <a:t>10/23/23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17B12A-0DCC-45EA-A116-F56D875BA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1366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7B143-98D9-4A56-9109-263D39F99061}" type="datetimeFigureOut">
              <a:rPr lang="en-US" smtClean="0"/>
              <a:t>10/23/23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17B12A-0DCC-45EA-A116-F56D875BA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85925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7B143-98D9-4A56-9109-263D39F99061}" type="datetimeFigureOut">
              <a:rPr lang="en-US" smtClean="0"/>
              <a:t>10/23/23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17B12A-0DCC-45EA-A116-F56D875BA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365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7B143-98D9-4A56-9109-263D39F99061}" type="datetimeFigureOut">
              <a:rPr lang="en-US" smtClean="0"/>
              <a:t>10/23/23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517B12A-0DCC-45EA-A116-F56D875BA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8356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rgbClr val="969696"/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effectLst>
                  <a:outerShdw blurRad="12700" dist="381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96C7B143-98D9-4A56-9109-263D39F99061}" type="datetimeFigureOut">
              <a:rPr lang="en-US" smtClean="0"/>
              <a:t>10/23/23</a:t>
            </a:fld>
            <a:endParaRPr lang="en-US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 lang="en-US" sz="1000" kern="1200" dirty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12700" dist="381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517B12A-0DCC-45EA-A116-F56D875BA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0068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7B143-98D9-4A56-9109-263D39F99061}" type="datetimeFigureOut">
              <a:rPr lang="en-US" smtClean="0"/>
              <a:t>10/23/23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17B12A-0DCC-45EA-A116-F56D875BA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10580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7B143-98D9-4A56-9109-263D39F99061}" type="datetimeFigureOut">
              <a:rPr lang="en-US" smtClean="0"/>
              <a:t>10/23/23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17B12A-0DCC-45EA-A116-F56D875BA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3571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9464" y="6214535"/>
            <a:ext cx="274320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6C7B143-98D9-4A56-9109-263D39F99061}" type="datetimeFigureOut">
              <a:rPr lang="en-US" smtClean="0"/>
              <a:t>10/23/23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214535"/>
            <a:ext cx="521208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14667" y="6214535"/>
            <a:ext cx="146304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517B12A-0DCC-45EA-A116-F56D875BA8A0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</p:spTree>
    <p:extLst>
      <p:ext uri="{BB962C8B-B14F-4D97-AF65-F5344CB8AC3E}">
        <p14:creationId xmlns:p14="http://schemas.microsoft.com/office/powerpoint/2010/main" val="22522687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3CED962-997C-CB10-C7D0-10212E7CD5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65971779"/>
              </p:ext>
            </p:extLst>
          </p:nvPr>
        </p:nvGraphicFramePr>
        <p:xfrm>
          <a:off x="1066800" y="2310063"/>
          <a:ext cx="100584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437928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A0B9E-BFF8-4EAE-850B-BB28D0E68FC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US" sz="2400" dirty="0"/>
              <a:t>The role and importance of quality service, hospitality, and guest services within the hotel industry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17B0F5-CE17-45F4-B556-BF8B72CAA28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Hotel Indigo </a:t>
            </a:r>
          </a:p>
        </p:txBody>
      </p:sp>
    </p:spTree>
    <p:extLst>
      <p:ext uri="{BB962C8B-B14F-4D97-AF65-F5344CB8AC3E}">
        <p14:creationId xmlns:p14="http://schemas.microsoft.com/office/powerpoint/2010/main" val="15875986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EED61E-30C4-4706-825E-728E91BAB5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to Hotel Indigo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60BA47-3FEF-430A-97B7-E1169133AB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Small hotels in the Hotel Indigo chain are owned by IHG.</a:t>
            </a:r>
          </a:p>
          <a:p>
            <a:r>
              <a:rPr lang="en-US" dirty="0"/>
              <a:t>Every Hotel Indigo has a local style that makes it unique.</a:t>
            </a:r>
          </a:p>
          <a:p>
            <a:r>
              <a:rPr lang="en-US" dirty="0"/>
              <a:t>The brand is reliable like a worldwide network and welcoming like a modest inn.</a:t>
            </a:r>
          </a:p>
          <a:p>
            <a:r>
              <a:rPr lang="en-US" dirty="0"/>
              <a:t>Indigo hotels are conveniently located in towns and communities for business and leisure travelers.</a:t>
            </a:r>
          </a:p>
        </p:txBody>
      </p:sp>
      <p:pic>
        <p:nvPicPr>
          <p:cNvPr id="1026" name="Picture 2" descr="Hotel Indigo">
            <a:extLst>
              <a:ext uri="{FF2B5EF4-FFF2-40B4-BE49-F238E27FC236}">
                <a16:creationId xmlns:a16="http://schemas.microsoft.com/office/drawing/2014/main" id="{060762B4-B02F-46F9-986E-C108D07148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34004" y="1754387"/>
            <a:ext cx="1431541" cy="960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Boutique Hotels in Kurfurstendamm, Berlin | Hotel Indigo Berlin - Ku'damm">
            <a:extLst>
              <a:ext uri="{FF2B5EF4-FFF2-40B4-BE49-F238E27FC236}">
                <a16:creationId xmlns:a16="http://schemas.microsoft.com/office/drawing/2014/main" id="{091D7388-B63A-4622-8FED-B06D65D615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4062" y="3952875"/>
            <a:ext cx="8143875" cy="2486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08913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BDF11-DCC5-4893-9D59-08F5F849E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Main Consumers of Hotel Indigo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B45E4E-CD10-4E77-B3D6-A733425129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Hotel Indigo hosts business travelers, families on vacation, and city dwellers looking for a staycation.</a:t>
            </a:r>
          </a:p>
          <a:p>
            <a:r>
              <a:rPr lang="en-US" dirty="0"/>
              <a:t>The target audience likes unique experiences and regional tastes.</a:t>
            </a:r>
          </a:p>
          <a:p>
            <a:r>
              <a:rPr lang="en-US" dirty="0"/>
              <a:t>Businesspeople like the sites' ease and well-designed workstations.</a:t>
            </a:r>
          </a:p>
          <a:p>
            <a:r>
              <a:rPr lang="en-US" dirty="0"/>
              <a:t>Every Hotel Indigo offers something distinctive that draws guests.</a:t>
            </a:r>
          </a:p>
          <a:p>
            <a:r>
              <a:rPr lang="en-US" dirty="0"/>
              <a:t>The hotel's convenient location and high-quality dining attract locals.</a:t>
            </a:r>
          </a:p>
        </p:txBody>
      </p:sp>
    </p:spTree>
    <p:extLst>
      <p:ext uri="{BB962C8B-B14F-4D97-AF65-F5344CB8AC3E}">
        <p14:creationId xmlns:p14="http://schemas.microsoft.com/office/powerpoint/2010/main" val="23139895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B526B-669A-44FC-B882-251FB2BB81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Why Hotel Indigo Appeals to Its Consumers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D1568D-356A-4138-9ADE-9F834498C2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Design elements based on the neighborhood add authenticity and a sense of location.</a:t>
            </a:r>
          </a:p>
          <a:p>
            <a:r>
              <a:rPr lang="en-US" dirty="0"/>
              <a:t>Eco-conscious travelers are its target market.</a:t>
            </a:r>
          </a:p>
          <a:p>
            <a:r>
              <a:rPr lang="en-US" dirty="0"/>
              <a:t>To treat guests with respect and care, the Hotel Indigo caters to their needs.</a:t>
            </a:r>
          </a:p>
          <a:p>
            <a:r>
              <a:rPr lang="en-US" dirty="0"/>
              <a:t>Tourists flock to places near transit hubs, major firms, and prominent attractions.</a:t>
            </a:r>
          </a:p>
          <a:p>
            <a:r>
              <a:rPr lang="en-US" dirty="0"/>
              <a:t>The team provides excellent service so customers feel cared for.</a:t>
            </a:r>
          </a:p>
        </p:txBody>
      </p:sp>
      <p:pic>
        <p:nvPicPr>
          <p:cNvPr id="2050" name="Picture 2" descr="IHG opens first Hotel Indigo property in Australia – Business Traveller">
            <a:extLst>
              <a:ext uri="{FF2B5EF4-FFF2-40B4-BE49-F238E27FC236}">
                <a16:creationId xmlns:a16="http://schemas.microsoft.com/office/drawing/2014/main" id="{9E299208-AEA8-4BB3-926A-2042943655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7663" y="4615206"/>
            <a:ext cx="2847975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94698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F4122-FB4A-4A60-A753-841C96682C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Nature, Scope, and Role of Guest Services and Facilities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C956D9-8AA7-4768-B4A2-7B8858C4AB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Guest amenities include room service, a butler, check-in, and special requests.</a:t>
            </a:r>
          </a:p>
          <a:p>
            <a:r>
              <a:rPr lang="en-US" dirty="0"/>
              <a:t>Along with accommodation and bars, facilities include gyms and conference spaces.</a:t>
            </a:r>
          </a:p>
          <a:p>
            <a:r>
              <a:rPr lang="en-US" dirty="0"/>
              <a:t>Guest services answers inquiries and helps to improve everyone's vacation.</a:t>
            </a:r>
          </a:p>
          <a:p>
            <a:r>
              <a:rPr lang="en-US" dirty="0"/>
              <a:t>Good evaluations and repeat business depend on guest-friendly features.</a:t>
            </a:r>
          </a:p>
          <a:p>
            <a:r>
              <a:rPr lang="en-US" dirty="0"/>
              <a:t>Services and amenities ensure guests enjoy their stay.</a:t>
            </a:r>
          </a:p>
        </p:txBody>
      </p:sp>
    </p:spTree>
    <p:extLst>
      <p:ext uri="{BB962C8B-B14F-4D97-AF65-F5344CB8AC3E}">
        <p14:creationId xmlns:p14="http://schemas.microsoft.com/office/powerpoint/2010/main" val="30987548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78741-9D50-42D9-A3D2-D162EE7614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Application to Hotel Indigo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513D6C-2FD7-47E1-98D4-CD97C61F6F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Hotel Indigo customers may get customized check-in, room service, and receptionist assistance.</a:t>
            </a:r>
          </a:p>
          <a:p>
            <a:r>
              <a:rPr lang="en-US" dirty="0"/>
              <a:t>The Hotel Indigo has exercise centers, regional eateries, and luxurious accommodations.</a:t>
            </a:r>
          </a:p>
          <a:p>
            <a:r>
              <a:rPr lang="en-US" dirty="0"/>
              <a:t>The brand's style is to create a unique, local place.</a:t>
            </a:r>
          </a:p>
          <a:p>
            <a:r>
              <a:rPr lang="en-US" dirty="0"/>
              <a:t>Hotel Indigo offers a unique and authentic experience with its various amenities.</a:t>
            </a:r>
          </a:p>
          <a:p>
            <a:r>
              <a:rPr lang="en-US" dirty="0"/>
              <a:t>Hotel Indigo's offerings demonstrate its community involvement.</a:t>
            </a:r>
          </a:p>
        </p:txBody>
      </p:sp>
      <p:pic>
        <p:nvPicPr>
          <p:cNvPr id="4" name="Picture 2" descr="IHG Hotels &amp; Resorts to open Hotel Indigo in Tokyo's world-famous Shibuya  district in late 2023 - 2022 - News &amp; Media - Newsroom - InterContinental  Hotels Group PLC">
            <a:extLst>
              <a:ext uri="{FF2B5EF4-FFF2-40B4-BE49-F238E27FC236}">
                <a16:creationId xmlns:a16="http://schemas.microsoft.com/office/drawing/2014/main" id="{34FDC4C6-21E1-41E0-AF33-0E5BA62CED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6788" y="4548188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39031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74E9A-BF1E-4C8A-BA21-7FC17CBFEC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Importance of Hospitality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E02BBE-A60E-434A-93D1-5F7FC89AC3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Hospitality, "the art and practice of making others feel welcome and at home," defines the hotel industry.</a:t>
            </a:r>
          </a:p>
          <a:p>
            <a:r>
              <a:rPr lang="en-US" dirty="0"/>
              <a:t>Making guests feel secure, important, and at peace is part of it.</a:t>
            </a:r>
          </a:p>
          <a:p>
            <a:r>
              <a:rPr lang="en-US" dirty="0"/>
              <a:t>Being a wonderful host is the best approach to earn repeat customers and promote your business.</a:t>
            </a:r>
          </a:p>
          <a:p>
            <a:r>
              <a:rPr lang="en-US" dirty="0"/>
              <a:t>Service that's courteous and fast to help guests is fantastic.</a:t>
            </a:r>
          </a:p>
          <a:p>
            <a:r>
              <a:rPr lang="en-US" dirty="0"/>
              <a:t>Hotel Indigo prioritizes customer service to ensure client satisfaction.</a:t>
            </a:r>
          </a:p>
        </p:txBody>
      </p:sp>
    </p:spTree>
    <p:extLst>
      <p:ext uri="{BB962C8B-B14F-4D97-AF65-F5344CB8AC3E}">
        <p14:creationId xmlns:p14="http://schemas.microsoft.com/office/powerpoint/2010/main" val="11272527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F10A5F-F710-4EF5-B180-85A82B07F9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How Hotels Meet/Exceed Guest Expectations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BFA1A-5711-4557-B9B4-BCCB25380A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Hotels keep customers pleased with clean, comfortable rooms.</a:t>
            </a:r>
          </a:p>
          <a:p>
            <a:r>
              <a:rPr lang="en-US" dirty="0"/>
              <a:t>Going above and beyond implies exceeding expectations. It also entails anticipating demands, creating unique experiences, and providing customized services.</a:t>
            </a:r>
          </a:p>
          <a:p>
            <a:r>
              <a:rPr lang="en-US" dirty="0"/>
              <a:t>Due to its distinctive style and local inspirations, Hotel Indigo exceeds consumer expectations.</a:t>
            </a:r>
          </a:p>
          <a:p>
            <a:r>
              <a:rPr lang="en-US" dirty="0"/>
              <a:t>Going above and beyond consumer expectations includes implementing environmental initiatives, offering outstanding service, and paying attention to every detail.</a:t>
            </a:r>
          </a:p>
          <a:p>
            <a:r>
              <a:rPr lang="en-US" dirty="0"/>
              <a:t>Making clients feel welcome and connecting emotionally is key to great service.</a:t>
            </a:r>
          </a:p>
        </p:txBody>
      </p:sp>
    </p:spTree>
    <p:extLst>
      <p:ext uri="{BB962C8B-B14F-4D97-AF65-F5344CB8AC3E}">
        <p14:creationId xmlns:p14="http://schemas.microsoft.com/office/powerpoint/2010/main" val="32522935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73096-B9F9-4F40-8D9B-F6A34D6408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Meeting and Exceeding Expectations at Hotel Indigo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DD6969-6461-4DD9-9B3E-9EA203CF97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Hotel Indigo's rooms, locations, and service match brand standards.</a:t>
            </a:r>
          </a:p>
          <a:p>
            <a:r>
              <a:rPr lang="en-US" dirty="0"/>
              <a:t>Hotel Indigo wants to wow guests with unique, local products.</a:t>
            </a:r>
          </a:p>
          <a:p>
            <a:r>
              <a:rPr lang="en-US" dirty="0"/>
              <a:t>Extraordinary service exceeds client expectations.</a:t>
            </a:r>
          </a:p>
          <a:p>
            <a:r>
              <a:rPr lang="en-US" dirty="0"/>
              <a:t>Businesses that help people and the globe may surprise and inspire customers.</a:t>
            </a:r>
          </a:p>
          <a:p>
            <a:r>
              <a:rPr lang="en-US" dirty="0"/>
              <a:t>Hotel Indigo creates a sense of location and authenticity to exceed guest expectations.</a:t>
            </a:r>
          </a:p>
        </p:txBody>
      </p:sp>
      <p:pic>
        <p:nvPicPr>
          <p:cNvPr id="4098" name="Picture 2" descr="Pet-Friendly Hotels In Atlanta Near Georgia Tech | Hotel Indigo Atlanta  Midtown">
            <a:extLst>
              <a:ext uri="{FF2B5EF4-FFF2-40B4-BE49-F238E27FC236}">
                <a16:creationId xmlns:a16="http://schemas.microsoft.com/office/drawing/2014/main" id="{D704EBA0-BB23-4554-87D2-1A4FB66274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6025" y="4171950"/>
            <a:ext cx="4905376" cy="211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14041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775A5-E0A5-44E6-BC8F-532BEF989D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Guest Feedback and Loyalty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82BFB-D42B-466B-9040-A02A52D253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Customer feedback is crucial for satisfying needs and improving service.</a:t>
            </a:r>
          </a:p>
          <a:p>
            <a:r>
              <a:rPr lang="en-US" dirty="0"/>
              <a:t>Good feedback may boost sales and attract new customers.</a:t>
            </a:r>
          </a:p>
          <a:p>
            <a:r>
              <a:rPr lang="en-US" dirty="0"/>
              <a:t>Hotel Indigo seeks and responds to guest feedback to improve its experiences.</a:t>
            </a:r>
          </a:p>
          <a:p>
            <a:r>
              <a:rPr lang="en-US" dirty="0"/>
              <a:t>IHG's Rewards Club keeps visitors coming back.</a:t>
            </a:r>
          </a:p>
          <a:p>
            <a:r>
              <a:rPr lang="en-US" dirty="0"/>
              <a:t>Hotel Indigo will likely succeed if it can retain customers.</a:t>
            </a:r>
          </a:p>
        </p:txBody>
      </p:sp>
    </p:spTree>
    <p:extLst>
      <p:ext uri="{BB962C8B-B14F-4D97-AF65-F5344CB8AC3E}">
        <p14:creationId xmlns:p14="http://schemas.microsoft.com/office/powerpoint/2010/main" val="8220975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82735-CF6E-4131-B447-7E3CDBB11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A0FA3B-AC50-4835-B73D-D9D3706573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Hotel Indigo is unique in its personalized service, artistic décor, and regional inspirations.</a:t>
            </a:r>
          </a:p>
          <a:p>
            <a:r>
              <a:rPr lang="en-US" dirty="0"/>
              <a:t>Services, benefits, and eco-friendliness must exceed expectations to please customers.</a:t>
            </a:r>
          </a:p>
          <a:p>
            <a:r>
              <a:rPr lang="en-US" dirty="0"/>
              <a:t>Personalization and detail may have helped the organization succeed by building brand loyalty.</a:t>
            </a:r>
          </a:p>
          <a:p>
            <a:r>
              <a:rPr lang="en-US" dirty="0"/>
              <a:t>Hotel Indigo is popular with travelers seeking authenticity.</a:t>
            </a:r>
          </a:p>
        </p:txBody>
      </p:sp>
    </p:spTree>
    <p:extLst>
      <p:ext uri="{BB962C8B-B14F-4D97-AF65-F5344CB8AC3E}">
        <p14:creationId xmlns:p14="http://schemas.microsoft.com/office/powerpoint/2010/main" val="26118478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7F966-D966-44AF-B97F-1FEED21AD1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CB4CB1-7103-4771-AB92-126D66988B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 err="1"/>
              <a:t>Nikolskaya</a:t>
            </a:r>
            <a:r>
              <a:rPr lang="en-US" dirty="0"/>
              <a:t>, E.Y., </a:t>
            </a:r>
            <a:r>
              <a:rPr lang="en-US" dirty="0" err="1"/>
              <a:t>Kovaleva</a:t>
            </a:r>
            <a:r>
              <a:rPr lang="en-US" dirty="0"/>
              <a:t>, N.I., </a:t>
            </a:r>
            <a:r>
              <a:rPr lang="en-US" dirty="0" err="1"/>
              <a:t>Uspenskaya</a:t>
            </a:r>
            <a:r>
              <a:rPr lang="en-US" dirty="0"/>
              <a:t>, M.E., </a:t>
            </a:r>
            <a:r>
              <a:rPr lang="en-US" dirty="0" err="1"/>
              <a:t>Makshakova</a:t>
            </a:r>
            <a:r>
              <a:rPr lang="en-US" dirty="0"/>
              <a:t>, N.I., </a:t>
            </a:r>
            <a:r>
              <a:rPr lang="en-US" dirty="0" err="1"/>
              <a:t>Lysoivanenko</a:t>
            </a:r>
            <a:r>
              <a:rPr lang="en-US" dirty="0"/>
              <a:t>, E.N. and Lebedev, K.A., 2018. Innovative quality improvements in hotel services.</a:t>
            </a:r>
          </a:p>
          <a:p>
            <a:r>
              <a:rPr lang="en-US" dirty="0"/>
              <a:t>Chen, W.J., 2011. Innovation in hotel services: Culture and personality. </a:t>
            </a:r>
            <a:r>
              <a:rPr lang="en-US" i="1" dirty="0"/>
              <a:t>International Journal of Hospitality Management</a:t>
            </a:r>
            <a:r>
              <a:rPr lang="en-US" dirty="0"/>
              <a:t>, </a:t>
            </a:r>
            <a:r>
              <a:rPr lang="en-US" i="1" dirty="0"/>
              <a:t>30</a:t>
            </a:r>
            <a:r>
              <a:rPr lang="en-US" dirty="0"/>
              <a:t>(1), pp.64-72.</a:t>
            </a:r>
          </a:p>
          <a:p>
            <a:r>
              <a:rPr lang="en-US" dirty="0"/>
              <a:t>Randall, L. and Senior, M., 1994. A model for achieving quality in hospital hotel services. </a:t>
            </a:r>
            <a:r>
              <a:rPr lang="en-US" i="1" dirty="0"/>
              <a:t>International Journal of contemporary hospitality management</a:t>
            </a:r>
            <a:r>
              <a:rPr lang="en-US" dirty="0"/>
              <a:t>, </a:t>
            </a:r>
            <a:r>
              <a:rPr lang="en-US" i="1" dirty="0"/>
              <a:t>6</a:t>
            </a:r>
            <a:r>
              <a:rPr lang="en-US" dirty="0"/>
              <a:t>(1/2), pp.68-74.</a:t>
            </a:r>
          </a:p>
          <a:p>
            <a:r>
              <a:rPr lang="en-US" dirty="0" err="1"/>
              <a:t>Orfila-Sintes</a:t>
            </a:r>
            <a:r>
              <a:rPr lang="en-US" dirty="0"/>
              <a:t>, F. and </a:t>
            </a:r>
            <a:r>
              <a:rPr lang="en-US" dirty="0" err="1"/>
              <a:t>Mattsson</a:t>
            </a:r>
            <a:r>
              <a:rPr lang="en-US" dirty="0"/>
              <a:t>, J., 2009. Innovation behavior in the hotel industry. </a:t>
            </a:r>
            <a:r>
              <a:rPr lang="en-US" i="1" dirty="0"/>
              <a:t>Omega</a:t>
            </a:r>
            <a:r>
              <a:rPr lang="en-US" dirty="0"/>
              <a:t>, </a:t>
            </a:r>
            <a:r>
              <a:rPr lang="en-US" i="1" dirty="0"/>
              <a:t>37</a:t>
            </a:r>
            <a:r>
              <a:rPr lang="en-US" dirty="0"/>
              <a:t>(2), pp.380-394.</a:t>
            </a:r>
          </a:p>
          <a:p>
            <a:r>
              <a:rPr lang="en-US" dirty="0"/>
              <a:t>Jones, P., Hillier, D. and Comfort, D., 2014. Sustainability in the global hotel industry. </a:t>
            </a:r>
            <a:r>
              <a:rPr lang="en-US" i="1" dirty="0"/>
              <a:t>International Journal of Contemporary Hospitality Management</a:t>
            </a:r>
            <a:r>
              <a:rPr lang="en-US" dirty="0"/>
              <a:t>, </a:t>
            </a:r>
            <a:r>
              <a:rPr lang="en-US" i="1" dirty="0"/>
              <a:t>26</a:t>
            </a:r>
            <a:r>
              <a:rPr lang="en-US" dirty="0"/>
              <a:t>(1), pp.5-17.</a:t>
            </a:r>
          </a:p>
          <a:p>
            <a:r>
              <a:rPr lang="en-US" dirty="0"/>
              <a:t>Go, F.M. and Pine, R., 1995. </a:t>
            </a:r>
            <a:r>
              <a:rPr lang="en-US" i="1" dirty="0"/>
              <a:t>Globalization strategy in the hotel industry</a:t>
            </a:r>
            <a:r>
              <a:rPr lang="en-US" dirty="0"/>
              <a:t>. Routledge.</a:t>
            </a:r>
          </a:p>
          <a:p>
            <a:r>
              <a:rPr lang="en-US" dirty="0" err="1"/>
              <a:t>Akbaba</a:t>
            </a:r>
            <a:r>
              <a:rPr lang="en-US" dirty="0"/>
              <a:t>, A., 2006. Measuring service quality in the hotel industry: A study in a business hotel in Turkey. </a:t>
            </a:r>
            <a:r>
              <a:rPr lang="en-US" i="1" dirty="0"/>
              <a:t>International journal of hospitality management</a:t>
            </a:r>
            <a:r>
              <a:rPr lang="en-US" dirty="0"/>
              <a:t>, </a:t>
            </a:r>
            <a:r>
              <a:rPr lang="en-US" i="1" dirty="0"/>
              <a:t>25</a:t>
            </a:r>
            <a:r>
              <a:rPr lang="en-US" dirty="0"/>
              <a:t>(2), pp.170-192.</a:t>
            </a:r>
          </a:p>
          <a:p>
            <a:r>
              <a:rPr lang="en-US" dirty="0" err="1"/>
              <a:t>Engström</a:t>
            </a:r>
            <a:r>
              <a:rPr lang="en-US" dirty="0"/>
              <a:t>, T.E., </a:t>
            </a:r>
            <a:r>
              <a:rPr lang="en-US" dirty="0" err="1"/>
              <a:t>Westnes</a:t>
            </a:r>
            <a:r>
              <a:rPr lang="en-US" dirty="0"/>
              <a:t>, P. and </a:t>
            </a:r>
            <a:r>
              <a:rPr lang="en-US" dirty="0" err="1"/>
              <a:t>Furdal</a:t>
            </a:r>
            <a:r>
              <a:rPr lang="en-US" dirty="0"/>
              <a:t> </a:t>
            </a:r>
            <a:r>
              <a:rPr lang="en-US" dirty="0" err="1"/>
              <a:t>Westnes</a:t>
            </a:r>
            <a:r>
              <a:rPr lang="en-US" dirty="0"/>
              <a:t>, S., 2003. Evaluating intellectual capital in the hotel industry. </a:t>
            </a:r>
            <a:r>
              <a:rPr lang="en-US" i="1" dirty="0"/>
              <a:t>Journal of intellectual capital</a:t>
            </a:r>
            <a:r>
              <a:rPr lang="en-US" dirty="0"/>
              <a:t>, </a:t>
            </a:r>
            <a:r>
              <a:rPr lang="en-US" i="1" dirty="0"/>
              <a:t>4</a:t>
            </a:r>
            <a:r>
              <a:rPr lang="en-US" dirty="0"/>
              <a:t>(3), pp.287-303.</a:t>
            </a:r>
          </a:p>
          <a:p>
            <a:r>
              <a:rPr lang="en-US" dirty="0" err="1"/>
              <a:t>Whitla</a:t>
            </a:r>
            <a:r>
              <a:rPr lang="en-US" dirty="0"/>
              <a:t>, P., Walters, P.G. and Davies, H., 2007. Global strategies in the international hotel industry. </a:t>
            </a:r>
            <a:r>
              <a:rPr lang="en-US" i="1" dirty="0"/>
              <a:t>International Journal of Hospitality Management</a:t>
            </a:r>
            <a:r>
              <a:rPr lang="en-US" dirty="0"/>
              <a:t>, </a:t>
            </a:r>
            <a:r>
              <a:rPr lang="en-US" i="1" dirty="0"/>
              <a:t>26</a:t>
            </a:r>
            <a:r>
              <a:rPr lang="en-US" dirty="0"/>
              <a:t>(4), pp.777-792.</a:t>
            </a:r>
          </a:p>
          <a:p>
            <a:r>
              <a:rPr lang="en-US" dirty="0" err="1"/>
              <a:t>Tra</a:t>
            </a:r>
            <a:r>
              <a:rPr lang="en-US" dirty="0"/>
              <a:t>, T., 2020. Action plan for training new Housekeeping Employee: case: Hotel Indigo Helsinki.</a:t>
            </a:r>
          </a:p>
          <a:p>
            <a:r>
              <a:rPr lang="en-US" dirty="0" err="1"/>
              <a:t>Yudistira</a:t>
            </a:r>
            <a:r>
              <a:rPr lang="en-US" dirty="0"/>
              <a:t>, I., </a:t>
            </a:r>
            <a:r>
              <a:rPr lang="en-US" dirty="0" err="1"/>
              <a:t>Winia</a:t>
            </a:r>
            <a:r>
              <a:rPr lang="en-US" dirty="0"/>
              <a:t>, I.N. and </a:t>
            </a:r>
            <a:r>
              <a:rPr lang="en-US" dirty="0" err="1"/>
              <a:t>Armoni</a:t>
            </a:r>
            <a:r>
              <a:rPr lang="en-US" dirty="0"/>
              <a:t>, N.L.E., 2022. Implementation of Green Service in The Front Office Department on Guest Satisfaction at Hotel Indigo Bali </a:t>
            </a:r>
            <a:r>
              <a:rPr lang="en-US" dirty="0" err="1"/>
              <a:t>Seminyak</a:t>
            </a:r>
            <a:r>
              <a:rPr lang="en-US" dirty="0"/>
              <a:t> Beach. </a:t>
            </a:r>
            <a:r>
              <a:rPr lang="en-US" i="1" dirty="0" err="1"/>
              <a:t>Repositori</a:t>
            </a:r>
            <a:r>
              <a:rPr lang="en-US" i="1" dirty="0"/>
              <a:t> </a:t>
            </a:r>
            <a:r>
              <a:rPr lang="en-US" i="1" dirty="0" err="1"/>
              <a:t>Politeknik</a:t>
            </a:r>
            <a:r>
              <a:rPr lang="en-US" i="1" dirty="0"/>
              <a:t> Negeri Bali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974226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Thank you GIF - Find on GIFER">
            <a:extLst>
              <a:ext uri="{FF2B5EF4-FFF2-40B4-BE49-F238E27FC236}">
                <a16:creationId xmlns:a16="http://schemas.microsoft.com/office/drawing/2014/main" id="{FEC56B99-8600-4DF6-9154-56120FCA6929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0" y="2000250"/>
            <a:ext cx="60960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869384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373545"/>
      </a:dk2>
      <a:lt2>
        <a:srgbClr val="BCD0E0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6793CD"/>
      </a:accent6>
      <a:hlink>
        <a:srgbClr val="6B9F25"/>
      </a:hlink>
      <a:folHlink>
        <a:srgbClr val="9F6715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913DB040-6816-4415-960D-8178C785755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</TotalTime>
  <Words>1062</Words>
  <Application>Microsoft Macintosh PowerPoint</Application>
  <PresentationFormat>Widescreen</PresentationFormat>
  <Paragraphs>76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Century Gothic</vt:lpstr>
      <vt:lpstr>Savon</vt:lpstr>
      <vt:lpstr>PowerPoint Presentation</vt:lpstr>
      <vt:lpstr>The role and importance of quality service, hospitality, and guest services within the hotel industry</vt:lpstr>
      <vt:lpstr>Introduction to Hotel Indigo</vt:lpstr>
      <vt:lpstr>Main Consumers of Hotel Indigo</vt:lpstr>
      <vt:lpstr>Why Hotel Indigo Appeals to Its Consumers</vt:lpstr>
      <vt:lpstr>Nature, Scope, and Role of Guest Services and Facilities</vt:lpstr>
      <vt:lpstr>Application to Hotel Indigo</vt:lpstr>
      <vt:lpstr>Importance of Hospitality</vt:lpstr>
      <vt:lpstr>How Hotels Meet/Exceed Guest Expectations</vt:lpstr>
      <vt:lpstr>Meeting and Exceeding Expectations at Hotel Indigo</vt:lpstr>
      <vt:lpstr>Guest Feedback and Loyalty</vt:lpstr>
      <vt:lpstr>Conclusion</vt:lpstr>
      <vt:lpstr>References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and importance of quality service, hospitality, and guest services within the hotel industry</dc:title>
  <dc:creator>Aleesha</dc:creator>
  <cp:lastModifiedBy>vanesa jiresova</cp:lastModifiedBy>
  <cp:revision>7</cp:revision>
  <dcterms:created xsi:type="dcterms:W3CDTF">2023-10-23T19:34:02Z</dcterms:created>
  <dcterms:modified xsi:type="dcterms:W3CDTF">2023-10-23T20:40:10Z</dcterms:modified>
</cp:coreProperties>
</file>