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68" r:id="rId15"/>
    <p:sldId id="270" r:id="rId16"/>
    <p:sldId id="271" r:id="rId17"/>
    <p:sldId id="272" r:id="rId18"/>
    <p:sldId id="273" r:id="rId19"/>
    <p:sldId id="274" r:id="rId20"/>
    <p:sldId id="275" r:id="rId21"/>
    <p:sldId id="276"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88" d="100"/>
          <a:sy n="88" d="100"/>
        </p:scale>
        <p:origin x="-496" y="-1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printerSettings" Target="printerSettings/printerSettings1.bin"/><Relationship Id="rId24" Type="http://schemas.openxmlformats.org/officeDocument/2006/relationships/presProps" Target="presProps.xml"/><Relationship Id="rId25" Type="http://schemas.openxmlformats.org/officeDocument/2006/relationships/viewProps" Target="viewProps.xml"/><Relationship Id="rId26" Type="http://schemas.openxmlformats.org/officeDocument/2006/relationships/theme" Target="theme/theme1.xml"/><Relationship Id="rId27"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6BFECD78-3C8E-49F2-8FAB-59489D168ABB}" type="datetimeFigureOut">
              <a:rPr lang="en-US" smtClean="0"/>
              <a:t>09/05/2018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t>‹#›</a:t>
            </a:fld>
            <a:endParaRPr lang="en-US"/>
          </a:p>
        </p:txBody>
      </p:sp>
    </p:spTree>
    <p:extLst>
      <p:ext uri="{BB962C8B-B14F-4D97-AF65-F5344CB8AC3E}">
        <p14:creationId xmlns:p14="http://schemas.microsoft.com/office/powerpoint/2010/main" val="2702019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6BFECD78-3C8E-49F2-8FAB-59489D168ABB}" type="datetimeFigureOut">
              <a:rPr lang="en-US" smtClean="0"/>
              <a:t>09/05/2018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t>‹#›</a:t>
            </a:fld>
            <a:endParaRPr lang="en-US"/>
          </a:p>
        </p:txBody>
      </p:sp>
    </p:spTree>
    <p:extLst>
      <p:ext uri="{BB962C8B-B14F-4D97-AF65-F5344CB8AC3E}">
        <p14:creationId xmlns:p14="http://schemas.microsoft.com/office/powerpoint/2010/main" val="2275933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6BFECD78-3C8E-49F2-8FAB-59489D168ABB}" type="datetimeFigureOut">
              <a:rPr lang="en-US" smtClean="0"/>
              <a:t>09/05/2018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t>‹#›</a:t>
            </a:fld>
            <a:endParaRPr lang="en-US"/>
          </a:p>
        </p:txBody>
      </p:sp>
    </p:spTree>
    <p:extLst>
      <p:ext uri="{BB962C8B-B14F-4D97-AF65-F5344CB8AC3E}">
        <p14:creationId xmlns:p14="http://schemas.microsoft.com/office/powerpoint/2010/main" val="17989526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6BFECD78-3C8E-49F2-8FAB-59489D168ABB}" type="datetimeFigureOut">
              <a:rPr lang="en-US" smtClean="0"/>
              <a:t>09/05/2018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B56013-B943-42BA-886F-6F9D4EB85E9D}" type="slidenum">
              <a:rPr lang="en-US" smtClean="0"/>
              <a:t>‹#›</a:t>
            </a:fld>
            <a:endParaRPr lang="en-US"/>
          </a:p>
        </p:txBody>
      </p:sp>
    </p:spTree>
    <p:extLst>
      <p:ext uri="{BB962C8B-B14F-4D97-AF65-F5344CB8AC3E}">
        <p14:creationId xmlns:p14="http://schemas.microsoft.com/office/powerpoint/2010/main" val="10343016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6BFECD78-3C8E-49F2-8FAB-59489D168ABB}" type="datetimeFigureOut">
              <a:rPr lang="en-US" smtClean="0"/>
              <a:t>09/05/2018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FB56013-B943-42BA-886F-6F9D4EB85E9D}" type="slidenum">
              <a:rPr lang="en-US" smtClean="0"/>
              <a:t>‹#›</a:t>
            </a:fld>
            <a:endParaRPr lang="en-US"/>
          </a:p>
        </p:txBody>
      </p:sp>
    </p:spTree>
    <p:extLst>
      <p:ext uri="{BB962C8B-B14F-4D97-AF65-F5344CB8AC3E}">
        <p14:creationId xmlns:p14="http://schemas.microsoft.com/office/powerpoint/2010/main" val="14179409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6BFECD78-3C8E-49F2-8FAB-59489D168ABB}" type="datetimeFigureOut">
              <a:rPr lang="en-US" smtClean="0"/>
              <a:t>09/05/2018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FB56013-B943-42BA-886F-6F9D4EB85E9D}" type="slidenum">
              <a:rPr lang="en-US" smtClean="0"/>
              <a:t>‹#›</a:t>
            </a:fld>
            <a:endParaRPr lang="en-US"/>
          </a:p>
        </p:txBody>
      </p:sp>
    </p:spTree>
    <p:extLst>
      <p:ext uri="{BB962C8B-B14F-4D97-AF65-F5344CB8AC3E}">
        <p14:creationId xmlns:p14="http://schemas.microsoft.com/office/powerpoint/2010/main" val="6560677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FECD78-3C8E-49F2-8FAB-59489D168ABB}" type="datetimeFigureOut">
              <a:rPr lang="en-US" smtClean="0"/>
              <a:t>09/05/2018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FB56013-B943-42BA-886F-6F9D4EB85E9D}" type="slidenum">
              <a:rPr lang="en-US" smtClean="0"/>
              <a:t>‹#›</a:t>
            </a:fld>
            <a:endParaRPr lang="en-US"/>
          </a:p>
        </p:txBody>
      </p:sp>
    </p:spTree>
    <p:extLst>
      <p:ext uri="{BB962C8B-B14F-4D97-AF65-F5344CB8AC3E}">
        <p14:creationId xmlns:p14="http://schemas.microsoft.com/office/powerpoint/2010/main" val="12491287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6BFECD78-3C8E-49F2-8FAB-59489D168ABB}" type="datetimeFigureOut">
              <a:rPr lang="en-US" smtClean="0"/>
              <a:t>09/05/2018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B56013-B943-42BA-886F-6F9D4EB85E9D}" type="slidenum">
              <a:rPr lang="en-US" smtClean="0"/>
              <a:t>‹#›</a:t>
            </a:fld>
            <a:endParaRPr lang="en-US"/>
          </a:p>
        </p:txBody>
      </p:sp>
    </p:spTree>
    <p:extLst>
      <p:ext uri="{BB962C8B-B14F-4D97-AF65-F5344CB8AC3E}">
        <p14:creationId xmlns:p14="http://schemas.microsoft.com/office/powerpoint/2010/main" val="2730116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6BFECD78-3C8E-49F2-8FAB-59489D168ABB}" type="datetimeFigureOut">
              <a:rPr lang="en-US" smtClean="0"/>
              <a:t>09/05/2018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B56013-B943-42BA-886F-6F9D4EB85E9D}" type="slidenum">
              <a:rPr lang="en-US" smtClean="0"/>
              <a:t>‹#›</a:t>
            </a:fld>
            <a:endParaRPr lang="en-US"/>
          </a:p>
        </p:txBody>
      </p:sp>
    </p:spTree>
    <p:extLst>
      <p:ext uri="{BB962C8B-B14F-4D97-AF65-F5344CB8AC3E}">
        <p14:creationId xmlns:p14="http://schemas.microsoft.com/office/powerpoint/2010/main" val="5065745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6BFECD78-3C8E-49F2-8FAB-59489D168ABB}" type="datetimeFigureOut">
              <a:rPr lang="en-US" smtClean="0"/>
              <a:t>09/05/2018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t>‹#›</a:t>
            </a:fld>
            <a:endParaRPr lang="en-US"/>
          </a:p>
        </p:txBody>
      </p:sp>
    </p:spTree>
    <p:extLst>
      <p:ext uri="{BB962C8B-B14F-4D97-AF65-F5344CB8AC3E}">
        <p14:creationId xmlns:p14="http://schemas.microsoft.com/office/powerpoint/2010/main" val="29494982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6BFECD78-3C8E-49F2-8FAB-59489D168ABB}" type="datetimeFigureOut">
              <a:rPr lang="en-US" smtClean="0"/>
              <a:t>09/05/2018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t>‹#›</a:t>
            </a:fld>
            <a:endParaRPr lang="en-US"/>
          </a:p>
        </p:txBody>
      </p:sp>
    </p:spTree>
    <p:extLst>
      <p:ext uri="{BB962C8B-B14F-4D97-AF65-F5344CB8AC3E}">
        <p14:creationId xmlns:p14="http://schemas.microsoft.com/office/powerpoint/2010/main" val="142794122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FECD78-3C8E-49F2-8FAB-59489D168ABB}" type="datetimeFigureOut">
              <a:rPr lang="en-US" smtClean="0"/>
              <a:t>09/05/2018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B56013-B943-42BA-886F-6F9D4EB85E9D}" type="slidenum">
              <a:rPr lang="en-US" smtClean="0"/>
              <a:t>‹#›</a:t>
            </a:fld>
            <a:endParaRPr lang="en-US"/>
          </a:p>
        </p:txBody>
      </p:sp>
    </p:spTree>
    <p:extLst>
      <p:ext uri="{BB962C8B-B14F-4D97-AF65-F5344CB8AC3E}">
        <p14:creationId xmlns:p14="http://schemas.microsoft.com/office/powerpoint/2010/main" val="2557711237"/>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jpeg"/><Relationship Id="rId5" Type="http://schemas.openxmlformats.org/officeDocument/2006/relationships/image" Target="../media/image4.jpeg"/><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g"/><Relationship Id="rId3" Type="http://schemas.openxmlformats.org/officeDocument/2006/relationships/image" Target="../media/image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jpg"/><Relationship Id="rId3" Type="http://schemas.openxmlformats.org/officeDocument/2006/relationships/image" Target="../media/image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g"/><Relationship Id="rId3" Type="http://schemas.openxmlformats.org/officeDocument/2006/relationships/image" Target="../media/image1.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g"/><Relationship Id="rId3" Type="http://schemas.openxmlformats.org/officeDocument/2006/relationships/image" Target="../media/image1.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jpg"/><Relationship Id="rId3" Type="http://schemas.openxmlformats.org/officeDocument/2006/relationships/image" Target="../media/image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g"/><Relationship Id="rId3" Type="http://schemas.openxmlformats.org/officeDocument/2006/relationships/image" Target="../media/image1.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g"/><Relationship Id="rId3" Type="http://schemas.openxmlformats.org/officeDocument/2006/relationships/image" Target="../media/image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g"/><Relationship Id="rId3" Type="http://schemas.openxmlformats.org/officeDocument/2006/relationships/image" Target="../media/image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jpg"/><Relationship Id="rId3" Type="http://schemas.openxmlformats.org/officeDocument/2006/relationships/image" Target="../media/image1.jpg"/></Relationships>
</file>

<file path=ppt/slides/_rels/slide15.xml.rels><?xml version="1.0" encoding="UTF-8" standalone="yes"?>
<Relationships xmlns="http://schemas.openxmlformats.org/package/2006/relationships"><Relationship Id="rId3" Type="http://schemas.openxmlformats.org/officeDocument/2006/relationships/image" Target="../media/image5.jpg"/><Relationship Id="rId4" Type="http://schemas.openxmlformats.org/officeDocument/2006/relationships/image" Target="../media/image14.jpeg"/><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 Id="rId3" Type="http://schemas.openxmlformats.org/officeDocument/2006/relationships/image" Target="../media/image15.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 Id="rId3" Type="http://schemas.openxmlformats.org/officeDocument/2006/relationships/image" Target="../media/image16.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 Id="rId3" Type="http://schemas.openxmlformats.org/officeDocument/2006/relationships/image" Target="../media/image17.jpg"/></Relationships>
</file>

<file path=ppt/slides/_rels/slide19.xml.rels><?xml version="1.0" encoding="UTF-8" standalone="yes"?>
<Relationships xmlns="http://schemas.openxmlformats.org/package/2006/relationships"><Relationship Id="rId3" Type="http://schemas.openxmlformats.org/officeDocument/2006/relationships/image" Target="../media/image18.jpg"/><Relationship Id="rId4" Type="http://schemas.openxmlformats.org/officeDocument/2006/relationships/image" Target="../media/image19.jpeg"/><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p:txBody>
          <a:bodyPr>
            <a:noAutofit/>
          </a:bodyPr>
          <a:lstStyle/>
          <a:p>
            <a:r>
              <a:rPr lang="en-US" sz="2400" dirty="0" smtClean="0"/>
              <a:t>Colin Crook</a:t>
            </a:r>
            <a:br>
              <a:rPr lang="en-US" sz="2400" dirty="0" smtClean="0"/>
            </a:br>
            <a:r>
              <a:rPr lang="en-US" sz="2400" dirty="0" smtClean="0"/>
              <a:t>Student No: 1705826</a:t>
            </a:r>
            <a:br>
              <a:rPr lang="en-US" sz="2400" dirty="0" smtClean="0"/>
            </a:br>
            <a:r>
              <a:rPr lang="en-US" sz="2400" dirty="0" smtClean="0"/>
              <a:t>Module Code: SBTY7004 AS2</a:t>
            </a:r>
            <a:br>
              <a:rPr lang="en-US" sz="2400" dirty="0" smtClean="0"/>
            </a:br>
            <a:r>
              <a:rPr lang="en-US" sz="2400" dirty="0" smtClean="0"/>
              <a:t>Assignment Title: Individual Presentation</a:t>
            </a:r>
            <a:br>
              <a:rPr lang="en-US" sz="2400" dirty="0" smtClean="0"/>
            </a:br>
            <a:r>
              <a:rPr lang="en-US" sz="2400" dirty="0" smtClean="0"/>
              <a:t>Assessment Type: PORTFOLIO</a:t>
            </a:r>
            <a:br>
              <a:rPr lang="en-US" sz="2400" dirty="0" smtClean="0"/>
            </a:br>
            <a:r>
              <a:rPr lang="en-US" sz="2400" dirty="0" smtClean="0"/>
              <a:t>Module Tutor: John </a:t>
            </a:r>
            <a:r>
              <a:rPr lang="en-US" sz="2400" dirty="0" err="1" smtClean="0"/>
              <a:t>Zozzaro</a:t>
            </a:r>
            <a:endParaRPr lang="en-US" sz="2400" dirty="0"/>
          </a:p>
        </p:txBody>
      </p:sp>
    </p:spTree>
    <p:extLst>
      <p:ext uri="{BB962C8B-B14F-4D97-AF65-F5344CB8AC3E}">
        <p14:creationId xmlns:p14="http://schemas.microsoft.com/office/powerpoint/2010/main" val="1258173558"/>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MUSOFUNNEL LOGO.jpg"/>
          <p:cNvPicPr>
            <a:picLocks noGrp="1" noChangeAspect="1"/>
          </p:cNvPicPr>
          <p:nvPr>
            <p:ph idx="1"/>
          </p:nvPr>
        </p:nvPicPr>
        <p:blipFill rotWithShape="1">
          <a:blip r:embed="rId2">
            <a:extLst>
              <a:ext uri="{28A0092B-C50C-407E-A947-70E740481C1C}">
                <a14:useLocalDpi xmlns:a14="http://schemas.microsoft.com/office/drawing/2010/main" val="0"/>
              </a:ext>
            </a:extLst>
          </a:blip>
          <a:srcRect b="-111015"/>
          <a:stretch/>
        </p:blipFill>
        <p:spPr>
          <a:xfrm>
            <a:off x="549275" y="237229"/>
            <a:ext cx="8042276" cy="4343400"/>
          </a:xfrm>
        </p:spPr>
      </p:pic>
      <p:pic>
        <p:nvPicPr>
          <p:cNvPr id="5" name="Picture 4" descr="MusoFunnel 1 Company Signage.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2200" y="2441387"/>
            <a:ext cx="4088098" cy="2041543"/>
          </a:xfrm>
          <a:prstGeom prst="rect">
            <a:avLst/>
          </a:prstGeom>
        </p:spPr>
      </p:pic>
      <p:pic>
        <p:nvPicPr>
          <p:cNvPr id="6" name="Picture 5" descr="MusoFunnel 1 T-Shirt.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37373" y="2436151"/>
            <a:ext cx="4252962" cy="2046780"/>
          </a:xfrm>
          <a:prstGeom prst="rect">
            <a:avLst/>
          </a:prstGeom>
        </p:spPr>
      </p:pic>
      <p:pic>
        <p:nvPicPr>
          <p:cNvPr id="7" name="Picture 6" descr="MusoFunnel 1 Logo Mobile.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627646" y="4685828"/>
            <a:ext cx="3799173" cy="1912794"/>
          </a:xfrm>
          <a:prstGeom prst="rect">
            <a:avLst/>
          </a:prstGeom>
        </p:spPr>
      </p:pic>
    </p:spTree>
    <p:extLst>
      <p:ext uri="{BB962C8B-B14F-4D97-AF65-F5344CB8AC3E}">
        <p14:creationId xmlns:p14="http://schemas.microsoft.com/office/powerpoint/2010/main" val="3371030114"/>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MUSOFUNNEL LOGO.jpg"/>
          <p:cNvPicPr>
            <a:picLocks noGrp="1" noChangeAspect="1"/>
          </p:cNvPicPr>
          <p:nvPr>
            <p:ph idx="1"/>
          </p:nvPr>
        </p:nvPicPr>
        <p:blipFill rotWithShape="1">
          <a:blip r:embed="rId2">
            <a:extLst>
              <a:ext uri="{28A0092B-C50C-407E-A947-70E740481C1C}">
                <a14:useLocalDpi xmlns:a14="http://schemas.microsoft.com/office/drawing/2010/main" val="0"/>
              </a:ext>
            </a:extLst>
          </a:blip>
          <a:srcRect l="-1521" r="-2732"/>
          <a:stretch/>
        </p:blipFill>
        <p:spPr>
          <a:xfrm>
            <a:off x="457200" y="214920"/>
            <a:ext cx="8229600" cy="1805350"/>
          </a:xfrm>
        </p:spPr>
      </p:pic>
      <p:sp>
        <p:nvSpPr>
          <p:cNvPr id="6" name="TextBox 5"/>
          <p:cNvSpPr txBox="1"/>
          <p:nvPr/>
        </p:nvSpPr>
        <p:spPr>
          <a:xfrm>
            <a:off x="463521" y="2001254"/>
            <a:ext cx="8223279" cy="4524316"/>
          </a:xfrm>
          <a:prstGeom prst="rect">
            <a:avLst/>
          </a:prstGeom>
          <a:noFill/>
        </p:spPr>
        <p:txBody>
          <a:bodyPr wrap="square" rtlCol="0">
            <a:spAutoFit/>
          </a:bodyPr>
          <a:lstStyle/>
          <a:p>
            <a:r>
              <a:rPr lang="en-US" b="1" u="sng" dirty="0" smtClean="0"/>
              <a:t>INTRODUCTION</a:t>
            </a:r>
          </a:p>
          <a:p>
            <a:r>
              <a:rPr lang="en-US" dirty="0" err="1" smtClean="0"/>
              <a:t>MusoFunnel</a:t>
            </a:r>
            <a:r>
              <a:rPr lang="en-US" dirty="0" smtClean="0"/>
              <a:t> is a new Desktop and Mobile Application developed for Musicians,</a:t>
            </a:r>
          </a:p>
          <a:p>
            <a:r>
              <a:rPr lang="en-US" dirty="0" smtClean="0"/>
              <a:t>Artists and Music Industry Entrepreneurs to create automated, targeted D2F marketing</a:t>
            </a:r>
            <a:r>
              <a:rPr lang="en-US" dirty="0"/>
              <a:t> </a:t>
            </a:r>
            <a:r>
              <a:rPr lang="en-US" dirty="0" smtClean="0"/>
              <a:t>and advertising campaigns.</a:t>
            </a:r>
          </a:p>
          <a:p>
            <a:endParaRPr lang="en-US" dirty="0"/>
          </a:p>
          <a:p>
            <a:r>
              <a:rPr lang="en-US" b="1" u="sng" dirty="0" smtClean="0"/>
              <a:t>THE PROBLEM</a:t>
            </a:r>
          </a:p>
          <a:p>
            <a:r>
              <a:rPr lang="en-US" dirty="0" smtClean="0"/>
              <a:t>The techniques used to reach defined, targeted audiences through Social Media advertising are closely guarded amongst Marketing and Advertising companies. Many charge excessive prices to set-up and run these campaigns.</a:t>
            </a:r>
          </a:p>
          <a:p>
            <a:endParaRPr lang="en-US" dirty="0"/>
          </a:p>
          <a:p>
            <a:r>
              <a:rPr lang="en-US" dirty="0" smtClean="0"/>
              <a:t>For an independent musician or music industry entrepreneur, it is time consuming to learn how to set up Landing Pages, Social Media account Ad Sets and defined target audiences. This takes patience and time and an easier solution aimed at the Music Industry is required.</a:t>
            </a:r>
          </a:p>
          <a:p>
            <a:endParaRPr lang="en-US" dirty="0"/>
          </a:p>
          <a:p>
            <a:r>
              <a:rPr lang="en-US" dirty="0" smtClean="0"/>
              <a:t>The solution is the </a:t>
            </a:r>
            <a:r>
              <a:rPr lang="en-US" dirty="0" err="1" smtClean="0"/>
              <a:t>MusoFunnel</a:t>
            </a:r>
            <a:r>
              <a:rPr lang="en-US" dirty="0" smtClean="0"/>
              <a:t> Software Application.</a:t>
            </a:r>
            <a:endParaRPr lang="en-US" dirty="0"/>
          </a:p>
        </p:txBody>
      </p:sp>
    </p:spTree>
    <p:extLst>
      <p:ext uri="{BB962C8B-B14F-4D97-AF65-F5344CB8AC3E}">
        <p14:creationId xmlns:p14="http://schemas.microsoft.com/office/powerpoint/2010/main" val="1677943553"/>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1758"/>
            <a:ext cx="8229600" cy="4516689"/>
          </a:xfrm>
        </p:spPr>
        <p:txBody>
          <a:bodyPr>
            <a:normAutofit/>
          </a:bodyPr>
          <a:lstStyle/>
          <a:p>
            <a:pPr marL="0" indent="0">
              <a:buNone/>
            </a:pPr>
            <a:r>
              <a:rPr lang="en-US" sz="1800" b="1" u="sng" dirty="0" smtClean="0"/>
              <a:t>HISTORY</a:t>
            </a:r>
          </a:p>
          <a:p>
            <a:pPr marL="0" indent="0">
              <a:buNone/>
            </a:pPr>
            <a:r>
              <a:rPr lang="en-US" sz="1800" dirty="0"/>
              <a:t>I</a:t>
            </a:r>
            <a:r>
              <a:rPr lang="en-US" sz="1800" dirty="0" smtClean="0"/>
              <a:t>nternet marketers have been finding solutions for creating advertising campaigns for online stores since the start of the e-com revolution. One formula that has seen extensive growth is the use of Sales Funnel campaigns.</a:t>
            </a:r>
          </a:p>
          <a:p>
            <a:pPr marL="0" indent="0">
              <a:buNone/>
            </a:pPr>
            <a:endParaRPr lang="en-US" sz="1800" dirty="0"/>
          </a:p>
          <a:p>
            <a:pPr marL="0" indent="0">
              <a:buNone/>
            </a:pPr>
            <a:r>
              <a:rPr lang="en-US" sz="1800" dirty="0" smtClean="0"/>
              <a:t>However, it is only in the last ten years that an independent group of music </a:t>
            </a:r>
            <a:r>
              <a:rPr lang="en-US" sz="1800" dirty="0"/>
              <a:t>i</a:t>
            </a:r>
            <a:r>
              <a:rPr lang="en-US" sz="1800" dirty="0" smtClean="0"/>
              <a:t>ndustry entrepreneurs have started to identify how this technology and methodology can be used to promote music products and services. A variety of online courses have been designed that teach the types of techniques, however this still requires time, patience and complimentary skills such as a good working knowledge of the internet, social media advertising and design.</a:t>
            </a:r>
          </a:p>
          <a:p>
            <a:pPr marL="0" indent="0">
              <a:buNone/>
            </a:pPr>
            <a:endParaRPr lang="en-US" sz="1800" dirty="0"/>
          </a:p>
          <a:p>
            <a:pPr marL="0" indent="0">
              <a:buNone/>
            </a:pPr>
            <a:r>
              <a:rPr lang="en-US" sz="1800" dirty="0" smtClean="0"/>
              <a:t>Musicians and Music Industry Entrepreneurs have little time to stop and acquire this knowledge or skills, so a solution was needed to make the whole process quicker and easier.  </a:t>
            </a:r>
          </a:p>
          <a:p>
            <a:pPr marL="0" indent="0">
              <a:buNone/>
            </a:pPr>
            <a:endParaRPr lang="en-US" sz="1800" dirty="0"/>
          </a:p>
          <a:p>
            <a:pPr marL="0" indent="0">
              <a:buNone/>
            </a:pPr>
            <a:endParaRPr lang="en-US" sz="1800" dirty="0"/>
          </a:p>
        </p:txBody>
      </p:sp>
      <p:pic>
        <p:nvPicPr>
          <p:cNvPr id="4" name="Content Placeholder 3" descr="MUSOFUNNEL LOGO.jpg"/>
          <p:cNvPicPr>
            <a:picLocks noChangeAspect="1"/>
          </p:cNvPicPr>
          <p:nvPr/>
        </p:nvPicPr>
        <p:blipFill rotWithShape="1">
          <a:blip r:embed="rId2">
            <a:extLst>
              <a:ext uri="{28A0092B-C50C-407E-A947-70E740481C1C}">
                <a14:useLocalDpi xmlns:a14="http://schemas.microsoft.com/office/drawing/2010/main" val="0"/>
              </a:ext>
            </a:extLst>
          </a:blip>
          <a:srcRect l="-1521" r="-2732"/>
          <a:stretch/>
        </p:blipFill>
        <p:spPr>
          <a:xfrm>
            <a:off x="457200" y="214920"/>
            <a:ext cx="8229600" cy="1127098"/>
          </a:xfrm>
          <a:prstGeom prst="rect">
            <a:avLst/>
          </a:prstGeom>
        </p:spPr>
      </p:pic>
    </p:spTree>
    <p:extLst>
      <p:ext uri="{BB962C8B-B14F-4D97-AF65-F5344CB8AC3E}">
        <p14:creationId xmlns:p14="http://schemas.microsoft.com/office/powerpoint/2010/main" val="3938343713"/>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pp Lead Aquisition Template.jpg"/>
          <p:cNvPicPr>
            <a:picLocks noGrp="1" noChangeAspect="1"/>
          </p:cNvPicPr>
          <p:nvPr>
            <p:ph idx="1"/>
          </p:nvPr>
        </p:nvPicPr>
        <p:blipFill>
          <a:blip r:embed="rId2">
            <a:extLst>
              <a:ext uri="{28A0092B-C50C-407E-A947-70E740481C1C}">
                <a14:useLocalDpi xmlns:a14="http://schemas.microsoft.com/office/drawing/2010/main" val="0"/>
              </a:ext>
            </a:extLst>
          </a:blip>
          <a:srcRect l="-17166" r="-17166"/>
          <a:stretch>
            <a:fillRect/>
          </a:stretch>
        </p:blipFill>
        <p:spPr>
          <a:xfrm>
            <a:off x="2953042" y="1528050"/>
            <a:ext cx="6541901" cy="5066597"/>
          </a:xfrm>
        </p:spPr>
      </p:pic>
      <p:pic>
        <p:nvPicPr>
          <p:cNvPr id="4" name="Content Placeholder 3" descr="MUSOFUNNEL LOGO.jpg"/>
          <p:cNvPicPr>
            <a:picLocks noChangeAspect="1"/>
          </p:cNvPicPr>
          <p:nvPr/>
        </p:nvPicPr>
        <p:blipFill rotWithShape="1">
          <a:blip r:embed="rId3">
            <a:extLst>
              <a:ext uri="{28A0092B-C50C-407E-A947-70E740481C1C}">
                <a14:useLocalDpi xmlns:a14="http://schemas.microsoft.com/office/drawing/2010/main" val="0"/>
              </a:ext>
            </a:extLst>
          </a:blip>
          <a:srcRect l="-1521" r="-2732"/>
          <a:stretch/>
        </p:blipFill>
        <p:spPr>
          <a:xfrm>
            <a:off x="457200" y="214920"/>
            <a:ext cx="8229600" cy="1127098"/>
          </a:xfrm>
          <a:prstGeom prst="rect">
            <a:avLst/>
          </a:prstGeom>
        </p:spPr>
      </p:pic>
      <p:sp>
        <p:nvSpPr>
          <p:cNvPr id="6" name="TextBox 5"/>
          <p:cNvSpPr txBox="1"/>
          <p:nvPr/>
        </p:nvSpPr>
        <p:spPr>
          <a:xfrm>
            <a:off x="173174" y="1414195"/>
            <a:ext cx="3591811" cy="5355313"/>
          </a:xfrm>
          <a:prstGeom prst="rect">
            <a:avLst/>
          </a:prstGeom>
          <a:noFill/>
        </p:spPr>
        <p:txBody>
          <a:bodyPr wrap="none" rtlCol="0">
            <a:spAutoFit/>
          </a:bodyPr>
          <a:lstStyle/>
          <a:p>
            <a:r>
              <a:rPr lang="en-US" b="1" u="sng" dirty="0" smtClean="0"/>
              <a:t>MUSOFUNNEL IN USE</a:t>
            </a:r>
          </a:p>
          <a:p>
            <a:r>
              <a:rPr lang="en-US" dirty="0" smtClean="0"/>
              <a:t>By using the </a:t>
            </a:r>
            <a:r>
              <a:rPr lang="en-US" dirty="0" err="1" smtClean="0"/>
              <a:t>MusoFunnel</a:t>
            </a:r>
            <a:r>
              <a:rPr lang="en-US" dirty="0" smtClean="0"/>
              <a:t> App,</a:t>
            </a:r>
          </a:p>
          <a:p>
            <a:r>
              <a:rPr lang="en-US" dirty="0"/>
              <a:t>t</a:t>
            </a:r>
            <a:r>
              <a:rPr lang="en-US" dirty="0" smtClean="0"/>
              <a:t>he user is presented with a </a:t>
            </a:r>
          </a:p>
          <a:p>
            <a:r>
              <a:rPr lang="en-US" dirty="0"/>
              <a:t>v</a:t>
            </a:r>
            <a:r>
              <a:rPr lang="en-US" dirty="0" smtClean="0"/>
              <a:t>ariety of types of advertising page </a:t>
            </a:r>
          </a:p>
          <a:p>
            <a:r>
              <a:rPr lang="en-US" dirty="0"/>
              <a:t>t</a:t>
            </a:r>
            <a:r>
              <a:rPr lang="en-US" dirty="0" smtClean="0"/>
              <a:t>emplates using a simple button or </a:t>
            </a:r>
          </a:p>
          <a:p>
            <a:r>
              <a:rPr lang="en-US" dirty="0" smtClean="0"/>
              <a:t>drag</a:t>
            </a:r>
            <a:r>
              <a:rPr lang="en-US" dirty="0"/>
              <a:t>-and</a:t>
            </a:r>
            <a:r>
              <a:rPr lang="en-US" dirty="0" smtClean="0"/>
              <a:t>-drop to upload images, </a:t>
            </a:r>
          </a:p>
          <a:p>
            <a:r>
              <a:rPr lang="en-US" dirty="0" smtClean="0"/>
              <a:t>videos, audio and script.</a:t>
            </a:r>
          </a:p>
          <a:p>
            <a:endParaRPr lang="en-US" dirty="0"/>
          </a:p>
          <a:p>
            <a:r>
              <a:rPr lang="en-US" dirty="0" smtClean="0"/>
              <a:t>Tips are also provided in effective</a:t>
            </a:r>
          </a:p>
          <a:p>
            <a:r>
              <a:rPr lang="en-US" dirty="0"/>
              <a:t>c</a:t>
            </a:r>
            <a:r>
              <a:rPr lang="en-US" dirty="0" smtClean="0"/>
              <a:t>opywriting to create the right</a:t>
            </a:r>
          </a:p>
          <a:p>
            <a:r>
              <a:rPr lang="en-US" dirty="0"/>
              <a:t>s</a:t>
            </a:r>
            <a:r>
              <a:rPr lang="en-US" dirty="0" smtClean="0"/>
              <a:t>cript for each advert.</a:t>
            </a:r>
          </a:p>
          <a:p>
            <a:endParaRPr lang="en-US" dirty="0"/>
          </a:p>
          <a:p>
            <a:r>
              <a:rPr lang="en-US" dirty="0" smtClean="0"/>
              <a:t>From Squeeze Pages to Landing</a:t>
            </a:r>
          </a:p>
          <a:p>
            <a:r>
              <a:rPr lang="en-US" dirty="0" smtClean="0"/>
              <a:t>Pages, Thank you and Upsell Pages,</a:t>
            </a:r>
          </a:p>
          <a:p>
            <a:r>
              <a:rPr lang="en-US" dirty="0"/>
              <a:t>t</a:t>
            </a:r>
            <a:r>
              <a:rPr lang="en-US" dirty="0" smtClean="0"/>
              <a:t>he user can decide which pages</a:t>
            </a:r>
          </a:p>
          <a:p>
            <a:r>
              <a:rPr lang="en-US" dirty="0"/>
              <a:t>t</a:t>
            </a:r>
            <a:r>
              <a:rPr lang="en-US" dirty="0" smtClean="0"/>
              <a:t>hey require and set up a sequence</a:t>
            </a:r>
          </a:p>
          <a:p>
            <a:r>
              <a:rPr lang="en-US" dirty="0"/>
              <a:t>o</a:t>
            </a:r>
            <a:r>
              <a:rPr lang="en-US" dirty="0" smtClean="0"/>
              <a:t>f adverts within their Ad Set. These</a:t>
            </a:r>
          </a:p>
          <a:p>
            <a:r>
              <a:rPr lang="en-US" dirty="0"/>
              <a:t>c</a:t>
            </a:r>
            <a:r>
              <a:rPr lang="en-US" dirty="0" smtClean="0"/>
              <a:t>an be automated to start and end</a:t>
            </a:r>
          </a:p>
          <a:p>
            <a:r>
              <a:rPr lang="en-US" dirty="0"/>
              <a:t>a</a:t>
            </a:r>
            <a:r>
              <a:rPr lang="en-US" dirty="0" smtClean="0"/>
              <a:t>t specific times and dates.</a:t>
            </a:r>
          </a:p>
        </p:txBody>
      </p:sp>
    </p:spTree>
    <p:extLst>
      <p:ext uri="{BB962C8B-B14F-4D97-AF65-F5344CB8AC3E}">
        <p14:creationId xmlns:p14="http://schemas.microsoft.com/office/powerpoint/2010/main" val="1275582976"/>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pp Menu.jpg"/>
          <p:cNvPicPr>
            <a:picLocks noGrp="1" noChangeAspect="1"/>
          </p:cNvPicPr>
          <p:nvPr>
            <p:ph idx="1"/>
          </p:nvPr>
        </p:nvPicPr>
        <p:blipFill>
          <a:blip r:embed="rId2">
            <a:extLst>
              <a:ext uri="{28A0092B-C50C-407E-A947-70E740481C1C}">
                <a14:useLocalDpi xmlns:a14="http://schemas.microsoft.com/office/drawing/2010/main" val="0"/>
              </a:ext>
            </a:extLst>
          </a:blip>
          <a:srcRect l="-16464" r="-16464"/>
          <a:stretch>
            <a:fillRect/>
          </a:stretch>
        </p:blipFill>
        <p:spPr>
          <a:xfrm>
            <a:off x="211873" y="1600200"/>
            <a:ext cx="3424805" cy="4525963"/>
          </a:xfrm>
        </p:spPr>
      </p:pic>
      <p:pic>
        <p:nvPicPr>
          <p:cNvPr id="4" name="Content Placeholder 3" descr="MUSOFUNNEL LOGO.jpg"/>
          <p:cNvPicPr>
            <a:picLocks noChangeAspect="1"/>
          </p:cNvPicPr>
          <p:nvPr/>
        </p:nvPicPr>
        <p:blipFill rotWithShape="1">
          <a:blip r:embed="rId3">
            <a:extLst>
              <a:ext uri="{28A0092B-C50C-407E-A947-70E740481C1C}">
                <a14:useLocalDpi xmlns:a14="http://schemas.microsoft.com/office/drawing/2010/main" val="0"/>
              </a:ext>
            </a:extLst>
          </a:blip>
          <a:srcRect l="-1521" r="-2732"/>
          <a:stretch/>
        </p:blipFill>
        <p:spPr>
          <a:xfrm>
            <a:off x="457200" y="214920"/>
            <a:ext cx="8229600" cy="1127098"/>
          </a:xfrm>
          <a:prstGeom prst="rect">
            <a:avLst/>
          </a:prstGeom>
        </p:spPr>
      </p:pic>
      <p:sp>
        <p:nvSpPr>
          <p:cNvPr id="6" name="TextBox 5"/>
          <p:cNvSpPr txBox="1"/>
          <p:nvPr/>
        </p:nvSpPr>
        <p:spPr>
          <a:xfrm>
            <a:off x="3636678" y="1428607"/>
            <a:ext cx="5050122" cy="5386089"/>
          </a:xfrm>
          <a:prstGeom prst="rect">
            <a:avLst/>
          </a:prstGeom>
          <a:noFill/>
        </p:spPr>
        <p:txBody>
          <a:bodyPr wrap="square" rtlCol="0">
            <a:spAutoFit/>
          </a:bodyPr>
          <a:lstStyle/>
          <a:p>
            <a:r>
              <a:rPr lang="en-US" sz="1400" b="1" u="sng" dirty="0" smtClean="0"/>
              <a:t>MAIN MENU</a:t>
            </a:r>
          </a:p>
          <a:p>
            <a:r>
              <a:rPr lang="en-US" sz="1400" dirty="0" smtClean="0"/>
              <a:t>On opening the </a:t>
            </a:r>
            <a:r>
              <a:rPr lang="en-US" sz="1400" dirty="0" err="1" smtClean="0"/>
              <a:t>MusoFunnel</a:t>
            </a:r>
            <a:r>
              <a:rPr lang="en-US" sz="1400" dirty="0" smtClean="0"/>
              <a:t> App, users see the main menu which consists of four main buttons.</a:t>
            </a:r>
          </a:p>
          <a:p>
            <a:endParaRPr lang="en-US" sz="1400" dirty="0"/>
          </a:p>
          <a:p>
            <a:r>
              <a:rPr lang="en-US" sz="1400" u="sng" dirty="0" smtClean="0"/>
              <a:t>The Library</a:t>
            </a:r>
          </a:p>
          <a:p>
            <a:r>
              <a:rPr lang="en-US" sz="1400" dirty="0" smtClean="0"/>
              <a:t>The Library is where all uploaded media files are stored, including some free background designs for those who do not have their own designs.</a:t>
            </a:r>
          </a:p>
          <a:p>
            <a:endParaRPr lang="en-US" sz="1400" dirty="0"/>
          </a:p>
          <a:p>
            <a:r>
              <a:rPr lang="en-US" sz="1400" u="sng" dirty="0" smtClean="0"/>
              <a:t>Upload Media Files</a:t>
            </a:r>
          </a:p>
          <a:p>
            <a:r>
              <a:rPr lang="en-US" sz="1400" dirty="0" smtClean="0"/>
              <a:t>This is where users can upload their files ready to use on their projects. Files are stored in a cloud system within the App.</a:t>
            </a:r>
          </a:p>
          <a:p>
            <a:endParaRPr lang="en-US" sz="1400" dirty="0"/>
          </a:p>
          <a:p>
            <a:r>
              <a:rPr lang="en-US" sz="1400" u="sng" dirty="0" smtClean="0"/>
              <a:t>Start A Funnel</a:t>
            </a:r>
          </a:p>
          <a:p>
            <a:r>
              <a:rPr lang="en-US" sz="1400" dirty="0" smtClean="0"/>
              <a:t>This is where users can set up their funnel through a easy guide that will prompt answers from the user to find the best solution.</a:t>
            </a:r>
          </a:p>
          <a:p>
            <a:endParaRPr lang="en-US" sz="1400" dirty="0" smtClean="0"/>
          </a:p>
          <a:p>
            <a:r>
              <a:rPr lang="en-US" sz="1400" u="sng" dirty="0" smtClean="0"/>
              <a:t>Ad-Sets</a:t>
            </a:r>
          </a:p>
          <a:p>
            <a:r>
              <a:rPr lang="en-US" sz="1400" dirty="0" smtClean="0"/>
              <a:t>Users can see their previously used or currently running Ad-Sets here, enabling them to see ROI results, split A/B testing results or which current Advert is running in their Ad-Set sequence.</a:t>
            </a:r>
            <a:endParaRPr lang="en-US" sz="1400" dirty="0"/>
          </a:p>
          <a:p>
            <a:endParaRPr lang="en-US" sz="1400" dirty="0"/>
          </a:p>
          <a:p>
            <a:endParaRPr lang="en-US" b="1" u="sng" dirty="0" smtClean="0"/>
          </a:p>
          <a:p>
            <a:endParaRPr lang="en-US" b="1" u="sng" dirty="0"/>
          </a:p>
        </p:txBody>
      </p:sp>
    </p:spTree>
    <p:extLst>
      <p:ext uri="{BB962C8B-B14F-4D97-AF65-F5344CB8AC3E}">
        <p14:creationId xmlns:p14="http://schemas.microsoft.com/office/powerpoint/2010/main" val="3573269797"/>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pp Library.jpg"/>
          <p:cNvPicPr>
            <a:picLocks noGrp="1" noChangeAspect="1"/>
          </p:cNvPicPr>
          <p:nvPr>
            <p:ph idx="1"/>
          </p:nvPr>
        </p:nvPicPr>
        <p:blipFill>
          <a:blip r:embed="rId2">
            <a:extLst>
              <a:ext uri="{28A0092B-C50C-407E-A947-70E740481C1C}">
                <a14:useLocalDpi xmlns:a14="http://schemas.microsoft.com/office/drawing/2010/main" val="0"/>
              </a:ext>
            </a:extLst>
          </a:blip>
          <a:srcRect l="-14118" r="-14118"/>
          <a:stretch>
            <a:fillRect/>
          </a:stretch>
        </p:blipFill>
        <p:spPr>
          <a:xfrm>
            <a:off x="457200" y="1600200"/>
            <a:ext cx="3303944" cy="4525963"/>
          </a:xfrm>
        </p:spPr>
      </p:pic>
      <p:pic>
        <p:nvPicPr>
          <p:cNvPr id="4" name="Content Placeholder 3" descr="MUSOFUNNEL LOGO.jpg"/>
          <p:cNvPicPr>
            <a:picLocks noChangeAspect="1"/>
          </p:cNvPicPr>
          <p:nvPr/>
        </p:nvPicPr>
        <p:blipFill rotWithShape="1">
          <a:blip r:embed="rId3">
            <a:extLst>
              <a:ext uri="{28A0092B-C50C-407E-A947-70E740481C1C}">
                <a14:useLocalDpi xmlns:a14="http://schemas.microsoft.com/office/drawing/2010/main" val="0"/>
              </a:ext>
            </a:extLst>
          </a:blip>
          <a:srcRect l="-1521" r="-2732"/>
          <a:stretch/>
        </p:blipFill>
        <p:spPr>
          <a:xfrm>
            <a:off x="457200" y="214920"/>
            <a:ext cx="8229600" cy="1127098"/>
          </a:xfrm>
          <a:prstGeom prst="rect">
            <a:avLst/>
          </a:prstGeom>
        </p:spPr>
      </p:pic>
      <p:sp>
        <p:nvSpPr>
          <p:cNvPr id="6" name="TextBox 5"/>
          <p:cNvSpPr txBox="1"/>
          <p:nvPr/>
        </p:nvSpPr>
        <p:spPr>
          <a:xfrm>
            <a:off x="3809852" y="2121247"/>
            <a:ext cx="4560271" cy="1477328"/>
          </a:xfrm>
          <a:prstGeom prst="rect">
            <a:avLst/>
          </a:prstGeom>
          <a:noFill/>
        </p:spPr>
        <p:txBody>
          <a:bodyPr wrap="square" rtlCol="0">
            <a:spAutoFit/>
          </a:bodyPr>
          <a:lstStyle/>
          <a:p>
            <a:r>
              <a:rPr lang="en-US" b="1" u="sng" dirty="0" smtClean="0"/>
              <a:t>The Library</a:t>
            </a:r>
          </a:p>
          <a:p>
            <a:r>
              <a:rPr lang="en-US" dirty="0" smtClean="0"/>
              <a:t>The Library enables users to peruse through their uploaded Video, Audio and Image files to ensure that they have the latest or correct edit stored for future Ad-Sets or page designs.</a:t>
            </a:r>
            <a:endParaRPr lang="en-US" dirty="0"/>
          </a:p>
        </p:txBody>
      </p:sp>
    </p:spTree>
    <p:extLst>
      <p:ext uri="{BB962C8B-B14F-4D97-AF65-F5344CB8AC3E}">
        <p14:creationId xmlns:p14="http://schemas.microsoft.com/office/powerpoint/2010/main" val="13744345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pp Campaign Set Up.jpg"/>
          <p:cNvPicPr>
            <a:picLocks noGrp="1" noChangeAspect="1"/>
          </p:cNvPicPr>
          <p:nvPr>
            <p:ph idx="1"/>
          </p:nvPr>
        </p:nvPicPr>
        <p:blipFill>
          <a:blip r:embed="rId2">
            <a:extLst>
              <a:ext uri="{28A0092B-C50C-407E-A947-70E740481C1C}">
                <a14:useLocalDpi xmlns:a14="http://schemas.microsoft.com/office/drawing/2010/main" val="0"/>
              </a:ext>
            </a:extLst>
          </a:blip>
          <a:srcRect t="-628" b="-628"/>
          <a:stretch>
            <a:fillRect/>
          </a:stretch>
        </p:blipFill>
        <p:spPr>
          <a:xfrm>
            <a:off x="543786" y="1600200"/>
            <a:ext cx="2544500" cy="4525963"/>
          </a:xfrm>
        </p:spPr>
      </p:pic>
      <p:pic>
        <p:nvPicPr>
          <p:cNvPr id="4" name="Content Placeholder 3" descr="MUSOFUNNEL LOGO.jpg"/>
          <p:cNvPicPr>
            <a:picLocks noChangeAspect="1"/>
          </p:cNvPicPr>
          <p:nvPr/>
        </p:nvPicPr>
        <p:blipFill rotWithShape="1">
          <a:blip r:embed="rId3">
            <a:extLst>
              <a:ext uri="{28A0092B-C50C-407E-A947-70E740481C1C}">
                <a14:useLocalDpi xmlns:a14="http://schemas.microsoft.com/office/drawing/2010/main" val="0"/>
              </a:ext>
            </a:extLst>
          </a:blip>
          <a:srcRect l="-1521" r="-2732"/>
          <a:stretch/>
        </p:blipFill>
        <p:spPr>
          <a:xfrm>
            <a:off x="457200" y="214920"/>
            <a:ext cx="8229600" cy="1127098"/>
          </a:xfrm>
          <a:prstGeom prst="rect">
            <a:avLst/>
          </a:prstGeom>
        </p:spPr>
      </p:pic>
      <p:sp>
        <p:nvSpPr>
          <p:cNvPr id="6" name="TextBox 5"/>
          <p:cNvSpPr txBox="1"/>
          <p:nvPr/>
        </p:nvSpPr>
        <p:spPr>
          <a:xfrm>
            <a:off x="3333622" y="2121250"/>
            <a:ext cx="5657355" cy="2031325"/>
          </a:xfrm>
          <a:prstGeom prst="rect">
            <a:avLst/>
          </a:prstGeom>
          <a:noFill/>
        </p:spPr>
        <p:txBody>
          <a:bodyPr wrap="none" rtlCol="0">
            <a:spAutoFit/>
          </a:bodyPr>
          <a:lstStyle/>
          <a:p>
            <a:r>
              <a:rPr lang="en-US" b="1" u="sng" dirty="0" smtClean="0"/>
              <a:t>AD-SET</a:t>
            </a:r>
          </a:p>
          <a:p>
            <a:r>
              <a:rPr lang="en-US" dirty="0" smtClean="0"/>
              <a:t>The user will be asked a series of questions and will</a:t>
            </a:r>
          </a:p>
          <a:p>
            <a:r>
              <a:rPr lang="en-US" dirty="0"/>
              <a:t>b</a:t>
            </a:r>
            <a:r>
              <a:rPr lang="en-US" dirty="0" smtClean="0"/>
              <a:t>e able to select the correct answer from those provided </a:t>
            </a:r>
          </a:p>
          <a:p>
            <a:r>
              <a:rPr lang="en-US" dirty="0" smtClean="0"/>
              <a:t>or will be required to type in their answer using the phone </a:t>
            </a:r>
          </a:p>
          <a:p>
            <a:r>
              <a:rPr lang="en-US" dirty="0" smtClean="0"/>
              <a:t>keypad. This will assist in preparing the page template</a:t>
            </a:r>
          </a:p>
          <a:p>
            <a:r>
              <a:rPr lang="en-US" dirty="0" smtClean="0"/>
              <a:t>types, sequence of adverts and setting up the audience</a:t>
            </a:r>
          </a:p>
          <a:p>
            <a:r>
              <a:rPr lang="en-US" dirty="0"/>
              <a:t>t</a:t>
            </a:r>
            <a:r>
              <a:rPr lang="en-US" dirty="0" smtClean="0"/>
              <a:t>argeting.</a:t>
            </a:r>
            <a:endParaRPr lang="en-US" dirty="0"/>
          </a:p>
        </p:txBody>
      </p:sp>
    </p:spTree>
    <p:extLst>
      <p:ext uri="{BB962C8B-B14F-4D97-AF65-F5344CB8AC3E}">
        <p14:creationId xmlns:p14="http://schemas.microsoft.com/office/powerpoint/2010/main" val="14613901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pp Targetinng.jpg"/>
          <p:cNvPicPr>
            <a:picLocks noGrp="1" noChangeAspect="1"/>
          </p:cNvPicPr>
          <p:nvPr>
            <p:ph idx="1"/>
          </p:nvPr>
        </p:nvPicPr>
        <p:blipFill>
          <a:blip r:embed="rId2">
            <a:extLst>
              <a:ext uri="{28A0092B-C50C-407E-A947-70E740481C1C}">
                <a14:useLocalDpi xmlns:a14="http://schemas.microsoft.com/office/drawing/2010/main" val="0"/>
              </a:ext>
            </a:extLst>
          </a:blip>
          <a:srcRect l="-3301" r="-3301"/>
          <a:stretch>
            <a:fillRect/>
          </a:stretch>
        </p:blipFill>
        <p:spPr>
          <a:xfrm>
            <a:off x="457200" y="1600200"/>
            <a:ext cx="2847556" cy="4525963"/>
          </a:xfrm>
        </p:spPr>
      </p:pic>
      <p:pic>
        <p:nvPicPr>
          <p:cNvPr id="4" name="Content Placeholder 3" descr="MUSOFUNNEL LOGO.jpg"/>
          <p:cNvPicPr>
            <a:picLocks noChangeAspect="1"/>
          </p:cNvPicPr>
          <p:nvPr/>
        </p:nvPicPr>
        <p:blipFill rotWithShape="1">
          <a:blip r:embed="rId3">
            <a:extLst>
              <a:ext uri="{28A0092B-C50C-407E-A947-70E740481C1C}">
                <a14:useLocalDpi xmlns:a14="http://schemas.microsoft.com/office/drawing/2010/main" val="0"/>
              </a:ext>
            </a:extLst>
          </a:blip>
          <a:srcRect l="-1521" r="-2732"/>
          <a:stretch/>
        </p:blipFill>
        <p:spPr>
          <a:xfrm>
            <a:off x="457200" y="214920"/>
            <a:ext cx="8229600" cy="1127098"/>
          </a:xfrm>
          <a:prstGeom prst="rect">
            <a:avLst/>
          </a:prstGeom>
        </p:spPr>
      </p:pic>
      <p:sp>
        <p:nvSpPr>
          <p:cNvPr id="6" name="TextBox 5"/>
          <p:cNvSpPr txBox="1"/>
          <p:nvPr/>
        </p:nvSpPr>
        <p:spPr>
          <a:xfrm>
            <a:off x="3477933" y="2135680"/>
            <a:ext cx="4971959" cy="2308324"/>
          </a:xfrm>
          <a:prstGeom prst="rect">
            <a:avLst/>
          </a:prstGeom>
          <a:noFill/>
        </p:spPr>
        <p:txBody>
          <a:bodyPr wrap="none" rtlCol="0">
            <a:spAutoFit/>
          </a:bodyPr>
          <a:lstStyle/>
          <a:p>
            <a:r>
              <a:rPr lang="en-US" b="1" u="sng" dirty="0" smtClean="0"/>
              <a:t>AUDIENCE TARGETTING</a:t>
            </a:r>
          </a:p>
          <a:p>
            <a:r>
              <a:rPr lang="en-US" dirty="0" smtClean="0"/>
              <a:t>The user will be asked further questions about the</a:t>
            </a:r>
          </a:p>
          <a:p>
            <a:r>
              <a:rPr lang="en-US" dirty="0"/>
              <a:t>t</a:t>
            </a:r>
            <a:r>
              <a:rPr lang="en-US" dirty="0" smtClean="0"/>
              <a:t>ype of artist they are trying to promote, i.e.:</a:t>
            </a:r>
          </a:p>
          <a:p>
            <a:r>
              <a:rPr lang="en-US" dirty="0"/>
              <a:t>s</a:t>
            </a:r>
            <a:r>
              <a:rPr lang="en-US" dirty="0" smtClean="0"/>
              <a:t>imilar genres or artists.</a:t>
            </a:r>
          </a:p>
          <a:p>
            <a:endParaRPr lang="en-US" dirty="0"/>
          </a:p>
          <a:p>
            <a:r>
              <a:rPr lang="en-US" dirty="0" smtClean="0"/>
              <a:t>This will ensure that the set-up target is specifically</a:t>
            </a:r>
          </a:p>
          <a:p>
            <a:r>
              <a:rPr lang="en-US" dirty="0"/>
              <a:t>d</a:t>
            </a:r>
            <a:r>
              <a:rPr lang="en-US" dirty="0" smtClean="0"/>
              <a:t>efined to </a:t>
            </a:r>
            <a:r>
              <a:rPr lang="en-US" dirty="0" err="1" smtClean="0"/>
              <a:t>maximise</a:t>
            </a:r>
            <a:r>
              <a:rPr lang="en-US" dirty="0" smtClean="0"/>
              <a:t> clicks, likes or comments and</a:t>
            </a:r>
          </a:p>
          <a:p>
            <a:r>
              <a:rPr lang="en-US" dirty="0"/>
              <a:t>p</a:t>
            </a:r>
            <a:r>
              <a:rPr lang="en-US" dirty="0" smtClean="0"/>
              <a:t>rovide a strong ROI to the customer.</a:t>
            </a:r>
          </a:p>
        </p:txBody>
      </p:sp>
    </p:spTree>
    <p:extLst>
      <p:ext uri="{BB962C8B-B14F-4D97-AF65-F5344CB8AC3E}">
        <p14:creationId xmlns:p14="http://schemas.microsoft.com/office/powerpoint/2010/main" val="10838800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pp Geo Targetinng.jpg"/>
          <p:cNvPicPr>
            <a:picLocks noGrp="1" noChangeAspect="1"/>
          </p:cNvPicPr>
          <p:nvPr>
            <p:ph idx="1"/>
          </p:nvPr>
        </p:nvPicPr>
        <p:blipFill>
          <a:blip r:embed="rId2">
            <a:extLst>
              <a:ext uri="{28A0092B-C50C-407E-A947-70E740481C1C}">
                <a14:useLocalDpi xmlns:a14="http://schemas.microsoft.com/office/drawing/2010/main" val="0"/>
              </a:ext>
            </a:extLst>
          </a:blip>
          <a:srcRect t="-342" b="-342"/>
          <a:stretch>
            <a:fillRect/>
          </a:stretch>
        </p:blipFill>
        <p:spPr>
          <a:xfrm>
            <a:off x="457200" y="1600200"/>
            <a:ext cx="2558931" cy="4525963"/>
          </a:xfrm>
        </p:spPr>
      </p:pic>
      <p:pic>
        <p:nvPicPr>
          <p:cNvPr id="4" name="Content Placeholder 3" descr="MUSOFUNNEL LOGO.jpg"/>
          <p:cNvPicPr>
            <a:picLocks noChangeAspect="1"/>
          </p:cNvPicPr>
          <p:nvPr/>
        </p:nvPicPr>
        <p:blipFill rotWithShape="1">
          <a:blip r:embed="rId3">
            <a:extLst>
              <a:ext uri="{28A0092B-C50C-407E-A947-70E740481C1C}">
                <a14:useLocalDpi xmlns:a14="http://schemas.microsoft.com/office/drawing/2010/main" val="0"/>
              </a:ext>
            </a:extLst>
          </a:blip>
          <a:srcRect l="-1521" r="-2732"/>
          <a:stretch/>
        </p:blipFill>
        <p:spPr>
          <a:xfrm>
            <a:off x="457200" y="214920"/>
            <a:ext cx="8229600" cy="1127098"/>
          </a:xfrm>
          <a:prstGeom prst="rect">
            <a:avLst/>
          </a:prstGeom>
        </p:spPr>
      </p:pic>
      <p:sp>
        <p:nvSpPr>
          <p:cNvPr id="6" name="TextBox 5"/>
          <p:cNvSpPr txBox="1"/>
          <p:nvPr/>
        </p:nvSpPr>
        <p:spPr>
          <a:xfrm>
            <a:off x="3348053" y="2063527"/>
            <a:ext cx="4970381" cy="923330"/>
          </a:xfrm>
          <a:prstGeom prst="rect">
            <a:avLst/>
          </a:prstGeom>
          <a:noFill/>
        </p:spPr>
        <p:txBody>
          <a:bodyPr wrap="none" rtlCol="0">
            <a:spAutoFit/>
          </a:bodyPr>
          <a:lstStyle/>
          <a:p>
            <a:r>
              <a:rPr lang="en-US" u="sng" dirty="0" smtClean="0"/>
              <a:t>GEO-TARGETING</a:t>
            </a:r>
          </a:p>
          <a:p>
            <a:r>
              <a:rPr lang="en-US" dirty="0" smtClean="0"/>
              <a:t>The user will be able to select which countries they</a:t>
            </a:r>
          </a:p>
          <a:p>
            <a:r>
              <a:rPr lang="en-US" dirty="0"/>
              <a:t>w</a:t>
            </a:r>
            <a:r>
              <a:rPr lang="en-US" dirty="0" smtClean="0"/>
              <a:t>ish to target for their advert or Ad-Set.</a:t>
            </a:r>
          </a:p>
        </p:txBody>
      </p:sp>
    </p:spTree>
    <p:extLst>
      <p:ext uri="{BB962C8B-B14F-4D97-AF65-F5344CB8AC3E}">
        <p14:creationId xmlns:p14="http://schemas.microsoft.com/office/powerpoint/2010/main" val="33579937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pp Audience Targetinng.jpg"/>
          <p:cNvPicPr>
            <a:picLocks noGrp="1" noChangeAspect="1"/>
          </p:cNvPicPr>
          <p:nvPr>
            <p:ph idx="1"/>
          </p:nvPr>
        </p:nvPicPr>
        <p:blipFill>
          <a:blip r:embed="rId2">
            <a:extLst>
              <a:ext uri="{28A0092B-C50C-407E-A947-70E740481C1C}">
                <a14:useLocalDpi xmlns:a14="http://schemas.microsoft.com/office/drawing/2010/main" val="0"/>
              </a:ext>
            </a:extLst>
          </a:blip>
          <a:srcRect t="-1209" b="-1209"/>
          <a:stretch>
            <a:fillRect/>
          </a:stretch>
        </p:blipFill>
        <p:spPr>
          <a:xfrm>
            <a:off x="457200" y="1600200"/>
            <a:ext cx="2515637" cy="4525963"/>
          </a:xfrm>
        </p:spPr>
      </p:pic>
      <p:pic>
        <p:nvPicPr>
          <p:cNvPr id="4" name="Content Placeholder 3" descr="MUSOFUNNEL LOGO.jpg"/>
          <p:cNvPicPr>
            <a:picLocks noChangeAspect="1"/>
          </p:cNvPicPr>
          <p:nvPr/>
        </p:nvPicPr>
        <p:blipFill rotWithShape="1">
          <a:blip r:embed="rId3">
            <a:extLst>
              <a:ext uri="{28A0092B-C50C-407E-A947-70E740481C1C}">
                <a14:useLocalDpi xmlns:a14="http://schemas.microsoft.com/office/drawing/2010/main" val="0"/>
              </a:ext>
            </a:extLst>
          </a:blip>
          <a:srcRect l="-1521" r="-2732"/>
          <a:stretch/>
        </p:blipFill>
        <p:spPr>
          <a:xfrm>
            <a:off x="457200" y="214920"/>
            <a:ext cx="8229600" cy="1127098"/>
          </a:xfrm>
          <a:prstGeom prst="rect">
            <a:avLst/>
          </a:prstGeom>
        </p:spPr>
      </p:pic>
      <p:sp>
        <p:nvSpPr>
          <p:cNvPr id="6" name="TextBox 5"/>
          <p:cNvSpPr txBox="1"/>
          <p:nvPr/>
        </p:nvSpPr>
        <p:spPr>
          <a:xfrm>
            <a:off x="3362482" y="1861509"/>
            <a:ext cx="5444895" cy="3693319"/>
          </a:xfrm>
          <a:prstGeom prst="rect">
            <a:avLst/>
          </a:prstGeom>
          <a:noFill/>
        </p:spPr>
        <p:txBody>
          <a:bodyPr wrap="none" rtlCol="0">
            <a:spAutoFit/>
          </a:bodyPr>
          <a:lstStyle/>
          <a:p>
            <a:r>
              <a:rPr lang="en-US" dirty="0" smtClean="0"/>
              <a:t>AGE RANGE, GENDER &amp; INTERESTS</a:t>
            </a:r>
          </a:p>
          <a:p>
            <a:r>
              <a:rPr lang="en-US" dirty="0" smtClean="0"/>
              <a:t>Users will choose further specific options for their</a:t>
            </a:r>
          </a:p>
          <a:p>
            <a:r>
              <a:rPr lang="en-US" dirty="0"/>
              <a:t>p</a:t>
            </a:r>
            <a:r>
              <a:rPr lang="en-US" dirty="0" smtClean="0"/>
              <a:t>referred target audience, such as age group, gender</a:t>
            </a:r>
          </a:p>
          <a:p>
            <a:r>
              <a:rPr lang="en-US" dirty="0"/>
              <a:t>a</a:t>
            </a:r>
            <a:r>
              <a:rPr lang="en-US" dirty="0" smtClean="0"/>
              <a:t>nd interests.</a:t>
            </a:r>
          </a:p>
          <a:p>
            <a:endParaRPr lang="en-US" dirty="0"/>
          </a:p>
          <a:p>
            <a:r>
              <a:rPr lang="en-US" dirty="0" err="1"/>
              <a:t>MusoFunnel</a:t>
            </a:r>
            <a:r>
              <a:rPr lang="en-US" dirty="0"/>
              <a:t> will refine the audience target throughout </a:t>
            </a:r>
          </a:p>
          <a:p>
            <a:r>
              <a:rPr lang="en-US" dirty="0"/>
              <a:t>the campaign by deleting non-delivering targets and</a:t>
            </a:r>
          </a:p>
          <a:p>
            <a:r>
              <a:rPr lang="en-US" dirty="0"/>
              <a:t>moving the advertising spend to more target types who</a:t>
            </a:r>
          </a:p>
          <a:p>
            <a:r>
              <a:rPr lang="en-US" dirty="0"/>
              <a:t>are responding</a:t>
            </a:r>
            <a:r>
              <a:rPr lang="en-US" dirty="0" smtClean="0"/>
              <a:t>.</a:t>
            </a:r>
          </a:p>
          <a:p>
            <a:endParaRPr lang="en-US" dirty="0"/>
          </a:p>
          <a:p>
            <a:r>
              <a:rPr lang="en-US" dirty="0" smtClean="0"/>
              <a:t>A report will be emailed to the user each week  showing </a:t>
            </a:r>
          </a:p>
          <a:p>
            <a:r>
              <a:rPr lang="en-US" dirty="0"/>
              <a:t>w</a:t>
            </a:r>
            <a:r>
              <a:rPr lang="en-US" dirty="0" smtClean="0"/>
              <a:t>hich targets are delivering and those who are not.</a:t>
            </a:r>
            <a:endParaRPr lang="en-US" dirty="0"/>
          </a:p>
          <a:p>
            <a:endParaRPr lang="en-US" dirty="0"/>
          </a:p>
        </p:txBody>
      </p:sp>
    </p:spTree>
    <p:extLst>
      <p:ext uri="{BB962C8B-B14F-4D97-AF65-F5344CB8AC3E}">
        <p14:creationId xmlns:p14="http://schemas.microsoft.com/office/powerpoint/2010/main" val="24421167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pp Ad Campaign Time and Spend.jpg"/>
          <p:cNvPicPr>
            <a:picLocks noGrp="1" noChangeAspect="1"/>
          </p:cNvPicPr>
          <p:nvPr>
            <p:ph idx="1"/>
          </p:nvPr>
        </p:nvPicPr>
        <p:blipFill>
          <a:blip r:embed="rId2">
            <a:extLst>
              <a:ext uri="{28A0092B-C50C-407E-A947-70E740481C1C}">
                <a14:useLocalDpi xmlns:a14="http://schemas.microsoft.com/office/drawing/2010/main" val="0"/>
              </a:ext>
            </a:extLst>
          </a:blip>
          <a:srcRect l="-11983" r="-11983"/>
          <a:stretch>
            <a:fillRect/>
          </a:stretch>
        </p:blipFill>
        <p:spPr>
          <a:xfrm>
            <a:off x="211873" y="1600200"/>
            <a:ext cx="3193906" cy="4525963"/>
          </a:xfrm>
        </p:spPr>
      </p:pic>
      <p:pic>
        <p:nvPicPr>
          <p:cNvPr id="4" name="Content Placeholder 3" descr="MUSOFUNNEL LOGO.jpg"/>
          <p:cNvPicPr>
            <a:picLocks noChangeAspect="1"/>
          </p:cNvPicPr>
          <p:nvPr/>
        </p:nvPicPr>
        <p:blipFill rotWithShape="1">
          <a:blip r:embed="rId3">
            <a:extLst>
              <a:ext uri="{28A0092B-C50C-407E-A947-70E740481C1C}">
                <a14:useLocalDpi xmlns:a14="http://schemas.microsoft.com/office/drawing/2010/main" val="0"/>
              </a:ext>
            </a:extLst>
          </a:blip>
          <a:srcRect l="-1521" r="-2732"/>
          <a:stretch/>
        </p:blipFill>
        <p:spPr>
          <a:xfrm>
            <a:off x="457200" y="214920"/>
            <a:ext cx="8229600" cy="1127098"/>
          </a:xfrm>
          <a:prstGeom prst="rect">
            <a:avLst/>
          </a:prstGeom>
        </p:spPr>
      </p:pic>
      <p:sp>
        <p:nvSpPr>
          <p:cNvPr id="6" name="TextBox 5"/>
          <p:cNvSpPr txBox="1"/>
          <p:nvPr/>
        </p:nvSpPr>
        <p:spPr>
          <a:xfrm>
            <a:off x="3405780" y="2352126"/>
            <a:ext cx="5527164" cy="1200329"/>
          </a:xfrm>
          <a:prstGeom prst="rect">
            <a:avLst/>
          </a:prstGeom>
          <a:noFill/>
        </p:spPr>
        <p:txBody>
          <a:bodyPr wrap="square" rtlCol="0">
            <a:spAutoFit/>
          </a:bodyPr>
          <a:lstStyle/>
          <a:p>
            <a:r>
              <a:rPr lang="en-US" dirty="0" smtClean="0"/>
              <a:t>LENGTH OF CAMPAIGN AND AD-SPEND</a:t>
            </a:r>
          </a:p>
          <a:p>
            <a:r>
              <a:rPr lang="en-US" dirty="0" smtClean="0"/>
              <a:t>The user will be required to enter the length of their</a:t>
            </a:r>
          </a:p>
          <a:p>
            <a:r>
              <a:rPr lang="en-US" dirty="0"/>
              <a:t>c</a:t>
            </a:r>
            <a:r>
              <a:rPr lang="en-US" dirty="0" smtClean="0"/>
              <a:t>ampaign and how much they wish to using the selector bars.</a:t>
            </a:r>
            <a:endParaRPr lang="en-US" dirty="0"/>
          </a:p>
        </p:txBody>
      </p:sp>
    </p:spTree>
    <p:extLst>
      <p:ext uri="{BB962C8B-B14F-4D97-AF65-F5344CB8AC3E}">
        <p14:creationId xmlns:p14="http://schemas.microsoft.com/office/powerpoint/2010/main" val="35761181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MUSOFUNNEL LOGO.jpg"/>
          <p:cNvPicPr>
            <a:picLocks noChangeAspect="1"/>
          </p:cNvPicPr>
          <p:nvPr/>
        </p:nvPicPr>
        <p:blipFill rotWithShape="1">
          <a:blip r:embed="rId2">
            <a:extLst>
              <a:ext uri="{28A0092B-C50C-407E-A947-70E740481C1C}">
                <a14:useLocalDpi xmlns:a14="http://schemas.microsoft.com/office/drawing/2010/main" val="0"/>
              </a:ext>
            </a:extLst>
          </a:blip>
          <a:srcRect l="-1521" r="-2732"/>
          <a:stretch/>
        </p:blipFill>
        <p:spPr>
          <a:xfrm>
            <a:off x="457200" y="214920"/>
            <a:ext cx="8229600" cy="1127098"/>
          </a:xfrm>
          <a:prstGeom prst="rect">
            <a:avLst/>
          </a:prstGeom>
        </p:spPr>
      </p:pic>
      <p:sp>
        <p:nvSpPr>
          <p:cNvPr id="5" name="Title 1"/>
          <p:cNvSpPr>
            <a:spLocks noGrp="1"/>
          </p:cNvSpPr>
          <p:nvPr>
            <p:ph type="title"/>
          </p:nvPr>
        </p:nvSpPr>
        <p:spPr>
          <a:xfrm>
            <a:off x="1327695" y="1413668"/>
            <a:ext cx="2943974" cy="765301"/>
          </a:xfrm>
        </p:spPr>
        <p:txBody>
          <a:bodyPr>
            <a:normAutofit/>
          </a:bodyPr>
          <a:lstStyle/>
          <a:p>
            <a:r>
              <a:rPr lang="en-US" sz="2800" dirty="0" smtClean="0"/>
              <a:t>Music Sales Funnel</a:t>
            </a:r>
            <a:endParaRPr lang="en-US" sz="2800" dirty="0"/>
          </a:p>
        </p:txBody>
      </p:sp>
      <p:sp>
        <p:nvSpPr>
          <p:cNvPr id="6" name="Alternate Process 5"/>
          <p:cNvSpPr/>
          <p:nvPr/>
        </p:nvSpPr>
        <p:spPr>
          <a:xfrm>
            <a:off x="822597" y="2364220"/>
            <a:ext cx="1529714" cy="989877"/>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Opt-In</a:t>
            </a:r>
          </a:p>
          <a:p>
            <a:pPr algn="ctr"/>
            <a:r>
              <a:rPr lang="en-US" sz="1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For Free Digital Download</a:t>
            </a:r>
            <a:endParaRPr lang="en-US" sz="1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Alternate Process 6"/>
          <p:cNvSpPr/>
          <p:nvPr/>
        </p:nvSpPr>
        <p:spPr>
          <a:xfrm>
            <a:off x="816426" y="4204348"/>
            <a:ext cx="1521446" cy="984527"/>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Offer Of </a:t>
            </a:r>
            <a:r>
              <a:rPr lang="en-US" sz="1400" dirty="0"/>
              <a:t>D</a:t>
            </a:r>
            <a:r>
              <a:rPr lang="en-US" sz="1400" dirty="0" smtClean="0"/>
              <a:t>iscount </a:t>
            </a:r>
            <a:r>
              <a:rPr lang="en-US" sz="1400" dirty="0"/>
              <a:t>O</a:t>
            </a:r>
            <a:r>
              <a:rPr lang="en-US" sz="1400" dirty="0" smtClean="0"/>
              <a:t>n Early Influencer Up-Sell</a:t>
            </a:r>
            <a:endParaRPr lang="en-US" sz="1400" dirty="0"/>
          </a:p>
        </p:txBody>
      </p:sp>
      <p:sp>
        <p:nvSpPr>
          <p:cNvPr id="8" name="Alternate Process 7"/>
          <p:cNvSpPr/>
          <p:nvPr/>
        </p:nvSpPr>
        <p:spPr>
          <a:xfrm>
            <a:off x="3239941" y="2364219"/>
            <a:ext cx="1623424" cy="1099053"/>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Customer Receives Free Download &amp; Exclusive Video Preview</a:t>
            </a:r>
            <a:endParaRPr lang="en-US" sz="1400" dirty="0"/>
          </a:p>
        </p:txBody>
      </p:sp>
      <p:sp>
        <p:nvSpPr>
          <p:cNvPr id="9" name="Alternate Process 8"/>
          <p:cNvSpPr/>
          <p:nvPr/>
        </p:nvSpPr>
        <p:spPr>
          <a:xfrm>
            <a:off x="3298626" y="4180619"/>
            <a:ext cx="1521446" cy="984527"/>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Sale Of Album</a:t>
            </a:r>
          </a:p>
        </p:txBody>
      </p:sp>
      <p:cxnSp>
        <p:nvCxnSpPr>
          <p:cNvPr id="10" name="Straight Arrow Connector 9"/>
          <p:cNvCxnSpPr/>
          <p:nvPr/>
        </p:nvCxnSpPr>
        <p:spPr>
          <a:xfrm>
            <a:off x="2337872" y="2859158"/>
            <a:ext cx="902069"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1" name="Straight Arrow Connector 10"/>
          <p:cNvCxnSpPr/>
          <p:nvPr/>
        </p:nvCxnSpPr>
        <p:spPr>
          <a:xfrm flipH="1">
            <a:off x="2095210" y="3463272"/>
            <a:ext cx="1203416" cy="71734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2" name="Straight Arrow Connector 11"/>
          <p:cNvCxnSpPr/>
          <p:nvPr/>
        </p:nvCxnSpPr>
        <p:spPr>
          <a:xfrm flipV="1">
            <a:off x="2294579" y="4549295"/>
            <a:ext cx="998556" cy="14704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8" name="TextBox 27"/>
          <p:cNvSpPr txBox="1"/>
          <p:nvPr/>
        </p:nvSpPr>
        <p:spPr>
          <a:xfrm>
            <a:off x="5195257" y="2337697"/>
            <a:ext cx="3679726" cy="3416320"/>
          </a:xfrm>
          <a:prstGeom prst="rect">
            <a:avLst/>
          </a:prstGeom>
          <a:noFill/>
        </p:spPr>
        <p:txBody>
          <a:bodyPr wrap="none" rtlCol="0">
            <a:spAutoFit/>
          </a:bodyPr>
          <a:lstStyle/>
          <a:p>
            <a:r>
              <a:rPr lang="en-US" dirty="0" smtClean="0"/>
              <a:t>A set of advert templates</a:t>
            </a:r>
          </a:p>
          <a:p>
            <a:r>
              <a:rPr lang="en-US" dirty="0"/>
              <a:t>a</a:t>
            </a:r>
            <a:r>
              <a:rPr lang="en-US" dirty="0" smtClean="0"/>
              <a:t>re placed together in a sequence</a:t>
            </a:r>
          </a:p>
          <a:p>
            <a:r>
              <a:rPr lang="en-US" dirty="0"/>
              <a:t>w</a:t>
            </a:r>
            <a:r>
              <a:rPr lang="en-US" dirty="0" smtClean="0"/>
              <a:t>ithin the users Ad-Set menu.</a:t>
            </a:r>
          </a:p>
          <a:p>
            <a:endParaRPr lang="en-US" dirty="0"/>
          </a:p>
          <a:p>
            <a:r>
              <a:rPr lang="en-US" dirty="0" smtClean="0"/>
              <a:t>This is the basis for the user’s</a:t>
            </a:r>
          </a:p>
          <a:p>
            <a:r>
              <a:rPr lang="en-US" dirty="0" smtClean="0"/>
              <a:t>Music Sales Funnel.</a:t>
            </a:r>
          </a:p>
          <a:p>
            <a:endParaRPr lang="en-US" dirty="0"/>
          </a:p>
          <a:p>
            <a:r>
              <a:rPr lang="en-US" dirty="0" smtClean="0"/>
              <a:t>The App will go through each page,</a:t>
            </a:r>
          </a:p>
          <a:p>
            <a:r>
              <a:rPr lang="en-US" dirty="0"/>
              <a:t>a</a:t>
            </a:r>
            <a:r>
              <a:rPr lang="en-US" dirty="0" smtClean="0"/>
              <a:t>llowing the user to refine the design</a:t>
            </a:r>
          </a:p>
          <a:p>
            <a:r>
              <a:rPr lang="en-US" dirty="0" smtClean="0"/>
              <a:t>of each</a:t>
            </a:r>
            <a:r>
              <a:rPr lang="en-US" dirty="0"/>
              <a:t> </a:t>
            </a:r>
            <a:r>
              <a:rPr lang="en-US" dirty="0" smtClean="0"/>
              <a:t>advert for their personal use.</a:t>
            </a:r>
          </a:p>
          <a:p>
            <a:endParaRPr lang="en-US" dirty="0"/>
          </a:p>
          <a:p>
            <a:endParaRPr lang="en-US" dirty="0" smtClean="0"/>
          </a:p>
        </p:txBody>
      </p:sp>
    </p:spTree>
    <p:extLst>
      <p:ext uri="{BB962C8B-B14F-4D97-AF65-F5344CB8AC3E}">
        <p14:creationId xmlns:p14="http://schemas.microsoft.com/office/powerpoint/2010/main" val="40590867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pp Social Media Set.jpg"/>
          <p:cNvPicPr>
            <a:picLocks noGrp="1" noChangeAspect="1"/>
          </p:cNvPicPr>
          <p:nvPr>
            <p:ph idx="1"/>
          </p:nvPr>
        </p:nvPicPr>
        <p:blipFill>
          <a:blip r:embed="rId2">
            <a:extLst>
              <a:ext uri="{28A0092B-C50C-407E-A947-70E740481C1C}">
                <a14:useLocalDpi xmlns:a14="http://schemas.microsoft.com/office/drawing/2010/main" val="0"/>
              </a:ext>
            </a:extLst>
          </a:blip>
          <a:srcRect t="-4658" b="-4658"/>
          <a:stretch>
            <a:fillRect/>
          </a:stretch>
        </p:blipFill>
        <p:spPr>
          <a:xfrm>
            <a:off x="457200" y="1600200"/>
            <a:ext cx="2573362" cy="4525963"/>
          </a:xfrm>
        </p:spPr>
      </p:pic>
      <p:pic>
        <p:nvPicPr>
          <p:cNvPr id="4" name="Content Placeholder 3" descr="MUSOFUNNEL LOGO.jpg"/>
          <p:cNvPicPr>
            <a:picLocks noChangeAspect="1"/>
          </p:cNvPicPr>
          <p:nvPr/>
        </p:nvPicPr>
        <p:blipFill rotWithShape="1">
          <a:blip r:embed="rId3">
            <a:extLst>
              <a:ext uri="{28A0092B-C50C-407E-A947-70E740481C1C}">
                <a14:useLocalDpi xmlns:a14="http://schemas.microsoft.com/office/drawing/2010/main" val="0"/>
              </a:ext>
            </a:extLst>
          </a:blip>
          <a:srcRect l="-1521" r="-2732"/>
          <a:stretch/>
        </p:blipFill>
        <p:spPr>
          <a:xfrm>
            <a:off x="457200" y="214920"/>
            <a:ext cx="8229600" cy="1127098"/>
          </a:xfrm>
          <a:prstGeom prst="rect">
            <a:avLst/>
          </a:prstGeom>
        </p:spPr>
      </p:pic>
      <p:sp>
        <p:nvSpPr>
          <p:cNvPr id="6" name="TextBox 5"/>
          <p:cNvSpPr txBox="1"/>
          <p:nvPr/>
        </p:nvSpPr>
        <p:spPr>
          <a:xfrm>
            <a:off x="3391343" y="2164545"/>
            <a:ext cx="5532284" cy="2585323"/>
          </a:xfrm>
          <a:prstGeom prst="rect">
            <a:avLst/>
          </a:prstGeom>
          <a:noFill/>
        </p:spPr>
        <p:txBody>
          <a:bodyPr wrap="none" rtlCol="0">
            <a:spAutoFit/>
          </a:bodyPr>
          <a:lstStyle/>
          <a:p>
            <a:r>
              <a:rPr lang="en-US" dirty="0" smtClean="0"/>
              <a:t>SOCIAL MEDIA PLATFORMS</a:t>
            </a:r>
          </a:p>
          <a:p>
            <a:r>
              <a:rPr lang="en-US" dirty="0" smtClean="0"/>
              <a:t>The user will be asked which Social Media platforms they</a:t>
            </a:r>
          </a:p>
          <a:p>
            <a:r>
              <a:rPr lang="en-US" dirty="0"/>
              <a:t>w</a:t>
            </a:r>
            <a:r>
              <a:rPr lang="en-US" dirty="0" smtClean="0"/>
              <a:t>ish to deliver their adverts to.</a:t>
            </a:r>
          </a:p>
          <a:p>
            <a:endParaRPr lang="en-US" dirty="0"/>
          </a:p>
          <a:p>
            <a:r>
              <a:rPr lang="en-US" dirty="0" err="1" smtClean="0"/>
              <a:t>MusoFunnel</a:t>
            </a:r>
            <a:r>
              <a:rPr lang="en-US" dirty="0" smtClean="0"/>
              <a:t> will have individual </a:t>
            </a:r>
            <a:r>
              <a:rPr lang="en-US" dirty="0"/>
              <a:t>b</a:t>
            </a:r>
            <a:r>
              <a:rPr lang="en-US" dirty="0" smtClean="0"/>
              <a:t>usiness </a:t>
            </a:r>
            <a:r>
              <a:rPr lang="en-US" dirty="0"/>
              <a:t>a</a:t>
            </a:r>
            <a:r>
              <a:rPr lang="en-US" dirty="0" smtClean="0"/>
              <a:t>dvertising</a:t>
            </a:r>
          </a:p>
          <a:p>
            <a:r>
              <a:rPr lang="en-US" dirty="0"/>
              <a:t>a</a:t>
            </a:r>
            <a:r>
              <a:rPr lang="en-US" dirty="0" smtClean="0"/>
              <a:t>ccounts with each platform and the app will</a:t>
            </a:r>
          </a:p>
          <a:p>
            <a:r>
              <a:rPr lang="en-US" dirty="0"/>
              <a:t>a</a:t>
            </a:r>
            <a:r>
              <a:rPr lang="en-US" dirty="0" smtClean="0"/>
              <a:t>utomatically transfer the information provided by</a:t>
            </a:r>
          </a:p>
          <a:p>
            <a:r>
              <a:rPr lang="en-US" dirty="0"/>
              <a:t>t</a:t>
            </a:r>
            <a:r>
              <a:rPr lang="en-US" dirty="0" smtClean="0"/>
              <a:t>he user into its own advertising account on each </a:t>
            </a:r>
          </a:p>
          <a:p>
            <a:r>
              <a:rPr lang="en-US" dirty="0" smtClean="0"/>
              <a:t>individual platform.</a:t>
            </a:r>
          </a:p>
        </p:txBody>
      </p:sp>
    </p:spTree>
    <p:extLst>
      <p:ext uri="{BB962C8B-B14F-4D97-AF65-F5344CB8AC3E}">
        <p14:creationId xmlns:p14="http://schemas.microsoft.com/office/powerpoint/2010/main" val="17556052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MUSOFUNNEL LOGO.jpg"/>
          <p:cNvPicPr>
            <a:picLocks noChangeAspect="1"/>
          </p:cNvPicPr>
          <p:nvPr/>
        </p:nvPicPr>
        <p:blipFill rotWithShape="1">
          <a:blip r:embed="rId2">
            <a:extLst>
              <a:ext uri="{28A0092B-C50C-407E-A947-70E740481C1C}">
                <a14:useLocalDpi xmlns:a14="http://schemas.microsoft.com/office/drawing/2010/main" val="0"/>
              </a:ext>
            </a:extLst>
          </a:blip>
          <a:srcRect l="-1521" r="-2732"/>
          <a:stretch/>
        </p:blipFill>
        <p:spPr>
          <a:xfrm>
            <a:off x="457200" y="214920"/>
            <a:ext cx="8229600" cy="1127098"/>
          </a:xfrm>
          <a:prstGeom prst="rect">
            <a:avLst/>
          </a:prstGeom>
        </p:spPr>
      </p:pic>
      <p:pic>
        <p:nvPicPr>
          <p:cNvPr id="3" name="Content Placeholder 2" descr="App Lead Aquisition Template.jpg"/>
          <p:cNvPicPr>
            <a:picLocks noGrp="1" noChangeAspect="1"/>
          </p:cNvPicPr>
          <p:nvPr>
            <p:ph idx="1"/>
          </p:nvPr>
        </p:nvPicPr>
        <p:blipFill>
          <a:blip r:embed="rId3">
            <a:extLst>
              <a:ext uri="{28A0092B-C50C-407E-A947-70E740481C1C}">
                <a14:useLocalDpi xmlns:a14="http://schemas.microsoft.com/office/drawing/2010/main" val="0"/>
              </a:ext>
            </a:extLst>
          </a:blip>
          <a:srcRect t="-1386" b="-1386"/>
          <a:stretch>
            <a:fillRect/>
          </a:stretch>
        </p:blipFill>
        <p:spPr>
          <a:xfrm>
            <a:off x="318355" y="1297025"/>
            <a:ext cx="5035634" cy="5384203"/>
          </a:xfrm>
        </p:spPr>
      </p:pic>
      <p:pic>
        <p:nvPicPr>
          <p:cNvPr id="6" name="Picture 5" descr="Blackout Lead Aquisition Page 2.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86065" y="1342018"/>
            <a:ext cx="3259501" cy="3391120"/>
          </a:xfrm>
          <a:prstGeom prst="rect">
            <a:avLst/>
          </a:prstGeom>
        </p:spPr>
      </p:pic>
      <p:sp>
        <p:nvSpPr>
          <p:cNvPr id="7" name="TextBox 6"/>
          <p:cNvSpPr txBox="1"/>
          <p:nvPr/>
        </p:nvSpPr>
        <p:spPr>
          <a:xfrm>
            <a:off x="5339564" y="4949596"/>
            <a:ext cx="3749744" cy="1754327"/>
          </a:xfrm>
          <a:prstGeom prst="rect">
            <a:avLst/>
          </a:prstGeom>
          <a:noFill/>
        </p:spPr>
        <p:txBody>
          <a:bodyPr wrap="none" rtlCol="0">
            <a:spAutoFit/>
          </a:bodyPr>
          <a:lstStyle/>
          <a:p>
            <a:r>
              <a:rPr lang="en-US" dirty="0" smtClean="0"/>
              <a:t>Using the upload buttons, the user</a:t>
            </a:r>
          </a:p>
          <a:p>
            <a:r>
              <a:rPr lang="en-US" dirty="0"/>
              <a:t>w</a:t>
            </a:r>
            <a:r>
              <a:rPr lang="en-US" dirty="0" smtClean="0"/>
              <a:t>ill be able to complete each</a:t>
            </a:r>
          </a:p>
          <a:p>
            <a:r>
              <a:rPr lang="en-US" dirty="0"/>
              <a:t>a</a:t>
            </a:r>
            <a:r>
              <a:rPr lang="en-US" dirty="0" smtClean="0"/>
              <a:t>dvert from their Ad-Set with ease.</a:t>
            </a:r>
          </a:p>
          <a:p>
            <a:endParaRPr lang="en-US" dirty="0"/>
          </a:p>
          <a:p>
            <a:r>
              <a:rPr lang="en-US" dirty="0" smtClean="0"/>
              <a:t>Tips will be provided for any text copy</a:t>
            </a:r>
          </a:p>
          <a:p>
            <a:r>
              <a:rPr lang="en-US" dirty="0"/>
              <a:t>t</a:t>
            </a:r>
            <a:r>
              <a:rPr lang="en-US" dirty="0" smtClean="0"/>
              <a:t>hat is required.</a:t>
            </a:r>
            <a:endParaRPr lang="en-US" dirty="0"/>
          </a:p>
        </p:txBody>
      </p:sp>
    </p:spTree>
    <p:extLst>
      <p:ext uri="{BB962C8B-B14F-4D97-AF65-F5344CB8AC3E}">
        <p14:creationId xmlns:p14="http://schemas.microsoft.com/office/powerpoint/2010/main" val="3326957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MUSOFUNNEL LOGO.jpg"/>
          <p:cNvPicPr>
            <a:picLocks noChangeAspect="1"/>
          </p:cNvPicPr>
          <p:nvPr/>
        </p:nvPicPr>
        <p:blipFill rotWithShape="1">
          <a:blip r:embed="rId2">
            <a:extLst>
              <a:ext uri="{28A0092B-C50C-407E-A947-70E740481C1C}">
                <a14:useLocalDpi xmlns:a14="http://schemas.microsoft.com/office/drawing/2010/main" val="0"/>
              </a:ext>
            </a:extLst>
          </a:blip>
          <a:srcRect l="-1521" r="-2732"/>
          <a:stretch/>
        </p:blipFill>
        <p:spPr>
          <a:xfrm>
            <a:off x="457200" y="214920"/>
            <a:ext cx="8229600" cy="1127098"/>
          </a:xfrm>
          <a:prstGeom prst="rect">
            <a:avLst/>
          </a:prstGeom>
        </p:spPr>
      </p:pic>
      <p:pic>
        <p:nvPicPr>
          <p:cNvPr id="5" name="Content Placeholder 4" descr="App Mobile Landing Example.jpg"/>
          <p:cNvPicPr>
            <a:picLocks noGrp="1" noChangeAspect="1"/>
          </p:cNvPicPr>
          <p:nvPr>
            <p:ph idx="1"/>
          </p:nvPr>
        </p:nvPicPr>
        <p:blipFill>
          <a:blip r:embed="rId3">
            <a:extLst>
              <a:ext uri="{28A0092B-C50C-407E-A947-70E740481C1C}">
                <a14:useLocalDpi xmlns:a14="http://schemas.microsoft.com/office/drawing/2010/main" val="0"/>
              </a:ext>
            </a:extLst>
          </a:blip>
          <a:srcRect t="-2206" b="-2206"/>
          <a:stretch>
            <a:fillRect/>
          </a:stretch>
        </p:blipFill>
        <p:spPr>
          <a:xfrm rot="16200000">
            <a:off x="2703403" y="-4839"/>
            <a:ext cx="3540590" cy="6494045"/>
          </a:xfrm>
        </p:spPr>
      </p:pic>
      <p:sp>
        <p:nvSpPr>
          <p:cNvPr id="6" name="TextBox 5"/>
          <p:cNvSpPr txBox="1"/>
          <p:nvPr/>
        </p:nvSpPr>
        <p:spPr>
          <a:xfrm>
            <a:off x="1140061" y="5454653"/>
            <a:ext cx="6855249" cy="369332"/>
          </a:xfrm>
          <a:prstGeom prst="rect">
            <a:avLst/>
          </a:prstGeom>
          <a:noFill/>
        </p:spPr>
        <p:txBody>
          <a:bodyPr wrap="none" rtlCol="0">
            <a:spAutoFit/>
          </a:bodyPr>
          <a:lstStyle/>
          <a:p>
            <a:r>
              <a:rPr lang="en-US" dirty="0" smtClean="0"/>
              <a:t>The </a:t>
            </a:r>
            <a:r>
              <a:rPr lang="en-US" dirty="0" err="1" smtClean="0"/>
              <a:t>MusoFunnel</a:t>
            </a:r>
            <a:r>
              <a:rPr lang="en-US" dirty="0" smtClean="0"/>
              <a:t> App can be operated from a desktop or mobile device</a:t>
            </a:r>
            <a:endParaRPr lang="en-US" dirty="0"/>
          </a:p>
        </p:txBody>
      </p:sp>
    </p:spTree>
    <p:extLst>
      <p:ext uri="{BB962C8B-B14F-4D97-AF65-F5344CB8AC3E}">
        <p14:creationId xmlns:p14="http://schemas.microsoft.com/office/powerpoint/2010/main" val="40177800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MUSOFUNNEL LOGO.jpg"/>
          <p:cNvPicPr>
            <a:picLocks noChangeAspect="1"/>
          </p:cNvPicPr>
          <p:nvPr/>
        </p:nvPicPr>
        <p:blipFill rotWithShape="1">
          <a:blip r:embed="rId2">
            <a:extLst>
              <a:ext uri="{28A0092B-C50C-407E-A947-70E740481C1C}">
                <a14:useLocalDpi xmlns:a14="http://schemas.microsoft.com/office/drawing/2010/main" val="0"/>
              </a:ext>
            </a:extLst>
          </a:blip>
          <a:srcRect l="-1521" r="-2732"/>
          <a:stretch/>
        </p:blipFill>
        <p:spPr>
          <a:xfrm>
            <a:off x="457200" y="214920"/>
            <a:ext cx="8229600" cy="1127098"/>
          </a:xfrm>
          <a:prstGeom prst="rect">
            <a:avLst/>
          </a:prstGeom>
        </p:spPr>
      </p:pic>
      <p:pic>
        <p:nvPicPr>
          <p:cNvPr id="3" name="Content Placeholder 2" descr="CherryShoes Sale Page.jpg"/>
          <p:cNvPicPr>
            <a:picLocks noGrp="1" noChangeAspect="1"/>
          </p:cNvPicPr>
          <p:nvPr>
            <p:ph idx="1"/>
          </p:nvPr>
        </p:nvPicPr>
        <p:blipFill>
          <a:blip r:embed="rId3">
            <a:extLst>
              <a:ext uri="{28A0092B-C50C-407E-A947-70E740481C1C}">
                <a14:useLocalDpi xmlns:a14="http://schemas.microsoft.com/office/drawing/2010/main" val="0"/>
              </a:ext>
            </a:extLst>
          </a:blip>
          <a:srcRect l="-18944" r="-18944"/>
          <a:stretch>
            <a:fillRect/>
          </a:stretch>
        </p:blipFill>
        <p:spPr>
          <a:xfrm>
            <a:off x="442769" y="1441470"/>
            <a:ext cx="8320514" cy="4575962"/>
          </a:xfrm>
        </p:spPr>
      </p:pic>
      <p:sp>
        <p:nvSpPr>
          <p:cNvPr id="6" name="TextBox 5"/>
          <p:cNvSpPr txBox="1"/>
          <p:nvPr/>
        </p:nvSpPr>
        <p:spPr>
          <a:xfrm>
            <a:off x="1717304" y="5988581"/>
            <a:ext cx="5763116" cy="369332"/>
          </a:xfrm>
          <a:prstGeom prst="rect">
            <a:avLst/>
          </a:prstGeom>
          <a:noFill/>
        </p:spPr>
        <p:txBody>
          <a:bodyPr wrap="none" rtlCol="0">
            <a:spAutoFit/>
          </a:bodyPr>
          <a:lstStyle/>
          <a:p>
            <a:r>
              <a:rPr lang="en-US" dirty="0" smtClean="0"/>
              <a:t>Example of a Sales Page designed to sell a specific product.</a:t>
            </a:r>
            <a:endParaRPr lang="en-US" dirty="0"/>
          </a:p>
        </p:txBody>
      </p:sp>
    </p:spTree>
    <p:extLst>
      <p:ext uri="{BB962C8B-B14F-4D97-AF65-F5344CB8AC3E}">
        <p14:creationId xmlns:p14="http://schemas.microsoft.com/office/powerpoint/2010/main" val="18159889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MUSOFUNNEL LOGO.jpg"/>
          <p:cNvPicPr>
            <a:picLocks noChangeAspect="1"/>
          </p:cNvPicPr>
          <p:nvPr/>
        </p:nvPicPr>
        <p:blipFill rotWithShape="1">
          <a:blip r:embed="rId2">
            <a:extLst>
              <a:ext uri="{28A0092B-C50C-407E-A947-70E740481C1C}">
                <a14:useLocalDpi xmlns:a14="http://schemas.microsoft.com/office/drawing/2010/main" val="0"/>
              </a:ext>
            </a:extLst>
          </a:blip>
          <a:srcRect l="-1521" r="-2732"/>
          <a:stretch/>
        </p:blipFill>
        <p:spPr>
          <a:xfrm>
            <a:off x="457200" y="214920"/>
            <a:ext cx="8229600" cy="1127098"/>
          </a:xfrm>
          <a:prstGeom prst="rect">
            <a:avLst/>
          </a:prstGeom>
        </p:spPr>
      </p:pic>
      <p:pic>
        <p:nvPicPr>
          <p:cNvPr id="5" name="Content Placeholder 4" descr="Blackout - Squeeze Page.jpg"/>
          <p:cNvPicPr>
            <a:picLocks noGrp="1" noChangeAspect="1"/>
          </p:cNvPicPr>
          <p:nvPr>
            <p:ph idx="1"/>
          </p:nvPr>
        </p:nvPicPr>
        <p:blipFill>
          <a:blip r:embed="rId3">
            <a:extLst>
              <a:ext uri="{28A0092B-C50C-407E-A947-70E740481C1C}">
                <a14:useLocalDpi xmlns:a14="http://schemas.microsoft.com/office/drawing/2010/main" val="0"/>
              </a:ext>
            </a:extLst>
          </a:blip>
          <a:srcRect l="4467" r="4467"/>
          <a:stretch>
            <a:fillRect/>
          </a:stretch>
        </p:blipFill>
        <p:spPr>
          <a:xfrm>
            <a:off x="457200" y="1398180"/>
            <a:ext cx="8229600" cy="4525963"/>
          </a:xfrm>
        </p:spPr>
      </p:pic>
      <p:sp>
        <p:nvSpPr>
          <p:cNvPr id="6" name="TextBox 5"/>
          <p:cNvSpPr txBox="1"/>
          <p:nvPr/>
        </p:nvSpPr>
        <p:spPr>
          <a:xfrm>
            <a:off x="1168926" y="6190601"/>
            <a:ext cx="6930102" cy="369332"/>
          </a:xfrm>
          <a:prstGeom prst="rect">
            <a:avLst/>
          </a:prstGeom>
          <a:noFill/>
        </p:spPr>
        <p:txBody>
          <a:bodyPr wrap="none" rtlCol="0">
            <a:spAutoFit/>
          </a:bodyPr>
          <a:lstStyle/>
          <a:p>
            <a:r>
              <a:rPr lang="en-US" dirty="0" smtClean="0"/>
              <a:t>Example of an Opt-in Page designed to develop </a:t>
            </a:r>
            <a:r>
              <a:rPr lang="en-US" dirty="0" err="1" smtClean="0"/>
              <a:t>fanbase</a:t>
            </a:r>
            <a:r>
              <a:rPr lang="en-US" dirty="0"/>
              <a:t> </a:t>
            </a:r>
            <a:r>
              <a:rPr lang="en-US" dirty="0" smtClean="0"/>
              <a:t>and subscribers</a:t>
            </a:r>
            <a:endParaRPr lang="en-US" dirty="0"/>
          </a:p>
        </p:txBody>
      </p:sp>
    </p:spTree>
    <p:extLst>
      <p:ext uri="{BB962C8B-B14F-4D97-AF65-F5344CB8AC3E}">
        <p14:creationId xmlns:p14="http://schemas.microsoft.com/office/powerpoint/2010/main" val="6371006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MUSOFUNNEL LOGO.jpg"/>
          <p:cNvPicPr>
            <a:picLocks noChangeAspect="1"/>
          </p:cNvPicPr>
          <p:nvPr/>
        </p:nvPicPr>
        <p:blipFill rotWithShape="1">
          <a:blip r:embed="rId2">
            <a:extLst>
              <a:ext uri="{28A0092B-C50C-407E-A947-70E740481C1C}">
                <a14:useLocalDpi xmlns:a14="http://schemas.microsoft.com/office/drawing/2010/main" val="0"/>
              </a:ext>
            </a:extLst>
          </a:blip>
          <a:srcRect l="-1521" r="-2732"/>
          <a:stretch/>
        </p:blipFill>
        <p:spPr>
          <a:xfrm>
            <a:off x="457200" y="214920"/>
            <a:ext cx="8229600" cy="1127098"/>
          </a:xfrm>
          <a:prstGeom prst="rect">
            <a:avLst/>
          </a:prstGeom>
        </p:spPr>
      </p:pic>
      <p:pic>
        <p:nvPicPr>
          <p:cNvPr id="3" name="Content Placeholder 2" descr="Post Design 2.jpg"/>
          <p:cNvPicPr>
            <a:picLocks noGrp="1" noChangeAspect="1"/>
          </p:cNvPicPr>
          <p:nvPr>
            <p:ph idx="1"/>
          </p:nvPr>
        </p:nvPicPr>
        <p:blipFill>
          <a:blip r:embed="rId3">
            <a:extLst>
              <a:ext uri="{28A0092B-C50C-407E-A947-70E740481C1C}">
                <a14:useLocalDpi xmlns:a14="http://schemas.microsoft.com/office/drawing/2010/main" val="0"/>
              </a:ext>
            </a:extLst>
          </a:blip>
          <a:srcRect l="2421" r="2421"/>
          <a:stretch>
            <a:fillRect/>
          </a:stretch>
        </p:blipFill>
        <p:spPr>
          <a:xfrm>
            <a:off x="341755" y="1322418"/>
            <a:ext cx="4816061" cy="2526376"/>
          </a:xfrm>
        </p:spPr>
      </p:pic>
      <p:pic>
        <p:nvPicPr>
          <p:cNvPr id="7" name="Picture 6" descr="Beatles Pendant Advert 2 Image.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1756" y="4064466"/>
            <a:ext cx="4816061" cy="2520405"/>
          </a:xfrm>
          <a:prstGeom prst="rect">
            <a:avLst/>
          </a:prstGeom>
        </p:spPr>
      </p:pic>
      <p:sp>
        <p:nvSpPr>
          <p:cNvPr id="8" name="TextBox 7"/>
          <p:cNvSpPr txBox="1"/>
          <p:nvPr/>
        </p:nvSpPr>
        <p:spPr>
          <a:xfrm>
            <a:off x="5599325" y="1731636"/>
            <a:ext cx="3168581" cy="4524316"/>
          </a:xfrm>
          <a:prstGeom prst="rect">
            <a:avLst/>
          </a:prstGeom>
          <a:noFill/>
        </p:spPr>
        <p:txBody>
          <a:bodyPr wrap="none" rtlCol="0">
            <a:spAutoFit/>
          </a:bodyPr>
          <a:lstStyle/>
          <a:p>
            <a:r>
              <a:rPr lang="en-US" dirty="0" err="1" smtClean="0"/>
              <a:t>MusoFunnel</a:t>
            </a:r>
            <a:r>
              <a:rPr lang="en-US" dirty="0" smtClean="0"/>
              <a:t> can be used to</a:t>
            </a:r>
          </a:p>
          <a:p>
            <a:r>
              <a:rPr lang="en-US" dirty="0"/>
              <a:t>p</a:t>
            </a:r>
            <a:r>
              <a:rPr lang="en-US" dirty="0" smtClean="0"/>
              <a:t>romote new music releases,</a:t>
            </a:r>
          </a:p>
          <a:p>
            <a:r>
              <a:rPr lang="en-US" dirty="0" smtClean="0"/>
              <a:t>videos, ticketed events and </a:t>
            </a:r>
          </a:p>
          <a:p>
            <a:r>
              <a:rPr lang="en-US" dirty="0" smtClean="0"/>
              <a:t>merchandise.</a:t>
            </a:r>
          </a:p>
          <a:p>
            <a:endParaRPr lang="en-US" dirty="0"/>
          </a:p>
          <a:p>
            <a:r>
              <a:rPr lang="en-US" dirty="0" smtClean="0"/>
              <a:t>Whilst it can be used for most</a:t>
            </a:r>
          </a:p>
          <a:p>
            <a:r>
              <a:rPr lang="en-US" dirty="0"/>
              <a:t>b</a:t>
            </a:r>
            <a:r>
              <a:rPr lang="en-US" dirty="0" smtClean="0"/>
              <a:t>usiness types, it is targeted</a:t>
            </a:r>
          </a:p>
          <a:p>
            <a:r>
              <a:rPr lang="en-US" dirty="0"/>
              <a:t>t</a:t>
            </a:r>
            <a:r>
              <a:rPr lang="en-US" dirty="0" smtClean="0"/>
              <a:t>owards the music industry by </a:t>
            </a:r>
          </a:p>
          <a:p>
            <a:r>
              <a:rPr lang="en-US" dirty="0" smtClean="0"/>
              <a:t>providing background images</a:t>
            </a:r>
          </a:p>
          <a:p>
            <a:r>
              <a:rPr lang="en-US" dirty="0"/>
              <a:t>a</a:t>
            </a:r>
            <a:r>
              <a:rPr lang="en-US" dirty="0" smtClean="0"/>
              <a:t>nd template designs that are</a:t>
            </a:r>
          </a:p>
          <a:p>
            <a:r>
              <a:rPr lang="en-US" dirty="0"/>
              <a:t>m</a:t>
            </a:r>
            <a:r>
              <a:rPr lang="en-US" dirty="0" smtClean="0"/>
              <a:t>usic specific.</a:t>
            </a:r>
          </a:p>
          <a:p>
            <a:endParaRPr lang="en-US" dirty="0"/>
          </a:p>
          <a:p>
            <a:r>
              <a:rPr lang="en-US" dirty="0" smtClean="0"/>
              <a:t>All Landing Pages will be hosted</a:t>
            </a:r>
          </a:p>
          <a:p>
            <a:r>
              <a:rPr lang="en-US" dirty="0"/>
              <a:t>o</a:t>
            </a:r>
            <a:r>
              <a:rPr lang="en-US" dirty="0" smtClean="0"/>
              <a:t>n the </a:t>
            </a:r>
            <a:r>
              <a:rPr lang="en-US" dirty="0" err="1" smtClean="0"/>
              <a:t>MusoFunnel</a:t>
            </a:r>
            <a:r>
              <a:rPr lang="en-US" dirty="0" smtClean="0"/>
              <a:t> Cloud drive</a:t>
            </a:r>
          </a:p>
          <a:p>
            <a:r>
              <a:rPr lang="en-US" dirty="0"/>
              <a:t>a</a:t>
            </a:r>
            <a:r>
              <a:rPr lang="en-US" dirty="0" smtClean="0"/>
              <a:t>s long as the user has an</a:t>
            </a:r>
          </a:p>
          <a:p>
            <a:r>
              <a:rPr lang="en-US" dirty="0"/>
              <a:t>u</a:t>
            </a:r>
            <a:r>
              <a:rPr lang="en-US" dirty="0" smtClean="0"/>
              <a:t>p-to-date subscription.</a:t>
            </a:r>
            <a:endParaRPr lang="en-US" dirty="0"/>
          </a:p>
        </p:txBody>
      </p:sp>
    </p:spTree>
    <p:extLst>
      <p:ext uri="{BB962C8B-B14F-4D97-AF65-F5344CB8AC3E}">
        <p14:creationId xmlns:p14="http://schemas.microsoft.com/office/powerpoint/2010/main" val="32383358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US" sz="2400" b="1" u="sng" dirty="0" smtClean="0"/>
              <a:t>Pricing</a:t>
            </a:r>
          </a:p>
          <a:p>
            <a:pPr marL="0" indent="0">
              <a:buNone/>
            </a:pPr>
            <a:r>
              <a:rPr lang="en-US" sz="2400" dirty="0" smtClean="0"/>
              <a:t>The </a:t>
            </a:r>
            <a:r>
              <a:rPr lang="en-US" sz="2400" dirty="0" err="1" smtClean="0"/>
              <a:t>MusoFunnel</a:t>
            </a:r>
            <a:r>
              <a:rPr lang="en-US" sz="2400" dirty="0" smtClean="0"/>
              <a:t> will be a subscription based model, paid monthly or annually. Costs for advertising campaigns will be paid separately and at the time when making each order.</a:t>
            </a:r>
          </a:p>
          <a:p>
            <a:pPr marL="0" indent="0">
              <a:buNone/>
            </a:pPr>
            <a:endParaRPr lang="en-US" sz="2400" dirty="0" smtClean="0"/>
          </a:p>
          <a:p>
            <a:pPr marL="0" indent="0">
              <a:buNone/>
            </a:pPr>
            <a:r>
              <a:rPr lang="en-US" sz="2400" dirty="0" smtClean="0"/>
              <a:t>The proposed subscription price for the </a:t>
            </a:r>
            <a:r>
              <a:rPr lang="en-US" sz="2400" dirty="0" err="1" smtClean="0"/>
              <a:t>MusoFunnel</a:t>
            </a:r>
            <a:r>
              <a:rPr lang="en-US" sz="2400" dirty="0" smtClean="0"/>
              <a:t> App is</a:t>
            </a:r>
          </a:p>
          <a:p>
            <a:pPr marL="0" indent="0">
              <a:buNone/>
            </a:pPr>
            <a:r>
              <a:rPr lang="en-US" sz="2400" dirty="0" smtClean="0"/>
              <a:t>£10.00 per month or £100 per year if paid annually.</a:t>
            </a:r>
            <a:endParaRPr lang="en-US" sz="2400" dirty="0"/>
          </a:p>
        </p:txBody>
      </p:sp>
      <p:pic>
        <p:nvPicPr>
          <p:cNvPr id="4" name="Content Placeholder 3" descr="MUSOFUNNEL LOGO.jpg"/>
          <p:cNvPicPr>
            <a:picLocks noChangeAspect="1"/>
          </p:cNvPicPr>
          <p:nvPr/>
        </p:nvPicPr>
        <p:blipFill rotWithShape="1">
          <a:blip r:embed="rId2">
            <a:extLst>
              <a:ext uri="{28A0092B-C50C-407E-A947-70E740481C1C}">
                <a14:useLocalDpi xmlns:a14="http://schemas.microsoft.com/office/drawing/2010/main" val="0"/>
              </a:ext>
            </a:extLst>
          </a:blip>
          <a:srcRect l="-1521" r="-2732"/>
          <a:stretch/>
        </p:blipFill>
        <p:spPr>
          <a:xfrm>
            <a:off x="457200" y="214920"/>
            <a:ext cx="8229600" cy="1127098"/>
          </a:xfrm>
          <a:prstGeom prst="rect">
            <a:avLst/>
          </a:prstGeom>
        </p:spPr>
      </p:pic>
    </p:spTree>
    <p:extLst>
      <p:ext uri="{BB962C8B-B14F-4D97-AF65-F5344CB8AC3E}">
        <p14:creationId xmlns:p14="http://schemas.microsoft.com/office/powerpoint/2010/main" val="27914357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MUSOFUNNEL LOGO.jpg"/>
          <p:cNvPicPr>
            <a:picLocks noGrp="1" noChangeAspect="1"/>
          </p:cNvPicPr>
          <p:nvPr>
            <p:ph idx="1"/>
          </p:nvPr>
        </p:nvPicPr>
        <p:blipFill rotWithShape="1">
          <a:blip r:embed="rId2">
            <a:extLst>
              <a:ext uri="{28A0092B-C50C-407E-A947-70E740481C1C}">
                <a14:useLocalDpi xmlns:a14="http://schemas.microsoft.com/office/drawing/2010/main" val="0"/>
              </a:ext>
            </a:extLst>
          </a:blip>
          <a:srcRect t="-2776" b="-2776"/>
          <a:stretch/>
        </p:blipFill>
        <p:spPr>
          <a:xfrm>
            <a:off x="549275" y="1882283"/>
            <a:ext cx="8042276" cy="2172631"/>
          </a:xfrm>
        </p:spPr>
      </p:pic>
      <p:sp>
        <p:nvSpPr>
          <p:cNvPr id="5" name="TextBox 4"/>
          <p:cNvSpPr txBox="1"/>
          <p:nvPr/>
        </p:nvSpPr>
        <p:spPr>
          <a:xfrm>
            <a:off x="2061240" y="5786549"/>
            <a:ext cx="4965535" cy="369332"/>
          </a:xfrm>
          <a:prstGeom prst="rect">
            <a:avLst/>
          </a:prstGeom>
          <a:noFill/>
        </p:spPr>
        <p:txBody>
          <a:bodyPr wrap="none" rtlCol="0">
            <a:spAutoFit/>
          </a:bodyPr>
          <a:lstStyle/>
          <a:p>
            <a:r>
              <a:rPr lang="en-US" dirty="0" smtClean="0"/>
              <a:t>Product concept and design by Colin Crook © 2018</a:t>
            </a:r>
            <a:endParaRPr lang="en-US" dirty="0"/>
          </a:p>
        </p:txBody>
      </p:sp>
    </p:spTree>
    <p:extLst>
      <p:ext uri="{BB962C8B-B14F-4D97-AF65-F5344CB8AC3E}">
        <p14:creationId xmlns:p14="http://schemas.microsoft.com/office/powerpoint/2010/main" val="1112611299"/>
      </p:ext>
    </p:extLst>
  </p:cSld>
  <p:clrMapOvr>
    <a:masterClrMapping/>
  </p:clrMapOvr>
</p:sld>
</file>

<file path=ppt/theme/theme1.xml><?xml version="1.0" encoding="utf-8"?>
<a:theme xmlns:a="http://schemas.openxmlformats.org/drawingml/2006/main" name=" Black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Black .thmx</Template>
  <TotalTime>231</TotalTime>
  <Words>1148</Words>
  <Application>Microsoft Macintosh PowerPoint</Application>
  <PresentationFormat>On-screen Show (4:3)</PresentationFormat>
  <Paragraphs>142</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 Black </vt:lpstr>
      <vt:lpstr>Colin Crook Student No: 1705826 Module Code: SBTY7004 AS2 Assignment Title: Individual Presentation Assessment Type: PORTFOLIO Module Tutor: John Zozzaro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Music Sales Funnel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Student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Colin Crook Student No: 1705826 Module Code: SBTY7004 AS2 Assignment Title: Individual Presentation Assessment Type: PORTFOLIO Module Tutor: John Zozzaro</dc:title>
  <dc:creator>Jude Denis</dc:creator>
  <cp:lastModifiedBy>Jude Denis</cp:lastModifiedBy>
  <cp:revision>27</cp:revision>
  <dcterms:created xsi:type="dcterms:W3CDTF">2018-05-09T09:43:43Z</dcterms:created>
  <dcterms:modified xsi:type="dcterms:W3CDTF">2018-05-09T13:34:43Z</dcterms:modified>
</cp:coreProperties>
</file>