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15"/>
  </p:notesMasterIdLst>
  <p:sldIdLst>
    <p:sldId id="256" r:id="rId2"/>
    <p:sldId id="257" r:id="rId3"/>
    <p:sldId id="268"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 dt="2026-10-10T17:24:17.9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64"/>
    <p:restoredTop sz="79581"/>
  </p:normalViewPr>
  <p:slideViewPr>
    <p:cSldViewPr snapToGrid="0" snapToObjects="1">
      <p:cViewPr>
        <p:scale>
          <a:sx n="69" d="100"/>
          <a:sy n="69" d="100"/>
        </p:scale>
        <p:origin x="144"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215734-F1DE-46A7-8BD0-EBA35B8ABF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B4A077-9BE3-4797-9198-699A5EFAF14A}">
      <dgm:prSet/>
      <dgm:spPr/>
      <dgm:t>
        <a:bodyPr/>
        <a:lstStyle/>
        <a:p>
          <a:r>
            <a:rPr lang="en-US"/>
            <a:t>1. Undertake the risk and data assessments to identify the priorities of the growing business and focus on fixing the existing problems. </a:t>
          </a:r>
        </a:p>
      </dgm:t>
    </dgm:pt>
    <dgm:pt modelId="{2AC20E3A-8598-41DF-8471-05A6A3CB09B7}" type="parTrans" cxnId="{8CC6B5CF-DCE8-4B37-B9F6-E5F6689A0CE6}">
      <dgm:prSet/>
      <dgm:spPr/>
      <dgm:t>
        <a:bodyPr/>
        <a:lstStyle/>
        <a:p>
          <a:endParaRPr lang="en-US"/>
        </a:p>
      </dgm:t>
    </dgm:pt>
    <dgm:pt modelId="{B2E87552-1C5B-4670-9FB5-7295B2B7C1D3}" type="sibTrans" cxnId="{8CC6B5CF-DCE8-4B37-B9F6-E5F6689A0CE6}">
      <dgm:prSet/>
      <dgm:spPr/>
      <dgm:t>
        <a:bodyPr/>
        <a:lstStyle/>
        <a:p>
          <a:endParaRPr lang="en-US"/>
        </a:p>
      </dgm:t>
    </dgm:pt>
    <dgm:pt modelId="{4DE341EB-C391-4A9D-82D2-05FF914F7E02}">
      <dgm:prSet/>
      <dgm:spPr/>
      <dgm:t>
        <a:bodyPr/>
        <a:lstStyle/>
        <a:p>
          <a:r>
            <a:rPr lang="en-US"/>
            <a:t>2. Use ERP to create an integrated operational foundation to ensure efficiency. </a:t>
          </a:r>
        </a:p>
      </dgm:t>
    </dgm:pt>
    <dgm:pt modelId="{07ED389F-6A47-46C0-A97D-AED52348279A}" type="parTrans" cxnId="{5D0C4CCE-9D3D-4848-BBB0-201725BFC9DA}">
      <dgm:prSet/>
      <dgm:spPr/>
      <dgm:t>
        <a:bodyPr/>
        <a:lstStyle/>
        <a:p>
          <a:endParaRPr lang="en-US"/>
        </a:p>
      </dgm:t>
    </dgm:pt>
    <dgm:pt modelId="{DAC40FE4-6367-471F-9168-CA2E7AC79FBD}" type="sibTrans" cxnId="{5D0C4CCE-9D3D-4848-BBB0-201725BFC9DA}">
      <dgm:prSet/>
      <dgm:spPr/>
      <dgm:t>
        <a:bodyPr/>
        <a:lstStyle/>
        <a:p>
          <a:endParaRPr lang="en-US"/>
        </a:p>
      </dgm:t>
    </dgm:pt>
    <dgm:pt modelId="{A4ACCA81-C7E1-48B3-A433-8A0FAB213F4B}">
      <dgm:prSet/>
      <dgm:spPr/>
      <dgm:t>
        <a:bodyPr/>
        <a:lstStyle/>
        <a:p>
          <a:r>
            <a:rPr lang="en-US"/>
            <a:t>3. Use CRM to gather customer information and improve experience by connecting sales and marketing together. </a:t>
          </a:r>
        </a:p>
      </dgm:t>
    </dgm:pt>
    <dgm:pt modelId="{ACD80A3E-2960-4027-8B86-0115D3A0BF61}" type="parTrans" cxnId="{FA056022-A824-4535-AF21-51712A7F9D12}">
      <dgm:prSet/>
      <dgm:spPr/>
      <dgm:t>
        <a:bodyPr/>
        <a:lstStyle/>
        <a:p>
          <a:endParaRPr lang="en-US"/>
        </a:p>
      </dgm:t>
    </dgm:pt>
    <dgm:pt modelId="{3571FFD7-384B-4B7E-A114-5C7FC342EF5D}" type="sibTrans" cxnId="{FA056022-A824-4535-AF21-51712A7F9D12}">
      <dgm:prSet/>
      <dgm:spPr/>
      <dgm:t>
        <a:bodyPr/>
        <a:lstStyle/>
        <a:p>
          <a:endParaRPr lang="en-US"/>
        </a:p>
      </dgm:t>
    </dgm:pt>
    <dgm:pt modelId="{9003B754-86EF-4F90-8E0F-D8C435F25B6C}">
      <dgm:prSet/>
      <dgm:spPr/>
      <dgm:t>
        <a:bodyPr/>
        <a:lstStyle/>
        <a:p>
          <a:r>
            <a:rPr lang="en-US"/>
            <a:t>4. Use BI/DSS to take better evidence-based decisions. </a:t>
          </a:r>
        </a:p>
      </dgm:t>
    </dgm:pt>
    <dgm:pt modelId="{1B3BADA0-15DA-4F8E-B7FB-2D0F461681FB}" type="parTrans" cxnId="{3E528354-84FE-4FB7-AF49-698A36674AF2}">
      <dgm:prSet/>
      <dgm:spPr/>
      <dgm:t>
        <a:bodyPr/>
        <a:lstStyle/>
        <a:p>
          <a:endParaRPr lang="en-US"/>
        </a:p>
      </dgm:t>
    </dgm:pt>
    <dgm:pt modelId="{ABD8CD44-2B4F-4DE1-B1E8-46D72621560F}" type="sibTrans" cxnId="{3E528354-84FE-4FB7-AF49-698A36674AF2}">
      <dgm:prSet/>
      <dgm:spPr/>
      <dgm:t>
        <a:bodyPr/>
        <a:lstStyle/>
        <a:p>
          <a:endParaRPr lang="en-US"/>
        </a:p>
      </dgm:t>
    </dgm:pt>
    <dgm:pt modelId="{B09DD08B-FED1-4210-A0BA-F715D04BC1D6}">
      <dgm:prSet/>
      <dgm:spPr/>
      <dgm:t>
        <a:bodyPr/>
        <a:lstStyle/>
        <a:p>
          <a:r>
            <a:rPr lang="en-US"/>
            <a:t>Ensure an ethical process for every new system at every stage. </a:t>
          </a:r>
        </a:p>
      </dgm:t>
    </dgm:pt>
    <dgm:pt modelId="{2161ACB3-F5FD-4718-B17B-F2D9E759C266}" type="parTrans" cxnId="{0EE1E844-59C1-486F-8897-AD10F1DA9182}">
      <dgm:prSet/>
      <dgm:spPr/>
      <dgm:t>
        <a:bodyPr/>
        <a:lstStyle/>
        <a:p>
          <a:endParaRPr lang="en-US"/>
        </a:p>
      </dgm:t>
    </dgm:pt>
    <dgm:pt modelId="{8BFEDB30-3CB3-4DB2-959A-81414756B29D}" type="sibTrans" cxnId="{0EE1E844-59C1-486F-8897-AD10F1DA9182}">
      <dgm:prSet/>
      <dgm:spPr/>
      <dgm:t>
        <a:bodyPr/>
        <a:lstStyle/>
        <a:p>
          <a:endParaRPr lang="en-US"/>
        </a:p>
      </dgm:t>
    </dgm:pt>
    <dgm:pt modelId="{23EB26B9-96FC-4973-BF48-E59F052B86A2}" type="pres">
      <dgm:prSet presAssocID="{0E215734-F1DE-46A7-8BD0-EBA35B8ABF99}" presName="root" presStyleCnt="0">
        <dgm:presLayoutVars>
          <dgm:dir/>
          <dgm:resizeHandles val="exact"/>
        </dgm:presLayoutVars>
      </dgm:prSet>
      <dgm:spPr/>
    </dgm:pt>
    <dgm:pt modelId="{3ED11538-E687-4C4F-AFD5-00157D5F7517}" type="pres">
      <dgm:prSet presAssocID="{1CB4A077-9BE3-4797-9198-699A5EFAF14A}" presName="compNode" presStyleCnt="0"/>
      <dgm:spPr/>
    </dgm:pt>
    <dgm:pt modelId="{755654CE-3961-4CB1-B508-84A4DEB9C618}" type="pres">
      <dgm:prSet presAssocID="{1CB4A077-9BE3-4797-9198-699A5EFAF14A}" presName="bgRect" presStyleLbl="bgShp" presStyleIdx="0" presStyleCnt="5"/>
      <dgm:spPr/>
    </dgm:pt>
    <dgm:pt modelId="{74F74053-1E58-41CD-8AC4-AE69F4C06ED5}" type="pres">
      <dgm:prSet presAssocID="{1CB4A077-9BE3-4797-9198-699A5EFAF14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5BF0C8A3-2EAB-4704-9EE9-3CF772F6BF43}" type="pres">
      <dgm:prSet presAssocID="{1CB4A077-9BE3-4797-9198-699A5EFAF14A}" presName="spaceRect" presStyleCnt="0"/>
      <dgm:spPr/>
    </dgm:pt>
    <dgm:pt modelId="{6F89E1D7-AA57-495F-B92F-434DED60FDC0}" type="pres">
      <dgm:prSet presAssocID="{1CB4A077-9BE3-4797-9198-699A5EFAF14A}" presName="parTx" presStyleLbl="revTx" presStyleIdx="0" presStyleCnt="5">
        <dgm:presLayoutVars>
          <dgm:chMax val="0"/>
          <dgm:chPref val="0"/>
        </dgm:presLayoutVars>
      </dgm:prSet>
      <dgm:spPr/>
    </dgm:pt>
    <dgm:pt modelId="{D639B3C2-B993-48B6-9851-D266B6BE081D}" type="pres">
      <dgm:prSet presAssocID="{B2E87552-1C5B-4670-9FB5-7295B2B7C1D3}" presName="sibTrans" presStyleCnt="0"/>
      <dgm:spPr/>
    </dgm:pt>
    <dgm:pt modelId="{25F9DE5D-1C09-496D-B127-AA67989A5832}" type="pres">
      <dgm:prSet presAssocID="{4DE341EB-C391-4A9D-82D2-05FF914F7E02}" presName="compNode" presStyleCnt="0"/>
      <dgm:spPr/>
    </dgm:pt>
    <dgm:pt modelId="{E7578FD8-9579-480F-85AE-0255720B2F44}" type="pres">
      <dgm:prSet presAssocID="{4DE341EB-C391-4A9D-82D2-05FF914F7E02}" presName="bgRect" presStyleLbl="bgShp" presStyleIdx="1" presStyleCnt="5"/>
      <dgm:spPr/>
    </dgm:pt>
    <dgm:pt modelId="{F4C5B5F4-D994-45F2-A731-39A375982328}" type="pres">
      <dgm:prSet presAssocID="{4DE341EB-C391-4A9D-82D2-05FF914F7E0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EF76A23B-A9CD-41E0-B4AB-77D4BEA2F5DD}" type="pres">
      <dgm:prSet presAssocID="{4DE341EB-C391-4A9D-82D2-05FF914F7E02}" presName="spaceRect" presStyleCnt="0"/>
      <dgm:spPr/>
    </dgm:pt>
    <dgm:pt modelId="{7AF1847B-05A6-40EA-9BE5-7B6A3B3DD808}" type="pres">
      <dgm:prSet presAssocID="{4DE341EB-C391-4A9D-82D2-05FF914F7E02}" presName="parTx" presStyleLbl="revTx" presStyleIdx="1" presStyleCnt="5">
        <dgm:presLayoutVars>
          <dgm:chMax val="0"/>
          <dgm:chPref val="0"/>
        </dgm:presLayoutVars>
      </dgm:prSet>
      <dgm:spPr/>
    </dgm:pt>
    <dgm:pt modelId="{7C53DAA5-7F3E-4327-9D3C-1761A36D7D12}" type="pres">
      <dgm:prSet presAssocID="{DAC40FE4-6367-471F-9168-CA2E7AC79FBD}" presName="sibTrans" presStyleCnt="0"/>
      <dgm:spPr/>
    </dgm:pt>
    <dgm:pt modelId="{2CEE9FB9-75F8-4D4C-87E4-A822929C698C}" type="pres">
      <dgm:prSet presAssocID="{A4ACCA81-C7E1-48B3-A433-8A0FAB213F4B}" presName="compNode" presStyleCnt="0"/>
      <dgm:spPr/>
    </dgm:pt>
    <dgm:pt modelId="{17C094C9-51B7-4178-8200-DA53641B498B}" type="pres">
      <dgm:prSet presAssocID="{A4ACCA81-C7E1-48B3-A433-8A0FAB213F4B}" presName="bgRect" presStyleLbl="bgShp" presStyleIdx="2" presStyleCnt="5"/>
      <dgm:spPr/>
    </dgm:pt>
    <dgm:pt modelId="{836BEB13-898E-4CA1-A167-EB90A68D15D3}" type="pres">
      <dgm:prSet presAssocID="{A4ACCA81-C7E1-48B3-A433-8A0FAB213F4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ll center"/>
        </a:ext>
      </dgm:extLst>
    </dgm:pt>
    <dgm:pt modelId="{D35C8F68-74BB-49ED-80E3-68BCF0CBC55B}" type="pres">
      <dgm:prSet presAssocID="{A4ACCA81-C7E1-48B3-A433-8A0FAB213F4B}" presName="spaceRect" presStyleCnt="0"/>
      <dgm:spPr/>
    </dgm:pt>
    <dgm:pt modelId="{63393679-5C46-44CA-A927-CBF1D24B1B21}" type="pres">
      <dgm:prSet presAssocID="{A4ACCA81-C7E1-48B3-A433-8A0FAB213F4B}" presName="parTx" presStyleLbl="revTx" presStyleIdx="2" presStyleCnt="5">
        <dgm:presLayoutVars>
          <dgm:chMax val="0"/>
          <dgm:chPref val="0"/>
        </dgm:presLayoutVars>
      </dgm:prSet>
      <dgm:spPr/>
    </dgm:pt>
    <dgm:pt modelId="{5CD0E57F-0274-4DFD-800F-3BC2E275AE03}" type="pres">
      <dgm:prSet presAssocID="{3571FFD7-384B-4B7E-A114-5C7FC342EF5D}" presName="sibTrans" presStyleCnt="0"/>
      <dgm:spPr/>
    </dgm:pt>
    <dgm:pt modelId="{158D80F3-F3C4-4ADA-AF4C-C83D641AD92F}" type="pres">
      <dgm:prSet presAssocID="{9003B754-86EF-4F90-8E0F-D8C435F25B6C}" presName="compNode" presStyleCnt="0"/>
      <dgm:spPr/>
    </dgm:pt>
    <dgm:pt modelId="{C8339CC7-CEA8-4B20-BD56-86C16C1253BD}" type="pres">
      <dgm:prSet presAssocID="{9003B754-86EF-4F90-8E0F-D8C435F25B6C}" presName="bgRect" presStyleLbl="bgShp" presStyleIdx="3" presStyleCnt="5"/>
      <dgm:spPr/>
    </dgm:pt>
    <dgm:pt modelId="{485325DF-FDF7-48C9-96C4-350BD948A269}" type="pres">
      <dgm:prSet presAssocID="{9003B754-86EF-4F90-8E0F-D8C435F25B6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560CF7F-37F2-4869-B244-39CE1C9CBC17}" type="pres">
      <dgm:prSet presAssocID="{9003B754-86EF-4F90-8E0F-D8C435F25B6C}" presName="spaceRect" presStyleCnt="0"/>
      <dgm:spPr/>
    </dgm:pt>
    <dgm:pt modelId="{18F9C96C-DE38-42E4-A0FE-566901A73BDA}" type="pres">
      <dgm:prSet presAssocID="{9003B754-86EF-4F90-8E0F-D8C435F25B6C}" presName="parTx" presStyleLbl="revTx" presStyleIdx="3" presStyleCnt="5">
        <dgm:presLayoutVars>
          <dgm:chMax val="0"/>
          <dgm:chPref val="0"/>
        </dgm:presLayoutVars>
      </dgm:prSet>
      <dgm:spPr/>
    </dgm:pt>
    <dgm:pt modelId="{14082A8E-E929-42C3-9947-7DF9921CAEAD}" type="pres">
      <dgm:prSet presAssocID="{ABD8CD44-2B4F-4DE1-B1E8-46D72621560F}" presName="sibTrans" presStyleCnt="0"/>
      <dgm:spPr/>
    </dgm:pt>
    <dgm:pt modelId="{9259942B-8A11-4452-A2AF-5F57B25AE50B}" type="pres">
      <dgm:prSet presAssocID="{B09DD08B-FED1-4210-A0BA-F715D04BC1D6}" presName="compNode" presStyleCnt="0"/>
      <dgm:spPr/>
    </dgm:pt>
    <dgm:pt modelId="{CE827FEA-8A83-4396-8A81-9777F82B6E35}" type="pres">
      <dgm:prSet presAssocID="{B09DD08B-FED1-4210-A0BA-F715D04BC1D6}" presName="bgRect" presStyleLbl="bgShp" presStyleIdx="4" presStyleCnt="5"/>
      <dgm:spPr/>
    </dgm:pt>
    <dgm:pt modelId="{53A307D8-3026-4139-8D46-7FF165EE5E92}" type="pres">
      <dgm:prSet presAssocID="{B09DD08B-FED1-4210-A0BA-F715D04BC1D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ales of Justice"/>
        </a:ext>
      </dgm:extLst>
    </dgm:pt>
    <dgm:pt modelId="{13E3443D-3497-4836-B6CD-D1B593E4618F}" type="pres">
      <dgm:prSet presAssocID="{B09DD08B-FED1-4210-A0BA-F715D04BC1D6}" presName="spaceRect" presStyleCnt="0"/>
      <dgm:spPr/>
    </dgm:pt>
    <dgm:pt modelId="{936F3B1D-BBCC-4E45-A706-9ED8D7238CD1}" type="pres">
      <dgm:prSet presAssocID="{B09DD08B-FED1-4210-A0BA-F715D04BC1D6}" presName="parTx" presStyleLbl="revTx" presStyleIdx="4" presStyleCnt="5">
        <dgm:presLayoutVars>
          <dgm:chMax val="0"/>
          <dgm:chPref val="0"/>
        </dgm:presLayoutVars>
      </dgm:prSet>
      <dgm:spPr/>
    </dgm:pt>
  </dgm:ptLst>
  <dgm:cxnLst>
    <dgm:cxn modelId="{DF81C709-07EF-4FDF-83A0-303F023A053A}" type="presOf" srcId="{1CB4A077-9BE3-4797-9198-699A5EFAF14A}" destId="{6F89E1D7-AA57-495F-B92F-434DED60FDC0}" srcOrd="0" destOrd="0" presId="urn:microsoft.com/office/officeart/2018/2/layout/IconVerticalSolidList"/>
    <dgm:cxn modelId="{BE7BE116-9B62-4CDA-89E6-4987C0255750}" type="presOf" srcId="{4DE341EB-C391-4A9D-82D2-05FF914F7E02}" destId="{7AF1847B-05A6-40EA-9BE5-7B6A3B3DD808}" srcOrd="0" destOrd="0" presId="urn:microsoft.com/office/officeart/2018/2/layout/IconVerticalSolidList"/>
    <dgm:cxn modelId="{FA056022-A824-4535-AF21-51712A7F9D12}" srcId="{0E215734-F1DE-46A7-8BD0-EBA35B8ABF99}" destId="{A4ACCA81-C7E1-48B3-A433-8A0FAB213F4B}" srcOrd="2" destOrd="0" parTransId="{ACD80A3E-2960-4027-8B86-0115D3A0BF61}" sibTransId="{3571FFD7-384B-4B7E-A114-5C7FC342EF5D}"/>
    <dgm:cxn modelId="{674AE95B-06FA-4248-821F-ABC18347FAA3}" type="presOf" srcId="{B09DD08B-FED1-4210-A0BA-F715D04BC1D6}" destId="{936F3B1D-BBCC-4E45-A706-9ED8D7238CD1}" srcOrd="0" destOrd="0" presId="urn:microsoft.com/office/officeart/2018/2/layout/IconVerticalSolidList"/>
    <dgm:cxn modelId="{0EE1E844-59C1-486F-8897-AD10F1DA9182}" srcId="{0E215734-F1DE-46A7-8BD0-EBA35B8ABF99}" destId="{B09DD08B-FED1-4210-A0BA-F715D04BC1D6}" srcOrd="4" destOrd="0" parTransId="{2161ACB3-F5FD-4718-B17B-F2D9E759C266}" sibTransId="{8BFEDB30-3CB3-4DB2-959A-81414756B29D}"/>
    <dgm:cxn modelId="{3E528354-84FE-4FB7-AF49-698A36674AF2}" srcId="{0E215734-F1DE-46A7-8BD0-EBA35B8ABF99}" destId="{9003B754-86EF-4F90-8E0F-D8C435F25B6C}" srcOrd="3" destOrd="0" parTransId="{1B3BADA0-15DA-4F8E-B7FB-2D0F461681FB}" sibTransId="{ABD8CD44-2B4F-4DE1-B1E8-46D72621560F}"/>
    <dgm:cxn modelId="{8D1FE0C7-F7CD-4130-B30E-A8061898CE1F}" type="presOf" srcId="{A4ACCA81-C7E1-48B3-A433-8A0FAB213F4B}" destId="{63393679-5C46-44CA-A927-CBF1D24B1B21}" srcOrd="0" destOrd="0" presId="urn:microsoft.com/office/officeart/2018/2/layout/IconVerticalSolidList"/>
    <dgm:cxn modelId="{5D0C4CCE-9D3D-4848-BBB0-201725BFC9DA}" srcId="{0E215734-F1DE-46A7-8BD0-EBA35B8ABF99}" destId="{4DE341EB-C391-4A9D-82D2-05FF914F7E02}" srcOrd="1" destOrd="0" parTransId="{07ED389F-6A47-46C0-A97D-AED52348279A}" sibTransId="{DAC40FE4-6367-471F-9168-CA2E7AC79FBD}"/>
    <dgm:cxn modelId="{8CC6B5CF-DCE8-4B37-B9F6-E5F6689A0CE6}" srcId="{0E215734-F1DE-46A7-8BD0-EBA35B8ABF99}" destId="{1CB4A077-9BE3-4797-9198-699A5EFAF14A}" srcOrd="0" destOrd="0" parTransId="{2AC20E3A-8598-41DF-8471-05A6A3CB09B7}" sibTransId="{B2E87552-1C5B-4670-9FB5-7295B2B7C1D3}"/>
    <dgm:cxn modelId="{8F5839D9-EA5F-4DAE-815C-368573694FC3}" type="presOf" srcId="{0E215734-F1DE-46A7-8BD0-EBA35B8ABF99}" destId="{23EB26B9-96FC-4973-BF48-E59F052B86A2}" srcOrd="0" destOrd="0" presId="urn:microsoft.com/office/officeart/2018/2/layout/IconVerticalSolidList"/>
    <dgm:cxn modelId="{880793DE-CE7C-49CC-9D1F-EA908EFB8ADF}" type="presOf" srcId="{9003B754-86EF-4F90-8E0F-D8C435F25B6C}" destId="{18F9C96C-DE38-42E4-A0FE-566901A73BDA}" srcOrd="0" destOrd="0" presId="urn:microsoft.com/office/officeart/2018/2/layout/IconVerticalSolidList"/>
    <dgm:cxn modelId="{C6DA01E1-C3A1-474C-82D9-90D66A3B3710}" type="presParOf" srcId="{23EB26B9-96FC-4973-BF48-E59F052B86A2}" destId="{3ED11538-E687-4C4F-AFD5-00157D5F7517}" srcOrd="0" destOrd="0" presId="urn:microsoft.com/office/officeart/2018/2/layout/IconVerticalSolidList"/>
    <dgm:cxn modelId="{810415ED-E87B-4731-8034-3736633F5FD5}" type="presParOf" srcId="{3ED11538-E687-4C4F-AFD5-00157D5F7517}" destId="{755654CE-3961-4CB1-B508-84A4DEB9C618}" srcOrd="0" destOrd="0" presId="urn:microsoft.com/office/officeart/2018/2/layout/IconVerticalSolidList"/>
    <dgm:cxn modelId="{5B855EAC-78E2-4BF3-91CB-34E6370476BB}" type="presParOf" srcId="{3ED11538-E687-4C4F-AFD5-00157D5F7517}" destId="{74F74053-1E58-41CD-8AC4-AE69F4C06ED5}" srcOrd="1" destOrd="0" presId="urn:microsoft.com/office/officeart/2018/2/layout/IconVerticalSolidList"/>
    <dgm:cxn modelId="{ACD1996F-E5EC-4D87-A782-D1D3A5F4B85F}" type="presParOf" srcId="{3ED11538-E687-4C4F-AFD5-00157D5F7517}" destId="{5BF0C8A3-2EAB-4704-9EE9-3CF772F6BF43}" srcOrd="2" destOrd="0" presId="urn:microsoft.com/office/officeart/2018/2/layout/IconVerticalSolidList"/>
    <dgm:cxn modelId="{DA6D6663-F437-4DF6-8857-0339539FB1DC}" type="presParOf" srcId="{3ED11538-E687-4C4F-AFD5-00157D5F7517}" destId="{6F89E1D7-AA57-495F-B92F-434DED60FDC0}" srcOrd="3" destOrd="0" presId="urn:microsoft.com/office/officeart/2018/2/layout/IconVerticalSolidList"/>
    <dgm:cxn modelId="{4CEC9C8E-A60A-484C-A403-0274290EA836}" type="presParOf" srcId="{23EB26B9-96FC-4973-BF48-E59F052B86A2}" destId="{D639B3C2-B993-48B6-9851-D266B6BE081D}" srcOrd="1" destOrd="0" presId="urn:microsoft.com/office/officeart/2018/2/layout/IconVerticalSolidList"/>
    <dgm:cxn modelId="{DFEBCBB1-5EE3-4EFC-AAEA-DB82F2B0C53B}" type="presParOf" srcId="{23EB26B9-96FC-4973-BF48-E59F052B86A2}" destId="{25F9DE5D-1C09-496D-B127-AA67989A5832}" srcOrd="2" destOrd="0" presId="urn:microsoft.com/office/officeart/2018/2/layout/IconVerticalSolidList"/>
    <dgm:cxn modelId="{B54AD147-ADDA-44AE-8340-A7394903EDFE}" type="presParOf" srcId="{25F9DE5D-1C09-496D-B127-AA67989A5832}" destId="{E7578FD8-9579-480F-85AE-0255720B2F44}" srcOrd="0" destOrd="0" presId="urn:microsoft.com/office/officeart/2018/2/layout/IconVerticalSolidList"/>
    <dgm:cxn modelId="{2B558039-8F19-4980-A7F7-C6727E86DF07}" type="presParOf" srcId="{25F9DE5D-1C09-496D-B127-AA67989A5832}" destId="{F4C5B5F4-D994-45F2-A731-39A375982328}" srcOrd="1" destOrd="0" presId="urn:microsoft.com/office/officeart/2018/2/layout/IconVerticalSolidList"/>
    <dgm:cxn modelId="{7AC3882D-FD52-4F74-8A59-A77EB0E56E53}" type="presParOf" srcId="{25F9DE5D-1C09-496D-B127-AA67989A5832}" destId="{EF76A23B-A9CD-41E0-B4AB-77D4BEA2F5DD}" srcOrd="2" destOrd="0" presId="urn:microsoft.com/office/officeart/2018/2/layout/IconVerticalSolidList"/>
    <dgm:cxn modelId="{B4554B63-30D9-4DCF-B8BB-F564D056A758}" type="presParOf" srcId="{25F9DE5D-1C09-496D-B127-AA67989A5832}" destId="{7AF1847B-05A6-40EA-9BE5-7B6A3B3DD808}" srcOrd="3" destOrd="0" presId="urn:microsoft.com/office/officeart/2018/2/layout/IconVerticalSolidList"/>
    <dgm:cxn modelId="{53C0230E-02AC-4205-AA07-CF2546E0A2B1}" type="presParOf" srcId="{23EB26B9-96FC-4973-BF48-E59F052B86A2}" destId="{7C53DAA5-7F3E-4327-9D3C-1761A36D7D12}" srcOrd="3" destOrd="0" presId="urn:microsoft.com/office/officeart/2018/2/layout/IconVerticalSolidList"/>
    <dgm:cxn modelId="{44619013-1139-4C61-95D9-1D23D667DF54}" type="presParOf" srcId="{23EB26B9-96FC-4973-BF48-E59F052B86A2}" destId="{2CEE9FB9-75F8-4D4C-87E4-A822929C698C}" srcOrd="4" destOrd="0" presId="urn:microsoft.com/office/officeart/2018/2/layout/IconVerticalSolidList"/>
    <dgm:cxn modelId="{8047EC65-6BE7-4AFB-924B-B81231FEE792}" type="presParOf" srcId="{2CEE9FB9-75F8-4D4C-87E4-A822929C698C}" destId="{17C094C9-51B7-4178-8200-DA53641B498B}" srcOrd="0" destOrd="0" presId="urn:microsoft.com/office/officeart/2018/2/layout/IconVerticalSolidList"/>
    <dgm:cxn modelId="{1B79FC9F-C0E6-43F3-B6BF-7CDDBBE0C0CC}" type="presParOf" srcId="{2CEE9FB9-75F8-4D4C-87E4-A822929C698C}" destId="{836BEB13-898E-4CA1-A167-EB90A68D15D3}" srcOrd="1" destOrd="0" presId="urn:microsoft.com/office/officeart/2018/2/layout/IconVerticalSolidList"/>
    <dgm:cxn modelId="{1D2CEADD-8B21-4E81-B5F9-6F74B0B8B812}" type="presParOf" srcId="{2CEE9FB9-75F8-4D4C-87E4-A822929C698C}" destId="{D35C8F68-74BB-49ED-80E3-68BCF0CBC55B}" srcOrd="2" destOrd="0" presId="urn:microsoft.com/office/officeart/2018/2/layout/IconVerticalSolidList"/>
    <dgm:cxn modelId="{46F1D0EE-1A52-40C5-801B-74E209B40BEC}" type="presParOf" srcId="{2CEE9FB9-75F8-4D4C-87E4-A822929C698C}" destId="{63393679-5C46-44CA-A927-CBF1D24B1B21}" srcOrd="3" destOrd="0" presId="urn:microsoft.com/office/officeart/2018/2/layout/IconVerticalSolidList"/>
    <dgm:cxn modelId="{C0ED69B0-CA60-4E1A-8651-40AC4646AF7E}" type="presParOf" srcId="{23EB26B9-96FC-4973-BF48-E59F052B86A2}" destId="{5CD0E57F-0274-4DFD-800F-3BC2E275AE03}" srcOrd="5" destOrd="0" presId="urn:microsoft.com/office/officeart/2018/2/layout/IconVerticalSolidList"/>
    <dgm:cxn modelId="{1D92B6D3-596A-4FB8-A70B-CFD1586BF829}" type="presParOf" srcId="{23EB26B9-96FC-4973-BF48-E59F052B86A2}" destId="{158D80F3-F3C4-4ADA-AF4C-C83D641AD92F}" srcOrd="6" destOrd="0" presId="urn:microsoft.com/office/officeart/2018/2/layout/IconVerticalSolidList"/>
    <dgm:cxn modelId="{566BB252-2AC0-4036-9C75-A2A3F9A34033}" type="presParOf" srcId="{158D80F3-F3C4-4ADA-AF4C-C83D641AD92F}" destId="{C8339CC7-CEA8-4B20-BD56-86C16C1253BD}" srcOrd="0" destOrd="0" presId="urn:microsoft.com/office/officeart/2018/2/layout/IconVerticalSolidList"/>
    <dgm:cxn modelId="{76E50014-B2CF-4C66-B566-1001C2F7376A}" type="presParOf" srcId="{158D80F3-F3C4-4ADA-AF4C-C83D641AD92F}" destId="{485325DF-FDF7-48C9-96C4-350BD948A269}" srcOrd="1" destOrd="0" presId="urn:microsoft.com/office/officeart/2018/2/layout/IconVerticalSolidList"/>
    <dgm:cxn modelId="{54DC7E52-D5D9-4795-A27F-324E887EB451}" type="presParOf" srcId="{158D80F3-F3C4-4ADA-AF4C-C83D641AD92F}" destId="{B560CF7F-37F2-4869-B244-39CE1C9CBC17}" srcOrd="2" destOrd="0" presId="urn:microsoft.com/office/officeart/2018/2/layout/IconVerticalSolidList"/>
    <dgm:cxn modelId="{F49D141B-55E0-4C29-A0C8-09EB74D9756C}" type="presParOf" srcId="{158D80F3-F3C4-4ADA-AF4C-C83D641AD92F}" destId="{18F9C96C-DE38-42E4-A0FE-566901A73BDA}" srcOrd="3" destOrd="0" presId="urn:microsoft.com/office/officeart/2018/2/layout/IconVerticalSolidList"/>
    <dgm:cxn modelId="{B2DF9D0C-374A-4C94-B141-E865BD84D61D}" type="presParOf" srcId="{23EB26B9-96FC-4973-BF48-E59F052B86A2}" destId="{14082A8E-E929-42C3-9947-7DF9921CAEAD}" srcOrd="7" destOrd="0" presId="urn:microsoft.com/office/officeart/2018/2/layout/IconVerticalSolidList"/>
    <dgm:cxn modelId="{CEC2CC46-DBE8-47B0-A8E0-56BC3907D533}" type="presParOf" srcId="{23EB26B9-96FC-4973-BF48-E59F052B86A2}" destId="{9259942B-8A11-4452-A2AF-5F57B25AE50B}" srcOrd="8" destOrd="0" presId="urn:microsoft.com/office/officeart/2018/2/layout/IconVerticalSolidList"/>
    <dgm:cxn modelId="{08D66879-B9EA-498F-A45F-981CD215FB74}" type="presParOf" srcId="{9259942B-8A11-4452-A2AF-5F57B25AE50B}" destId="{CE827FEA-8A83-4396-8A81-9777F82B6E35}" srcOrd="0" destOrd="0" presId="urn:microsoft.com/office/officeart/2018/2/layout/IconVerticalSolidList"/>
    <dgm:cxn modelId="{49D4147C-FF73-4596-A141-639C8C89A361}" type="presParOf" srcId="{9259942B-8A11-4452-A2AF-5F57B25AE50B}" destId="{53A307D8-3026-4139-8D46-7FF165EE5E92}" srcOrd="1" destOrd="0" presId="urn:microsoft.com/office/officeart/2018/2/layout/IconVerticalSolidList"/>
    <dgm:cxn modelId="{952DF7A9-B78A-4852-9697-7D27D3904173}" type="presParOf" srcId="{9259942B-8A11-4452-A2AF-5F57B25AE50B}" destId="{13E3443D-3497-4836-B6CD-D1B593E4618F}" srcOrd="2" destOrd="0" presId="urn:microsoft.com/office/officeart/2018/2/layout/IconVerticalSolidList"/>
    <dgm:cxn modelId="{5E198950-C2BA-424E-951A-C187F02D5665}" type="presParOf" srcId="{9259942B-8A11-4452-A2AF-5F57B25AE50B}" destId="{936F3B1D-BBCC-4E45-A706-9ED8D7238C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654CE-3961-4CB1-B508-84A4DEB9C618}">
      <dsp:nvSpPr>
        <dsp:cNvPr id="0" name=""/>
        <dsp:cNvSpPr/>
      </dsp:nvSpPr>
      <dsp:spPr>
        <a:xfrm>
          <a:off x="0" y="4100"/>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74053-1E58-41CD-8AC4-AE69F4C06ED5}">
      <dsp:nvSpPr>
        <dsp:cNvPr id="0" name=""/>
        <dsp:cNvSpPr/>
      </dsp:nvSpPr>
      <dsp:spPr>
        <a:xfrm>
          <a:off x="264206" y="200617"/>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89E1D7-AA57-495F-B92F-434DED60FDC0}">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1. Undertake the risk and data assessments to identify the priorities of the growing business and focus on fixing the existing problems. </a:t>
          </a:r>
        </a:p>
      </dsp:txBody>
      <dsp:txXfrm>
        <a:off x="1008787" y="4100"/>
        <a:ext cx="4905421" cy="873409"/>
      </dsp:txXfrm>
    </dsp:sp>
    <dsp:sp modelId="{E7578FD8-9579-480F-85AE-0255720B2F44}">
      <dsp:nvSpPr>
        <dsp:cNvPr id="0" name=""/>
        <dsp:cNvSpPr/>
      </dsp:nvSpPr>
      <dsp:spPr>
        <a:xfrm>
          <a:off x="0" y="1095862"/>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5B5F4-D994-45F2-A731-39A375982328}">
      <dsp:nvSpPr>
        <dsp:cNvPr id="0" name=""/>
        <dsp:cNvSpPr/>
      </dsp:nvSpPr>
      <dsp:spPr>
        <a:xfrm>
          <a:off x="264206" y="1292379"/>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F1847B-05A6-40EA-9BE5-7B6A3B3DD808}">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2. Use ERP to create an integrated operational foundation to ensure efficiency. </a:t>
          </a:r>
        </a:p>
      </dsp:txBody>
      <dsp:txXfrm>
        <a:off x="1008787" y="1095862"/>
        <a:ext cx="4905421" cy="873409"/>
      </dsp:txXfrm>
    </dsp:sp>
    <dsp:sp modelId="{17C094C9-51B7-4178-8200-DA53641B498B}">
      <dsp:nvSpPr>
        <dsp:cNvPr id="0" name=""/>
        <dsp:cNvSpPr/>
      </dsp:nvSpPr>
      <dsp:spPr>
        <a:xfrm>
          <a:off x="0" y="2187623"/>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BEB13-898E-4CA1-A167-EB90A68D15D3}">
      <dsp:nvSpPr>
        <dsp:cNvPr id="0" name=""/>
        <dsp:cNvSpPr/>
      </dsp:nvSpPr>
      <dsp:spPr>
        <a:xfrm>
          <a:off x="264206" y="2384140"/>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393679-5C46-44CA-A927-CBF1D24B1B21}">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3. Use CRM to gather customer information and improve experience by connecting sales and marketing together. </a:t>
          </a:r>
        </a:p>
      </dsp:txBody>
      <dsp:txXfrm>
        <a:off x="1008787" y="2187623"/>
        <a:ext cx="4905421" cy="873409"/>
      </dsp:txXfrm>
    </dsp:sp>
    <dsp:sp modelId="{C8339CC7-CEA8-4B20-BD56-86C16C1253BD}">
      <dsp:nvSpPr>
        <dsp:cNvPr id="0" name=""/>
        <dsp:cNvSpPr/>
      </dsp:nvSpPr>
      <dsp:spPr>
        <a:xfrm>
          <a:off x="0" y="3279385"/>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325DF-FDF7-48C9-96C4-350BD948A269}">
      <dsp:nvSpPr>
        <dsp:cNvPr id="0" name=""/>
        <dsp:cNvSpPr/>
      </dsp:nvSpPr>
      <dsp:spPr>
        <a:xfrm>
          <a:off x="264206" y="3475902"/>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F9C96C-DE38-42E4-A0FE-566901A73BDA}">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4. Use BI/DSS to take better evidence-based decisions. </a:t>
          </a:r>
        </a:p>
      </dsp:txBody>
      <dsp:txXfrm>
        <a:off x="1008787" y="3279385"/>
        <a:ext cx="4905421" cy="873409"/>
      </dsp:txXfrm>
    </dsp:sp>
    <dsp:sp modelId="{CE827FEA-8A83-4396-8A81-9777F82B6E35}">
      <dsp:nvSpPr>
        <dsp:cNvPr id="0" name=""/>
        <dsp:cNvSpPr/>
      </dsp:nvSpPr>
      <dsp:spPr>
        <a:xfrm>
          <a:off x="0" y="4371147"/>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307D8-3026-4139-8D46-7FF165EE5E92}">
      <dsp:nvSpPr>
        <dsp:cNvPr id="0" name=""/>
        <dsp:cNvSpPr/>
      </dsp:nvSpPr>
      <dsp:spPr>
        <a:xfrm>
          <a:off x="264206" y="4567664"/>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6F3B1D-BBCC-4E45-A706-9ED8D7238CD1}">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Ensure an ethical process for every new system at every stage. </a:t>
          </a:r>
        </a:p>
      </dsp:txBody>
      <dsp:txXfrm>
        <a:off x="1008787" y="4371147"/>
        <a:ext cx="4905421" cy="8734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5E95A2-EFAB-9642-A1AE-0BBB5869C773}" type="datetimeFigureOut">
              <a:rPr lang="en-US" smtClean="0"/>
              <a:t>10/10/2026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60D48F-9198-604F-BE08-52492DFB7329}" type="slidenum">
              <a:rPr lang="en-US" smtClean="0"/>
              <a:t>‹#›</a:t>
            </a:fld>
            <a:endParaRPr lang="en-US"/>
          </a:p>
        </p:txBody>
      </p:sp>
    </p:spTree>
    <p:extLst>
      <p:ext uri="{BB962C8B-B14F-4D97-AF65-F5344CB8AC3E}">
        <p14:creationId xmlns:p14="http://schemas.microsoft.com/office/powerpoint/2010/main" val="3286988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Thank you very much for having us here. This presentation was complied with the purpose of demonstrating a sound knowledge of the current module, namely Managing Business Information. Its importance relies over the fact that the business world surrounds us all and having a good grasp of this environment will enable us to better understand how to best approach it – especially as future professionals. These being said, this particular presentation will discover an information system from both a technical and business perspective, including important aspects and and best practices for managers. Using this efficiently will help the business to maximalise its decision-making and efficiency, as well as customer experience, fact which is very important for the long-run of the company. This will be centered around a growing business – analysis, importance and explanation will be explored, as well as a major comparison between 3 distinctive systems, such as Enterprise Resource Planning, Customer Relationship Management and Business Intelligence/Decision Support Systems (Schwarz, 2026), including their benefits and limitations. Ethical and security/privacy issues will also be explored, as well as real-world business cases and evidence-based recommendations.  </a:t>
            </a:r>
          </a:p>
        </p:txBody>
      </p:sp>
      <p:sp>
        <p:nvSpPr>
          <p:cNvPr id="4" name="Slide Number Placeholder 3"/>
          <p:cNvSpPr>
            <a:spLocks noGrp="1"/>
          </p:cNvSpPr>
          <p:nvPr>
            <p:ph type="sldNum" sz="quarter" idx="5"/>
          </p:nvPr>
        </p:nvSpPr>
        <p:spPr/>
        <p:txBody>
          <a:bodyPr/>
          <a:lstStyle/>
          <a:p>
            <a:fld id="{9660D48F-9198-604F-BE08-52492DFB7329}" type="slidenum">
              <a:rPr lang="en-US" smtClean="0"/>
              <a:t>1</a:t>
            </a:fld>
            <a:endParaRPr lang="en-US"/>
          </a:p>
        </p:txBody>
      </p:sp>
    </p:spTree>
    <p:extLst>
      <p:ext uri="{BB962C8B-B14F-4D97-AF65-F5344CB8AC3E}">
        <p14:creationId xmlns:p14="http://schemas.microsoft.com/office/powerpoint/2010/main" val="288118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60D48F-9198-604F-BE08-52492DFB7329}" type="slidenum">
              <a:rPr lang="en-US" smtClean="0"/>
              <a:t>2</a:t>
            </a:fld>
            <a:endParaRPr lang="en-US"/>
          </a:p>
        </p:txBody>
      </p:sp>
    </p:spTree>
    <p:extLst>
      <p:ext uri="{BB962C8B-B14F-4D97-AF65-F5344CB8AC3E}">
        <p14:creationId xmlns:p14="http://schemas.microsoft.com/office/powerpoint/2010/main" val="1878494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simple terms, the information systems are a form of computer software aiming to help the business. However, in fact, they do so much more than that and are so much more than described. The reason for this is because they bring together some of the most important components, such as technology , data, organizational processes and the people using it first-hand, such as the leaders, managers and employees. As it can be guessed, its main purpose is to collect all the data and transform it into easy-to-digest and usable information to support daily business operations and decisions at an improved level. For a growing business this is especially important as it can cuts the errors, automate manual processes, reduce duplication and improve communication between its users. Doing so, time can be saved and better decisions can be made – all of these having a direct impact over the customer success and experience. Nevertheless, integrating such systems is a part of the process and its benefits depends on its successful integration. </a:t>
            </a:r>
          </a:p>
        </p:txBody>
      </p:sp>
      <p:sp>
        <p:nvSpPr>
          <p:cNvPr id="4" name="Slide Number Placeholder 3"/>
          <p:cNvSpPr>
            <a:spLocks noGrp="1"/>
          </p:cNvSpPr>
          <p:nvPr>
            <p:ph type="sldNum" sz="quarter" idx="5"/>
          </p:nvPr>
        </p:nvSpPr>
        <p:spPr/>
        <p:txBody>
          <a:bodyPr/>
          <a:lstStyle/>
          <a:p>
            <a:fld id="{9660D48F-9198-604F-BE08-52492DFB7329}" type="slidenum">
              <a:rPr lang="en-US" smtClean="0"/>
              <a:t>3</a:t>
            </a:fld>
            <a:endParaRPr lang="en-US"/>
          </a:p>
        </p:txBody>
      </p:sp>
    </p:spTree>
    <p:extLst>
      <p:ext uri="{BB962C8B-B14F-4D97-AF65-F5344CB8AC3E}">
        <p14:creationId xmlns:p14="http://schemas.microsoft.com/office/powerpoint/2010/main" val="1438171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focus of this presentation for the growing business will be centered on 3 different systems. These are ERP, CRM and BI/DSS and will be addressed due to their importance and key priorities of efficiency, customer experience and decision-making. However, it is important to note that all information systems for business are important, but a growing one may be focusing only on a group of systems, rather than on all of them, at the growing stage. This is because, as it can be seen, all of the enumerated systems have different roles and focuses on different aspect of the business. For example, TPR is focused on the transactions happening within a business, including sales and payments, while SCM is centered around the supply aspects and ensuring that the business gets its materials for products and operations. However, while this presentation focuses on ERP, CRM and BI/DSS, this does not mean that the other systems are not important – they’re all equally important, but thee provide a useful and sufficient basis for a growing business. </a:t>
            </a:r>
          </a:p>
        </p:txBody>
      </p:sp>
      <p:sp>
        <p:nvSpPr>
          <p:cNvPr id="4" name="Slide Number Placeholder 3"/>
          <p:cNvSpPr>
            <a:spLocks noGrp="1"/>
          </p:cNvSpPr>
          <p:nvPr>
            <p:ph type="sldNum" sz="quarter" idx="5"/>
          </p:nvPr>
        </p:nvSpPr>
        <p:spPr/>
        <p:txBody>
          <a:bodyPr/>
          <a:lstStyle/>
          <a:p>
            <a:fld id="{9660D48F-9198-604F-BE08-52492DFB7329}" type="slidenum">
              <a:rPr lang="en-US" smtClean="0"/>
              <a:t>4</a:t>
            </a:fld>
            <a:endParaRPr lang="en-US"/>
          </a:p>
        </p:txBody>
      </p:sp>
    </p:spTree>
    <p:extLst>
      <p:ext uri="{BB962C8B-B14F-4D97-AF65-F5344CB8AC3E}">
        <p14:creationId xmlns:p14="http://schemas.microsoft.com/office/powerpoint/2010/main" val="3925812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all these, it can be said that ERP brings together a handful of different systems that otherwise would have been separated. Bringing everything together, such as financial information, inventory and human resources and having all these though a shared system can reduce duplicate, improve communication and coordination business-wide, so all the departments. However, speaking about a growing business, such implementation can be more challenging but even more rewarding by the end and this is because the complications arise as the business expands – having such system in place is known to help reduce the risk. To do this, to minimalize risk and maximalise success, the managers must consider organizational change and investing in training for employees – this is also supported by developers Martins and </a:t>
            </a:r>
            <a:r>
              <a:rPr lang="en-US" dirty="0" err="1"/>
              <a:t>Belfo’s</a:t>
            </a:r>
            <a:r>
              <a:rPr lang="en-US" dirty="0"/>
              <a:t> systematic review (</a:t>
            </a:r>
          </a:p>
        </p:txBody>
      </p:sp>
      <p:sp>
        <p:nvSpPr>
          <p:cNvPr id="4" name="Slide Number Placeholder 3"/>
          <p:cNvSpPr>
            <a:spLocks noGrp="1"/>
          </p:cNvSpPr>
          <p:nvPr>
            <p:ph type="sldNum" sz="quarter" idx="5"/>
          </p:nvPr>
        </p:nvSpPr>
        <p:spPr/>
        <p:txBody>
          <a:bodyPr/>
          <a:lstStyle/>
          <a:p>
            <a:fld id="{9660D48F-9198-604F-BE08-52492DFB7329}" type="slidenum">
              <a:rPr lang="en-US" smtClean="0"/>
              <a:t>5</a:t>
            </a:fld>
            <a:endParaRPr lang="en-US"/>
          </a:p>
        </p:txBody>
      </p:sp>
    </p:spTree>
    <p:extLst>
      <p:ext uri="{BB962C8B-B14F-4D97-AF65-F5344CB8AC3E}">
        <p14:creationId xmlns:p14="http://schemas.microsoft.com/office/powerpoint/2010/main" val="1530677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name of the system suggests, this is centered around the system concerning the customers and managing an effective relationship with them. To bring customers information together it does take a great effort, but the reward is even greater for both the business and the users (clients). The reason for this is because a CRM system can enhance clients’ experience and satisfaction by using the collected data to provide personalized recommendations, such as </a:t>
            </a:r>
            <a:r>
              <a:rPr lang="en-US" dirty="0" err="1"/>
              <a:t>colour</a:t>
            </a:r>
            <a:r>
              <a:rPr lang="en-US" dirty="0"/>
              <a:t>-relevant t-shirt, based on their previous interactions and filtering through the business. However, CRM does not automatically improve client loyalty and retention, but with time, it does help to improve it. On the other side, the limitations of this concern the clients’ worries about their data and how this are worked out, so the ethical considerations as very significant. </a:t>
            </a:r>
          </a:p>
        </p:txBody>
      </p:sp>
      <p:sp>
        <p:nvSpPr>
          <p:cNvPr id="4" name="Slide Number Placeholder 3"/>
          <p:cNvSpPr>
            <a:spLocks noGrp="1"/>
          </p:cNvSpPr>
          <p:nvPr>
            <p:ph type="sldNum" sz="quarter" idx="5"/>
          </p:nvPr>
        </p:nvSpPr>
        <p:spPr/>
        <p:txBody>
          <a:bodyPr/>
          <a:lstStyle/>
          <a:p>
            <a:fld id="{9660D48F-9198-604F-BE08-52492DFB7329}" type="slidenum">
              <a:rPr lang="en-US" smtClean="0"/>
              <a:t>6</a:t>
            </a:fld>
            <a:endParaRPr lang="en-US"/>
          </a:p>
        </p:txBody>
      </p:sp>
    </p:spTree>
    <p:extLst>
      <p:ext uri="{BB962C8B-B14F-4D97-AF65-F5344CB8AC3E}">
        <p14:creationId xmlns:p14="http://schemas.microsoft.com/office/powerpoint/2010/main" val="2266627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BI/DSS takes the raw data and transforms it into ready-to-use material for business proposes, with the aim to enhance managerial insight. For example, for a growing business, this can help not only to verify the transactions, but they help to identify patterns, compare performances and potential outcomes. However, it is very important to note that the technological system should be accompanied by human judgement and managerial capabilities in order to reach its potential. </a:t>
            </a:r>
            <a:r>
              <a:rPr lang="en-US" dirty="0" err="1"/>
              <a:t>Oesterriech</a:t>
            </a:r>
            <a:r>
              <a:rPr lang="en-US" dirty="0"/>
              <a:t>, Anton and </a:t>
            </a:r>
            <a:r>
              <a:rPr lang="en-US" dirty="0" err="1"/>
              <a:t>Teuteberg</a:t>
            </a:r>
            <a:r>
              <a:rPr lang="en-US" dirty="0"/>
              <a:t> support the view that human input is essential in this and actually encourage that BI/DSS should support managerial judgement, rather than completely replacing it. </a:t>
            </a:r>
          </a:p>
        </p:txBody>
      </p:sp>
      <p:sp>
        <p:nvSpPr>
          <p:cNvPr id="4" name="Slide Number Placeholder 3"/>
          <p:cNvSpPr>
            <a:spLocks noGrp="1"/>
          </p:cNvSpPr>
          <p:nvPr>
            <p:ph type="sldNum" sz="quarter" idx="5"/>
          </p:nvPr>
        </p:nvSpPr>
        <p:spPr/>
        <p:txBody>
          <a:bodyPr/>
          <a:lstStyle/>
          <a:p>
            <a:fld id="{9660D48F-9198-604F-BE08-52492DFB7329}" type="slidenum">
              <a:rPr lang="en-US" smtClean="0"/>
              <a:t>7</a:t>
            </a:fld>
            <a:endParaRPr lang="en-US"/>
          </a:p>
        </p:txBody>
      </p:sp>
    </p:spTree>
    <p:extLst>
      <p:ext uri="{BB962C8B-B14F-4D97-AF65-F5344CB8AC3E}">
        <p14:creationId xmlns:p14="http://schemas.microsoft.com/office/powerpoint/2010/main" val="2927451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table, it is to be understand that not a single system is perfect for all the operations or business objective, nor is one created to be. Each has its own purpose and should be treated as such. For a growing business, it is very important to make sure to integrate them accordingly and it’s always best to take it one step at the time, rather than trying to do too much at once. The comparison also demonstrates that the systems do no serve as direct substitutes, but rather as complementary helpers to strengthen the business and its objectives. </a:t>
            </a:r>
          </a:p>
        </p:txBody>
      </p:sp>
      <p:sp>
        <p:nvSpPr>
          <p:cNvPr id="4" name="Slide Number Placeholder 3"/>
          <p:cNvSpPr>
            <a:spLocks noGrp="1"/>
          </p:cNvSpPr>
          <p:nvPr>
            <p:ph type="sldNum" sz="quarter" idx="5"/>
          </p:nvPr>
        </p:nvSpPr>
        <p:spPr/>
        <p:txBody>
          <a:bodyPr/>
          <a:lstStyle/>
          <a:p>
            <a:fld id="{9660D48F-9198-604F-BE08-52492DFB7329}" type="slidenum">
              <a:rPr lang="en-US" smtClean="0"/>
              <a:t>8</a:t>
            </a:fld>
            <a:endParaRPr lang="en-US"/>
          </a:p>
        </p:txBody>
      </p:sp>
    </p:spTree>
    <p:extLst>
      <p:ext uri="{BB962C8B-B14F-4D97-AF65-F5344CB8AC3E}">
        <p14:creationId xmlns:p14="http://schemas.microsoft.com/office/powerpoint/2010/main" val="3949168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all the the enumerates systems help the growing business to evolve, the ethical considerations must be at the core of each and every process. This is because they can create ambiguity and break the trusts. For example, the growing business should only collect relevant data within the legal norms and securely store it. AI decisions should always be human-tested. Every such approach must be law compliant – failing to adhere to the law results in illegal collection of data and operations and is punished accordingly. </a:t>
            </a:r>
          </a:p>
        </p:txBody>
      </p:sp>
      <p:sp>
        <p:nvSpPr>
          <p:cNvPr id="4" name="Slide Number Placeholder 3"/>
          <p:cNvSpPr>
            <a:spLocks noGrp="1"/>
          </p:cNvSpPr>
          <p:nvPr>
            <p:ph type="sldNum" sz="quarter" idx="5"/>
          </p:nvPr>
        </p:nvSpPr>
        <p:spPr/>
        <p:txBody>
          <a:bodyPr/>
          <a:lstStyle/>
          <a:p>
            <a:fld id="{9660D48F-9198-604F-BE08-52492DFB7329}" type="slidenum">
              <a:rPr lang="en-US" smtClean="0"/>
              <a:t>9</a:t>
            </a:fld>
            <a:endParaRPr lang="en-US"/>
          </a:p>
        </p:txBody>
      </p:sp>
    </p:spTree>
    <p:extLst>
      <p:ext uri="{BB962C8B-B14F-4D97-AF65-F5344CB8AC3E}">
        <p14:creationId xmlns:p14="http://schemas.microsoft.com/office/powerpoint/2010/main" val="412006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observed that the systems create different values and benefits for the businesses. They are not the same and nor are the businesses. For global and complex matters, such as for Nestle, ERP is best to use a single centralized system. On the other hand, Currys uses CRM to ensure smooth experiences across virtual and physical reality of shopping there, while Tesco uses AI to ensure that clients are provided with best experience and personalized adds and recommendations. </a:t>
            </a:r>
          </a:p>
        </p:txBody>
      </p:sp>
      <p:sp>
        <p:nvSpPr>
          <p:cNvPr id="4" name="Slide Number Placeholder 3"/>
          <p:cNvSpPr>
            <a:spLocks noGrp="1"/>
          </p:cNvSpPr>
          <p:nvPr>
            <p:ph type="sldNum" sz="quarter" idx="5"/>
          </p:nvPr>
        </p:nvSpPr>
        <p:spPr/>
        <p:txBody>
          <a:bodyPr/>
          <a:lstStyle/>
          <a:p>
            <a:fld id="{9660D48F-9198-604F-BE08-52492DFB7329}" type="slidenum">
              <a:rPr lang="en-US" smtClean="0"/>
              <a:t>10</a:t>
            </a:fld>
            <a:endParaRPr lang="en-US"/>
          </a:p>
        </p:txBody>
      </p:sp>
    </p:spTree>
    <p:extLst>
      <p:ext uri="{BB962C8B-B14F-4D97-AF65-F5344CB8AC3E}">
        <p14:creationId xmlns:p14="http://schemas.microsoft.com/office/powerpoint/2010/main" val="25295164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E43B9E0-235C-804F-8D70-4411FF913EDE}"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2350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164216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9163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1489FED-02AC-B049-BED7-9C2DF5E60FE2}"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6373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1489FED-02AC-B049-BED7-9C2DF5E60FE2}"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43B9E0-235C-804F-8D70-4411FF913EDE}"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0423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1489FED-02AC-B049-BED7-9C2DF5E60FE2}"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1100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489FED-02AC-B049-BED7-9C2DF5E60FE2}"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2391633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9301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4291061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1948043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9208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9046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549915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2598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137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3037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884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1489FED-02AC-B049-BED7-9C2DF5E60FE2}" type="datetimeFigureOut">
              <a:rPr lang="en-US" smtClean="0"/>
              <a:t>10/10/2026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43B9E0-235C-804F-8D70-4411FF913EDE}" type="slidenum">
              <a:rPr lang="en-US" smtClean="0"/>
              <a:t>‹#›</a:t>
            </a:fld>
            <a:endParaRPr lang="en-US"/>
          </a:p>
        </p:txBody>
      </p:sp>
    </p:spTree>
    <p:extLst>
      <p:ext uri="{BB962C8B-B14F-4D97-AF65-F5344CB8AC3E}">
        <p14:creationId xmlns:p14="http://schemas.microsoft.com/office/powerpoint/2010/main" val="24447845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hyperlink" Target="https://ischoolonline.berkeley.edu/blog/what-is-information-systems/" TargetMode="External"/><Relationship Id="rId3" Type="http://schemas.openxmlformats.org/officeDocument/2006/relationships/hyperlink" Target="https://www.ibm.com/think/topics/business-intelligence" TargetMode="External"/><Relationship Id="rId7" Type="http://schemas.openxmlformats.org/officeDocument/2006/relationships/hyperlink" Target="https://www.netsuite.co.uk/portal/uk/resource/articles/erp/what-is-erp.shtml" TargetMode="External"/><Relationship Id="rId2" Type="http://schemas.openxmlformats.org/officeDocument/2006/relationships/hyperlink" Target="https://sis.binus.ac.id/2023/01/10/ethical-and-security-management-in-erp-systems/" TargetMode="External"/><Relationship Id="rId1" Type="http://schemas.openxmlformats.org/officeDocument/2006/relationships/slideLayout" Target="../slideLayouts/slideLayout2.xml"/><Relationship Id="rId6" Type="http://schemas.openxmlformats.org/officeDocument/2006/relationships/hyperlink" Target="https://www.oracle.com/uk/erp/what-is-erp/" TargetMode="External"/><Relationship Id="rId5" Type="http://schemas.openxmlformats.org/officeDocument/2006/relationships/hyperlink" Target="https://www.microsoft.com/en-gb/dynamics-365/resources/what-is-erp" TargetMode="External"/><Relationship Id="rId4" Type="http://schemas.openxmlformats.org/officeDocument/2006/relationships/hyperlink" Target="https://queueassoc.com/the-importance-of-ethical-selling-for-erp/" TargetMode="External"/><Relationship Id="rId9" Type="http://schemas.openxmlformats.org/officeDocument/2006/relationships/hyperlink" Target="https://www.sap.com/blogs/ai-in-crm-balancing-data-use-with-customer-tru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2D55F-063D-3D48-88B0-86B21595F5C3}"/>
              </a:ext>
            </a:extLst>
          </p:cNvPr>
          <p:cNvSpPr>
            <a:spLocks noGrp="1"/>
          </p:cNvSpPr>
          <p:nvPr>
            <p:ph type="ctrTitle"/>
          </p:nvPr>
        </p:nvSpPr>
        <p:spPr/>
        <p:txBody>
          <a:bodyPr/>
          <a:lstStyle/>
          <a:p>
            <a:r>
              <a:rPr lang="en-US" sz="4400" dirty="0"/>
              <a:t>Managing Business Information; LCLM5004</a:t>
            </a:r>
          </a:p>
        </p:txBody>
      </p:sp>
      <p:sp>
        <p:nvSpPr>
          <p:cNvPr id="3" name="Subtitle 2">
            <a:extLst>
              <a:ext uri="{FF2B5EF4-FFF2-40B4-BE49-F238E27FC236}">
                <a16:creationId xmlns:a16="http://schemas.microsoft.com/office/drawing/2014/main" id="{112CD471-2C1D-CE4F-A13B-8B8F200FD4F0}"/>
              </a:ext>
            </a:extLst>
          </p:cNvPr>
          <p:cNvSpPr>
            <a:spLocks noGrp="1"/>
          </p:cNvSpPr>
          <p:nvPr>
            <p:ph type="subTitle" idx="1"/>
          </p:nvPr>
        </p:nvSpPr>
        <p:spPr/>
        <p:txBody>
          <a:bodyPr>
            <a:normAutofit fontScale="32500" lnSpcReduction="20000"/>
          </a:bodyPr>
          <a:lstStyle/>
          <a:p>
            <a:r>
              <a:rPr lang="en-US" sz="4000" b="1" i="1" dirty="0"/>
              <a:t>Managing Business Information: Business Growth and Performance Support </a:t>
            </a:r>
            <a:br>
              <a:rPr lang="en-US" sz="2800" dirty="0"/>
            </a:br>
            <a:endParaRPr lang="en-US" sz="2800" dirty="0"/>
          </a:p>
          <a:p>
            <a:r>
              <a:rPr lang="en-US" sz="3100" dirty="0"/>
              <a:t>Vasile Daniel Remus Stanica - 2424143</a:t>
            </a:r>
          </a:p>
          <a:p>
            <a:r>
              <a:rPr lang="en-US" sz="3100"/>
              <a:t>Catalin-Constantin Avram - 2422877</a:t>
            </a:r>
          </a:p>
          <a:p>
            <a:r>
              <a:rPr lang="en-US" sz="3100"/>
              <a:t>Tiemoko</a:t>
            </a:r>
            <a:r>
              <a:rPr lang="en-US" sz="3100" dirty="0"/>
              <a:t> </a:t>
            </a:r>
            <a:r>
              <a:rPr lang="en-US" sz="3100"/>
              <a:t>Dagnogo</a:t>
            </a:r>
            <a:r>
              <a:rPr lang="en-US" sz="3100" dirty="0"/>
              <a:t> - 2441745</a:t>
            </a:r>
          </a:p>
          <a:p>
            <a:r>
              <a:rPr lang="en-US" sz="3100"/>
              <a:t>Kariol</a:t>
            </a:r>
            <a:r>
              <a:rPr lang="en-US" sz="3100" dirty="0"/>
              <a:t> </a:t>
            </a:r>
            <a:r>
              <a:rPr lang="en-US" sz="3100"/>
              <a:t>Lohore</a:t>
            </a:r>
            <a:r>
              <a:rPr lang="en-US" sz="3100" dirty="0"/>
              <a:t> - 2441747</a:t>
            </a:r>
          </a:p>
        </p:txBody>
      </p:sp>
    </p:spTree>
    <p:extLst>
      <p:ext uri="{BB962C8B-B14F-4D97-AF65-F5344CB8AC3E}">
        <p14:creationId xmlns:p14="http://schemas.microsoft.com/office/powerpoint/2010/main" val="1265346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E142A6-CC43-3E44-B61E-F85204BB6D58}"/>
              </a:ext>
            </a:extLst>
          </p:cNvPr>
          <p:cNvSpPr>
            <a:spLocks noGrp="1"/>
          </p:cNvSpPr>
          <p:nvPr>
            <p:ph type="title"/>
          </p:nvPr>
        </p:nvSpPr>
        <p:spPr>
          <a:xfrm>
            <a:off x="1295402" y="1508760"/>
            <a:ext cx="2918458" cy="3840480"/>
          </a:xfrm>
        </p:spPr>
        <p:txBody>
          <a:bodyPr>
            <a:normAutofit/>
          </a:bodyPr>
          <a:lstStyle/>
          <a:p>
            <a:r>
              <a:rPr lang="en-US">
                <a:solidFill>
                  <a:schemeClr val="tx1"/>
                </a:solidFill>
              </a:rPr>
              <a:t>Table of Contents </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9C1E16-AFA6-5E44-9F91-B9B8548B8CF1}"/>
              </a:ext>
            </a:extLst>
          </p:cNvPr>
          <p:cNvSpPr>
            <a:spLocks noGrp="1"/>
          </p:cNvSpPr>
          <p:nvPr>
            <p:ph idx="1"/>
          </p:nvPr>
        </p:nvSpPr>
        <p:spPr>
          <a:xfrm>
            <a:off x="4818949" y="1070043"/>
            <a:ext cx="6367855" cy="4688731"/>
          </a:xfrm>
        </p:spPr>
        <p:txBody>
          <a:bodyPr anchor="ctr">
            <a:normAutofit lnSpcReduction="10000"/>
          </a:bodyPr>
          <a:lstStyle/>
          <a:p>
            <a:pPr>
              <a:lnSpc>
                <a:spcPct val="90000"/>
              </a:lnSpc>
            </a:pPr>
            <a:r>
              <a:rPr lang="en-US" sz="2000" dirty="0">
                <a:solidFill>
                  <a:schemeClr val="tx1"/>
                </a:solidFill>
              </a:rPr>
              <a:t>Information Systems in Business – Role, Importance, Limitations </a:t>
            </a:r>
          </a:p>
          <a:p>
            <a:pPr>
              <a:lnSpc>
                <a:spcPct val="90000"/>
              </a:lnSpc>
            </a:pPr>
            <a:r>
              <a:rPr lang="en-US" sz="2000" dirty="0">
                <a:solidFill>
                  <a:schemeClr val="tx1"/>
                </a:solidFill>
              </a:rPr>
              <a:t>Business Information Systems – Types and Proprieties </a:t>
            </a:r>
          </a:p>
          <a:p>
            <a:pPr>
              <a:lnSpc>
                <a:spcPct val="90000"/>
              </a:lnSpc>
            </a:pPr>
            <a:r>
              <a:rPr lang="en-US" sz="2000" dirty="0">
                <a:solidFill>
                  <a:schemeClr val="tx1"/>
                </a:solidFill>
              </a:rPr>
              <a:t>Enterprise Resource Planning – ERP </a:t>
            </a:r>
          </a:p>
          <a:p>
            <a:pPr>
              <a:lnSpc>
                <a:spcPct val="90000"/>
              </a:lnSpc>
            </a:pPr>
            <a:r>
              <a:rPr lang="en-US" sz="2000" dirty="0">
                <a:solidFill>
                  <a:schemeClr val="tx1"/>
                </a:solidFill>
              </a:rPr>
              <a:t>Customer Relationship Management – CRM</a:t>
            </a:r>
          </a:p>
          <a:p>
            <a:pPr>
              <a:lnSpc>
                <a:spcPct val="90000"/>
              </a:lnSpc>
            </a:pPr>
            <a:r>
              <a:rPr lang="en-US" sz="2000" dirty="0">
                <a:solidFill>
                  <a:schemeClr val="tx1"/>
                </a:solidFill>
              </a:rPr>
              <a:t>Business Intelligence / Decision Support Systems – BI/DSS</a:t>
            </a:r>
          </a:p>
          <a:p>
            <a:pPr>
              <a:lnSpc>
                <a:spcPct val="90000"/>
              </a:lnSpc>
            </a:pPr>
            <a:r>
              <a:rPr lang="en-US" sz="2000" dirty="0">
                <a:solidFill>
                  <a:schemeClr val="tx1"/>
                </a:solidFill>
              </a:rPr>
              <a:t>In-depth Comparison – ERP vs CRM vs BI/DSS </a:t>
            </a:r>
          </a:p>
          <a:p>
            <a:pPr>
              <a:lnSpc>
                <a:spcPct val="90000"/>
              </a:lnSpc>
            </a:pPr>
            <a:r>
              <a:rPr lang="en-US" sz="2000" dirty="0">
                <a:solidFill>
                  <a:schemeClr val="tx1"/>
                </a:solidFill>
              </a:rPr>
              <a:t>Security/Privacy Considerations &amp; Ethics </a:t>
            </a:r>
          </a:p>
          <a:p>
            <a:pPr>
              <a:lnSpc>
                <a:spcPct val="90000"/>
              </a:lnSpc>
            </a:pPr>
            <a:r>
              <a:rPr lang="en-US" sz="2000" dirty="0">
                <a:solidFill>
                  <a:schemeClr val="tx1"/>
                </a:solidFill>
              </a:rPr>
              <a:t>Real-World Case Studies – Nestle, Currys, Tesco </a:t>
            </a:r>
          </a:p>
          <a:p>
            <a:pPr>
              <a:lnSpc>
                <a:spcPct val="90000"/>
              </a:lnSpc>
            </a:pPr>
            <a:r>
              <a:rPr lang="en-US" sz="2000" dirty="0">
                <a:solidFill>
                  <a:schemeClr val="tx1"/>
                </a:solidFill>
              </a:rPr>
              <a:t>Fact-based Recommendations For The Growing Business</a:t>
            </a:r>
          </a:p>
          <a:p>
            <a:pPr>
              <a:lnSpc>
                <a:spcPct val="90000"/>
              </a:lnSpc>
            </a:pPr>
            <a:r>
              <a:rPr lang="en-US" sz="2000" dirty="0">
                <a:solidFill>
                  <a:schemeClr val="tx1"/>
                </a:solidFill>
              </a:rPr>
              <a:t>The Conclusion </a:t>
            </a:r>
          </a:p>
          <a:p>
            <a:pPr>
              <a:lnSpc>
                <a:spcPct val="90000"/>
              </a:lnSpc>
            </a:pPr>
            <a:r>
              <a:rPr lang="en-US" sz="2000" dirty="0">
                <a:solidFill>
                  <a:schemeClr val="tx1"/>
                </a:solidFill>
              </a:rPr>
              <a:t>Reference List </a:t>
            </a:r>
          </a:p>
        </p:txBody>
      </p:sp>
    </p:spTree>
    <p:extLst>
      <p:ext uri="{BB962C8B-B14F-4D97-AF65-F5344CB8AC3E}">
        <p14:creationId xmlns:p14="http://schemas.microsoft.com/office/powerpoint/2010/main" val="16492823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7FE386-0AC4-4C92-8682-5974010DA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82424F-9EF6-458B-AA0B-38E32B55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accent6"/>
          </a:solidFill>
          <a:ln>
            <a:noFill/>
          </a:ln>
          <a:effectLst>
            <a:outerShdw blurRad="50800" dist="38100" dir="5400000" algn="t" rotWithShape="0">
              <a:prstClr val="black">
                <a:alpha val="40000"/>
              </a:prstClr>
            </a:outerShdw>
          </a:effectLst>
          <a:scene3d>
            <a:camera prst="orthographicFront"/>
            <a:lightRig rig="balanced"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5AC547-57D3-460D-B42C-0504301E8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609600"/>
            <a:ext cx="10972800" cy="5638800"/>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cap="flat">
            <a:no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6876801-BB41-854A-99BD-5819EA0FDB4C}"/>
              </a:ext>
            </a:extLst>
          </p:cNvPr>
          <p:cNvSpPr>
            <a:spLocks noGrp="1"/>
          </p:cNvSpPr>
          <p:nvPr>
            <p:ph type="title"/>
          </p:nvPr>
        </p:nvSpPr>
        <p:spPr>
          <a:xfrm>
            <a:off x="1295402" y="982132"/>
            <a:ext cx="9601196" cy="1303867"/>
          </a:xfrm>
        </p:spPr>
        <p:txBody>
          <a:bodyPr>
            <a:normAutofit/>
          </a:bodyPr>
          <a:lstStyle/>
          <a:p>
            <a:pPr>
              <a:lnSpc>
                <a:spcPct val="90000"/>
              </a:lnSpc>
            </a:pPr>
            <a:r>
              <a:rPr lang="en-US" sz="4100" dirty="0">
                <a:solidFill>
                  <a:srgbClr val="FFFFFF"/>
                </a:solidFill>
              </a:rPr>
              <a:t>Information Systems in Business – </a:t>
            </a:r>
            <a:br>
              <a:rPr lang="en-US" sz="4100" dirty="0">
                <a:solidFill>
                  <a:srgbClr val="FFFFFF"/>
                </a:solidFill>
              </a:rPr>
            </a:br>
            <a:r>
              <a:rPr lang="en-US" sz="4100" dirty="0">
                <a:solidFill>
                  <a:srgbClr val="FFFFFF"/>
                </a:solidFill>
              </a:rPr>
              <a:t>Role &amp; Importance </a:t>
            </a:r>
          </a:p>
        </p:txBody>
      </p:sp>
      <p:sp>
        <p:nvSpPr>
          <p:cNvPr id="3" name="Content Placeholder 2">
            <a:extLst>
              <a:ext uri="{FF2B5EF4-FFF2-40B4-BE49-F238E27FC236}">
                <a16:creationId xmlns:a16="http://schemas.microsoft.com/office/drawing/2014/main" id="{1A566EBC-0E08-8443-875B-261ECD300A85}"/>
              </a:ext>
            </a:extLst>
          </p:cNvPr>
          <p:cNvSpPr>
            <a:spLocks noGrp="1"/>
          </p:cNvSpPr>
          <p:nvPr>
            <p:ph idx="1"/>
          </p:nvPr>
        </p:nvSpPr>
        <p:spPr>
          <a:xfrm>
            <a:off x="1295401" y="2556932"/>
            <a:ext cx="9601196" cy="3318936"/>
          </a:xfrm>
        </p:spPr>
        <p:txBody>
          <a:bodyPr>
            <a:normAutofit lnSpcReduction="10000"/>
          </a:bodyPr>
          <a:lstStyle/>
          <a:p>
            <a:pPr>
              <a:lnSpc>
                <a:spcPct val="90000"/>
              </a:lnSpc>
            </a:pPr>
            <a:r>
              <a:rPr lang="en-US" dirty="0">
                <a:solidFill>
                  <a:srgbClr val="FFFFFF"/>
                </a:solidFill>
              </a:rPr>
              <a:t>An information system, or in its shortened form IS, has the purpose of helping the business, in this case, the growing business, to take more effective and more efficient decisions and provide overall better support for its business operations by collecting, storing and sharing relevant data (UC Berkeley School of Information, 2026.) </a:t>
            </a:r>
          </a:p>
          <a:p>
            <a:pPr>
              <a:lnSpc>
                <a:spcPct val="90000"/>
              </a:lnSpc>
            </a:pPr>
            <a:r>
              <a:rPr lang="en-US" dirty="0">
                <a:solidFill>
                  <a:srgbClr val="FFFFFF"/>
                </a:solidFill>
              </a:rPr>
              <a:t>Importance: </a:t>
            </a:r>
          </a:p>
          <a:p>
            <a:pPr lvl="1">
              <a:lnSpc>
                <a:spcPct val="90000"/>
              </a:lnSpc>
            </a:pPr>
            <a:r>
              <a:rPr lang="en-US" sz="1800" b="1" dirty="0">
                <a:solidFill>
                  <a:srgbClr val="FFFFFF"/>
                </a:solidFill>
              </a:rPr>
              <a:t>Increases speed </a:t>
            </a:r>
            <a:r>
              <a:rPr lang="en-US" sz="1800" dirty="0">
                <a:solidFill>
                  <a:srgbClr val="FFFFFF"/>
                </a:solidFill>
              </a:rPr>
              <a:t>– minimalizes the errors and improves automated manual tasks </a:t>
            </a:r>
          </a:p>
          <a:p>
            <a:pPr lvl="1">
              <a:lnSpc>
                <a:spcPct val="90000"/>
              </a:lnSpc>
            </a:pPr>
            <a:r>
              <a:rPr lang="en-US" sz="1800" b="1" dirty="0">
                <a:solidFill>
                  <a:srgbClr val="FFFFFF"/>
                </a:solidFill>
              </a:rPr>
              <a:t>Increases visibility </a:t>
            </a:r>
            <a:r>
              <a:rPr lang="en-US" sz="1800" dirty="0">
                <a:solidFill>
                  <a:srgbClr val="FFFFFF"/>
                </a:solidFill>
              </a:rPr>
              <a:t>– by offering real-time updates for management team and leads </a:t>
            </a:r>
          </a:p>
          <a:p>
            <a:pPr lvl="1">
              <a:lnSpc>
                <a:spcPct val="90000"/>
              </a:lnSpc>
            </a:pPr>
            <a:r>
              <a:rPr lang="en-US" sz="1800" b="1" dirty="0">
                <a:solidFill>
                  <a:srgbClr val="FFFFFF"/>
                </a:solidFill>
              </a:rPr>
              <a:t>Increases advantage </a:t>
            </a:r>
            <a:r>
              <a:rPr lang="en-US" sz="1800" dirty="0">
                <a:solidFill>
                  <a:srgbClr val="FFFFFF"/>
                </a:solidFill>
              </a:rPr>
              <a:t>– by giving users to be a step ahead of competition should it be used properly </a:t>
            </a:r>
          </a:p>
        </p:txBody>
      </p:sp>
    </p:spTree>
    <p:extLst>
      <p:ext uri="{BB962C8B-B14F-4D97-AF65-F5344CB8AC3E}">
        <p14:creationId xmlns:p14="http://schemas.microsoft.com/office/powerpoint/2010/main" val="40088114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A7B8A-C788-5D43-A4DC-D1BC30E1F183}"/>
              </a:ext>
            </a:extLst>
          </p:cNvPr>
          <p:cNvSpPr>
            <a:spLocks noGrp="1"/>
          </p:cNvSpPr>
          <p:nvPr>
            <p:ph type="title"/>
          </p:nvPr>
        </p:nvSpPr>
        <p:spPr>
          <a:xfrm>
            <a:off x="1295406" y="454020"/>
            <a:ext cx="9601196" cy="1303867"/>
          </a:xfrm>
        </p:spPr>
        <p:txBody>
          <a:bodyPr>
            <a:noAutofit/>
          </a:bodyPr>
          <a:lstStyle/>
          <a:p>
            <a:r>
              <a:rPr lang="en-US" sz="2800" dirty="0"/>
              <a:t>Business Information Systems – </a:t>
            </a:r>
            <a:br>
              <a:rPr lang="en-US" sz="2800" dirty="0"/>
            </a:br>
            <a:r>
              <a:rPr lang="en-US" sz="2800" dirty="0"/>
              <a:t>Types and Purpose </a:t>
            </a:r>
          </a:p>
        </p:txBody>
      </p:sp>
      <p:graphicFrame>
        <p:nvGraphicFramePr>
          <p:cNvPr id="4" name="Table 4">
            <a:extLst>
              <a:ext uri="{FF2B5EF4-FFF2-40B4-BE49-F238E27FC236}">
                <a16:creationId xmlns:a16="http://schemas.microsoft.com/office/drawing/2014/main" id="{3B7D974E-C10E-D24B-AC51-8EF84DCD7E6A}"/>
              </a:ext>
            </a:extLst>
          </p:cNvPr>
          <p:cNvGraphicFramePr>
            <a:graphicFrameLocks noGrp="1"/>
          </p:cNvGraphicFramePr>
          <p:nvPr>
            <p:ph idx="1"/>
            <p:extLst>
              <p:ext uri="{D42A27DB-BD31-4B8C-83A1-F6EECF244321}">
                <p14:modId xmlns:p14="http://schemas.microsoft.com/office/powerpoint/2010/main" val="3959506859"/>
              </p:ext>
            </p:extLst>
          </p:nvPr>
        </p:nvGraphicFramePr>
        <p:xfrm>
          <a:off x="687421" y="1575538"/>
          <a:ext cx="10817158" cy="4011446"/>
        </p:xfrm>
        <a:graphic>
          <a:graphicData uri="http://schemas.openxmlformats.org/drawingml/2006/table">
            <a:tbl>
              <a:tblPr firstRow="1" bandRow="1">
                <a:tableStyleId>{5C22544A-7EE6-4342-B048-85BDC9FD1C3A}</a:tableStyleId>
              </a:tblPr>
              <a:tblGrid>
                <a:gridCol w="5408579">
                  <a:extLst>
                    <a:ext uri="{9D8B030D-6E8A-4147-A177-3AD203B41FA5}">
                      <a16:colId xmlns:a16="http://schemas.microsoft.com/office/drawing/2014/main" val="3428553811"/>
                    </a:ext>
                  </a:extLst>
                </a:gridCol>
                <a:gridCol w="5408579">
                  <a:extLst>
                    <a:ext uri="{9D8B030D-6E8A-4147-A177-3AD203B41FA5}">
                      <a16:colId xmlns:a16="http://schemas.microsoft.com/office/drawing/2014/main" val="259992289"/>
                    </a:ext>
                  </a:extLst>
                </a:gridCol>
              </a:tblGrid>
              <a:tr h="323241">
                <a:tc>
                  <a:txBody>
                    <a:bodyPr/>
                    <a:lstStyle/>
                    <a:p>
                      <a:r>
                        <a:rPr lang="en-US" sz="1600" dirty="0"/>
                        <a:t>Type of System </a:t>
                      </a:r>
                    </a:p>
                  </a:txBody>
                  <a:tcPr/>
                </a:tc>
                <a:tc>
                  <a:txBody>
                    <a:bodyPr/>
                    <a:lstStyle/>
                    <a:p>
                      <a:r>
                        <a:rPr lang="en-US" sz="1600" dirty="0"/>
                        <a:t>Its Purpose</a:t>
                      </a:r>
                    </a:p>
                  </a:txBody>
                  <a:tcPr/>
                </a:tc>
                <a:extLst>
                  <a:ext uri="{0D108BD9-81ED-4DB2-BD59-A6C34878D82A}">
                    <a16:rowId xmlns:a16="http://schemas.microsoft.com/office/drawing/2014/main" val="3000554992"/>
                  </a:ext>
                </a:extLst>
              </a:tr>
              <a:tr h="557923">
                <a:tc>
                  <a:txBody>
                    <a:bodyPr/>
                    <a:lstStyle/>
                    <a:p>
                      <a:r>
                        <a:rPr lang="en-US" sz="1800" b="1" dirty="0"/>
                        <a:t>CRM – Customer Relationship Management </a:t>
                      </a:r>
                    </a:p>
                  </a:txBody>
                  <a:tcPr/>
                </a:tc>
                <a:tc>
                  <a:txBody>
                    <a:bodyPr/>
                    <a:lstStyle/>
                    <a:p>
                      <a:r>
                        <a:rPr lang="en-US" sz="1800" dirty="0"/>
                        <a:t>Refers to the handling of customer information and data relevant to the customer relationships.</a:t>
                      </a:r>
                    </a:p>
                  </a:txBody>
                  <a:tcPr/>
                </a:tc>
                <a:extLst>
                  <a:ext uri="{0D108BD9-81ED-4DB2-BD59-A6C34878D82A}">
                    <a16:rowId xmlns:a16="http://schemas.microsoft.com/office/drawing/2014/main" val="2388332219"/>
                  </a:ext>
                </a:extLst>
              </a:tr>
              <a:tr h="557923">
                <a:tc>
                  <a:txBody>
                    <a:bodyPr/>
                    <a:lstStyle/>
                    <a:p>
                      <a:r>
                        <a:rPr lang="en-US" sz="1800" b="1" dirty="0"/>
                        <a:t>SCM – Supply Chain Management </a:t>
                      </a:r>
                    </a:p>
                  </a:txBody>
                  <a:tcPr/>
                </a:tc>
                <a:tc>
                  <a:txBody>
                    <a:bodyPr/>
                    <a:lstStyle/>
                    <a:p>
                      <a:r>
                        <a:rPr lang="en-US" sz="1800" dirty="0"/>
                        <a:t>Refers to the handling of suppliers, inventory and logistics, including coordination. </a:t>
                      </a:r>
                    </a:p>
                  </a:txBody>
                  <a:tcPr/>
                </a:tc>
                <a:extLst>
                  <a:ext uri="{0D108BD9-81ED-4DB2-BD59-A6C34878D82A}">
                    <a16:rowId xmlns:a16="http://schemas.microsoft.com/office/drawing/2014/main" val="2382281361"/>
                  </a:ext>
                </a:extLst>
              </a:tr>
              <a:tr h="557923">
                <a:tc>
                  <a:txBody>
                    <a:bodyPr/>
                    <a:lstStyle/>
                    <a:p>
                      <a:r>
                        <a:rPr lang="en-US" sz="1800" b="1" dirty="0"/>
                        <a:t>TPS – Transaction Processing Systems </a:t>
                      </a:r>
                    </a:p>
                  </a:txBody>
                  <a:tcPr/>
                </a:tc>
                <a:tc>
                  <a:txBody>
                    <a:bodyPr/>
                    <a:lstStyle/>
                    <a:p>
                      <a:r>
                        <a:rPr lang="en-US" sz="1800" dirty="0"/>
                        <a:t>Refers to transactions, payments, incomings, outgoings.</a:t>
                      </a:r>
                    </a:p>
                  </a:txBody>
                  <a:tcPr/>
                </a:tc>
                <a:extLst>
                  <a:ext uri="{0D108BD9-81ED-4DB2-BD59-A6C34878D82A}">
                    <a16:rowId xmlns:a16="http://schemas.microsoft.com/office/drawing/2014/main" val="3340292177"/>
                  </a:ext>
                </a:extLst>
              </a:tr>
              <a:tr h="557923">
                <a:tc>
                  <a:txBody>
                    <a:bodyPr/>
                    <a:lstStyle/>
                    <a:p>
                      <a:r>
                        <a:rPr lang="en-US" sz="1800" b="1" dirty="0"/>
                        <a:t>MIS – Management Information Systems </a:t>
                      </a:r>
                    </a:p>
                  </a:txBody>
                  <a:tcPr/>
                </a:tc>
                <a:tc>
                  <a:txBody>
                    <a:bodyPr/>
                    <a:lstStyle/>
                    <a:p>
                      <a:r>
                        <a:rPr lang="en-US" sz="1800" dirty="0"/>
                        <a:t>Refers to providing managers with useful information on a routine basis </a:t>
                      </a:r>
                    </a:p>
                  </a:txBody>
                  <a:tcPr/>
                </a:tc>
                <a:extLst>
                  <a:ext uri="{0D108BD9-81ED-4DB2-BD59-A6C34878D82A}">
                    <a16:rowId xmlns:a16="http://schemas.microsoft.com/office/drawing/2014/main" val="2906164186"/>
                  </a:ext>
                </a:extLst>
              </a:tr>
              <a:tr h="557923">
                <a:tc>
                  <a:txBody>
                    <a:bodyPr/>
                    <a:lstStyle/>
                    <a:p>
                      <a:r>
                        <a:rPr lang="en-US" sz="1800" b="1" dirty="0"/>
                        <a:t>BI/DSS – Business Intelligence/Decision Support </a:t>
                      </a:r>
                    </a:p>
                  </a:txBody>
                  <a:tcPr/>
                </a:tc>
                <a:tc>
                  <a:txBody>
                    <a:bodyPr/>
                    <a:lstStyle/>
                    <a:p>
                      <a:r>
                        <a:rPr lang="en-US" sz="1800" dirty="0"/>
                        <a:t>Refers to forming the relevant analysis provided to managers for managerial decisions </a:t>
                      </a:r>
                    </a:p>
                  </a:txBody>
                  <a:tcPr/>
                </a:tc>
                <a:extLst>
                  <a:ext uri="{0D108BD9-81ED-4DB2-BD59-A6C34878D82A}">
                    <a16:rowId xmlns:a16="http://schemas.microsoft.com/office/drawing/2014/main" val="1989120566"/>
                  </a:ext>
                </a:extLst>
              </a:tr>
              <a:tr h="557923">
                <a:tc>
                  <a:txBody>
                    <a:bodyPr/>
                    <a:lstStyle/>
                    <a:p>
                      <a:r>
                        <a:rPr lang="en-US" sz="1800" b="1" dirty="0"/>
                        <a:t>ERP – Enterprise Resource Planning </a:t>
                      </a:r>
                    </a:p>
                  </a:txBody>
                  <a:tcPr/>
                </a:tc>
                <a:tc>
                  <a:txBody>
                    <a:bodyPr/>
                    <a:lstStyle/>
                    <a:p>
                      <a:r>
                        <a:rPr lang="en-US" sz="1800" dirty="0"/>
                        <a:t>Refers to the integration of core processes and data </a:t>
                      </a:r>
                    </a:p>
                  </a:txBody>
                  <a:tcPr/>
                </a:tc>
                <a:extLst>
                  <a:ext uri="{0D108BD9-81ED-4DB2-BD59-A6C34878D82A}">
                    <a16:rowId xmlns:a16="http://schemas.microsoft.com/office/drawing/2014/main" val="3812706092"/>
                  </a:ext>
                </a:extLst>
              </a:tr>
            </a:tbl>
          </a:graphicData>
        </a:graphic>
      </p:graphicFrame>
      <p:sp>
        <p:nvSpPr>
          <p:cNvPr id="5" name="TextBox 4">
            <a:extLst>
              <a:ext uri="{FF2B5EF4-FFF2-40B4-BE49-F238E27FC236}">
                <a16:creationId xmlns:a16="http://schemas.microsoft.com/office/drawing/2014/main" id="{56DB012B-5782-054E-A0B5-6009E6306A09}"/>
              </a:ext>
            </a:extLst>
          </p:cNvPr>
          <p:cNvSpPr txBox="1"/>
          <p:nvPr/>
        </p:nvSpPr>
        <p:spPr>
          <a:xfrm>
            <a:off x="1295406" y="5586984"/>
            <a:ext cx="9601200" cy="646331"/>
          </a:xfrm>
          <a:prstGeom prst="rect">
            <a:avLst/>
          </a:prstGeom>
          <a:noFill/>
        </p:spPr>
        <p:txBody>
          <a:bodyPr wrap="square" rtlCol="0">
            <a:spAutoFit/>
          </a:bodyPr>
          <a:lstStyle/>
          <a:p>
            <a:pPr algn="ctr"/>
            <a:r>
              <a:rPr lang="en-US" u="sng" dirty="0"/>
              <a:t>Detailed analysis to follow for ERP, CRM and BI/DSS – focuses on efficiency, customer experience and decision-making (Microsoft, 2026).</a:t>
            </a:r>
          </a:p>
        </p:txBody>
      </p:sp>
    </p:spTree>
    <p:extLst>
      <p:ext uri="{BB962C8B-B14F-4D97-AF65-F5344CB8AC3E}">
        <p14:creationId xmlns:p14="http://schemas.microsoft.com/office/powerpoint/2010/main" val="1229098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D3EB246C-3908-9A45-864B-C1D462927AFF}"/>
              </a:ext>
            </a:extLst>
          </p:cNvPr>
          <p:cNvSpPr>
            <a:spLocks noGrp="1"/>
          </p:cNvSpPr>
          <p:nvPr>
            <p:ph type="title"/>
          </p:nvPr>
        </p:nvSpPr>
        <p:spPr>
          <a:xfrm>
            <a:off x="7535825" y="982132"/>
            <a:ext cx="3360772" cy="1303867"/>
          </a:xfrm>
        </p:spPr>
        <p:txBody>
          <a:bodyPr>
            <a:normAutofit/>
          </a:bodyPr>
          <a:lstStyle/>
          <a:p>
            <a:pPr>
              <a:lnSpc>
                <a:spcPct val="90000"/>
              </a:lnSpc>
            </a:pPr>
            <a:r>
              <a:rPr lang="en-US" sz="3100"/>
              <a:t>Enterprise Resource Planning (ERP)</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F2351F-1098-F143-808B-ED5A1FA77C33}"/>
              </a:ext>
            </a:extLst>
          </p:cNvPr>
          <p:cNvSpPr>
            <a:spLocks noGrp="1"/>
          </p:cNvSpPr>
          <p:nvPr>
            <p:ph idx="1"/>
          </p:nvPr>
        </p:nvSpPr>
        <p:spPr>
          <a:xfrm>
            <a:off x="7535824" y="2556932"/>
            <a:ext cx="3360771" cy="3318936"/>
          </a:xfrm>
        </p:spPr>
        <p:txBody>
          <a:bodyPr>
            <a:normAutofit/>
          </a:bodyPr>
          <a:lstStyle/>
          <a:p>
            <a:pPr>
              <a:lnSpc>
                <a:spcPct val="90000"/>
              </a:lnSpc>
            </a:pPr>
            <a:r>
              <a:rPr lang="en-US" sz="2200"/>
              <a:t>ERP refers to the centralized software systems that businesses, in this case, a growing business, uses to manage and integrate their core daily operations, often through a shared organizational system (Oracle, 2026).</a:t>
            </a:r>
          </a:p>
          <a:p>
            <a:pPr>
              <a:lnSpc>
                <a:spcPct val="90000"/>
              </a:lnSpc>
            </a:pPr>
            <a:endParaRPr lang="en-US" sz="2200"/>
          </a:p>
        </p:txBody>
      </p:sp>
      <p:graphicFrame>
        <p:nvGraphicFramePr>
          <p:cNvPr id="4" name="Table 4">
            <a:extLst>
              <a:ext uri="{FF2B5EF4-FFF2-40B4-BE49-F238E27FC236}">
                <a16:creationId xmlns:a16="http://schemas.microsoft.com/office/drawing/2014/main" id="{240E0CE0-CA18-9A43-AC24-B04485325F82}"/>
              </a:ext>
            </a:extLst>
          </p:cNvPr>
          <p:cNvGraphicFramePr>
            <a:graphicFrameLocks noGrp="1"/>
          </p:cNvGraphicFramePr>
          <p:nvPr>
            <p:extLst>
              <p:ext uri="{D42A27DB-BD31-4B8C-83A1-F6EECF244321}">
                <p14:modId xmlns:p14="http://schemas.microsoft.com/office/powerpoint/2010/main" val="436011714"/>
              </p:ext>
            </p:extLst>
          </p:nvPr>
        </p:nvGraphicFramePr>
        <p:xfrm>
          <a:off x="1295403" y="1248912"/>
          <a:ext cx="5632407" cy="4251910"/>
        </p:xfrm>
        <a:graphic>
          <a:graphicData uri="http://schemas.openxmlformats.org/drawingml/2006/table">
            <a:tbl>
              <a:tblPr firstRow="1" bandRow="1">
                <a:noFill/>
                <a:tableStyleId>{5C22544A-7EE6-4342-B048-85BDC9FD1C3A}</a:tableStyleId>
              </a:tblPr>
              <a:tblGrid>
                <a:gridCol w="1741732">
                  <a:extLst>
                    <a:ext uri="{9D8B030D-6E8A-4147-A177-3AD203B41FA5}">
                      <a16:colId xmlns:a16="http://schemas.microsoft.com/office/drawing/2014/main" val="32894130"/>
                    </a:ext>
                  </a:extLst>
                </a:gridCol>
                <a:gridCol w="1979037">
                  <a:extLst>
                    <a:ext uri="{9D8B030D-6E8A-4147-A177-3AD203B41FA5}">
                      <a16:colId xmlns:a16="http://schemas.microsoft.com/office/drawing/2014/main" val="280397662"/>
                    </a:ext>
                  </a:extLst>
                </a:gridCol>
                <a:gridCol w="1911638">
                  <a:extLst>
                    <a:ext uri="{9D8B030D-6E8A-4147-A177-3AD203B41FA5}">
                      <a16:colId xmlns:a16="http://schemas.microsoft.com/office/drawing/2014/main" val="3605157915"/>
                    </a:ext>
                  </a:extLst>
                </a:gridCol>
              </a:tblGrid>
              <a:tr h="330419">
                <a:tc>
                  <a:txBody>
                    <a:bodyPr/>
                    <a:lstStyle/>
                    <a:p>
                      <a:r>
                        <a:rPr lang="en-US" sz="1000" b="1" cap="all" spc="60">
                          <a:solidFill>
                            <a:schemeClr val="tx1"/>
                          </a:solidFill>
                        </a:rPr>
                        <a:t>Functions </a:t>
                      </a:r>
                    </a:p>
                  </a:txBody>
                  <a:tcPr marL="71591" marR="71591" marT="71591" marB="71591" anchor="b">
                    <a:lnL w="12700" cmpd="sng">
                      <a:noFill/>
                    </a:lnL>
                    <a:lnR w="12700" cmpd="sng">
                      <a:noFill/>
                    </a:lnR>
                    <a:lnT w="12700" cmpd="sng">
                      <a:noFill/>
                    </a:lnT>
                    <a:lnB w="38100" cmpd="sng">
                      <a:noFill/>
                    </a:lnB>
                    <a:noFill/>
                  </a:tcPr>
                </a:tc>
                <a:tc>
                  <a:txBody>
                    <a:bodyPr/>
                    <a:lstStyle/>
                    <a:p>
                      <a:r>
                        <a:rPr lang="en-US" sz="1000" b="1" cap="all" spc="60">
                          <a:solidFill>
                            <a:schemeClr val="tx1"/>
                          </a:solidFill>
                        </a:rPr>
                        <a:t>Benefits </a:t>
                      </a:r>
                    </a:p>
                  </a:txBody>
                  <a:tcPr marL="71591" marR="71591" marT="71591" marB="71591" anchor="b">
                    <a:lnL w="12700" cmpd="sng">
                      <a:noFill/>
                    </a:lnL>
                    <a:lnR w="12700" cmpd="sng">
                      <a:noFill/>
                    </a:lnR>
                    <a:lnT w="12700" cmpd="sng">
                      <a:noFill/>
                    </a:lnT>
                    <a:lnB w="38100" cmpd="sng">
                      <a:noFill/>
                    </a:lnB>
                    <a:noFill/>
                  </a:tcPr>
                </a:tc>
                <a:tc>
                  <a:txBody>
                    <a:bodyPr/>
                    <a:lstStyle/>
                    <a:p>
                      <a:r>
                        <a:rPr lang="en-US" sz="1000" b="1" cap="all" spc="60">
                          <a:solidFill>
                            <a:schemeClr val="tx1"/>
                          </a:solidFill>
                        </a:rPr>
                        <a:t>Limitations </a:t>
                      </a:r>
                    </a:p>
                  </a:txBody>
                  <a:tcPr marL="71591" marR="71591" marT="71591" marB="71591" anchor="b">
                    <a:lnL w="12700" cmpd="sng">
                      <a:noFill/>
                    </a:lnL>
                    <a:lnR w="12700" cmpd="sng">
                      <a:noFill/>
                    </a:lnR>
                    <a:lnT w="12700" cmpd="sng">
                      <a:noFill/>
                    </a:lnT>
                    <a:lnB w="38100" cmpd="sng">
                      <a:noFill/>
                    </a:lnB>
                    <a:noFill/>
                  </a:tcPr>
                </a:tc>
                <a:extLst>
                  <a:ext uri="{0D108BD9-81ED-4DB2-BD59-A6C34878D82A}">
                    <a16:rowId xmlns:a16="http://schemas.microsoft.com/office/drawing/2014/main" val="997259266"/>
                  </a:ext>
                </a:extLst>
              </a:tr>
              <a:tr h="743443">
                <a:tc>
                  <a:txBody>
                    <a:bodyPr/>
                    <a:lstStyle/>
                    <a:p>
                      <a:r>
                        <a:rPr lang="en-US" sz="1400" cap="none" spc="0">
                          <a:solidFill>
                            <a:schemeClr val="tx1"/>
                          </a:solidFill>
                        </a:rPr>
                        <a:t>Finance and accounting </a:t>
                      </a:r>
                    </a:p>
                  </a:txBody>
                  <a:tcPr marL="71591" marR="71591" marT="35796" marB="71591">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r>
                        <a:rPr lang="en-US" sz="1400" cap="none" spc="0">
                          <a:solidFill>
                            <a:schemeClr val="tx1"/>
                          </a:solidFill>
                        </a:rPr>
                        <a:t>Reduces duplicated data and processes</a:t>
                      </a:r>
                    </a:p>
                  </a:txBody>
                  <a:tcPr marL="71591" marR="71591" marT="35796" marB="71591">
                    <a:lnL w="12700" cmpd="sng">
                      <a:noFill/>
                      <a:prstDash val="solid"/>
                    </a:lnL>
                    <a:lnR w="12700" cmpd="sng">
                      <a:noFill/>
                      <a:prstDash val="solid"/>
                    </a:lnR>
                    <a:lnT w="38100" cmpd="sng">
                      <a:noFill/>
                    </a:lnT>
                    <a:lnB w="12700" cmpd="sng">
                      <a:noFill/>
                      <a:prstDash val="solid"/>
                    </a:lnB>
                    <a:noFill/>
                  </a:tcPr>
                </a:tc>
                <a:tc>
                  <a:txBody>
                    <a:bodyPr/>
                    <a:lstStyle/>
                    <a:p>
                      <a:r>
                        <a:rPr lang="en-US" sz="1400" cap="none" spc="0">
                          <a:solidFill>
                            <a:schemeClr val="tx1"/>
                          </a:solidFill>
                        </a:rPr>
                        <a:t>Quite high costs and complexity to implement</a:t>
                      </a:r>
                    </a:p>
                  </a:txBody>
                  <a:tcPr marL="71591" marR="71591" marT="35796" marB="71591">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778877154"/>
                  </a:ext>
                </a:extLst>
              </a:tr>
              <a:tr h="943696">
                <a:tc>
                  <a:txBody>
                    <a:bodyPr/>
                    <a:lstStyle/>
                    <a:p>
                      <a:r>
                        <a:rPr lang="en-US" sz="1400" cap="none" spc="0">
                          <a:solidFill>
                            <a:schemeClr val="tx1"/>
                          </a:solidFill>
                        </a:rPr>
                        <a:t>Procurement</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a:solidFill>
                            <a:schemeClr val="tx1"/>
                          </a:solidFill>
                        </a:rPr>
                        <a:t>Provides singular source of organizational information</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a:solidFill>
                            <a:schemeClr val="tx1"/>
                          </a:solidFill>
                        </a:rPr>
                        <a:t>Integration risks and data migration</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183598155"/>
                  </a:ext>
                </a:extLst>
              </a:tr>
              <a:tr h="943696">
                <a:tc>
                  <a:txBody>
                    <a:bodyPr/>
                    <a:lstStyle/>
                    <a:p>
                      <a:r>
                        <a:rPr lang="en-US" sz="1400" cap="none" spc="0">
                          <a:solidFill>
                            <a:schemeClr val="tx1"/>
                          </a:solidFill>
                        </a:rPr>
                        <a:t>Inventory and operations</a:t>
                      </a:r>
                    </a:p>
                  </a:txBody>
                  <a:tcPr marL="71591" marR="71591" marT="35796" marB="7159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Improves coordination between departments</a:t>
                      </a:r>
                    </a:p>
                  </a:txBody>
                  <a:tcPr marL="71591" marR="71591" marT="35796" marB="71591">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Needs employee training and often organizational change </a:t>
                      </a:r>
                    </a:p>
                  </a:txBody>
                  <a:tcPr marL="71591" marR="71591" marT="35796" marB="7159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29320502"/>
                  </a:ext>
                </a:extLst>
              </a:tr>
              <a:tr h="543189">
                <a:tc>
                  <a:txBody>
                    <a:bodyPr/>
                    <a:lstStyle/>
                    <a:p>
                      <a:r>
                        <a:rPr lang="en-US" sz="1400" cap="none" spc="0">
                          <a:solidFill>
                            <a:schemeClr val="tx1"/>
                          </a:solidFill>
                        </a:rPr>
                        <a:t>Human resources </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Provides greater real-time visibility  </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US" sz="1400" cap="none" spc="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918383558"/>
                  </a:ext>
                </a:extLst>
              </a:tr>
              <a:tr h="736091">
                <a:tc>
                  <a:txBody>
                    <a:bodyPr/>
                    <a:lstStyle/>
                    <a:p>
                      <a:r>
                        <a:rPr lang="en-US" sz="1400" cap="none" spc="0" dirty="0">
                          <a:solidFill>
                            <a:schemeClr val="tx1"/>
                          </a:solidFill>
                        </a:rPr>
                        <a:t>Supply-chain information (Martins, </a:t>
                      </a:r>
                      <a:r>
                        <a:rPr lang="en-US" sz="1400" cap="none" spc="0" dirty="0" err="1">
                          <a:solidFill>
                            <a:schemeClr val="tx1"/>
                          </a:solidFill>
                        </a:rPr>
                        <a:t>Belfo</a:t>
                      </a:r>
                      <a:r>
                        <a:rPr lang="en-US" sz="1400" cap="none" spc="0" dirty="0">
                          <a:solidFill>
                            <a:schemeClr val="tx1"/>
                          </a:solidFill>
                        </a:rPr>
                        <a:t>, 2024). </a:t>
                      </a:r>
                    </a:p>
                  </a:txBody>
                  <a:tcPr marL="71591" marR="71591" marT="35796" marB="71591">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endParaRPr lang="en-US" sz="1400" cap="none" spc="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ap="flat" cmpd="sng" algn="ctr">
                      <a:noFill/>
                      <a:prstDash val="solid"/>
                    </a:lnB>
                    <a:noFill/>
                  </a:tcPr>
                </a:tc>
                <a:tc>
                  <a:txBody>
                    <a:bodyPr/>
                    <a:lstStyle/>
                    <a:p>
                      <a:endParaRPr lang="en-US" sz="1400" cap="none" spc="0" dirty="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640648652"/>
                  </a:ext>
                </a:extLst>
              </a:tr>
            </a:tbl>
          </a:graphicData>
        </a:graphic>
      </p:graphicFrame>
    </p:spTree>
    <p:extLst>
      <p:ext uri="{BB962C8B-B14F-4D97-AF65-F5344CB8AC3E}">
        <p14:creationId xmlns:p14="http://schemas.microsoft.com/office/powerpoint/2010/main" val="3927677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27D41C1E-65CA-744D-878A-4704FE7469D7}"/>
              </a:ext>
            </a:extLst>
          </p:cNvPr>
          <p:cNvSpPr>
            <a:spLocks noGrp="1"/>
          </p:cNvSpPr>
          <p:nvPr>
            <p:ph type="title"/>
          </p:nvPr>
        </p:nvSpPr>
        <p:spPr>
          <a:xfrm>
            <a:off x="7535825" y="982132"/>
            <a:ext cx="3360772" cy="1303867"/>
          </a:xfrm>
        </p:spPr>
        <p:txBody>
          <a:bodyPr>
            <a:normAutofit/>
          </a:bodyPr>
          <a:lstStyle/>
          <a:p>
            <a:pPr>
              <a:lnSpc>
                <a:spcPct val="90000"/>
              </a:lnSpc>
            </a:pPr>
            <a:r>
              <a:rPr lang="en-US" sz="2800"/>
              <a:t>Customer Relationship Management (CRM)</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37A7CBF-DD25-2344-B405-D0917B0CC727}"/>
              </a:ext>
            </a:extLst>
          </p:cNvPr>
          <p:cNvSpPr>
            <a:spLocks noGrp="1"/>
          </p:cNvSpPr>
          <p:nvPr>
            <p:ph idx="1"/>
          </p:nvPr>
        </p:nvSpPr>
        <p:spPr>
          <a:xfrm>
            <a:off x="7535824" y="2556932"/>
            <a:ext cx="3360771" cy="3318936"/>
          </a:xfrm>
        </p:spPr>
        <p:txBody>
          <a:bodyPr>
            <a:normAutofit/>
          </a:bodyPr>
          <a:lstStyle/>
          <a:p>
            <a:r>
              <a:rPr lang="en-US" sz="2200"/>
              <a:t>CRM refers to the fusion of strategies, processes and software tools across sales, marketing and customer service to track and improve interaction with both current customers and potential ones (Microsoft, 2026).</a:t>
            </a:r>
          </a:p>
          <a:p>
            <a:endParaRPr lang="en-US" sz="2200"/>
          </a:p>
        </p:txBody>
      </p:sp>
      <p:graphicFrame>
        <p:nvGraphicFramePr>
          <p:cNvPr id="4" name="Table 4">
            <a:extLst>
              <a:ext uri="{FF2B5EF4-FFF2-40B4-BE49-F238E27FC236}">
                <a16:creationId xmlns:a16="http://schemas.microsoft.com/office/drawing/2014/main" id="{AE3C7AEE-952D-0340-91FE-BF387EBD7C39}"/>
              </a:ext>
            </a:extLst>
          </p:cNvPr>
          <p:cNvGraphicFramePr>
            <a:graphicFrameLocks noGrp="1"/>
          </p:cNvGraphicFramePr>
          <p:nvPr>
            <p:extLst>
              <p:ext uri="{D42A27DB-BD31-4B8C-83A1-F6EECF244321}">
                <p14:modId xmlns:p14="http://schemas.microsoft.com/office/powerpoint/2010/main" val="1264010338"/>
              </p:ext>
            </p:extLst>
          </p:nvPr>
        </p:nvGraphicFramePr>
        <p:xfrm>
          <a:off x="1295403" y="1368554"/>
          <a:ext cx="5540469" cy="4120895"/>
        </p:xfrm>
        <a:graphic>
          <a:graphicData uri="http://schemas.openxmlformats.org/drawingml/2006/table">
            <a:tbl>
              <a:tblPr firstRow="1" bandRow="1">
                <a:solidFill>
                  <a:srgbClr val="404040"/>
                </a:solidFill>
                <a:tableStyleId>{5C22544A-7EE6-4342-B048-85BDC9FD1C3A}</a:tableStyleId>
              </a:tblPr>
              <a:tblGrid>
                <a:gridCol w="1524342">
                  <a:extLst>
                    <a:ext uri="{9D8B030D-6E8A-4147-A177-3AD203B41FA5}">
                      <a16:colId xmlns:a16="http://schemas.microsoft.com/office/drawing/2014/main" val="3934306869"/>
                    </a:ext>
                  </a:extLst>
                </a:gridCol>
                <a:gridCol w="1927552">
                  <a:extLst>
                    <a:ext uri="{9D8B030D-6E8A-4147-A177-3AD203B41FA5}">
                      <a16:colId xmlns:a16="http://schemas.microsoft.com/office/drawing/2014/main" val="1921204482"/>
                    </a:ext>
                  </a:extLst>
                </a:gridCol>
                <a:gridCol w="2088575">
                  <a:extLst>
                    <a:ext uri="{9D8B030D-6E8A-4147-A177-3AD203B41FA5}">
                      <a16:colId xmlns:a16="http://schemas.microsoft.com/office/drawing/2014/main" val="300524272"/>
                    </a:ext>
                  </a:extLst>
                </a:gridCol>
              </a:tblGrid>
              <a:tr h="470861">
                <a:tc>
                  <a:txBody>
                    <a:bodyPr/>
                    <a:lstStyle/>
                    <a:p>
                      <a:r>
                        <a:rPr lang="en-US" sz="2000" b="0" cap="none" spc="0">
                          <a:solidFill>
                            <a:schemeClr val="bg1"/>
                          </a:solidFill>
                        </a:rPr>
                        <a:t>Functions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2000" b="0" cap="none" spc="0">
                          <a:solidFill>
                            <a:schemeClr val="bg1"/>
                          </a:solidFill>
                        </a:rPr>
                        <a:t>Benefits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2000" b="0" cap="none" spc="0">
                          <a:solidFill>
                            <a:schemeClr val="bg1"/>
                          </a:solidFill>
                        </a:rPr>
                        <a:t>Limitations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664216322"/>
                  </a:ext>
                </a:extLst>
              </a:tr>
              <a:tr h="608339">
                <a:tc>
                  <a:txBody>
                    <a:bodyPr/>
                    <a:lstStyle/>
                    <a:p>
                      <a:r>
                        <a:rPr lang="en-US" sz="1200" cap="none" spc="0">
                          <a:solidFill>
                            <a:schemeClr val="bg1"/>
                          </a:solidFill>
                        </a:rPr>
                        <a:t>Interaction history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Better understanding of customers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US" sz="1200" cap="none" spc="0" dirty="0">
                          <a:solidFill>
                            <a:schemeClr val="bg1"/>
                          </a:solidFill>
                        </a:rPr>
                        <a:t>Data quality if critical as the effectiveness depends on it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712684761"/>
                  </a:ext>
                </a:extLst>
              </a:tr>
              <a:tr h="608339">
                <a:tc>
                  <a:txBody>
                    <a:bodyPr/>
                    <a:lstStyle/>
                    <a:p>
                      <a:r>
                        <a:rPr lang="en-US" sz="1200" cap="none" spc="0">
                          <a:solidFill>
                            <a:schemeClr val="bg1"/>
                          </a:solidFill>
                        </a:rPr>
                        <a:t>Sales pipeline management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More personalized service</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Inconsistent use of the systems by the employees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628831639"/>
                  </a:ext>
                </a:extLst>
              </a:tr>
              <a:tr h="608339">
                <a:tc>
                  <a:txBody>
                    <a:bodyPr/>
                    <a:lstStyle/>
                    <a:p>
                      <a:r>
                        <a:rPr lang="en-US" sz="1200" cap="none" spc="0">
                          <a:solidFill>
                            <a:schemeClr val="bg1"/>
                          </a:solidFill>
                        </a:rPr>
                        <a:t>Marketing segmentation</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Improved coordination for customer-facing teams</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Employees resistance to change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027491411"/>
                  </a:ext>
                </a:extLst>
              </a:tr>
              <a:tr h="608339">
                <a:tc>
                  <a:txBody>
                    <a:bodyPr/>
                    <a:lstStyle/>
                    <a:p>
                      <a:r>
                        <a:rPr lang="en-US" sz="1200" cap="none" spc="0">
                          <a:solidFill>
                            <a:schemeClr val="bg1"/>
                          </a:solidFill>
                        </a:rPr>
                        <a:t>Customers service and support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Helps customer retention and relationship development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Organizational alignment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903395827"/>
                  </a:ext>
                </a:extLst>
              </a:tr>
              <a:tr h="608339">
                <a:tc>
                  <a:txBody>
                    <a:bodyPr/>
                    <a:lstStyle/>
                    <a:p>
                      <a:r>
                        <a:rPr lang="en-US" sz="1200" cap="none" spc="0">
                          <a:solidFill>
                            <a:schemeClr val="bg1"/>
                          </a:solidFill>
                        </a:rPr>
                        <a:t>Personalized communication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Improves experience and user satisfaction</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The privacy concerns around data collection and usage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1845662468"/>
                  </a:ext>
                </a:extLst>
              </a:tr>
              <a:tr h="608339">
                <a:tc>
                  <a:txBody>
                    <a:bodyPr/>
                    <a:lstStyle/>
                    <a:p>
                      <a:r>
                        <a:rPr lang="en-US" sz="1200" cap="none" spc="0">
                          <a:solidFill>
                            <a:schemeClr val="bg1"/>
                          </a:solidFill>
                        </a:rPr>
                        <a:t>Customer profiles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Provides personalized recommendations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endParaRPr lang="en-US" sz="1200" cap="none" spc="0" dirty="0">
                        <a:solidFill>
                          <a:schemeClr val="bg1"/>
                        </a:solidFill>
                      </a:endParaRP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965330214"/>
                  </a:ext>
                </a:extLst>
              </a:tr>
            </a:tbl>
          </a:graphicData>
        </a:graphic>
      </p:graphicFrame>
    </p:spTree>
    <p:extLst>
      <p:ext uri="{BB962C8B-B14F-4D97-AF65-F5344CB8AC3E}">
        <p14:creationId xmlns:p14="http://schemas.microsoft.com/office/powerpoint/2010/main" val="76782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23625335-E4B5-0542-BCFE-BC8D82FE3305}"/>
              </a:ext>
            </a:extLst>
          </p:cNvPr>
          <p:cNvSpPr>
            <a:spLocks noGrp="1"/>
          </p:cNvSpPr>
          <p:nvPr>
            <p:ph type="title"/>
          </p:nvPr>
        </p:nvSpPr>
        <p:spPr>
          <a:xfrm>
            <a:off x="7535825" y="982132"/>
            <a:ext cx="3360772" cy="1303867"/>
          </a:xfrm>
        </p:spPr>
        <p:txBody>
          <a:bodyPr>
            <a:normAutofit/>
          </a:bodyPr>
          <a:lstStyle/>
          <a:p>
            <a:pPr>
              <a:lnSpc>
                <a:spcPct val="90000"/>
              </a:lnSpc>
            </a:pPr>
            <a:r>
              <a:rPr lang="en-US" sz="2800"/>
              <a:t>Business Intelligence and Decision Support Systems (BI/DSS)</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C46CFDC-BE7E-8049-9607-A6775819A533}"/>
              </a:ext>
            </a:extLst>
          </p:cNvPr>
          <p:cNvSpPr>
            <a:spLocks noGrp="1"/>
          </p:cNvSpPr>
          <p:nvPr>
            <p:ph idx="1"/>
          </p:nvPr>
        </p:nvSpPr>
        <p:spPr>
          <a:xfrm>
            <a:off x="7535824" y="2556932"/>
            <a:ext cx="3360771" cy="3318936"/>
          </a:xfrm>
        </p:spPr>
        <p:txBody>
          <a:bodyPr>
            <a:normAutofit/>
          </a:bodyPr>
          <a:lstStyle/>
          <a:p>
            <a:pPr>
              <a:lnSpc>
                <a:spcPct val="90000"/>
              </a:lnSpc>
            </a:pPr>
            <a:r>
              <a:rPr lang="en-US" dirty="0"/>
              <a:t>In simple terms, this is a technology that takes the raw data collected and turns it into guidance or ready-to-use material for business decision-making improvement (IBM, 2026).</a:t>
            </a:r>
            <a:endParaRPr lang="en-US"/>
          </a:p>
        </p:txBody>
      </p:sp>
      <p:graphicFrame>
        <p:nvGraphicFramePr>
          <p:cNvPr id="4" name="Table 4">
            <a:extLst>
              <a:ext uri="{FF2B5EF4-FFF2-40B4-BE49-F238E27FC236}">
                <a16:creationId xmlns:a16="http://schemas.microsoft.com/office/drawing/2014/main" id="{FF76A7DC-7BFD-6243-8145-FC73E74D10B7}"/>
              </a:ext>
            </a:extLst>
          </p:cNvPr>
          <p:cNvGraphicFramePr>
            <a:graphicFrameLocks noGrp="1"/>
          </p:cNvGraphicFramePr>
          <p:nvPr>
            <p:extLst>
              <p:ext uri="{D42A27DB-BD31-4B8C-83A1-F6EECF244321}">
                <p14:modId xmlns:p14="http://schemas.microsoft.com/office/powerpoint/2010/main" val="430033904"/>
              </p:ext>
            </p:extLst>
          </p:nvPr>
        </p:nvGraphicFramePr>
        <p:xfrm>
          <a:off x="1295403" y="1248912"/>
          <a:ext cx="5540468" cy="4383369"/>
        </p:xfrm>
        <a:graphic>
          <a:graphicData uri="http://schemas.openxmlformats.org/drawingml/2006/table">
            <a:tbl>
              <a:tblPr firstRow="1" bandRow="1">
                <a:tableStyleId>{5C22544A-7EE6-4342-B048-85BDC9FD1C3A}</a:tableStyleId>
              </a:tblPr>
              <a:tblGrid>
                <a:gridCol w="1830472">
                  <a:extLst>
                    <a:ext uri="{9D8B030D-6E8A-4147-A177-3AD203B41FA5}">
                      <a16:colId xmlns:a16="http://schemas.microsoft.com/office/drawing/2014/main" val="3866440684"/>
                    </a:ext>
                  </a:extLst>
                </a:gridCol>
                <a:gridCol w="1879524">
                  <a:extLst>
                    <a:ext uri="{9D8B030D-6E8A-4147-A177-3AD203B41FA5}">
                      <a16:colId xmlns:a16="http://schemas.microsoft.com/office/drawing/2014/main" val="291869874"/>
                    </a:ext>
                  </a:extLst>
                </a:gridCol>
                <a:gridCol w="1830472">
                  <a:extLst>
                    <a:ext uri="{9D8B030D-6E8A-4147-A177-3AD203B41FA5}">
                      <a16:colId xmlns:a16="http://schemas.microsoft.com/office/drawing/2014/main" val="1305781312"/>
                    </a:ext>
                  </a:extLst>
                </a:gridCol>
              </a:tblGrid>
              <a:tr h="330658">
                <a:tc>
                  <a:txBody>
                    <a:bodyPr/>
                    <a:lstStyle/>
                    <a:p>
                      <a:r>
                        <a:rPr lang="en-US" sz="1400"/>
                        <a:t>Functions </a:t>
                      </a:r>
                    </a:p>
                  </a:txBody>
                  <a:tcPr marL="58860" marR="58860" marT="29430" marB="29430"/>
                </a:tc>
                <a:tc>
                  <a:txBody>
                    <a:bodyPr/>
                    <a:lstStyle/>
                    <a:p>
                      <a:r>
                        <a:rPr lang="en-US" sz="1400"/>
                        <a:t>Benefits </a:t>
                      </a:r>
                    </a:p>
                  </a:txBody>
                  <a:tcPr marL="58860" marR="58860" marT="29430" marB="29430"/>
                </a:tc>
                <a:tc>
                  <a:txBody>
                    <a:bodyPr/>
                    <a:lstStyle/>
                    <a:p>
                      <a:r>
                        <a:rPr lang="en-US" sz="1400"/>
                        <a:t>Limitations</a:t>
                      </a:r>
                    </a:p>
                  </a:txBody>
                  <a:tcPr marL="58860" marR="58860" marT="29430" marB="29430"/>
                </a:tc>
                <a:extLst>
                  <a:ext uri="{0D108BD9-81ED-4DB2-BD59-A6C34878D82A}">
                    <a16:rowId xmlns:a16="http://schemas.microsoft.com/office/drawing/2014/main" val="2977412258"/>
                  </a:ext>
                </a:extLst>
              </a:tr>
              <a:tr h="1007002">
                <a:tc>
                  <a:txBody>
                    <a:bodyPr/>
                    <a:lstStyle/>
                    <a:p>
                      <a:r>
                        <a:rPr lang="en-US" sz="1400"/>
                        <a:t>Dashboards and key performance indicators monitoring </a:t>
                      </a:r>
                    </a:p>
                  </a:txBody>
                  <a:tcPr marL="58860" marR="58860" marT="29430" marB="29430"/>
                </a:tc>
                <a:tc>
                  <a:txBody>
                    <a:bodyPr/>
                    <a:lstStyle/>
                    <a:p>
                      <a:r>
                        <a:rPr lang="en-US" sz="1400"/>
                        <a:t>Efficient evidence-based decisions</a:t>
                      </a:r>
                    </a:p>
                  </a:txBody>
                  <a:tcPr marL="58860" marR="58860" marT="29430" marB="29430"/>
                </a:tc>
                <a:tc>
                  <a:txBody>
                    <a:bodyPr/>
                    <a:lstStyle/>
                    <a:p>
                      <a:r>
                        <a:rPr lang="en-US" sz="1400"/>
                        <a:t>The quality of data is very important – poor-quality leads to misleading results</a:t>
                      </a:r>
                    </a:p>
                  </a:txBody>
                  <a:tcPr marL="58860" marR="58860" marT="29430" marB="29430"/>
                </a:tc>
                <a:extLst>
                  <a:ext uri="{0D108BD9-81ED-4DB2-BD59-A6C34878D82A}">
                    <a16:rowId xmlns:a16="http://schemas.microsoft.com/office/drawing/2014/main" val="148340811"/>
                  </a:ext>
                </a:extLst>
              </a:tr>
              <a:tr h="781555">
                <a:tc>
                  <a:txBody>
                    <a:bodyPr/>
                    <a:lstStyle/>
                    <a:p>
                      <a:r>
                        <a:rPr lang="en-US" sz="1400"/>
                        <a:t>Trend analysis </a:t>
                      </a:r>
                    </a:p>
                  </a:txBody>
                  <a:tcPr marL="58860" marR="58860" marT="29430" marB="29430"/>
                </a:tc>
                <a:tc>
                  <a:txBody>
                    <a:bodyPr/>
                    <a:lstStyle/>
                    <a:p>
                      <a:r>
                        <a:rPr lang="en-US" sz="1400"/>
                        <a:t>Helps to identify trends and business opportunities</a:t>
                      </a:r>
                    </a:p>
                  </a:txBody>
                  <a:tcPr marL="58860" marR="58860" marT="29430" marB="29430"/>
                </a:tc>
                <a:tc>
                  <a:txBody>
                    <a:bodyPr/>
                    <a:lstStyle/>
                    <a:p>
                      <a:r>
                        <a:rPr lang="en-US" sz="1400"/>
                        <a:t>Analytical skills are needed – training/experts needed</a:t>
                      </a:r>
                    </a:p>
                  </a:txBody>
                  <a:tcPr marL="58860" marR="58860" marT="29430" marB="29430"/>
                </a:tc>
                <a:extLst>
                  <a:ext uri="{0D108BD9-81ED-4DB2-BD59-A6C34878D82A}">
                    <a16:rowId xmlns:a16="http://schemas.microsoft.com/office/drawing/2014/main" val="2094259803"/>
                  </a:ext>
                </a:extLst>
              </a:tr>
              <a:tr h="1009108">
                <a:tc>
                  <a:txBody>
                    <a:bodyPr/>
                    <a:lstStyle/>
                    <a:p>
                      <a:r>
                        <a:rPr lang="en-US" sz="1400"/>
                        <a:t>forecasting</a:t>
                      </a:r>
                    </a:p>
                  </a:txBody>
                  <a:tcPr marL="58860" marR="58860" marT="29430" marB="29430"/>
                </a:tc>
                <a:tc>
                  <a:txBody>
                    <a:bodyPr/>
                    <a:lstStyle/>
                    <a:p>
                      <a:r>
                        <a:rPr lang="en-US" sz="1400"/>
                        <a:t>Improves planning and forecasting </a:t>
                      </a:r>
                    </a:p>
                  </a:txBody>
                  <a:tcPr marL="58860" marR="58860" marT="29430" marB="29430"/>
                </a:tc>
                <a:tc>
                  <a:txBody>
                    <a:bodyPr/>
                    <a:lstStyle/>
                    <a:p>
                      <a:r>
                        <a:rPr lang="en-US" sz="1400" dirty="0"/>
                        <a:t>Human judgement should be balanced with the analytics produced by the technology </a:t>
                      </a:r>
                    </a:p>
                  </a:txBody>
                  <a:tcPr marL="58860" marR="58860" marT="29430" marB="29430"/>
                </a:tc>
                <a:extLst>
                  <a:ext uri="{0D108BD9-81ED-4DB2-BD59-A6C34878D82A}">
                    <a16:rowId xmlns:a16="http://schemas.microsoft.com/office/drawing/2014/main" val="569001513"/>
                  </a:ext>
                </a:extLst>
              </a:tr>
              <a:tr h="556106">
                <a:tc>
                  <a:txBody>
                    <a:bodyPr/>
                    <a:lstStyle/>
                    <a:p>
                      <a:r>
                        <a:rPr lang="en-US" sz="1400"/>
                        <a:t>Performance analysis </a:t>
                      </a:r>
                    </a:p>
                  </a:txBody>
                  <a:tcPr marL="58860" marR="58860" marT="29430" marB="29430"/>
                </a:tc>
                <a:tc>
                  <a:txBody>
                    <a:bodyPr/>
                    <a:lstStyle/>
                    <a:p>
                      <a:r>
                        <a:rPr lang="en-US" sz="1400"/>
                        <a:t>Offers greater support for organizational decisions </a:t>
                      </a:r>
                    </a:p>
                  </a:txBody>
                  <a:tcPr marL="58860" marR="58860" marT="29430" marB="29430"/>
                </a:tc>
                <a:tc>
                  <a:txBody>
                    <a:bodyPr/>
                    <a:lstStyle/>
                    <a:p>
                      <a:endParaRPr lang="en-US" sz="1400"/>
                    </a:p>
                  </a:txBody>
                  <a:tcPr marL="58860" marR="58860" marT="29430" marB="29430"/>
                </a:tc>
                <a:extLst>
                  <a:ext uri="{0D108BD9-81ED-4DB2-BD59-A6C34878D82A}">
                    <a16:rowId xmlns:a16="http://schemas.microsoft.com/office/drawing/2014/main" val="568520123"/>
                  </a:ext>
                </a:extLst>
              </a:tr>
              <a:tr h="556106">
                <a:tc>
                  <a:txBody>
                    <a:bodyPr/>
                    <a:lstStyle/>
                    <a:p>
                      <a:r>
                        <a:rPr lang="en-US" sz="1400"/>
                        <a:t>Scenario and risk analysis </a:t>
                      </a:r>
                    </a:p>
                  </a:txBody>
                  <a:tcPr marL="58860" marR="58860" marT="29430" marB="29430"/>
                </a:tc>
                <a:tc>
                  <a:txBody>
                    <a:bodyPr/>
                    <a:lstStyle/>
                    <a:p>
                      <a:endParaRPr lang="en-US" sz="1400"/>
                    </a:p>
                  </a:txBody>
                  <a:tcPr marL="58860" marR="58860" marT="29430" marB="29430"/>
                </a:tc>
                <a:tc>
                  <a:txBody>
                    <a:bodyPr/>
                    <a:lstStyle/>
                    <a:p>
                      <a:endParaRPr lang="en-US" sz="1400" dirty="0"/>
                    </a:p>
                  </a:txBody>
                  <a:tcPr marL="58860" marR="58860" marT="29430" marB="29430"/>
                </a:tc>
                <a:extLst>
                  <a:ext uri="{0D108BD9-81ED-4DB2-BD59-A6C34878D82A}">
                    <a16:rowId xmlns:a16="http://schemas.microsoft.com/office/drawing/2014/main" val="2909689482"/>
                  </a:ext>
                </a:extLst>
              </a:tr>
            </a:tbl>
          </a:graphicData>
        </a:graphic>
      </p:graphicFrame>
    </p:spTree>
    <p:extLst>
      <p:ext uri="{BB962C8B-B14F-4D97-AF65-F5344CB8AC3E}">
        <p14:creationId xmlns:p14="http://schemas.microsoft.com/office/powerpoint/2010/main" val="4002362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317B-BB3A-1045-BC02-78DB661521DC}"/>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In-depth Comparison – ERP vs CRM vs BI/DSS</a:t>
            </a:r>
          </a:p>
        </p:txBody>
      </p:sp>
      <p:graphicFrame>
        <p:nvGraphicFramePr>
          <p:cNvPr id="4" name="Table 4">
            <a:extLst>
              <a:ext uri="{FF2B5EF4-FFF2-40B4-BE49-F238E27FC236}">
                <a16:creationId xmlns:a16="http://schemas.microsoft.com/office/drawing/2014/main" id="{5DE9B64C-0E79-3049-9513-A1E658B5FBA6}"/>
              </a:ext>
            </a:extLst>
          </p:cNvPr>
          <p:cNvGraphicFramePr>
            <a:graphicFrameLocks noGrp="1"/>
          </p:cNvGraphicFramePr>
          <p:nvPr>
            <p:ph idx="1"/>
            <p:extLst>
              <p:ext uri="{D42A27DB-BD31-4B8C-83A1-F6EECF244321}">
                <p14:modId xmlns:p14="http://schemas.microsoft.com/office/powerpoint/2010/main" val="960598075"/>
              </p:ext>
            </p:extLst>
          </p:nvPr>
        </p:nvGraphicFramePr>
        <p:xfrm>
          <a:off x="1359705" y="2772384"/>
          <a:ext cx="9472588" cy="2874886"/>
        </p:xfrm>
        <a:graphic>
          <a:graphicData uri="http://schemas.openxmlformats.org/drawingml/2006/table">
            <a:tbl>
              <a:tblPr firstRow="1" bandRow="1">
                <a:tableStyleId>{93296810-A885-4BE3-A3E7-6D5BEEA58F35}</a:tableStyleId>
              </a:tblPr>
              <a:tblGrid>
                <a:gridCol w="1623242">
                  <a:extLst>
                    <a:ext uri="{9D8B030D-6E8A-4147-A177-3AD203B41FA5}">
                      <a16:colId xmlns:a16="http://schemas.microsoft.com/office/drawing/2014/main" val="3160818001"/>
                    </a:ext>
                  </a:extLst>
                </a:gridCol>
                <a:gridCol w="2586352">
                  <a:extLst>
                    <a:ext uri="{9D8B030D-6E8A-4147-A177-3AD203B41FA5}">
                      <a16:colId xmlns:a16="http://schemas.microsoft.com/office/drawing/2014/main" val="3167578909"/>
                    </a:ext>
                  </a:extLst>
                </a:gridCol>
                <a:gridCol w="2706740">
                  <a:extLst>
                    <a:ext uri="{9D8B030D-6E8A-4147-A177-3AD203B41FA5}">
                      <a16:colId xmlns:a16="http://schemas.microsoft.com/office/drawing/2014/main" val="1523021942"/>
                    </a:ext>
                  </a:extLst>
                </a:gridCol>
                <a:gridCol w="2556254">
                  <a:extLst>
                    <a:ext uri="{9D8B030D-6E8A-4147-A177-3AD203B41FA5}">
                      <a16:colId xmlns:a16="http://schemas.microsoft.com/office/drawing/2014/main" val="818918657"/>
                    </a:ext>
                  </a:extLst>
                </a:gridCol>
              </a:tblGrid>
              <a:tr h="317827">
                <a:tc>
                  <a:txBody>
                    <a:bodyPr/>
                    <a:lstStyle/>
                    <a:p>
                      <a:endParaRPr lang="en-US" sz="1400"/>
                    </a:p>
                  </a:txBody>
                  <a:tcPr marL="72233" marR="72233" marT="36117" marB="36117"/>
                </a:tc>
                <a:tc>
                  <a:txBody>
                    <a:bodyPr/>
                    <a:lstStyle/>
                    <a:p>
                      <a:r>
                        <a:rPr lang="en-US" sz="1400"/>
                        <a:t>ERP</a:t>
                      </a:r>
                    </a:p>
                  </a:txBody>
                  <a:tcPr marL="72233" marR="72233" marT="36117" marB="36117"/>
                </a:tc>
                <a:tc>
                  <a:txBody>
                    <a:bodyPr/>
                    <a:lstStyle/>
                    <a:p>
                      <a:r>
                        <a:rPr lang="en-US" sz="1400"/>
                        <a:t>CRM </a:t>
                      </a:r>
                    </a:p>
                  </a:txBody>
                  <a:tcPr marL="72233" marR="72233" marT="36117" marB="36117"/>
                </a:tc>
                <a:tc>
                  <a:txBody>
                    <a:bodyPr/>
                    <a:lstStyle/>
                    <a:p>
                      <a:r>
                        <a:rPr lang="en-US" sz="1400"/>
                        <a:t>BI/DSS</a:t>
                      </a:r>
                    </a:p>
                  </a:txBody>
                  <a:tcPr marL="72233" marR="72233" marT="36117" marB="36117"/>
                </a:tc>
                <a:extLst>
                  <a:ext uri="{0D108BD9-81ED-4DB2-BD59-A6C34878D82A}">
                    <a16:rowId xmlns:a16="http://schemas.microsoft.com/office/drawing/2014/main" val="625623204"/>
                  </a:ext>
                </a:extLst>
              </a:tr>
              <a:tr h="317827">
                <a:tc>
                  <a:txBody>
                    <a:bodyPr/>
                    <a:lstStyle/>
                    <a:p>
                      <a:r>
                        <a:rPr lang="en-US" sz="1400"/>
                        <a:t>MAIN FOCUS </a:t>
                      </a:r>
                    </a:p>
                  </a:txBody>
                  <a:tcPr marL="72233" marR="72233" marT="36117" marB="36117"/>
                </a:tc>
                <a:tc>
                  <a:txBody>
                    <a:bodyPr/>
                    <a:lstStyle/>
                    <a:p>
                      <a:r>
                        <a:rPr lang="en-US" sz="1400"/>
                        <a:t>Internal operations </a:t>
                      </a:r>
                    </a:p>
                  </a:txBody>
                  <a:tcPr marL="72233" marR="72233" marT="36117" marB="36117"/>
                </a:tc>
                <a:tc>
                  <a:txBody>
                    <a:bodyPr/>
                    <a:lstStyle/>
                    <a:p>
                      <a:r>
                        <a:rPr lang="en-US" sz="1400"/>
                        <a:t>Customers/clients </a:t>
                      </a:r>
                    </a:p>
                  </a:txBody>
                  <a:tcPr marL="72233" marR="72233" marT="36117" marB="36117"/>
                </a:tc>
                <a:tc>
                  <a:txBody>
                    <a:bodyPr/>
                    <a:lstStyle/>
                    <a:p>
                      <a:r>
                        <a:rPr lang="en-US" sz="1400"/>
                        <a:t>Decision-making/operations</a:t>
                      </a:r>
                    </a:p>
                  </a:txBody>
                  <a:tcPr marL="72233" marR="72233" marT="36117" marB="36117"/>
                </a:tc>
                <a:extLst>
                  <a:ext uri="{0D108BD9-81ED-4DB2-BD59-A6C34878D82A}">
                    <a16:rowId xmlns:a16="http://schemas.microsoft.com/office/drawing/2014/main" val="4138092307"/>
                  </a:ext>
                </a:extLst>
              </a:tr>
              <a:tr h="534526">
                <a:tc>
                  <a:txBody>
                    <a:bodyPr/>
                    <a:lstStyle/>
                    <a:p>
                      <a:r>
                        <a:rPr lang="en-US" sz="1400"/>
                        <a:t>VALUE</a:t>
                      </a:r>
                    </a:p>
                  </a:txBody>
                  <a:tcPr marL="72233" marR="72233" marT="36117" marB="36117"/>
                </a:tc>
                <a:tc>
                  <a:txBody>
                    <a:bodyPr/>
                    <a:lstStyle/>
                    <a:p>
                      <a:r>
                        <a:rPr lang="en-US" sz="1400"/>
                        <a:t>Efficiency and integration</a:t>
                      </a:r>
                    </a:p>
                  </a:txBody>
                  <a:tcPr marL="72233" marR="72233" marT="36117" marB="36117"/>
                </a:tc>
                <a:tc>
                  <a:txBody>
                    <a:bodyPr/>
                    <a:lstStyle/>
                    <a:p>
                      <a:r>
                        <a:rPr lang="en-US" sz="1400"/>
                        <a:t>Service/customer relationships and experience</a:t>
                      </a:r>
                    </a:p>
                  </a:txBody>
                  <a:tcPr marL="72233" marR="72233" marT="36117" marB="36117"/>
                </a:tc>
                <a:tc>
                  <a:txBody>
                    <a:bodyPr/>
                    <a:lstStyle/>
                    <a:p>
                      <a:r>
                        <a:rPr lang="en-US" sz="1400"/>
                        <a:t>Forecasting/insight/improved managerial insight</a:t>
                      </a:r>
                    </a:p>
                  </a:txBody>
                  <a:tcPr marL="72233" marR="72233" marT="36117" marB="36117"/>
                </a:tc>
                <a:extLst>
                  <a:ext uri="{0D108BD9-81ED-4DB2-BD59-A6C34878D82A}">
                    <a16:rowId xmlns:a16="http://schemas.microsoft.com/office/drawing/2014/main" val="1936048577"/>
                  </a:ext>
                </a:extLst>
              </a:tr>
              <a:tr h="534526">
                <a:tc>
                  <a:txBody>
                    <a:bodyPr/>
                    <a:lstStyle/>
                    <a:p>
                      <a:r>
                        <a:rPr lang="en-US" sz="1400"/>
                        <a:t>USERS</a:t>
                      </a:r>
                    </a:p>
                  </a:txBody>
                  <a:tcPr marL="72233" marR="72233" marT="36117" marB="36117"/>
                </a:tc>
                <a:tc>
                  <a:txBody>
                    <a:bodyPr/>
                    <a:lstStyle/>
                    <a:p>
                      <a:r>
                        <a:rPr lang="en-US" sz="1400"/>
                        <a:t>HR, financial department and operation/products dept</a:t>
                      </a:r>
                    </a:p>
                  </a:txBody>
                  <a:tcPr marL="72233" marR="72233" marT="36117" marB="36117"/>
                </a:tc>
                <a:tc>
                  <a:txBody>
                    <a:bodyPr/>
                    <a:lstStyle/>
                    <a:p>
                      <a:r>
                        <a:rPr lang="en-US" sz="1400"/>
                        <a:t>Marketing and sales </a:t>
                      </a:r>
                    </a:p>
                  </a:txBody>
                  <a:tcPr marL="72233" marR="72233" marT="36117" marB="36117"/>
                </a:tc>
                <a:tc>
                  <a:txBody>
                    <a:bodyPr/>
                    <a:lstStyle/>
                    <a:p>
                      <a:r>
                        <a:rPr lang="en-US" sz="1400"/>
                        <a:t>Managers/analysts </a:t>
                      </a:r>
                    </a:p>
                  </a:txBody>
                  <a:tcPr marL="72233" marR="72233" marT="36117" marB="36117"/>
                </a:tc>
                <a:extLst>
                  <a:ext uri="{0D108BD9-81ED-4DB2-BD59-A6C34878D82A}">
                    <a16:rowId xmlns:a16="http://schemas.microsoft.com/office/drawing/2014/main" val="299404530"/>
                  </a:ext>
                </a:extLst>
              </a:tr>
              <a:tr h="534526">
                <a:tc>
                  <a:txBody>
                    <a:bodyPr/>
                    <a:lstStyle/>
                    <a:p>
                      <a:r>
                        <a:rPr lang="en-US" sz="1400"/>
                        <a:t>STRENGTH</a:t>
                      </a:r>
                    </a:p>
                  </a:txBody>
                  <a:tcPr marL="72233" marR="72233" marT="36117" marB="36117"/>
                </a:tc>
                <a:tc>
                  <a:txBody>
                    <a:bodyPr/>
                    <a:lstStyle/>
                    <a:p>
                      <a:r>
                        <a:rPr lang="en-US" sz="1400"/>
                        <a:t>Single operational view – all systems in one </a:t>
                      </a:r>
                    </a:p>
                  </a:txBody>
                  <a:tcPr marL="72233" marR="72233" marT="36117" marB="36117"/>
                </a:tc>
                <a:tc>
                  <a:txBody>
                    <a:bodyPr/>
                    <a:lstStyle/>
                    <a:p>
                      <a:r>
                        <a:rPr lang="en-US" sz="1400"/>
                        <a:t>Single customer view</a:t>
                      </a:r>
                    </a:p>
                  </a:txBody>
                  <a:tcPr marL="72233" marR="72233" marT="36117" marB="36117"/>
                </a:tc>
                <a:tc>
                  <a:txBody>
                    <a:bodyPr/>
                    <a:lstStyle/>
                    <a:p>
                      <a:r>
                        <a:rPr lang="en-US" sz="1400"/>
                        <a:t>Analytical insight </a:t>
                      </a:r>
                    </a:p>
                  </a:txBody>
                  <a:tcPr marL="72233" marR="72233" marT="36117" marB="36117"/>
                </a:tc>
                <a:extLst>
                  <a:ext uri="{0D108BD9-81ED-4DB2-BD59-A6C34878D82A}">
                    <a16:rowId xmlns:a16="http://schemas.microsoft.com/office/drawing/2014/main" val="2482168264"/>
                  </a:ext>
                </a:extLst>
              </a:tr>
              <a:tr h="317827">
                <a:tc>
                  <a:txBody>
                    <a:bodyPr/>
                    <a:lstStyle/>
                    <a:p>
                      <a:r>
                        <a:rPr lang="en-US" sz="1400"/>
                        <a:t>LIMITATION</a:t>
                      </a:r>
                    </a:p>
                  </a:txBody>
                  <a:tcPr marL="72233" marR="72233" marT="36117" marB="36117"/>
                </a:tc>
                <a:tc>
                  <a:txBody>
                    <a:bodyPr/>
                    <a:lstStyle/>
                    <a:p>
                      <a:r>
                        <a:rPr lang="en-US" sz="1400"/>
                        <a:t>Cost and also complexity </a:t>
                      </a:r>
                    </a:p>
                  </a:txBody>
                  <a:tcPr marL="72233" marR="72233" marT="36117" marB="36117"/>
                </a:tc>
                <a:tc>
                  <a:txBody>
                    <a:bodyPr/>
                    <a:lstStyle/>
                    <a:p>
                      <a:r>
                        <a:rPr lang="en-US" sz="1400"/>
                        <a:t>Privacy and adoption </a:t>
                      </a:r>
                    </a:p>
                  </a:txBody>
                  <a:tcPr marL="72233" marR="72233" marT="36117" marB="36117"/>
                </a:tc>
                <a:tc>
                  <a:txBody>
                    <a:bodyPr/>
                    <a:lstStyle/>
                    <a:p>
                      <a:r>
                        <a:rPr lang="en-US" sz="1400"/>
                        <a:t>Data quality and bias </a:t>
                      </a:r>
                    </a:p>
                  </a:txBody>
                  <a:tcPr marL="72233" marR="72233" marT="36117" marB="36117"/>
                </a:tc>
                <a:extLst>
                  <a:ext uri="{0D108BD9-81ED-4DB2-BD59-A6C34878D82A}">
                    <a16:rowId xmlns:a16="http://schemas.microsoft.com/office/drawing/2014/main" val="4008123242"/>
                  </a:ext>
                </a:extLst>
              </a:tr>
              <a:tr h="317827">
                <a:tc>
                  <a:txBody>
                    <a:bodyPr/>
                    <a:lstStyle/>
                    <a:p>
                      <a:r>
                        <a:rPr lang="en-US" sz="1400"/>
                        <a:t>CONTRIBUTION</a:t>
                      </a:r>
                    </a:p>
                  </a:txBody>
                  <a:tcPr marL="72233" marR="72233" marT="36117" marB="36117"/>
                </a:tc>
                <a:tc>
                  <a:txBody>
                    <a:bodyPr/>
                    <a:lstStyle/>
                    <a:p>
                      <a:r>
                        <a:rPr lang="en-US" sz="1400"/>
                        <a:t>Operational efficiency </a:t>
                      </a:r>
                    </a:p>
                  </a:txBody>
                  <a:tcPr marL="72233" marR="72233" marT="36117" marB="36117"/>
                </a:tc>
                <a:tc>
                  <a:txBody>
                    <a:bodyPr/>
                    <a:lstStyle/>
                    <a:p>
                      <a:r>
                        <a:rPr lang="en-US" sz="1400"/>
                        <a:t>Customer experience </a:t>
                      </a:r>
                    </a:p>
                  </a:txBody>
                  <a:tcPr marL="72233" marR="72233" marT="36117" marB="36117"/>
                </a:tc>
                <a:tc>
                  <a:txBody>
                    <a:bodyPr/>
                    <a:lstStyle/>
                    <a:p>
                      <a:r>
                        <a:rPr lang="en-US" sz="1400"/>
                        <a:t>Improved decisions </a:t>
                      </a:r>
                    </a:p>
                  </a:txBody>
                  <a:tcPr marL="72233" marR="72233" marT="36117" marB="36117"/>
                </a:tc>
                <a:extLst>
                  <a:ext uri="{0D108BD9-81ED-4DB2-BD59-A6C34878D82A}">
                    <a16:rowId xmlns:a16="http://schemas.microsoft.com/office/drawing/2014/main" val="2498324284"/>
                  </a:ext>
                </a:extLst>
              </a:tr>
            </a:tbl>
          </a:graphicData>
        </a:graphic>
      </p:graphicFrame>
    </p:spTree>
    <p:extLst>
      <p:ext uri="{BB962C8B-B14F-4D97-AF65-F5344CB8AC3E}">
        <p14:creationId xmlns:p14="http://schemas.microsoft.com/office/powerpoint/2010/main" val="640999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EB719DA4-AA69-294C-BE4C-B52DE59C59D3}"/>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Security/Privacy Considerations &amp; Ethics </a:t>
            </a:r>
            <a:br>
              <a:rPr lang="en-US" sz="4100">
                <a:solidFill>
                  <a:srgbClr val="262626"/>
                </a:solidFill>
              </a:rPr>
            </a:br>
            <a:endParaRPr lang="en-US" sz="4100">
              <a:solidFill>
                <a:srgbClr val="262626"/>
              </a:solidFill>
            </a:endParaRPr>
          </a:p>
        </p:txBody>
      </p:sp>
      <p:graphicFrame>
        <p:nvGraphicFramePr>
          <p:cNvPr id="4" name="Table 4">
            <a:extLst>
              <a:ext uri="{FF2B5EF4-FFF2-40B4-BE49-F238E27FC236}">
                <a16:creationId xmlns:a16="http://schemas.microsoft.com/office/drawing/2014/main" id="{3CF10224-5D0F-7E4F-AAF9-7FBD9F34C053}"/>
              </a:ext>
            </a:extLst>
          </p:cNvPr>
          <p:cNvGraphicFramePr>
            <a:graphicFrameLocks noGrp="1"/>
          </p:cNvGraphicFramePr>
          <p:nvPr>
            <p:ph idx="1"/>
            <p:extLst>
              <p:ext uri="{D42A27DB-BD31-4B8C-83A1-F6EECF244321}">
                <p14:modId xmlns:p14="http://schemas.microsoft.com/office/powerpoint/2010/main" val="907308757"/>
              </p:ext>
            </p:extLst>
          </p:nvPr>
        </p:nvGraphicFramePr>
        <p:xfrm>
          <a:off x="802433" y="2658530"/>
          <a:ext cx="10636898" cy="2872084"/>
        </p:xfrm>
        <a:graphic>
          <a:graphicData uri="http://schemas.openxmlformats.org/drawingml/2006/table">
            <a:tbl>
              <a:tblPr firstRow="1" bandRow="1">
                <a:solidFill>
                  <a:schemeClr val="tx1">
                    <a:lumMod val="75000"/>
                    <a:lumOff val="25000"/>
                  </a:schemeClr>
                </a:solidFill>
                <a:tableStyleId>{5C22544A-7EE6-4342-B048-85BDC9FD1C3A}</a:tableStyleId>
              </a:tblPr>
              <a:tblGrid>
                <a:gridCol w="3195306">
                  <a:extLst>
                    <a:ext uri="{9D8B030D-6E8A-4147-A177-3AD203B41FA5}">
                      <a16:colId xmlns:a16="http://schemas.microsoft.com/office/drawing/2014/main" val="3014890740"/>
                    </a:ext>
                  </a:extLst>
                </a:gridCol>
                <a:gridCol w="3688158">
                  <a:extLst>
                    <a:ext uri="{9D8B030D-6E8A-4147-A177-3AD203B41FA5}">
                      <a16:colId xmlns:a16="http://schemas.microsoft.com/office/drawing/2014/main" val="340697546"/>
                    </a:ext>
                  </a:extLst>
                </a:gridCol>
                <a:gridCol w="3753434">
                  <a:extLst>
                    <a:ext uri="{9D8B030D-6E8A-4147-A177-3AD203B41FA5}">
                      <a16:colId xmlns:a16="http://schemas.microsoft.com/office/drawing/2014/main" val="3579116858"/>
                    </a:ext>
                  </a:extLst>
                </a:gridCol>
              </a:tblGrid>
              <a:tr h="496713">
                <a:tc>
                  <a:txBody>
                    <a:bodyPr/>
                    <a:lstStyle/>
                    <a:p>
                      <a:r>
                        <a:rPr lang="en-US" sz="2000" b="1" cap="none" spc="0">
                          <a:solidFill>
                            <a:schemeClr val="bg1"/>
                          </a:solidFill>
                        </a:rPr>
                        <a:t>Issue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r>
                        <a:rPr lang="en-US" sz="2000" b="1" cap="none" spc="0">
                          <a:solidFill>
                            <a:schemeClr val="bg1"/>
                          </a:solidFill>
                        </a:rPr>
                        <a:t>Risk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r>
                        <a:rPr lang="en-US" sz="2000" b="1" cap="none" spc="0">
                          <a:solidFill>
                            <a:schemeClr val="bg1"/>
                          </a:solidFill>
                        </a:rPr>
                        <a:t>Approach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1494287822"/>
                  </a:ext>
                </a:extLst>
              </a:tr>
              <a:tr h="635654">
                <a:tc>
                  <a:txBody>
                    <a:bodyPr/>
                    <a:lstStyle/>
                    <a:p>
                      <a:r>
                        <a:rPr lang="en-US" sz="1600" b="1" cap="none" spc="0">
                          <a:solidFill>
                            <a:schemeClr val="bg1"/>
                          </a:solidFill>
                        </a:rPr>
                        <a:t>Data privacy </a:t>
                      </a:r>
                    </a:p>
                  </a:txBody>
                  <a:tcPr marL="66581" marR="95116" marT="19023" marB="142673">
                    <a:lnL w="12700" cap="flat" cmpd="sng" algn="ctr">
                      <a:solidFill>
                        <a:schemeClr val="bg1"/>
                      </a:solid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Unlawful collection of personal data </a:t>
                      </a:r>
                    </a:p>
                  </a:txBody>
                  <a:tcPr marL="66581" marR="95116" marT="19023" marB="14267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Clear purpose and transparent communication</a:t>
                      </a:r>
                    </a:p>
                  </a:txBody>
                  <a:tcPr marL="66581" marR="95116" marT="19023" marB="14267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626503469"/>
                  </a:ext>
                </a:extLst>
              </a:tr>
              <a:tr h="635654">
                <a:tc>
                  <a:txBody>
                    <a:bodyPr/>
                    <a:lstStyle/>
                    <a:p>
                      <a:r>
                        <a:rPr lang="en-US" sz="1600" b="1" cap="none" spc="0">
                          <a:solidFill>
                            <a:schemeClr val="bg1"/>
                          </a:solidFill>
                        </a:rPr>
                        <a:t>Cybersecurity </a:t>
                      </a:r>
                    </a:p>
                  </a:txBody>
                  <a:tcPr marL="66581" marR="95116" marT="19023" marB="142673">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Data loss, breaches, cyber attacks and data leaks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Access control and regulatory practices</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2238809814"/>
                  </a:ext>
                </a:extLst>
              </a:tr>
              <a:tr h="635654">
                <a:tc>
                  <a:txBody>
                    <a:bodyPr/>
                    <a:lstStyle/>
                    <a:p>
                      <a:r>
                        <a:rPr lang="en-US" sz="1600" b="1" cap="none" spc="0" dirty="0">
                          <a:solidFill>
                            <a:schemeClr val="bg1"/>
                          </a:solidFill>
                        </a:rPr>
                        <a:t>AI</a:t>
                      </a:r>
                    </a:p>
                  </a:txBody>
                  <a:tcPr marL="66581" marR="95116" marT="19023" marB="142673">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Unfair system-based decisions that directly discriminate the users</a:t>
                      </a:r>
                    </a:p>
                  </a:txBody>
                  <a:tcPr marL="66581" marR="95116" marT="19023" marB="14267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Human review and judgement (</a:t>
                      </a:r>
                      <a:r>
                        <a:rPr lang="en-US" sz="1600" cap="none" spc="0" err="1">
                          <a:solidFill>
                            <a:schemeClr val="bg1"/>
                          </a:solidFill>
                        </a:rPr>
                        <a:t>Binus</a:t>
                      </a:r>
                      <a:r>
                        <a:rPr lang="en-US" sz="1600" cap="none" spc="0">
                          <a:solidFill>
                            <a:schemeClr val="bg1"/>
                          </a:solidFill>
                        </a:rPr>
                        <a:t> USIT, 2026).</a:t>
                      </a:r>
                    </a:p>
                  </a:txBody>
                  <a:tcPr marL="66581" marR="95116" marT="19023" marB="14267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730436416"/>
                  </a:ext>
                </a:extLst>
              </a:tr>
              <a:tr h="427243">
                <a:tc>
                  <a:txBody>
                    <a:bodyPr/>
                    <a:lstStyle/>
                    <a:p>
                      <a:r>
                        <a:rPr lang="en-US" sz="1600" b="1" cap="none" spc="0">
                          <a:solidFill>
                            <a:schemeClr val="bg1"/>
                          </a:solidFill>
                        </a:rPr>
                        <a:t>Employee monitoring </a:t>
                      </a:r>
                    </a:p>
                  </a:txBody>
                  <a:tcPr marL="66581" marR="95116" marT="19023" marB="142673">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Can raise questions of trust and privacy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dirty="0">
                          <a:solidFill>
                            <a:schemeClr val="bg1"/>
                          </a:solidFill>
                        </a:rPr>
                        <a:t>Transparency and clear communication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3685284122"/>
                  </a:ext>
                </a:extLst>
              </a:tr>
            </a:tbl>
          </a:graphicData>
        </a:graphic>
      </p:graphicFrame>
    </p:spTree>
    <p:extLst>
      <p:ext uri="{BB962C8B-B14F-4D97-AF65-F5344CB8AC3E}">
        <p14:creationId xmlns:p14="http://schemas.microsoft.com/office/powerpoint/2010/main" val="1200751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17ECCC01-1680-104D-B7DF-773BCA59D4F9}"/>
              </a:ext>
            </a:extLst>
          </p:cNvPr>
          <p:cNvSpPr>
            <a:spLocks noGrp="1"/>
          </p:cNvSpPr>
          <p:nvPr>
            <p:ph type="title"/>
          </p:nvPr>
        </p:nvSpPr>
        <p:spPr>
          <a:xfrm>
            <a:off x="1295402" y="982132"/>
            <a:ext cx="9601196" cy="1303867"/>
          </a:xfrm>
        </p:spPr>
        <p:txBody>
          <a:bodyPr>
            <a:normAutofit/>
          </a:bodyPr>
          <a:lstStyle/>
          <a:p>
            <a:r>
              <a:rPr lang="en-US">
                <a:solidFill>
                  <a:srgbClr val="262626"/>
                </a:solidFill>
              </a:rPr>
              <a:t>Real-World Case Studies </a:t>
            </a:r>
          </a:p>
        </p:txBody>
      </p:sp>
      <p:graphicFrame>
        <p:nvGraphicFramePr>
          <p:cNvPr id="4" name="Table 4">
            <a:extLst>
              <a:ext uri="{FF2B5EF4-FFF2-40B4-BE49-F238E27FC236}">
                <a16:creationId xmlns:a16="http://schemas.microsoft.com/office/drawing/2014/main" id="{F5734172-1675-6B4B-AA43-E44184B081F0}"/>
              </a:ext>
            </a:extLst>
          </p:cNvPr>
          <p:cNvGraphicFramePr>
            <a:graphicFrameLocks noGrp="1"/>
          </p:cNvGraphicFramePr>
          <p:nvPr>
            <p:ph idx="1"/>
            <p:extLst>
              <p:ext uri="{D42A27DB-BD31-4B8C-83A1-F6EECF244321}">
                <p14:modId xmlns:p14="http://schemas.microsoft.com/office/powerpoint/2010/main" val="4129778823"/>
              </p:ext>
            </p:extLst>
          </p:nvPr>
        </p:nvGraphicFramePr>
        <p:xfrm>
          <a:off x="858417" y="1917325"/>
          <a:ext cx="10722395" cy="4208184"/>
        </p:xfrm>
        <a:graphic>
          <a:graphicData uri="http://schemas.openxmlformats.org/drawingml/2006/table">
            <a:tbl>
              <a:tblPr firstRow="1" bandRow="1">
                <a:noFill/>
                <a:tableStyleId>{00A15C55-8517-42AA-B614-E9B94910E393}</a:tableStyleId>
              </a:tblPr>
              <a:tblGrid>
                <a:gridCol w="1251723">
                  <a:extLst>
                    <a:ext uri="{9D8B030D-6E8A-4147-A177-3AD203B41FA5}">
                      <a16:colId xmlns:a16="http://schemas.microsoft.com/office/drawing/2014/main" val="4164522488"/>
                    </a:ext>
                  </a:extLst>
                </a:gridCol>
                <a:gridCol w="1785022">
                  <a:extLst>
                    <a:ext uri="{9D8B030D-6E8A-4147-A177-3AD203B41FA5}">
                      <a16:colId xmlns:a16="http://schemas.microsoft.com/office/drawing/2014/main" val="3277033232"/>
                    </a:ext>
                  </a:extLst>
                </a:gridCol>
                <a:gridCol w="2673549">
                  <a:extLst>
                    <a:ext uri="{9D8B030D-6E8A-4147-A177-3AD203B41FA5}">
                      <a16:colId xmlns:a16="http://schemas.microsoft.com/office/drawing/2014/main" val="1121802576"/>
                    </a:ext>
                  </a:extLst>
                </a:gridCol>
                <a:gridCol w="2215647">
                  <a:extLst>
                    <a:ext uri="{9D8B030D-6E8A-4147-A177-3AD203B41FA5}">
                      <a16:colId xmlns:a16="http://schemas.microsoft.com/office/drawing/2014/main" val="2560542701"/>
                    </a:ext>
                  </a:extLst>
                </a:gridCol>
                <a:gridCol w="2796454">
                  <a:extLst>
                    <a:ext uri="{9D8B030D-6E8A-4147-A177-3AD203B41FA5}">
                      <a16:colId xmlns:a16="http://schemas.microsoft.com/office/drawing/2014/main" val="3296254340"/>
                    </a:ext>
                  </a:extLst>
                </a:gridCol>
              </a:tblGrid>
              <a:tr h="516359">
                <a:tc>
                  <a:txBody>
                    <a:bodyPr/>
                    <a:lstStyle/>
                    <a:p>
                      <a:pPr algn="ctr"/>
                      <a:r>
                        <a:rPr lang="en-US" sz="2000" b="1" cap="none" spc="30" dirty="0">
                          <a:solidFill>
                            <a:schemeClr val="tx1"/>
                          </a:solidFill>
                        </a:rPr>
                        <a:t>Business &amp; System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Challenge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Solution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Impact on Business</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Ethical   Consideration/Key Lesson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4071976200"/>
                  </a:ext>
                </a:extLst>
              </a:tr>
              <a:tr h="874231">
                <a:tc>
                  <a:txBody>
                    <a:bodyPr/>
                    <a:lstStyle/>
                    <a:p>
                      <a:r>
                        <a:rPr lang="en-US" sz="1400" cap="none" spc="0" dirty="0">
                          <a:solidFill>
                            <a:schemeClr val="tx1"/>
                          </a:solidFill>
                        </a:rPr>
                        <a:t>Nestle - ERP</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Maintain fragmented systems/subsidiaries companies and complex operations at global scale.</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ERP usage helps to maintain all systems in a centralized one and maintains its business processes.</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Improves integration, operational efficiency and also long-time and broader visibility.</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Data must be protected – employee training and change embrace from them is required, as well as strong governance. Without these, ERP is not effective. </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1331682014"/>
                  </a:ext>
                </a:extLst>
              </a:tr>
              <a:tr h="874231">
                <a:tc>
                  <a:txBody>
                    <a:bodyPr/>
                    <a:lstStyle/>
                    <a:p>
                      <a:r>
                        <a:rPr lang="en-US" sz="1400" cap="none" spc="0">
                          <a:solidFill>
                            <a:schemeClr val="tx1"/>
                          </a:solidFill>
                        </a:rPr>
                        <a:t>Currys - CRM</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Ensure that both online and in-store experience is consistent and positive.</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Service information should be available, as well as sales and customer data. To do this, Salesforce usage is vital.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Connect customer service across online and physical stores. This way, clients have better experiences and satisfaction.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Customer data must be used lawfully and responsible. To do this, customer channels may be integrated.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2563180743"/>
                  </a:ext>
                </a:extLst>
              </a:tr>
              <a:tr h="720857">
                <a:tc>
                  <a:txBody>
                    <a:bodyPr/>
                    <a:lstStyle/>
                    <a:p>
                      <a:r>
                        <a:rPr lang="en-US" sz="1400" cap="none" spc="0">
                          <a:solidFill>
                            <a:schemeClr val="tx1"/>
                          </a:solidFill>
                        </a:rPr>
                        <a:t>Tesco - BII/DSS</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Keeping track of millions of transactions and understanding their shopping behavior.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Tesco Clubcard is a great help here as based on client’s usage, it can provide personalized offers by analyzing the behavior.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Helps with targeted offers, enhances client loyalty and retention.</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dirty="0">
                          <a:solidFill>
                            <a:schemeClr val="tx1"/>
                          </a:solidFill>
                        </a:rPr>
                        <a:t>Data should be human-tested and transparency with how customer data is worked with must be provided.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10935643"/>
                  </a:ext>
                </a:extLst>
              </a:tr>
            </a:tbl>
          </a:graphicData>
        </a:graphic>
      </p:graphicFrame>
    </p:spTree>
    <p:extLst>
      <p:ext uri="{BB962C8B-B14F-4D97-AF65-F5344CB8AC3E}">
        <p14:creationId xmlns:p14="http://schemas.microsoft.com/office/powerpoint/2010/main" val="1181181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CA9E50-B76A-428A-92C9-9BAC41446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5E3F79-81BB-4454-A267-DDCA42824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1F375A4-17F0-4BA7-B751-68BFAAEC4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B7AA4BA-BE71-8045-9321-5ECDAE9539CC}"/>
              </a:ext>
            </a:extLst>
          </p:cNvPr>
          <p:cNvSpPr>
            <a:spLocks noGrp="1"/>
          </p:cNvSpPr>
          <p:nvPr>
            <p:ph type="title"/>
          </p:nvPr>
        </p:nvSpPr>
        <p:spPr>
          <a:xfrm>
            <a:off x="1055599" y="1055077"/>
            <a:ext cx="2532909" cy="4794578"/>
          </a:xfrm>
        </p:spPr>
        <p:txBody>
          <a:bodyPr>
            <a:normAutofit/>
          </a:bodyPr>
          <a:lstStyle/>
          <a:p>
            <a:r>
              <a:rPr lang="en-US" sz="2400">
                <a:solidFill>
                  <a:srgbClr val="262626"/>
                </a:solidFill>
              </a:rPr>
              <a:t>Fact-based Recommendations For The Growing Business</a:t>
            </a:r>
          </a:p>
        </p:txBody>
      </p:sp>
      <p:sp useBgFill="1">
        <p:nvSpPr>
          <p:cNvPr id="15" name="Rectangle 14">
            <a:extLst>
              <a:ext uri="{FF2B5EF4-FFF2-40B4-BE49-F238E27FC236}">
                <a16:creationId xmlns:a16="http://schemas.microsoft.com/office/drawing/2014/main" id="{5D2122D3-4056-4C50-B4AC-74BB2940E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12F1F2-9075-1E45-F663-4787E099BC7B}"/>
              </a:ext>
            </a:extLst>
          </p:cNvPr>
          <p:cNvGraphicFramePr>
            <a:graphicFrameLocks noGrp="1"/>
          </p:cNvGraphicFramePr>
          <p:nvPr>
            <p:ph idx="1"/>
            <p:extLst>
              <p:ext uri="{D42A27DB-BD31-4B8C-83A1-F6EECF244321}">
                <p14:modId xmlns:p14="http://schemas.microsoft.com/office/powerpoint/2010/main" val="232242521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9619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25" name="Picture 24">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8" name="Picture 27">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30" name="Straight Connector 29">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2" name="Rectangle 31">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D7C6FEE-D195-BF41-8AA1-E2346BDDDCE7}"/>
              </a:ext>
            </a:extLst>
          </p:cNvPr>
          <p:cNvSpPr>
            <a:spLocks noGrp="1"/>
          </p:cNvSpPr>
          <p:nvPr>
            <p:ph type="title" idx="4294967295"/>
          </p:nvPr>
        </p:nvSpPr>
        <p:spPr>
          <a:xfrm>
            <a:off x="965200" y="938687"/>
            <a:ext cx="5925988" cy="4915788"/>
          </a:xfrm>
        </p:spPr>
        <p:txBody>
          <a:bodyPr vert="horz" lIns="91440" tIns="45720" rIns="91440" bIns="45720" rtlCol="0" anchor="ctr">
            <a:normAutofit/>
          </a:bodyPr>
          <a:lstStyle/>
          <a:p>
            <a:pPr algn="r"/>
            <a:r>
              <a:rPr lang="en-US" sz="5400">
                <a:solidFill>
                  <a:srgbClr val="212121"/>
                </a:solidFill>
              </a:rPr>
              <a:t>THANK YOU!</a:t>
            </a:r>
            <a:br>
              <a:rPr lang="en-US" sz="5400">
                <a:solidFill>
                  <a:srgbClr val="212121"/>
                </a:solidFill>
              </a:rPr>
            </a:br>
            <a:endParaRPr lang="en-US" sz="5400" i="1">
              <a:solidFill>
                <a:srgbClr val="212121"/>
              </a:solidFill>
            </a:endParaRPr>
          </a:p>
        </p:txBody>
      </p:sp>
      <p:sp>
        <p:nvSpPr>
          <p:cNvPr id="40" name="Rectangle 39">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65702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A17A72-B88B-450E-835A-1C272250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p:spPr>
        <p:style>
          <a:lnRef idx="2">
            <a:schemeClr val="accent2"/>
          </a:lnRef>
          <a:fillRef idx="1003">
            <a:schemeClr val="dk1"/>
          </a:fillRef>
          <a:effectRef idx="0">
            <a:schemeClr val="accent2"/>
          </a:effectRef>
          <a:fontRef idx="minor">
            <a:schemeClr val="dk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B1D13D13-FAEE-4BC8-B0D0-9D476834B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2CC0D-C65D-4E42-867F-9F8CDFF7C97E}"/>
              </a:ext>
            </a:extLst>
          </p:cNvPr>
          <p:cNvSpPr>
            <a:spLocks noGrp="1"/>
          </p:cNvSpPr>
          <p:nvPr>
            <p:ph type="title"/>
          </p:nvPr>
        </p:nvSpPr>
        <p:spPr>
          <a:xfrm>
            <a:off x="1295402" y="982132"/>
            <a:ext cx="9601196" cy="1303867"/>
          </a:xfrm>
        </p:spPr>
        <p:txBody>
          <a:bodyPr>
            <a:normAutofit/>
          </a:bodyPr>
          <a:lstStyle/>
          <a:p>
            <a:r>
              <a:rPr lang="en-US">
                <a:solidFill>
                  <a:schemeClr val="bg1"/>
                </a:solidFill>
              </a:rPr>
              <a:t>Reference List </a:t>
            </a:r>
          </a:p>
        </p:txBody>
      </p:sp>
      <p:cxnSp>
        <p:nvCxnSpPr>
          <p:cNvPr id="12" name="Straight Connector 11">
            <a:extLst>
              <a:ext uri="{FF2B5EF4-FFF2-40B4-BE49-F238E27FC236}">
                <a16:creationId xmlns:a16="http://schemas.microsoft.com/office/drawing/2014/main" id="{87ADDECF-37FB-45A1-BAD3-6252E3064A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267682"/>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39F6361-36F4-B841-996A-7AA79EEFA1B3}"/>
              </a:ext>
            </a:extLst>
          </p:cNvPr>
          <p:cNvSpPr>
            <a:spLocks noGrp="1"/>
          </p:cNvSpPr>
          <p:nvPr>
            <p:ph idx="1"/>
          </p:nvPr>
        </p:nvSpPr>
        <p:spPr>
          <a:xfrm>
            <a:off x="186612" y="2285999"/>
            <a:ext cx="11775233" cy="4376053"/>
          </a:xfrm>
        </p:spPr>
        <p:txBody>
          <a:bodyPr>
            <a:normAutofit lnSpcReduction="10000"/>
          </a:bodyPr>
          <a:lstStyle/>
          <a:p>
            <a:pPr>
              <a:lnSpc>
                <a:spcPct val="90000"/>
              </a:lnSpc>
            </a:pPr>
            <a:r>
              <a:rPr lang="en-US" sz="1400" dirty="0" err="1">
                <a:solidFill>
                  <a:schemeClr val="bg1"/>
                </a:solidFill>
              </a:rPr>
              <a:t>Binus</a:t>
            </a:r>
            <a:r>
              <a:rPr lang="en-US" sz="1400" dirty="0">
                <a:solidFill>
                  <a:schemeClr val="bg1"/>
                </a:solidFill>
              </a:rPr>
              <a:t> </a:t>
            </a:r>
            <a:r>
              <a:rPr lang="en-US" sz="1400" dirty="0" err="1">
                <a:solidFill>
                  <a:schemeClr val="bg1"/>
                </a:solidFill>
              </a:rPr>
              <a:t>Unicersity</a:t>
            </a:r>
            <a:r>
              <a:rPr lang="en-US" sz="1400" dirty="0">
                <a:solidFill>
                  <a:schemeClr val="bg1"/>
                </a:solidFill>
              </a:rPr>
              <a:t> School of Information Systems, (2026), </a:t>
            </a:r>
            <a:r>
              <a:rPr lang="en-US" sz="1400" i="1" dirty="0">
                <a:solidFill>
                  <a:schemeClr val="bg1"/>
                </a:solidFill>
              </a:rPr>
              <a:t>‘’Ethical and Security Management in ERP Systems’’, </a:t>
            </a:r>
            <a:r>
              <a:rPr lang="en-US" sz="1400" dirty="0">
                <a:solidFill>
                  <a:schemeClr val="bg1"/>
                </a:solidFill>
              </a:rPr>
              <a:t>[online] available on: </a:t>
            </a:r>
            <a:r>
              <a:rPr lang="en-US" sz="1400" dirty="0">
                <a:solidFill>
                  <a:schemeClr val="bg1"/>
                </a:solidFill>
                <a:hlinkClick r:id="rId2"/>
              </a:rPr>
              <a:t>https://sis.binus.ac.id/2023/01/10/ethical-and-security-management-in-erp-systems/</a:t>
            </a:r>
            <a:r>
              <a:rPr lang="en-US" sz="1400" dirty="0">
                <a:solidFill>
                  <a:schemeClr val="bg1"/>
                </a:solidFill>
              </a:rPr>
              <a:t> , </a:t>
            </a:r>
            <a:r>
              <a:rPr lang="en-US" sz="1400" i="1" dirty="0">
                <a:solidFill>
                  <a:schemeClr val="bg1"/>
                </a:solidFill>
              </a:rPr>
              <a:t>last accessed on </a:t>
            </a:r>
            <a:r>
              <a:rPr lang="en-US" sz="1400" dirty="0">
                <a:solidFill>
                  <a:schemeClr val="bg1"/>
                </a:solidFill>
              </a:rPr>
              <a:t>4thOctober 2026. </a:t>
            </a:r>
          </a:p>
          <a:p>
            <a:pPr>
              <a:lnSpc>
                <a:spcPct val="90000"/>
              </a:lnSpc>
            </a:pPr>
            <a:r>
              <a:rPr lang="en-US" sz="1400" dirty="0">
                <a:solidFill>
                  <a:schemeClr val="bg1"/>
                </a:solidFill>
              </a:rPr>
              <a:t>IBM, (2026), </a:t>
            </a:r>
            <a:r>
              <a:rPr lang="en-US" sz="1400" i="1" dirty="0">
                <a:solidFill>
                  <a:schemeClr val="bg1"/>
                </a:solidFill>
              </a:rPr>
              <a:t>‘’What is business intelligence?’’, </a:t>
            </a:r>
            <a:r>
              <a:rPr lang="en-US" sz="1400" dirty="0">
                <a:solidFill>
                  <a:schemeClr val="bg1"/>
                </a:solidFill>
              </a:rPr>
              <a:t> [online] available on: </a:t>
            </a:r>
            <a:r>
              <a:rPr lang="en-US" sz="1400" dirty="0">
                <a:solidFill>
                  <a:schemeClr val="bg1"/>
                </a:solidFill>
                <a:hlinkClick r:id="rId3"/>
              </a:rPr>
              <a:t>https://www.ibm.com/think/topics/business-intelligence</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Hall, M., (2024), </a:t>
            </a:r>
            <a:r>
              <a:rPr lang="en-US" sz="1400" i="1" dirty="0">
                <a:solidFill>
                  <a:schemeClr val="bg1"/>
                </a:solidFill>
              </a:rPr>
              <a:t>‘’The importance of ethical selling for ERP’’, </a:t>
            </a:r>
            <a:r>
              <a:rPr lang="en-US" sz="1400" dirty="0">
                <a:solidFill>
                  <a:schemeClr val="bg1"/>
                </a:solidFill>
              </a:rPr>
              <a:t>[online] available on: </a:t>
            </a:r>
            <a:r>
              <a:rPr lang="en-US" sz="1400" dirty="0">
                <a:solidFill>
                  <a:schemeClr val="bg1"/>
                </a:solidFill>
                <a:hlinkClick r:id="rId4"/>
              </a:rPr>
              <a:t>https://queueassoc.com/the-importance-of-ethical-selling-for-erp/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Martins, E., </a:t>
            </a:r>
            <a:r>
              <a:rPr lang="en-US" sz="1400" dirty="0" err="1">
                <a:solidFill>
                  <a:schemeClr val="bg1"/>
                </a:solidFill>
              </a:rPr>
              <a:t>Belfo</a:t>
            </a:r>
            <a:r>
              <a:rPr lang="en-US" sz="1400" dirty="0">
                <a:solidFill>
                  <a:schemeClr val="bg1"/>
                </a:solidFill>
              </a:rPr>
              <a:t>, F., (2024), </a:t>
            </a:r>
            <a:r>
              <a:rPr lang="en-US" sz="1400" i="1" dirty="0">
                <a:solidFill>
                  <a:schemeClr val="bg1"/>
                </a:solidFill>
              </a:rPr>
              <a:t>‘’A systemic framework for Enterprise Resource Planning Systems: A bibliometric networking analysis’’, </a:t>
            </a:r>
            <a:r>
              <a:rPr lang="en-US" sz="1400" dirty="0">
                <a:solidFill>
                  <a:schemeClr val="bg1"/>
                </a:solidFill>
              </a:rPr>
              <a:t>[online] available on: https://</a:t>
            </a:r>
            <a:r>
              <a:rPr lang="en-US" sz="1400" dirty="0" err="1">
                <a:solidFill>
                  <a:schemeClr val="bg1"/>
                </a:solidFill>
              </a:rPr>
              <a:t>pdf.sciencedirectassets.com</a:t>
            </a:r>
            <a:r>
              <a:rPr lang="en-US" sz="1400" dirty="0">
                <a:solidFill>
                  <a:schemeClr val="bg1"/>
                </a:solidFill>
              </a:rPr>
              <a:t>/280203/1-s2.0-S1877050924X00095/1-s2.0-S1877050924015734/</a:t>
            </a:r>
            <a:r>
              <a:rPr lang="en-US" sz="1400" dirty="0" err="1">
                <a:solidFill>
                  <a:schemeClr val="bg1"/>
                </a:solidFill>
              </a:rPr>
              <a:t>main.pdf?X-Amz-Security-Token</a:t>
            </a:r>
            <a:r>
              <a:rPr lang="en-US" sz="1400" dirty="0">
                <a:solidFill>
                  <a:schemeClr val="bg1"/>
                </a:solidFill>
              </a:rPr>
              <a:t>=IQoJb3JpZ2luX2VjEA8aCXVzLWVhc3QtMSJHMEUCIQCSR4NabN1zs1BxrHiL6uk3Jlka7ew2m1eG1bh1JNdZFgIgd4OVQSjXQoZw38qVf721%2BNLqrL%2Fe6RK%2FRd9L%2FNsC8W4qvAUI2P%2F%2F%2F%2F%2F%2F%2F%2F%2F%2FA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a:t>
            </a:r>
          </a:p>
          <a:p>
            <a:pPr>
              <a:lnSpc>
                <a:spcPct val="90000"/>
              </a:lnSpc>
            </a:pPr>
            <a:r>
              <a:rPr lang="en-US" sz="1400" dirty="0">
                <a:solidFill>
                  <a:schemeClr val="bg1"/>
                </a:solidFill>
              </a:rPr>
              <a:t>Microsoft, (2026), </a:t>
            </a:r>
            <a:r>
              <a:rPr lang="en-US" sz="1400" i="1" dirty="0">
                <a:solidFill>
                  <a:schemeClr val="bg1"/>
                </a:solidFill>
              </a:rPr>
              <a:t>‘’What is ERP and other systems?’’, </a:t>
            </a:r>
            <a:r>
              <a:rPr lang="en-US" sz="1400" dirty="0">
                <a:solidFill>
                  <a:schemeClr val="bg1"/>
                </a:solidFill>
              </a:rPr>
              <a:t>[online] available on: </a:t>
            </a:r>
            <a:r>
              <a:rPr lang="en-US" sz="1400" dirty="0">
                <a:solidFill>
                  <a:schemeClr val="bg1"/>
                </a:solidFill>
                <a:hlinkClick r:id="rId5"/>
              </a:rPr>
              <a:t>https://www.microsoft.com/en-gb/dynamics-365/resources/what-is-erp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Oracle, (2026), </a:t>
            </a:r>
            <a:r>
              <a:rPr lang="en-US" sz="1400" i="1" dirty="0">
                <a:solidFill>
                  <a:schemeClr val="bg1"/>
                </a:solidFill>
              </a:rPr>
              <a:t>‘’What is ERP?’’, </a:t>
            </a:r>
            <a:r>
              <a:rPr lang="en-US" sz="1400" dirty="0">
                <a:solidFill>
                  <a:schemeClr val="bg1"/>
                </a:solidFill>
              </a:rPr>
              <a:t>[online] available on: </a:t>
            </a:r>
            <a:r>
              <a:rPr lang="en-US" sz="1400" dirty="0">
                <a:solidFill>
                  <a:schemeClr val="bg1"/>
                </a:solidFill>
                <a:hlinkClick r:id="rId6"/>
              </a:rPr>
              <a:t>https://www.oracle.com/uk/erp/what-is-erp/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Schwarz, L., (2026), ‘’What is ERP?” [online] available on: </a:t>
            </a:r>
            <a:r>
              <a:rPr lang="en-US" sz="1400" dirty="0">
                <a:solidFill>
                  <a:schemeClr val="bg1"/>
                </a:solidFill>
                <a:hlinkClick r:id="rId7"/>
              </a:rPr>
              <a:t>https://www.netsuite.co.uk/portal/uk/resource/articles/erp/what-is-erp.shtml</a:t>
            </a:r>
            <a:r>
              <a:rPr lang="en-US" sz="1400" dirty="0">
                <a:solidFill>
                  <a:schemeClr val="bg1"/>
                </a:solidFill>
              </a:rPr>
              <a:t> , last accessed on 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UC </a:t>
            </a:r>
            <a:r>
              <a:rPr lang="en-US" sz="1400" dirty="0" err="1">
                <a:solidFill>
                  <a:schemeClr val="bg1"/>
                </a:solidFill>
              </a:rPr>
              <a:t>Berkely</a:t>
            </a:r>
            <a:r>
              <a:rPr lang="en-US" sz="1400" dirty="0">
                <a:solidFill>
                  <a:schemeClr val="bg1"/>
                </a:solidFill>
              </a:rPr>
              <a:t> School of Information, (2026), </a:t>
            </a:r>
            <a:r>
              <a:rPr lang="en-US" sz="1400" i="1" dirty="0">
                <a:solidFill>
                  <a:schemeClr val="bg1"/>
                </a:solidFill>
              </a:rPr>
              <a:t>‘’What is Information System?’’, </a:t>
            </a:r>
            <a:r>
              <a:rPr lang="en-US" sz="1400" dirty="0">
                <a:solidFill>
                  <a:schemeClr val="bg1"/>
                </a:solidFill>
              </a:rPr>
              <a:t>[online] available on: </a:t>
            </a:r>
            <a:r>
              <a:rPr lang="en-US" sz="1400" dirty="0">
                <a:solidFill>
                  <a:schemeClr val="bg1"/>
                </a:solidFill>
                <a:hlinkClick r:id="rId8"/>
              </a:rPr>
              <a:t>https://ischoolonline.berkeley.edu/blog/what-is-information-systems/</a:t>
            </a:r>
            <a:r>
              <a:rPr lang="en-US" sz="1400" dirty="0">
                <a:solidFill>
                  <a:schemeClr val="bg1"/>
                </a:solidFill>
              </a:rPr>
              <a:t> , last accessed on </a:t>
            </a:r>
            <a:r>
              <a:rPr lang="en-US" sz="1400" i="1" dirty="0">
                <a:solidFill>
                  <a:schemeClr val="bg1"/>
                </a:solidFill>
              </a:rPr>
              <a:t>4</a:t>
            </a:r>
            <a:r>
              <a:rPr lang="en-US" sz="1400" i="1" baseline="30000" dirty="0">
                <a:solidFill>
                  <a:schemeClr val="bg1"/>
                </a:solidFill>
              </a:rPr>
              <a:t>th</a:t>
            </a:r>
            <a:r>
              <a:rPr lang="en-US" sz="1400" i="1" dirty="0">
                <a:solidFill>
                  <a:schemeClr val="bg1"/>
                </a:solidFill>
              </a:rPr>
              <a:t> October 2026. </a:t>
            </a:r>
          </a:p>
          <a:p>
            <a:pPr>
              <a:lnSpc>
                <a:spcPct val="90000"/>
              </a:lnSpc>
            </a:pPr>
            <a:r>
              <a:rPr lang="en-US" sz="1400" dirty="0" err="1">
                <a:solidFill>
                  <a:schemeClr val="bg1"/>
                </a:solidFill>
              </a:rPr>
              <a:t>Yusavage</a:t>
            </a:r>
            <a:r>
              <a:rPr lang="en-US" sz="1400" dirty="0">
                <a:solidFill>
                  <a:schemeClr val="bg1"/>
                </a:solidFill>
              </a:rPr>
              <a:t>, M., (2025), </a:t>
            </a:r>
            <a:r>
              <a:rPr lang="en-US" sz="1400" i="1" dirty="0">
                <a:solidFill>
                  <a:schemeClr val="bg1"/>
                </a:solidFill>
              </a:rPr>
              <a:t>‘’The ethical side of AI in CRM: balancing data use with customer trust’’, </a:t>
            </a:r>
            <a:r>
              <a:rPr lang="en-US" sz="1400" dirty="0">
                <a:solidFill>
                  <a:schemeClr val="bg1"/>
                </a:solidFill>
              </a:rPr>
              <a:t>[online] available on: </a:t>
            </a:r>
            <a:r>
              <a:rPr lang="en-US" sz="1400" dirty="0">
                <a:solidFill>
                  <a:schemeClr val="bg1"/>
                </a:solidFill>
                <a:hlinkClick r:id="rId9"/>
              </a:rPr>
              <a:t>https://www.sap.com/blogs/ai-in-crm-balancing-data-use-with-customer-trust</a:t>
            </a:r>
            <a:r>
              <a:rPr lang="en-US" sz="1400" dirty="0">
                <a:solidFill>
                  <a:schemeClr val="bg1"/>
                </a:solidFill>
              </a:rPr>
              <a:t> , last accessed on 4</a:t>
            </a:r>
            <a:r>
              <a:rPr lang="en-US" sz="1400" baseline="30000" dirty="0">
                <a:solidFill>
                  <a:schemeClr val="bg1"/>
                </a:solidFill>
              </a:rPr>
              <a:t>th</a:t>
            </a:r>
            <a:r>
              <a:rPr lang="en-US" sz="1400" dirty="0">
                <a:solidFill>
                  <a:schemeClr val="bg1"/>
                </a:solidFill>
              </a:rPr>
              <a:t> October 2026. </a:t>
            </a:r>
          </a:p>
        </p:txBody>
      </p:sp>
    </p:spTree>
    <p:extLst>
      <p:ext uri="{BB962C8B-B14F-4D97-AF65-F5344CB8AC3E}">
        <p14:creationId xmlns:p14="http://schemas.microsoft.com/office/powerpoint/2010/main" val="15791007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{E7AD1028-1487-E74E-BAD2-80164076F981}tf10001064</Template>
  <TotalTime>196</TotalTime>
  <Words>2917</Words>
  <Application>Microsoft Office PowerPoint</Application>
  <PresentationFormat>Widescreen</PresentationFormat>
  <Paragraphs>197</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Managing Business Information; LCLM5004</vt:lpstr>
      <vt:lpstr>Table of Contents </vt:lpstr>
      <vt:lpstr>Information Systems in Business –  Role &amp; Importance </vt:lpstr>
      <vt:lpstr>Business Information Systems –  Types and Purpose </vt:lpstr>
      <vt:lpstr>Enterprise Resource Planning (ERP)</vt:lpstr>
      <vt:lpstr>Customer Relationship Management (CRM)</vt:lpstr>
      <vt:lpstr>Business Intelligence and Decision Support Systems (BI/DSS)</vt:lpstr>
      <vt:lpstr>In-depth Comparison – ERP vs CRM vs BI/DSS</vt:lpstr>
      <vt:lpstr>Security/Privacy Considerations &amp; Ethics  </vt:lpstr>
      <vt:lpstr>Real-World Case Studies </vt:lpstr>
      <vt:lpstr>Fact-based Recommendations For The Growing Business</vt:lpstr>
      <vt:lpstr>THANK YOU!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Business Information; LCLM5004</dc:title>
  <dc:creator>Anne-Alexa Stanica</dc:creator>
  <cp:lastModifiedBy>Cătălin Constantin Avram</cp:lastModifiedBy>
  <cp:revision>16</cp:revision>
  <dcterms:created xsi:type="dcterms:W3CDTF">2026-10-05T05:44:52Z</dcterms:created>
  <dcterms:modified xsi:type="dcterms:W3CDTF">2026-10-10T17:26:02Z</dcterms:modified>
</cp:coreProperties>
</file>