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2" r:id="rId4"/>
    <p:sldId id="261"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7" d="100"/>
          <a:sy n="107" d="100"/>
        </p:scale>
        <p:origin x="11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A0166-4097-5EEA-AB7B-B4C3B662FA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3D009E-9EDE-36AD-6FA4-A9687E88FA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D877796-60B7-4C7F-AF47-5E4E8C4A061C}"/>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5" name="Footer Placeholder 4">
            <a:extLst>
              <a:ext uri="{FF2B5EF4-FFF2-40B4-BE49-F238E27FC236}">
                <a16:creationId xmlns:a16="http://schemas.microsoft.com/office/drawing/2014/main" id="{8C02DCA8-A47B-D4F6-14E3-14825BDCB5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9C7FC-6511-9BED-6D76-513776CCC800}"/>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2688556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6B87A-E500-09FE-C0BB-99EC01065F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B5657F-A82E-13A3-B0D4-E30332A1BF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B483AB-FCD8-7B22-C385-92B2C8353F8D}"/>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5" name="Footer Placeholder 4">
            <a:extLst>
              <a:ext uri="{FF2B5EF4-FFF2-40B4-BE49-F238E27FC236}">
                <a16:creationId xmlns:a16="http://schemas.microsoft.com/office/drawing/2014/main" id="{1114D5DE-D407-27F7-2CFE-F0FB2BD166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DC8E9B-BA98-69DB-17E5-AB10D25AF2BA}"/>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1418806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FA78E-5AB8-5A07-0AAC-8AB55DF0DE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3A1566-ABC9-F63C-15B7-CC6CFE9288C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E56223-0781-5A9D-0188-5504401DB557}"/>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5" name="Footer Placeholder 4">
            <a:extLst>
              <a:ext uri="{FF2B5EF4-FFF2-40B4-BE49-F238E27FC236}">
                <a16:creationId xmlns:a16="http://schemas.microsoft.com/office/drawing/2014/main" id="{CE17FEED-9970-A329-0AF7-DCAAB40B2A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28150A-C174-4439-EF08-16C741C682DE}"/>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1383505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14A62-4E43-5C7B-10B5-CB1AB86D2F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74B48B-7191-5E99-FBE0-C711416F1F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91B7EE-1D11-D570-928B-464CF2D0C9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61BF18E-870F-7F5E-E5CB-6C0C3D442DB8}"/>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6" name="Footer Placeholder 5">
            <a:extLst>
              <a:ext uri="{FF2B5EF4-FFF2-40B4-BE49-F238E27FC236}">
                <a16:creationId xmlns:a16="http://schemas.microsoft.com/office/drawing/2014/main" id="{7F588C6A-397E-4CDD-156F-96399C92E9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A87740-D418-67D2-AC4A-D414B903C712}"/>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42243806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4D2EB-2A66-FBFB-2278-BC1B64C6C28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F7B58F-BA95-8255-A68F-E571E5047A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CE50FD0-7999-008D-2D0D-66D6D354D21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527CA1-9238-5C31-022C-EF66499005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7837351-692A-3E4C-3C05-2486564EAFF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F669DCF-6B10-C0EB-A4E4-3116CB412B8B}"/>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8" name="Footer Placeholder 7">
            <a:extLst>
              <a:ext uri="{FF2B5EF4-FFF2-40B4-BE49-F238E27FC236}">
                <a16:creationId xmlns:a16="http://schemas.microsoft.com/office/drawing/2014/main" id="{1ACBAEF9-BBEA-B75B-E456-6F6E8328D1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05DD4C8-A808-7357-091E-754E48B528E9}"/>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353285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84F5-BE3C-16B0-13C5-551047E7E1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C015B4-70B7-1F42-DD72-FE1E13668190}"/>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4" name="Footer Placeholder 3">
            <a:extLst>
              <a:ext uri="{FF2B5EF4-FFF2-40B4-BE49-F238E27FC236}">
                <a16:creationId xmlns:a16="http://schemas.microsoft.com/office/drawing/2014/main" id="{4F525D8C-B20F-F60D-ABFE-68563FDDAC6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0D2602-E422-5295-2258-CA5D9E542124}"/>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40109016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713AFF-6935-5B19-826D-CA8E8A75698D}"/>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3" name="Footer Placeholder 2">
            <a:extLst>
              <a:ext uri="{FF2B5EF4-FFF2-40B4-BE49-F238E27FC236}">
                <a16:creationId xmlns:a16="http://schemas.microsoft.com/office/drawing/2014/main" id="{F35740A0-FBAB-74B5-5802-EC75AEC335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F8C127E-F7CE-D8B7-9407-5DC3EA9FAEA9}"/>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880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7166D-B8FE-AD4D-94B2-6FF11A2F173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04F696F-8E23-AD4D-BDFE-D143A225EF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70042E5-5D20-2E08-C00B-486E5CC56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A54C37-E3B9-2A5F-8B92-011113307EF7}"/>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6" name="Footer Placeholder 5">
            <a:extLst>
              <a:ext uri="{FF2B5EF4-FFF2-40B4-BE49-F238E27FC236}">
                <a16:creationId xmlns:a16="http://schemas.microsoft.com/office/drawing/2014/main" id="{2843D8E2-41EF-53B6-6EA3-8CB9C50A4BF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9F5997-8679-85D7-0E66-34E70E3F12EA}"/>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1902785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65E88-F8B8-CEB9-B763-E41360B601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EAFD95-A823-BA9E-FB35-3574E30D42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F99B106-D89B-6651-1206-45476A72C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4ED095-941E-6908-707D-B5B5A87F7133}"/>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6" name="Footer Placeholder 5">
            <a:extLst>
              <a:ext uri="{FF2B5EF4-FFF2-40B4-BE49-F238E27FC236}">
                <a16:creationId xmlns:a16="http://schemas.microsoft.com/office/drawing/2014/main" id="{C08AFBB6-0199-3A7D-3384-20E0B1CDF5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04B741-F4EA-F1EF-2C33-7AADEACD2727}"/>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4201381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8DC42-2601-E52C-772F-44DCFD26DD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120CAB-480F-518E-1900-9221D758B1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1A32E6-9450-D14D-D4E9-7AA7B50FFAA6}"/>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5" name="Footer Placeholder 4">
            <a:extLst>
              <a:ext uri="{FF2B5EF4-FFF2-40B4-BE49-F238E27FC236}">
                <a16:creationId xmlns:a16="http://schemas.microsoft.com/office/drawing/2014/main" id="{08C037B0-979B-15F8-2559-25B5B50784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BFC159-DE0D-5F8A-F807-15F7790E02A5}"/>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2870786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914BEE-433A-43A6-A426-22D676D3CA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2A3F42-281B-2045-3E0F-1FA985F8441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CFF27D-8015-8CB4-8EDE-102B45152B9B}"/>
              </a:ext>
            </a:extLst>
          </p:cNvPr>
          <p:cNvSpPr>
            <a:spLocks noGrp="1"/>
          </p:cNvSpPr>
          <p:nvPr>
            <p:ph type="dt" sz="half" idx="10"/>
          </p:nvPr>
        </p:nvSpPr>
        <p:spPr/>
        <p:txBody>
          <a:bodyPr/>
          <a:lstStyle/>
          <a:p>
            <a:fld id="{B067A049-0ACC-4D13-8D7C-96510E4C965B}" type="datetimeFigureOut">
              <a:rPr lang="en-GB" smtClean="0"/>
              <a:t>20/01/2025</a:t>
            </a:fld>
            <a:endParaRPr lang="en-GB"/>
          </a:p>
        </p:txBody>
      </p:sp>
      <p:sp>
        <p:nvSpPr>
          <p:cNvPr id="5" name="Footer Placeholder 4">
            <a:extLst>
              <a:ext uri="{FF2B5EF4-FFF2-40B4-BE49-F238E27FC236}">
                <a16:creationId xmlns:a16="http://schemas.microsoft.com/office/drawing/2014/main" id="{877A564E-5A1B-5B97-5531-1E9AE80DC5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26BABA-3CD8-1E02-7B73-005F97017446}"/>
              </a:ext>
            </a:extLst>
          </p:cNvPr>
          <p:cNvSpPr>
            <a:spLocks noGrp="1"/>
          </p:cNvSpPr>
          <p:nvPr>
            <p:ph type="sldNum" sz="quarter" idx="12"/>
          </p:nvPr>
        </p:nvSpPr>
        <p:spPr/>
        <p:txBody>
          <a:bodyPr/>
          <a:lstStyle/>
          <a:p>
            <a:fld id="{5B44E2A8-058C-498B-9968-142B6B6A39B8}" type="slidenum">
              <a:rPr lang="en-GB" smtClean="0"/>
              <a:t>‹#›</a:t>
            </a:fld>
            <a:endParaRPr lang="en-GB"/>
          </a:p>
        </p:txBody>
      </p:sp>
    </p:spTree>
    <p:extLst>
      <p:ext uri="{BB962C8B-B14F-4D97-AF65-F5344CB8AC3E}">
        <p14:creationId xmlns:p14="http://schemas.microsoft.com/office/powerpoint/2010/main" val="3987245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D4D797-5EDF-2149-D74B-7E5BE541B3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C350CF-A3EF-C6DD-8007-46ED270A3FD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3267B0-6A5B-D70B-977C-9168482772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067A049-0ACC-4D13-8D7C-96510E4C965B}" type="datetimeFigureOut">
              <a:rPr lang="en-GB" smtClean="0"/>
              <a:t>20/01/2025</a:t>
            </a:fld>
            <a:endParaRPr lang="en-GB"/>
          </a:p>
        </p:txBody>
      </p:sp>
      <p:sp>
        <p:nvSpPr>
          <p:cNvPr id="5" name="Footer Placeholder 4">
            <a:extLst>
              <a:ext uri="{FF2B5EF4-FFF2-40B4-BE49-F238E27FC236}">
                <a16:creationId xmlns:a16="http://schemas.microsoft.com/office/drawing/2014/main" id="{56E412FB-BA34-5974-A3F0-7875E861AAF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20EBBE-4BB5-F650-1471-D422F56BD7A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44E2A8-058C-498B-9968-142B6B6A39B8}" type="slidenum">
              <a:rPr lang="en-GB" smtClean="0"/>
              <a:t>‹#›</a:t>
            </a:fld>
            <a:endParaRPr lang="en-GB"/>
          </a:p>
        </p:txBody>
      </p:sp>
    </p:spTree>
    <p:extLst>
      <p:ext uri="{BB962C8B-B14F-4D97-AF65-F5344CB8AC3E}">
        <p14:creationId xmlns:p14="http://schemas.microsoft.com/office/powerpoint/2010/main" val="9928166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8" Type="http://schemas.openxmlformats.org/officeDocument/2006/relationships/hyperlink" Target="https://www.llanellich.org.uk/files/54-llanellis-lead-and-silver-works" TargetMode="External"/><Relationship Id="rId3" Type="http://schemas.openxmlformats.org/officeDocument/2006/relationships/hyperlink" Target="https://doi.org/10.2307/2222134" TargetMode="External"/><Relationship Id="rId7" Type="http://schemas.openxmlformats.org/officeDocument/2006/relationships/hyperlink" Target="https://www.facebook.com/TheHistoryOfWales/posts/tinopolis-llanellia-timeline-history-showing-how-coal-and-tinplate-production-re/2835818636538800/" TargetMode="External"/><Relationship Id="rId2" Type="http://schemas.openxmlformats.org/officeDocument/2006/relationships/hyperlink" Target="http://www.bbc.co.uk/history/british/empire_seapower/agricultural_revolution_01.shtml" TargetMode="External"/><Relationship Id="rId1" Type="http://schemas.openxmlformats.org/officeDocument/2006/relationships/slideLayout" Target="../slideLayouts/slideLayout2.xml"/><Relationship Id="rId6" Type="http://schemas.openxmlformats.org/officeDocument/2006/relationships/hyperlink" Target="https://doi.org/10.3366/anh.1989.16.1.59" TargetMode="External"/><Relationship Id="rId5" Type="http://schemas.openxmlformats.org/officeDocument/2006/relationships/hyperlink" Target="https://doi.org/10.3197/096734096779522248" TargetMode="External"/><Relationship Id="rId10" Type="http://schemas.openxmlformats.org/officeDocument/2006/relationships/hyperlink" Target="https://llanellistandard.com/the-tinplate-industry/" TargetMode="External"/><Relationship Id="rId4" Type="http://schemas.openxmlformats.org/officeDocument/2006/relationships/hyperlink" Target="https://doi.org/10.2307/2222180" TargetMode="External"/><Relationship Id="rId9" Type="http://schemas.openxmlformats.org/officeDocument/2006/relationships/hyperlink" Target="https://www.lovellanelli.co.uk/englis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D19F7815-3AA2-7679-26F4-A63338C8B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68" y="4843169"/>
            <a:ext cx="12196668" cy="2016059"/>
            <a:chOff x="-4668" y="4843169"/>
            <a:chExt cx="12196668" cy="2016059"/>
          </a:xfrm>
        </p:grpSpPr>
        <p:sp>
          <p:nvSpPr>
            <p:cNvPr id="27" name="Rectangle 26">
              <a:extLst>
                <a:ext uri="{FF2B5EF4-FFF2-40B4-BE49-F238E27FC236}">
                  <a16:creationId xmlns:a16="http://schemas.microsoft.com/office/drawing/2014/main" id="{656154CE-3587-5C44-2A6B-1FE49B302C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668" y="4843169"/>
              <a:ext cx="12196668" cy="2015947"/>
            </a:xfrm>
            <a:prstGeom prst="rect">
              <a:avLst/>
            </a:prstGeom>
            <a:gradFill>
              <a:gsLst>
                <a:gs pos="0">
                  <a:schemeClr val="accent5"/>
                </a:gs>
                <a:gs pos="100000">
                  <a:schemeClr val="accent2"/>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E7A46DB-98C4-E666-AEC5-DF8B5DD9E7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4400"/>
              <a:ext cx="10565988" cy="2014828"/>
            </a:xfrm>
            <a:prstGeom prst="rect">
              <a:avLst/>
            </a:prstGeom>
            <a:gradFill flip="none" rotWithShape="1">
              <a:gsLst>
                <a:gs pos="3000">
                  <a:schemeClr val="accent2"/>
                </a:gs>
                <a:gs pos="40000">
                  <a:schemeClr val="accent2">
                    <a:alpha val="0"/>
                  </a:schemeClr>
                </a:gs>
              </a:gsLst>
              <a:lin ang="17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89F8962A-028A-2EBA-FBCF-F9B033440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68" y="4843170"/>
              <a:ext cx="10309010" cy="2006799"/>
            </a:xfrm>
            <a:prstGeom prst="rect">
              <a:avLst/>
            </a:prstGeom>
            <a:gradFill>
              <a:gsLst>
                <a:gs pos="0">
                  <a:schemeClr val="accent5">
                    <a:alpha val="76000"/>
                  </a:schemeClr>
                </a:gs>
                <a:gs pos="67000">
                  <a:schemeClr val="accent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F139663-D7C2-5898-E610-2183584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105876" y="4851203"/>
              <a:ext cx="8086124" cy="2006797"/>
            </a:xfrm>
            <a:prstGeom prst="rect">
              <a:avLst/>
            </a:prstGeom>
            <a:gradFill flip="none" rotWithShape="1">
              <a:gsLst>
                <a:gs pos="0">
                  <a:schemeClr val="accent5">
                    <a:lumMod val="50000"/>
                    <a:alpha val="36000"/>
                  </a:schemeClr>
                </a:gs>
                <a:gs pos="45000">
                  <a:schemeClr val="accent5">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B8CB8EEB-1CA9-6427-85C5-94EF599E3BAF}"/>
              </a:ext>
            </a:extLst>
          </p:cNvPr>
          <p:cNvSpPr>
            <a:spLocks noGrp="1"/>
          </p:cNvSpPr>
          <p:nvPr>
            <p:ph type="ctrTitle"/>
          </p:nvPr>
        </p:nvSpPr>
        <p:spPr>
          <a:xfrm>
            <a:off x="1603861" y="5343079"/>
            <a:ext cx="8949690" cy="702264"/>
          </a:xfrm>
        </p:spPr>
        <p:txBody>
          <a:bodyPr anchor="b">
            <a:noAutofit/>
          </a:bodyPr>
          <a:lstStyle/>
          <a:p>
            <a:r>
              <a:rPr lang="en-US" sz="3600" dirty="0">
                <a:solidFill>
                  <a:schemeClr val="tx1">
                    <a:lumMod val="95000"/>
                    <a:lumOff val="5000"/>
                  </a:schemeClr>
                </a:solidFill>
                <a:latin typeface="Arial Black" panose="020B0A04020102020204" pitchFamily="34" charset="0"/>
              </a:rPr>
              <a:t>Llanelli: The Heart of Tinopolis During the Industrial Revolution</a:t>
            </a:r>
            <a:endParaRPr lang="en-GB" sz="3600" dirty="0">
              <a:solidFill>
                <a:schemeClr val="tx1">
                  <a:lumMod val="95000"/>
                  <a:lumOff val="5000"/>
                </a:schemeClr>
              </a:solidFill>
              <a:latin typeface="Arial Black" panose="020B0A04020102020204" pitchFamily="34" charset="0"/>
            </a:endParaRPr>
          </a:p>
        </p:txBody>
      </p:sp>
      <p:sp>
        <p:nvSpPr>
          <p:cNvPr id="3" name="Subtitle 2">
            <a:extLst>
              <a:ext uri="{FF2B5EF4-FFF2-40B4-BE49-F238E27FC236}">
                <a16:creationId xmlns:a16="http://schemas.microsoft.com/office/drawing/2014/main" id="{7AD8A605-4492-DBBC-8467-DE569A222809}"/>
              </a:ext>
            </a:extLst>
          </p:cNvPr>
          <p:cNvSpPr>
            <a:spLocks noGrp="1"/>
          </p:cNvSpPr>
          <p:nvPr>
            <p:ph type="subTitle" idx="1"/>
          </p:nvPr>
        </p:nvSpPr>
        <p:spPr>
          <a:xfrm>
            <a:off x="9553698" y="6195333"/>
            <a:ext cx="2561458" cy="504645"/>
          </a:xfrm>
        </p:spPr>
        <p:txBody>
          <a:bodyPr anchor="t">
            <a:normAutofit fontScale="92500" lnSpcReduction="10000"/>
          </a:bodyPr>
          <a:lstStyle/>
          <a:p>
            <a:r>
              <a:rPr lang="en-GB" sz="1500" dirty="0">
                <a:solidFill>
                  <a:srgbClr val="FFFFFF"/>
                </a:solidFill>
              </a:rPr>
              <a:t>                                                                                                                                                                                    </a:t>
            </a:r>
            <a:r>
              <a:rPr lang="en-GB" sz="2000" dirty="0">
                <a:solidFill>
                  <a:schemeClr val="tx1">
                    <a:lumMod val="95000"/>
                    <a:lumOff val="5000"/>
                  </a:schemeClr>
                </a:solidFill>
                <a:latin typeface="Arial Black" panose="020B0A04020102020204" pitchFamily="34" charset="0"/>
              </a:rPr>
              <a:t>Violeta Tucanu </a:t>
            </a:r>
          </a:p>
        </p:txBody>
      </p:sp>
      <p:pic>
        <p:nvPicPr>
          <p:cNvPr id="5" name="Picture 4">
            <a:extLst>
              <a:ext uri="{FF2B5EF4-FFF2-40B4-BE49-F238E27FC236}">
                <a16:creationId xmlns:a16="http://schemas.microsoft.com/office/drawing/2014/main" id="{FE2ABA4F-7163-CF99-4853-1B9802A38ED4}"/>
              </a:ext>
            </a:extLst>
          </p:cNvPr>
          <p:cNvPicPr>
            <a:picLocks noChangeAspect="1"/>
          </p:cNvPicPr>
          <p:nvPr/>
        </p:nvPicPr>
        <p:blipFill>
          <a:blip r:embed="rId2"/>
          <a:stretch>
            <a:fillRect/>
          </a:stretch>
        </p:blipFill>
        <p:spPr>
          <a:xfrm>
            <a:off x="786985" y="461526"/>
            <a:ext cx="10654890" cy="4347673"/>
          </a:xfrm>
          <a:prstGeom prst="rect">
            <a:avLst/>
          </a:prstGeom>
          <a:effectLst>
            <a:softEdge rad="635000"/>
          </a:effectLst>
        </p:spPr>
      </p:pic>
    </p:spTree>
    <p:extLst>
      <p:ext uri="{BB962C8B-B14F-4D97-AF65-F5344CB8AC3E}">
        <p14:creationId xmlns:p14="http://schemas.microsoft.com/office/powerpoint/2010/main" val="953612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37"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8"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person holding a stick and bending over&#10;&#10;Description automatically generated">
            <a:extLst>
              <a:ext uri="{FF2B5EF4-FFF2-40B4-BE49-F238E27FC236}">
                <a16:creationId xmlns:a16="http://schemas.microsoft.com/office/drawing/2014/main" id="{EE413684-13CE-186A-5B47-51A4173E033A}"/>
              </a:ext>
            </a:extLst>
          </p:cNvPr>
          <p:cNvPicPr>
            <a:picLocks noChangeAspect="1"/>
          </p:cNvPicPr>
          <p:nvPr/>
        </p:nvPicPr>
        <p:blipFill>
          <a:blip r:embed="rId2"/>
          <a:stretch>
            <a:fillRect/>
          </a:stretch>
        </p:blipFill>
        <p:spPr>
          <a:xfrm>
            <a:off x="9450068" y="2522707"/>
            <a:ext cx="2714286" cy="2033094"/>
          </a:xfrm>
          <a:prstGeom prst="rect">
            <a:avLst/>
          </a:prstGeom>
          <a:effectLst>
            <a:softEdge rad="317500"/>
          </a:effectLst>
        </p:spPr>
      </p:pic>
      <p:grpSp>
        <p:nvGrpSpPr>
          <p:cNvPr id="19" name="Group 18">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C0CCD77-5F19-2B2B-EB38-070B03B6C599}"/>
              </a:ext>
            </a:extLst>
          </p:cNvPr>
          <p:cNvSpPr>
            <a:spLocks noGrp="1"/>
          </p:cNvSpPr>
          <p:nvPr>
            <p:ph type="title"/>
          </p:nvPr>
        </p:nvSpPr>
        <p:spPr>
          <a:xfrm>
            <a:off x="1190552" y="1165397"/>
            <a:ext cx="7927134" cy="1318543"/>
          </a:xfrm>
        </p:spPr>
        <p:txBody>
          <a:bodyPr anchor="b">
            <a:noAutofit/>
          </a:bodyPr>
          <a:lstStyle/>
          <a:p>
            <a:pPr algn="ctr"/>
            <a:r>
              <a:rPr lang="en-US" sz="3200" dirty="0">
                <a:solidFill>
                  <a:schemeClr val="tx1">
                    <a:lumMod val="95000"/>
                    <a:lumOff val="5000"/>
                  </a:schemeClr>
                </a:solidFill>
                <a:latin typeface="Arial Black" panose="020B0A04020102020204" pitchFamily="34" charset="0"/>
              </a:rPr>
              <a:t>Llanelli’s Rise During the Industrial Revolution</a:t>
            </a:r>
            <a:endParaRPr lang="en-GB" sz="3200" dirty="0">
              <a:solidFill>
                <a:schemeClr val="tx1">
                  <a:lumMod val="95000"/>
                  <a:lumOff val="5000"/>
                </a:schemeClr>
              </a:solidFill>
              <a:latin typeface="Arial Black" panose="020B0A04020102020204" pitchFamily="34" charset="0"/>
            </a:endParaRPr>
          </a:p>
        </p:txBody>
      </p:sp>
      <p:sp>
        <p:nvSpPr>
          <p:cNvPr id="5" name="Rectangle 1">
            <a:extLst>
              <a:ext uri="{FF2B5EF4-FFF2-40B4-BE49-F238E27FC236}">
                <a16:creationId xmlns:a16="http://schemas.microsoft.com/office/drawing/2014/main" id="{81257E5F-4BB7-A2E1-FF95-94C443616C5C}"/>
              </a:ext>
            </a:extLst>
          </p:cNvPr>
          <p:cNvSpPr>
            <a:spLocks noGrp="1" noChangeArrowheads="1"/>
          </p:cNvSpPr>
          <p:nvPr>
            <p:ph idx="1"/>
          </p:nvPr>
        </p:nvSpPr>
        <p:spPr bwMode="auto">
          <a:xfrm>
            <a:off x="791357" y="3128642"/>
            <a:ext cx="8376393"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400" b="0" i="0" u="none" strike="noStrike" cap="none" normalizeH="0" baseline="0" dirty="0">
                <a:ln>
                  <a:noFill/>
                </a:ln>
                <a:solidFill>
                  <a:schemeClr val="tx1"/>
                </a:solidFill>
                <a:effectLst/>
                <a:latin typeface="Arial" panose="020B0604020202020204" pitchFamily="34" charset="0"/>
              </a:rPr>
              <a:t>Industrial Leadership: The Nevill family and other prominent entrepreneurs converted Llanelli into a hub for tinplate production, earning it the nickname "Tinopolis." The proximity of Swansea copper smelters and adjacent coal mines boosted industrial efficiency and expansion.</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400" b="0" i="0" u="none" strike="noStrike" cap="none" normalizeH="0" baseline="0" dirty="0">
                <a:ln>
                  <a:noFill/>
                </a:ln>
                <a:solidFill>
                  <a:schemeClr val="tx1"/>
                </a:solidFill>
                <a:effectLst/>
                <a:latin typeface="Arial" panose="020B0604020202020204" pitchFamily="34" charset="0"/>
              </a:rPr>
              <a:t>Strategic Resources: The area's abundant coal reserves fueled smelting and tinplate factories, while access to adjacent ports such as Burry Port permitted global exports. The area's integration with the Welsh coalfields increased its importance in Britain's industrial sector.</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400" b="0" i="0" u="none" strike="noStrike" cap="none" normalizeH="0" baseline="0" dirty="0">
                <a:ln>
                  <a:noFill/>
                </a:ln>
                <a:solidFill>
                  <a:schemeClr val="tx1"/>
                </a:solidFill>
                <a:effectLst/>
                <a:latin typeface="Arial" panose="020B0604020202020204" pitchFamily="34" charset="0"/>
              </a:rPr>
              <a:t>Workforce and Processes: Advanced steam-powered rolling mills and inventive tinplate manufacture drew qualified workers from the surrounding districts. The increase in jobs has fueled fast urbanisation and economic development in Llanelli.</a:t>
            </a:r>
          </a:p>
        </p:txBody>
      </p:sp>
      <p:pic>
        <p:nvPicPr>
          <p:cNvPr id="6" name="Picture 5">
            <a:extLst>
              <a:ext uri="{FF2B5EF4-FFF2-40B4-BE49-F238E27FC236}">
                <a16:creationId xmlns:a16="http://schemas.microsoft.com/office/drawing/2014/main" id="{B1E960BB-B82E-28DF-5A16-378EDBCED0C5}"/>
              </a:ext>
            </a:extLst>
          </p:cNvPr>
          <p:cNvPicPr>
            <a:picLocks noChangeAspect="1"/>
          </p:cNvPicPr>
          <p:nvPr/>
        </p:nvPicPr>
        <p:blipFill>
          <a:blip r:embed="rId3"/>
          <a:stretch>
            <a:fillRect/>
          </a:stretch>
        </p:blipFill>
        <p:spPr>
          <a:xfrm>
            <a:off x="9441800" y="325174"/>
            <a:ext cx="2722554" cy="1962034"/>
          </a:xfrm>
          <a:prstGeom prst="rect">
            <a:avLst/>
          </a:prstGeom>
          <a:effectLst>
            <a:softEdge rad="317500"/>
          </a:effectLst>
        </p:spPr>
      </p:pic>
      <p:pic>
        <p:nvPicPr>
          <p:cNvPr id="8" name="Picture 7">
            <a:extLst>
              <a:ext uri="{FF2B5EF4-FFF2-40B4-BE49-F238E27FC236}">
                <a16:creationId xmlns:a16="http://schemas.microsoft.com/office/drawing/2014/main" id="{28E73CC4-E67C-7579-0607-A1C2126414CF}"/>
              </a:ext>
            </a:extLst>
          </p:cNvPr>
          <p:cNvPicPr>
            <a:picLocks noChangeAspect="1"/>
          </p:cNvPicPr>
          <p:nvPr/>
        </p:nvPicPr>
        <p:blipFill>
          <a:blip r:embed="rId4"/>
          <a:stretch>
            <a:fillRect/>
          </a:stretch>
        </p:blipFill>
        <p:spPr>
          <a:xfrm>
            <a:off x="9450068" y="4774651"/>
            <a:ext cx="2714286" cy="1847850"/>
          </a:xfrm>
          <a:prstGeom prst="rect">
            <a:avLst/>
          </a:prstGeom>
          <a:effectLst>
            <a:softEdge rad="317500"/>
          </a:effectLst>
        </p:spPr>
      </p:pic>
    </p:spTree>
    <p:extLst>
      <p:ext uri="{BB962C8B-B14F-4D97-AF65-F5344CB8AC3E}">
        <p14:creationId xmlns:p14="http://schemas.microsoft.com/office/powerpoint/2010/main" val="10833623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1" name="Group 50">
            <a:extLst>
              <a:ext uri="{FF2B5EF4-FFF2-40B4-BE49-F238E27FC236}">
                <a16:creationId xmlns:a16="http://schemas.microsoft.com/office/drawing/2014/main" id="{A12BBDB1-A811-4A94-B034-72085F97AB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52" name="Color">
              <a:extLst>
                <a:ext uri="{FF2B5EF4-FFF2-40B4-BE49-F238E27FC236}">
                  <a16:creationId xmlns:a16="http://schemas.microsoft.com/office/drawing/2014/main" id="{3FB23A95-33AD-4DE4-895C-417071F3B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Color">
              <a:extLst>
                <a:ext uri="{FF2B5EF4-FFF2-40B4-BE49-F238E27FC236}">
                  <a16:creationId xmlns:a16="http://schemas.microsoft.com/office/drawing/2014/main" id="{9EF3A635-DBD5-4992-A85E-C24680FFE8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descr="A train on the tracks&#10;&#10;AI-generated content may be incorrect.">
            <a:extLst>
              <a:ext uri="{FF2B5EF4-FFF2-40B4-BE49-F238E27FC236}">
                <a16:creationId xmlns:a16="http://schemas.microsoft.com/office/drawing/2014/main" id="{C939143F-0528-B779-3156-5849499E151E}"/>
              </a:ext>
            </a:extLst>
          </p:cNvPr>
          <p:cNvPicPr>
            <a:picLocks noChangeAspect="1"/>
          </p:cNvPicPr>
          <p:nvPr/>
        </p:nvPicPr>
        <p:blipFill>
          <a:blip r:embed="rId2"/>
          <a:srcRect t="5636" r="1" b="5387"/>
          <a:stretch/>
        </p:blipFill>
        <p:spPr>
          <a:xfrm>
            <a:off x="8745197" y="93559"/>
            <a:ext cx="3344060" cy="1978686"/>
          </a:xfrm>
          <a:prstGeom prst="rect">
            <a:avLst/>
          </a:prstGeom>
          <a:effectLst>
            <a:softEdge rad="317500"/>
          </a:effectLst>
        </p:spPr>
      </p:pic>
      <p:pic>
        <p:nvPicPr>
          <p:cNvPr id="4" name="Picture 3" descr="A map of the works&#10;&#10;AI-generated content may be incorrect.">
            <a:extLst>
              <a:ext uri="{FF2B5EF4-FFF2-40B4-BE49-F238E27FC236}">
                <a16:creationId xmlns:a16="http://schemas.microsoft.com/office/drawing/2014/main" id="{BFEF0762-9910-2A15-5084-279C156189BB}"/>
              </a:ext>
            </a:extLst>
          </p:cNvPr>
          <p:cNvPicPr>
            <a:picLocks noChangeAspect="1"/>
          </p:cNvPicPr>
          <p:nvPr/>
        </p:nvPicPr>
        <p:blipFill rotWithShape="1">
          <a:blip r:embed="rId3"/>
          <a:srcRect l="11343" r="11048"/>
          <a:stretch/>
        </p:blipFill>
        <p:spPr>
          <a:xfrm>
            <a:off x="8745197" y="4710013"/>
            <a:ext cx="3344061" cy="1978687"/>
          </a:xfrm>
          <a:prstGeom prst="rect">
            <a:avLst/>
          </a:prstGeom>
          <a:effectLst>
            <a:softEdge rad="317500"/>
          </a:effectLst>
        </p:spPr>
      </p:pic>
      <p:grpSp>
        <p:nvGrpSpPr>
          <p:cNvPr id="55" name="Group 54">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6" name="Freeform: Shape 55">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2" name="Freeform: Shape 61">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62594F6-0833-8E4C-0C44-57397C97FE3F}"/>
              </a:ext>
            </a:extLst>
          </p:cNvPr>
          <p:cNvSpPr>
            <a:spLocks noGrp="1"/>
          </p:cNvSpPr>
          <p:nvPr>
            <p:ph type="title"/>
          </p:nvPr>
        </p:nvSpPr>
        <p:spPr>
          <a:xfrm>
            <a:off x="986108" y="1116629"/>
            <a:ext cx="7253210" cy="1343767"/>
          </a:xfrm>
        </p:spPr>
        <p:txBody>
          <a:bodyPr anchor="b">
            <a:noAutofit/>
          </a:bodyPr>
          <a:lstStyle/>
          <a:p>
            <a:pPr algn="ctr"/>
            <a:r>
              <a:rPr lang="en-US" sz="3200" dirty="0">
                <a:solidFill>
                  <a:schemeClr val="tx1">
                    <a:lumMod val="95000"/>
                    <a:lumOff val="5000"/>
                  </a:schemeClr>
                </a:solidFill>
                <a:latin typeface="Arial Black" panose="020B0A04020102020204" pitchFamily="34" charset="0"/>
              </a:rPr>
              <a:t>Environmental, Social, and Economic Impact</a:t>
            </a:r>
            <a:endParaRPr lang="en-GB" sz="3200" dirty="0">
              <a:solidFill>
                <a:schemeClr val="tx1">
                  <a:lumMod val="95000"/>
                  <a:lumOff val="5000"/>
                </a:schemeClr>
              </a:solidFill>
              <a:latin typeface="Arial Black" panose="020B0A04020102020204" pitchFamily="34" charset="0"/>
            </a:endParaRPr>
          </a:p>
        </p:txBody>
      </p:sp>
      <p:sp>
        <p:nvSpPr>
          <p:cNvPr id="6" name="Rectangle 1">
            <a:extLst>
              <a:ext uri="{FF2B5EF4-FFF2-40B4-BE49-F238E27FC236}">
                <a16:creationId xmlns:a16="http://schemas.microsoft.com/office/drawing/2014/main" id="{12452732-6268-4345-E2E3-5F2272564841}"/>
              </a:ext>
            </a:extLst>
          </p:cNvPr>
          <p:cNvSpPr>
            <a:spLocks noGrp="1" noChangeArrowheads="1"/>
          </p:cNvSpPr>
          <p:nvPr>
            <p:ph idx="1"/>
          </p:nvPr>
        </p:nvSpPr>
        <p:spPr bwMode="auto">
          <a:xfrm>
            <a:off x="785812" y="3298371"/>
            <a:ext cx="7586291"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400" b="0" i="0" u="none" strike="noStrike" cap="none" normalizeH="0" baseline="0" dirty="0">
                <a:ln>
                  <a:noFill/>
                </a:ln>
                <a:solidFill>
                  <a:schemeClr val="tx1"/>
                </a:solidFill>
                <a:effectLst/>
                <a:latin typeface="Arial" panose="020B0604020202020204" pitchFamily="34" charset="0"/>
              </a:rPr>
              <a:t>Environmental Transformation: Llanelli's expansion resulted in deforestation and coal-related air and water pollution. The industrial landscape became a symbol of progress, albeit at a high ecological cost.</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400" b="0" i="0" u="none" strike="noStrike" cap="none" normalizeH="0" baseline="0" dirty="0">
                <a:ln>
                  <a:noFill/>
                </a:ln>
                <a:solidFill>
                  <a:schemeClr val="tx1"/>
                </a:solidFill>
                <a:effectLst/>
                <a:latin typeface="Arial" panose="020B0604020202020204" pitchFamily="34" charset="0"/>
              </a:rPr>
              <a:t>Social Dynamics: While urban expansion resulted in housing shortages and overcrowding, industrial prosperity also increased earnings and created new chances for workers and their families to advance in society.</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pPr>
            <a:r>
              <a:rPr kumimoji="0" lang="en-US" altLang="en-US" sz="1400" b="0" i="0" u="none" strike="noStrike" cap="none" normalizeH="0" baseline="0" dirty="0">
                <a:ln>
                  <a:noFill/>
                </a:ln>
                <a:solidFill>
                  <a:schemeClr val="tx1"/>
                </a:solidFill>
                <a:effectLst/>
                <a:latin typeface="Arial" panose="020B0604020202020204" pitchFamily="34" charset="0"/>
              </a:rPr>
              <a:t>Economic Importance: Llanelli's tinplate business became a major contributor to the British economy, dominating global markets for tinplate exports, particularly those used in food preservation and industrial products.</a:t>
            </a:r>
          </a:p>
        </p:txBody>
      </p:sp>
      <p:pic>
        <p:nvPicPr>
          <p:cNvPr id="8" name="Picture 7">
            <a:extLst>
              <a:ext uri="{FF2B5EF4-FFF2-40B4-BE49-F238E27FC236}">
                <a16:creationId xmlns:a16="http://schemas.microsoft.com/office/drawing/2014/main" id="{A0310949-59D1-479F-4956-6DE02D7F4362}"/>
              </a:ext>
            </a:extLst>
          </p:cNvPr>
          <p:cNvPicPr>
            <a:picLocks noChangeAspect="1"/>
          </p:cNvPicPr>
          <p:nvPr/>
        </p:nvPicPr>
        <p:blipFill>
          <a:blip r:embed="rId4"/>
          <a:stretch>
            <a:fillRect/>
          </a:stretch>
        </p:blipFill>
        <p:spPr>
          <a:xfrm>
            <a:off x="8745196" y="2333500"/>
            <a:ext cx="3344061" cy="2083017"/>
          </a:xfrm>
          <a:prstGeom prst="rect">
            <a:avLst/>
          </a:prstGeom>
          <a:effectLst>
            <a:softEdge rad="317500"/>
          </a:effectLst>
        </p:spPr>
      </p:pic>
    </p:spTree>
    <p:extLst>
      <p:ext uri="{BB962C8B-B14F-4D97-AF65-F5344CB8AC3E}">
        <p14:creationId xmlns:p14="http://schemas.microsoft.com/office/powerpoint/2010/main" val="32075562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A136B9F-FEAF-445D-88E4-7D69EDBF43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96886571-1553-4F14-B847-99BF7B625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301ACB83-6234-46D1-803C-5D5077727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5092CB6-0745-9258-9D27-D4FD1BBF61E3}"/>
              </a:ext>
            </a:extLst>
          </p:cNvPr>
          <p:cNvSpPr>
            <a:spLocks noGrp="1"/>
          </p:cNvSpPr>
          <p:nvPr>
            <p:ph type="title"/>
          </p:nvPr>
        </p:nvSpPr>
        <p:spPr>
          <a:xfrm>
            <a:off x="786384" y="383456"/>
            <a:ext cx="10158984" cy="980141"/>
          </a:xfrm>
        </p:spPr>
        <p:txBody>
          <a:bodyPr anchor="b">
            <a:normAutofit/>
          </a:bodyPr>
          <a:lstStyle/>
          <a:p>
            <a:pPr algn="ctr"/>
            <a:r>
              <a:rPr lang="en-GB" sz="4000" dirty="0">
                <a:solidFill>
                  <a:schemeClr val="tx1">
                    <a:lumMod val="95000"/>
                    <a:lumOff val="5000"/>
                  </a:schemeClr>
                </a:solidFill>
                <a:latin typeface="Arial Black" panose="020B0A04020102020204" pitchFamily="34" charset="0"/>
              </a:rPr>
              <a:t>REFERENCES LIST </a:t>
            </a:r>
          </a:p>
        </p:txBody>
      </p:sp>
      <p:sp>
        <p:nvSpPr>
          <p:cNvPr id="3" name="Content Placeholder 2">
            <a:extLst>
              <a:ext uri="{FF2B5EF4-FFF2-40B4-BE49-F238E27FC236}">
                <a16:creationId xmlns:a16="http://schemas.microsoft.com/office/drawing/2014/main" id="{C44FFE2F-C8D9-973B-3C62-EE0A4EA417B6}"/>
              </a:ext>
            </a:extLst>
          </p:cNvPr>
          <p:cNvSpPr>
            <a:spLocks noGrp="1"/>
          </p:cNvSpPr>
          <p:nvPr>
            <p:ph idx="1"/>
          </p:nvPr>
        </p:nvSpPr>
        <p:spPr>
          <a:xfrm>
            <a:off x="786384" y="1747053"/>
            <a:ext cx="10158984" cy="4530917"/>
          </a:xfrm>
        </p:spPr>
        <p:txBody>
          <a:bodyPr anchor="t">
            <a:normAutofit/>
          </a:bodyPr>
          <a:lstStyle/>
          <a:p>
            <a:r>
              <a:rPr lang="en-US" sz="1400" dirty="0">
                <a:solidFill>
                  <a:schemeClr val="bg1"/>
                </a:solidFill>
                <a:latin typeface="Arial" panose="020B0604020202020204" pitchFamily="34" charset="0"/>
                <a:cs typeface="Arial" panose="020B0604020202020204" pitchFamily="34" charset="0"/>
              </a:rPr>
              <a:t>Bbc.co.uk. (2020). </a:t>
            </a:r>
            <a:r>
              <a:rPr lang="en-US" sz="1400" i="1" dirty="0">
                <a:solidFill>
                  <a:schemeClr val="bg1"/>
                </a:solidFill>
                <a:latin typeface="Arial" panose="020B0604020202020204" pitchFamily="34" charset="0"/>
                <a:cs typeface="Arial" panose="020B0604020202020204" pitchFamily="34" charset="0"/>
              </a:rPr>
              <a:t>BBC - History - British History in depth: Agricultural Revolution in England 1500 - 1850.</a:t>
            </a:r>
            <a:r>
              <a:rPr lang="en-US" sz="1400" dirty="0">
                <a:solidFill>
                  <a:schemeClr val="bg1"/>
                </a:solidFill>
                <a:latin typeface="Arial" panose="020B0604020202020204" pitchFamily="34" charset="0"/>
                <a:cs typeface="Arial" panose="020B0604020202020204" pitchFamily="34" charset="0"/>
              </a:rPr>
              <a:t> [online] Available at: </a:t>
            </a:r>
            <a:r>
              <a:rPr lang="en-US" sz="1400" dirty="0">
                <a:solidFill>
                  <a:schemeClr val="bg1"/>
                </a:solidFill>
                <a:latin typeface="Arial" panose="020B0604020202020204" pitchFamily="34" charset="0"/>
                <a:cs typeface="Arial" panose="020B0604020202020204" pitchFamily="34" charset="0"/>
                <a:hlinkClick r:id="rId2"/>
              </a:rPr>
              <a:t>http://www.bbc.co.uk/history/british/empire_seapower/agricultural_revolution_01.shtml</a:t>
            </a:r>
            <a:endParaRPr lang="en-US"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Jones, J.H., 1913. Dumping and the Tinplate Industry. </a:t>
            </a:r>
            <a:r>
              <a:rPr lang="en-GB" sz="1400" i="1" dirty="0">
                <a:solidFill>
                  <a:schemeClr val="bg1"/>
                </a:solidFill>
                <a:latin typeface="Arial" panose="020B0604020202020204" pitchFamily="34" charset="0"/>
                <a:cs typeface="Arial" panose="020B0604020202020204" pitchFamily="34" charset="0"/>
              </a:rPr>
              <a:t>The Economic Journal, 23</a:t>
            </a:r>
            <a:r>
              <a:rPr lang="en-GB" sz="1400" dirty="0">
                <a:solidFill>
                  <a:schemeClr val="bg1"/>
                </a:solidFill>
                <a:latin typeface="Arial" panose="020B0604020202020204" pitchFamily="34" charset="0"/>
                <a:cs typeface="Arial" panose="020B0604020202020204" pitchFamily="34" charset="0"/>
              </a:rPr>
              <a:t>(90), pp.182. Available at: </a:t>
            </a:r>
            <a:r>
              <a:rPr lang="en-GB" sz="1400" dirty="0">
                <a:solidFill>
                  <a:schemeClr val="bg1"/>
                </a:solidFill>
                <a:latin typeface="Arial" panose="020B0604020202020204" pitchFamily="34" charset="0"/>
                <a:cs typeface="Arial" panose="020B0604020202020204" pitchFamily="34" charset="0"/>
                <a:hlinkClick r:id="rId3"/>
              </a:rPr>
              <a:t>https://doi.org/10.2307/2222134</a:t>
            </a:r>
            <a:r>
              <a:rPr lang="en-GB" sz="1400" dirty="0">
                <a:solidFill>
                  <a:schemeClr val="bg1"/>
                </a:solidFill>
                <a:latin typeface="Arial" panose="020B0604020202020204" pitchFamily="34" charset="0"/>
                <a:cs typeface="Arial" panose="020B0604020202020204" pitchFamily="34" charset="0"/>
              </a:rPr>
              <a:t>.</a:t>
            </a:r>
          </a:p>
          <a:p>
            <a:r>
              <a:rPr lang="en-GB" sz="1400" dirty="0">
                <a:solidFill>
                  <a:schemeClr val="bg1"/>
                </a:solidFill>
                <a:latin typeface="Arial" panose="020B0604020202020204" pitchFamily="34" charset="0"/>
                <a:cs typeface="Arial" panose="020B0604020202020204" pitchFamily="34" charset="0"/>
              </a:rPr>
              <a:t>Jones, T. and Jones, J.H., 1915. The Tinplate Industry: A Study in Economic Organisation. </a:t>
            </a:r>
            <a:r>
              <a:rPr lang="en-GB" sz="1400" i="1" dirty="0">
                <a:solidFill>
                  <a:schemeClr val="bg1"/>
                </a:solidFill>
                <a:latin typeface="Arial" panose="020B0604020202020204" pitchFamily="34" charset="0"/>
                <a:cs typeface="Arial" panose="020B0604020202020204" pitchFamily="34" charset="0"/>
              </a:rPr>
              <a:t>The Economic Journal, 25</a:t>
            </a:r>
            <a:r>
              <a:rPr lang="en-GB" sz="1400" dirty="0">
                <a:solidFill>
                  <a:schemeClr val="bg1"/>
                </a:solidFill>
                <a:latin typeface="Arial" panose="020B0604020202020204" pitchFamily="34" charset="0"/>
                <a:cs typeface="Arial" panose="020B0604020202020204" pitchFamily="34" charset="0"/>
              </a:rPr>
              <a:t>(98), pp.224. Available at: </a:t>
            </a:r>
            <a:r>
              <a:rPr lang="en-GB" sz="1400" dirty="0">
                <a:solidFill>
                  <a:schemeClr val="bg1"/>
                </a:solidFill>
                <a:latin typeface="Arial" panose="020B0604020202020204" pitchFamily="34" charset="0"/>
                <a:cs typeface="Arial" panose="020B0604020202020204" pitchFamily="34" charset="0"/>
                <a:hlinkClick r:id="rId4"/>
              </a:rPr>
              <a:t>https://doi.org/10.2307/2222180</a:t>
            </a:r>
            <a:r>
              <a:rPr lang="en-GB" sz="1400" dirty="0">
                <a:solidFill>
                  <a:schemeClr val="bg1"/>
                </a:solidFill>
                <a:latin typeface="Arial" panose="020B0604020202020204" pitchFamily="34" charset="0"/>
                <a:cs typeface="Arial" panose="020B0604020202020204" pitchFamily="34" charset="0"/>
              </a:rPr>
              <a:t>.</a:t>
            </a:r>
          </a:p>
          <a:p>
            <a:r>
              <a:rPr lang="en-GB" sz="1400" dirty="0">
                <a:solidFill>
                  <a:schemeClr val="bg1"/>
                </a:solidFill>
                <a:latin typeface="Arial" panose="020B0604020202020204" pitchFamily="34" charset="0"/>
                <a:cs typeface="Arial" panose="020B0604020202020204" pitchFamily="34" charset="0"/>
              </a:rPr>
              <a:t>Newell, E. and Watts, S., 1996. The Environmental Impact of Industrialisation in South Wales in the Nineteenth Century: “Copper Smoke” and the Llanelli Copper Company. </a:t>
            </a:r>
            <a:r>
              <a:rPr lang="en-GB" sz="1400" i="1" dirty="0">
                <a:solidFill>
                  <a:schemeClr val="bg1"/>
                </a:solidFill>
                <a:latin typeface="Arial" panose="020B0604020202020204" pitchFamily="34" charset="0"/>
                <a:cs typeface="Arial" panose="020B0604020202020204" pitchFamily="34" charset="0"/>
              </a:rPr>
              <a:t>Environment and History, 2</a:t>
            </a:r>
            <a:r>
              <a:rPr lang="en-GB" sz="1400" dirty="0">
                <a:solidFill>
                  <a:schemeClr val="bg1"/>
                </a:solidFill>
                <a:latin typeface="Arial" panose="020B0604020202020204" pitchFamily="34" charset="0"/>
                <a:cs typeface="Arial" panose="020B0604020202020204" pitchFamily="34" charset="0"/>
              </a:rPr>
              <a:t>(3), pp.309–336. Available at: </a:t>
            </a:r>
            <a:r>
              <a:rPr lang="en-GB" sz="1400" dirty="0">
                <a:solidFill>
                  <a:schemeClr val="bg1"/>
                </a:solidFill>
                <a:latin typeface="Arial" panose="020B0604020202020204" pitchFamily="34" charset="0"/>
                <a:cs typeface="Arial" panose="020B0604020202020204" pitchFamily="34" charset="0"/>
                <a:hlinkClick r:id="rId5"/>
              </a:rPr>
              <a:t>https://doi.org/10.3197/096734096779522248</a:t>
            </a:r>
            <a:r>
              <a:rPr lang="en-GB" sz="1400" dirty="0">
                <a:solidFill>
                  <a:schemeClr val="bg1"/>
                </a:solidFill>
                <a:latin typeface="Arial" panose="020B0604020202020204" pitchFamily="34" charset="0"/>
                <a:cs typeface="Arial" panose="020B0604020202020204" pitchFamily="34" charset="0"/>
              </a:rPr>
              <a:t>.</a:t>
            </a:r>
          </a:p>
          <a:p>
            <a:r>
              <a:rPr lang="en-GB" sz="1400" dirty="0">
                <a:solidFill>
                  <a:schemeClr val="bg1"/>
                </a:solidFill>
                <a:latin typeface="Arial" panose="020B0604020202020204" pitchFamily="34" charset="0"/>
                <a:cs typeface="Arial" panose="020B0604020202020204" pitchFamily="34" charset="0"/>
              </a:rPr>
              <a:t>SYMONS, M.V., 1989. Growth of geological knowledge of the Llanelli Coalfield. </a:t>
            </a:r>
            <a:r>
              <a:rPr lang="en-GB" sz="1400" i="1" dirty="0">
                <a:solidFill>
                  <a:schemeClr val="bg1"/>
                </a:solidFill>
                <a:latin typeface="Arial" panose="020B0604020202020204" pitchFamily="34" charset="0"/>
                <a:cs typeface="Arial" panose="020B0604020202020204" pitchFamily="34" charset="0"/>
              </a:rPr>
              <a:t>Archives of Natural History, 16</a:t>
            </a:r>
            <a:r>
              <a:rPr lang="en-GB" sz="1400" dirty="0">
                <a:solidFill>
                  <a:schemeClr val="bg1"/>
                </a:solidFill>
                <a:latin typeface="Arial" panose="020B0604020202020204" pitchFamily="34" charset="0"/>
                <a:cs typeface="Arial" panose="020B0604020202020204" pitchFamily="34" charset="0"/>
              </a:rPr>
              <a:t>(1), pp.59–80. Available at: </a:t>
            </a:r>
            <a:r>
              <a:rPr lang="en-GB" sz="1400" dirty="0">
                <a:solidFill>
                  <a:schemeClr val="bg1"/>
                </a:solidFill>
                <a:latin typeface="Arial" panose="020B0604020202020204" pitchFamily="34" charset="0"/>
                <a:cs typeface="Arial" panose="020B0604020202020204" pitchFamily="34" charset="0"/>
                <a:hlinkClick r:id="rId6"/>
              </a:rPr>
              <a:t>https://doi.org/10.3366/anh.1989.16.1.59</a:t>
            </a:r>
            <a:r>
              <a:rPr lang="en-GB" sz="1400" dirty="0">
                <a:solidFill>
                  <a:schemeClr val="bg1"/>
                </a:solidFill>
                <a:latin typeface="Arial" panose="020B0604020202020204" pitchFamily="34" charset="0"/>
                <a:cs typeface="Arial" panose="020B0604020202020204" pitchFamily="34" charset="0"/>
              </a:rPr>
              <a:t>.</a:t>
            </a:r>
          </a:p>
          <a:p>
            <a:r>
              <a:rPr lang="en-GB" sz="1400" dirty="0">
                <a:solidFill>
                  <a:schemeClr val="bg1"/>
                </a:solidFill>
                <a:latin typeface="Arial" panose="020B0604020202020204" pitchFamily="34" charset="0"/>
                <a:cs typeface="Arial" panose="020B0604020202020204" pitchFamily="34" charset="0"/>
                <a:hlinkClick r:id="rId7"/>
              </a:rPr>
              <a:t>https://www.facebook.com/TheHistoryOfWales/posts/tinopolis-llanellia-timeline-history-showing-how-coal-and-tinplate-production-re/2835818636538800/</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hlinkClick r:id="rId8"/>
              </a:rPr>
              <a:t>https://www.llanellich.org.uk/files/54-llanellis-lead-and-silver-works</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hlinkClick r:id="rId9"/>
              </a:rPr>
              <a:t>https://www.lovellanelli.co.uk/english/</a:t>
            </a:r>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hlinkClick r:id="rId10"/>
              </a:rPr>
              <a:t>https://llanellistandard.com/the-tinplate-industry/</a:t>
            </a:r>
            <a:endParaRPr lang="en-GB" sz="1400" dirty="0">
              <a:solidFill>
                <a:schemeClr val="bg1"/>
              </a:solidFill>
              <a:latin typeface="Arial" panose="020B0604020202020204" pitchFamily="34" charset="0"/>
              <a:cs typeface="Arial" panose="020B0604020202020204" pitchFamily="34" charset="0"/>
            </a:endParaRPr>
          </a:p>
          <a:p>
            <a:endParaRPr lang="en-GB" sz="1900" dirty="0">
              <a:solidFill>
                <a:schemeClr val="bg1"/>
              </a:solidFill>
              <a:latin typeface="Arial" panose="020B0604020202020204" pitchFamily="34" charset="0"/>
              <a:cs typeface="Arial" panose="020B0604020202020204" pitchFamily="34" charset="0"/>
            </a:endParaRPr>
          </a:p>
          <a:p>
            <a:endParaRPr lang="en-GB" sz="19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68167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TotalTime>
  <Words>524</Words>
  <Application>Microsoft Office PowerPoint</Application>
  <PresentationFormat>Widescreen</PresentationFormat>
  <Paragraphs>20</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Aptos</vt:lpstr>
      <vt:lpstr>Aptos Display</vt:lpstr>
      <vt:lpstr>Arial</vt:lpstr>
      <vt:lpstr>Arial Black</vt:lpstr>
      <vt:lpstr>Wingdings</vt:lpstr>
      <vt:lpstr>Office Theme</vt:lpstr>
      <vt:lpstr>Llanelli: The Heart of Tinopolis During the Industrial Revolution</vt:lpstr>
      <vt:lpstr>Llanelli’s Rise During the Industrial Revolution</vt:lpstr>
      <vt:lpstr>Environmental, Social, and Economic Impact</vt:lpstr>
      <vt:lpstr>REFERENCES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Legacy of Innovation: Llanelli's Industrial Evolution and Cultural Transformation</dc:title>
  <dc:creator>Mirabela Voican (1907947)</dc:creator>
  <cp:lastModifiedBy>Mirabela Voican (1907947)</cp:lastModifiedBy>
  <cp:revision>4</cp:revision>
  <dcterms:created xsi:type="dcterms:W3CDTF">2024-02-24T23:10:27Z</dcterms:created>
  <dcterms:modified xsi:type="dcterms:W3CDTF">2025-01-20T01:56:56Z</dcterms:modified>
</cp:coreProperties>
</file>